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67" r:id="rId4"/>
    <p:sldId id="317" r:id="rId5"/>
    <p:sldId id="318" r:id="rId6"/>
    <p:sldId id="319" r:id="rId7"/>
    <p:sldId id="320" r:id="rId8"/>
    <p:sldId id="322" r:id="rId9"/>
    <p:sldId id="323" r:id="rId10"/>
    <p:sldId id="324" r:id="rId11"/>
    <p:sldId id="326" r:id="rId12"/>
    <p:sldId id="328" r:id="rId13"/>
    <p:sldId id="329"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09" r:id="rId31"/>
    <p:sldId id="297" r:id="rId32"/>
    <p:sldId id="298" r:id="rId33"/>
    <p:sldId id="305" r:id="rId34"/>
    <p:sldId id="306" r:id="rId35"/>
    <p:sldId id="310" r:id="rId36"/>
    <p:sldId id="307" r:id="rId37"/>
    <p:sldId id="312" r:id="rId38"/>
    <p:sldId id="314" r:id="rId39"/>
    <p:sldId id="292" r:id="rId40"/>
    <p:sldId id="262" r:id="rId41"/>
    <p:sldId id="291" r:id="rId42"/>
    <p:sldId id="347" r:id="rId43"/>
    <p:sldId id="288" r:id="rId44"/>
    <p:sldId id="289" r:id="rId45"/>
    <p:sldId id="290" r:id="rId46"/>
    <p:sldId id="286" r:id="rId47"/>
    <p:sldId id="287"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1284"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FA17F6-DB56-42DF-A6DF-0E1912717E41}"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BC5824EB-E8D8-41E1-92C9-29151BF28B5C}">
      <dgm:prSet phldrT="[Text]">
        <dgm:style>
          <a:lnRef idx="2">
            <a:schemeClr val="dk1"/>
          </a:lnRef>
          <a:fillRef idx="1">
            <a:schemeClr val="lt1"/>
          </a:fillRef>
          <a:effectRef idx="0">
            <a:schemeClr val="dk1"/>
          </a:effectRef>
          <a:fontRef idx="minor">
            <a:schemeClr val="dk1"/>
          </a:fontRef>
        </dgm:style>
      </dgm:prSet>
      <dgm:spPr/>
      <dgm:t>
        <a:bodyPr/>
        <a:lstStyle/>
        <a:p>
          <a:r>
            <a:rPr lang="en-US" b="1" dirty="0" err="1">
              <a:latin typeface="Aparajita" panose="020B0604020202020204" pitchFamily="34" charset="0"/>
              <a:cs typeface="Aparajita" panose="020B0604020202020204" pitchFamily="34" charset="0"/>
            </a:rPr>
            <a:t>Bagi</a:t>
          </a:r>
          <a:r>
            <a:rPr lang="en-US" b="1" dirty="0">
              <a:latin typeface="Aparajita" panose="020B0604020202020204" pitchFamily="34" charset="0"/>
              <a:cs typeface="Aparajita" panose="020B0604020202020204" pitchFamily="34" charset="0"/>
            </a:rPr>
            <a:t> </a:t>
          </a:r>
          <a:r>
            <a:rPr lang="en-US" b="1" dirty="0" err="1">
              <a:latin typeface="Aparajita" panose="020B0604020202020204" pitchFamily="34" charset="0"/>
              <a:cs typeface="Aparajita" panose="020B0604020202020204" pitchFamily="34" charset="0"/>
            </a:rPr>
            <a:t>pihak</a:t>
          </a:r>
          <a:r>
            <a:rPr lang="en-US" b="1" dirty="0">
              <a:latin typeface="Aparajita" panose="020B0604020202020204" pitchFamily="34" charset="0"/>
              <a:cs typeface="Aparajita" panose="020B0604020202020204" pitchFamily="34" charset="0"/>
            </a:rPr>
            <a:t> </a:t>
          </a:r>
          <a:r>
            <a:rPr lang="en-US" b="1" dirty="0" err="1">
              <a:latin typeface="Aparajita" panose="020B0604020202020204" pitchFamily="34" charset="0"/>
              <a:cs typeface="Aparajita" panose="020B0604020202020204" pitchFamily="34" charset="0"/>
            </a:rPr>
            <a:t>manajemen</a:t>
          </a:r>
          <a:endParaRPr lang="en-US" b="1" dirty="0">
            <a:latin typeface="Aparajita" panose="020B0604020202020204" pitchFamily="34" charset="0"/>
            <a:cs typeface="Aparajita" panose="020B0604020202020204" pitchFamily="34" charset="0"/>
          </a:endParaRPr>
        </a:p>
        <a:p>
          <a:r>
            <a:rPr lang="en-US" dirty="0" err="1">
              <a:latin typeface="Aparajita" panose="020B0604020202020204" pitchFamily="34" charset="0"/>
              <a:cs typeface="Aparajita" panose="020B0604020202020204" pitchFamily="34" charset="0"/>
            </a:rPr>
            <a:t>untuk</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mengevaluasi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kinerja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perusahaan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kompensasi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pengembangan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karier</a:t>
          </a:r>
          <a:endParaRPr lang="en-US" dirty="0"/>
        </a:p>
      </dgm:t>
    </dgm:pt>
    <dgm:pt modelId="{278BE083-F1BA-4570-BEA4-40395DE5FE7E}" type="parTrans" cxnId="{12F6329A-587A-4172-B4BF-52EE333A206B}">
      <dgm:prSet/>
      <dgm:spPr/>
      <dgm:t>
        <a:bodyPr/>
        <a:lstStyle/>
        <a:p>
          <a:endParaRPr lang="en-US"/>
        </a:p>
      </dgm:t>
    </dgm:pt>
    <dgm:pt modelId="{E2069063-C853-4E36-B0C7-D624AAE31BBC}" type="sibTrans" cxnId="{12F6329A-587A-4172-B4BF-52EE333A206B}">
      <dgm:prSet/>
      <dgm:spPr/>
      <dgm:t>
        <a:bodyPr/>
        <a:lstStyle/>
        <a:p>
          <a:endParaRPr lang="en-US"/>
        </a:p>
      </dgm:t>
    </dgm:pt>
    <dgm:pt modelId="{5D957235-74C9-4426-9B91-8F7592794BC0}">
      <dgm:prSet phldrT="[Text]">
        <dgm:style>
          <a:lnRef idx="2">
            <a:schemeClr val="dk1"/>
          </a:lnRef>
          <a:fillRef idx="1">
            <a:schemeClr val="lt1"/>
          </a:fillRef>
          <a:effectRef idx="0">
            <a:schemeClr val="dk1"/>
          </a:effectRef>
          <a:fontRef idx="minor">
            <a:schemeClr val="dk1"/>
          </a:fontRef>
        </dgm:style>
      </dgm:prSet>
      <dgm:spPr/>
      <dgm:t>
        <a:bodyPr/>
        <a:lstStyle/>
        <a:p>
          <a:r>
            <a:rPr lang="en-US" b="1" dirty="0" err="1">
              <a:latin typeface="Aparajita" panose="020B0604020202020204" pitchFamily="34" charset="0"/>
              <a:cs typeface="Aparajita" panose="020B0604020202020204" pitchFamily="34" charset="0"/>
            </a:rPr>
            <a:t>Bagi</a:t>
          </a:r>
          <a:r>
            <a:rPr lang="en-US" b="1" dirty="0">
              <a:latin typeface="Aparajita" panose="020B0604020202020204" pitchFamily="34" charset="0"/>
              <a:cs typeface="Aparajita" panose="020B0604020202020204" pitchFamily="34" charset="0"/>
            </a:rPr>
            <a:t> </a:t>
          </a:r>
          <a:r>
            <a:rPr lang="en-US" b="1" dirty="0" err="1">
              <a:latin typeface="Aparajita" panose="020B0604020202020204" pitchFamily="34" charset="0"/>
              <a:cs typeface="Aparajita" panose="020B0604020202020204" pitchFamily="34" charset="0"/>
            </a:rPr>
            <a:t>pemegang</a:t>
          </a:r>
          <a:r>
            <a:rPr lang="en-US" b="1" dirty="0">
              <a:latin typeface="Aparajita" panose="020B0604020202020204" pitchFamily="34" charset="0"/>
              <a:cs typeface="Aparajita" panose="020B0604020202020204" pitchFamily="34" charset="0"/>
            </a:rPr>
            <a:t> </a:t>
          </a:r>
          <a:r>
            <a:rPr lang="en-US" b="1" dirty="0" err="1">
              <a:latin typeface="Aparajita" panose="020B0604020202020204" pitchFamily="34" charset="0"/>
              <a:cs typeface="Aparajita" panose="020B0604020202020204" pitchFamily="34" charset="0"/>
            </a:rPr>
            <a:t>saham</a:t>
          </a:r>
          <a:endParaRPr lang="en-US" b="1" dirty="0">
            <a:latin typeface="Aparajita" panose="020B0604020202020204" pitchFamily="34" charset="0"/>
            <a:cs typeface="Aparajita" panose="020B0604020202020204" pitchFamily="34" charset="0"/>
          </a:endParaRPr>
        </a:p>
        <a:p>
          <a:r>
            <a:rPr lang="en-US" dirty="0" err="1">
              <a:latin typeface="Aparajita" panose="020B0604020202020204" pitchFamily="34" charset="0"/>
              <a:cs typeface="Aparajita" panose="020B0604020202020204" pitchFamily="34" charset="0"/>
            </a:rPr>
            <a:t>untuk</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mengetahui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kinerja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perusahaan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pendapatan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keamanan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investasi</a:t>
          </a:r>
          <a:r>
            <a:rPr lang="en-US" dirty="0">
              <a:latin typeface="Aparajita" panose="020B0604020202020204" pitchFamily="34" charset="0"/>
              <a:cs typeface="Aparajita" panose="020B0604020202020204" pitchFamily="34" charset="0"/>
            </a:rPr>
            <a:t>.</a:t>
          </a:r>
          <a:endParaRPr lang="en-US" dirty="0"/>
        </a:p>
      </dgm:t>
    </dgm:pt>
    <dgm:pt modelId="{E6C0C8CE-73D5-4E8E-A10C-A5C803272D28}" type="parTrans" cxnId="{9EFD4B8B-6688-44F6-9994-97C66A5E850E}">
      <dgm:prSet/>
      <dgm:spPr/>
      <dgm:t>
        <a:bodyPr/>
        <a:lstStyle/>
        <a:p>
          <a:endParaRPr lang="en-US"/>
        </a:p>
      </dgm:t>
    </dgm:pt>
    <dgm:pt modelId="{25058A32-89F0-49BC-BF92-F5891A03BCC5}" type="sibTrans" cxnId="{9EFD4B8B-6688-44F6-9994-97C66A5E850E}">
      <dgm:prSet/>
      <dgm:spPr/>
      <dgm:t>
        <a:bodyPr/>
        <a:lstStyle/>
        <a:p>
          <a:endParaRPr lang="en-US"/>
        </a:p>
      </dgm:t>
    </dgm:pt>
    <dgm:pt modelId="{EE9EEF2F-F1EE-4BFF-AAA3-90DA0D897383}">
      <dgm:prSet phldrT="[Text]">
        <dgm:style>
          <a:lnRef idx="2">
            <a:schemeClr val="dk1"/>
          </a:lnRef>
          <a:fillRef idx="1">
            <a:schemeClr val="lt1"/>
          </a:fillRef>
          <a:effectRef idx="0">
            <a:schemeClr val="dk1"/>
          </a:effectRef>
          <a:fontRef idx="minor">
            <a:schemeClr val="dk1"/>
          </a:fontRef>
        </dgm:style>
      </dgm:prSet>
      <dgm:spPr/>
      <dgm:t>
        <a:bodyPr/>
        <a:lstStyle/>
        <a:p>
          <a:r>
            <a:rPr lang="en-US" b="1" dirty="0" err="1">
              <a:latin typeface="Aparajita" panose="020B0604020202020204" pitchFamily="34" charset="0"/>
              <a:cs typeface="Aparajita" panose="020B0604020202020204" pitchFamily="34" charset="0"/>
            </a:rPr>
            <a:t>Bagi</a:t>
          </a:r>
          <a:r>
            <a:rPr lang="en-US" b="1" dirty="0">
              <a:latin typeface="Aparajita" panose="020B0604020202020204" pitchFamily="34" charset="0"/>
              <a:cs typeface="Aparajita" panose="020B0604020202020204" pitchFamily="34" charset="0"/>
            </a:rPr>
            <a:t> </a:t>
          </a:r>
          <a:r>
            <a:rPr lang="en-US" b="1" dirty="0" err="1">
              <a:latin typeface="Aparajita" panose="020B0604020202020204" pitchFamily="34" charset="0"/>
              <a:cs typeface="Aparajita" panose="020B0604020202020204" pitchFamily="34" charset="0"/>
            </a:rPr>
            <a:t>kreditor</a:t>
          </a:r>
          <a:endParaRPr lang="en-US" b="1" dirty="0">
            <a:latin typeface="Aparajita" panose="020B0604020202020204" pitchFamily="34" charset="0"/>
            <a:cs typeface="Aparajita" panose="020B0604020202020204" pitchFamily="34" charset="0"/>
          </a:endParaRPr>
        </a:p>
        <a:p>
          <a:r>
            <a:rPr lang="en-US" dirty="0" err="1">
              <a:latin typeface="Aparajita" panose="020B0604020202020204" pitchFamily="34" charset="0"/>
              <a:cs typeface="Aparajita" panose="020B0604020202020204" pitchFamily="34" charset="0"/>
            </a:rPr>
            <a:t>untuk</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mengetahui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kemampuan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perusahaan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melunasi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utang</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beserta</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bunganya</a:t>
          </a:r>
          <a:r>
            <a:rPr lang="en-US" dirty="0">
              <a:latin typeface="Aparajita" panose="020B0604020202020204" pitchFamily="34" charset="0"/>
              <a:cs typeface="Aparajita" panose="020B0604020202020204" pitchFamily="34" charset="0"/>
            </a:rPr>
            <a:t>.</a:t>
          </a:r>
          <a:endParaRPr lang="en-US" dirty="0"/>
        </a:p>
      </dgm:t>
    </dgm:pt>
    <dgm:pt modelId="{F26E1309-C797-4F61-862D-8E3A3E7DF73C}" type="parTrans" cxnId="{C7E4024D-9AF9-4315-AF15-C32E282722E1}">
      <dgm:prSet/>
      <dgm:spPr/>
      <dgm:t>
        <a:bodyPr/>
        <a:lstStyle/>
        <a:p>
          <a:endParaRPr lang="en-US"/>
        </a:p>
      </dgm:t>
    </dgm:pt>
    <dgm:pt modelId="{3126884A-7E44-48C5-8AAA-ECCD4E5E09B0}" type="sibTrans" cxnId="{C7E4024D-9AF9-4315-AF15-C32E282722E1}">
      <dgm:prSet/>
      <dgm:spPr/>
      <dgm:t>
        <a:bodyPr/>
        <a:lstStyle/>
        <a:p>
          <a:endParaRPr lang="en-US"/>
        </a:p>
      </dgm:t>
    </dgm:pt>
    <dgm:pt modelId="{8F8E4215-9BF4-4676-964B-B08CAC2EE2C4}">
      <dgm:prSet phldrT="[Text]">
        <dgm:style>
          <a:lnRef idx="2">
            <a:schemeClr val="dk1"/>
          </a:lnRef>
          <a:fillRef idx="1">
            <a:schemeClr val="lt1"/>
          </a:fillRef>
          <a:effectRef idx="0">
            <a:schemeClr val="dk1"/>
          </a:effectRef>
          <a:fontRef idx="minor">
            <a:schemeClr val="dk1"/>
          </a:fontRef>
        </dgm:style>
      </dgm:prSet>
      <dgm:spPr/>
      <dgm:t>
        <a:bodyPr/>
        <a:lstStyle/>
        <a:p>
          <a:r>
            <a:rPr lang="en-US" b="1" dirty="0" err="1">
              <a:latin typeface="Aparajita" panose="020B0604020202020204" pitchFamily="34" charset="0"/>
              <a:cs typeface="Aparajita" panose="020B0604020202020204" pitchFamily="34" charset="0"/>
            </a:rPr>
            <a:t>Bagi</a:t>
          </a:r>
          <a:r>
            <a:rPr lang="en-US" b="1" dirty="0">
              <a:latin typeface="Aparajita" panose="020B0604020202020204" pitchFamily="34" charset="0"/>
              <a:cs typeface="Aparajita" panose="020B0604020202020204" pitchFamily="34" charset="0"/>
            </a:rPr>
            <a:t> </a:t>
          </a:r>
          <a:r>
            <a:rPr lang="en-US" b="1" dirty="0" err="1">
              <a:latin typeface="Aparajita" panose="020B0604020202020204" pitchFamily="34" charset="0"/>
              <a:cs typeface="Aparajita" panose="020B0604020202020204" pitchFamily="34" charset="0"/>
            </a:rPr>
            <a:t>pemerintah</a:t>
          </a:r>
          <a:endParaRPr lang="en-US" b="1" dirty="0">
            <a:latin typeface="Aparajita" panose="020B0604020202020204" pitchFamily="34" charset="0"/>
            <a:cs typeface="Aparajita" panose="020B0604020202020204" pitchFamily="34" charset="0"/>
          </a:endParaRPr>
        </a:p>
        <a:p>
          <a:r>
            <a:rPr lang="en-US" dirty="0" err="1">
              <a:latin typeface="Aparajita" panose="020B0604020202020204" pitchFamily="34" charset="0"/>
              <a:cs typeface="Aparajita" panose="020B0604020202020204" pitchFamily="34" charset="0"/>
            </a:rPr>
            <a:t>pajak</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persetujuan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untuk</a:t>
          </a:r>
          <a:r>
            <a:rPr lang="en-US" dirty="0">
              <a:latin typeface="Aparajita" panose="020B0604020202020204" pitchFamily="34" charset="0"/>
              <a:cs typeface="Aparajita" panose="020B0604020202020204" pitchFamily="34" charset="0"/>
            </a:rPr>
            <a:t> go public.</a:t>
          </a:r>
          <a:endParaRPr lang="en-US" dirty="0"/>
        </a:p>
      </dgm:t>
    </dgm:pt>
    <dgm:pt modelId="{A7AD4BDC-649E-4A51-9EEC-61F605F886D5}" type="parTrans" cxnId="{E65DA5D0-A24C-4279-B461-50B29BC7913A}">
      <dgm:prSet/>
      <dgm:spPr/>
      <dgm:t>
        <a:bodyPr/>
        <a:lstStyle/>
        <a:p>
          <a:endParaRPr lang="en-US"/>
        </a:p>
      </dgm:t>
    </dgm:pt>
    <dgm:pt modelId="{FCF0A30C-FDAD-4C02-AC2D-0E64DD5F0BEC}" type="sibTrans" cxnId="{E65DA5D0-A24C-4279-B461-50B29BC7913A}">
      <dgm:prSet/>
      <dgm:spPr/>
      <dgm:t>
        <a:bodyPr/>
        <a:lstStyle/>
        <a:p>
          <a:endParaRPr lang="en-US"/>
        </a:p>
      </dgm:t>
    </dgm:pt>
    <dgm:pt modelId="{E9F1ADD0-C704-4864-80EA-FACA6052ED44}">
      <dgm:prSet phldrT="[Text]">
        <dgm:style>
          <a:lnRef idx="2">
            <a:schemeClr val="dk1"/>
          </a:lnRef>
          <a:fillRef idx="1">
            <a:schemeClr val="lt1"/>
          </a:fillRef>
          <a:effectRef idx="0">
            <a:schemeClr val="dk1"/>
          </a:effectRef>
          <a:fontRef idx="minor">
            <a:schemeClr val="dk1"/>
          </a:fontRef>
        </dgm:style>
      </dgm:prSet>
      <dgm:spPr/>
      <dgm:t>
        <a:bodyPr/>
        <a:lstStyle/>
        <a:p>
          <a:r>
            <a:rPr lang="en-US" b="1" dirty="0" err="1">
              <a:latin typeface="Aparajita" panose="020B0604020202020204" pitchFamily="34" charset="0"/>
              <a:cs typeface="Aparajita" panose="020B0604020202020204" pitchFamily="34" charset="0"/>
            </a:rPr>
            <a:t>Bagi</a:t>
          </a:r>
          <a:r>
            <a:rPr lang="en-US" b="1" dirty="0">
              <a:latin typeface="Aparajita" panose="020B0604020202020204" pitchFamily="34" charset="0"/>
              <a:cs typeface="Aparajita" panose="020B0604020202020204" pitchFamily="34" charset="0"/>
            </a:rPr>
            <a:t> </a:t>
          </a:r>
          <a:r>
            <a:rPr lang="en-US" b="1" dirty="0" err="1">
              <a:latin typeface="Aparajita" panose="020B0604020202020204" pitchFamily="34" charset="0"/>
              <a:cs typeface="Aparajita" panose="020B0604020202020204" pitchFamily="34" charset="0"/>
            </a:rPr>
            <a:t>karyawan</a:t>
          </a:r>
          <a:endParaRPr lang="en-US" b="1" dirty="0">
            <a:latin typeface="Aparajita" panose="020B0604020202020204" pitchFamily="34" charset="0"/>
            <a:cs typeface="Aparajita" panose="020B0604020202020204" pitchFamily="34" charset="0"/>
          </a:endParaRPr>
        </a:p>
        <a:p>
          <a:r>
            <a:rPr lang="en-US" dirty="0" err="1">
              <a:latin typeface="Aparajita" panose="020B0604020202020204" pitchFamily="34" charset="0"/>
              <a:cs typeface="Aparajita" panose="020B0604020202020204" pitchFamily="34" charset="0"/>
            </a:rPr>
            <a:t>Penghasilan</a:t>
          </a:r>
          <a:r>
            <a:rPr lang="en-US" dirty="0">
              <a:latin typeface="Aparajita" panose="020B0604020202020204" pitchFamily="34" charset="0"/>
              <a:cs typeface="Aparajita" panose="020B0604020202020204" pitchFamily="34" charset="0"/>
            </a:rPr>
            <a:t> yang </a:t>
          </a:r>
          <a:r>
            <a:rPr lang="en-US" dirty="0" err="1">
              <a:latin typeface="Aparajita" panose="020B0604020202020204" pitchFamily="34" charset="0"/>
              <a:cs typeface="Aparajita" panose="020B0604020202020204" pitchFamily="34" charset="0"/>
            </a:rPr>
            <a:t>memadai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kualitas</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hidup</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keamanan</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kerja</a:t>
          </a:r>
          <a:endParaRPr lang="en-US" dirty="0"/>
        </a:p>
      </dgm:t>
    </dgm:pt>
    <dgm:pt modelId="{0BB6FE9F-FBE2-4E2E-8D04-A5825663A77A}" type="parTrans" cxnId="{5E30D282-A3CB-4034-BA79-A05232362FD0}">
      <dgm:prSet/>
      <dgm:spPr/>
      <dgm:t>
        <a:bodyPr/>
        <a:lstStyle/>
        <a:p>
          <a:endParaRPr lang="en-US"/>
        </a:p>
      </dgm:t>
    </dgm:pt>
    <dgm:pt modelId="{FC192481-5A11-408C-9AC8-AF14AD9C5A0B}" type="sibTrans" cxnId="{5E30D282-A3CB-4034-BA79-A05232362FD0}">
      <dgm:prSet/>
      <dgm:spPr/>
      <dgm:t>
        <a:bodyPr/>
        <a:lstStyle/>
        <a:p>
          <a:endParaRPr lang="en-US"/>
        </a:p>
      </dgm:t>
    </dgm:pt>
    <dgm:pt modelId="{9E8DF0AA-88B5-47CE-A005-842DFC5D12B3}" type="pres">
      <dgm:prSet presAssocID="{B6FA17F6-DB56-42DF-A6DF-0E1912717E41}" presName="diagram" presStyleCnt="0">
        <dgm:presLayoutVars>
          <dgm:dir/>
          <dgm:resizeHandles val="exact"/>
        </dgm:presLayoutVars>
      </dgm:prSet>
      <dgm:spPr/>
    </dgm:pt>
    <dgm:pt modelId="{E3D53D16-88AE-4D21-A659-BBC404EAE485}" type="pres">
      <dgm:prSet presAssocID="{BC5824EB-E8D8-41E1-92C9-29151BF28B5C}" presName="node" presStyleLbl="node1" presStyleIdx="0" presStyleCnt="5">
        <dgm:presLayoutVars>
          <dgm:bulletEnabled val="1"/>
        </dgm:presLayoutVars>
      </dgm:prSet>
      <dgm:spPr/>
    </dgm:pt>
    <dgm:pt modelId="{4818939D-1D10-42F2-8B8B-6C7F477F1777}" type="pres">
      <dgm:prSet presAssocID="{E2069063-C853-4E36-B0C7-D624AAE31BBC}" presName="sibTrans" presStyleCnt="0"/>
      <dgm:spPr/>
    </dgm:pt>
    <dgm:pt modelId="{98187E0E-DEB6-444E-8C79-8BF50803B3C2}" type="pres">
      <dgm:prSet presAssocID="{5D957235-74C9-4426-9B91-8F7592794BC0}" presName="node" presStyleLbl="node1" presStyleIdx="1" presStyleCnt="5">
        <dgm:presLayoutVars>
          <dgm:bulletEnabled val="1"/>
        </dgm:presLayoutVars>
      </dgm:prSet>
      <dgm:spPr/>
    </dgm:pt>
    <dgm:pt modelId="{863DC6E5-2EE7-4EE0-BD97-EF6F98E26655}" type="pres">
      <dgm:prSet presAssocID="{25058A32-89F0-49BC-BF92-F5891A03BCC5}" presName="sibTrans" presStyleCnt="0"/>
      <dgm:spPr/>
    </dgm:pt>
    <dgm:pt modelId="{83BF73E2-FEF5-4A63-A955-C0F2FF812C33}" type="pres">
      <dgm:prSet presAssocID="{EE9EEF2F-F1EE-4BFF-AAA3-90DA0D897383}" presName="node" presStyleLbl="node1" presStyleIdx="2" presStyleCnt="5">
        <dgm:presLayoutVars>
          <dgm:bulletEnabled val="1"/>
        </dgm:presLayoutVars>
      </dgm:prSet>
      <dgm:spPr/>
    </dgm:pt>
    <dgm:pt modelId="{50F44860-268D-4B2A-B1D9-07427AEFA8EE}" type="pres">
      <dgm:prSet presAssocID="{3126884A-7E44-48C5-8AAA-ECCD4E5E09B0}" presName="sibTrans" presStyleCnt="0"/>
      <dgm:spPr/>
    </dgm:pt>
    <dgm:pt modelId="{4DDF566B-FE6F-4E7E-9975-4564B6F4AF17}" type="pres">
      <dgm:prSet presAssocID="{8F8E4215-9BF4-4676-964B-B08CAC2EE2C4}" presName="node" presStyleLbl="node1" presStyleIdx="3" presStyleCnt="5">
        <dgm:presLayoutVars>
          <dgm:bulletEnabled val="1"/>
        </dgm:presLayoutVars>
      </dgm:prSet>
      <dgm:spPr/>
    </dgm:pt>
    <dgm:pt modelId="{581525E7-BA97-4489-884D-152173091D14}" type="pres">
      <dgm:prSet presAssocID="{FCF0A30C-FDAD-4C02-AC2D-0E64DD5F0BEC}" presName="sibTrans" presStyleCnt="0"/>
      <dgm:spPr/>
    </dgm:pt>
    <dgm:pt modelId="{C9508790-FECB-4DED-AD00-13110DF0F23C}" type="pres">
      <dgm:prSet presAssocID="{E9F1ADD0-C704-4864-80EA-FACA6052ED44}" presName="node" presStyleLbl="node1" presStyleIdx="4" presStyleCnt="5">
        <dgm:presLayoutVars>
          <dgm:bulletEnabled val="1"/>
        </dgm:presLayoutVars>
      </dgm:prSet>
      <dgm:spPr/>
    </dgm:pt>
  </dgm:ptLst>
  <dgm:cxnLst>
    <dgm:cxn modelId="{ACA1B602-F36A-4429-A6B0-01807A1967FA}" type="presOf" srcId="{E9F1ADD0-C704-4864-80EA-FACA6052ED44}" destId="{C9508790-FECB-4DED-AD00-13110DF0F23C}" srcOrd="0" destOrd="0" presId="urn:microsoft.com/office/officeart/2005/8/layout/default#1"/>
    <dgm:cxn modelId="{3D437903-5F8C-45A4-9961-218147515794}" type="presOf" srcId="{B6FA17F6-DB56-42DF-A6DF-0E1912717E41}" destId="{9E8DF0AA-88B5-47CE-A005-842DFC5D12B3}" srcOrd="0" destOrd="0" presId="urn:microsoft.com/office/officeart/2005/8/layout/default#1"/>
    <dgm:cxn modelId="{C7E4024D-9AF9-4315-AF15-C32E282722E1}" srcId="{B6FA17F6-DB56-42DF-A6DF-0E1912717E41}" destId="{EE9EEF2F-F1EE-4BFF-AAA3-90DA0D897383}" srcOrd="2" destOrd="0" parTransId="{F26E1309-C797-4F61-862D-8E3A3E7DF73C}" sibTransId="{3126884A-7E44-48C5-8AAA-ECCD4E5E09B0}"/>
    <dgm:cxn modelId="{5E30D282-A3CB-4034-BA79-A05232362FD0}" srcId="{B6FA17F6-DB56-42DF-A6DF-0E1912717E41}" destId="{E9F1ADD0-C704-4864-80EA-FACA6052ED44}" srcOrd="4" destOrd="0" parTransId="{0BB6FE9F-FBE2-4E2E-8D04-A5825663A77A}" sibTransId="{FC192481-5A11-408C-9AC8-AF14AD9C5A0B}"/>
    <dgm:cxn modelId="{9EFD4B8B-6688-44F6-9994-97C66A5E850E}" srcId="{B6FA17F6-DB56-42DF-A6DF-0E1912717E41}" destId="{5D957235-74C9-4426-9B91-8F7592794BC0}" srcOrd="1" destOrd="0" parTransId="{E6C0C8CE-73D5-4E8E-A10C-A5C803272D28}" sibTransId="{25058A32-89F0-49BC-BF92-F5891A03BCC5}"/>
    <dgm:cxn modelId="{12F6329A-587A-4172-B4BF-52EE333A206B}" srcId="{B6FA17F6-DB56-42DF-A6DF-0E1912717E41}" destId="{BC5824EB-E8D8-41E1-92C9-29151BF28B5C}" srcOrd="0" destOrd="0" parTransId="{278BE083-F1BA-4570-BEA4-40395DE5FE7E}" sibTransId="{E2069063-C853-4E36-B0C7-D624AAE31BBC}"/>
    <dgm:cxn modelId="{503FACC3-9199-4FB3-8972-6D9B134C4AFB}" type="presOf" srcId="{BC5824EB-E8D8-41E1-92C9-29151BF28B5C}" destId="{E3D53D16-88AE-4D21-A659-BBC404EAE485}" srcOrd="0" destOrd="0" presId="urn:microsoft.com/office/officeart/2005/8/layout/default#1"/>
    <dgm:cxn modelId="{E65DA5D0-A24C-4279-B461-50B29BC7913A}" srcId="{B6FA17F6-DB56-42DF-A6DF-0E1912717E41}" destId="{8F8E4215-9BF4-4676-964B-B08CAC2EE2C4}" srcOrd="3" destOrd="0" parTransId="{A7AD4BDC-649E-4A51-9EEC-61F605F886D5}" sibTransId="{FCF0A30C-FDAD-4C02-AC2D-0E64DD5F0BEC}"/>
    <dgm:cxn modelId="{125B4EDB-A281-443F-B63E-B9EC4D9F84C5}" type="presOf" srcId="{EE9EEF2F-F1EE-4BFF-AAA3-90DA0D897383}" destId="{83BF73E2-FEF5-4A63-A955-C0F2FF812C33}" srcOrd="0" destOrd="0" presId="urn:microsoft.com/office/officeart/2005/8/layout/default#1"/>
    <dgm:cxn modelId="{40C556E5-58BF-4BE3-B3C0-10B40C35388E}" type="presOf" srcId="{5D957235-74C9-4426-9B91-8F7592794BC0}" destId="{98187E0E-DEB6-444E-8C79-8BF50803B3C2}" srcOrd="0" destOrd="0" presId="urn:microsoft.com/office/officeart/2005/8/layout/default#1"/>
    <dgm:cxn modelId="{DD19D2E6-91A4-4F10-9FBE-53AE433C095C}" type="presOf" srcId="{8F8E4215-9BF4-4676-964B-B08CAC2EE2C4}" destId="{4DDF566B-FE6F-4E7E-9975-4564B6F4AF17}" srcOrd="0" destOrd="0" presId="urn:microsoft.com/office/officeart/2005/8/layout/default#1"/>
    <dgm:cxn modelId="{1F142B6B-C974-4FB6-AB18-50B945D667A4}" type="presParOf" srcId="{9E8DF0AA-88B5-47CE-A005-842DFC5D12B3}" destId="{E3D53D16-88AE-4D21-A659-BBC404EAE485}" srcOrd="0" destOrd="0" presId="urn:microsoft.com/office/officeart/2005/8/layout/default#1"/>
    <dgm:cxn modelId="{90314ED0-6BC8-4504-A122-8D9C9F49DF62}" type="presParOf" srcId="{9E8DF0AA-88B5-47CE-A005-842DFC5D12B3}" destId="{4818939D-1D10-42F2-8B8B-6C7F477F1777}" srcOrd="1" destOrd="0" presId="urn:microsoft.com/office/officeart/2005/8/layout/default#1"/>
    <dgm:cxn modelId="{6DB24780-A047-4276-AF0E-2C4927DCB473}" type="presParOf" srcId="{9E8DF0AA-88B5-47CE-A005-842DFC5D12B3}" destId="{98187E0E-DEB6-444E-8C79-8BF50803B3C2}" srcOrd="2" destOrd="0" presId="urn:microsoft.com/office/officeart/2005/8/layout/default#1"/>
    <dgm:cxn modelId="{5B79DC53-4AA5-4855-810C-2D88EEE5F169}" type="presParOf" srcId="{9E8DF0AA-88B5-47CE-A005-842DFC5D12B3}" destId="{863DC6E5-2EE7-4EE0-BD97-EF6F98E26655}" srcOrd="3" destOrd="0" presId="urn:microsoft.com/office/officeart/2005/8/layout/default#1"/>
    <dgm:cxn modelId="{C13A8BCA-FC32-4068-9051-C9BBDF07227C}" type="presParOf" srcId="{9E8DF0AA-88B5-47CE-A005-842DFC5D12B3}" destId="{83BF73E2-FEF5-4A63-A955-C0F2FF812C33}" srcOrd="4" destOrd="0" presId="urn:microsoft.com/office/officeart/2005/8/layout/default#1"/>
    <dgm:cxn modelId="{B6C28F44-303B-48B5-9301-703A772135A0}" type="presParOf" srcId="{9E8DF0AA-88B5-47CE-A005-842DFC5D12B3}" destId="{50F44860-268D-4B2A-B1D9-07427AEFA8EE}" srcOrd="5" destOrd="0" presId="urn:microsoft.com/office/officeart/2005/8/layout/default#1"/>
    <dgm:cxn modelId="{96D9A62A-E962-4DD4-B141-9A45C1C4178C}" type="presParOf" srcId="{9E8DF0AA-88B5-47CE-A005-842DFC5D12B3}" destId="{4DDF566B-FE6F-4E7E-9975-4564B6F4AF17}" srcOrd="6" destOrd="0" presId="urn:microsoft.com/office/officeart/2005/8/layout/default#1"/>
    <dgm:cxn modelId="{82975621-6FDE-4A54-A9AE-1B14160D5CA7}" type="presParOf" srcId="{9E8DF0AA-88B5-47CE-A005-842DFC5D12B3}" destId="{581525E7-BA97-4489-884D-152173091D14}" srcOrd="7" destOrd="0" presId="urn:microsoft.com/office/officeart/2005/8/layout/default#1"/>
    <dgm:cxn modelId="{E8E049C2-28DB-4261-89DB-36C3A571AF20}" type="presParOf" srcId="{9E8DF0AA-88B5-47CE-A005-842DFC5D12B3}" destId="{C9508790-FECB-4DED-AD00-13110DF0F23C}"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D53D16-88AE-4D21-A659-BBC404EAE485}">
      <dsp:nvSpPr>
        <dsp:cNvPr id="0" name=""/>
        <dsp:cNvSpPr/>
      </dsp:nvSpPr>
      <dsp:spPr>
        <a:xfrm>
          <a:off x="0" y="855237"/>
          <a:ext cx="2696513" cy="1617908"/>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err="1">
              <a:latin typeface="Aparajita" panose="020B0604020202020204" pitchFamily="34" charset="0"/>
              <a:cs typeface="Aparajita" panose="020B0604020202020204" pitchFamily="34" charset="0"/>
            </a:rPr>
            <a:t>Bagi</a:t>
          </a:r>
          <a:r>
            <a:rPr lang="en-US" sz="2000" b="1" kern="1200" dirty="0">
              <a:latin typeface="Aparajita" panose="020B0604020202020204" pitchFamily="34" charset="0"/>
              <a:cs typeface="Aparajita" panose="020B0604020202020204" pitchFamily="34" charset="0"/>
            </a:rPr>
            <a:t> </a:t>
          </a:r>
          <a:r>
            <a:rPr lang="en-US" sz="2000" b="1" kern="1200" dirty="0" err="1">
              <a:latin typeface="Aparajita" panose="020B0604020202020204" pitchFamily="34" charset="0"/>
              <a:cs typeface="Aparajita" panose="020B0604020202020204" pitchFamily="34" charset="0"/>
            </a:rPr>
            <a:t>pihak</a:t>
          </a:r>
          <a:r>
            <a:rPr lang="en-US" sz="2000" b="1" kern="1200" dirty="0">
              <a:latin typeface="Aparajita" panose="020B0604020202020204" pitchFamily="34" charset="0"/>
              <a:cs typeface="Aparajita" panose="020B0604020202020204" pitchFamily="34" charset="0"/>
            </a:rPr>
            <a:t> </a:t>
          </a:r>
          <a:r>
            <a:rPr lang="en-US" sz="2000" b="1" kern="1200" dirty="0" err="1">
              <a:latin typeface="Aparajita" panose="020B0604020202020204" pitchFamily="34" charset="0"/>
              <a:cs typeface="Aparajita" panose="020B0604020202020204" pitchFamily="34" charset="0"/>
            </a:rPr>
            <a:t>manajemen</a:t>
          </a:r>
          <a:endParaRPr lang="en-US" sz="2000" b="1" kern="1200" dirty="0">
            <a:latin typeface="Aparajita" panose="020B0604020202020204" pitchFamily="34" charset="0"/>
            <a:cs typeface="Aparajita" panose="020B0604020202020204" pitchFamily="34" charset="0"/>
          </a:endParaRPr>
        </a:p>
        <a:p>
          <a:pPr marL="0" lvl="0" indent="0" algn="ctr" defTabSz="889000">
            <a:lnSpc>
              <a:spcPct val="90000"/>
            </a:lnSpc>
            <a:spcBef>
              <a:spcPct val="0"/>
            </a:spcBef>
            <a:spcAft>
              <a:spcPct val="35000"/>
            </a:spcAft>
            <a:buNone/>
          </a:pPr>
          <a:r>
            <a:rPr lang="en-US" sz="2000" kern="1200" dirty="0" err="1">
              <a:latin typeface="Aparajita" panose="020B0604020202020204" pitchFamily="34" charset="0"/>
              <a:cs typeface="Aparajita" panose="020B0604020202020204" pitchFamily="34" charset="0"/>
            </a:rPr>
            <a:t>untuk</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mengevaluasi</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kinerja</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perusahaan</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kompensasi</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pengembangan</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karier</a:t>
          </a:r>
          <a:endParaRPr lang="en-US" sz="2000" kern="1200" dirty="0"/>
        </a:p>
      </dsp:txBody>
      <dsp:txXfrm>
        <a:off x="0" y="855237"/>
        <a:ext cx="2696513" cy="1617908"/>
      </dsp:txXfrm>
    </dsp:sp>
    <dsp:sp modelId="{98187E0E-DEB6-444E-8C79-8BF50803B3C2}">
      <dsp:nvSpPr>
        <dsp:cNvPr id="0" name=""/>
        <dsp:cNvSpPr/>
      </dsp:nvSpPr>
      <dsp:spPr>
        <a:xfrm>
          <a:off x="2966165" y="855237"/>
          <a:ext cx="2696513" cy="1617908"/>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err="1">
              <a:latin typeface="Aparajita" panose="020B0604020202020204" pitchFamily="34" charset="0"/>
              <a:cs typeface="Aparajita" panose="020B0604020202020204" pitchFamily="34" charset="0"/>
            </a:rPr>
            <a:t>Bagi</a:t>
          </a:r>
          <a:r>
            <a:rPr lang="en-US" sz="2000" b="1" kern="1200" dirty="0">
              <a:latin typeface="Aparajita" panose="020B0604020202020204" pitchFamily="34" charset="0"/>
              <a:cs typeface="Aparajita" panose="020B0604020202020204" pitchFamily="34" charset="0"/>
            </a:rPr>
            <a:t> </a:t>
          </a:r>
          <a:r>
            <a:rPr lang="en-US" sz="2000" b="1" kern="1200" dirty="0" err="1">
              <a:latin typeface="Aparajita" panose="020B0604020202020204" pitchFamily="34" charset="0"/>
              <a:cs typeface="Aparajita" panose="020B0604020202020204" pitchFamily="34" charset="0"/>
            </a:rPr>
            <a:t>pemegang</a:t>
          </a:r>
          <a:r>
            <a:rPr lang="en-US" sz="2000" b="1" kern="1200" dirty="0">
              <a:latin typeface="Aparajita" panose="020B0604020202020204" pitchFamily="34" charset="0"/>
              <a:cs typeface="Aparajita" panose="020B0604020202020204" pitchFamily="34" charset="0"/>
            </a:rPr>
            <a:t> </a:t>
          </a:r>
          <a:r>
            <a:rPr lang="en-US" sz="2000" b="1" kern="1200" dirty="0" err="1">
              <a:latin typeface="Aparajita" panose="020B0604020202020204" pitchFamily="34" charset="0"/>
              <a:cs typeface="Aparajita" panose="020B0604020202020204" pitchFamily="34" charset="0"/>
            </a:rPr>
            <a:t>saham</a:t>
          </a:r>
          <a:endParaRPr lang="en-US" sz="2000" b="1" kern="1200" dirty="0">
            <a:latin typeface="Aparajita" panose="020B0604020202020204" pitchFamily="34" charset="0"/>
            <a:cs typeface="Aparajita" panose="020B0604020202020204" pitchFamily="34" charset="0"/>
          </a:endParaRPr>
        </a:p>
        <a:p>
          <a:pPr marL="0" lvl="0" indent="0" algn="ctr" defTabSz="889000">
            <a:lnSpc>
              <a:spcPct val="90000"/>
            </a:lnSpc>
            <a:spcBef>
              <a:spcPct val="0"/>
            </a:spcBef>
            <a:spcAft>
              <a:spcPct val="35000"/>
            </a:spcAft>
            <a:buNone/>
          </a:pPr>
          <a:r>
            <a:rPr lang="en-US" sz="2000" kern="1200" dirty="0" err="1">
              <a:latin typeface="Aparajita" panose="020B0604020202020204" pitchFamily="34" charset="0"/>
              <a:cs typeface="Aparajita" panose="020B0604020202020204" pitchFamily="34" charset="0"/>
            </a:rPr>
            <a:t>untuk</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mengetahui</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kinerja</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perusahaan</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pendapatan</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keamanan</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investasi</a:t>
          </a:r>
          <a:r>
            <a:rPr lang="en-US" sz="2000" kern="1200" dirty="0">
              <a:latin typeface="Aparajita" panose="020B0604020202020204" pitchFamily="34" charset="0"/>
              <a:cs typeface="Aparajita" panose="020B0604020202020204" pitchFamily="34" charset="0"/>
            </a:rPr>
            <a:t>.</a:t>
          </a:r>
          <a:endParaRPr lang="en-US" sz="2000" kern="1200" dirty="0"/>
        </a:p>
      </dsp:txBody>
      <dsp:txXfrm>
        <a:off x="2966165" y="855237"/>
        <a:ext cx="2696513" cy="1617908"/>
      </dsp:txXfrm>
    </dsp:sp>
    <dsp:sp modelId="{83BF73E2-FEF5-4A63-A955-C0F2FF812C33}">
      <dsp:nvSpPr>
        <dsp:cNvPr id="0" name=""/>
        <dsp:cNvSpPr/>
      </dsp:nvSpPr>
      <dsp:spPr>
        <a:xfrm>
          <a:off x="5932330" y="855237"/>
          <a:ext cx="2696513" cy="1617908"/>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err="1">
              <a:latin typeface="Aparajita" panose="020B0604020202020204" pitchFamily="34" charset="0"/>
              <a:cs typeface="Aparajita" panose="020B0604020202020204" pitchFamily="34" charset="0"/>
            </a:rPr>
            <a:t>Bagi</a:t>
          </a:r>
          <a:r>
            <a:rPr lang="en-US" sz="2000" b="1" kern="1200" dirty="0">
              <a:latin typeface="Aparajita" panose="020B0604020202020204" pitchFamily="34" charset="0"/>
              <a:cs typeface="Aparajita" panose="020B0604020202020204" pitchFamily="34" charset="0"/>
            </a:rPr>
            <a:t> </a:t>
          </a:r>
          <a:r>
            <a:rPr lang="en-US" sz="2000" b="1" kern="1200" dirty="0" err="1">
              <a:latin typeface="Aparajita" panose="020B0604020202020204" pitchFamily="34" charset="0"/>
              <a:cs typeface="Aparajita" panose="020B0604020202020204" pitchFamily="34" charset="0"/>
            </a:rPr>
            <a:t>kreditor</a:t>
          </a:r>
          <a:endParaRPr lang="en-US" sz="2000" b="1" kern="1200" dirty="0">
            <a:latin typeface="Aparajita" panose="020B0604020202020204" pitchFamily="34" charset="0"/>
            <a:cs typeface="Aparajita" panose="020B0604020202020204" pitchFamily="34" charset="0"/>
          </a:endParaRPr>
        </a:p>
        <a:p>
          <a:pPr marL="0" lvl="0" indent="0" algn="ctr" defTabSz="889000">
            <a:lnSpc>
              <a:spcPct val="90000"/>
            </a:lnSpc>
            <a:spcBef>
              <a:spcPct val="0"/>
            </a:spcBef>
            <a:spcAft>
              <a:spcPct val="35000"/>
            </a:spcAft>
            <a:buNone/>
          </a:pPr>
          <a:r>
            <a:rPr lang="en-US" sz="2000" kern="1200" dirty="0" err="1">
              <a:latin typeface="Aparajita" panose="020B0604020202020204" pitchFamily="34" charset="0"/>
              <a:cs typeface="Aparajita" panose="020B0604020202020204" pitchFamily="34" charset="0"/>
            </a:rPr>
            <a:t>untuk</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mengetahui</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kemampuan</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perusahaan</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melunasi</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utang</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beserta</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bunganya</a:t>
          </a:r>
          <a:r>
            <a:rPr lang="en-US" sz="2000" kern="1200" dirty="0">
              <a:latin typeface="Aparajita" panose="020B0604020202020204" pitchFamily="34" charset="0"/>
              <a:cs typeface="Aparajita" panose="020B0604020202020204" pitchFamily="34" charset="0"/>
            </a:rPr>
            <a:t>.</a:t>
          </a:r>
          <a:endParaRPr lang="en-US" sz="2000" kern="1200" dirty="0"/>
        </a:p>
      </dsp:txBody>
      <dsp:txXfrm>
        <a:off x="5932330" y="855237"/>
        <a:ext cx="2696513" cy="1617908"/>
      </dsp:txXfrm>
    </dsp:sp>
    <dsp:sp modelId="{4DDF566B-FE6F-4E7E-9975-4564B6F4AF17}">
      <dsp:nvSpPr>
        <dsp:cNvPr id="0" name=""/>
        <dsp:cNvSpPr/>
      </dsp:nvSpPr>
      <dsp:spPr>
        <a:xfrm>
          <a:off x="1483082" y="2742797"/>
          <a:ext cx="2696513" cy="1617908"/>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err="1">
              <a:latin typeface="Aparajita" panose="020B0604020202020204" pitchFamily="34" charset="0"/>
              <a:cs typeface="Aparajita" panose="020B0604020202020204" pitchFamily="34" charset="0"/>
            </a:rPr>
            <a:t>Bagi</a:t>
          </a:r>
          <a:r>
            <a:rPr lang="en-US" sz="2000" b="1" kern="1200" dirty="0">
              <a:latin typeface="Aparajita" panose="020B0604020202020204" pitchFamily="34" charset="0"/>
              <a:cs typeface="Aparajita" panose="020B0604020202020204" pitchFamily="34" charset="0"/>
            </a:rPr>
            <a:t> </a:t>
          </a:r>
          <a:r>
            <a:rPr lang="en-US" sz="2000" b="1" kern="1200" dirty="0" err="1">
              <a:latin typeface="Aparajita" panose="020B0604020202020204" pitchFamily="34" charset="0"/>
              <a:cs typeface="Aparajita" panose="020B0604020202020204" pitchFamily="34" charset="0"/>
            </a:rPr>
            <a:t>pemerintah</a:t>
          </a:r>
          <a:endParaRPr lang="en-US" sz="2000" b="1" kern="1200" dirty="0">
            <a:latin typeface="Aparajita" panose="020B0604020202020204" pitchFamily="34" charset="0"/>
            <a:cs typeface="Aparajita" panose="020B0604020202020204" pitchFamily="34" charset="0"/>
          </a:endParaRPr>
        </a:p>
        <a:p>
          <a:pPr marL="0" lvl="0" indent="0" algn="ctr" defTabSz="889000">
            <a:lnSpc>
              <a:spcPct val="90000"/>
            </a:lnSpc>
            <a:spcBef>
              <a:spcPct val="0"/>
            </a:spcBef>
            <a:spcAft>
              <a:spcPct val="35000"/>
            </a:spcAft>
            <a:buNone/>
          </a:pPr>
          <a:r>
            <a:rPr lang="en-US" sz="2000" kern="1200" dirty="0" err="1">
              <a:latin typeface="Aparajita" panose="020B0604020202020204" pitchFamily="34" charset="0"/>
              <a:cs typeface="Aparajita" panose="020B0604020202020204" pitchFamily="34" charset="0"/>
            </a:rPr>
            <a:t>pajak</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persetujuan</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untuk</a:t>
          </a:r>
          <a:r>
            <a:rPr lang="en-US" sz="2000" kern="1200" dirty="0">
              <a:latin typeface="Aparajita" panose="020B0604020202020204" pitchFamily="34" charset="0"/>
              <a:cs typeface="Aparajita" panose="020B0604020202020204" pitchFamily="34" charset="0"/>
            </a:rPr>
            <a:t> go public.</a:t>
          </a:r>
          <a:endParaRPr lang="en-US" sz="2000" kern="1200" dirty="0"/>
        </a:p>
      </dsp:txBody>
      <dsp:txXfrm>
        <a:off x="1483082" y="2742797"/>
        <a:ext cx="2696513" cy="1617908"/>
      </dsp:txXfrm>
    </dsp:sp>
    <dsp:sp modelId="{C9508790-FECB-4DED-AD00-13110DF0F23C}">
      <dsp:nvSpPr>
        <dsp:cNvPr id="0" name=""/>
        <dsp:cNvSpPr/>
      </dsp:nvSpPr>
      <dsp:spPr>
        <a:xfrm>
          <a:off x="4449247" y="2742797"/>
          <a:ext cx="2696513" cy="1617908"/>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err="1">
              <a:latin typeface="Aparajita" panose="020B0604020202020204" pitchFamily="34" charset="0"/>
              <a:cs typeface="Aparajita" panose="020B0604020202020204" pitchFamily="34" charset="0"/>
            </a:rPr>
            <a:t>Bagi</a:t>
          </a:r>
          <a:r>
            <a:rPr lang="en-US" sz="2000" b="1" kern="1200" dirty="0">
              <a:latin typeface="Aparajita" panose="020B0604020202020204" pitchFamily="34" charset="0"/>
              <a:cs typeface="Aparajita" panose="020B0604020202020204" pitchFamily="34" charset="0"/>
            </a:rPr>
            <a:t> </a:t>
          </a:r>
          <a:r>
            <a:rPr lang="en-US" sz="2000" b="1" kern="1200" dirty="0" err="1">
              <a:latin typeface="Aparajita" panose="020B0604020202020204" pitchFamily="34" charset="0"/>
              <a:cs typeface="Aparajita" panose="020B0604020202020204" pitchFamily="34" charset="0"/>
            </a:rPr>
            <a:t>karyawan</a:t>
          </a:r>
          <a:endParaRPr lang="en-US" sz="2000" b="1" kern="1200" dirty="0">
            <a:latin typeface="Aparajita" panose="020B0604020202020204" pitchFamily="34" charset="0"/>
            <a:cs typeface="Aparajita" panose="020B0604020202020204" pitchFamily="34" charset="0"/>
          </a:endParaRPr>
        </a:p>
        <a:p>
          <a:pPr marL="0" lvl="0" indent="0" algn="ctr" defTabSz="889000">
            <a:lnSpc>
              <a:spcPct val="90000"/>
            </a:lnSpc>
            <a:spcBef>
              <a:spcPct val="0"/>
            </a:spcBef>
            <a:spcAft>
              <a:spcPct val="35000"/>
            </a:spcAft>
            <a:buNone/>
          </a:pPr>
          <a:r>
            <a:rPr lang="en-US" sz="2000" kern="1200" dirty="0" err="1">
              <a:latin typeface="Aparajita" panose="020B0604020202020204" pitchFamily="34" charset="0"/>
              <a:cs typeface="Aparajita" panose="020B0604020202020204" pitchFamily="34" charset="0"/>
            </a:rPr>
            <a:t>Penghasilan</a:t>
          </a:r>
          <a:r>
            <a:rPr lang="en-US" sz="2000" kern="1200" dirty="0">
              <a:latin typeface="Aparajita" panose="020B0604020202020204" pitchFamily="34" charset="0"/>
              <a:cs typeface="Aparajita" panose="020B0604020202020204" pitchFamily="34" charset="0"/>
            </a:rPr>
            <a:t> yang </a:t>
          </a:r>
          <a:r>
            <a:rPr lang="en-US" sz="2000" kern="1200" dirty="0" err="1">
              <a:latin typeface="Aparajita" panose="020B0604020202020204" pitchFamily="34" charset="0"/>
              <a:cs typeface="Aparajita" panose="020B0604020202020204" pitchFamily="34" charset="0"/>
            </a:rPr>
            <a:t>memadai</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kualitas</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hidup</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keamanan</a:t>
          </a:r>
          <a:r>
            <a:rPr lang="en-US" sz="2000" kern="1200" dirty="0">
              <a:latin typeface="Aparajita" panose="020B0604020202020204" pitchFamily="34" charset="0"/>
              <a:cs typeface="Aparajita" panose="020B0604020202020204" pitchFamily="34" charset="0"/>
            </a:rPr>
            <a:t> </a:t>
          </a:r>
          <a:r>
            <a:rPr lang="en-US" sz="2000" kern="1200" dirty="0" err="1">
              <a:latin typeface="Aparajita" panose="020B0604020202020204" pitchFamily="34" charset="0"/>
              <a:cs typeface="Aparajita" panose="020B0604020202020204" pitchFamily="34" charset="0"/>
            </a:rPr>
            <a:t>kerja</a:t>
          </a:r>
          <a:endParaRPr lang="en-US" sz="2000" kern="1200" dirty="0"/>
        </a:p>
      </dsp:txBody>
      <dsp:txXfrm>
        <a:off x="4449247" y="2742797"/>
        <a:ext cx="2696513" cy="1617908"/>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C15E4C-3D50-4BA0-B2FD-BACED5E6EC1B}"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1889883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C15E4C-3D50-4BA0-B2FD-BACED5E6EC1B}"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4134546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C15E4C-3D50-4BA0-B2FD-BACED5E6EC1B}"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1752415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C15E4C-3D50-4BA0-B2FD-BACED5E6EC1B}"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982092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C15E4C-3D50-4BA0-B2FD-BACED5E6EC1B}"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264653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C15E4C-3D50-4BA0-B2FD-BACED5E6EC1B}"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411667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C15E4C-3D50-4BA0-B2FD-BACED5E6EC1B}" type="datetimeFigureOut">
              <a:rPr lang="en-US" smtClean="0"/>
              <a:pPr/>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1706661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C15E4C-3D50-4BA0-B2FD-BACED5E6EC1B}" type="datetimeFigureOut">
              <a:rPr lang="en-US" smtClean="0"/>
              <a:pPr/>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4226692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15E4C-3D50-4BA0-B2FD-BACED5E6EC1B}" type="datetimeFigureOut">
              <a:rPr lang="en-US" smtClean="0"/>
              <a:pPr/>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2142575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C15E4C-3D50-4BA0-B2FD-BACED5E6EC1B}"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496525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C15E4C-3D50-4BA0-B2FD-BACED5E6EC1B}"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534AD-87C4-4193-8BDE-26F15FE33D51}" type="slidenum">
              <a:rPr lang="en-US" smtClean="0"/>
              <a:pPr/>
              <a:t>‹#›</a:t>
            </a:fld>
            <a:endParaRPr lang="en-US"/>
          </a:p>
        </p:txBody>
      </p:sp>
    </p:spTree>
    <p:extLst>
      <p:ext uri="{BB962C8B-B14F-4D97-AF65-F5344CB8AC3E}">
        <p14:creationId xmlns:p14="http://schemas.microsoft.com/office/powerpoint/2010/main" val="3213916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15E4C-3D50-4BA0-B2FD-BACED5E6EC1B}" type="datetimeFigureOut">
              <a:rPr lang="en-US" smtClean="0"/>
              <a:pPr/>
              <a:t>12/2/2020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534AD-87C4-4193-8BDE-26F15FE33D51}" type="slidenum">
              <a:rPr lang="en-US" smtClean="0"/>
              <a:pPr/>
              <a:t>‹#›</a:t>
            </a:fld>
            <a:endParaRPr lang="en-US"/>
          </a:p>
        </p:txBody>
      </p:sp>
    </p:spTree>
    <p:extLst>
      <p:ext uri="{BB962C8B-B14F-4D97-AF65-F5344CB8AC3E}">
        <p14:creationId xmlns:p14="http://schemas.microsoft.com/office/powerpoint/2010/main" val="1623712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BAB 10</a:t>
            </a:r>
            <a:endParaRPr lang="en-US" dirty="0"/>
          </a:p>
        </p:txBody>
      </p:sp>
      <p:sp>
        <p:nvSpPr>
          <p:cNvPr id="5" name="Subtitle 4"/>
          <p:cNvSpPr>
            <a:spLocks noGrp="1"/>
          </p:cNvSpPr>
          <p:nvPr>
            <p:ph type="subTitle" idx="1"/>
          </p:nvPr>
        </p:nvSpPr>
        <p:spPr/>
        <p:txBody>
          <a:bodyPr/>
          <a:lstStyle/>
          <a:p>
            <a:r>
              <a:rPr lang="en-US" dirty="0"/>
              <a:t>ANALISIS LAPORAN KEUANGAN</a:t>
            </a:r>
          </a:p>
        </p:txBody>
      </p:sp>
    </p:spTree>
    <p:extLst>
      <p:ext uri="{BB962C8B-B14F-4D97-AF65-F5344CB8AC3E}">
        <p14:creationId xmlns:p14="http://schemas.microsoft.com/office/powerpoint/2010/main" val="2204430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04B289D-9172-41F9-8740-3D88604AE1D8}"/>
              </a:ext>
            </a:extLst>
          </p:cNvPr>
          <p:cNvSpPr>
            <a:spLocks noGrp="1" noChangeArrowheads="1"/>
          </p:cNvSpPr>
          <p:nvPr>
            <p:ph type="title"/>
          </p:nvPr>
        </p:nvSpPr>
        <p:spPr/>
        <p:txBody>
          <a:bodyPr/>
          <a:lstStyle/>
          <a:p>
            <a:pPr eaLnBrk="1" hangingPunct="1"/>
            <a:r>
              <a:rPr lang="id-ID" altLang="en-US" dirty="0"/>
              <a:t>RASIO </a:t>
            </a:r>
            <a:r>
              <a:rPr lang="en-US" altLang="en-US" dirty="0"/>
              <a:t>LIKUIDITAS</a:t>
            </a:r>
            <a:endParaRPr lang="id-ID" altLang="en-US" dirty="0"/>
          </a:p>
        </p:txBody>
      </p:sp>
      <p:sp>
        <p:nvSpPr>
          <p:cNvPr id="12291" name="Rectangle 3">
            <a:extLst>
              <a:ext uri="{FF2B5EF4-FFF2-40B4-BE49-F238E27FC236}">
                <a16:creationId xmlns:a16="http://schemas.microsoft.com/office/drawing/2014/main" id="{D678079E-B08A-4210-9C8B-DD5CA1D956B5}"/>
              </a:ext>
            </a:extLst>
          </p:cNvPr>
          <p:cNvSpPr>
            <a:spLocks noGrp="1" noChangeArrowheads="1"/>
          </p:cNvSpPr>
          <p:nvPr>
            <p:ph sz="quarter" idx="1"/>
          </p:nvPr>
        </p:nvSpPr>
        <p:spPr>
          <a:xfrm>
            <a:off x="457200" y="1600200"/>
            <a:ext cx="7924800" cy="4873625"/>
          </a:xfrm>
        </p:spPr>
        <p:txBody>
          <a:bodyPr>
            <a:normAutofit fontScale="77500" lnSpcReduction="20000"/>
          </a:bodyPr>
          <a:lstStyle/>
          <a:p>
            <a:pPr marL="273050" indent="0" algn="just" eaLnBrk="1" fontAlgn="auto" hangingPunct="1">
              <a:spcAft>
                <a:spcPts val="0"/>
              </a:spcAft>
              <a:buFontTx/>
              <a:buNone/>
              <a:defRPr/>
            </a:pPr>
            <a:r>
              <a:rPr lang="id-ID" sz="3100" b="1" dirty="0"/>
              <a:t>Rasio likuiditas mengukur kemampuan perusahaan memenuhi kewajiban jangka pendek yang segera jatuh tempo.</a:t>
            </a:r>
          </a:p>
          <a:p>
            <a:pPr marL="273050" indent="0" algn="just" eaLnBrk="1" fontAlgn="auto" hangingPunct="1">
              <a:spcAft>
                <a:spcPts val="0"/>
              </a:spcAft>
              <a:buFontTx/>
              <a:buNone/>
              <a:defRPr/>
            </a:pPr>
            <a:endParaRPr lang="id-ID" b="1" dirty="0"/>
          </a:p>
          <a:p>
            <a:pPr marL="273050" indent="0" algn="just" eaLnBrk="1" fontAlgn="auto" hangingPunct="1">
              <a:spcAft>
                <a:spcPts val="0"/>
              </a:spcAft>
              <a:buFontTx/>
              <a:buNone/>
              <a:defRPr/>
            </a:pPr>
            <a:r>
              <a:rPr lang="id-ID" b="1" dirty="0"/>
              <a:t>A. Current Ratio</a:t>
            </a:r>
          </a:p>
          <a:p>
            <a:pPr marL="625475" indent="-352425" algn="just" eaLnBrk="1" fontAlgn="auto" hangingPunct="1">
              <a:spcAft>
                <a:spcPts val="0"/>
              </a:spcAft>
              <a:buFont typeface="Wingdings" panose="05000000000000000000" pitchFamily="2" charset="2"/>
              <a:buNone/>
              <a:defRPr/>
            </a:pPr>
            <a:r>
              <a:rPr lang="id-ID" b="1" dirty="0"/>
              <a:t>	</a:t>
            </a:r>
            <a:r>
              <a:rPr lang="id-ID" dirty="0"/>
              <a:t>K</a:t>
            </a:r>
            <a:r>
              <a:rPr lang="en-US" dirty="0" err="1"/>
              <a:t>emampuan</a:t>
            </a:r>
            <a:r>
              <a:rPr lang="en-US" dirty="0"/>
              <a:t> </a:t>
            </a:r>
            <a:r>
              <a:rPr lang="en-US" dirty="0" err="1"/>
              <a:t>perusahaan</a:t>
            </a:r>
            <a:r>
              <a:rPr lang="en-US" dirty="0"/>
              <a:t> </a:t>
            </a:r>
            <a:r>
              <a:rPr lang="en-US" dirty="0" err="1"/>
              <a:t>dalam</a:t>
            </a:r>
            <a:r>
              <a:rPr lang="en-US" dirty="0"/>
              <a:t> </a:t>
            </a:r>
            <a:r>
              <a:rPr lang="en-US" dirty="0" err="1"/>
              <a:t>memenuhi</a:t>
            </a:r>
            <a:r>
              <a:rPr lang="en-US" dirty="0"/>
              <a:t> </a:t>
            </a:r>
            <a:r>
              <a:rPr lang="en-US" dirty="0" err="1"/>
              <a:t>kewajiban</a:t>
            </a:r>
            <a:r>
              <a:rPr lang="en-US" dirty="0"/>
              <a:t> </a:t>
            </a:r>
            <a:r>
              <a:rPr lang="en-US" dirty="0" err="1"/>
              <a:t>jangka</a:t>
            </a:r>
            <a:r>
              <a:rPr lang="en-US" dirty="0"/>
              <a:t> </a:t>
            </a:r>
            <a:r>
              <a:rPr lang="en-US" dirty="0" err="1"/>
              <a:t>pendek</a:t>
            </a:r>
            <a:r>
              <a:rPr lang="en-US" dirty="0"/>
              <a:t> </a:t>
            </a:r>
            <a:r>
              <a:rPr lang="en-US" dirty="0" err="1"/>
              <a:t>dengan</a:t>
            </a:r>
            <a:r>
              <a:rPr lang="en-US" dirty="0"/>
              <a:t> </a:t>
            </a:r>
            <a:r>
              <a:rPr lang="id-ID" dirty="0"/>
              <a:t>aset </a:t>
            </a:r>
            <a:r>
              <a:rPr lang="en-US" dirty="0" err="1"/>
              <a:t>lanc</a:t>
            </a:r>
            <a:r>
              <a:rPr lang="id-ID" dirty="0"/>
              <a:t>a</a:t>
            </a:r>
            <a:r>
              <a:rPr lang="en-US" dirty="0"/>
              <a:t>r yang </a:t>
            </a:r>
            <a:r>
              <a:rPr lang="en-US" dirty="0" err="1"/>
              <a:t>dimiliki</a:t>
            </a:r>
            <a:r>
              <a:rPr lang="en-US" dirty="0"/>
              <a:t>.</a:t>
            </a:r>
            <a:endParaRPr lang="id-ID" dirty="0"/>
          </a:p>
          <a:p>
            <a:pPr marL="722313" indent="-449263" algn="just" eaLnBrk="1" fontAlgn="auto" hangingPunct="1">
              <a:spcAft>
                <a:spcPts val="0"/>
              </a:spcAft>
              <a:buFont typeface="Wingdings" panose="05000000000000000000" pitchFamily="2" charset="2"/>
              <a:buNone/>
              <a:defRPr/>
            </a:pPr>
            <a:endParaRPr lang="id-ID" dirty="0"/>
          </a:p>
          <a:p>
            <a:pPr marL="609600" indent="-609600" eaLnBrk="1" fontAlgn="auto" hangingPunct="1">
              <a:spcAft>
                <a:spcPts val="0"/>
              </a:spcAft>
              <a:buFontTx/>
              <a:buNone/>
              <a:defRPr/>
            </a:pPr>
            <a:r>
              <a:rPr lang="id-ID" dirty="0"/>
              <a:t>	</a:t>
            </a:r>
            <a:r>
              <a:rPr lang="en-US" i="1" dirty="0"/>
              <a:t>Current Ratio   </a:t>
            </a:r>
            <a:r>
              <a:rPr lang="en-US" dirty="0"/>
              <a:t>= 	 </a:t>
            </a:r>
            <a:r>
              <a:rPr lang="id-ID" dirty="0"/>
              <a:t> </a:t>
            </a:r>
            <a:r>
              <a:rPr lang="id-ID" u="sng" dirty="0"/>
              <a:t> Aset Lancar</a:t>
            </a:r>
            <a:r>
              <a:rPr lang="id-ID" dirty="0"/>
              <a:t>    </a:t>
            </a:r>
            <a:endParaRPr lang="en-US" dirty="0"/>
          </a:p>
          <a:p>
            <a:pPr marL="609600" indent="-609600" eaLnBrk="1" fontAlgn="auto" hangingPunct="1">
              <a:spcAft>
                <a:spcPts val="0"/>
              </a:spcAft>
              <a:buFontTx/>
              <a:buNone/>
              <a:defRPr/>
            </a:pPr>
            <a:r>
              <a:rPr lang="en-US" dirty="0"/>
              <a:t>                            </a:t>
            </a:r>
            <a:r>
              <a:rPr lang="id-ID" dirty="0"/>
              <a:t> 	  Utang Lancar</a:t>
            </a:r>
          </a:p>
          <a:p>
            <a:pPr marL="722313" indent="-449263" algn="just" eaLnBrk="1" fontAlgn="auto" hangingPunct="1">
              <a:spcAft>
                <a:spcPts val="0"/>
              </a:spcAft>
              <a:buFont typeface="Wingdings" panose="05000000000000000000" pitchFamily="2" charset="2"/>
              <a:buNone/>
              <a:defRPr/>
            </a:pPr>
            <a:endParaRPr lang="id-ID" dirty="0"/>
          </a:p>
          <a:p>
            <a:pPr marL="787400" indent="-514350" algn="just" eaLnBrk="1" fontAlgn="auto" hangingPunct="1">
              <a:spcAft>
                <a:spcPts val="0"/>
              </a:spcAft>
              <a:buFont typeface="Wingdings" panose="05000000000000000000" pitchFamily="2" charset="2"/>
              <a:buNone/>
              <a:defRPr/>
            </a:pPr>
            <a:endParaRPr lang="id-ID" b="1" dirty="0"/>
          </a:p>
          <a:p>
            <a:pPr marL="182563" indent="0" algn="just" eaLnBrk="1" fontAlgn="auto" hangingPunct="1">
              <a:spcAft>
                <a:spcPts val="0"/>
              </a:spcAft>
              <a:buFontTx/>
              <a:buNone/>
              <a:defRPr/>
            </a:pPr>
            <a:endParaRPr lang="id-ID" b="1" dirty="0"/>
          </a:p>
          <a:p>
            <a:pPr marL="274320" indent="-274320" algn="just" eaLnBrk="1" fontAlgn="auto" hangingPunct="1">
              <a:spcAft>
                <a:spcPts val="0"/>
              </a:spcAft>
              <a:buFont typeface="Wingdings"/>
              <a:buNone/>
              <a:defRPr/>
            </a:pPr>
            <a:r>
              <a:rPr lang="id-ID" b="1" dirty="0"/>
              <a:t>	</a:t>
            </a:r>
          </a:p>
        </p:txBody>
      </p:sp>
    </p:spTree>
  </p:cSld>
  <p:clrMapOvr>
    <a:masterClrMapping/>
  </p:clrMapOvr>
  <p:transition spd="med">
    <p:wheel spokes="8"/>
    <p:sndAc>
      <p:stSnd>
        <p:snd r:embed="rId2"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9D7E86B-10D2-494B-88CC-339B1BA8B1D8}"/>
              </a:ext>
            </a:extLst>
          </p:cNvPr>
          <p:cNvSpPr>
            <a:spLocks noGrp="1" noChangeArrowheads="1"/>
          </p:cNvSpPr>
          <p:nvPr>
            <p:ph type="title"/>
          </p:nvPr>
        </p:nvSpPr>
        <p:spPr>
          <a:xfrm>
            <a:off x="304800" y="655638"/>
            <a:ext cx="5181600" cy="563562"/>
          </a:xfrm>
        </p:spPr>
        <p:txBody>
          <a:bodyPr>
            <a:normAutofit fontScale="90000"/>
          </a:bodyPr>
          <a:lstStyle/>
          <a:p>
            <a:pPr eaLnBrk="1" hangingPunct="1"/>
            <a:r>
              <a:rPr lang="en-US" altLang="en-US"/>
              <a:t>Ra</a:t>
            </a:r>
            <a:r>
              <a:rPr lang="id-ID" altLang="en-US"/>
              <a:t>s</a:t>
            </a:r>
            <a:r>
              <a:rPr lang="en-US" altLang="en-US"/>
              <a:t>io </a:t>
            </a:r>
            <a:r>
              <a:rPr lang="id-ID" altLang="en-US"/>
              <a:t>Likuiditas</a:t>
            </a:r>
          </a:p>
        </p:txBody>
      </p:sp>
      <p:sp>
        <p:nvSpPr>
          <p:cNvPr id="16387" name="Rectangle 3">
            <a:extLst>
              <a:ext uri="{FF2B5EF4-FFF2-40B4-BE49-F238E27FC236}">
                <a16:creationId xmlns:a16="http://schemas.microsoft.com/office/drawing/2014/main" id="{EDBDA87D-79A8-4230-A580-9744BC919C6A}"/>
              </a:ext>
            </a:extLst>
          </p:cNvPr>
          <p:cNvSpPr>
            <a:spLocks noGrp="1" noChangeArrowheads="1"/>
          </p:cNvSpPr>
          <p:nvPr>
            <p:ph sz="quarter" idx="1"/>
          </p:nvPr>
        </p:nvSpPr>
        <p:spPr>
          <a:xfrm>
            <a:off x="457200" y="1600200"/>
            <a:ext cx="8305800" cy="4873625"/>
          </a:xfrm>
        </p:spPr>
        <p:txBody>
          <a:bodyPr>
            <a:normAutofit fontScale="85000" lnSpcReduction="20000"/>
          </a:bodyPr>
          <a:lstStyle/>
          <a:p>
            <a:pPr marL="0" indent="0" algn="just" eaLnBrk="1" fontAlgn="auto" hangingPunct="1">
              <a:spcAft>
                <a:spcPts val="0"/>
              </a:spcAft>
              <a:buFontTx/>
              <a:buNone/>
              <a:defRPr/>
            </a:pPr>
            <a:r>
              <a:rPr lang="id-ID" b="1" dirty="0"/>
              <a:t>B. Quick Ratio</a:t>
            </a:r>
          </a:p>
          <a:p>
            <a:pPr algn="just" eaLnBrk="1" hangingPunct="1">
              <a:buFont typeface="Wingdings" panose="05000000000000000000" pitchFamily="2" charset="2"/>
              <a:buNone/>
              <a:defRPr/>
            </a:pPr>
            <a:r>
              <a:rPr lang="id-ID" dirty="0"/>
              <a:t>	</a:t>
            </a:r>
            <a:r>
              <a:rPr lang="en-US" dirty="0" err="1"/>
              <a:t>Rasio</a:t>
            </a:r>
            <a:r>
              <a:rPr lang="en-US" dirty="0"/>
              <a:t> </a:t>
            </a:r>
            <a:r>
              <a:rPr lang="en-US" dirty="0" err="1"/>
              <a:t>ini</a:t>
            </a:r>
            <a:r>
              <a:rPr lang="en-US" dirty="0"/>
              <a:t> </a:t>
            </a:r>
            <a:r>
              <a:rPr lang="en-US" dirty="0" err="1"/>
              <a:t>memberikan</a:t>
            </a:r>
            <a:r>
              <a:rPr lang="en-US" dirty="0"/>
              <a:t> </a:t>
            </a:r>
            <a:r>
              <a:rPr lang="en-US" dirty="0" err="1"/>
              <a:t>petunjuk</a:t>
            </a:r>
            <a:r>
              <a:rPr lang="en-US" dirty="0"/>
              <a:t> yang </a:t>
            </a:r>
            <a:r>
              <a:rPr lang="en-US" dirty="0" err="1"/>
              <a:t>lebih</a:t>
            </a:r>
            <a:r>
              <a:rPr lang="en-US" dirty="0"/>
              <a:t> </a:t>
            </a:r>
            <a:r>
              <a:rPr lang="en-US" dirty="0" err="1"/>
              <a:t>baik</a:t>
            </a:r>
            <a:r>
              <a:rPr lang="en-US" dirty="0"/>
              <a:t> </a:t>
            </a:r>
            <a:r>
              <a:rPr lang="en-US" dirty="0" err="1"/>
              <a:t>dalam</a:t>
            </a:r>
            <a:r>
              <a:rPr lang="en-US" dirty="0"/>
              <a:t> </a:t>
            </a:r>
            <a:r>
              <a:rPr lang="en-US" dirty="0" err="1"/>
              <a:t>melihat</a:t>
            </a:r>
            <a:r>
              <a:rPr lang="en-US" dirty="0"/>
              <a:t> </a:t>
            </a:r>
            <a:r>
              <a:rPr lang="en-US" dirty="0" err="1"/>
              <a:t>likuiditas</a:t>
            </a:r>
            <a:r>
              <a:rPr lang="en-US" dirty="0"/>
              <a:t> </a:t>
            </a:r>
            <a:r>
              <a:rPr lang="en-US" dirty="0" err="1"/>
              <a:t>perusahaan</a:t>
            </a:r>
            <a:r>
              <a:rPr lang="en-US" dirty="0"/>
              <a:t> </a:t>
            </a:r>
            <a:r>
              <a:rPr lang="en-US" dirty="0" err="1"/>
              <a:t>dibandingkan</a:t>
            </a:r>
            <a:r>
              <a:rPr lang="en-US" dirty="0"/>
              <a:t> </a:t>
            </a:r>
            <a:r>
              <a:rPr lang="en-US" dirty="0" err="1"/>
              <a:t>dengan</a:t>
            </a:r>
            <a:r>
              <a:rPr lang="en-US" dirty="0"/>
              <a:t> </a:t>
            </a:r>
            <a:r>
              <a:rPr lang="en-US" dirty="0" err="1"/>
              <a:t>rasio</a:t>
            </a:r>
            <a:r>
              <a:rPr lang="en-US" dirty="0"/>
              <a:t> </a:t>
            </a:r>
            <a:r>
              <a:rPr lang="en-US" dirty="0" err="1"/>
              <a:t>lancar</a:t>
            </a:r>
            <a:r>
              <a:rPr lang="en-US" dirty="0"/>
              <a:t>, </a:t>
            </a:r>
            <a:r>
              <a:rPr lang="en-US" dirty="0" err="1"/>
              <a:t>karena</a:t>
            </a:r>
            <a:r>
              <a:rPr lang="en-US" dirty="0"/>
              <a:t> </a:t>
            </a:r>
            <a:r>
              <a:rPr lang="en-US" dirty="0" err="1"/>
              <a:t>peniadaan</a:t>
            </a:r>
            <a:r>
              <a:rPr lang="en-US" dirty="0"/>
              <a:t> </a:t>
            </a:r>
            <a:r>
              <a:rPr lang="en-US" dirty="0" err="1"/>
              <a:t>perkiraan</a:t>
            </a:r>
            <a:r>
              <a:rPr lang="en-US" dirty="0"/>
              <a:t> </a:t>
            </a:r>
            <a:r>
              <a:rPr lang="en-US" dirty="0" err="1"/>
              <a:t>persediaan</a:t>
            </a:r>
            <a:r>
              <a:rPr lang="en-US" dirty="0"/>
              <a:t> </a:t>
            </a:r>
            <a:r>
              <a:rPr lang="en-US" dirty="0" err="1"/>
              <a:t>dari</a:t>
            </a:r>
            <a:r>
              <a:rPr lang="en-US" dirty="0"/>
              <a:t> </a:t>
            </a:r>
            <a:r>
              <a:rPr lang="en-US" dirty="0" err="1"/>
              <a:t>perhitungan</a:t>
            </a:r>
            <a:r>
              <a:rPr lang="en-US" dirty="0"/>
              <a:t> </a:t>
            </a:r>
            <a:r>
              <a:rPr lang="en-US" dirty="0" err="1"/>
              <a:t>rasio</a:t>
            </a:r>
            <a:r>
              <a:rPr lang="en-US" dirty="0"/>
              <a:t>. </a:t>
            </a:r>
            <a:r>
              <a:rPr lang="en-US" dirty="0" err="1"/>
              <a:t>Adanya</a:t>
            </a:r>
            <a:r>
              <a:rPr lang="en-US" dirty="0"/>
              <a:t> </a:t>
            </a:r>
            <a:r>
              <a:rPr lang="en-US" dirty="0" err="1"/>
              <a:t>peniadaan</a:t>
            </a:r>
            <a:r>
              <a:rPr lang="en-US" dirty="0"/>
              <a:t> </a:t>
            </a:r>
            <a:r>
              <a:rPr lang="en-US" dirty="0" err="1"/>
              <a:t>persediaan</a:t>
            </a:r>
            <a:r>
              <a:rPr lang="en-US" dirty="0"/>
              <a:t> </a:t>
            </a:r>
            <a:r>
              <a:rPr lang="en-US" dirty="0" err="1"/>
              <a:t>dikarenakan</a:t>
            </a:r>
            <a:r>
              <a:rPr lang="en-US" dirty="0"/>
              <a:t> </a:t>
            </a:r>
            <a:r>
              <a:rPr lang="en-US" dirty="0" err="1"/>
              <a:t>persediaan</a:t>
            </a:r>
            <a:r>
              <a:rPr lang="en-US" dirty="0"/>
              <a:t> </a:t>
            </a:r>
            <a:r>
              <a:rPr lang="en-US" dirty="0" err="1"/>
              <a:t>memerlukan</a:t>
            </a:r>
            <a:r>
              <a:rPr lang="en-US" dirty="0"/>
              <a:t> </a:t>
            </a:r>
            <a:r>
              <a:rPr lang="en-US" dirty="0" err="1"/>
              <a:t>jangka</a:t>
            </a:r>
            <a:r>
              <a:rPr lang="en-US" dirty="0"/>
              <a:t> </a:t>
            </a:r>
            <a:r>
              <a:rPr lang="en-US" dirty="0" err="1"/>
              <a:t>waktu</a:t>
            </a:r>
            <a:r>
              <a:rPr lang="en-US" dirty="0"/>
              <a:t> yang lama </a:t>
            </a:r>
            <a:r>
              <a:rPr lang="en-US" dirty="0" err="1"/>
              <a:t>untuk</a:t>
            </a:r>
            <a:r>
              <a:rPr lang="en-US" dirty="0"/>
              <a:t> </a:t>
            </a:r>
            <a:r>
              <a:rPr lang="en-US" dirty="0" err="1"/>
              <a:t>dikonversi</a:t>
            </a:r>
            <a:r>
              <a:rPr lang="en-US" dirty="0"/>
              <a:t> </a:t>
            </a:r>
            <a:r>
              <a:rPr lang="en-US" dirty="0" err="1"/>
              <a:t>menjadi</a:t>
            </a:r>
            <a:r>
              <a:rPr lang="en-US" dirty="0"/>
              <a:t> </a:t>
            </a:r>
            <a:r>
              <a:rPr lang="en-US" dirty="0" err="1"/>
              <a:t>kas</a:t>
            </a:r>
            <a:r>
              <a:rPr lang="id-ID" dirty="0"/>
              <a:t>.</a:t>
            </a:r>
          </a:p>
          <a:p>
            <a:pPr algn="just" eaLnBrk="1" hangingPunct="1">
              <a:defRPr/>
            </a:pPr>
            <a:endParaRPr lang="id-ID" dirty="0"/>
          </a:p>
          <a:p>
            <a:pPr marL="609600" indent="-257175" eaLnBrk="1" fontAlgn="auto" hangingPunct="1">
              <a:spcAft>
                <a:spcPts val="0"/>
              </a:spcAft>
              <a:buFontTx/>
              <a:buNone/>
              <a:defRPr/>
            </a:pPr>
            <a:r>
              <a:rPr lang="en-US" i="1" dirty="0"/>
              <a:t>Quick Ratio</a:t>
            </a:r>
            <a:r>
              <a:rPr lang="en-US" dirty="0"/>
              <a:t>    = </a:t>
            </a:r>
            <a:r>
              <a:rPr lang="id-ID" u="sng" dirty="0"/>
              <a:t>Aset Lancar – Persedia</a:t>
            </a:r>
            <a:r>
              <a:rPr lang="en-US" u="sng" dirty="0"/>
              <a:t>an</a:t>
            </a:r>
          </a:p>
          <a:p>
            <a:pPr marL="609600" indent="-609600" eaLnBrk="1" fontAlgn="auto" hangingPunct="1">
              <a:spcAft>
                <a:spcPts val="0"/>
              </a:spcAft>
              <a:buFontTx/>
              <a:buNone/>
              <a:defRPr/>
            </a:pPr>
            <a:r>
              <a:rPr lang="en-US" dirty="0"/>
              <a:t>                                </a:t>
            </a:r>
            <a:r>
              <a:rPr lang="id-ID" dirty="0"/>
              <a:t>      Utang Lancar</a:t>
            </a:r>
            <a:endParaRPr lang="en-US" dirty="0"/>
          </a:p>
          <a:p>
            <a:pPr algn="just" eaLnBrk="1" hangingPunct="1">
              <a:defRPr/>
            </a:pPr>
            <a:endParaRPr lang="id-ID" dirty="0"/>
          </a:p>
          <a:p>
            <a:pPr algn="just" eaLnBrk="1" hangingPunct="1">
              <a:buFont typeface="Wingdings" panose="05000000000000000000" pitchFamily="2" charset="2"/>
              <a:buNone/>
              <a:defRPr/>
            </a:pPr>
            <a:endParaRPr lang="id-ID" dirty="0"/>
          </a:p>
          <a:p>
            <a:pPr eaLnBrk="1" hangingPunct="1">
              <a:defRPr/>
            </a:pPr>
            <a:endParaRPr lang="id-ID" dirty="0"/>
          </a:p>
          <a:p>
            <a:pPr marL="0" indent="0" algn="just" eaLnBrk="1" fontAlgn="auto" hangingPunct="1">
              <a:spcAft>
                <a:spcPts val="0"/>
              </a:spcAft>
              <a:buFontTx/>
              <a:buNone/>
              <a:defRPr/>
            </a:pPr>
            <a:r>
              <a:rPr lang="id-ID" dirty="0"/>
              <a:t> </a:t>
            </a:r>
          </a:p>
          <a:p>
            <a:pPr marL="609600" indent="-609600" eaLnBrk="1" fontAlgn="auto" hangingPunct="1">
              <a:spcAft>
                <a:spcPts val="0"/>
              </a:spcAft>
              <a:buFontTx/>
              <a:buNone/>
              <a:defRPr/>
            </a:pPr>
            <a:endParaRPr lang="id-ID" dirty="0"/>
          </a:p>
          <a:p>
            <a:pPr marL="609600" indent="-609600" eaLnBrk="1" fontAlgn="auto" hangingPunct="1">
              <a:spcAft>
                <a:spcPts val="0"/>
              </a:spcAft>
              <a:buFontTx/>
              <a:buNone/>
              <a:defRPr/>
            </a:pPr>
            <a:endParaRPr lang="en-US" dirty="0"/>
          </a:p>
        </p:txBody>
      </p:sp>
    </p:spTree>
  </p:cSld>
  <p:clrMapOvr>
    <a:masterClrMapping/>
  </p:clrMapOvr>
  <p:transition spd="med">
    <p:wheel spokes="8"/>
    <p:sndAc>
      <p:stSnd>
        <p:snd r:embed="rId2"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C1B0EDD-4E4F-4659-B93D-5841D61DCCA8}"/>
              </a:ext>
            </a:extLst>
          </p:cNvPr>
          <p:cNvSpPr>
            <a:spLocks noGrp="1" noChangeArrowheads="1"/>
          </p:cNvSpPr>
          <p:nvPr>
            <p:ph type="title"/>
          </p:nvPr>
        </p:nvSpPr>
        <p:spPr>
          <a:xfrm>
            <a:off x="457200" y="274638"/>
            <a:ext cx="7848600" cy="2297112"/>
          </a:xfrm>
        </p:spPr>
        <p:txBody>
          <a:bodyPr>
            <a:normAutofit fontScale="90000"/>
          </a:bodyPr>
          <a:lstStyle/>
          <a:p>
            <a:pPr eaLnBrk="1" hangingPunct="1"/>
            <a:br>
              <a:rPr lang="id-ID" altLang="en-US"/>
            </a:br>
            <a:r>
              <a:rPr lang="en-US" altLang="en-US"/>
              <a:t>Ra</a:t>
            </a:r>
            <a:r>
              <a:rPr lang="id-ID" altLang="en-US"/>
              <a:t>s</a:t>
            </a:r>
            <a:r>
              <a:rPr lang="en-US" altLang="en-US"/>
              <a:t>io </a:t>
            </a:r>
            <a:r>
              <a:rPr lang="id-ID" altLang="en-US"/>
              <a:t>Likuiditas</a:t>
            </a:r>
            <a:br>
              <a:rPr lang="id-ID" altLang="en-US"/>
            </a:br>
            <a:br>
              <a:rPr lang="id-ID" altLang="en-US"/>
            </a:br>
            <a:r>
              <a:rPr lang="id-ID" altLang="en-US"/>
              <a:t>Contoh: Hitung current ratio dan quick ratio!</a:t>
            </a:r>
          </a:p>
        </p:txBody>
      </p:sp>
      <p:graphicFrame>
        <p:nvGraphicFramePr>
          <p:cNvPr id="4" name="Content Placeholder 3">
            <a:extLst>
              <a:ext uri="{FF2B5EF4-FFF2-40B4-BE49-F238E27FC236}">
                <a16:creationId xmlns:a16="http://schemas.microsoft.com/office/drawing/2014/main" id="{A16B36D3-180D-42AD-8765-01168CDC1C99}"/>
              </a:ext>
            </a:extLst>
          </p:cNvPr>
          <p:cNvGraphicFramePr>
            <a:graphicFrameLocks noGrp="1"/>
          </p:cNvGraphicFramePr>
          <p:nvPr>
            <p:ph sz="quarter" idx="1"/>
          </p:nvPr>
        </p:nvGraphicFramePr>
        <p:xfrm>
          <a:off x="785813" y="3071813"/>
          <a:ext cx="7467600" cy="2205036"/>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93">
                <a:tc>
                  <a:txBody>
                    <a:bodyPr/>
                    <a:lstStyle/>
                    <a:p>
                      <a:r>
                        <a:rPr lang="id-ID" sz="1800" dirty="0"/>
                        <a:t>Aktiva Lancar</a:t>
                      </a:r>
                    </a:p>
                  </a:txBody>
                  <a:tcPr marT="45727" marB="45727"/>
                </a:tc>
                <a:tc>
                  <a:txBody>
                    <a:bodyPr/>
                    <a:lstStyle/>
                    <a:p>
                      <a:r>
                        <a:rPr lang="id-ID" sz="1800" dirty="0"/>
                        <a:t>Jumlah (Rp)</a:t>
                      </a:r>
                    </a:p>
                  </a:txBody>
                  <a:tcPr marT="45727" marB="45727"/>
                </a:tc>
                <a:tc>
                  <a:txBody>
                    <a:bodyPr/>
                    <a:lstStyle/>
                    <a:p>
                      <a:r>
                        <a:rPr lang="id-ID" sz="1800" dirty="0"/>
                        <a:t>Utang Lancar</a:t>
                      </a:r>
                    </a:p>
                  </a:txBody>
                  <a:tcPr marT="45727" marB="45727"/>
                </a:tc>
                <a:tc>
                  <a:txBody>
                    <a:bodyPr/>
                    <a:lstStyle/>
                    <a:p>
                      <a:r>
                        <a:rPr lang="id-ID" sz="1800" dirty="0"/>
                        <a:t>Jumlah (Rp)</a:t>
                      </a:r>
                    </a:p>
                  </a:txBody>
                  <a:tcPr marT="45727" marB="45727"/>
                </a:tc>
                <a:extLst>
                  <a:ext uri="{0D108BD9-81ED-4DB2-BD59-A6C34878D82A}">
                    <a16:rowId xmlns:a16="http://schemas.microsoft.com/office/drawing/2014/main" val="10000"/>
                  </a:ext>
                </a:extLst>
              </a:tr>
              <a:tr h="1463250">
                <a:tc>
                  <a:txBody>
                    <a:bodyPr/>
                    <a:lstStyle/>
                    <a:p>
                      <a:r>
                        <a:rPr lang="id-ID" sz="1800" dirty="0"/>
                        <a:t>Kas</a:t>
                      </a:r>
                    </a:p>
                    <a:p>
                      <a:r>
                        <a:rPr lang="id-ID" sz="1800" dirty="0"/>
                        <a:t>Piutang dagang</a:t>
                      </a:r>
                    </a:p>
                    <a:p>
                      <a:r>
                        <a:rPr lang="id-ID" sz="1800" dirty="0"/>
                        <a:t>Piutang wesel</a:t>
                      </a:r>
                    </a:p>
                    <a:p>
                      <a:r>
                        <a:rPr lang="id-ID" sz="1800" dirty="0"/>
                        <a:t>Persediaan</a:t>
                      </a:r>
                    </a:p>
                    <a:p>
                      <a:r>
                        <a:rPr lang="id-ID" sz="1800" dirty="0"/>
                        <a:t>Perlengkapan</a:t>
                      </a:r>
                    </a:p>
                  </a:txBody>
                  <a:tcPr marT="45727" marB="45727"/>
                </a:tc>
                <a:tc>
                  <a:txBody>
                    <a:bodyPr/>
                    <a:lstStyle/>
                    <a:p>
                      <a:pPr algn="r"/>
                      <a:r>
                        <a:rPr lang="id-ID" sz="1800" dirty="0"/>
                        <a:t>5.000.000</a:t>
                      </a:r>
                    </a:p>
                    <a:p>
                      <a:pPr algn="r"/>
                      <a:r>
                        <a:rPr lang="id-ID" sz="1800" dirty="0"/>
                        <a:t>12.500.000</a:t>
                      </a:r>
                    </a:p>
                    <a:p>
                      <a:pPr algn="r"/>
                      <a:r>
                        <a:rPr lang="id-ID" sz="1800" dirty="0"/>
                        <a:t>10.000.000</a:t>
                      </a:r>
                    </a:p>
                    <a:p>
                      <a:pPr algn="r"/>
                      <a:r>
                        <a:rPr lang="id-ID" sz="1800" dirty="0"/>
                        <a:t>25.000.000</a:t>
                      </a:r>
                    </a:p>
                    <a:p>
                      <a:pPr algn="r"/>
                      <a:r>
                        <a:rPr lang="id-ID" sz="1800" dirty="0"/>
                        <a:t>7.500.000</a:t>
                      </a:r>
                    </a:p>
                  </a:txBody>
                  <a:tcPr marT="45727" marB="45727"/>
                </a:tc>
                <a:tc>
                  <a:txBody>
                    <a:bodyPr/>
                    <a:lstStyle/>
                    <a:p>
                      <a:r>
                        <a:rPr lang="id-ID" sz="1800" dirty="0"/>
                        <a:t>Utang dagang</a:t>
                      </a:r>
                    </a:p>
                    <a:p>
                      <a:r>
                        <a:rPr lang="id-ID" sz="1800" dirty="0"/>
                        <a:t>Utang wesel</a:t>
                      </a:r>
                    </a:p>
                    <a:p>
                      <a:r>
                        <a:rPr lang="id-ID" sz="1800" dirty="0"/>
                        <a:t>Utang gaji</a:t>
                      </a:r>
                    </a:p>
                    <a:p>
                      <a:r>
                        <a:rPr lang="id-ID" sz="1800" dirty="0"/>
                        <a:t>Utang</a:t>
                      </a:r>
                      <a:r>
                        <a:rPr lang="id-ID" sz="1800" baseline="0" dirty="0"/>
                        <a:t> lain-lain</a:t>
                      </a:r>
                      <a:endParaRPr lang="id-ID" sz="1800" dirty="0"/>
                    </a:p>
                  </a:txBody>
                  <a:tcPr marT="45727" marB="45727"/>
                </a:tc>
                <a:tc>
                  <a:txBody>
                    <a:bodyPr/>
                    <a:lstStyle/>
                    <a:p>
                      <a:pPr algn="r"/>
                      <a:r>
                        <a:rPr lang="id-ID" sz="1800" dirty="0"/>
                        <a:t>12.500.000</a:t>
                      </a:r>
                    </a:p>
                    <a:p>
                      <a:pPr algn="r"/>
                      <a:r>
                        <a:rPr lang="id-ID" sz="1800" dirty="0"/>
                        <a:t>10.000.000</a:t>
                      </a:r>
                    </a:p>
                    <a:p>
                      <a:pPr algn="r"/>
                      <a:r>
                        <a:rPr lang="id-ID" sz="1800" dirty="0"/>
                        <a:t>2.500.000</a:t>
                      </a:r>
                    </a:p>
                    <a:p>
                      <a:pPr algn="r"/>
                      <a:r>
                        <a:rPr lang="id-ID" sz="1800" dirty="0"/>
                        <a:t>5.000.000</a:t>
                      </a:r>
                    </a:p>
                  </a:txBody>
                  <a:tcPr marT="45727" marB="45727"/>
                </a:tc>
                <a:extLst>
                  <a:ext uri="{0D108BD9-81ED-4DB2-BD59-A6C34878D82A}">
                    <a16:rowId xmlns:a16="http://schemas.microsoft.com/office/drawing/2014/main" val="10001"/>
                  </a:ext>
                </a:extLst>
              </a:tr>
              <a:tr h="370893">
                <a:tc>
                  <a:txBody>
                    <a:bodyPr/>
                    <a:lstStyle/>
                    <a:p>
                      <a:r>
                        <a:rPr lang="id-ID" sz="1800" dirty="0"/>
                        <a:t>Jumlah</a:t>
                      </a:r>
                    </a:p>
                  </a:txBody>
                  <a:tcPr marT="45727" marB="45727"/>
                </a:tc>
                <a:tc>
                  <a:txBody>
                    <a:bodyPr/>
                    <a:lstStyle/>
                    <a:p>
                      <a:pPr algn="r"/>
                      <a:r>
                        <a:rPr lang="id-ID" sz="1800" dirty="0"/>
                        <a:t>60.000.000</a:t>
                      </a:r>
                    </a:p>
                  </a:txBody>
                  <a:tcPr marT="45727" marB="45727"/>
                </a:tc>
                <a:tc>
                  <a:txBody>
                    <a:bodyPr/>
                    <a:lstStyle/>
                    <a:p>
                      <a:pPr algn="l"/>
                      <a:r>
                        <a:rPr lang="id-ID" sz="1800" dirty="0"/>
                        <a:t>Jumlah</a:t>
                      </a:r>
                    </a:p>
                  </a:txBody>
                  <a:tcPr marT="45727" marB="45727"/>
                </a:tc>
                <a:tc>
                  <a:txBody>
                    <a:bodyPr/>
                    <a:lstStyle/>
                    <a:p>
                      <a:pPr algn="r"/>
                      <a:r>
                        <a:rPr lang="id-ID" sz="1800" dirty="0"/>
                        <a:t>30.000.000</a:t>
                      </a:r>
                    </a:p>
                  </a:txBody>
                  <a:tcPr marT="45727" marB="45727"/>
                </a:tc>
                <a:extLst>
                  <a:ext uri="{0D108BD9-81ED-4DB2-BD59-A6C34878D82A}">
                    <a16:rowId xmlns:a16="http://schemas.microsoft.com/office/drawing/2014/main" val="10002"/>
                  </a:ext>
                </a:extLst>
              </a:tr>
            </a:tbl>
          </a:graphicData>
        </a:graphic>
      </p:graphicFrame>
    </p:spTree>
  </p:cSld>
  <p:clrMapOvr>
    <a:masterClrMapping/>
  </p:clrMapOvr>
  <p:transition spd="med">
    <p:wheel spokes="8"/>
    <p:sndAc>
      <p:stSnd>
        <p:snd r:embed="rId2"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B103FD7-2509-4251-B1F8-6BFA0547C8A6}"/>
              </a:ext>
            </a:extLst>
          </p:cNvPr>
          <p:cNvSpPr>
            <a:spLocks noGrp="1" noChangeArrowheads="1"/>
          </p:cNvSpPr>
          <p:nvPr>
            <p:ph type="title"/>
          </p:nvPr>
        </p:nvSpPr>
        <p:spPr>
          <a:xfrm>
            <a:off x="228600" y="533400"/>
            <a:ext cx="7239000" cy="930275"/>
          </a:xfrm>
        </p:spPr>
        <p:txBody>
          <a:bodyPr>
            <a:normAutofit fontScale="90000"/>
          </a:bodyPr>
          <a:lstStyle/>
          <a:p>
            <a:pPr eaLnBrk="1" hangingPunct="1"/>
            <a:r>
              <a:rPr lang="id-ID" altLang="en-US"/>
              <a:t>Penyelesaian:</a:t>
            </a:r>
            <a:br>
              <a:rPr lang="id-ID" altLang="en-US"/>
            </a:br>
            <a:endParaRPr lang="id-ID" altLang="en-US"/>
          </a:p>
        </p:txBody>
      </p:sp>
      <p:sp>
        <p:nvSpPr>
          <p:cNvPr id="16387" name="Rectangle 3">
            <a:extLst>
              <a:ext uri="{FF2B5EF4-FFF2-40B4-BE49-F238E27FC236}">
                <a16:creationId xmlns:a16="http://schemas.microsoft.com/office/drawing/2014/main" id="{CF7B41DE-1E57-4C2A-8C02-C71AE51B0AF4}"/>
              </a:ext>
            </a:extLst>
          </p:cNvPr>
          <p:cNvSpPr>
            <a:spLocks noGrp="1" noChangeArrowheads="1"/>
          </p:cNvSpPr>
          <p:nvPr>
            <p:ph sz="quarter" idx="1"/>
          </p:nvPr>
        </p:nvSpPr>
        <p:spPr>
          <a:xfrm>
            <a:off x="457200" y="1600200"/>
            <a:ext cx="8329613" cy="4873625"/>
          </a:xfrm>
        </p:spPr>
        <p:txBody>
          <a:bodyPr>
            <a:normAutofit/>
          </a:bodyPr>
          <a:lstStyle/>
          <a:p>
            <a:pPr marL="609600" indent="-609600" eaLnBrk="1" fontAlgn="auto" hangingPunct="1">
              <a:spcAft>
                <a:spcPts val="0"/>
              </a:spcAft>
              <a:buFont typeface="Wingdings"/>
              <a:buNone/>
              <a:defRPr/>
            </a:pPr>
            <a:r>
              <a:rPr lang="en-US" sz="1800" b="1" dirty="0"/>
              <a:t>Current Ratio   </a:t>
            </a:r>
            <a:r>
              <a:rPr lang="en-US" sz="1800" dirty="0"/>
              <a:t>=  </a:t>
            </a:r>
            <a:r>
              <a:rPr lang="id-ID" sz="1800" dirty="0"/>
              <a:t> </a:t>
            </a:r>
            <a:r>
              <a:rPr lang="id-ID" sz="1800" u="sng" dirty="0"/>
              <a:t> Aset Lancar</a:t>
            </a:r>
            <a:r>
              <a:rPr lang="id-ID" sz="1800" dirty="0"/>
              <a:t>    =  </a:t>
            </a:r>
            <a:r>
              <a:rPr lang="en-US" sz="1800" dirty="0"/>
              <a:t>	     </a:t>
            </a:r>
            <a:r>
              <a:rPr lang="id-ID" sz="1800" u="sng" dirty="0"/>
              <a:t>60.000.000 </a:t>
            </a:r>
            <a:r>
              <a:rPr lang="id-ID" sz="1800" dirty="0"/>
              <a:t>  =  2</a:t>
            </a:r>
            <a:endParaRPr lang="en-US" sz="1800" u="sng" dirty="0"/>
          </a:p>
          <a:p>
            <a:pPr marL="609600" indent="-609600" eaLnBrk="1" fontAlgn="auto" hangingPunct="1">
              <a:spcAft>
                <a:spcPts val="0"/>
              </a:spcAft>
              <a:buFont typeface="Wingdings"/>
              <a:buNone/>
              <a:defRPr/>
            </a:pPr>
            <a:r>
              <a:rPr lang="en-US" sz="1800" dirty="0"/>
              <a:t>                            </a:t>
            </a:r>
            <a:r>
              <a:rPr lang="id-ID" sz="1800" dirty="0"/>
              <a:t>   Utang Lancar	    30.000.000</a:t>
            </a:r>
          </a:p>
          <a:p>
            <a:pPr marL="609600" indent="-609600" eaLnBrk="1" fontAlgn="auto" hangingPunct="1">
              <a:spcAft>
                <a:spcPts val="0"/>
              </a:spcAft>
              <a:buFont typeface="Wingdings"/>
              <a:buNone/>
              <a:defRPr/>
            </a:pPr>
            <a:endParaRPr lang="id-ID" sz="1800" dirty="0"/>
          </a:p>
          <a:p>
            <a:pPr marL="0" indent="0" eaLnBrk="1" fontAlgn="auto" hangingPunct="1">
              <a:spcAft>
                <a:spcPts val="0"/>
              </a:spcAft>
              <a:buFont typeface="Wingdings"/>
              <a:buNone/>
              <a:defRPr/>
            </a:pPr>
            <a:r>
              <a:rPr lang="id-ID" sz="1600" dirty="0"/>
              <a:t>Artinya, k</a:t>
            </a:r>
            <a:r>
              <a:rPr lang="en-US" sz="1800" dirty="0" err="1"/>
              <a:t>emampuan</a:t>
            </a:r>
            <a:r>
              <a:rPr lang="en-US" sz="1800" dirty="0"/>
              <a:t> </a:t>
            </a:r>
            <a:r>
              <a:rPr lang="en-US" sz="1800" dirty="0" err="1"/>
              <a:t>perusahaan</a:t>
            </a:r>
            <a:r>
              <a:rPr lang="en-US" sz="1800" dirty="0"/>
              <a:t> </a:t>
            </a:r>
            <a:r>
              <a:rPr lang="en-US" sz="1800" dirty="0" err="1"/>
              <a:t>untuk</a:t>
            </a:r>
            <a:r>
              <a:rPr lang="en-US" sz="1800" dirty="0"/>
              <a:t> </a:t>
            </a:r>
            <a:r>
              <a:rPr lang="en-US" sz="1800" dirty="0" err="1"/>
              <a:t>membayar</a:t>
            </a:r>
            <a:r>
              <a:rPr lang="en-US" sz="1800" dirty="0"/>
              <a:t> </a:t>
            </a:r>
            <a:r>
              <a:rPr lang="en-US" sz="1800" dirty="0" err="1"/>
              <a:t>utang</a:t>
            </a:r>
            <a:r>
              <a:rPr lang="en-US" sz="1800" dirty="0"/>
              <a:t> </a:t>
            </a:r>
            <a:r>
              <a:rPr lang="en-US" sz="1800" dirty="0" err="1"/>
              <a:t>lancar</a:t>
            </a:r>
            <a:r>
              <a:rPr lang="en-US" sz="1800" dirty="0"/>
              <a:t> </a:t>
            </a:r>
            <a:r>
              <a:rPr lang="en-US" sz="1800" dirty="0" err="1"/>
              <a:t>dengan</a:t>
            </a:r>
            <a:r>
              <a:rPr lang="en-US" sz="1800" dirty="0"/>
              <a:t> </a:t>
            </a:r>
            <a:r>
              <a:rPr lang="en-US" sz="1800" dirty="0" err="1"/>
              <a:t>aset</a:t>
            </a:r>
            <a:r>
              <a:rPr lang="en-US" sz="1800" dirty="0"/>
              <a:t> </a:t>
            </a:r>
            <a:r>
              <a:rPr lang="en-US" sz="1800" dirty="0" err="1"/>
              <a:t>lancar</a:t>
            </a:r>
            <a:r>
              <a:rPr lang="en-US" sz="1800" dirty="0"/>
              <a:t> yang </a:t>
            </a:r>
            <a:r>
              <a:rPr lang="en-US" sz="1800" dirty="0" err="1"/>
              <a:t>ada</a:t>
            </a:r>
            <a:r>
              <a:rPr lang="en-US" sz="1800" dirty="0"/>
              <a:t> </a:t>
            </a:r>
            <a:r>
              <a:rPr lang="en-US" sz="1800" dirty="0" err="1"/>
              <a:t>sebesar</a:t>
            </a:r>
            <a:r>
              <a:rPr lang="en-US" sz="1800" dirty="0"/>
              <a:t> 2</a:t>
            </a:r>
            <a:r>
              <a:rPr lang="id-ID" sz="1800" dirty="0"/>
              <a:t> : 1</a:t>
            </a:r>
            <a:r>
              <a:rPr lang="en-US" sz="1800" dirty="0"/>
              <a:t> </a:t>
            </a:r>
            <a:r>
              <a:rPr lang="en-US" sz="1800" dirty="0" err="1"/>
              <a:t>atau</a:t>
            </a:r>
            <a:r>
              <a:rPr lang="en-US" sz="1800" dirty="0"/>
              <a:t> </a:t>
            </a:r>
            <a:r>
              <a:rPr lang="id-ID" sz="1800" dirty="0"/>
              <a:t>200%</a:t>
            </a:r>
            <a:r>
              <a:rPr lang="en-US" sz="1800" dirty="0"/>
              <a:t>. </a:t>
            </a:r>
            <a:r>
              <a:rPr lang="id-ID" sz="1800" dirty="0"/>
              <a:t>S</a:t>
            </a:r>
            <a:r>
              <a:rPr lang="en-US" sz="1800" dirty="0" err="1"/>
              <a:t>etiap</a:t>
            </a:r>
            <a:r>
              <a:rPr lang="en-US" sz="1800" dirty="0"/>
              <a:t> </a:t>
            </a:r>
            <a:r>
              <a:rPr lang="en-US" sz="1800" dirty="0" err="1"/>
              <a:t>Rp</a:t>
            </a:r>
            <a:r>
              <a:rPr lang="en-US" sz="1800" dirty="0"/>
              <a:t> 1,- </a:t>
            </a:r>
            <a:r>
              <a:rPr lang="en-US" sz="1800" dirty="0" err="1"/>
              <a:t>utang</a:t>
            </a:r>
            <a:r>
              <a:rPr lang="en-US" sz="1800" dirty="0"/>
              <a:t> </a:t>
            </a:r>
            <a:r>
              <a:rPr lang="en-US" sz="1800" dirty="0" err="1"/>
              <a:t>lancar</a:t>
            </a:r>
            <a:r>
              <a:rPr lang="en-US" sz="1800" dirty="0"/>
              <a:t> </a:t>
            </a:r>
            <a:r>
              <a:rPr lang="en-US" sz="1800" dirty="0" err="1"/>
              <a:t>dijamin</a:t>
            </a:r>
            <a:r>
              <a:rPr lang="en-US" sz="1800" dirty="0"/>
              <a:t> </a:t>
            </a:r>
            <a:r>
              <a:rPr lang="en-US" sz="1800" dirty="0" err="1"/>
              <a:t>dgn</a:t>
            </a:r>
            <a:r>
              <a:rPr lang="en-US" sz="1800" dirty="0"/>
              <a:t> </a:t>
            </a:r>
            <a:r>
              <a:rPr lang="en-US" sz="1800" dirty="0" err="1"/>
              <a:t>aset</a:t>
            </a:r>
            <a:r>
              <a:rPr lang="en-US" sz="1800" dirty="0"/>
              <a:t> </a:t>
            </a:r>
            <a:r>
              <a:rPr lang="en-US" sz="1800" dirty="0" err="1"/>
              <a:t>lancar</a:t>
            </a:r>
            <a:r>
              <a:rPr lang="en-US" sz="1800" dirty="0"/>
              <a:t> </a:t>
            </a:r>
            <a:r>
              <a:rPr lang="en-US" sz="1800" dirty="0" err="1"/>
              <a:t>sebesar</a:t>
            </a:r>
            <a:r>
              <a:rPr lang="en-US" sz="1800" dirty="0"/>
              <a:t> </a:t>
            </a:r>
            <a:r>
              <a:rPr lang="en-US" sz="1800" dirty="0" err="1"/>
              <a:t>Rp</a:t>
            </a:r>
            <a:r>
              <a:rPr lang="id-ID" sz="1800" dirty="0"/>
              <a:t> </a:t>
            </a:r>
            <a:r>
              <a:rPr lang="en-US" sz="1800" dirty="0"/>
              <a:t>2,-.</a:t>
            </a:r>
            <a:r>
              <a:rPr lang="id-ID" sz="1800" dirty="0"/>
              <a:t> </a:t>
            </a:r>
          </a:p>
          <a:p>
            <a:pPr marL="0" indent="0" eaLnBrk="1" fontAlgn="auto" hangingPunct="1">
              <a:spcAft>
                <a:spcPts val="0"/>
              </a:spcAft>
              <a:buFont typeface="Wingdings"/>
              <a:buNone/>
              <a:defRPr/>
            </a:pPr>
            <a:endParaRPr lang="id-ID" sz="1800" dirty="0"/>
          </a:p>
          <a:p>
            <a:pPr marL="609600" indent="-609600" eaLnBrk="1" fontAlgn="auto" hangingPunct="1">
              <a:spcAft>
                <a:spcPts val="0"/>
              </a:spcAft>
              <a:buFont typeface="Wingdings"/>
              <a:buNone/>
              <a:defRPr/>
            </a:pPr>
            <a:r>
              <a:rPr lang="id-ID" sz="1600" b="1" dirty="0"/>
              <a:t>Quick</a:t>
            </a:r>
            <a:r>
              <a:rPr lang="en-US" sz="1600" b="1" dirty="0"/>
              <a:t> Ratio</a:t>
            </a:r>
            <a:r>
              <a:rPr lang="en-US" sz="1600" dirty="0"/>
              <a:t>   =  </a:t>
            </a:r>
            <a:r>
              <a:rPr lang="id-ID" sz="1600" dirty="0"/>
              <a:t> </a:t>
            </a:r>
            <a:r>
              <a:rPr lang="id-ID" sz="1600" u="sng" dirty="0"/>
              <a:t> Aset Lancar - Persediaan</a:t>
            </a:r>
            <a:r>
              <a:rPr lang="id-ID" sz="1600" dirty="0"/>
              <a:t>   =  </a:t>
            </a:r>
            <a:r>
              <a:rPr lang="en-US" sz="1600" dirty="0"/>
              <a:t>	</a:t>
            </a:r>
            <a:r>
              <a:rPr lang="id-ID" sz="1600" u="sng" dirty="0"/>
              <a:t>60.000.000 – 25.000.000 </a:t>
            </a:r>
            <a:r>
              <a:rPr lang="id-ID" sz="1600" dirty="0"/>
              <a:t>  =  1,167</a:t>
            </a:r>
            <a:endParaRPr lang="en-US" sz="1600" u="sng" dirty="0"/>
          </a:p>
          <a:p>
            <a:pPr marL="609600" indent="-609600" eaLnBrk="1" fontAlgn="auto" hangingPunct="1">
              <a:spcAft>
                <a:spcPts val="0"/>
              </a:spcAft>
              <a:buFont typeface="Wingdings"/>
              <a:buNone/>
              <a:defRPr/>
            </a:pPr>
            <a:r>
              <a:rPr lang="en-US" sz="1600" dirty="0"/>
              <a:t>                            </a:t>
            </a:r>
            <a:r>
              <a:rPr lang="id-ID" sz="1600" dirty="0"/>
              <a:t>           Utang Lancar	    	         30.000.000</a:t>
            </a:r>
          </a:p>
          <a:p>
            <a:pPr marL="609600" indent="-609600" eaLnBrk="1" fontAlgn="auto" hangingPunct="1">
              <a:spcAft>
                <a:spcPts val="0"/>
              </a:spcAft>
              <a:buFont typeface="Wingdings"/>
              <a:buNone/>
              <a:defRPr/>
            </a:pPr>
            <a:endParaRPr lang="id-ID" sz="1600" dirty="0"/>
          </a:p>
          <a:p>
            <a:pPr marL="0" indent="0" eaLnBrk="1" fontAlgn="auto" hangingPunct="1">
              <a:spcAft>
                <a:spcPts val="0"/>
              </a:spcAft>
              <a:buFont typeface="Wingdings"/>
              <a:buNone/>
              <a:defRPr/>
            </a:pPr>
            <a:r>
              <a:rPr lang="id-ID" sz="1600" dirty="0"/>
              <a:t>Artinya, k</a:t>
            </a:r>
            <a:r>
              <a:rPr lang="en-US" sz="1600" dirty="0" err="1"/>
              <a:t>emampuan</a:t>
            </a:r>
            <a:r>
              <a:rPr lang="en-US" sz="1600" dirty="0"/>
              <a:t> </a:t>
            </a:r>
            <a:r>
              <a:rPr lang="en-US" sz="1600" dirty="0" err="1"/>
              <a:t>perusahaan</a:t>
            </a:r>
            <a:r>
              <a:rPr lang="en-US" sz="1600" dirty="0"/>
              <a:t> </a:t>
            </a:r>
            <a:r>
              <a:rPr lang="en-US" sz="1600" dirty="0" err="1"/>
              <a:t>untuk</a:t>
            </a:r>
            <a:r>
              <a:rPr lang="en-US" sz="1600" dirty="0"/>
              <a:t> </a:t>
            </a:r>
            <a:r>
              <a:rPr lang="en-US" sz="1600" dirty="0" err="1"/>
              <a:t>membayar</a:t>
            </a:r>
            <a:r>
              <a:rPr lang="en-US" sz="1600" dirty="0"/>
              <a:t> </a:t>
            </a:r>
            <a:r>
              <a:rPr lang="en-US" sz="1600" dirty="0" err="1"/>
              <a:t>utang</a:t>
            </a:r>
            <a:r>
              <a:rPr lang="en-US" sz="1600" dirty="0"/>
              <a:t> </a:t>
            </a:r>
            <a:r>
              <a:rPr lang="en-US" sz="1600" dirty="0" err="1"/>
              <a:t>lancar</a:t>
            </a:r>
            <a:r>
              <a:rPr lang="en-US" sz="1600" dirty="0"/>
              <a:t> </a:t>
            </a:r>
            <a:r>
              <a:rPr lang="en-US" sz="1600" dirty="0" err="1"/>
              <a:t>dengan</a:t>
            </a:r>
            <a:r>
              <a:rPr lang="en-US" sz="1600" dirty="0"/>
              <a:t> </a:t>
            </a:r>
            <a:r>
              <a:rPr lang="en-US" sz="1600" dirty="0" err="1"/>
              <a:t>aset</a:t>
            </a:r>
            <a:r>
              <a:rPr lang="en-US" sz="1600" dirty="0"/>
              <a:t> </a:t>
            </a:r>
            <a:r>
              <a:rPr lang="en-US" sz="1600" dirty="0" err="1"/>
              <a:t>lancar</a:t>
            </a:r>
            <a:r>
              <a:rPr lang="en-US" sz="1600" dirty="0"/>
              <a:t> </a:t>
            </a:r>
            <a:r>
              <a:rPr lang="en-US" sz="1600" dirty="0" err="1"/>
              <a:t>tanpa</a:t>
            </a:r>
            <a:r>
              <a:rPr lang="en-US" sz="1600" dirty="0"/>
              <a:t> </a:t>
            </a:r>
            <a:r>
              <a:rPr lang="en-US" sz="1600" dirty="0" err="1"/>
              <a:t>persediaan</a:t>
            </a:r>
            <a:r>
              <a:rPr lang="en-US" sz="1600" dirty="0"/>
              <a:t> </a:t>
            </a:r>
            <a:r>
              <a:rPr lang="en-US" sz="1600" dirty="0" err="1"/>
              <a:t>sebesar</a:t>
            </a:r>
            <a:r>
              <a:rPr lang="en-US" sz="1600" dirty="0"/>
              <a:t> </a:t>
            </a:r>
            <a:r>
              <a:rPr lang="id-ID" sz="1600" dirty="0"/>
              <a:t>1,167 : 1 atau 116,7%</a:t>
            </a:r>
            <a:r>
              <a:rPr lang="en-US" sz="1600" dirty="0"/>
              <a:t>. </a:t>
            </a:r>
            <a:r>
              <a:rPr lang="id-ID" sz="1600" dirty="0"/>
              <a:t>S</a:t>
            </a:r>
            <a:r>
              <a:rPr lang="en-US" sz="1600" dirty="0" err="1"/>
              <a:t>etiap</a:t>
            </a:r>
            <a:r>
              <a:rPr lang="en-US" sz="1600" dirty="0"/>
              <a:t> </a:t>
            </a:r>
            <a:r>
              <a:rPr lang="en-US" sz="1600" dirty="0" err="1"/>
              <a:t>Rp</a:t>
            </a:r>
            <a:r>
              <a:rPr lang="id-ID" sz="1600" dirty="0"/>
              <a:t> 1</a:t>
            </a:r>
            <a:r>
              <a:rPr lang="en-US" sz="1600" dirty="0"/>
              <a:t>,- </a:t>
            </a:r>
            <a:r>
              <a:rPr lang="id-ID" sz="1600" dirty="0"/>
              <a:t>u</a:t>
            </a:r>
            <a:r>
              <a:rPr lang="en-US" sz="1600" dirty="0"/>
              <a:t>tang </a:t>
            </a:r>
            <a:r>
              <a:rPr lang="en-US" sz="1600" dirty="0" err="1"/>
              <a:t>lancar</a:t>
            </a:r>
            <a:r>
              <a:rPr lang="en-US" sz="1600" dirty="0"/>
              <a:t> </a:t>
            </a:r>
            <a:r>
              <a:rPr lang="en-US" sz="1600" dirty="0" err="1"/>
              <a:t>dapat</a:t>
            </a:r>
            <a:r>
              <a:rPr lang="en-US" sz="1600" dirty="0"/>
              <a:t> </a:t>
            </a:r>
            <a:r>
              <a:rPr lang="en-US" sz="1600" dirty="0" err="1"/>
              <a:t>dijamin</a:t>
            </a:r>
            <a:r>
              <a:rPr lang="en-US" sz="1600" dirty="0"/>
              <a:t> dg </a:t>
            </a:r>
            <a:r>
              <a:rPr lang="en-US" sz="1600" dirty="0" err="1"/>
              <a:t>aset</a:t>
            </a:r>
            <a:r>
              <a:rPr lang="en-US" sz="1600" dirty="0"/>
              <a:t> </a:t>
            </a:r>
            <a:r>
              <a:rPr lang="en-US" sz="1600" dirty="0" err="1"/>
              <a:t>lancar</a:t>
            </a:r>
            <a:r>
              <a:rPr lang="en-US" sz="1600" dirty="0"/>
              <a:t> </a:t>
            </a:r>
            <a:r>
              <a:rPr lang="en-US" sz="1600" dirty="0" err="1"/>
              <a:t>tanpa</a:t>
            </a:r>
            <a:r>
              <a:rPr lang="en-US" sz="1600" dirty="0"/>
              <a:t> </a:t>
            </a:r>
            <a:r>
              <a:rPr lang="en-US" sz="1600" dirty="0" err="1"/>
              <a:t>persediaan</a:t>
            </a:r>
            <a:r>
              <a:rPr lang="en-US" sz="1600" dirty="0"/>
              <a:t> </a:t>
            </a:r>
            <a:r>
              <a:rPr lang="en-US" sz="1600" dirty="0" err="1"/>
              <a:t>sebesar</a:t>
            </a:r>
            <a:r>
              <a:rPr lang="en-US" sz="1600" dirty="0"/>
              <a:t> </a:t>
            </a:r>
            <a:r>
              <a:rPr lang="en-US" sz="1600" dirty="0" err="1"/>
              <a:t>Rp</a:t>
            </a:r>
            <a:r>
              <a:rPr lang="id-ID" sz="1600" dirty="0"/>
              <a:t> </a:t>
            </a:r>
            <a:r>
              <a:rPr lang="en-US" sz="1600" dirty="0"/>
              <a:t>1,</a:t>
            </a:r>
            <a:r>
              <a:rPr lang="id-ID" sz="1600" dirty="0"/>
              <a:t>167</a:t>
            </a:r>
            <a:r>
              <a:rPr lang="en-US" sz="1600" dirty="0"/>
              <a:t>,-</a:t>
            </a:r>
          </a:p>
          <a:p>
            <a:pPr marL="609600" indent="-609600" eaLnBrk="1" fontAlgn="auto" hangingPunct="1">
              <a:spcAft>
                <a:spcPts val="0"/>
              </a:spcAft>
              <a:buFont typeface="Wingdings"/>
              <a:buNone/>
              <a:defRPr/>
            </a:pPr>
            <a:endParaRPr lang="id-ID" sz="1600" dirty="0"/>
          </a:p>
          <a:p>
            <a:pPr marL="0" indent="0" eaLnBrk="1" fontAlgn="auto" hangingPunct="1">
              <a:spcAft>
                <a:spcPts val="0"/>
              </a:spcAft>
              <a:buFont typeface="Wingdings"/>
              <a:buNone/>
              <a:defRPr/>
            </a:pPr>
            <a:endParaRPr lang="id-ID" sz="1600" dirty="0"/>
          </a:p>
          <a:p>
            <a:pPr marL="0" indent="0" eaLnBrk="1" fontAlgn="auto" hangingPunct="1">
              <a:spcAft>
                <a:spcPts val="0"/>
              </a:spcAft>
              <a:buFont typeface="Wingdings"/>
              <a:buNone/>
              <a:defRPr/>
            </a:pPr>
            <a:endParaRPr lang="id-ID" sz="1800" dirty="0"/>
          </a:p>
          <a:p>
            <a:pPr marL="0" indent="0" eaLnBrk="1" fontAlgn="auto" hangingPunct="1">
              <a:spcAft>
                <a:spcPts val="0"/>
              </a:spcAft>
              <a:buFont typeface="Wingdings"/>
              <a:buNone/>
              <a:defRPr/>
            </a:pPr>
            <a:endParaRPr lang="en-US" sz="1800" dirty="0"/>
          </a:p>
          <a:p>
            <a:pPr marL="609600" indent="-609600" eaLnBrk="1" fontAlgn="auto" hangingPunct="1">
              <a:spcAft>
                <a:spcPts val="0"/>
              </a:spcAft>
              <a:buFont typeface="Wingdings"/>
              <a:buNone/>
              <a:defRPr/>
            </a:pPr>
            <a:endParaRPr lang="id-ID" sz="1800" dirty="0"/>
          </a:p>
          <a:p>
            <a:pPr marL="0" indent="0" algn="just" eaLnBrk="1" fontAlgn="auto" hangingPunct="1">
              <a:spcAft>
                <a:spcPts val="0"/>
              </a:spcAft>
              <a:buFontTx/>
              <a:buNone/>
              <a:defRPr/>
            </a:pPr>
            <a:endParaRPr lang="id-ID" sz="1800" dirty="0"/>
          </a:p>
          <a:p>
            <a:pPr marL="609600" indent="-609600" eaLnBrk="1" fontAlgn="auto" hangingPunct="1">
              <a:spcAft>
                <a:spcPts val="0"/>
              </a:spcAft>
              <a:buFontTx/>
              <a:buNone/>
              <a:defRPr/>
            </a:pPr>
            <a:endParaRPr lang="en-US" sz="1800" dirty="0"/>
          </a:p>
        </p:txBody>
      </p:sp>
    </p:spTree>
  </p:cSld>
  <p:clrMapOvr>
    <a:masterClrMapping/>
  </p:clrMapOvr>
  <p:transition spd="med">
    <p:wheel spokes="8"/>
    <p:sndAc>
      <p:stSnd>
        <p:snd r:embed="rId2"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F03EDA3-E6E3-44F4-90DE-6A3AA49AA9E8}"/>
              </a:ext>
            </a:extLst>
          </p:cNvPr>
          <p:cNvSpPr>
            <a:spLocks noGrp="1" noChangeArrowheads="1"/>
          </p:cNvSpPr>
          <p:nvPr>
            <p:ph type="title"/>
          </p:nvPr>
        </p:nvSpPr>
        <p:spPr>
          <a:xfrm>
            <a:off x="228600" y="381000"/>
            <a:ext cx="5334000" cy="1143000"/>
          </a:xfrm>
        </p:spPr>
        <p:txBody>
          <a:bodyPr/>
          <a:lstStyle/>
          <a:p>
            <a:pPr eaLnBrk="1" hangingPunct="1"/>
            <a:r>
              <a:rPr lang="en-US" altLang="en-US" sz="2400"/>
              <a:t>Ra</a:t>
            </a:r>
            <a:r>
              <a:rPr lang="id-ID" altLang="en-US" sz="2400"/>
              <a:t>s</a:t>
            </a:r>
            <a:r>
              <a:rPr lang="en-US" altLang="en-US" sz="2400"/>
              <a:t>io </a:t>
            </a:r>
            <a:r>
              <a:rPr lang="id-ID" altLang="en-US" sz="2400"/>
              <a:t>Solvabilitas</a:t>
            </a:r>
          </a:p>
        </p:txBody>
      </p:sp>
      <p:sp>
        <p:nvSpPr>
          <p:cNvPr id="16387" name="Rectangle 3">
            <a:extLst>
              <a:ext uri="{FF2B5EF4-FFF2-40B4-BE49-F238E27FC236}">
                <a16:creationId xmlns:a16="http://schemas.microsoft.com/office/drawing/2014/main" id="{96837701-7507-45B1-96DE-A53D90397BB1}"/>
              </a:ext>
            </a:extLst>
          </p:cNvPr>
          <p:cNvSpPr>
            <a:spLocks noGrp="1" noChangeArrowheads="1"/>
          </p:cNvSpPr>
          <p:nvPr>
            <p:ph sz="quarter" idx="1"/>
          </p:nvPr>
        </p:nvSpPr>
        <p:spPr>
          <a:xfrm>
            <a:off x="457200" y="1600200"/>
            <a:ext cx="8305800" cy="4873625"/>
          </a:xfrm>
        </p:spPr>
        <p:txBody>
          <a:bodyPr>
            <a:normAutofit/>
          </a:bodyPr>
          <a:lstStyle/>
          <a:p>
            <a:pPr marL="0" indent="0" algn="just" eaLnBrk="1" fontAlgn="auto" hangingPunct="1">
              <a:spcAft>
                <a:spcPts val="0"/>
              </a:spcAft>
              <a:buFontTx/>
              <a:buNone/>
              <a:defRPr/>
            </a:pPr>
            <a:endParaRPr lang="id-ID" dirty="0"/>
          </a:p>
          <a:p>
            <a:pPr marL="274320" indent="-274320" algn="just" eaLnBrk="1" fontAlgn="auto" hangingPunct="1">
              <a:spcAft>
                <a:spcPts val="0"/>
              </a:spcAft>
              <a:buFont typeface="Wingdings"/>
              <a:buNone/>
              <a:defRPr/>
            </a:pPr>
            <a:r>
              <a:rPr lang="id-ID" dirty="0"/>
              <a:t> 	Rasio ini dapat melihat seberapa jauh aktiva perusahaan dibiayai oleh utang atau pihak luar dengan kemampuan perusahaan yang digambarkan oleh modal (</a:t>
            </a:r>
            <a:r>
              <a:rPr lang="id-ID" i="1" dirty="0"/>
              <a:t>equity</a:t>
            </a:r>
            <a:r>
              <a:rPr lang="id-ID" dirty="0"/>
              <a:t>). Perusahaan yang baik mestinya memiliki komposisi modal yang lebih besar daripada utang.</a:t>
            </a:r>
            <a:endParaRPr lang="en-US" dirty="0"/>
          </a:p>
          <a:p>
            <a:pPr marL="274320" indent="-274320" algn="just" eaLnBrk="1" fontAlgn="auto" hangingPunct="1">
              <a:spcAft>
                <a:spcPts val="0"/>
              </a:spcAft>
              <a:defRPr/>
            </a:pPr>
            <a:endParaRPr lang="en-US" dirty="0"/>
          </a:p>
        </p:txBody>
      </p:sp>
    </p:spTree>
  </p:cSld>
  <p:clrMapOvr>
    <a:masterClrMapping/>
  </p:clrMapOvr>
  <p:transition spd="med">
    <p:wheel spokes="8"/>
    <p:sndAc>
      <p:stSnd>
        <p:snd r:embed="rId2"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11DCAEFE-1293-481B-A553-D7A2F6E4DC89}"/>
              </a:ext>
            </a:extLst>
          </p:cNvPr>
          <p:cNvSpPr>
            <a:spLocks noGrp="1" noChangeArrowheads="1"/>
          </p:cNvSpPr>
          <p:nvPr>
            <p:ph sz="quarter" idx="1"/>
          </p:nvPr>
        </p:nvSpPr>
        <p:spPr>
          <a:xfrm>
            <a:off x="285750" y="1524000"/>
            <a:ext cx="8572500" cy="5334000"/>
          </a:xfrm>
        </p:spPr>
        <p:txBody>
          <a:bodyPr/>
          <a:lstStyle/>
          <a:p>
            <a:pPr eaLnBrk="1" hangingPunct="1">
              <a:buFont typeface="Wingdings" panose="05000000000000000000" pitchFamily="2" charset="2"/>
              <a:buNone/>
            </a:pPr>
            <a:r>
              <a:rPr lang="id-ID" altLang="en-US" sz="2000" b="1" dirty="0"/>
              <a:t>A. Rasio total utang terhadap total aktiva (</a:t>
            </a:r>
            <a:r>
              <a:rPr lang="id-ID" altLang="en-US" sz="2000" b="1" i="1" dirty="0"/>
              <a:t>debt to total asset ratio)</a:t>
            </a:r>
            <a:endParaRPr lang="id-ID" altLang="en-US" sz="2000" b="1" dirty="0"/>
          </a:p>
          <a:p>
            <a:pPr eaLnBrk="1" hangingPunct="1">
              <a:buFont typeface="Wingdings" panose="05000000000000000000" pitchFamily="2" charset="2"/>
              <a:buNone/>
            </a:pPr>
            <a:r>
              <a:rPr lang="id-ID" altLang="en-US" sz="2000" dirty="0"/>
              <a:t>	</a:t>
            </a:r>
            <a:r>
              <a:rPr lang="id-ID" altLang="en-US" sz="2000" i="1" dirty="0"/>
              <a:t>Debt to total asset ratio</a:t>
            </a:r>
            <a:r>
              <a:rPr lang="id-ID" altLang="en-US" sz="2000" dirty="0"/>
              <a:t> menunjukkan besarnya total utang terhadap total aktiva yang dimiliki oleh perusahaan. </a:t>
            </a:r>
          </a:p>
          <a:p>
            <a:pPr eaLnBrk="1" hangingPunct="1">
              <a:buFont typeface="Wingdings" panose="05000000000000000000" pitchFamily="2" charset="2"/>
              <a:buNone/>
            </a:pPr>
            <a:r>
              <a:rPr lang="id-ID" altLang="en-US" sz="2000" dirty="0"/>
              <a:t>	Rasio ini menunjukkan besarnya aset perusahaan yang didanai oleh utang.</a:t>
            </a:r>
          </a:p>
          <a:p>
            <a:pPr eaLnBrk="1" hangingPunct="1">
              <a:buFont typeface="Wingdings" panose="05000000000000000000" pitchFamily="2" charset="2"/>
              <a:buNone/>
            </a:pPr>
            <a:endParaRPr lang="id-ID" altLang="en-US" sz="2000" dirty="0"/>
          </a:p>
          <a:p>
            <a:pPr eaLnBrk="1" hangingPunct="1">
              <a:buFont typeface="Wingdings" panose="05000000000000000000" pitchFamily="2" charset="2"/>
              <a:buNone/>
            </a:pPr>
            <a:r>
              <a:rPr lang="id-ID" altLang="en-US" sz="2000" dirty="0"/>
              <a:t>	Rumusnya sebagai berikut:</a:t>
            </a:r>
          </a:p>
          <a:p>
            <a:pPr eaLnBrk="1" hangingPunct="1">
              <a:buFont typeface="Wingdings" panose="05000000000000000000" pitchFamily="2" charset="2"/>
              <a:buNone/>
            </a:pPr>
            <a:r>
              <a:rPr lang="id-ID" altLang="en-US" sz="2000" i="1" dirty="0"/>
              <a:t>	Debt to Total Asset Ratio </a:t>
            </a:r>
            <a:r>
              <a:rPr lang="id-ID" altLang="en-US" sz="2000" dirty="0"/>
              <a:t>=    </a:t>
            </a:r>
            <a:r>
              <a:rPr lang="id-ID" altLang="en-US" sz="2000" i="1" u="sng" dirty="0"/>
              <a:t>Total utang</a:t>
            </a:r>
            <a:endParaRPr lang="id-ID" altLang="en-US" sz="2000" dirty="0"/>
          </a:p>
          <a:p>
            <a:pPr eaLnBrk="1" hangingPunct="1">
              <a:buFont typeface="Wingdings" panose="05000000000000000000" pitchFamily="2" charset="2"/>
              <a:buNone/>
            </a:pPr>
            <a:r>
              <a:rPr lang="id-ID" altLang="en-US" sz="2000" i="1" dirty="0"/>
              <a:t>				</a:t>
            </a:r>
            <a:r>
              <a:rPr lang="en-US" altLang="en-US" sz="2000" i="1" dirty="0"/>
              <a:t>         </a:t>
            </a:r>
            <a:r>
              <a:rPr lang="id-ID" altLang="en-US" sz="2000" i="1" dirty="0"/>
              <a:t>Total aset</a:t>
            </a:r>
          </a:p>
          <a:p>
            <a:pPr algn="just" eaLnBrk="1" hangingPunct="1">
              <a:buFont typeface="Wingdings" panose="05000000000000000000" pitchFamily="2" charset="2"/>
              <a:buNone/>
            </a:pPr>
            <a:r>
              <a:rPr lang="id-ID" altLang="en-US" i="1" dirty="0"/>
              <a:t>	</a:t>
            </a:r>
            <a:r>
              <a:rPr lang="id-ID" altLang="en-US" sz="1800" b="1" i="1" dirty="0">
                <a:solidFill>
                  <a:srgbClr val="002060"/>
                </a:solidFill>
              </a:rPr>
              <a:t>Semakin tinggi rasio ini menunjukkan semakin besar pula pendanaan dari utang, artinya semakin besar risiko bagi perusahaan (kemungkinan tidak dapat membayar utangnya juga semakin besar). </a:t>
            </a:r>
          </a:p>
          <a:p>
            <a:pPr algn="just" eaLnBrk="1" hangingPunct="1">
              <a:buFont typeface="Wingdings" panose="05000000000000000000" pitchFamily="2" charset="2"/>
              <a:buNone/>
            </a:pPr>
            <a:r>
              <a:rPr lang="id-ID" altLang="en-US" sz="1800" b="1" i="1" dirty="0">
                <a:solidFill>
                  <a:srgbClr val="002060"/>
                </a:solidFill>
              </a:rPr>
              <a:t>	Rasio yang tinggi juga menunjukkan bahwa rendahnya aset perusahaan yang dibiayai oleh ekuitas (modal sendiri).</a:t>
            </a:r>
          </a:p>
          <a:p>
            <a:pPr eaLnBrk="1" hangingPunct="1">
              <a:buFont typeface="Wingdings" panose="05000000000000000000" pitchFamily="2" charset="2"/>
              <a:buNone/>
            </a:pPr>
            <a:endParaRPr lang="id-ID" altLang="en-US" i="1" dirty="0"/>
          </a:p>
          <a:p>
            <a:pPr eaLnBrk="1" hangingPunct="1"/>
            <a:endParaRPr lang="id-ID" altLang="en-US" dirty="0"/>
          </a:p>
          <a:p>
            <a:pPr eaLnBrk="1" hangingPunct="1">
              <a:lnSpc>
                <a:spcPts val="2200"/>
              </a:lnSpc>
              <a:buFontTx/>
              <a:buNone/>
            </a:pPr>
            <a:endParaRPr lang="en-US" altLang="en-US" dirty="0">
              <a:solidFill>
                <a:srgbClr val="002060"/>
              </a:solidFill>
              <a:latin typeface="Calibri" panose="020F0502020204030204" pitchFamily="34" charset="0"/>
            </a:endParaRPr>
          </a:p>
          <a:p>
            <a:pPr eaLnBrk="1" hangingPunct="1">
              <a:lnSpc>
                <a:spcPct val="90000"/>
              </a:lnSpc>
              <a:buFontTx/>
              <a:buNone/>
            </a:pPr>
            <a:endParaRPr lang="en-US" altLang="en-US" dirty="0"/>
          </a:p>
          <a:p>
            <a:pPr eaLnBrk="1" hangingPunct="1">
              <a:lnSpc>
                <a:spcPct val="90000"/>
              </a:lnSpc>
              <a:buFontTx/>
              <a:buNone/>
            </a:pPr>
            <a:endParaRPr lang="en-US" altLang="en-US" dirty="0"/>
          </a:p>
          <a:p>
            <a:pPr eaLnBrk="1" hangingPunct="1">
              <a:lnSpc>
                <a:spcPct val="90000"/>
              </a:lnSpc>
              <a:buFontTx/>
              <a:buNone/>
            </a:pPr>
            <a:endParaRPr lang="en-US" altLang="en-US" dirty="0"/>
          </a:p>
          <a:p>
            <a:pPr eaLnBrk="1" hangingPunct="1">
              <a:lnSpc>
                <a:spcPct val="90000"/>
              </a:lnSpc>
              <a:buFontTx/>
              <a:buNone/>
            </a:pPr>
            <a:endParaRPr lang="id-ID" altLang="en-US" dirty="0"/>
          </a:p>
        </p:txBody>
      </p:sp>
      <p:sp>
        <p:nvSpPr>
          <p:cNvPr id="17411" name="Rectangle 2">
            <a:extLst>
              <a:ext uri="{FF2B5EF4-FFF2-40B4-BE49-F238E27FC236}">
                <a16:creationId xmlns:a16="http://schemas.microsoft.com/office/drawing/2014/main" id="{23A2D808-956B-47B3-860C-09FB6FAC13DC}"/>
              </a:ext>
            </a:extLst>
          </p:cNvPr>
          <p:cNvSpPr>
            <a:spLocks noGrp="1" noChangeArrowheads="1"/>
          </p:cNvSpPr>
          <p:nvPr>
            <p:ph type="title"/>
          </p:nvPr>
        </p:nvSpPr>
        <p:spPr>
          <a:xfrm>
            <a:off x="228600" y="381000"/>
            <a:ext cx="5334000" cy="1143000"/>
          </a:xfrm>
        </p:spPr>
        <p:txBody>
          <a:bodyPr/>
          <a:lstStyle/>
          <a:p>
            <a:pPr eaLnBrk="1" hangingPunct="1"/>
            <a:r>
              <a:rPr lang="en-US" altLang="en-US" sz="2400"/>
              <a:t>Ra</a:t>
            </a:r>
            <a:r>
              <a:rPr lang="id-ID" altLang="en-US" sz="2400"/>
              <a:t>s</a:t>
            </a:r>
            <a:r>
              <a:rPr lang="en-US" altLang="en-US" sz="2400"/>
              <a:t>io </a:t>
            </a:r>
            <a:r>
              <a:rPr lang="id-ID" altLang="en-US" sz="2400"/>
              <a:t>Solvabilitas</a:t>
            </a:r>
          </a:p>
        </p:txBody>
      </p:sp>
    </p:spTree>
  </p:cSld>
  <p:clrMapOvr>
    <a:masterClrMapping/>
  </p:clrMapOvr>
  <p:transition spd="med">
    <p:wheel spokes="8"/>
    <p:sndAc>
      <p:stSnd>
        <p:snd r:embed="rId2"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B185A5FE-2F19-459C-A1CD-3F46D75E3509}"/>
              </a:ext>
            </a:extLst>
          </p:cNvPr>
          <p:cNvSpPr>
            <a:spLocks noGrp="1" noChangeArrowheads="1"/>
          </p:cNvSpPr>
          <p:nvPr>
            <p:ph sz="quarter" idx="1"/>
          </p:nvPr>
        </p:nvSpPr>
        <p:spPr>
          <a:xfrm>
            <a:off x="285750" y="1524000"/>
            <a:ext cx="8572500" cy="4784725"/>
          </a:xfrm>
        </p:spPr>
        <p:txBody>
          <a:bodyPr>
            <a:normAutofit fontScale="77500" lnSpcReduction="20000"/>
          </a:bodyPr>
          <a:lstStyle/>
          <a:p>
            <a:pPr marL="274320" indent="-274320" eaLnBrk="1" fontAlgn="auto" hangingPunct="1">
              <a:spcAft>
                <a:spcPts val="0"/>
              </a:spcAft>
              <a:buFont typeface="Wingdings"/>
              <a:buNone/>
              <a:defRPr/>
            </a:pPr>
            <a:r>
              <a:rPr lang="id-ID" b="1" dirty="0"/>
              <a:t>B.  Rasio utang terhadap ekuitas (</a:t>
            </a:r>
            <a:r>
              <a:rPr lang="id-ID" b="1" i="1" dirty="0"/>
              <a:t>debt to equity ratio)</a:t>
            </a:r>
            <a:endParaRPr lang="id-ID" b="1" dirty="0"/>
          </a:p>
          <a:p>
            <a:pPr marL="365125" indent="-365125" algn="just" eaLnBrk="1" fontAlgn="auto" hangingPunct="1">
              <a:spcAft>
                <a:spcPts val="0"/>
              </a:spcAft>
              <a:buFont typeface="Wingdings"/>
              <a:buNone/>
              <a:defRPr/>
            </a:pPr>
            <a:r>
              <a:rPr lang="id-ID" i="1" dirty="0"/>
              <a:t>	Debt to equity ratio</a:t>
            </a:r>
            <a:r>
              <a:rPr lang="id-ID" dirty="0"/>
              <a:t> mengukur sampai seberapa besar jumlah modal sendiri yang dijaminkan atas utang (termasuk utang jangka pendek). Semakin besar rasio ini akan semakin menguntungkan perusahaan, sedangkan bagi pihak bank akan mengakibatkan semakin besar risiko yang ditanggungnya. </a:t>
            </a:r>
          </a:p>
          <a:p>
            <a:pPr marL="274320" indent="-274320" eaLnBrk="1" fontAlgn="auto" hangingPunct="1">
              <a:spcAft>
                <a:spcPts val="0"/>
              </a:spcAft>
              <a:buFont typeface="Wingdings"/>
              <a:buNone/>
              <a:defRPr/>
            </a:pPr>
            <a:r>
              <a:rPr lang="id-ID" dirty="0"/>
              <a:t>	</a:t>
            </a:r>
          </a:p>
          <a:p>
            <a:pPr marL="365125" indent="-365125" eaLnBrk="1" fontAlgn="auto" hangingPunct="1">
              <a:spcAft>
                <a:spcPts val="0"/>
              </a:spcAft>
              <a:buFont typeface="Wingdings"/>
              <a:buNone/>
              <a:defRPr/>
            </a:pPr>
            <a:r>
              <a:rPr lang="id-ID" dirty="0"/>
              <a:t>	Rumusnya sebagai berikut:</a:t>
            </a:r>
          </a:p>
          <a:p>
            <a:pPr marL="365125" indent="-365125" eaLnBrk="1" fontAlgn="auto" hangingPunct="1">
              <a:spcAft>
                <a:spcPts val="0"/>
              </a:spcAft>
              <a:buFont typeface="Wingdings"/>
              <a:buNone/>
              <a:defRPr/>
            </a:pPr>
            <a:r>
              <a:rPr lang="id-ID" i="1" dirty="0"/>
              <a:t>	Debt to equity ratio </a:t>
            </a:r>
            <a:r>
              <a:rPr lang="id-ID" dirty="0"/>
              <a:t>= </a:t>
            </a:r>
            <a:r>
              <a:rPr lang="en-US" dirty="0"/>
              <a:t>	</a:t>
            </a:r>
            <a:r>
              <a:rPr lang="id-ID" dirty="0"/>
              <a:t> </a:t>
            </a:r>
            <a:r>
              <a:rPr lang="id-ID" u="sng" dirty="0"/>
              <a:t>        </a:t>
            </a:r>
            <a:r>
              <a:rPr lang="id-ID" i="1" u="sng" dirty="0"/>
              <a:t>Total Utang               </a:t>
            </a:r>
            <a:r>
              <a:rPr lang="id-ID" i="1" dirty="0"/>
              <a:t>  </a:t>
            </a:r>
            <a:r>
              <a:rPr lang="id-ID" i="1" dirty="0">
                <a:solidFill>
                  <a:schemeClr val="bg1"/>
                </a:solidFill>
              </a:rPr>
              <a:t>%</a:t>
            </a:r>
            <a:endParaRPr lang="id-ID" dirty="0">
              <a:solidFill>
                <a:schemeClr val="bg1"/>
              </a:solidFill>
            </a:endParaRPr>
          </a:p>
          <a:p>
            <a:pPr marL="274320" indent="-274320" eaLnBrk="1" fontAlgn="auto" hangingPunct="1">
              <a:spcAft>
                <a:spcPts val="0"/>
              </a:spcAft>
              <a:buFont typeface="Wingdings"/>
              <a:buNone/>
              <a:defRPr/>
            </a:pPr>
            <a:r>
              <a:rPr lang="id-ID" i="1" dirty="0"/>
              <a:t>                                         </a:t>
            </a:r>
            <a:r>
              <a:rPr lang="en-US" i="1" dirty="0"/>
              <a:t>		</a:t>
            </a:r>
            <a:r>
              <a:rPr lang="id-ID" i="1" dirty="0"/>
              <a:t>Ekuitas Pemegang Saham</a:t>
            </a:r>
          </a:p>
          <a:p>
            <a:pPr marL="274320" indent="-274320" eaLnBrk="1" fontAlgn="auto" hangingPunct="1">
              <a:spcAft>
                <a:spcPts val="0"/>
              </a:spcAft>
              <a:buFont typeface="Wingdings"/>
              <a:buNone/>
              <a:defRPr/>
            </a:pPr>
            <a:r>
              <a:rPr lang="id-ID" i="1" dirty="0">
                <a:solidFill>
                  <a:srgbClr val="002060"/>
                </a:solidFill>
                <a:latin typeface="Calibri" pitchFamily="34" charset="0"/>
              </a:rPr>
              <a:t>	</a:t>
            </a:r>
          </a:p>
          <a:p>
            <a:pPr marL="274320" indent="-274320" algn="just" eaLnBrk="1" fontAlgn="auto" hangingPunct="1">
              <a:spcAft>
                <a:spcPts val="0"/>
              </a:spcAft>
              <a:buFont typeface="Wingdings"/>
              <a:buNone/>
              <a:defRPr/>
            </a:pPr>
            <a:r>
              <a:rPr lang="id-ID" i="1" dirty="0">
                <a:solidFill>
                  <a:srgbClr val="002060"/>
                </a:solidFill>
                <a:latin typeface="Calibri" pitchFamily="34" charset="0"/>
              </a:rPr>
              <a:t>	</a:t>
            </a:r>
            <a:r>
              <a:rPr lang="id-ID" b="1" i="1" dirty="0">
                <a:solidFill>
                  <a:srgbClr val="002060"/>
                </a:solidFill>
                <a:latin typeface="Calibri" pitchFamily="34" charset="0"/>
              </a:rPr>
              <a:t>Semakin rendah rasio ini, semakin tinggi tingkat pendanaan perusahaan yang disediakan oleh pemegang saham, dan semakin besar perlindungan bagi kreditur jika terjadi kerugian besar.</a:t>
            </a:r>
            <a:endParaRPr lang="en-US" b="1" dirty="0">
              <a:solidFill>
                <a:srgbClr val="002060"/>
              </a:solidFill>
              <a:latin typeface="Calibri" pitchFamily="34" charset="0"/>
            </a:endParaRPr>
          </a:p>
          <a:p>
            <a:pPr marL="274320" indent="-274320" eaLnBrk="1" fontAlgn="auto" hangingPunct="1">
              <a:lnSpc>
                <a:spcPct val="90000"/>
              </a:lnSpc>
              <a:spcAft>
                <a:spcPts val="0"/>
              </a:spcAft>
              <a:buFontTx/>
              <a:buNone/>
              <a:defRPr/>
            </a:pPr>
            <a:endParaRPr lang="en-US" dirty="0"/>
          </a:p>
          <a:p>
            <a:pPr marL="274320" indent="-274320" eaLnBrk="1" fontAlgn="auto" hangingPunct="1">
              <a:lnSpc>
                <a:spcPct val="90000"/>
              </a:lnSpc>
              <a:spcAft>
                <a:spcPts val="0"/>
              </a:spcAft>
              <a:buFontTx/>
              <a:buNone/>
              <a:defRPr/>
            </a:pPr>
            <a:endParaRPr lang="en-US" dirty="0"/>
          </a:p>
          <a:p>
            <a:pPr marL="274320" indent="-274320" eaLnBrk="1" fontAlgn="auto" hangingPunct="1">
              <a:lnSpc>
                <a:spcPct val="90000"/>
              </a:lnSpc>
              <a:spcAft>
                <a:spcPts val="0"/>
              </a:spcAft>
              <a:buFontTx/>
              <a:buNone/>
              <a:defRPr/>
            </a:pPr>
            <a:endParaRPr lang="en-US" dirty="0"/>
          </a:p>
          <a:p>
            <a:pPr marL="274320" indent="-274320" eaLnBrk="1" fontAlgn="auto" hangingPunct="1">
              <a:lnSpc>
                <a:spcPct val="90000"/>
              </a:lnSpc>
              <a:spcAft>
                <a:spcPts val="0"/>
              </a:spcAft>
              <a:buFontTx/>
              <a:buNone/>
              <a:defRPr/>
            </a:pPr>
            <a:endParaRPr lang="id-ID" dirty="0"/>
          </a:p>
        </p:txBody>
      </p:sp>
      <p:sp>
        <p:nvSpPr>
          <p:cNvPr id="18435" name="Rectangle 2">
            <a:extLst>
              <a:ext uri="{FF2B5EF4-FFF2-40B4-BE49-F238E27FC236}">
                <a16:creationId xmlns:a16="http://schemas.microsoft.com/office/drawing/2014/main" id="{E09B35A9-7A8B-44B8-A64F-5F0507DB4C76}"/>
              </a:ext>
            </a:extLst>
          </p:cNvPr>
          <p:cNvSpPr>
            <a:spLocks noGrp="1" noChangeArrowheads="1"/>
          </p:cNvSpPr>
          <p:nvPr>
            <p:ph type="title"/>
          </p:nvPr>
        </p:nvSpPr>
        <p:spPr>
          <a:xfrm>
            <a:off x="228600" y="381000"/>
            <a:ext cx="5334000" cy="1143000"/>
          </a:xfrm>
        </p:spPr>
        <p:txBody>
          <a:bodyPr/>
          <a:lstStyle/>
          <a:p>
            <a:pPr eaLnBrk="1" hangingPunct="1"/>
            <a:r>
              <a:rPr lang="en-US" altLang="en-US" sz="2400"/>
              <a:t>Ra</a:t>
            </a:r>
            <a:r>
              <a:rPr lang="id-ID" altLang="en-US" sz="2400"/>
              <a:t>s</a:t>
            </a:r>
            <a:r>
              <a:rPr lang="en-US" altLang="en-US" sz="2400"/>
              <a:t>io </a:t>
            </a:r>
            <a:r>
              <a:rPr lang="id-ID" altLang="en-US" sz="2400"/>
              <a:t>Solvabilitas</a:t>
            </a:r>
          </a:p>
        </p:txBody>
      </p:sp>
    </p:spTree>
  </p:cSld>
  <p:clrMapOvr>
    <a:masterClrMapping/>
  </p:clrMapOvr>
  <p:transition spd="med">
    <p:wheel spokes="8"/>
    <p:sndAc>
      <p:stSnd>
        <p:snd r:embed="rId2"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3E947D3C-FC07-4F43-A5D6-B41C3AD27841}"/>
              </a:ext>
            </a:extLst>
          </p:cNvPr>
          <p:cNvSpPr>
            <a:spLocks noGrp="1" noChangeArrowheads="1"/>
          </p:cNvSpPr>
          <p:nvPr>
            <p:ph sz="quarter" idx="1"/>
          </p:nvPr>
        </p:nvSpPr>
        <p:spPr>
          <a:xfrm>
            <a:off x="285750" y="1447800"/>
            <a:ext cx="8572500" cy="4860925"/>
          </a:xfrm>
        </p:spPr>
        <p:txBody>
          <a:bodyPr>
            <a:normAutofit/>
          </a:bodyPr>
          <a:lstStyle/>
          <a:p>
            <a:pPr marL="274320" indent="-274320" eaLnBrk="1" fontAlgn="auto" hangingPunct="1">
              <a:spcAft>
                <a:spcPts val="0"/>
              </a:spcAft>
              <a:buFont typeface="Wingdings"/>
              <a:buNone/>
              <a:defRPr/>
            </a:pPr>
            <a:r>
              <a:rPr lang="id-ID" dirty="0"/>
              <a:t>Contoh : </a:t>
            </a:r>
          </a:p>
          <a:p>
            <a:pPr marL="0" indent="0" algn="just" eaLnBrk="1" fontAlgn="auto" hangingPunct="1">
              <a:spcAft>
                <a:spcPts val="0"/>
              </a:spcAft>
              <a:buFont typeface="Wingdings"/>
              <a:buNone/>
              <a:defRPr/>
            </a:pPr>
            <a:r>
              <a:rPr lang="id-ID" dirty="0"/>
              <a:t>Hitung </a:t>
            </a:r>
            <a:r>
              <a:rPr lang="id-ID" i="1" dirty="0"/>
              <a:t>debt to equity ratio </a:t>
            </a:r>
            <a:r>
              <a:rPr lang="id-ID" dirty="0"/>
              <a:t>dan </a:t>
            </a:r>
            <a:r>
              <a:rPr lang="id-ID" i="1" dirty="0"/>
              <a:t>debt to total asset ratio </a:t>
            </a:r>
            <a:r>
              <a:rPr lang="id-ID" dirty="0"/>
              <a:t>dari data keuangan berikut.</a:t>
            </a:r>
          </a:p>
          <a:p>
            <a:pPr marL="0" indent="0" algn="just" eaLnBrk="1" fontAlgn="auto" hangingPunct="1">
              <a:spcAft>
                <a:spcPts val="0"/>
              </a:spcAft>
              <a:buFont typeface="Wingdings"/>
              <a:buNone/>
              <a:defRPr/>
            </a:pPr>
            <a:endParaRPr lang="id-ID" dirty="0"/>
          </a:p>
          <a:p>
            <a:pPr marL="274320" indent="-274320" eaLnBrk="1" fontAlgn="auto" hangingPunct="1">
              <a:spcAft>
                <a:spcPts val="0"/>
              </a:spcAft>
              <a:buFont typeface="Wingdings"/>
              <a:buNone/>
              <a:defRPr/>
            </a:pPr>
            <a:r>
              <a:rPr lang="id-ID" dirty="0"/>
              <a:t> </a:t>
            </a:r>
            <a:endParaRPr lang="en-US" dirty="0"/>
          </a:p>
          <a:p>
            <a:pPr marL="274320" indent="-274320" eaLnBrk="1" fontAlgn="auto" hangingPunct="1">
              <a:lnSpc>
                <a:spcPct val="90000"/>
              </a:lnSpc>
              <a:spcAft>
                <a:spcPts val="0"/>
              </a:spcAft>
              <a:buFontTx/>
              <a:buNone/>
              <a:defRPr/>
            </a:pPr>
            <a:endParaRPr lang="en-US" dirty="0"/>
          </a:p>
          <a:p>
            <a:pPr marL="274320" indent="-274320" eaLnBrk="1" fontAlgn="auto" hangingPunct="1">
              <a:lnSpc>
                <a:spcPct val="90000"/>
              </a:lnSpc>
              <a:spcAft>
                <a:spcPts val="0"/>
              </a:spcAft>
              <a:buFontTx/>
              <a:buNone/>
              <a:defRPr/>
            </a:pPr>
            <a:endParaRPr lang="en-US" dirty="0"/>
          </a:p>
          <a:p>
            <a:pPr marL="274320" indent="-274320" eaLnBrk="1" fontAlgn="auto" hangingPunct="1">
              <a:lnSpc>
                <a:spcPct val="90000"/>
              </a:lnSpc>
              <a:spcAft>
                <a:spcPts val="0"/>
              </a:spcAft>
              <a:buFontTx/>
              <a:buNone/>
              <a:defRPr/>
            </a:pPr>
            <a:endParaRPr lang="id-ID" dirty="0"/>
          </a:p>
        </p:txBody>
      </p:sp>
      <p:graphicFrame>
        <p:nvGraphicFramePr>
          <p:cNvPr id="4" name="Table 3">
            <a:extLst>
              <a:ext uri="{FF2B5EF4-FFF2-40B4-BE49-F238E27FC236}">
                <a16:creationId xmlns:a16="http://schemas.microsoft.com/office/drawing/2014/main" id="{A140743D-8CFC-4B81-8BC3-74CF0C2CBF4F}"/>
              </a:ext>
            </a:extLst>
          </p:cNvPr>
          <p:cNvGraphicFramePr>
            <a:graphicFrameLocks noGrp="1"/>
          </p:cNvGraphicFramePr>
          <p:nvPr/>
        </p:nvGraphicFramePr>
        <p:xfrm>
          <a:off x="609600" y="3200400"/>
          <a:ext cx="7162800" cy="2743201"/>
        </p:xfrm>
        <a:graphic>
          <a:graphicData uri="http://schemas.openxmlformats.org/drawingml/2006/table">
            <a:tbl>
              <a:tblPr firstRow="1" bandRow="1">
                <a:tableStyleId>{5C22544A-7EE6-4342-B048-85BDC9FD1C3A}</a:tableStyleId>
              </a:tblPr>
              <a:tblGrid>
                <a:gridCol w="35814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tblGrid>
              <a:tr h="479076">
                <a:tc>
                  <a:txBody>
                    <a:bodyPr/>
                    <a:lstStyle/>
                    <a:p>
                      <a:r>
                        <a:rPr lang="id-ID" sz="2000" dirty="0"/>
                        <a:t>Total</a:t>
                      </a:r>
                      <a:r>
                        <a:rPr lang="id-ID" sz="2000" baseline="0" dirty="0"/>
                        <a:t> Aktiva</a:t>
                      </a:r>
                      <a:endParaRPr lang="id-ID" sz="2000" dirty="0"/>
                    </a:p>
                  </a:txBody>
                  <a:tcPr/>
                </a:tc>
                <a:tc>
                  <a:txBody>
                    <a:bodyPr/>
                    <a:lstStyle/>
                    <a:p>
                      <a:pPr algn="r"/>
                      <a:r>
                        <a:rPr lang="id-ID" sz="2000" dirty="0"/>
                        <a:t>Rp 3.250.000</a:t>
                      </a:r>
                    </a:p>
                  </a:txBody>
                  <a:tcPr/>
                </a:tc>
                <a:extLst>
                  <a:ext uri="{0D108BD9-81ED-4DB2-BD59-A6C34878D82A}">
                    <a16:rowId xmlns:a16="http://schemas.microsoft.com/office/drawing/2014/main" val="10000"/>
                  </a:ext>
                </a:extLst>
              </a:tr>
              <a:tr h="479076">
                <a:tc>
                  <a:txBody>
                    <a:bodyPr/>
                    <a:lstStyle/>
                    <a:p>
                      <a:r>
                        <a:rPr lang="id-ID" sz="2000" dirty="0"/>
                        <a:t>Utang Jangka Pendek</a:t>
                      </a:r>
                    </a:p>
                  </a:txBody>
                  <a:tcPr/>
                </a:tc>
                <a:tc>
                  <a:txBody>
                    <a:bodyPr/>
                    <a:lstStyle/>
                    <a:p>
                      <a:pPr algn="r"/>
                      <a:r>
                        <a:rPr lang="id-ID" sz="2000" dirty="0"/>
                        <a:t>Rp 823.000</a:t>
                      </a:r>
                    </a:p>
                  </a:txBody>
                  <a:tcPr/>
                </a:tc>
                <a:extLst>
                  <a:ext uri="{0D108BD9-81ED-4DB2-BD59-A6C34878D82A}">
                    <a16:rowId xmlns:a16="http://schemas.microsoft.com/office/drawing/2014/main" val="10001"/>
                  </a:ext>
                </a:extLst>
              </a:tr>
              <a:tr h="479076">
                <a:tc>
                  <a:txBody>
                    <a:bodyPr/>
                    <a:lstStyle/>
                    <a:p>
                      <a:r>
                        <a:rPr lang="id-ID" sz="2000" dirty="0"/>
                        <a:t>Utang Jangka Panjang</a:t>
                      </a:r>
                    </a:p>
                  </a:txBody>
                  <a:tcPr/>
                </a:tc>
                <a:tc>
                  <a:txBody>
                    <a:bodyPr/>
                    <a:lstStyle/>
                    <a:p>
                      <a:pPr algn="r"/>
                      <a:r>
                        <a:rPr lang="id-ID" sz="2000" dirty="0"/>
                        <a:t>Rp 631.000</a:t>
                      </a:r>
                    </a:p>
                  </a:txBody>
                  <a:tcPr/>
                </a:tc>
                <a:extLst>
                  <a:ext uri="{0D108BD9-81ED-4DB2-BD59-A6C34878D82A}">
                    <a16:rowId xmlns:a16="http://schemas.microsoft.com/office/drawing/2014/main" val="10002"/>
                  </a:ext>
                </a:extLst>
              </a:tr>
              <a:tr h="479076">
                <a:tc>
                  <a:txBody>
                    <a:bodyPr/>
                    <a:lstStyle/>
                    <a:p>
                      <a:r>
                        <a:rPr lang="id-ID" sz="2000" dirty="0"/>
                        <a:t>Ekuitas Pemegang Saham</a:t>
                      </a:r>
                    </a:p>
                  </a:txBody>
                  <a:tcPr/>
                </a:tc>
                <a:tc>
                  <a:txBody>
                    <a:bodyPr/>
                    <a:lstStyle/>
                    <a:p>
                      <a:pPr algn="r"/>
                      <a:r>
                        <a:rPr lang="id-ID" sz="2000" dirty="0"/>
                        <a:t>Rp 1.796.000</a:t>
                      </a:r>
                    </a:p>
                  </a:txBody>
                  <a:tcPr/>
                </a:tc>
                <a:extLst>
                  <a:ext uri="{0D108BD9-81ED-4DB2-BD59-A6C34878D82A}">
                    <a16:rowId xmlns:a16="http://schemas.microsoft.com/office/drawing/2014/main" val="10003"/>
                  </a:ext>
                </a:extLst>
              </a:tr>
              <a:tr h="826897">
                <a:tc>
                  <a:txBody>
                    <a:bodyPr/>
                    <a:lstStyle/>
                    <a:p>
                      <a:r>
                        <a:rPr lang="id-ID" sz="2000" dirty="0"/>
                        <a:t>Total Utang+Ekuitas Pemegang Saham</a:t>
                      </a:r>
                    </a:p>
                  </a:txBody>
                  <a:tcPr/>
                </a:tc>
                <a:tc>
                  <a:txBody>
                    <a:bodyPr/>
                    <a:lstStyle/>
                    <a:p>
                      <a:pPr algn="r"/>
                      <a:r>
                        <a:rPr lang="id-ID" sz="2000" dirty="0"/>
                        <a:t>Rp 3.250.000</a:t>
                      </a:r>
                    </a:p>
                  </a:txBody>
                  <a:tcPr/>
                </a:tc>
                <a:extLst>
                  <a:ext uri="{0D108BD9-81ED-4DB2-BD59-A6C34878D82A}">
                    <a16:rowId xmlns:a16="http://schemas.microsoft.com/office/drawing/2014/main" val="10004"/>
                  </a:ext>
                </a:extLst>
              </a:tr>
            </a:tbl>
          </a:graphicData>
        </a:graphic>
      </p:graphicFrame>
      <p:sp>
        <p:nvSpPr>
          <p:cNvPr id="19479" name="Rectangle 2">
            <a:extLst>
              <a:ext uri="{FF2B5EF4-FFF2-40B4-BE49-F238E27FC236}">
                <a16:creationId xmlns:a16="http://schemas.microsoft.com/office/drawing/2014/main" id="{38F2DB54-428D-4224-839F-524D06E5A253}"/>
              </a:ext>
            </a:extLst>
          </p:cNvPr>
          <p:cNvSpPr>
            <a:spLocks noGrp="1" noChangeArrowheads="1"/>
          </p:cNvSpPr>
          <p:nvPr>
            <p:ph type="title"/>
          </p:nvPr>
        </p:nvSpPr>
        <p:spPr>
          <a:xfrm>
            <a:off x="228600" y="381000"/>
            <a:ext cx="5334000" cy="1143000"/>
          </a:xfrm>
        </p:spPr>
        <p:txBody>
          <a:bodyPr/>
          <a:lstStyle/>
          <a:p>
            <a:pPr eaLnBrk="1" hangingPunct="1"/>
            <a:r>
              <a:rPr lang="en-US" altLang="en-US" sz="2400"/>
              <a:t>Ra</a:t>
            </a:r>
            <a:r>
              <a:rPr lang="id-ID" altLang="en-US" sz="2400"/>
              <a:t>s</a:t>
            </a:r>
            <a:r>
              <a:rPr lang="en-US" altLang="en-US" sz="2400"/>
              <a:t>io </a:t>
            </a:r>
            <a:r>
              <a:rPr lang="id-ID" altLang="en-US" sz="2400"/>
              <a:t>Solvabilitas</a:t>
            </a:r>
          </a:p>
        </p:txBody>
      </p:sp>
    </p:spTree>
  </p:cSld>
  <p:clrMapOvr>
    <a:masterClrMapping/>
  </p:clrMapOvr>
  <p:transition spd="med">
    <p:wheel spokes="8"/>
    <p:sndAc>
      <p:stSnd>
        <p:snd r:embed="rId2"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7E62A00E-F1FC-49BD-A3BA-359064E26090}"/>
              </a:ext>
            </a:extLst>
          </p:cNvPr>
          <p:cNvSpPr>
            <a:spLocks noGrp="1" noChangeArrowheads="1"/>
          </p:cNvSpPr>
          <p:nvPr>
            <p:ph sz="quarter" idx="1"/>
          </p:nvPr>
        </p:nvSpPr>
        <p:spPr>
          <a:xfrm>
            <a:off x="285750" y="1524000"/>
            <a:ext cx="8572500" cy="4784725"/>
          </a:xfrm>
        </p:spPr>
        <p:txBody>
          <a:bodyPr>
            <a:normAutofit fontScale="92500" lnSpcReduction="20000"/>
          </a:bodyPr>
          <a:lstStyle/>
          <a:p>
            <a:pPr marL="274320" indent="-274320" eaLnBrk="1" fontAlgn="auto" hangingPunct="1">
              <a:spcAft>
                <a:spcPts val="0"/>
              </a:spcAft>
              <a:buFont typeface="Wingdings"/>
              <a:buNone/>
              <a:defRPr/>
            </a:pPr>
            <a:r>
              <a:rPr lang="id-ID" dirty="0"/>
              <a:t>Penyelesaian : </a:t>
            </a:r>
          </a:p>
          <a:p>
            <a:pPr marL="274320" indent="-274320" eaLnBrk="1" fontAlgn="auto" hangingPunct="1">
              <a:spcAft>
                <a:spcPts val="0"/>
              </a:spcAft>
              <a:buFont typeface="Wingdings"/>
              <a:buNone/>
              <a:defRPr/>
            </a:pPr>
            <a:endParaRPr lang="id-ID" dirty="0"/>
          </a:p>
          <a:p>
            <a:pPr marL="365125" indent="-365125" eaLnBrk="1" fontAlgn="auto" hangingPunct="1">
              <a:spcAft>
                <a:spcPts val="0"/>
              </a:spcAft>
              <a:buFont typeface="Wingdings"/>
              <a:buNone/>
              <a:defRPr/>
            </a:pPr>
            <a:r>
              <a:rPr lang="id-ID" i="1" dirty="0"/>
              <a:t>Debt to equity ratio </a:t>
            </a:r>
            <a:r>
              <a:rPr lang="id-ID" dirty="0"/>
              <a:t>=  </a:t>
            </a:r>
            <a:r>
              <a:rPr lang="id-ID" u="sng" dirty="0"/>
              <a:t>        </a:t>
            </a:r>
            <a:r>
              <a:rPr lang="id-ID" i="1" u="sng" dirty="0"/>
              <a:t>Total Utang               </a:t>
            </a:r>
            <a:r>
              <a:rPr lang="id-ID" i="1" dirty="0"/>
              <a:t>  </a:t>
            </a:r>
            <a:r>
              <a:rPr lang="id-ID" i="1" dirty="0">
                <a:solidFill>
                  <a:schemeClr val="bg1"/>
                </a:solidFill>
              </a:rPr>
              <a:t>%</a:t>
            </a:r>
            <a:endParaRPr lang="id-ID" dirty="0">
              <a:solidFill>
                <a:schemeClr val="bg1"/>
              </a:solidFill>
            </a:endParaRPr>
          </a:p>
          <a:p>
            <a:pPr marL="274320" indent="-274320" eaLnBrk="1" fontAlgn="auto" hangingPunct="1">
              <a:spcAft>
                <a:spcPts val="0"/>
              </a:spcAft>
              <a:buFont typeface="Wingdings"/>
              <a:buNone/>
              <a:defRPr/>
            </a:pPr>
            <a:r>
              <a:rPr lang="id-ID" i="1" dirty="0"/>
              <a:t>                                     Ekuitas Pemegang Saham</a:t>
            </a:r>
            <a:endParaRPr lang="en-US" dirty="0">
              <a:solidFill>
                <a:srgbClr val="002060"/>
              </a:solidFill>
              <a:latin typeface="Calibri" pitchFamily="34" charset="0"/>
            </a:endParaRPr>
          </a:p>
          <a:p>
            <a:pPr marL="365125" indent="-365125" eaLnBrk="1" fontAlgn="auto" hangingPunct="1">
              <a:spcAft>
                <a:spcPts val="0"/>
              </a:spcAft>
              <a:buFont typeface="Wingdings"/>
              <a:buNone/>
              <a:defRPr/>
            </a:pPr>
            <a:r>
              <a:rPr lang="id-ID" dirty="0"/>
              <a:t>				  =   </a:t>
            </a:r>
            <a:r>
              <a:rPr lang="en-US" dirty="0"/>
              <a:t>	</a:t>
            </a:r>
            <a:r>
              <a:rPr lang="id-ID" i="1" u="sng" dirty="0"/>
              <a:t>Rp 1.454.000</a:t>
            </a:r>
            <a:r>
              <a:rPr lang="id-ID" i="1" dirty="0">
                <a:solidFill>
                  <a:schemeClr val="bg1"/>
                </a:solidFill>
              </a:rPr>
              <a:t>%</a:t>
            </a:r>
            <a:endParaRPr lang="id-ID" dirty="0">
              <a:solidFill>
                <a:schemeClr val="bg1"/>
              </a:solidFill>
            </a:endParaRPr>
          </a:p>
          <a:p>
            <a:pPr marL="274320" indent="-274320" eaLnBrk="1" fontAlgn="auto" hangingPunct="1">
              <a:spcAft>
                <a:spcPts val="0"/>
              </a:spcAft>
              <a:buFont typeface="Wingdings"/>
              <a:buNone/>
              <a:defRPr/>
            </a:pPr>
            <a:r>
              <a:rPr lang="id-ID" i="1" dirty="0"/>
              <a:t>                                     </a:t>
            </a:r>
            <a:r>
              <a:rPr lang="en-US" i="1" dirty="0"/>
              <a:t>	</a:t>
            </a:r>
            <a:r>
              <a:rPr lang="id-ID" i="1" dirty="0"/>
              <a:t>Rp 1.796.000</a:t>
            </a:r>
          </a:p>
          <a:p>
            <a:pPr marL="274320" indent="-274320" eaLnBrk="1" fontAlgn="auto" hangingPunct="1">
              <a:spcAft>
                <a:spcPts val="0"/>
              </a:spcAft>
              <a:buFont typeface="Wingdings"/>
              <a:buNone/>
              <a:defRPr/>
            </a:pPr>
            <a:r>
              <a:rPr lang="id-ID" i="1" dirty="0">
                <a:solidFill>
                  <a:srgbClr val="002060"/>
                </a:solidFill>
                <a:latin typeface="Calibri" pitchFamily="34" charset="0"/>
              </a:rPr>
              <a:t>				   </a:t>
            </a:r>
            <a:r>
              <a:rPr lang="id-ID" sz="3000" b="1" i="1" dirty="0">
                <a:latin typeface="Calibri" pitchFamily="34" charset="0"/>
              </a:rPr>
              <a:t>=  0,81 atau 81%</a:t>
            </a:r>
          </a:p>
          <a:p>
            <a:pPr marL="274320" indent="-274320" eaLnBrk="1" fontAlgn="auto" hangingPunct="1">
              <a:spcAft>
                <a:spcPts val="0"/>
              </a:spcAft>
              <a:buFont typeface="Wingdings"/>
              <a:buNone/>
              <a:defRPr/>
            </a:pPr>
            <a:endParaRPr lang="id-ID" i="1" dirty="0">
              <a:solidFill>
                <a:srgbClr val="002060"/>
              </a:solidFill>
              <a:latin typeface="Calibri" pitchFamily="34" charset="0"/>
            </a:endParaRPr>
          </a:p>
          <a:p>
            <a:pPr marL="274320" indent="-274320" algn="just" eaLnBrk="1" fontAlgn="auto" hangingPunct="1">
              <a:spcAft>
                <a:spcPts val="0"/>
              </a:spcAft>
              <a:buFont typeface="Wingdings"/>
              <a:buNone/>
              <a:defRPr/>
            </a:pPr>
            <a:r>
              <a:rPr lang="id-ID" i="1" dirty="0">
                <a:solidFill>
                  <a:srgbClr val="002060"/>
                </a:solidFill>
                <a:latin typeface="Calibri" pitchFamily="34" charset="0"/>
              </a:rPr>
              <a:t>	</a:t>
            </a:r>
            <a:r>
              <a:rPr lang="id-ID" b="1" i="1" dirty="0">
                <a:solidFill>
                  <a:srgbClr val="002060"/>
                </a:solidFill>
                <a:latin typeface="Calibri" pitchFamily="34" charset="0"/>
              </a:rPr>
              <a:t>Artinya, setiap Rp 0,81,- total utang dijamin dengan ekuitas sebesar Rp 1,-. Atau, untuk setiap Rp 1,- yang diberikan oleh pemegang saham, kreditur memberikan Rp 0,81 pendanaan (utang)</a:t>
            </a:r>
            <a:endParaRPr lang="en-US" b="1" dirty="0">
              <a:solidFill>
                <a:srgbClr val="002060"/>
              </a:solidFill>
              <a:latin typeface="Calibri" pitchFamily="34" charset="0"/>
            </a:endParaRPr>
          </a:p>
          <a:p>
            <a:pPr marL="274320" indent="-274320" eaLnBrk="1" fontAlgn="auto" hangingPunct="1">
              <a:lnSpc>
                <a:spcPct val="90000"/>
              </a:lnSpc>
              <a:spcAft>
                <a:spcPts val="0"/>
              </a:spcAft>
              <a:buFontTx/>
              <a:buNone/>
              <a:defRPr/>
            </a:pPr>
            <a:endParaRPr lang="id-ID" dirty="0"/>
          </a:p>
        </p:txBody>
      </p:sp>
      <p:sp>
        <p:nvSpPr>
          <p:cNvPr id="5" name="Rectangle 2">
            <a:extLst>
              <a:ext uri="{FF2B5EF4-FFF2-40B4-BE49-F238E27FC236}">
                <a16:creationId xmlns:a16="http://schemas.microsoft.com/office/drawing/2014/main" id="{BFBAB4A6-579E-4CE1-B789-DA9B7AAC0D83}"/>
              </a:ext>
            </a:extLst>
          </p:cNvPr>
          <p:cNvSpPr txBox="1">
            <a:spLocks noChangeArrowheads="1"/>
          </p:cNvSpPr>
          <p:nvPr/>
        </p:nvSpPr>
        <p:spPr bwMode="gray">
          <a:xfrm>
            <a:off x="228600" y="381000"/>
            <a:ext cx="5334000" cy="1143000"/>
          </a:xfrm>
          <a:prstGeom prst="rect">
            <a:avLst/>
          </a:prstGeom>
          <a:noFill/>
          <a:ln w="9525">
            <a:noFill/>
            <a:miter lim="800000"/>
            <a:headEnd/>
            <a:tailEnd/>
          </a:ln>
          <a:effectLst/>
        </p:spPr>
        <p:txBody>
          <a:bodyPr anchor="ctr"/>
          <a:lstStyle/>
          <a:p>
            <a:pPr fontAlgn="auto">
              <a:spcAft>
                <a:spcPts val="0"/>
              </a:spcAft>
              <a:defRPr/>
            </a:pPr>
            <a:r>
              <a:rPr lang="en-US" sz="2400" b="1" kern="0">
                <a:latin typeface="+mj-lt"/>
                <a:ea typeface="+mj-ea"/>
                <a:cs typeface="+mj-cs"/>
              </a:rPr>
              <a:t>Ra</a:t>
            </a:r>
            <a:r>
              <a:rPr lang="id-ID" sz="2400" b="1" kern="0">
                <a:latin typeface="+mj-lt"/>
                <a:ea typeface="+mj-ea"/>
                <a:cs typeface="+mj-cs"/>
              </a:rPr>
              <a:t>s</a:t>
            </a:r>
            <a:r>
              <a:rPr lang="en-US" sz="2400" b="1" kern="0">
                <a:latin typeface="+mj-lt"/>
                <a:ea typeface="+mj-ea"/>
                <a:cs typeface="+mj-cs"/>
              </a:rPr>
              <a:t>io </a:t>
            </a:r>
            <a:r>
              <a:rPr lang="id-ID" sz="2400" b="1" kern="0">
                <a:latin typeface="+mj-lt"/>
                <a:ea typeface="+mj-ea"/>
                <a:cs typeface="+mj-cs"/>
              </a:rPr>
              <a:t>Solvabilitas</a:t>
            </a:r>
            <a:endParaRPr lang="id-ID" sz="2400" b="1" kern="0" dirty="0">
              <a:latin typeface="+mj-lt"/>
              <a:ea typeface="+mj-ea"/>
              <a:cs typeface="+mj-cs"/>
            </a:endParaRPr>
          </a:p>
        </p:txBody>
      </p:sp>
    </p:spTree>
  </p:cSld>
  <p:clrMapOvr>
    <a:masterClrMapping/>
  </p:clrMapOvr>
  <p:transition spd="med">
    <p:wheel spokes="8"/>
    <p:sndAc>
      <p:stSnd>
        <p:snd r:embed="rId2" name="camera.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E763440-B0A7-4884-8C7B-43DAA7427D5C}"/>
              </a:ext>
            </a:extLst>
          </p:cNvPr>
          <p:cNvSpPr>
            <a:spLocks noGrp="1" noChangeArrowheads="1"/>
          </p:cNvSpPr>
          <p:nvPr>
            <p:ph type="title"/>
          </p:nvPr>
        </p:nvSpPr>
        <p:spPr>
          <a:xfrm>
            <a:off x="381000" y="381000"/>
            <a:ext cx="6280150" cy="1000125"/>
          </a:xfrm>
        </p:spPr>
        <p:txBody>
          <a:bodyPr/>
          <a:lstStyle/>
          <a:p>
            <a:pPr eaLnBrk="1" hangingPunct="1"/>
            <a:r>
              <a:rPr lang="en-US" altLang="en-US"/>
              <a:t>Ra</a:t>
            </a:r>
            <a:r>
              <a:rPr lang="id-ID" altLang="en-US"/>
              <a:t>s</a:t>
            </a:r>
            <a:r>
              <a:rPr lang="en-US" altLang="en-US"/>
              <a:t>io </a:t>
            </a:r>
            <a:r>
              <a:rPr lang="id-ID" altLang="en-US"/>
              <a:t>Solvabilitas</a:t>
            </a:r>
          </a:p>
        </p:txBody>
      </p:sp>
      <p:sp>
        <p:nvSpPr>
          <p:cNvPr id="22531" name="Rectangle 3">
            <a:extLst>
              <a:ext uri="{FF2B5EF4-FFF2-40B4-BE49-F238E27FC236}">
                <a16:creationId xmlns:a16="http://schemas.microsoft.com/office/drawing/2014/main" id="{4B403CB1-0E77-4D72-AD38-9A0C1861E490}"/>
              </a:ext>
            </a:extLst>
          </p:cNvPr>
          <p:cNvSpPr>
            <a:spLocks noGrp="1" noChangeArrowheads="1"/>
          </p:cNvSpPr>
          <p:nvPr>
            <p:ph sz="quarter" idx="1"/>
          </p:nvPr>
        </p:nvSpPr>
        <p:spPr>
          <a:xfrm>
            <a:off x="285750" y="1524000"/>
            <a:ext cx="8572500" cy="4784725"/>
          </a:xfrm>
        </p:spPr>
        <p:txBody>
          <a:bodyPr>
            <a:normAutofit fontScale="92500" lnSpcReduction="10000"/>
          </a:bodyPr>
          <a:lstStyle/>
          <a:p>
            <a:pPr marL="274320" indent="-274320" eaLnBrk="1" fontAlgn="auto" hangingPunct="1">
              <a:spcAft>
                <a:spcPts val="0"/>
              </a:spcAft>
              <a:buFont typeface="Wingdings"/>
              <a:buNone/>
              <a:defRPr/>
            </a:pPr>
            <a:r>
              <a:rPr lang="id-ID" dirty="0"/>
              <a:t>Penyelesaian : </a:t>
            </a:r>
          </a:p>
          <a:p>
            <a:pPr marL="274320" indent="-274320" eaLnBrk="1" fontAlgn="auto" hangingPunct="1">
              <a:spcAft>
                <a:spcPts val="0"/>
              </a:spcAft>
              <a:buFont typeface="Wingdings"/>
              <a:buNone/>
              <a:defRPr/>
            </a:pPr>
            <a:endParaRPr lang="id-ID" dirty="0"/>
          </a:p>
          <a:p>
            <a:pPr eaLnBrk="1" hangingPunct="1">
              <a:buFont typeface="Wingdings" panose="05000000000000000000" pitchFamily="2" charset="2"/>
              <a:buNone/>
              <a:defRPr/>
            </a:pPr>
            <a:r>
              <a:rPr lang="id-ID" i="1" dirty="0"/>
              <a:t>Debt to Total Asset Ratio </a:t>
            </a:r>
            <a:r>
              <a:rPr lang="id-ID" dirty="0"/>
              <a:t>=    </a:t>
            </a:r>
            <a:r>
              <a:rPr lang="id-ID" i="1" u="sng" dirty="0"/>
              <a:t>Total utang</a:t>
            </a:r>
            <a:endParaRPr lang="id-ID" dirty="0"/>
          </a:p>
          <a:p>
            <a:pPr eaLnBrk="1" hangingPunct="1">
              <a:buFont typeface="Wingdings" panose="05000000000000000000" pitchFamily="2" charset="2"/>
              <a:buNone/>
              <a:defRPr/>
            </a:pPr>
            <a:r>
              <a:rPr lang="id-ID" i="1" dirty="0"/>
              <a:t>					        Total aset</a:t>
            </a:r>
          </a:p>
          <a:p>
            <a:pPr marL="365125" indent="-365125" eaLnBrk="1" fontAlgn="auto" hangingPunct="1">
              <a:spcAft>
                <a:spcPts val="0"/>
              </a:spcAft>
              <a:buFont typeface="Wingdings"/>
              <a:buNone/>
              <a:defRPr/>
            </a:pPr>
            <a:r>
              <a:rPr lang="id-ID" dirty="0"/>
              <a:t>				           =  </a:t>
            </a:r>
            <a:r>
              <a:rPr lang="id-ID" i="1" u="sng" dirty="0"/>
              <a:t>Rp 1.454.000</a:t>
            </a:r>
            <a:r>
              <a:rPr lang="id-ID" i="1" dirty="0">
                <a:solidFill>
                  <a:schemeClr val="bg1"/>
                </a:solidFill>
              </a:rPr>
              <a:t>%</a:t>
            </a:r>
            <a:endParaRPr lang="id-ID" dirty="0">
              <a:solidFill>
                <a:schemeClr val="bg1"/>
              </a:solidFill>
            </a:endParaRPr>
          </a:p>
          <a:p>
            <a:pPr marL="274320" indent="-274320" eaLnBrk="1" fontAlgn="auto" hangingPunct="1">
              <a:spcAft>
                <a:spcPts val="0"/>
              </a:spcAft>
              <a:buFont typeface="Wingdings"/>
              <a:buNone/>
              <a:defRPr/>
            </a:pPr>
            <a:r>
              <a:rPr lang="id-ID" i="1" dirty="0"/>
              <a:t>                                     	      Rp3.250.000</a:t>
            </a:r>
          </a:p>
          <a:p>
            <a:pPr marL="274320" indent="-274320" eaLnBrk="1" fontAlgn="auto" hangingPunct="1">
              <a:spcAft>
                <a:spcPts val="0"/>
              </a:spcAft>
              <a:buFont typeface="Wingdings"/>
              <a:buNone/>
              <a:defRPr/>
            </a:pPr>
            <a:r>
              <a:rPr lang="id-ID" i="1" dirty="0">
                <a:solidFill>
                  <a:srgbClr val="002060"/>
                </a:solidFill>
                <a:latin typeface="Calibri" pitchFamily="34" charset="0"/>
              </a:rPr>
              <a:t>				</a:t>
            </a:r>
            <a:r>
              <a:rPr lang="id-ID" sz="3000" b="1" i="1" dirty="0">
                <a:latin typeface="Calibri" pitchFamily="34" charset="0"/>
              </a:rPr>
              <a:t>             =  0,45 atau 45%</a:t>
            </a:r>
          </a:p>
          <a:p>
            <a:pPr marL="274320" indent="-274320" eaLnBrk="1" fontAlgn="auto" hangingPunct="1">
              <a:spcAft>
                <a:spcPts val="0"/>
              </a:spcAft>
              <a:buFont typeface="Wingdings"/>
              <a:buNone/>
              <a:defRPr/>
            </a:pPr>
            <a:endParaRPr lang="id-ID" i="1" dirty="0">
              <a:solidFill>
                <a:srgbClr val="002060"/>
              </a:solidFill>
              <a:latin typeface="Calibri" pitchFamily="34" charset="0"/>
            </a:endParaRPr>
          </a:p>
          <a:p>
            <a:pPr marL="274320" indent="-274320" algn="just" eaLnBrk="1" fontAlgn="auto" hangingPunct="1">
              <a:spcAft>
                <a:spcPts val="0"/>
              </a:spcAft>
              <a:buFont typeface="Wingdings"/>
              <a:buNone/>
              <a:defRPr/>
            </a:pPr>
            <a:r>
              <a:rPr lang="id-ID" i="1" dirty="0">
                <a:solidFill>
                  <a:srgbClr val="002060"/>
                </a:solidFill>
                <a:latin typeface="Calibri" pitchFamily="34" charset="0"/>
              </a:rPr>
              <a:t>	</a:t>
            </a:r>
            <a:r>
              <a:rPr lang="id-ID" b="1" i="1" dirty="0">
                <a:solidFill>
                  <a:srgbClr val="002060"/>
                </a:solidFill>
                <a:latin typeface="Calibri" pitchFamily="34" charset="0"/>
              </a:rPr>
              <a:t>Artinya, 45% dari aset  perusahaan didanai oleh utang, sedangkan sisanya 55% pendanaan berasal dari pemegang saham.</a:t>
            </a:r>
            <a:endParaRPr lang="en-US" b="1" dirty="0">
              <a:solidFill>
                <a:srgbClr val="002060"/>
              </a:solidFill>
              <a:latin typeface="Calibri" pitchFamily="34" charset="0"/>
            </a:endParaRPr>
          </a:p>
          <a:p>
            <a:pPr marL="274320" indent="-274320" eaLnBrk="1" fontAlgn="auto" hangingPunct="1">
              <a:lnSpc>
                <a:spcPct val="90000"/>
              </a:lnSpc>
              <a:spcAft>
                <a:spcPts val="0"/>
              </a:spcAft>
              <a:buFontTx/>
              <a:buNone/>
              <a:defRPr/>
            </a:pPr>
            <a:endParaRPr lang="id-ID" dirty="0"/>
          </a:p>
        </p:txBody>
      </p:sp>
    </p:spTree>
  </p:cSld>
  <p:clrMapOvr>
    <a:masterClrMapping/>
  </p:clrMapOvr>
  <p:transition spd="med">
    <p:wheel spokes="8"/>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5467" y="197700"/>
            <a:ext cx="7886700" cy="1325563"/>
          </a:xfrm>
        </p:spPr>
        <p:txBody>
          <a:bodyPr/>
          <a:lstStyle/>
          <a:p>
            <a:r>
              <a:rPr lang="en-US" dirty="0" err="1"/>
              <a:t>Pentingnya</a:t>
            </a:r>
            <a:r>
              <a:rPr lang="en-US" dirty="0"/>
              <a:t> </a:t>
            </a:r>
            <a:r>
              <a:rPr lang="en-US" dirty="0" err="1"/>
              <a:t>analisis</a:t>
            </a:r>
            <a:r>
              <a:rPr lang="en-US" dirty="0"/>
              <a:t> LK</a:t>
            </a:r>
          </a:p>
        </p:txBody>
      </p:sp>
      <p:graphicFrame>
        <p:nvGraphicFramePr>
          <p:cNvPr id="2" name="Diagram 1"/>
          <p:cNvGraphicFramePr/>
          <p:nvPr>
            <p:extLst>
              <p:ext uri="{D42A27DB-BD31-4B8C-83A1-F6EECF244321}">
                <p14:modId xmlns:p14="http://schemas.microsoft.com/office/powerpoint/2010/main" val="1169564009"/>
              </p:ext>
            </p:extLst>
          </p:nvPr>
        </p:nvGraphicFramePr>
        <p:xfrm>
          <a:off x="321973" y="1326524"/>
          <a:ext cx="8628844" cy="5215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9536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8641480-3576-4635-8663-8F93FB8194C6}"/>
              </a:ext>
            </a:extLst>
          </p:cNvPr>
          <p:cNvSpPr>
            <a:spLocks noGrp="1" noChangeArrowheads="1"/>
          </p:cNvSpPr>
          <p:nvPr>
            <p:ph type="title"/>
          </p:nvPr>
        </p:nvSpPr>
        <p:spPr>
          <a:xfrm>
            <a:off x="0" y="655638"/>
            <a:ext cx="4191000" cy="563562"/>
          </a:xfrm>
        </p:spPr>
        <p:txBody>
          <a:bodyPr>
            <a:normAutofit fontScale="90000"/>
          </a:bodyPr>
          <a:lstStyle/>
          <a:p>
            <a:pPr algn="ctr" eaLnBrk="1" hangingPunct="1"/>
            <a:r>
              <a:rPr lang="id-ID" altLang="en-US"/>
              <a:t>Rasio Profitabilitas</a:t>
            </a:r>
          </a:p>
        </p:txBody>
      </p:sp>
      <p:sp>
        <p:nvSpPr>
          <p:cNvPr id="13315" name="Rectangle 3">
            <a:extLst>
              <a:ext uri="{FF2B5EF4-FFF2-40B4-BE49-F238E27FC236}">
                <a16:creationId xmlns:a16="http://schemas.microsoft.com/office/drawing/2014/main" id="{2BC46D28-6EA0-4A9B-8C7B-B8506D2F559D}"/>
              </a:ext>
            </a:extLst>
          </p:cNvPr>
          <p:cNvSpPr>
            <a:spLocks noGrp="1" noChangeArrowheads="1"/>
          </p:cNvSpPr>
          <p:nvPr>
            <p:ph sz="quarter" idx="1"/>
          </p:nvPr>
        </p:nvSpPr>
        <p:spPr>
          <a:xfrm>
            <a:off x="457200" y="1600200"/>
            <a:ext cx="8043863" cy="4873625"/>
          </a:xfrm>
        </p:spPr>
        <p:txBody>
          <a:bodyPr>
            <a:normAutofit/>
          </a:bodyPr>
          <a:lstStyle/>
          <a:p>
            <a:pPr marL="274320" indent="-274320" eaLnBrk="1" fontAlgn="auto" hangingPunct="1">
              <a:spcAft>
                <a:spcPts val="0"/>
              </a:spcAft>
              <a:buFontTx/>
              <a:buNone/>
              <a:defRPr/>
            </a:pPr>
            <a:endParaRPr lang="id-ID" dirty="0"/>
          </a:p>
          <a:p>
            <a:pPr marL="0" indent="0" algn="just" eaLnBrk="1" fontAlgn="auto" hangingPunct="1">
              <a:spcAft>
                <a:spcPts val="0"/>
              </a:spcAft>
              <a:buFontTx/>
              <a:buNone/>
              <a:defRPr/>
            </a:pPr>
            <a:r>
              <a:rPr lang="id-ID" b="1" dirty="0">
                <a:latin typeface="Arial Narrow" pitchFamily="34" charset="0"/>
              </a:rPr>
              <a:t>Rasio profitabilitas mengukur kemampuan perusahaan dalam menghasilkan laba; menunjukkan pengaruh  kebijakan likuiditas, manajemen aktiva (aktivitas), manajemen utang (solvabilitas) terhadap hasil operasional perusahaan.</a:t>
            </a:r>
          </a:p>
          <a:p>
            <a:pPr marL="274320" indent="-274320" eaLnBrk="1" fontAlgn="auto" hangingPunct="1">
              <a:spcAft>
                <a:spcPts val="0"/>
              </a:spcAft>
              <a:buFontTx/>
              <a:buNone/>
              <a:defRPr/>
            </a:pPr>
            <a:endParaRPr lang="id-ID" dirty="0"/>
          </a:p>
        </p:txBody>
      </p:sp>
    </p:spTree>
  </p:cSld>
  <p:clrMapOvr>
    <a:masterClrMapping/>
  </p:clrMapOvr>
  <p:transition spd="med">
    <p:wheel spokes="8"/>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33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DB8FBBB-BB1B-4CA5-AFC9-D079CBFF9BA0}"/>
              </a:ext>
            </a:extLst>
          </p:cNvPr>
          <p:cNvSpPr>
            <a:spLocks noGrp="1" noChangeArrowheads="1"/>
          </p:cNvSpPr>
          <p:nvPr>
            <p:ph type="title"/>
          </p:nvPr>
        </p:nvSpPr>
        <p:spPr>
          <a:xfrm>
            <a:off x="0" y="304800"/>
            <a:ext cx="4724400" cy="1071563"/>
          </a:xfrm>
        </p:spPr>
        <p:txBody>
          <a:bodyPr/>
          <a:lstStyle/>
          <a:p>
            <a:pPr algn="ctr" eaLnBrk="1" hangingPunct="1"/>
            <a:r>
              <a:rPr lang="id-ID" altLang="en-US"/>
              <a:t>Rasio Profitabilitas</a:t>
            </a:r>
          </a:p>
        </p:txBody>
      </p:sp>
      <p:sp>
        <p:nvSpPr>
          <p:cNvPr id="23555" name="Rectangle 3">
            <a:extLst>
              <a:ext uri="{FF2B5EF4-FFF2-40B4-BE49-F238E27FC236}">
                <a16:creationId xmlns:a16="http://schemas.microsoft.com/office/drawing/2014/main" id="{8B027749-771F-4C00-B622-7BBE8D4430E3}"/>
              </a:ext>
            </a:extLst>
          </p:cNvPr>
          <p:cNvSpPr>
            <a:spLocks noGrp="1" noChangeArrowheads="1"/>
          </p:cNvSpPr>
          <p:nvPr>
            <p:ph sz="quarter" idx="1"/>
          </p:nvPr>
        </p:nvSpPr>
        <p:spPr>
          <a:xfrm>
            <a:off x="381000" y="1676400"/>
            <a:ext cx="8458200" cy="4510088"/>
          </a:xfrm>
        </p:spPr>
        <p:txBody>
          <a:bodyPr>
            <a:normAutofit lnSpcReduction="10000"/>
          </a:bodyPr>
          <a:lstStyle/>
          <a:p>
            <a:pPr eaLnBrk="1" fontAlgn="auto" hangingPunct="1">
              <a:lnSpc>
                <a:spcPct val="80000"/>
              </a:lnSpc>
              <a:spcAft>
                <a:spcPts val="0"/>
              </a:spcAft>
              <a:buFont typeface="Wingdings"/>
              <a:buNone/>
              <a:defRPr/>
            </a:pPr>
            <a:r>
              <a:rPr lang="id-ID" sz="1800" b="1" dirty="0"/>
              <a:t>1</a:t>
            </a:r>
            <a:r>
              <a:rPr lang="id-ID" sz="2000" b="1" dirty="0"/>
              <a:t>.  Profitabilitas dalam kaitannya dengan penjualan</a:t>
            </a:r>
          </a:p>
          <a:p>
            <a:pPr algn="just" eaLnBrk="1" fontAlgn="auto" hangingPunct="1">
              <a:lnSpc>
                <a:spcPct val="80000"/>
              </a:lnSpc>
              <a:spcAft>
                <a:spcPts val="0"/>
              </a:spcAft>
              <a:buFont typeface="Wingdings"/>
              <a:buNone/>
              <a:defRPr/>
            </a:pPr>
            <a:r>
              <a:rPr lang="id-ID" sz="2000" dirty="0"/>
              <a:t>	</a:t>
            </a:r>
            <a:r>
              <a:rPr lang="id-ID" sz="2000" b="1" dirty="0"/>
              <a:t>GPM</a:t>
            </a:r>
            <a:r>
              <a:rPr lang="id-ID" sz="2000" dirty="0"/>
              <a:t> (</a:t>
            </a:r>
            <a:r>
              <a:rPr lang="id-ID" sz="2000" i="1" dirty="0"/>
              <a:t>Gross Profit Margin</a:t>
            </a:r>
            <a:r>
              <a:rPr lang="id-ID" sz="2000" dirty="0"/>
              <a:t>) mengukur laba kotor perusahaan dari aktivitas penjualan.</a:t>
            </a:r>
          </a:p>
          <a:p>
            <a:pPr eaLnBrk="1" fontAlgn="auto" hangingPunct="1">
              <a:lnSpc>
                <a:spcPct val="80000"/>
              </a:lnSpc>
              <a:spcAft>
                <a:spcPts val="0"/>
              </a:spcAft>
              <a:buFont typeface="Wingdings"/>
              <a:buNone/>
              <a:defRPr/>
            </a:pPr>
            <a:r>
              <a:rPr lang="id-ID" sz="2000" dirty="0"/>
              <a:t>	Rumusnya :</a:t>
            </a:r>
          </a:p>
          <a:p>
            <a:pPr eaLnBrk="1" fontAlgn="auto" hangingPunct="1">
              <a:lnSpc>
                <a:spcPct val="80000"/>
              </a:lnSpc>
              <a:spcAft>
                <a:spcPts val="0"/>
              </a:spcAft>
              <a:buFont typeface="Wingdings"/>
              <a:buNone/>
              <a:defRPr/>
            </a:pPr>
            <a:r>
              <a:rPr lang="id-ID" sz="2000" dirty="0"/>
              <a:t> 	</a:t>
            </a:r>
            <a:r>
              <a:rPr lang="id-ID" sz="2000" i="1" dirty="0"/>
              <a:t>Gross Profit Margin  </a:t>
            </a:r>
            <a:r>
              <a:rPr lang="id-ID" sz="2000" dirty="0"/>
              <a:t>= </a:t>
            </a:r>
            <a:r>
              <a:rPr lang="en-US" sz="2000" dirty="0"/>
              <a:t>	</a:t>
            </a:r>
            <a:r>
              <a:rPr lang="id-ID" sz="2000" u="sng" dirty="0"/>
              <a:t>   Laba Kotor       </a:t>
            </a:r>
            <a:r>
              <a:rPr lang="id-ID" sz="2000" dirty="0"/>
              <a:t>   =  </a:t>
            </a:r>
            <a:r>
              <a:rPr lang="en-US" sz="2000" dirty="0"/>
              <a:t>	</a:t>
            </a:r>
            <a:r>
              <a:rPr lang="id-ID" sz="2000" u="sng" dirty="0"/>
              <a:t>Penjualan bersih – HPP</a:t>
            </a:r>
          </a:p>
          <a:p>
            <a:pPr eaLnBrk="1" fontAlgn="auto" hangingPunct="1">
              <a:lnSpc>
                <a:spcPct val="80000"/>
              </a:lnSpc>
              <a:spcAft>
                <a:spcPts val="0"/>
              </a:spcAft>
              <a:buFont typeface="Wingdings"/>
              <a:buNone/>
              <a:defRPr/>
            </a:pPr>
            <a:r>
              <a:rPr lang="id-ID" sz="2000" dirty="0"/>
              <a:t>				  Penjualan bersih	  </a:t>
            </a:r>
            <a:r>
              <a:rPr lang="en-US" sz="2000" dirty="0"/>
              <a:t>	</a:t>
            </a:r>
            <a:r>
              <a:rPr lang="id-ID" sz="2000" dirty="0"/>
              <a:t> Penjualan bersih</a:t>
            </a:r>
          </a:p>
          <a:p>
            <a:pPr eaLnBrk="1" fontAlgn="auto" hangingPunct="1">
              <a:lnSpc>
                <a:spcPct val="80000"/>
              </a:lnSpc>
              <a:spcAft>
                <a:spcPts val="0"/>
              </a:spcAft>
              <a:buFontTx/>
              <a:buAutoNum type="arabicPeriod"/>
              <a:defRPr/>
            </a:pPr>
            <a:endParaRPr lang="id-ID" sz="2000" dirty="0"/>
          </a:p>
          <a:p>
            <a:pPr marL="365125" indent="-365125" algn="just" eaLnBrk="1" fontAlgn="auto" hangingPunct="1">
              <a:spcAft>
                <a:spcPts val="0"/>
              </a:spcAft>
              <a:buFont typeface="Wingdings"/>
              <a:buNone/>
              <a:defRPr/>
            </a:pPr>
            <a:r>
              <a:rPr lang="id-ID" sz="2000" b="1" dirty="0"/>
              <a:t>	NPM</a:t>
            </a:r>
            <a:r>
              <a:rPr lang="id-ID" sz="2000" dirty="0"/>
              <a:t> (</a:t>
            </a:r>
            <a:r>
              <a:rPr lang="id-ID" sz="2000" i="1" dirty="0"/>
              <a:t>Net Profit Margin</a:t>
            </a:r>
            <a:r>
              <a:rPr lang="id-ID" sz="2000" dirty="0"/>
              <a:t>) digunakan untuk m</a:t>
            </a:r>
            <a:r>
              <a:rPr lang="sv-SE" sz="2000" dirty="0"/>
              <a:t>enunjukkan </a:t>
            </a:r>
            <a:r>
              <a:rPr lang="id-ID" sz="2000" dirty="0"/>
              <a:t> </a:t>
            </a:r>
            <a:r>
              <a:rPr lang="sv-SE" sz="2000" dirty="0"/>
              <a:t>keuntungan netto atau laba bersih </a:t>
            </a:r>
            <a:r>
              <a:rPr lang="id-ID" sz="2000" dirty="0"/>
              <a:t>dari setiap </a:t>
            </a:r>
            <a:r>
              <a:rPr lang="sv-SE" sz="2000" dirty="0"/>
              <a:t>penjualan. Semakin besar</a:t>
            </a:r>
            <a:r>
              <a:rPr lang="id-ID" sz="2000" dirty="0"/>
              <a:t> angka yang didapat menunjukkan kinerja yang semakin baik.</a:t>
            </a:r>
          </a:p>
          <a:p>
            <a:pPr marL="365125" indent="-365125" eaLnBrk="1" fontAlgn="auto" hangingPunct="1">
              <a:spcAft>
                <a:spcPts val="0"/>
              </a:spcAft>
              <a:buFont typeface="Wingdings"/>
              <a:buNone/>
              <a:defRPr/>
            </a:pPr>
            <a:r>
              <a:rPr lang="id-ID" sz="2000" dirty="0"/>
              <a:t>	Rumusnya :</a:t>
            </a:r>
          </a:p>
          <a:p>
            <a:pPr eaLnBrk="1" fontAlgn="auto" hangingPunct="1">
              <a:lnSpc>
                <a:spcPct val="80000"/>
              </a:lnSpc>
              <a:spcAft>
                <a:spcPts val="0"/>
              </a:spcAft>
              <a:buFont typeface="Wingdings"/>
              <a:buNone/>
              <a:defRPr/>
            </a:pPr>
            <a:r>
              <a:rPr lang="id-ID" sz="2000" i="1" dirty="0"/>
              <a:t>	Net Profit Margin  </a:t>
            </a:r>
            <a:r>
              <a:rPr lang="id-ID" sz="2000" dirty="0"/>
              <a:t>=       </a:t>
            </a:r>
            <a:r>
              <a:rPr lang="en-US" sz="2000" dirty="0"/>
              <a:t>	         </a:t>
            </a:r>
            <a:r>
              <a:rPr lang="id-ID" sz="2000" u="sng" dirty="0"/>
              <a:t>Laba bersih setelah pajak </a:t>
            </a:r>
          </a:p>
          <a:p>
            <a:pPr eaLnBrk="1" fontAlgn="auto" hangingPunct="1">
              <a:lnSpc>
                <a:spcPct val="80000"/>
              </a:lnSpc>
              <a:spcAft>
                <a:spcPts val="0"/>
              </a:spcAft>
              <a:buFont typeface="Wingdings"/>
              <a:buNone/>
              <a:defRPr/>
            </a:pPr>
            <a:r>
              <a:rPr lang="id-ID" sz="2000" dirty="0"/>
              <a:t>					Penjualan bersih</a:t>
            </a:r>
            <a:r>
              <a:rPr lang="id-ID" sz="2000" u="sng" dirty="0"/>
              <a:t>   </a:t>
            </a:r>
            <a:r>
              <a:rPr lang="id-ID" sz="2000" dirty="0"/>
              <a:t>   </a:t>
            </a:r>
          </a:p>
          <a:p>
            <a:pPr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p:txBody>
      </p:sp>
    </p:spTree>
  </p:cSld>
  <p:clrMapOvr>
    <a:masterClrMapping/>
  </p:clrMapOvr>
  <p:transition spd="med">
    <p:wheel spokes="8"/>
    <p:sndAc>
      <p:stSnd>
        <p:snd r:embed="rId2" name="camera.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A11C93D-D1C1-4494-9695-A3252F596421}"/>
              </a:ext>
            </a:extLst>
          </p:cNvPr>
          <p:cNvSpPr>
            <a:spLocks noGrp="1" noChangeArrowheads="1"/>
          </p:cNvSpPr>
          <p:nvPr>
            <p:ph type="title"/>
          </p:nvPr>
        </p:nvSpPr>
        <p:spPr>
          <a:xfrm>
            <a:off x="0" y="381000"/>
            <a:ext cx="3886200" cy="1071563"/>
          </a:xfrm>
        </p:spPr>
        <p:txBody>
          <a:bodyPr>
            <a:normAutofit fontScale="90000"/>
          </a:bodyPr>
          <a:lstStyle/>
          <a:p>
            <a:pPr algn="ctr" eaLnBrk="1" hangingPunct="1"/>
            <a:r>
              <a:rPr lang="id-ID" altLang="en-US"/>
              <a:t>Rasio Profitabilitas</a:t>
            </a:r>
          </a:p>
        </p:txBody>
      </p:sp>
      <p:sp>
        <p:nvSpPr>
          <p:cNvPr id="23555" name="Rectangle 3">
            <a:extLst>
              <a:ext uri="{FF2B5EF4-FFF2-40B4-BE49-F238E27FC236}">
                <a16:creationId xmlns:a16="http://schemas.microsoft.com/office/drawing/2014/main" id="{D18572AA-5600-4F4F-BB8C-F05C32422239}"/>
              </a:ext>
            </a:extLst>
          </p:cNvPr>
          <p:cNvSpPr>
            <a:spLocks noGrp="1" noChangeArrowheads="1"/>
          </p:cNvSpPr>
          <p:nvPr>
            <p:ph sz="quarter" idx="1"/>
          </p:nvPr>
        </p:nvSpPr>
        <p:spPr>
          <a:xfrm>
            <a:off x="304800" y="1524000"/>
            <a:ext cx="8458200" cy="4662488"/>
          </a:xfrm>
        </p:spPr>
        <p:txBody>
          <a:bodyPr>
            <a:normAutofit fontScale="92500" lnSpcReduction="10000"/>
          </a:bodyPr>
          <a:lstStyle/>
          <a:p>
            <a:pPr marL="365125" indent="-365125" eaLnBrk="1" fontAlgn="auto" hangingPunct="1">
              <a:lnSpc>
                <a:spcPct val="80000"/>
              </a:lnSpc>
              <a:spcAft>
                <a:spcPts val="0"/>
              </a:spcAft>
              <a:buFont typeface="Wingdings"/>
              <a:buNone/>
              <a:defRPr/>
            </a:pPr>
            <a:r>
              <a:rPr lang="id-ID" sz="1800" b="1" dirty="0"/>
              <a:t>2.   Profitabilitas dalam kaitannya dengan pengembalian investasi</a:t>
            </a:r>
          </a:p>
          <a:p>
            <a:pPr marL="365125" indent="-365125" algn="just" eaLnBrk="1" fontAlgn="auto" hangingPunct="1">
              <a:spcAft>
                <a:spcPts val="0"/>
              </a:spcAft>
              <a:buFont typeface="Wingdings"/>
              <a:buNone/>
              <a:defRPr/>
            </a:pPr>
            <a:r>
              <a:rPr lang="id-ID" sz="1800" dirty="0"/>
              <a:t>	</a:t>
            </a:r>
            <a:r>
              <a:rPr lang="id-ID" sz="1800" b="1" dirty="0"/>
              <a:t>ROA</a:t>
            </a:r>
            <a:r>
              <a:rPr lang="id-ID" sz="1800" dirty="0"/>
              <a:t> (</a:t>
            </a:r>
            <a:r>
              <a:rPr lang="id-ID" sz="1800" i="1" dirty="0"/>
              <a:t>Return On Asset</a:t>
            </a:r>
            <a:r>
              <a:rPr lang="id-ID" sz="1800" dirty="0"/>
              <a:t>) digunakan untuk mengukur kemampuan perusahaan dengan keseluruhan dana yang telah ditanamkan pada aktiva untuk operasi perusahaan dalam memperoleh keuntungan. Rasio ini juga menunjukkan produktivitas dari seluruh dana perusahaan. </a:t>
            </a:r>
          </a:p>
          <a:p>
            <a:pPr marL="365125" indent="-365125" eaLnBrk="1" fontAlgn="auto" hangingPunct="1">
              <a:spcAft>
                <a:spcPts val="0"/>
              </a:spcAft>
              <a:buFont typeface="Wingdings"/>
              <a:buNone/>
              <a:defRPr/>
            </a:pPr>
            <a:r>
              <a:rPr lang="id-ID" sz="1800" dirty="0"/>
              <a:t>	Rumusnya sebagai berikut:</a:t>
            </a:r>
          </a:p>
          <a:p>
            <a:pPr marL="365125" indent="-365125" eaLnBrk="1" fontAlgn="auto" hangingPunct="1">
              <a:spcAft>
                <a:spcPts val="0"/>
              </a:spcAft>
              <a:buFont typeface="Wingdings"/>
              <a:buNone/>
              <a:defRPr/>
            </a:pPr>
            <a:r>
              <a:rPr lang="id-ID" sz="1800" i="1" dirty="0"/>
              <a:t>	Return On Assets </a:t>
            </a:r>
            <a:r>
              <a:rPr lang="id-ID" sz="1800" dirty="0"/>
              <a:t>(</a:t>
            </a:r>
            <a:r>
              <a:rPr lang="id-ID" sz="1800" i="1" dirty="0"/>
              <a:t>ROA</a:t>
            </a:r>
            <a:r>
              <a:rPr lang="id-ID" sz="1800" dirty="0"/>
              <a:t>)   </a:t>
            </a:r>
            <a:r>
              <a:rPr lang="id-ID" sz="1800" i="1" dirty="0"/>
              <a:t>=   </a:t>
            </a:r>
            <a:r>
              <a:rPr lang="id-ID" sz="1800" i="1" u="sng" dirty="0"/>
              <a:t>Laba bersih setelah pajak</a:t>
            </a:r>
            <a:r>
              <a:rPr lang="id-ID" sz="1800" i="1" dirty="0"/>
              <a:t> x 100 %</a:t>
            </a:r>
            <a:endParaRPr lang="id-ID" sz="1800" dirty="0"/>
          </a:p>
          <a:p>
            <a:pPr marL="274320" indent="-274320" eaLnBrk="1" fontAlgn="auto" hangingPunct="1">
              <a:spcAft>
                <a:spcPts val="0"/>
              </a:spcAft>
              <a:buFont typeface="Wingdings"/>
              <a:buNone/>
              <a:defRPr/>
            </a:pPr>
            <a:r>
              <a:rPr lang="id-ID" sz="1800" i="1" dirty="0"/>
              <a:t>	                                                             Total assets</a:t>
            </a:r>
          </a:p>
          <a:p>
            <a:pPr marL="365125" indent="-365125" algn="just" eaLnBrk="1" fontAlgn="auto" hangingPunct="1">
              <a:spcAft>
                <a:spcPts val="0"/>
              </a:spcAft>
              <a:buFont typeface="Wingdings"/>
              <a:buNone/>
              <a:defRPr/>
            </a:pPr>
            <a:r>
              <a:rPr lang="id-ID" sz="1800" b="1" dirty="0"/>
              <a:t>	</a:t>
            </a:r>
          </a:p>
          <a:p>
            <a:pPr marL="365125" indent="-365125" algn="just" eaLnBrk="1" fontAlgn="auto" hangingPunct="1">
              <a:spcAft>
                <a:spcPts val="0"/>
              </a:spcAft>
              <a:buFont typeface="Wingdings"/>
              <a:buNone/>
              <a:defRPr/>
            </a:pPr>
            <a:r>
              <a:rPr lang="id-ID" sz="1800" b="1" dirty="0"/>
              <a:t>	ROE</a:t>
            </a:r>
            <a:r>
              <a:rPr lang="id-ID" sz="1800" dirty="0"/>
              <a:t> (</a:t>
            </a:r>
            <a:r>
              <a:rPr lang="id-ID" sz="1800" i="1" dirty="0"/>
              <a:t>Return On Equity</a:t>
            </a:r>
            <a:r>
              <a:rPr lang="id-ID" sz="1800" dirty="0"/>
              <a:t>) digunakan untuk mengukur tingkat efisiensi modal sendiri (ekuitas) dan menunjukkan laba bersih yang dapat diperoleh dari modal pemilik (ekuitas). Semakin tinggi rasio ini semakin memperkuat posisi modal pemilik perusahaan. </a:t>
            </a:r>
          </a:p>
          <a:p>
            <a:pPr marL="365125" indent="-365125" eaLnBrk="1" fontAlgn="auto" hangingPunct="1">
              <a:spcAft>
                <a:spcPts val="0"/>
              </a:spcAft>
              <a:buFont typeface="Wingdings"/>
              <a:buNone/>
              <a:defRPr/>
            </a:pPr>
            <a:r>
              <a:rPr lang="id-ID" sz="1800" dirty="0"/>
              <a:t>	Rumusnya sebagai berikut:</a:t>
            </a:r>
          </a:p>
          <a:p>
            <a:pPr marL="365125" indent="-365125" eaLnBrk="1" fontAlgn="auto" hangingPunct="1">
              <a:spcAft>
                <a:spcPts val="0"/>
              </a:spcAft>
              <a:buFont typeface="Wingdings"/>
              <a:buNone/>
              <a:defRPr/>
            </a:pPr>
            <a:r>
              <a:rPr lang="id-ID" sz="1800" i="1" dirty="0"/>
              <a:t>	Return On Equity </a:t>
            </a:r>
            <a:r>
              <a:rPr lang="id-ID" sz="1800" dirty="0"/>
              <a:t>(</a:t>
            </a:r>
            <a:r>
              <a:rPr lang="id-ID" sz="1800" i="1" dirty="0"/>
              <a:t>ROE</a:t>
            </a:r>
            <a:r>
              <a:rPr lang="id-ID" sz="1800" dirty="0"/>
              <a:t>)   </a:t>
            </a:r>
            <a:r>
              <a:rPr lang="id-ID" sz="1800" i="1" dirty="0"/>
              <a:t>=  </a:t>
            </a:r>
            <a:r>
              <a:rPr lang="id-ID" sz="1800" i="1" u="sng" dirty="0"/>
              <a:t>Laba bersih setelah pajak</a:t>
            </a:r>
            <a:r>
              <a:rPr lang="id-ID" sz="1800" i="1" dirty="0"/>
              <a:t>  x 100 %</a:t>
            </a:r>
            <a:endParaRPr lang="id-ID" sz="1800" dirty="0"/>
          </a:p>
          <a:p>
            <a:pPr marL="274320" indent="-274320" eaLnBrk="1" fontAlgn="auto" hangingPunct="1">
              <a:spcAft>
                <a:spcPts val="0"/>
              </a:spcAft>
              <a:buFont typeface="Wingdings"/>
              <a:buNone/>
              <a:defRPr/>
            </a:pPr>
            <a:r>
              <a:rPr lang="id-ID" sz="1800" i="1" dirty="0"/>
              <a:t>	                                               Ekuitas Pemegang Saham</a:t>
            </a:r>
            <a:endParaRPr lang="id-ID" sz="1800" dirty="0"/>
          </a:p>
          <a:p>
            <a:pPr eaLnBrk="1" fontAlgn="auto" hangingPunct="1">
              <a:lnSpc>
                <a:spcPct val="80000"/>
              </a:lnSpc>
              <a:spcAft>
                <a:spcPts val="0"/>
              </a:spcAft>
              <a:buFont typeface="Wingdings"/>
              <a:buNone/>
              <a:defRPr/>
            </a:pPr>
            <a:endParaRPr lang="id-ID" sz="1800" dirty="0"/>
          </a:p>
          <a:p>
            <a:pPr marL="274320" indent="-274320" eaLnBrk="1" fontAlgn="auto" hangingPunct="1">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p:txBody>
      </p:sp>
    </p:spTree>
  </p:cSld>
  <p:clrMapOvr>
    <a:masterClrMapping/>
  </p:clrMapOvr>
  <p:transition spd="med">
    <p:wheel spokes="8"/>
    <p:sndAc>
      <p:stSnd>
        <p:snd r:embed="rId2" name="camera.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235F678-771D-47DE-9AC5-C0BBC0AB4A63}"/>
              </a:ext>
            </a:extLst>
          </p:cNvPr>
          <p:cNvSpPr>
            <a:spLocks noGrp="1" noChangeArrowheads="1"/>
          </p:cNvSpPr>
          <p:nvPr>
            <p:ph type="title"/>
          </p:nvPr>
        </p:nvSpPr>
        <p:spPr>
          <a:xfrm>
            <a:off x="0" y="381000"/>
            <a:ext cx="3810000" cy="1071563"/>
          </a:xfrm>
        </p:spPr>
        <p:txBody>
          <a:bodyPr>
            <a:normAutofit fontScale="90000"/>
          </a:bodyPr>
          <a:lstStyle/>
          <a:p>
            <a:pPr algn="ctr" eaLnBrk="1" hangingPunct="1"/>
            <a:r>
              <a:rPr lang="id-ID" altLang="en-US"/>
              <a:t>Rasio Profitabilitas</a:t>
            </a:r>
          </a:p>
        </p:txBody>
      </p:sp>
      <p:sp>
        <p:nvSpPr>
          <p:cNvPr id="23555" name="Rectangle 3">
            <a:extLst>
              <a:ext uri="{FF2B5EF4-FFF2-40B4-BE49-F238E27FC236}">
                <a16:creationId xmlns:a16="http://schemas.microsoft.com/office/drawing/2014/main" id="{7FE23981-7A1F-4DE2-83C3-C26DFA1ACF7E}"/>
              </a:ext>
            </a:extLst>
          </p:cNvPr>
          <p:cNvSpPr>
            <a:spLocks noGrp="1" noChangeArrowheads="1"/>
          </p:cNvSpPr>
          <p:nvPr>
            <p:ph sz="quarter" idx="1"/>
          </p:nvPr>
        </p:nvSpPr>
        <p:spPr>
          <a:xfrm>
            <a:off x="228600" y="1371600"/>
            <a:ext cx="8610600" cy="4814888"/>
          </a:xfrm>
        </p:spPr>
        <p:txBody>
          <a:bodyPr>
            <a:normAutofit lnSpcReduction="10000"/>
          </a:bodyPr>
          <a:lstStyle/>
          <a:p>
            <a:pPr marL="365125" indent="-365125" eaLnBrk="1" fontAlgn="auto" hangingPunct="1">
              <a:lnSpc>
                <a:spcPct val="80000"/>
              </a:lnSpc>
              <a:spcAft>
                <a:spcPts val="0"/>
              </a:spcAft>
              <a:buFont typeface="Wingdings"/>
              <a:buNone/>
              <a:defRPr/>
            </a:pPr>
            <a:r>
              <a:rPr lang="id-ID" sz="2600" dirty="0"/>
              <a:t>Contoh :</a:t>
            </a:r>
          </a:p>
          <a:p>
            <a:pPr marL="365125" indent="-365125" eaLnBrk="1" fontAlgn="auto" hangingPunct="1">
              <a:lnSpc>
                <a:spcPct val="80000"/>
              </a:lnSpc>
              <a:spcAft>
                <a:spcPts val="0"/>
              </a:spcAft>
              <a:buFont typeface="Wingdings"/>
              <a:buNone/>
              <a:defRPr/>
            </a:pPr>
            <a:r>
              <a:rPr lang="id-ID" sz="2600" dirty="0"/>
              <a:t>Diketahui : </a:t>
            </a:r>
          </a:p>
          <a:p>
            <a:pPr marL="365125" indent="0" eaLnBrk="1" fontAlgn="auto" hangingPunct="1">
              <a:lnSpc>
                <a:spcPct val="80000"/>
              </a:lnSpc>
              <a:spcAft>
                <a:spcPts val="0"/>
              </a:spcAft>
              <a:buFont typeface="Wingdings"/>
              <a:buNone/>
              <a:defRPr/>
            </a:pPr>
            <a:r>
              <a:rPr lang="id-ID" sz="2600" dirty="0"/>
              <a:t>Laba kotor				</a:t>
            </a:r>
            <a:r>
              <a:rPr lang="en-US" sz="2600" dirty="0"/>
              <a:t>	</a:t>
            </a:r>
            <a:r>
              <a:rPr lang="id-ID" sz="2600" dirty="0"/>
              <a:t>= Rp 1.312.000</a:t>
            </a:r>
          </a:p>
          <a:p>
            <a:pPr marL="365125" indent="0" eaLnBrk="1" fontAlgn="auto" hangingPunct="1">
              <a:lnSpc>
                <a:spcPct val="80000"/>
              </a:lnSpc>
              <a:spcAft>
                <a:spcPts val="0"/>
              </a:spcAft>
              <a:buFont typeface="Wingdings"/>
              <a:buNone/>
              <a:defRPr/>
            </a:pPr>
            <a:r>
              <a:rPr lang="id-ID" sz="2600" dirty="0"/>
              <a:t>HPP					</a:t>
            </a:r>
            <a:r>
              <a:rPr lang="en-US" sz="2600" dirty="0"/>
              <a:t>	</a:t>
            </a:r>
            <a:r>
              <a:rPr lang="id-ID" sz="2600" dirty="0"/>
              <a:t>= Rp 2.680.000</a:t>
            </a:r>
          </a:p>
          <a:p>
            <a:pPr marL="365125" indent="-365125" eaLnBrk="1" fontAlgn="auto" hangingPunct="1">
              <a:lnSpc>
                <a:spcPct val="80000"/>
              </a:lnSpc>
              <a:spcAft>
                <a:spcPts val="0"/>
              </a:spcAft>
              <a:buFont typeface="Wingdings"/>
              <a:buNone/>
              <a:defRPr/>
            </a:pPr>
            <a:r>
              <a:rPr lang="id-ID" sz="2600" dirty="0"/>
              <a:t>	Total Aktiva				= Rp 3.250.000</a:t>
            </a:r>
          </a:p>
          <a:p>
            <a:pPr marL="365125" indent="-365125" eaLnBrk="1" fontAlgn="auto" hangingPunct="1">
              <a:lnSpc>
                <a:spcPct val="80000"/>
              </a:lnSpc>
              <a:spcAft>
                <a:spcPts val="0"/>
              </a:spcAft>
              <a:buFont typeface="Wingdings"/>
              <a:buNone/>
              <a:defRPr/>
            </a:pPr>
            <a:r>
              <a:rPr lang="id-ID" sz="2600" dirty="0"/>
              <a:t>	Beban Adm,Penjualan dan Umum 	= Rp    912.000</a:t>
            </a:r>
          </a:p>
          <a:p>
            <a:pPr marL="365125" indent="-365125" eaLnBrk="1" fontAlgn="auto" hangingPunct="1">
              <a:lnSpc>
                <a:spcPct val="80000"/>
              </a:lnSpc>
              <a:spcAft>
                <a:spcPts val="0"/>
              </a:spcAft>
              <a:buFont typeface="Wingdings"/>
              <a:buNone/>
              <a:defRPr/>
            </a:pPr>
            <a:r>
              <a:rPr lang="id-ID" sz="2600" dirty="0"/>
              <a:t>	Beban Bunga				= Rp      85.000</a:t>
            </a:r>
          </a:p>
          <a:p>
            <a:pPr marL="365125" indent="-365125" eaLnBrk="1" fontAlgn="auto" hangingPunct="1">
              <a:lnSpc>
                <a:spcPct val="80000"/>
              </a:lnSpc>
              <a:spcAft>
                <a:spcPts val="0"/>
              </a:spcAft>
              <a:buFont typeface="Wingdings"/>
              <a:buNone/>
              <a:defRPr/>
            </a:pPr>
            <a:r>
              <a:rPr lang="id-ID" sz="2600" dirty="0"/>
              <a:t>	Pajak PPh				</a:t>
            </a:r>
            <a:r>
              <a:rPr lang="en-US" sz="2600" dirty="0"/>
              <a:t>	</a:t>
            </a:r>
            <a:r>
              <a:rPr lang="id-ID" sz="2600" dirty="0"/>
              <a:t>= Rp    114.000</a:t>
            </a:r>
          </a:p>
          <a:p>
            <a:pPr marL="365125" indent="-365125" eaLnBrk="1" fontAlgn="auto" hangingPunct="1">
              <a:lnSpc>
                <a:spcPct val="80000"/>
              </a:lnSpc>
              <a:spcAft>
                <a:spcPts val="0"/>
              </a:spcAft>
              <a:buFont typeface="Wingdings"/>
              <a:buNone/>
              <a:defRPr/>
            </a:pPr>
            <a:r>
              <a:rPr lang="id-ID" sz="2600" dirty="0"/>
              <a:t>	Ekuitas Pemegang Saham 		= Rp 1.796.000</a:t>
            </a:r>
          </a:p>
          <a:p>
            <a:pPr marL="365125" indent="-365125" eaLnBrk="1" fontAlgn="auto" hangingPunct="1">
              <a:lnSpc>
                <a:spcPct val="80000"/>
              </a:lnSpc>
              <a:spcAft>
                <a:spcPts val="0"/>
              </a:spcAft>
              <a:buFont typeface="Wingdings"/>
              <a:buNone/>
              <a:defRPr/>
            </a:pPr>
            <a:endParaRPr lang="id-ID" sz="2600" dirty="0"/>
          </a:p>
          <a:p>
            <a:pPr marL="365125" indent="-365125" eaLnBrk="1" fontAlgn="auto" hangingPunct="1">
              <a:lnSpc>
                <a:spcPct val="80000"/>
              </a:lnSpc>
              <a:spcAft>
                <a:spcPts val="0"/>
              </a:spcAft>
              <a:buFont typeface="Wingdings"/>
              <a:buNone/>
              <a:defRPr/>
            </a:pPr>
            <a:r>
              <a:rPr lang="id-ID" sz="2600" dirty="0"/>
              <a:t>Hitung : GPM, NPM, ROA dan ROE!</a:t>
            </a:r>
          </a:p>
          <a:p>
            <a:pPr marL="365125" indent="-365125"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a:p>
            <a:pPr marL="274320" indent="-274320" eaLnBrk="1" fontAlgn="auto" hangingPunct="1">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p:txBody>
      </p:sp>
    </p:spTree>
  </p:cSld>
  <p:clrMapOvr>
    <a:masterClrMapping/>
  </p:clrMapOvr>
  <p:transition spd="med">
    <p:wheel spokes="8"/>
    <p:sndAc>
      <p:stSnd>
        <p:snd r:embed="rId2" name="camera.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1747E26-ED11-4E10-8470-8631568458C2}"/>
              </a:ext>
            </a:extLst>
          </p:cNvPr>
          <p:cNvSpPr>
            <a:spLocks noGrp="1" noChangeArrowheads="1"/>
          </p:cNvSpPr>
          <p:nvPr>
            <p:ph type="title"/>
          </p:nvPr>
        </p:nvSpPr>
        <p:spPr>
          <a:xfrm>
            <a:off x="0" y="381000"/>
            <a:ext cx="3962400" cy="1071563"/>
          </a:xfrm>
        </p:spPr>
        <p:txBody>
          <a:bodyPr>
            <a:normAutofit fontScale="90000"/>
          </a:bodyPr>
          <a:lstStyle/>
          <a:p>
            <a:pPr algn="ctr" eaLnBrk="1" hangingPunct="1"/>
            <a:r>
              <a:rPr lang="id-ID" altLang="en-US"/>
              <a:t>Rasio Profitabilitas</a:t>
            </a:r>
          </a:p>
        </p:txBody>
      </p:sp>
      <p:sp>
        <p:nvSpPr>
          <p:cNvPr id="23555" name="Rectangle 3">
            <a:extLst>
              <a:ext uri="{FF2B5EF4-FFF2-40B4-BE49-F238E27FC236}">
                <a16:creationId xmlns:a16="http://schemas.microsoft.com/office/drawing/2014/main" id="{7B4C1F6F-0BEA-4465-939E-880DCDA15A47}"/>
              </a:ext>
            </a:extLst>
          </p:cNvPr>
          <p:cNvSpPr>
            <a:spLocks noGrp="1" noChangeArrowheads="1"/>
          </p:cNvSpPr>
          <p:nvPr>
            <p:ph sz="quarter" idx="1"/>
          </p:nvPr>
        </p:nvSpPr>
        <p:spPr>
          <a:xfrm>
            <a:off x="304800" y="1524000"/>
            <a:ext cx="8339138" cy="4976813"/>
          </a:xfrm>
        </p:spPr>
        <p:txBody>
          <a:bodyPr>
            <a:normAutofit fontScale="92500" lnSpcReduction="20000"/>
          </a:bodyPr>
          <a:lstStyle/>
          <a:p>
            <a:pPr marL="365125" indent="-365125" eaLnBrk="1" fontAlgn="auto" hangingPunct="1">
              <a:lnSpc>
                <a:spcPct val="80000"/>
              </a:lnSpc>
              <a:spcAft>
                <a:spcPts val="0"/>
              </a:spcAft>
              <a:buFont typeface="Wingdings"/>
              <a:buNone/>
              <a:defRPr/>
            </a:pPr>
            <a:r>
              <a:rPr lang="id-ID" dirty="0"/>
              <a:t>Jawab :</a:t>
            </a:r>
          </a:p>
          <a:p>
            <a:pPr eaLnBrk="1" fontAlgn="auto" hangingPunct="1">
              <a:lnSpc>
                <a:spcPct val="80000"/>
              </a:lnSpc>
              <a:spcAft>
                <a:spcPts val="0"/>
              </a:spcAft>
              <a:buFont typeface="Wingdings"/>
              <a:buNone/>
              <a:defRPr/>
            </a:pPr>
            <a:r>
              <a:rPr lang="id-ID" sz="1800" i="1" dirty="0"/>
              <a:t>Gross Profit Margin     </a:t>
            </a:r>
            <a:r>
              <a:rPr lang="id-ID" sz="1800" dirty="0"/>
              <a:t>=       </a:t>
            </a:r>
            <a:r>
              <a:rPr lang="id-ID" sz="1800" u="sng" dirty="0"/>
              <a:t>   Laba Kotor       </a:t>
            </a:r>
            <a:r>
              <a:rPr lang="id-ID" sz="1800" dirty="0"/>
              <a:t>   </a:t>
            </a:r>
            <a:r>
              <a:rPr lang="en-US" sz="1800" dirty="0"/>
              <a:t>	</a:t>
            </a:r>
            <a:r>
              <a:rPr lang="id-ID" sz="1800" dirty="0"/>
              <a:t>= </a:t>
            </a:r>
            <a:r>
              <a:rPr lang="en-US" sz="1800" dirty="0"/>
              <a:t>          </a:t>
            </a:r>
            <a:r>
              <a:rPr lang="id-ID" sz="1800" dirty="0"/>
              <a:t> </a:t>
            </a:r>
            <a:r>
              <a:rPr lang="id-ID" sz="1800" u="sng" dirty="0"/>
              <a:t>Penjualan bersih – HPP</a:t>
            </a:r>
          </a:p>
          <a:p>
            <a:pPr eaLnBrk="1" fontAlgn="auto" hangingPunct="1">
              <a:lnSpc>
                <a:spcPct val="80000"/>
              </a:lnSpc>
              <a:spcAft>
                <a:spcPts val="0"/>
              </a:spcAft>
              <a:buFont typeface="Wingdings"/>
              <a:buNone/>
              <a:defRPr/>
            </a:pPr>
            <a:r>
              <a:rPr lang="id-ID" sz="1800" dirty="0"/>
              <a:t>				  Penjualan bersih	</a:t>
            </a:r>
            <a:r>
              <a:rPr lang="en-US" sz="1800" dirty="0"/>
              <a:t>	</a:t>
            </a:r>
            <a:r>
              <a:rPr lang="id-ID" sz="1800" dirty="0"/>
              <a:t>Penjualan bersih</a:t>
            </a:r>
          </a:p>
          <a:p>
            <a:pPr eaLnBrk="1" fontAlgn="auto" hangingPunct="1">
              <a:lnSpc>
                <a:spcPct val="80000"/>
              </a:lnSpc>
              <a:spcAft>
                <a:spcPts val="0"/>
              </a:spcAft>
              <a:buFont typeface="Wingdings"/>
              <a:buNone/>
              <a:defRPr/>
            </a:pPr>
            <a:r>
              <a:rPr lang="id-ID" sz="1800" dirty="0"/>
              <a:t>			       =       </a:t>
            </a:r>
            <a:r>
              <a:rPr lang="id-ID" sz="1800" u="sng" dirty="0"/>
              <a:t>Rp 1.312.000</a:t>
            </a:r>
          </a:p>
          <a:p>
            <a:pPr eaLnBrk="1" fontAlgn="auto" hangingPunct="1">
              <a:lnSpc>
                <a:spcPct val="80000"/>
              </a:lnSpc>
              <a:spcAft>
                <a:spcPts val="0"/>
              </a:spcAft>
              <a:buFont typeface="Wingdings"/>
              <a:buNone/>
              <a:defRPr/>
            </a:pPr>
            <a:r>
              <a:rPr lang="id-ID" sz="1800" dirty="0"/>
              <a:t>				  Rp 3.992.000</a:t>
            </a:r>
          </a:p>
          <a:p>
            <a:pPr eaLnBrk="1" fontAlgn="auto" hangingPunct="1">
              <a:lnSpc>
                <a:spcPct val="80000"/>
              </a:lnSpc>
              <a:spcAft>
                <a:spcPts val="0"/>
              </a:spcAft>
              <a:buFont typeface="Wingdings"/>
              <a:buNone/>
              <a:defRPr/>
            </a:pPr>
            <a:r>
              <a:rPr lang="id-ID" sz="1800" dirty="0"/>
              <a:t>			       =       0,329 atau 32,9%</a:t>
            </a:r>
          </a:p>
          <a:p>
            <a:pPr eaLnBrk="1" fontAlgn="auto" hangingPunct="1">
              <a:lnSpc>
                <a:spcPct val="80000"/>
              </a:lnSpc>
              <a:spcAft>
                <a:spcPts val="0"/>
              </a:spcAft>
              <a:buFont typeface="Wingdings" panose="05000000000000000000" pitchFamily="2" charset="2"/>
              <a:buNone/>
              <a:defRPr/>
            </a:pPr>
            <a:endParaRPr lang="id-ID" sz="1800" dirty="0"/>
          </a:p>
          <a:p>
            <a:pPr marL="0" indent="0" eaLnBrk="1" fontAlgn="auto" hangingPunct="1">
              <a:lnSpc>
                <a:spcPct val="80000"/>
              </a:lnSpc>
              <a:spcAft>
                <a:spcPts val="0"/>
              </a:spcAft>
              <a:buFont typeface="Wingdings" panose="05000000000000000000" pitchFamily="2" charset="2"/>
              <a:buNone/>
              <a:defRPr/>
            </a:pPr>
            <a:r>
              <a:rPr lang="id-ID" sz="1800" dirty="0"/>
              <a:t>Artinya, untuk setiap Rp 1,- penjualan memberikan penghasilan kotor Rp 0,329,-</a:t>
            </a:r>
          </a:p>
          <a:p>
            <a:pPr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r>
              <a:rPr lang="id-ID" sz="1800" i="1" dirty="0"/>
              <a:t>Net Profit Margin          </a:t>
            </a:r>
            <a:r>
              <a:rPr lang="id-ID" sz="1800" dirty="0"/>
              <a:t>=     </a:t>
            </a:r>
            <a:r>
              <a:rPr lang="id-ID" sz="1800" u="sng" dirty="0"/>
              <a:t>Laba bersih setelah pajak </a:t>
            </a:r>
          </a:p>
          <a:p>
            <a:pPr eaLnBrk="1" fontAlgn="auto" hangingPunct="1">
              <a:lnSpc>
                <a:spcPct val="80000"/>
              </a:lnSpc>
              <a:spcAft>
                <a:spcPts val="0"/>
              </a:spcAft>
              <a:buFont typeface="Wingdings"/>
              <a:buNone/>
              <a:defRPr/>
            </a:pPr>
            <a:r>
              <a:rPr lang="id-ID" sz="1800" dirty="0"/>
              <a:t>			</a:t>
            </a:r>
            <a:r>
              <a:rPr lang="en-US" sz="1800" dirty="0"/>
              <a:t>	</a:t>
            </a:r>
            <a:r>
              <a:rPr lang="id-ID" sz="1800" dirty="0"/>
              <a:t>Penjualan bersih</a:t>
            </a:r>
            <a:r>
              <a:rPr lang="id-ID" sz="1800" u="sng" dirty="0"/>
              <a:t>   </a:t>
            </a:r>
            <a:r>
              <a:rPr lang="id-ID" sz="1800" dirty="0"/>
              <a:t> </a:t>
            </a:r>
          </a:p>
          <a:p>
            <a:pPr eaLnBrk="1" fontAlgn="auto" hangingPunct="1">
              <a:lnSpc>
                <a:spcPct val="80000"/>
              </a:lnSpc>
              <a:spcAft>
                <a:spcPts val="0"/>
              </a:spcAft>
              <a:buFont typeface="Wingdings"/>
              <a:buNone/>
              <a:defRPr/>
            </a:pPr>
            <a:r>
              <a:rPr lang="id-ID" sz="1800" dirty="0"/>
              <a:t>			        =      </a:t>
            </a:r>
            <a:r>
              <a:rPr lang="en-US" sz="1800" dirty="0"/>
              <a:t>	  </a:t>
            </a:r>
            <a:r>
              <a:rPr lang="id-ID" sz="1800" u="sng" dirty="0"/>
              <a:t>Rp    201.000</a:t>
            </a:r>
          </a:p>
          <a:p>
            <a:pPr eaLnBrk="1" fontAlgn="auto" hangingPunct="1">
              <a:lnSpc>
                <a:spcPct val="80000"/>
              </a:lnSpc>
              <a:spcAft>
                <a:spcPts val="0"/>
              </a:spcAft>
              <a:buFont typeface="Wingdings"/>
              <a:buNone/>
              <a:defRPr/>
            </a:pPr>
            <a:r>
              <a:rPr lang="id-ID" sz="1800" dirty="0"/>
              <a:t>				  Rp 3.992.000</a:t>
            </a:r>
            <a:r>
              <a:rPr lang="id-ID" sz="1800" u="sng" dirty="0"/>
              <a:t> </a:t>
            </a:r>
          </a:p>
          <a:p>
            <a:pPr eaLnBrk="1" fontAlgn="auto" hangingPunct="1">
              <a:lnSpc>
                <a:spcPct val="80000"/>
              </a:lnSpc>
              <a:spcAft>
                <a:spcPts val="0"/>
              </a:spcAft>
              <a:buFont typeface="Wingdings"/>
              <a:buNone/>
              <a:defRPr/>
            </a:pPr>
            <a:r>
              <a:rPr lang="id-ID" sz="1800" dirty="0"/>
              <a:t>			        =      0,0504 atau 5,04%</a:t>
            </a:r>
          </a:p>
          <a:p>
            <a:pPr marL="0" indent="0" eaLnBrk="1" fontAlgn="auto" hangingPunct="1">
              <a:lnSpc>
                <a:spcPct val="80000"/>
              </a:lnSpc>
              <a:spcAft>
                <a:spcPts val="0"/>
              </a:spcAft>
              <a:buFont typeface="Wingdings"/>
              <a:buNone/>
              <a:defRPr/>
            </a:pPr>
            <a:endParaRPr lang="id-ID" sz="1800" dirty="0"/>
          </a:p>
          <a:p>
            <a:pPr marL="0" indent="0" eaLnBrk="1" fontAlgn="auto" hangingPunct="1">
              <a:lnSpc>
                <a:spcPct val="80000"/>
              </a:lnSpc>
              <a:spcAft>
                <a:spcPts val="0"/>
              </a:spcAft>
              <a:buFont typeface="Wingdings"/>
              <a:buNone/>
              <a:defRPr/>
            </a:pPr>
            <a:r>
              <a:rPr lang="id-ID" sz="1800" dirty="0"/>
              <a:t>Artinya, untuk setiap Rp 1,- penjualan memberikan penghasilan bersih Rp 0,0504,-</a:t>
            </a:r>
          </a:p>
          <a:p>
            <a:pPr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a:p>
            <a:pPr marL="365125" indent="-365125" eaLnBrk="1" fontAlgn="auto" hangingPunct="1">
              <a:lnSpc>
                <a:spcPct val="80000"/>
              </a:lnSpc>
              <a:spcAft>
                <a:spcPts val="0"/>
              </a:spcAft>
              <a:buFont typeface="Wingdings"/>
              <a:buNone/>
              <a:defRPr/>
            </a:pPr>
            <a:endParaRPr lang="id-ID" dirty="0"/>
          </a:p>
          <a:p>
            <a:pPr marL="365125" indent="-365125"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a:p>
            <a:pPr marL="274320" indent="-274320" eaLnBrk="1" fontAlgn="auto" hangingPunct="1">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p:txBody>
      </p:sp>
    </p:spTree>
  </p:cSld>
  <p:clrMapOvr>
    <a:masterClrMapping/>
  </p:clrMapOvr>
  <p:transition spd="med">
    <p:wheel spokes="8"/>
    <p:sndAc>
      <p:stSnd>
        <p:snd r:embed="rId2" name="camera.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7910B6E-0518-4CEB-9D79-B127F2251052}"/>
              </a:ext>
            </a:extLst>
          </p:cNvPr>
          <p:cNvSpPr>
            <a:spLocks noGrp="1" noChangeArrowheads="1"/>
          </p:cNvSpPr>
          <p:nvPr>
            <p:ph type="title"/>
          </p:nvPr>
        </p:nvSpPr>
        <p:spPr>
          <a:xfrm>
            <a:off x="0" y="381000"/>
            <a:ext cx="4114800" cy="1071563"/>
          </a:xfrm>
        </p:spPr>
        <p:txBody>
          <a:bodyPr>
            <a:normAutofit fontScale="90000"/>
          </a:bodyPr>
          <a:lstStyle/>
          <a:p>
            <a:pPr algn="ctr" eaLnBrk="1" hangingPunct="1"/>
            <a:r>
              <a:rPr lang="id-ID" altLang="en-US"/>
              <a:t>Rasio Profitabilitas</a:t>
            </a:r>
          </a:p>
        </p:txBody>
      </p:sp>
      <p:sp>
        <p:nvSpPr>
          <p:cNvPr id="23555" name="Rectangle 3">
            <a:extLst>
              <a:ext uri="{FF2B5EF4-FFF2-40B4-BE49-F238E27FC236}">
                <a16:creationId xmlns:a16="http://schemas.microsoft.com/office/drawing/2014/main" id="{5FD9E2D4-2137-447B-A137-7598A302B500}"/>
              </a:ext>
            </a:extLst>
          </p:cNvPr>
          <p:cNvSpPr>
            <a:spLocks noGrp="1" noChangeArrowheads="1"/>
          </p:cNvSpPr>
          <p:nvPr>
            <p:ph sz="quarter" idx="1"/>
          </p:nvPr>
        </p:nvSpPr>
        <p:spPr>
          <a:xfrm>
            <a:off x="381000" y="1600200"/>
            <a:ext cx="8262938" cy="4900613"/>
          </a:xfrm>
        </p:spPr>
        <p:txBody>
          <a:bodyPr>
            <a:normAutofit/>
          </a:bodyPr>
          <a:lstStyle/>
          <a:p>
            <a:pPr marL="365125" indent="-365125" eaLnBrk="1" fontAlgn="auto" hangingPunct="1">
              <a:lnSpc>
                <a:spcPct val="80000"/>
              </a:lnSpc>
              <a:spcAft>
                <a:spcPts val="0"/>
              </a:spcAft>
              <a:buFont typeface="Wingdings"/>
              <a:buNone/>
              <a:defRPr/>
            </a:pPr>
            <a:r>
              <a:rPr lang="id-ID" dirty="0"/>
              <a:t>Jawab :</a:t>
            </a:r>
          </a:p>
          <a:p>
            <a:pPr marL="365125" indent="-365125" eaLnBrk="1" fontAlgn="auto" hangingPunct="1">
              <a:spcAft>
                <a:spcPts val="0"/>
              </a:spcAft>
              <a:buFont typeface="Wingdings"/>
              <a:buNone/>
              <a:defRPr/>
            </a:pPr>
            <a:r>
              <a:rPr lang="id-ID" sz="1800" i="1" dirty="0"/>
              <a:t>Return On Assets </a:t>
            </a:r>
            <a:r>
              <a:rPr lang="id-ID" sz="1800" dirty="0"/>
              <a:t>(</a:t>
            </a:r>
            <a:r>
              <a:rPr lang="id-ID" sz="1800" i="1" dirty="0"/>
              <a:t>ROA</a:t>
            </a:r>
            <a:r>
              <a:rPr lang="id-ID" sz="1800" dirty="0"/>
              <a:t>)   </a:t>
            </a:r>
            <a:r>
              <a:rPr lang="id-ID" sz="1800" i="1" dirty="0"/>
              <a:t>=   </a:t>
            </a:r>
            <a:r>
              <a:rPr lang="id-ID" sz="1800" i="1" u="sng" dirty="0"/>
              <a:t>Laba bersih setelah pajak</a:t>
            </a:r>
            <a:r>
              <a:rPr lang="id-ID" sz="1800" i="1" dirty="0"/>
              <a:t> x 100 %</a:t>
            </a:r>
            <a:endParaRPr lang="id-ID" sz="1800" dirty="0"/>
          </a:p>
          <a:p>
            <a:pPr marL="274320" indent="-274320" eaLnBrk="1" fontAlgn="auto" hangingPunct="1">
              <a:spcAft>
                <a:spcPts val="0"/>
              </a:spcAft>
              <a:buFont typeface="Wingdings"/>
              <a:buNone/>
              <a:defRPr/>
            </a:pPr>
            <a:r>
              <a:rPr lang="id-ID" sz="1800" i="1" dirty="0"/>
              <a:t>	                                                      Total assets</a:t>
            </a:r>
          </a:p>
          <a:p>
            <a:pPr eaLnBrk="1" fontAlgn="auto" hangingPunct="1">
              <a:lnSpc>
                <a:spcPct val="80000"/>
              </a:lnSpc>
              <a:spcAft>
                <a:spcPts val="0"/>
              </a:spcAft>
              <a:buFont typeface="Wingdings" panose="05000000000000000000" pitchFamily="2" charset="2"/>
              <a:buNone/>
              <a:defRPr/>
            </a:pPr>
            <a:r>
              <a:rPr lang="id-ID" sz="1800" dirty="0"/>
              <a:t>				=  </a:t>
            </a:r>
            <a:r>
              <a:rPr lang="id-ID" sz="1800" u="sng" dirty="0"/>
              <a:t>Rp    201.000</a:t>
            </a:r>
            <a:r>
              <a:rPr lang="id-ID" sz="1800" dirty="0"/>
              <a:t> x 100%</a:t>
            </a:r>
            <a:endParaRPr lang="id-ID" sz="1800" u="sng" dirty="0"/>
          </a:p>
          <a:p>
            <a:pPr eaLnBrk="1" fontAlgn="auto" hangingPunct="1">
              <a:lnSpc>
                <a:spcPct val="80000"/>
              </a:lnSpc>
              <a:spcAft>
                <a:spcPts val="0"/>
              </a:spcAft>
              <a:buFont typeface="Wingdings" panose="05000000000000000000" pitchFamily="2" charset="2"/>
              <a:buNone/>
              <a:defRPr/>
            </a:pPr>
            <a:r>
              <a:rPr lang="id-ID" sz="1800" dirty="0"/>
              <a:t>				    Rp 3.250.000</a:t>
            </a:r>
          </a:p>
          <a:p>
            <a:pPr eaLnBrk="1" fontAlgn="auto" hangingPunct="1">
              <a:lnSpc>
                <a:spcPct val="80000"/>
              </a:lnSpc>
              <a:spcAft>
                <a:spcPts val="0"/>
              </a:spcAft>
              <a:buFont typeface="Wingdings" panose="05000000000000000000" pitchFamily="2" charset="2"/>
              <a:buNone/>
              <a:defRPr/>
            </a:pPr>
            <a:r>
              <a:rPr lang="id-ID" sz="1800" dirty="0"/>
              <a:t>				=  6,18%</a:t>
            </a:r>
          </a:p>
          <a:p>
            <a:pPr eaLnBrk="1" fontAlgn="auto" hangingPunct="1">
              <a:lnSpc>
                <a:spcPct val="80000"/>
              </a:lnSpc>
              <a:spcAft>
                <a:spcPts val="0"/>
              </a:spcAft>
              <a:buFont typeface="Wingdings" panose="05000000000000000000" pitchFamily="2" charset="2"/>
              <a:buNone/>
              <a:defRPr/>
            </a:pPr>
            <a:endParaRPr lang="id-ID" sz="1800" dirty="0"/>
          </a:p>
          <a:p>
            <a:pPr eaLnBrk="1" fontAlgn="auto" hangingPunct="1">
              <a:lnSpc>
                <a:spcPct val="80000"/>
              </a:lnSpc>
              <a:spcAft>
                <a:spcPts val="0"/>
              </a:spcAft>
              <a:buFont typeface="Wingdings" panose="05000000000000000000" pitchFamily="2" charset="2"/>
              <a:buNone/>
              <a:defRPr/>
            </a:pPr>
            <a:endParaRPr lang="id-ID" sz="1800" dirty="0"/>
          </a:p>
          <a:p>
            <a:pPr marL="365125" indent="-365125" eaLnBrk="1" fontAlgn="auto" hangingPunct="1">
              <a:spcAft>
                <a:spcPts val="0"/>
              </a:spcAft>
              <a:buFont typeface="Wingdings"/>
              <a:buNone/>
              <a:defRPr/>
            </a:pPr>
            <a:r>
              <a:rPr lang="id-ID" sz="1800" i="1" dirty="0"/>
              <a:t>Return On Equity </a:t>
            </a:r>
            <a:r>
              <a:rPr lang="id-ID" sz="1800" dirty="0"/>
              <a:t>(</a:t>
            </a:r>
            <a:r>
              <a:rPr lang="id-ID" sz="1800" i="1" dirty="0"/>
              <a:t>ROE</a:t>
            </a:r>
            <a:r>
              <a:rPr lang="id-ID" sz="1800" dirty="0"/>
              <a:t>)     </a:t>
            </a:r>
            <a:r>
              <a:rPr lang="id-ID" sz="1800" i="1" dirty="0"/>
              <a:t>=  </a:t>
            </a:r>
            <a:r>
              <a:rPr lang="id-ID" sz="1800" i="1" u="sng" dirty="0"/>
              <a:t>Laba bersih setelah pajak</a:t>
            </a:r>
            <a:r>
              <a:rPr lang="id-ID" sz="1800" i="1" dirty="0"/>
              <a:t> </a:t>
            </a:r>
            <a:r>
              <a:rPr lang="en-US" sz="1800" i="1" dirty="0"/>
              <a:t> </a:t>
            </a:r>
            <a:r>
              <a:rPr lang="id-ID" sz="1800" i="1" dirty="0"/>
              <a:t>x 100 %</a:t>
            </a:r>
            <a:endParaRPr lang="id-ID" sz="1800" dirty="0"/>
          </a:p>
          <a:p>
            <a:pPr marL="274320" indent="-274320" eaLnBrk="1" fontAlgn="auto" hangingPunct="1">
              <a:spcAft>
                <a:spcPts val="0"/>
              </a:spcAft>
              <a:buFont typeface="Wingdings"/>
              <a:buNone/>
              <a:defRPr/>
            </a:pPr>
            <a:r>
              <a:rPr lang="id-ID" sz="1800" i="1" dirty="0"/>
              <a:t>	                                           </a:t>
            </a:r>
            <a:r>
              <a:rPr lang="en-US" sz="1800" i="1" dirty="0"/>
              <a:t> </a:t>
            </a:r>
            <a:r>
              <a:rPr lang="id-ID" sz="1800" i="1" dirty="0"/>
              <a:t>Ekuitas Pemegang Saham</a:t>
            </a:r>
          </a:p>
          <a:p>
            <a:pPr eaLnBrk="1" fontAlgn="auto" hangingPunct="1">
              <a:lnSpc>
                <a:spcPct val="80000"/>
              </a:lnSpc>
              <a:spcAft>
                <a:spcPts val="0"/>
              </a:spcAft>
              <a:buFont typeface="Wingdings" panose="05000000000000000000" pitchFamily="2" charset="2"/>
              <a:buNone/>
              <a:defRPr/>
            </a:pPr>
            <a:r>
              <a:rPr lang="id-ID" sz="1800" i="1" dirty="0"/>
              <a:t>				=  </a:t>
            </a:r>
            <a:r>
              <a:rPr lang="id-ID" sz="1800" u="sng" dirty="0"/>
              <a:t>Rp     201.000</a:t>
            </a:r>
            <a:r>
              <a:rPr lang="id-ID" sz="1800" dirty="0"/>
              <a:t> x 100%</a:t>
            </a:r>
            <a:endParaRPr lang="id-ID" sz="1800" u="sng" dirty="0"/>
          </a:p>
          <a:p>
            <a:pPr eaLnBrk="1" fontAlgn="auto" hangingPunct="1">
              <a:lnSpc>
                <a:spcPct val="80000"/>
              </a:lnSpc>
              <a:spcAft>
                <a:spcPts val="0"/>
              </a:spcAft>
              <a:buFont typeface="Wingdings" panose="05000000000000000000" pitchFamily="2" charset="2"/>
              <a:buNone/>
              <a:defRPr/>
            </a:pPr>
            <a:r>
              <a:rPr lang="id-ID" sz="1800" dirty="0"/>
              <a:t>				     Rp 1.796.000</a:t>
            </a:r>
          </a:p>
          <a:p>
            <a:pPr eaLnBrk="1" fontAlgn="auto" hangingPunct="1">
              <a:lnSpc>
                <a:spcPct val="80000"/>
              </a:lnSpc>
              <a:spcAft>
                <a:spcPts val="0"/>
              </a:spcAft>
              <a:buFont typeface="Wingdings" panose="05000000000000000000" pitchFamily="2" charset="2"/>
              <a:buNone/>
              <a:defRPr/>
            </a:pPr>
            <a:r>
              <a:rPr lang="id-ID" sz="1800" dirty="0"/>
              <a:t>				 =  11,19%</a:t>
            </a:r>
          </a:p>
          <a:p>
            <a:pPr eaLnBrk="1" fontAlgn="auto" hangingPunct="1">
              <a:lnSpc>
                <a:spcPct val="80000"/>
              </a:lnSpc>
              <a:spcAft>
                <a:spcPts val="0"/>
              </a:spcAft>
              <a:buFont typeface="Wingdings" panose="05000000000000000000" pitchFamily="2" charset="2"/>
              <a:buNone/>
              <a:defRPr/>
            </a:pPr>
            <a:endParaRPr lang="id-ID" sz="1800" dirty="0"/>
          </a:p>
          <a:p>
            <a:pPr eaLnBrk="1" fontAlgn="auto" hangingPunct="1">
              <a:lnSpc>
                <a:spcPct val="80000"/>
              </a:lnSpc>
              <a:spcAft>
                <a:spcPts val="0"/>
              </a:spcAft>
              <a:buFont typeface="Wingdings" panose="05000000000000000000" pitchFamily="2" charset="2"/>
              <a:buNone/>
              <a:defRPr/>
            </a:pPr>
            <a:endParaRPr lang="id-ID" sz="1800" dirty="0"/>
          </a:p>
          <a:p>
            <a:pPr marL="0" indent="0" eaLnBrk="1" fontAlgn="auto" hangingPunct="1">
              <a:lnSpc>
                <a:spcPct val="80000"/>
              </a:lnSpc>
              <a:spcAft>
                <a:spcPts val="0"/>
              </a:spcAft>
              <a:buFont typeface="Wingdings" panose="05000000000000000000" pitchFamily="2" charset="2"/>
              <a:buNone/>
              <a:defRPr/>
            </a:pPr>
            <a:endParaRPr lang="id-ID" sz="1800" dirty="0"/>
          </a:p>
          <a:p>
            <a:pPr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a:p>
            <a:pPr marL="365125" indent="-365125" eaLnBrk="1" fontAlgn="auto" hangingPunct="1">
              <a:lnSpc>
                <a:spcPct val="80000"/>
              </a:lnSpc>
              <a:spcAft>
                <a:spcPts val="0"/>
              </a:spcAft>
              <a:buFont typeface="Wingdings"/>
              <a:buNone/>
              <a:defRPr/>
            </a:pPr>
            <a:endParaRPr lang="id-ID" dirty="0"/>
          </a:p>
          <a:p>
            <a:pPr marL="365125" indent="-365125"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a:p>
            <a:pPr marL="274320" indent="-274320" eaLnBrk="1" fontAlgn="auto" hangingPunct="1">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a:p>
            <a:pPr eaLnBrk="1" fontAlgn="auto" hangingPunct="1">
              <a:lnSpc>
                <a:spcPct val="80000"/>
              </a:lnSpc>
              <a:spcAft>
                <a:spcPts val="0"/>
              </a:spcAft>
              <a:buFont typeface="Wingdings"/>
              <a:buNone/>
              <a:defRPr/>
            </a:pPr>
            <a:endParaRPr lang="id-ID" sz="1800" dirty="0"/>
          </a:p>
        </p:txBody>
      </p:sp>
    </p:spTree>
  </p:cSld>
  <p:clrMapOvr>
    <a:masterClrMapping/>
  </p:clrMapOvr>
  <p:transition spd="med">
    <p:wheel spokes="8"/>
    <p:sndAc>
      <p:stSnd>
        <p:snd r:embed="rId2" name="camera.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58AAA5E3-511D-44C0-83BB-EDEF5B5BDEF7}"/>
              </a:ext>
            </a:extLst>
          </p:cNvPr>
          <p:cNvSpPr>
            <a:spLocks noGrp="1" noChangeArrowheads="1"/>
          </p:cNvSpPr>
          <p:nvPr>
            <p:ph type="title"/>
          </p:nvPr>
        </p:nvSpPr>
        <p:spPr>
          <a:xfrm>
            <a:off x="0" y="381000"/>
            <a:ext cx="3962400" cy="1071563"/>
          </a:xfrm>
        </p:spPr>
        <p:txBody>
          <a:bodyPr/>
          <a:lstStyle/>
          <a:p>
            <a:pPr algn="ctr" eaLnBrk="1" hangingPunct="1"/>
            <a:r>
              <a:rPr lang="id-ID" altLang="en-US"/>
              <a:t>Rasio Aktivitas</a:t>
            </a:r>
          </a:p>
        </p:txBody>
      </p:sp>
      <p:sp>
        <p:nvSpPr>
          <p:cNvPr id="50179" name="Rectangle 3">
            <a:extLst>
              <a:ext uri="{FF2B5EF4-FFF2-40B4-BE49-F238E27FC236}">
                <a16:creationId xmlns:a16="http://schemas.microsoft.com/office/drawing/2014/main" id="{8ADE3305-F28F-44EE-A798-44172FECB6F2}"/>
              </a:ext>
            </a:extLst>
          </p:cNvPr>
          <p:cNvSpPr>
            <a:spLocks noGrp="1" noChangeArrowheads="1"/>
          </p:cNvSpPr>
          <p:nvPr>
            <p:ph sz="quarter" idx="1"/>
          </p:nvPr>
        </p:nvSpPr>
        <p:spPr>
          <a:xfrm>
            <a:off x="381000" y="1524000"/>
            <a:ext cx="8105775" cy="4662488"/>
          </a:xfrm>
        </p:spPr>
        <p:txBody>
          <a:bodyPr/>
          <a:lstStyle/>
          <a:p>
            <a:pPr marL="365125" indent="-365125" algn="just" eaLnBrk="1" hangingPunct="1">
              <a:lnSpc>
                <a:spcPct val="80000"/>
              </a:lnSpc>
              <a:buFont typeface="Wingdings" panose="05000000000000000000" pitchFamily="2" charset="2"/>
              <a:buNone/>
              <a:defRPr/>
            </a:pPr>
            <a:r>
              <a:rPr lang="id-ID" sz="1800" dirty="0"/>
              <a:t>	</a:t>
            </a:r>
            <a:endParaRPr lang="id-ID" dirty="0"/>
          </a:p>
          <a:p>
            <a:pPr algn="just" eaLnBrk="1" hangingPunct="1">
              <a:defRPr/>
            </a:pPr>
            <a:r>
              <a:rPr lang="id-ID" dirty="0"/>
              <a:t>Rasio ini menunjukkan seberapa cepat perusahaan menghasilkan kas (ditunjukkan dengan seberapa cepat beberapa akun dikonversikan menjadi kas). </a:t>
            </a:r>
          </a:p>
          <a:p>
            <a:pPr algn="just" eaLnBrk="1" hangingPunct="1">
              <a:defRPr/>
            </a:pPr>
            <a:r>
              <a:rPr lang="id-ID" i="1" dirty="0"/>
              <a:t>Rasio ini disebut juga rasio efisiensi, digunakan untuk mengukur efisiensi perusahaan dalam memanfaatkan sumber daya (aktiva) yang dimiliki.</a:t>
            </a:r>
            <a:endParaRPr lang="id-ID" dirty="0"/>
          </a:p>
          <a:p>
            <a:pPr eaLnBrk="1" hangingPunct="1">
              <a:defRPr/>
            </a:pPr>
            <a:endParaRPr lang="id-ID" dirty="0"/>
          </a:p>
          <a:p>
            <a:pPr marL="365125" indent="-365125" algn="just" eaLnBrk="1" hangingPunct="1">
              <a:lnSpc>
                <a:spcPct val="80000"/>
              </a:lnSpc>
              <a:buFont typeface="Wingdings" panose="05000000000000000000" pitchFamily="2" charset="2"/>
              <a:buNone/>
              <a:defRPr/>
            </a:pPr>
            <a:endParaRPr lang="id-ID" i="1" dirty="0"/>
          </a:p>
          <a:p>
            <a:pPr marL="365125" indent="-365125" algn="just" eaLnBrk="1" hangingPunct="1">
              <a:lnSpc>
                <a:spcPct val="80000"/>
              </a:lnSpc>
              <a:buFont typeface="Wingdings" panose="05000000000000000000" pitchFamily="2" charset="2"/>
              <a:buNone/>
              <a:defRPr/>
            </a:pPr>
            <a:endParaRPr lang="id-ID" sz="1800" dirty="0"/>
          </a:p>
          <a:p>
            <a:pPr marL="365125" indent="-365125" algn="just" eaLnBrk="1" hangingPunct="1">
              <a:lnSpc>
                <a:spcPct val="80000"/>
              </a:lnSpc>
              <a:buFont typeface="Wingdings" panose="05000000000000000000" pitchFamily="2" charset="2"/>
              <a:buNone/>
              <a:defRPr/>
            </a:pPr>
            <a:endParaRPr lang="id-ID" sz="1800" dirty="0"/>
          </a:p>
          <a:p>
            <a:pPr marL="365125" indent="-365125" algn="just" eaLnBrk="1" hangingPunct="1">
              <a:lnSpc>
                <a:spcPct val="80000"/>
              </a:lnSpc>
              <a:buFont typeface="Wingdings" panose="05000000000000000000" pitchFamily="2" charset="2"/>
              <a:buNone/>
              <a:defRPr/>
            </a:pPr>
            <a:endParaRPr lang="id-ID" sz="1800" dirty="0"/>
          </a:p>
        </p:txBody>
      </p:sp>
    </p:spTree>
  </p:cSld>
  <p:clrMapOvr>
    <a:masterClrMapping/>
  </p:clrMapOvr>
  <p:transition spd="med">
    <p:wheel spokes="8"/>
    <p:sndAc>
      <p:stSnd>
        <p:snd r:embed="rId2" name="camera.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86C13857-AEEC-4485-8E8A-F7509C1AEEDF}"/>
              </a:ext>
            </a:extLst>
          </p:cNvPr>
          <p:cNvSpPr>
            <a:spLocks noGrp="1" noChangeArrowheads="1"/>
          </p:cNvSpPr>
          <p:nvPr>
            <p:ph type="title"/>
          </p:nvPr>
        </p:nvSpPr>
        <p:spPr>
          <a:xfrm>
            <a:off x="0" y="457200"/>
            <a:ext cx="3581400" cy="928688"/>
          </a:xfrm>
        </p:spPr>
        <p:txBody>
          <a:bodyPr/>
          <a:lstStyle/>
          <a:p>
            <a:pPr algn="ctr" eaLnBrk="1" hangingPunct="1"/>
            <a:r>
              <a:rPr lang="id-ID" altLang="en-US"/>
              <a:t>Rasio Aktivitas</a:t>
            </a:r>
          </a:p>
        </p:txBody>
      </p:sp>
      <p:sp>
        <p:nvSpPr>
          <p:cNvPr id="50179" name="Rectangle 3">
            <a:extLst>
              <a:ext uri="{FF2B5EF4-FFF2-40B4-BE49-F238E27FC236}">
                <a16:creationId xmlns:a16="http://schemas.microsoft.com/office/drawing/2014/main" id="{9BF07C8C-6ACF-4618-B46F-3B7B27B9B6BF}"/>
              </a:ext>
            </a:extLst>
          </p:cNvPr>
          <p:cNvSpPr>
            <a:spLocks noGrp="1" noChangeArrowheads="1"/>
          </p:cNvSpPr>
          <p:nvPr>
            <p:ph sz="quarter" idx="1"/>
          </p:nvPr>
        </p:nvSpPr>
        <p:spPr>
          <a:xfrm>
            <a:off x="228600" y="1447800"/>
            <a:ext cx="8458200" cy="4738688"/>
          </a:xfrm>
        </p:spPr>
        <p:txBody>
          <a:bodyPr>
            <a:normAutofit lnSpcReduction="10000"/>
          </a:bodyPr>
          <a:lstStyle/>
          <a:p>
            <a:pPr eaLnBrk="1" hangingPunct="1">
              <a:defRPr/>
            </a:pPr>
            <a:r>
              <a:rPr lang="id-ID" sz="2000" b="1" i="1" dirty="0"/>
              <a:t>Inventory Turn Over</a:t>
            </a:r>
            <a:r>
              <a:rPr lang="id-ID" sz="2000" b="1" dirty="0"/>
              <a:t> </a:t>
            </a:r>
          </a:p>
          <a:p>
            <a:pPr eaLnBrk="1" hangingPunct="1">
              <a:buFont typeface="Wingdings" panose="05000000000000000000" pitchFamily="2" charset="2"/>
              <a:buNone/>
              <a:defRPr/>
            </a:pPr>
            <a:r>
              <a:rPr lang="id-ID" sz="2000" dirty="0"/>
              <a:t>	Inventory Turn Over mengukur seberapa efektifnya perusahaan dalam mengelola persediaan. </a:t>
            </a:r>
          </a:p>
          <a:p>
            <a:pPr eaLnBrk="1" hangingPunct="1">
              <a:buFont typeface="Wingdings" panose="05000000000000000000" pitchFamily="2" charset="2"/>
              <a:buNone/>
              <a:defRPr/>
            </a:pPr>
            <a:r>
              <a:rPr lang="id-ID" sz="2000" dirty="0"/>
              <a:t>	Rumus :</a:t>
            </a:r>
          </a:p>
          <a:p>
            <a:pPr eaLnBrk="1" hangingPunct="1">
              <a:buFont typeface="Wingdings" panose="05000000000000000000" pitchFamily="2" charset="2"/>
              <a:buNone/>
              <a:defRPr/>
            </a:pPr>
            <a:r>
              <a:rPr lang="id-ID" sz="2000" dirty="0"/>
              <a:t>	</a:t>
            </a:r>
            <a:r>
              <a:rPr lang="id-ID" sz="2000" i="1" dirty="0"/>
              <a:t>Inventory Turnover </a:t>
            </a:r>
            <a:r>
              <a:rPr lang="id-ID" sz="2000" dirty="0"/>
              <a:t>=  </a:t>
            </a:r>
            <a:r>
              <a:rPr lang="id-ID" sz="2000" u="sng" dirty="0"/>
              <a:t>Harga Pokok Penjualan</a:t>
            </a:r>
            <a:endParaRPr lang="id-ID" sz="2000" dirty="0"/>
          </a:p>
          <a:p>
            <a:pPr eaLnBrk="1" hangingPunct="1">
              <a:buFont typeface="Wingdings" panose="05000000000000000000" pitchFamily="2" charset="2"/>
              <a:buNone/>
              <a:defRPr/>
            </a:pPr>
            <a:r>
              <a:rPr lang="id-ID" sz="2000" dirty="0"/>
              <a:t>				</a:t>
            </a:r>
            <a:r>
              <a:rPr lang="en-US" sz="2000" dirty="0"/>
              <a:t>   </a:t>
            </a:r>
            <a:r>
              <a:rPr lang="id-ID" sz="2000" dirty="0"/>
              <a:t>Persediaan</a:t>
            </a:r>
          </a:p>
          <a:p>
            <a:pPr eaLnBrk="1" hangingPunct="1">
              <a:buFont typeface="Wingdings" panose="05000000000000000000" pitchFamily="2" charset="2"/>
              <a:buNone/>
              <a:defRPr/>
            </a:pPr>
            <a:endParaRPr lang="id-ID" sz="2000" dirty="0"/>
          </a:p>
          <a:p>
            <a:pPr eaLnBrk="1" hangingPunct="1">
              <a:buFont typeface="Wingdings" panose="05000000000000000000" pitchFamily="2" charset="2"/>
              <a:buNone/>
              <a:defRPr/>
            </a:pPr>
            <a:r>
              <a:rPr lang="id-ID" sz="2000" i="1" dirty="0"/>
              <a:t>	Inventory Turnover in days </a:t>
            </a:r>
            <a:r>
              <a:rPr lang="id-ID" sz="2000" dirty="0"/>
              <a:t>=                  </a:t>
            </a:r>
            <a:r>
              <a:rPr lang="en-US" sz="2000" dirty="0"/>
              <a:t>        </a:t>
            </a:r>
            <a:r>
              <a:rPr lang="id-ID" sz="2000" dirty="0"/>
              <a:t>365</a:t>
            </a:r>
          </a:p>
          <a:p>
            <a:pPr eaLnBrk="1" hangingPunct="1">
              <a:buFont typeface="Wingdings" panose="05000000000000000000" pitchFamily="2" charset="2"/>
              <a:buNone/>
              <a:defRPr/>
            </a:pPr>
            <a:r>
              <a:rPr lang="id-ID" sz="2000" dirty="0"/>
              <a:t>	</a:t>
            </a:r>
            <a:r>
              <a:rPr lang="id-ID" sz="1800" i="1" dirty="0"/>
              <a:t>(Average Day’s Inventory)</a:t>
            </a:r>
            <a:r>
              <a:rPr lang="id-ID" sz="2000" dirty="0"/>
              <a:t>	   </a:t>
            </a:r>
            <a:r>
              <a:rPr lang="en-US" sz="2000" dirty="0"/>
              <a:t>	      </a:t>
            </a:r>
            <a:r>
              <a:rPr lang="id-ID" sz="2000" dirty="0"/>
              <a:t>Perputaran persediaan</a:t>
            </a:r>
          </a:p>
          <a:p>
            <a:pPr eaLnBrk="1" hangingPunct="1">
              <a:buFont typeface="Wingdings" panose="05000000000000000000" pitchFamily="2" charset="2"/>
              <a:buNone/>
              <a:defRPr/>
            </a:pPr>
            <a:r>
              <a:rPr lang="id-ID" sz="2000" dirty="0"/>
              <a:t>				          =    </a:t>
            </a:r>
            <a:r>
              <a:rPr lang="id-ID" sz="2000" u="sng" dirty="0"/>
              <a:t>Persediaan x 365</a:t>
            </a:r>
          </a:p>
          <a:p>
            <a:pPr eaLnBrk="1" hangingPunct="1">
              <a:buFont typeface="Wingdings" panose="05000000000000000000" pitchFamily="2" charset="2"/>
              <a:buNone/>
              <a:defRPr/>
            </a:pPr>
            <a:r>
              <a:rPr lang="id-ID" sz="2000" dirty="0"/>
              <a:t>					             HPP</a:t>
            </a:r>
          </a:p>
          <a:p>
            <a:pPr algn="just" eaLnBrk="1" hangingPunct="1">
              <a:buFont typeface="Wingdings" panose="05000000000000000000" pitchFamily="2" charset="2"/>
              <a:buNone/>
              <a:defRPr/>
            </a:pPr>
            <a:r>
              <a:rPr lang="id-ID" sz="2000" dirty="0"/>
              <a:t>	Makin tinggi ITO makin baik bagi perusahaan. Nilai ITO akan lebih bermanfaat jika dibandingkan dengan perusahaan lain dalam industri yang sama. </a:t>
            </a:r>
            <a:endParaRPr lang="es-ES" sz="2000" dirty="0"/>
          </a:p>
          <a:p>
            <a:pPr eaLnBrk="1" hangingPunct="1">
              <a:buFont typeface="Wingdings" panose="05000000000000000000" pitchFamily="2" charset="2"/>
              <a:buNone/>
              <a:defRPr/>
            </a:pPr>
            <a:endParaRPr lang="id-ID" sz="2000" dirty="0"/>
          </a:p>
          <a:p>
            <a:pPr eaLnBrk="1" hangingPunct="1">
              <a:buFont typeface="Wingdings" panose="05000000000000000000" pitchFamily="2" charset="2"/>
              <a:buNone/>
              <a:defRPr/>
            </a:pPr>
            <a:endParaRPr lang="id-ID" sz="2000" dirty="0"/>
          </a:p>
          <a:p>
            <a:pPr marL="365125" indent="-365125" algn="just" eaLnBrk="1" hangingPunct="1">
              <a:lnSpc>
                <a:spcPct val="80000"/>
              </a:lnSpc>
              <a:buFont typeface="Wingdings" panose="05000000000000000000" pitchFamily="2" charset="2"/>
              <a:buNone/>
              <a:defRPr/>
            </a:pPr>
            <a:endParaRPr lang="id-ID" i="1" dirty="0"/>
          </a:p>
          <a:p>
            <a:pPr marL="365125" indent="-365125" algn="just" eaLnBrk="1" hangingPunct="1">
              <a:lnSpc>
                <a:spcPct val="80000"/>
              </a:lnSpc>
              <a:buFont typeface="Wingdings" panose="05000000000000000000" pitchFamily="2" charset="2"/>
              <a:buNone/>
              <a:defRPr/>
            </a:pPr>
            <a:endParaRPr lang="id-ID" sz="1800" dirty="0"/>
          </a:p>
          <a:p>
            <a:pPr marL="365125" indent="-365125" algn="just" eaLnBrk="1" hangingPunct="1">
              <a:lnSpc>
                <a:spcPct val="80000"/>
              </a:lnSpc>
              <a:buFont typeface="Wingdings" panose="05000000000000000000" pitchFamily="2" charset="2"/>
              <a:buNone/>
              <a:defRPr/>
            </a:pPr>
            <a:endParaRPr lang="id-ID" sz="1800" dirty="0"/>
          </a:p>
          <a:p>
            <a:pPr marL="365125" indent="-365125" algn="just" eaLnBrk="1" hangingPunct="1">
              <a:lnSpc>
                <a:spcPct val="80000"/>
              </a:lnSpc>
              <a:buFont typeface="Wingdings" panose="05000000000000000000" pitchFamily="2" charset="2"/>
              <a:buNone/>
              <a:defRPr/>
            </a:pPr>
            <a:endParaRPr lang="id-ID" sz="1800" dirty="0"/>
          </a:p>
        </p:txBody>
      </p:sp>
      <p:cxnSp>
        <p:nvCxnSpPr>
          <p:cNvPr id="5" name="Straight Connector 4">
            <a:extLst>
              <a:ext uri="{FF2B5EF4-FFF2-40B4-BE49-F238E27FC236}">
                <a16:creationId xmlns:a16="http://schemas.microsoft.com/office/drawing/2014/main" id="{B63E52FD-5556-41AA-999D-17DD1D97CFB6}"/>
              </a:ext>
            </a:extLst>
          </p:cNvPr>
          <p:cNvCxnSpPr/>
          <p:nvPr/>
        </p:nvCxnSpPr>
        <p:spPr>
          <a:xfrm>
            <a:off x="4114800" y="4267200"/>
            <a:ext cx="26431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heel spokes="8"/>
    <p:sndAc>
      <p:stSnd>
        <p:snd r:embed="rId2" name="camera.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97AD681-FEDD-45FD-80BB-EB3B88B49776}"/>
              </a:ext>
            </a:extLst>
          </p:cNvPr>
          <p:cNvSpPr>
            <a:spLocks noGrp="1" noChangeArrowheads="1"/>
          </p:cNvSpPr>
          <p:nvPr>
            <p:ph type="title"/>
          </p:nvPr>
        </p:nvSpPr>
        <p:spPr>
          <a:xfrm>
            <a:off x="0" y="381000"/>
            <a:ext cx="3886200" cy="1071563"/>
          </a:xfrm>
        </p:spPr>
        <p:txBody>
          <a:bodyPr/>
          <a:lstStyle/>
          <a:p>
            <a:pPr algn="ctr" eaLnBrk="1" hangingPunct="1"/>
            <a:r>
              <a:rPr lang="id-ID" altLang="en-US"/>
              <a:t>Rasio Aktivitas</a:t>
            </a:r>
          </a:p>
        </p:txBody>
      </p:sp>
      <p:sp>
        <p:nvSpPr>
          <p:cNvPr id="50179" name="Rectangle 3">
            <a:extLst>
              <a:ext uri="{FF2B5EF4-FFF2-40B4-BE49-F238E27FC236}">
                <a16:creationId xmlns:a16="http://schemas.microsoft.com/office/drawing/2014/main" id="{0ABCE000-0839-4443-9617-45E9B82AEA00}"/>
              </a:ext>
            </a:extLst>
          </p:cNvPr>
          <p:cNvSpPr>
            <a:spLocks noGrp="1" noChangeArrowheads="1"/>
          </p:cNvSpPr>
          <p:nvPr>
            <p:ph sz="quarter" idx="1"/>
          </p:nvPr>
        </p:nvSpPr>
        <p:spPr>
          <a:xfrm>
            <a:off x="357188" y="1600200"/>
            <a:ext cx="8358187" cy="4900613"/>
          </a:xfrm>
        </p:spPr>
        <p:txBody>
          <a:bodyPr/>
          <a:lstStyle/>
          <a:p>
            <a:pPr eaLnBrk="1" hangingPunct="1">
              <a:defRPr/>
            </a:pPr>
            <a:r>
              <a:rPr lang="id-ID" sz="2000" b="1" i="1" dirty="0"/>
              <a:t>Receivable Turn Over</a:t>
            </a:r>
            <a:r>
              <a:rPr lang="id-ID" sz="2000" b="1" dirty="0"/>
              <a:t> </a:t>
            </a:r>
          </a:p>
          <a:p>
            <a:pPr eaLnBrk="1" hangingPunct="1">
              <a:buFont typeface="Wingdings" panose="05000000000000000000" pitchFamily="2" charset="2"/>
              <a:buNone/>
              <a:defRPr/>
            </a:pPr>
            <a:r>
              <a:rPr lang="id-ID" sz="2000" dirty="0"/>
              <a:t>	</a:t>
            </a:r>
            <a:r>
              <a:rPr lang="id-ID" sz="2000" i="1" dirty="0"/>
              <a:t>Receivable Turn Over</a:t>
            </a:r>
            <a:r>
              <a:rPr lang="id-ID" sz="2000" dirty="0"/>
              <a:t> mengukur seberapa cepat piutang usaha telah berputar (menjadi kas) selama periode/tahun tersebut.</a:t>
            </a:r>
          </a:p>
          <a:p>
            <a:pPr eaLnBrk="1" hangingPunct="1">
              <a:buFont typeface="Wingdings" panose="05000000000000000000" pitchFamily="2" charset="2"/>
              <a:buNone/>
              <a:defRPr/>
            </a:pPr>
            <a:r>
              <a:rPr lang="id-ID" sz="2000" dirty="0"/>
              <a:t>	Rumus :</a:t>
            </a:r>
          </a:p>
          <a:p>
            <a:pPr eaLnBrk="1" hangingPunct="1">
              <a:buFont typeface="Wingdings" panose="05000000000000000000" pitchFamily="2" charset="2"/>
              <a:buNone/>
              <a:defRPr/>
            </a:pPr>
            <a:r>
              <a:rPr lang="id-ID" sz="2000" dirty="0"/>
              <a:t>	</a:t>
            </a:r>
            <a:r>
              <a:rPr lang="id-ID" sz="2000" i="1" dirty="0"/>
              <a:t>Receivable Turnover </a:t>
            </a:r>
            <a:r>
              <a:rPr lang="id-ID" sz="2000" dirty="0"/>
              <a:t>=  </a:t>
            </a:r>
            <a:r>
              <a:rPr lang="id-ID" sz="2000" u="sng" dirty="0"/>
              <a:t>Penjualan kredit</a:t>
            </a:r>
            <a:endParaRPr lang="id-ID" sz="2000" dirty="0"/>
          </a:p>
          <a:p>
            <a:pPr eaLnBrk="1" hangingPunct="1">
              <a:buFont typeface="Wingdings" panose="05000000000000000000" pitchFamily="2" charset="2"/>
              <a:buNone/>
              <a:defRPr/>
            </a:pPr>
            <a:r>
              <a:rPr lang="id-ID" sz="2000" dirty="0"/>
              <a:t>				           Piutang</a:t>
            </a:r>
          </a:p>
          <a:p>
            <a:pPr eaLnBrk="1" hangingPunct="1">
              <a:buFont typeface="Wingdings" panose="05000000000000000000" pitchFamily="2" charset="2"/>
              <a:buNone/>
              <a:defRPr/>
            </a:pPr>
            <a:endParaRPr lang="id-ID" sz="2000" dirty="0"/>
          </a:p>
          <a:p>
            <a:pPr eaLnBrk="1" hangingPunct="1">
              <a:buFont typeface="Wingdings" panose="05000000000000000000" pitchFamily="2" charset="2"/>
              <a:buNone/>
              <a:defRPr/>
            </a:pPr>
            <a:r>
              <a:rPr lang="id-ID" sz="2000" i="1" dirty="0"/>
              <a:t>	Receivable Turnover in days</a:t>
            </a:r>
            <a:r>
              <a:rPr lang="id-ID" sz="2000" dirty="0"/>
              <a:t> =               </a:t>
            </a:r>
            <a:r>
              <a:rPr lang="en-US" sz="2000" dirty="0"/>
              <a:t>         </a:t>
            </a:r>
            <a:r>
              <a:rPr lang="id-ID" sz="2000" dirty="0"/>
              <a:t>365</a:t>
            </a:r>
            <a:r>
              <a:rPr lang="id-ID" sz="2000" u="sng" dirty="0"/>
              <a:t> </a:t>
            </a:r>
          </a:p>
          <a:p>
            <a:pPr eaLnBrk="1" hangingPunct="1">
              <a:buFont typeface="Wingdings" panose="05000000000000000000" pitchFamily="2" charset="2"/>
              <a:buNone/>
              <a:defRPr/>
            </a:pPr>
            <a:r>
              <a:rPr lang="id-ID" sz="2000" dirty="0"/>
              <a:t>	</a:t>
            </a:r>
            <a:r>
              <a:rPr lang="id-ID" sz="1800" i="1" dirty="0"/>
              <a:t>(Average Collection Period)</a:t>
            </a:r>
            <a:r>
              <a:rPr lang="id-ID" sz="2000" dirty="0"/>
              <a:t>	  </a:t>
            </a:r>
            <a:r>
              <a:rPr lang="en-US" sz="2000" dirty="0"/>
              <a:t>	</a:t>
            </a:r>
            <a:r>
              <a:rPr lang="id-ID" sz="2000" dirty="0"/>
              <a:t>  Perputaran piutang</a:t>
            </a:r>
          </a:p>
          <a:p>
            <a:pPr eaLnBrk="1" hangingPunct="1">
              <a:buFont typeface="Wingdings" panose="05000000000000000000" pitchFamily="2" charset="2"/>
              <a:buNone/>
              <a:defRPr/>
            </a:pPr>
            <a:r>
              <a:rPr lang="id-ID" sz="2000" dirty="0"/>
              <a:t>				             =     Piutang x 365</a:t>
            </a:r>
          </a:p>
          <a:p>
            <a:pPr eaLnBrk="1" hangingPunct="1">
              <a:buFont typeface="Wingdings" panose="05000000000000000000" pitchFamily="2" charset="2"/>
              <a:buNone/>
              <a:defRPr/>
            </a:pPr>
            <a:r>
              <a:rPr lang="id-ID" sz="2000" dirty="0"/>
              <a:t>					     Penjualan kredit</a:t>
            </a:r>
          </a:p>
          <a:p>
            <a:pPr eaLnBrk="1" hangingPunct="1">
              <a:buFont typeface="Wingdings" panose="05000000000000000000" pitchFamily="2" charset="2"/>
              <a:buNone/>
              <a:defRPr/>
            </a:pPr>
            <a:r>
              <a:rPr lang="id-ID" sz="2000" dirty="0"/>
              <a:t> </a:t>
            </a:r>
          </a:p>
          <a:p>
            <a:pPr marL="365125" indent="-365125" algn="just" eaLnBrk="1" fontAlgn="auto" hangingPunct="1">
              <a:lnSpc>
                <a:spcPct val="80000"/>
              </a:lnSpc>
              <a:spcAft>
                <a:spcPts val="0"/>
              </a:spcAft>
              <a:buFont typeface="Wingdings"/>
              <a:buNone/>
              <a:defRPr/>
            </a:pPr>
            <a:endParaRPr lang="id-ID" sz="1800" dirty="0"/>
          </a:p>
          <a:p>
            <a:pPr eaLnBrk="1" hangingPunct="1">
              <a:buFont typeface="Wingdings" panose="05000000000000000000" pitchFamily="2" charset="2"/>
              <a:buNone/>
              <a:defRPr/>
            </a:pPr>
            <a:endParaRPr lang="id-ID" sz="2000" dirty="0"/>
          </a:p>
          <a:p>
            <a:pPr eaLnBrk="1" hangingPunct="1">
              <a:buFont typeface="Wingdings" panose="05000000000000000000" pitchFamily="2" charset="2"/>
              <a:buNone/>
              <a:defRPr/>
            </a:pPr>
            <a:endParaRPr lang="id-ID" sz="2000" dirty="0"/>
          </a:p>
          <a:p>
            <a:pPr eaLnBrk="1" hangingPunct="1">
              <a:defRPr/>
            </a:pPr>
            <a:endParaRPr lang="id-ID" sz="2000" dirty="0"/>
          </a:p>
          <a:p>
            <a:pPr eaLnBrk="1" hangingPunct="1">
              <a:buFont typeface="Wingdings" panose="05000000000000000000" pitchFamily="2" charset="2"/>
              <a:buNone/>
              <a:defRPr/>
            </a:pPr>
            <a:endParaRPr lang="id-ID" sz="2000" dirty="0"/>
          </a:p>
          <a:p>
            <a:pPr eaLnBrk="1" hangingPunct="1">
              <a:buFont typeface="Wingdings" panose="05000000000000000000" pitchFamily="2" charset="2"/>
              <a:buNone/>
              <a:defRPr/>
            </a:pPr>
            <a:endParaRPr lang="id-ID" sz="2000" dirty="0"/>
          </a:p>
          <a:p>
            <a:pPr marL="365125" indent="-365125" algn="just" eaLnBrk="1" hangingPunct="1">
              <a:lnSpc>
                <a:spcPct val="80000"/>
              </a:lnSpc>
              <a:buFont typeface="Wingdings" panose="05000000000000000000" pitchFamily="2" charset="2"/>
              <a:buNone/>
              <a:defRPr/>
            </a:pPr>
            <a:endParaRPr lang="id-ID" i="1" dirty="0"/>
          </a:p>
          <a:p>
            <a:pPr marL="365125" indent="-365125" algn="just" eaLnBrk="1" hangingPunct="1">
              <a:lnSpc>
                <a:spcPct val="80000"/>
              </a:lnSpc>
              <a:buFont typeface="Wingdings" panose="05000000000000000000" pitchFamily="2" charset="2"/>
              <a:buNone/>
              <a:defRPr/>
            </a:pPr>
            <a:endParaRPr lang="id-ID" sz="1800" dirty="0"/>
          </a:p>
          <a:p>
            <a:pPr marL="365125" indent="-365125" algn="just" eaLnBrk="1" hangingPunct="1">
              <a:lnSpc>
                <a:spcPct val="80000"/>
              </a:lnSpc>
              <a:buFont typeface="Wingdings" panose="05000000000000000000" pitchFamily="2" charset="2"/>
              <a:buNone/>
              <a:defRPr/>
            </a:pPr>
            <a:endParaRPr lang="id-ID" sz="1800" dirty="0"/>
          </a:p>
          <a:p>
            <a:pPr marL="365125" indent="-365125" algn="just" eaLnBrk="1" hangingPunct="1">
              <a:lnSpc>
                <a:spcPct val="80000"/>
              </a:lnSpc>
              <a:buFont typeface="Wingdings" panose="05000000000000000000" pitchFamily="2" charset="2"/>
              <a:buNone/>
              <a:defRPr/>
            </a:pPr>
            <a:endParaRPr lang="id-ID" sz="1800" dirty="0"/>
          </a:p>
        </p:txBody>
      </p:sp>
      <p:cxnSp>
        <p:nvCxnSpPr>
          <p:cNvPr id="5" name="Straight Connector 4">
            <a:extLst>
              <a:ext uri="{FF2B5EF4-FFF2-40B4-BE49-F238E27FC236}">
                <a16:creationId xmlns:a16="http://schemas.microsoft.com/office/drawing/2014/main" id="{9F5DF0CD-2FA7-4BEF-8F2C-015FB7474CAD}"/>
              </a:ext>
            </a:extLst>
          </p:cNvPr>
          <p:cNvCxnSpPr/>
          <p:nvPr/>
        </p:nvCxnSpPr>
        <p:spPr>
          <a:xfrm>
            <a:off x="4236244" y="4591050"/>
            <a:ext cx="2286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44D732-768C-45F6-9F49-1DBD14693322}"/>
              </a:ext>
            </a:extLst>
          </p:cNvPr>
          <p:cNvCxnSpPr/>
          <p:nvPr/>
        </p:nvCxnSpPr>
        <p:spPr>
          <a:xfrm>
            <a:off x="4152900" y="5438775"/>
            <a:ext cx="20716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heel spokes="8"/>
    <p:sndAc>
      <p:stSnd>
        <p:snd r:embed="rId2" name="camera.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FD064AD3-B6F9-47B0-85E8-69EB1064B9E5}"/>
              </a:ext>
            </a:extLst>
          </p:cNvPr>
          <p:cNvSpPr>
            <a:spLocks noGrp="1" noChangeArrowheads="1"/>
          </p:cNvSpPr>
          <p:nvPr>
            <p:ph type="title"/>
          </p:nvPr>
        </p:nvSpPr>
        <p:spPr>
          <a:xfrm>
            <a:off x="0" y="381000"/>
            <a:ext cx="3886200" cy="1071563"/>
          </a:xfrm>
        </p:spPr>
        <p:txBody>
          <a:bodyPr/>
          <a:lstStyle/>
          <a:p>
            <a:pPr algn="ctr" eaLnBrk="1" hangingPunct="1"/>
            <a:r>
              <a:rPr lang="id-ID" altLang="en-US"/>
              <a:t>Rasio Aktivitas</a:t>
            </a:r>
          </a:p>
        </p:txBody>
      </p:sp>
      <p:sp>
        <p:nvSpPr>
          <p:cNvPr id="50179" name="Rectangle 3">
            <a:extLst>
              <a:ext uri="{FF2B5EF4-FFF2-40B4-BE49-F238E27FC236}">
                <a16:creationId xmlns:a16="http://schemas.microsoft.com/office/drawing/2014/main" id="{E80A6AFD-9695-424D-88D9-4B097EEC884A}"/>
              </a:ext>
            </a:extLst>
          </p:cNvPr>
          <p:cNvSpPr>
            <a:spLocks noGrp="1" noChangeArrowheads="1"/>
          </p:cNvSpPr>
          <p:nvPr>
            <p:ph sz="quarter" idx="1"/>
          </p:nvPr>
        </p:nvSpPr>
        <p:spPr>
          <a:xfrm>
            <a:off x="357188" y="1600200"/>
            <a:ext cx="8253412" cy="4900613"/>
          </a:xfrm>
        </p:spPr>
        <p:txBody>
          <a:bodyPr/>
          <a:lstStyle/>
          <a:p>
            <a:pPr algn="just" eaLnBrk="1" hangingPunct="1">
              <a:defRPr/>
            </a:pPr>
            <a:r>
              <a:rPr lang="id-ID" sz="2400" b="1" i="1" dirty="0"/>
              <a:t>Assets Turn Over</a:t>
            </a:r>
          </a:p>
          <a:p>
            <a:pPr algn="just" eaLnBrk="1" hangingPunct="1">
              <a:buFont typeface="Wingdings" panose="05000000000000000000" pitchFamily="2" charset="2"/>
              <a:buNone/>
              <a:defRPr/>
            </a:pPr>
            <a:r>
              <a:rPr lang="id-ID" sz="2400" i="1" dirty="0"/>
              <a:t>	Assets Turn Over</a:t>
            </a:r>
            <a:r>
              <a:rPr lang="id-ID" sz="2400" dirty="0"/>
              <a:t> mengukur kemampuan aset/aktiva dalam menciptakan/menghasilkan penjualan.</a:t>
            </a:r>
          </a:p>
          <a:p>
            <a:pPr algn="just" eaLnBrk="1" hangingPunct="1">
              <a:buFont typeface="Wingdings" panose="05000000000000000000" pitchFamily="2" charset="2"/>
              <a:buNone/>
              <a:defRPr/>
            </a:pPr>
            <a:r>
              <a:rPr lang="id-ID" sz="2400" dirty="0"/>
              <a:t>	</a:t>
            </a:r>
          </a:p>
          <a:p>
            <a:pPr algn="just" eaLnBrk="1" hangingPunct="1">
              <a:buFont typeface="Wingdings" panose="05000000000000000000" pitchFamily="2" charset="2"/>
              <a:buNone/>
              <a:defRPr/>
            </a:pPr>
            <a:r>
              <a:rPr lang="id-ID" sz="2400" dirty="0"/>
              <a:t>	Rumus :</a:t>
            </a:r>
          </a:p>
          <a:p>
            <a:pPr algn="just" eaLnBrk="1" hangingPunct="1">
              <a:buFont typeface="Wingdings" panose="05000000000000000000" pitchFamily="2" charset="2"/>
              <a:buNone/>
              <a:defRPr/>
            </a:pPr>
            <a:r>
              <a:rPr lang="id-ID" sz="2400" dirty="0"/>
              <a:t>	</a:t>
            </a:r>
            <a:r>
              <a:rPr lang="id-ID" sz="2400" i="1" dirty="0"/>
              <a:t>Asset Turnover    </a:t>
            </a:r>
            <a:r>
              <a:rPr lang="id-ID" sz="2400" dirty="0"/>
              <a:t>=         </a:t>
            </a:r>
            <a:r>
              <a:rPr lang="id-ID" sz="2400" u="sng" dirty="0"/>
              <a:t>Penjualan bersih</a:t>
            </a:r>
            <a:endParaRPr lang="id-ID" sz="2400" dirty="0"/>
          </a:p>
          <a:p>
            <a:pPr algn="just" eaLnBrk="1" hangingPunct="1">
              <a:buFont typeface="Wingdings" panose="05000000000000000000" pitchFamily="2" charset="2"/>
              <a:buNone/>
              <a:defRPr/>
            </a:pPr>
            <a:r>
              <a:rPr lang="id-ID" sz="2400" dirty="0"/>
              <a:t>				           Total Aset</a:t>
            </a:r>
            <a:endParaRPr lang="id-ID" sz="2400" i="1" dirty="0"/>
          </a:p>
          <a:p>
            <a:pPr eaLnBrk="1" hangingPunct="1">
              <a:defRPr/>
            </a:pPr>
            <a:endParaRPr lang="id-ID" sz="2000" dirty="0"/>
          </a:p>
          <a:p>
            <a:pPr marL="365125" indent="-365125" algn="just" eaLnBrk="1" fontAlgn="auto" hangingPunct="1">
              <a:lnSpc>
                <a:spcPct val="80000"/>
              </a:lnSpc>
              <a:spcAft>
                <a:spcPts val="0"/>
              </a:spcAft>
              <a:buFont typeface="Wingdings"/>
              <a:buNone/>
              <a:defRPr/>
            </a:pPr>
            <a:endParaRPr lang="id-ID" sz="1800" dirty="0"/>
          </a:p>
          <a:p>
            <a:pPr eaLnBrk="1" hangingPunct="1">
              <a:buFont typeface="Wingdings" panose="05000000000000000000" pitchFamily="2" charset="2"/>
              <a:buNone/>
              <a:defRPr/>
            </a:pPr>
            <a:endParaRPr lang="id-ID" sz="2000" dirty="0"/>
          </a:p>
          <a:p>
            <a:pPr eaLnBrk="1" hangingPunct="1">
              <a:buFont typeface="Wingdings" panose="05000000000000000000" pitchFamily="2" charset="2"/>
              <a:buNone/>
              <a:defRPr/>
            </a:pPr>
            <a:endParaRPr lang="id-ID" sz="2000" dirty="0"/>
          </a:p>
          <a:p>
            <a:pPr eaLnBrk="1" hangingPunct="1">
              <a:defRPr/>
            </a:pPr>
            <a:endParaRPr lang="id-ID" sz="2000" dirty="0"/>
          </a:p>
          <a:p>
            <a:pPr eaLnBrk="1" hangingPunct="1">
              <a:buFont typeface="Wingdings" panose="05000000000000000000" pitchFamily="2" charset="2"/>
              <a:buNone/>
              <a:defRPr/>
            </a:pPr>
            <a:endParaRPr lang="id-ID" sz="2000" dirty="0"/>
          </a:p>
          <a:p>
            <a:pPr eaLnBrk="1" hangingPunct="1">
              <a:buFont typeface="Wingdings" panose="05000000000000000000" pitchFamily="2" charset="2"/>
              <a:buNone/>
              <a:defRPr/>
            </a:pPr>
            <a:endParaRPr lang="id-ID" sz="2000" dirty="0"/>
          </a:p>
          <a:p>
            <a:pPr marL="365125" indent="-365125" algn="just" eaLnBrk="1" hangingPunct="1">
              <a:lnSpc>
                <a:spcPct val="80000"/>
              </a:lnSpc>
              <a:buFont typeface="Wingdings" panose="05000000000000000000" pitchFamily="2" charset="2"/>
              <a:buNone/>
              <a:defRPr/>
            </a:pPr>
            <a:endParaRPr lang="id-ID" i="1" dirty="0"/>
          </a:p>
          <a:p>
            <a:pPr marL="365125" indent="-365125" algn="just" eaLnBrk="1" hangingPunct="1">
              <a:lnSpc>
                <a:spcPct val="80000"/>
              </a:lnSpc>
              <a:buFont typeface="Wingdings" panose="05000000000000000000" pitchFamily="2" charset="2"/>
              <a:buNone/>
              <a:defRPr/>
            </a:pPr>
            <a:endParaRPr lang="id-ID" sz="1800" dirty="0"/>
          </a:p>
          <a:p>
            <a:pPr marL="365125" indent="-365125" algn="just" eaLnBrk="1" hangingPunct="1">
              <a:lnSpc>
                <a:spcPct val="80000"/>
              </a:lnSpc>
              <a:buFont typeface="Wingdings" panose="05000000000000000000" pitchFamily="2" charset="2"/>
              <a:buNone/>
              <a:defRPr/>
            </a:pPr>
            <a:endParaRPr lang="id-ID" sz="1800" dirty="0"/>
          </a:p>
          <a:p>
            <a:pPr marL="365125" indent="-365125" algn="just" eaLnBrk="1" hangingPunct="1">
              <a:lnSpc>
                <a:spcPct val="80000"/>
              </a:lnSpc>
              <a:buFont typeface="Wingdings" panose="05000000000000000000" pitchFamily="2" charset="2"/>
              <a:buNone/>
              <a:defRPr/>
            </a:pPr>
            <a:endParaRPr lang="id-ID" sz="1800" dirty="0"/>
          </a:p>
        </p:txBody>
      </p:sp>
    </p:spTree>
  </p:cSld>
  <p:clrMapOvr>
    <a:masterClrMapping/>
  </p:clrMapOvr>
  <p:transition spd="med">
    <p:wheel spokes="8"/>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68" y="171943"/>
            <a:ext cx="7886700" cy="1325563"/>
          </a:xfrm>
        </p:spPr>
        <p:txBody>
          <a:bodyPr>
            <a:normAutofit/>
          </a:bodyPr>
          <a:lstStyle/>
          <a:p>
            <a:r>
              <a:rPr lang="en-US" sz="3600" dirty="0" err="1"/>
              <a:t>Laporan</a:t>
            </a:r>
            <a:r>
              <a:rPr lang="en-US" sz="3600" dirty="0"/>
              <a:t> </a:t>
            </a:r>
            <a:r>
              <a:rPr lang="en-US" sz="3600" dirty="0" err="1"/>
              <a:t>Keuangan</a:t>
            </a:r>
            <a:endParaRPr lang="en-US" sz="3600" dirty="0"/>
          </a:p>
        </p:txBody>
      </p:sp>
      <p:sp>
        <p:nvSpPr>
          <p:cNvPr id="3" name="Content Placeholder 2"/>
          <p:cNvSpPr>
            <a:spLocks noGrp="1"/>
          </p:cNvSpPr>
          <p:nvPr>
            <p:ph idx="1"/>
          </p:nvPr>
        </p:nvSpPr>
        <p:spPr>
          <a:xfrm>
            <a:off x="499861" y="1381595"/>
            <a:ext cx="7886700" cy="2797890"/>
          </a:xfrm>
        </p:spPr>
        <p:txBody>
          <a:bodyPr>
            <a:normAutofit/>
          </a:bodyPr>
          <a:lstStyle/>
          <a:p>
            <a:r>
              <a:rPr lang="en-US" dirty="0" err="1">
                <a:latin typeface="Aparajita" panose="020B0604020202020204" pitchFamily="34" charset="0"/>
                <a:cs typeface="Aparajita" panose="020B0604020202020204" pitchFamily="34" charset="0"/>
              </a:rPr>
              <a:t>Terdiri</a:t>
            </a:r>
            <a:r>
              <a:rPr lang="en-US" dirty="0">
                <a:latin typeface="Aparajita" panose="020B0604020202020204" pitchFamily="34" charset="0"/>
                <a:cs typeface="Aparajita" panose="020B0604020202020204" pitchFamily="34" charset="0"/>
              </a:rPr>
              <a:t> </a:t>
            </a:r>
            <a:r>
              <a:rPr lang="en-US" dirty="0" err="1">
                <a:latin typeface="Aparajita" panose="020B0604020202020204" pitchFamily="34" charset="0"/>
                <a:cs typeface="Aparajita" panose="020B0604020202020204" pitchFamily="34" charset="0"/>
              </a:rPr>
              <a:t>atas</a:t>
            </a:r>
            <a:endParaRPr lang="en-US" dirty="0">
              <a:latin typeface="Aparajita" panose="020B0604020202020204" pitchFamily="34" charset="0"/>
              <a:cs typeface="Aparajita" panose="020B0604020202020204" pitchFamily="34" charset="0"/>
            </a:endParaRPr>
          </a:p>
          <a:p>
            <a:pPr lvl="1"/>
            <a:r>
              <a:rPr lang="en-US" sz="2000" b="1" dirty="0" err="1">
                <a:latin typeface="Aparajita" panose="020B0604020202020204" pitchFamily="34" charset="0"/>
                <a:cs typeface="Aparajita" panose="020B0604020202020204" pitchFamily="34" charset="0"/>
              </a:rPr>
              <a:t>Neraca</a:t>
            </a:r>
            <a:r>
              <a:rPr lang="en-US" sz="2000" b="1"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menunjukkan</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posisi</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keuangan</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aktiva</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utang</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dan</a:t>
            </a:r>
            <a:r>
              <a:rPr lang="en-US" sz="2000" dirty="0">
                <a:latin typeface="Aparajita" panose="020B0604020202020204" pitchFamily="34" charset="0"/>
                <a:cs typeface="Aparajita" panose="020B0604020202020204" pitchFamily="34" charset="0"/>
              </a:rPr>
              <a:t> modal) </a:t>
            </a:r>
            <a:r>
              <a:rPr lang="en-US" sz="2000" dirty="0" err="1">
                <a:latin typeface="Aparajita" panose="020B0604020202020204" pitchFamily="34" charset="0"/>
                <a:cs typeface="Aparajita" panose="020B0604020202020204" pitchFamily="34" charset="0"/>
              </a:rPr>
              <a:t>pada</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saat</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tertentu</a:t>
            </a:r>
            <a:r>
              <a:rPr lang="en-US" sz="2000" dirty="0">
                <a:latin typeface="Aparajita" panose="020B0604020202020204" pitchFamily="34" charset="0"/>
                <a:cs typeface="Aparajita" panose="020B0604020202020204" pitchFamily="34" charset="0"/>
              </a:rPr>
              <a:t>.</a:t>
            </a:r>
          </a:p>
          <a:p>
            <a:pPr lvl="1"/>
            <a:r>
              <a:rPr lang="en-US" sz="2000" b="1" dirty="0" err="1">
                <a:latin typeface="Aparajita" panose="020B0604020202020204" pitchFamily="34" charset="0"/>
                <a:cs typeface="Aparajita" panose="020B0604020202020204" pitchFamily="34" charset="0"/>
              </a:rPr>
              <a:t>Laporan</a:t>
            </a:r>
            <a:r>
              <a:rPr lang="en-US" sz="2000" b="1" dirty="0">
                <a:latin typeface="Aparajita" panose="020B0604020202020204" pitchFamily="34" charset="0"/>
                <a:cs typeface="Aparajita" panose="020B0604020202020204" pitchFamily="34" charset="0"/>
              </a:rPr>
              <a:t> </a:t>
            </a:r>
            <a:r>
              <a:rPr lang="en-US" sz="2000" b="1" dirty="0" err="1">
                <a:latin typeface="Aparajita" panose="020B0604020202020204" pitchFamily="34" charset="0"/>
                <a:cs typeface="Aparajita" panose="020B0604020202020204" pitchFamily="34" charset="0"/>
              </a:rPr>
              <a:t>laba</a:t>
            </a:r>
            <a:r>
              <a:rPr lang="en-US" sz="2000" b="1" dirty="0">
                <a:latin typeface="Aparajita" panose="020B0604020202020204" pitchFamily="34" charset="0"/>
                <a:cs typeface="Aparajita" panose="020B0604020202020204" pitchFamily="34" charset="0"/>
              </a:rPr>
              <a:t> </a:t>
            </a:r>
            <a:r>
              <a:rPr lang="en-US" sz="2000" b="1" dirty="0" err="1">
                <a:latin typeface="Aparajita" panose="020B0604020202020204" pitchFamily="34" charset="0"/>
                <a:cs typeface="Aparajita" panose="020B0604020202020204" pitchFamily="34" charset="0"/>
              </a:rPr>
              <a:t>rugi</a:t>
            </a:r>
            <a:r>
              <a:rPr lang="en-US" sz="2000" b="1"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menunjukkan</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penjualan</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biaya</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dan</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laba</a:t>
            </a:r>
            <a:r>
              <a:rPr lang="en-US" sz="2000" dirty="0">
                <a:latin typeface="Aparajita" panose="020B0604020202020204" pitchFamily="34" charset="0"/>
                <a:cs typeface="Aparajita" panose="020B0604020202020204" pitchFamily="34" charset="0"/>
              </a:rPr>
              <a:t> yang </a:t>
            </a:r>
            <a:r>
              <a:rPr lang="en-US" sz="2000" dirty="0" err="1">
                <a:latin typeface="Aparajita" panose="020B0604020202020204" pitchFamily="34" charset="0"/>
                <a:cs typeface="Aparajita" panose="020B0604020202020204" pitchFamily="34" charset="0"/>
              </a:rPr>
              <a:t>terjadi</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selama</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satu</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periode</a:t>
            </a:r>
            <a:r>
              <a:rPr lang="en-US" sz="2000" dirty="0">
                <a:latin typeface="Aparajita" panose="020B0604020202020204" pitchFamily="34" charset="0"/>
                <a:cs typeface="Aparajita" panose="020B0604020202020204" pitchFamily="34" charset="0"/>
              </a:rPr>
              <a:t>.</a:t>
            </a:r>
          </a:p>
          <a:p>
            <a:pPr lvl="1"/>
            <a:r>
              <a:rPr lang="en-US" sz="2000" b="1" dirty="0" err="1">
                <a:latin typeface="Aparajita" panose="020B0604020202020204" pitchFamily="34" charset="0"/>
                <a:cs typeface="Aparajita" panose="020B0604020202020204" pitchFamily="34" charset="0"/>
              </a:rPr>
              <a:t>Laporan</a:t>
            </a:r>
            <a:r>
              <a:rPr lang="en-US" sz="2000" b="1" dirty="0">
                <a:latin typeface="Aparajita" panose="020B0604020202020204" pitchFamily="34" charset="0"/>
                <a:cs typeface="Aparajita" panose="020B0604020202020204" pitchFamily="34" charset="0"/>
              </a:rPr>
              <a:t> </a:t>
            </a:r>
            <a:r>
              <a:rPr lang="en-US" sz="2000" b="1" dirty="0" err="1">
                <a:latin typeface="Aparajita" panose="020B0604020202020204" pitchFamily="34" charset="0"/>
                <a:cs typeface="Aparajita" panose="020B0604020202020204" pitchFamily="34" charset="0"/>
              </a:rPr>
              <a:t>saldo</a:t>
            </a:r>
            <a:r>
              <a:rPr lang="en-US" sz="2000" b="1" dirty="0">
                <a:latin typeface="Aparajita" panose="020B0604020202020204" pitchFamily="34" charset="0"/>
                <a:cs typeface="Aparajita" panose="020B0604020202020204" pitchFamily="34" charset="0"/>
              </a:rPr>
              <a:t> </a:t>
            </a:r>
            <a:r>
              <a:rPr lang="en-US" sz="2000" b="1" dirty="0" err="1">
                <a:latin typeface="Aparajita" panose="020B0604020202020204" pitchFamily="34" charset="0"/>
                <a:cs typeface="Aparajita" panose="020B0604020202020204" pitchFamily="34" charset="0"/>
              </a:rPr>
              <a:t>laba</a:t>
            </a:r>
            <a:r>
              <a:rPr lang="en-US" sz="2000" b="1"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menunjukkan</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perubahan</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laba</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ditahan</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selama</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periode</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tertentu</a:t>
            </a:r>
            <a:r>
              <a:rPr lang="en-US" sz="2000" dirty="0">
                <a:latin typeface="Aparajita" panose="020B0604020202020204" pitchFamily="34" charset="0"/>
                <a:cs typeface="Aparajita" panose="020B0604020202020204" pitchFamily="34" charset="0"/>
              </a:rPr>
              <a:t>.</a:t>
            </a:r>
          </a:p>
          <a:p>
            <a:pPr lvl="1"/>
            <a:r>
              <a:rPr lang="en-US" sz="2000" b="1" dirty="0" err="1">
                <a:latin typeface="Aparajita" panose="020B0604020202020204" pitchFamily="34" charset="0"/>
                <a:cs typeface="Aparajita" panose="020B0604020202020204" pitchFamily="34" charset="0"/>
              </a:rPr>
              <a:t>Laporan</a:t>
            </a:r>
            <a:r>
              <a:rPr lang="en-US" sz="2000" b="1" dirty="0">
                <a:latin typeface="Aparajita" panose="020B0604020202020204" pitchFamily="34" charset="0"/>
                <a:cs typeface="Aparajita" panose="020B0604020202020204" pitchFamily="34" charset="0"/>
              </a:rPr>
              <a:t> </a:t>
            </a:r>
            <a:r>
              <a:rPr lang="en-US" sz="2000" b="1" dirty="0" err="1">
                <a:latin typeface="Aparajita" panose="020B0604020202020204" pitchFamily="34" charset="0"/>
                <a:cs typeface="Aparajita" panose="020B0604020202020204" pitchFamily="34" charset="0"/>
              </a:rPr>
              <a:t>arus</a:t>
            </a:r>
            <a:r>
              <a:rPr lang="en-US" sz="2000" b="1" dirty="0">
                <a:latin typeface="Aparajita" panose="020B0604020202020204" pitchFamily="34" charset="0"/>
                <a:cs typeface="Aparajita" panose="020B0604020202020204" pitchFamily="34" charset="0"/>
              </a:rPr>
              <a:t> </a:t>
            </a:r>
            <a:r>
              <a:rPr lang="en-US" sz="2000" b="1" dirty="0" err="1">
                <a:latin typeface="Aparajita" panose="020B0604020202020204" pitchFamily="34" charset="0"/>
                <a:cs typeface="Aparajita" panose="020B0604020202020204" pitchFamily="34" charset="0"/>
              </a:rPr>
              <a:t>kas</a:t>
            </a:r>
            <a:r>
              <a:rPr lang="en-US" sz="2000" b="1"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Menujukkan</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arus</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kas</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selama</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periode</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tertentu</a:t>
            </a:r>
            <a:r>
              <a:rPr lang="en-US" sz="2000" dirty="0">
                <a:latin typeface="Aparajita" panose="020B0604020202020204" pitchFamily="34" charset="0"/>
                <a:cs typeface="Aparajita" panose="020B0604020202020204" pitchFamily="34" charset="0"/>
              </a:rPr>
              <a:t>.</a:t>
            </a:r>
          </a:p>
          <a:p>
            <a:pPr lvl="1"/>
            <a:r>
              <a:rPr lang="en-US" sz="2000" b="1" dirty="0" err="1">
                <a:latin typeface="Aparajita" panose="020B0604020202020204" pitchFamily="34" charset="0"/>
                <a:cs typeface="Aparajita" panose="020B0604020202020204" pitchFamily="34" charset="0"/>
              </a:rPr>
              <a:t>Catatan</a:t>
            </a:r>
            <a:r>
              <a:rPr lang="en-US" sz="2000" b="1" dirty="0">
                <a:latin typeface="Aparajita" panose="020B0604020202020204" pitchFamily="34" charset="0"/>
                <a:cs typeface="Aparajita" panose="020B0604020202020204" pitchFamily="34" charset="0"/>
              </a:rPr>
              <a:t> </a:t>
            </a:r>
            <a:r>
              <a:rPr lang="en-US" sz="2000" b="1" dirty="0" err="1">
                <a:latin typeface="Aparajita" panose="020B0604020202020204" pitchFamily="34" charset="0"/>
                <a:cs typeface="Aparajita" panose="020B0604020202020204" pitchFamily="34" charset="0"/>
              </a:rPr>
              <a:t>atas</a:t>
            </a:r>
            <a:r>
              <a:rPr lang="en-US" sz="2000" b="1" dirty="0">
                <a:latin typeface="Aparajita" panose="020B0604020202020204" pitchFamily="34" charset="0"/>
                <a:cs typeface="Aparajita" panose="020B0604020202020204" pitchFamily="34" charset="0"/>
              </a:rPr>
              <a:t> </a:t>
            </a:r>
            <a:r>
              <a:rPr lang="en-US" sz="2000" b="1" dirty="0" err="1">
                <a:latin typeface="Aparajita" panose="020B0604020202020204" pitchFamily="34" charset="0"/>
                <a:cs typeface="Aparajita" panose="020B0604020202020204" pitchFamily="34" charset="0"/>
              </a:rPr>
              <a:t>laporan</a:t>
            </a:r>
            <a:r>
              <a:rPr lang="en-US" sz="2000" b="1" dirty="0">
                <a:latin typeface="Aparajita" panose="020B0604020202020204" pitchFamily="34" charset="0"/>
                <a:cs typeface="Aparajita" panose="020B0604020202020204" pitchFamily="34" charset="0"/>
              </a:rPr>
              <a:t> </a:t>
            </a:r>
            <a:r>
              <a:rPr lang="en-US" sz="2000" b="1" dirty="0" err="1">
                <a:latin typeface="Aparajita" panose="020B0604020202020204" pitchFamily="34" charset="0"/>
                <a:cs typeface="Aparajita" panose="020B0604020202020204" pitchFamily="34" charset="0"/>
              </a:rPr>
              <a:t>keuangan</a:t>
            </a:r>
            <a:r>
              <a:rPr lang="en-US" sz="2000" b="1"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berisi</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rincian</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neraca</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dan</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laporan</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laba</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rugi</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kebijakan</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akuntansi</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dan</a:t>
            </a:r>
            <a:r>
              <a:rPr lang="en-US" sz="2000" dirty="0">
                <a:latin typeface="Aparajita" panose="020B0604020202020204" pitchFamily="34" charset="0"/>
                <a:cs typeface="Aparajita" panose="020B0604020202020204" pitchFamily="34" charset="0"/>
              </a:rPr>
              <a:t> lain </a:t>
            </a:r>
            <a:r>
              <a:rPr lang="en-US" sz="2000" dirty="0" err="1">
                <a:latin typeface="Aparajita" panose="020B0604020202020204" pitchFamily="34" charset="0"/>
                <a:cs typeface="Aparajita" panose="020B0604020202020204" pitchFamily="34" charset="0"/>
              </a:rPr>
              <a:t>sebagainya</a:t>
            </a:r>
            <a:r>
              <a:rPr lang="en-US" sz="2000" dirty="0">
                <a:latin typeface="Aparajita" panose="020B0604020202020204" pitchFamily="34" charset="0"/>
                <a:cs typeface="Aparajita" panose="020B0604020202020204" pitchFamily="34" charset="0"/>
              </a:rPr>
              <a:t>.</a:t>
            </a:r>
          </a:p>
          <a:p>
            <a:pPr lvl="1"/>
            <a:endParaRPr lang="en-US" dirty="0">
              <a:latin typeface="Aparajita" panose="020B0604020202020204" pitchFamily="34" charset="0"/>
              <a:cs typeface="Aparajita" panose="020B0604020202020204" pitchFamily="34" charset="0"/>
            </a:endParaRPr>
          </a:p>
        </p:txBody>
      </p:sp>
      <p:sp>
        <p:nvSpPr>
          <p:cNvPr id="4" name="Title 1"/>
          <p:cNvSpPr txBox="1">
            <a:spLocks/>
          </p:cNvSpPr>
          <p:nvPr/>
        </p:nvSpPr>
        <p:spPr>
          <a:xfrm>
            <a:off x="190768" y="4179485"/>
            <a:ext cx="7886700" cy="1024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err="1"/>
              <a:t>Perbedaan</a:t>
            </a:r>
            <a:r>
              <a:rPr lang="en-US" sz="3600" dirty="0"/>
              <a:t> </a:t>
            </a:r>
            <a:r>
              <a:rPr lang="en-US" sz="3600" dirty="0" err="1"/>
              <a:t>nilai</a:t>
            </a:r>
            <a:r>
              <a:rPr lang="en-US" sz="3600" dirty="0"/>
              <a:t> </a:t>
            </a:r>
            <a:r>
              <a:rPr lang="en-US" sz="3600" dirty="0" err="1"/>
              <a:t>buku</a:t>
            </a:r>
            <a:r>
              <a:rPr lang="en-US" sz="3600" dirty="0"/>
              <a:t> </a:t>
            </a:r>
            <a:r>
              <a:rPr lang="en-US" sz="3600" dirty="0" err="1"/>
              <a:t>dengan</a:t>
            </a:r>
            <a:r>
              <a:rPr lang="en-US" sz="3600" dirty="0"/>
              <a:t> </a:t>
            </a:r>
            <a:r>
              <a:rPr lang="en-US" sz="3600" dirty="0" err="1"/>
              <a:t>nilai</a:t>
            </a:r>
            <a:r>
              <a:rPr lang="en-US" sz="3600" dirty="0"/>
              <a:t> </a:t>
            </a:r>
            <a:r>
              <a:rPr lang="en-US" sz="3600" dirty="0" err="1"/>
              <a:t>pasar</a:t>
            </a:r>
            <a:endParaRPr lang="en-US" sz="3600" dirty="0"/>
          </a:p>
        </p:txBody>
      </p:sp>
      <p:sp>
        <p:nvSpPr>
          <p:cNvPr id="5" name="Content Placeholder 2"/>
          <p:cNvSpPr txBox="1">
            <a:spLocks/>
          </p:cNvSpPr>
          <p:nvPr/>
        </p:nvSpPr>
        <p:spPr>
          <a:xfrm>
            <a:off x="499861" y="5048518"/>
            <a:ext cx="7886700" cy="15549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err="1">
                <a:latin typeface="Aparajita" panose="020B0604020202020204" pitchFamily="34" charset="0"/>
                <a:cs typeface="Aparajita" panose="020B0604020202020204" pitchFamily="34" charset="0"/>
              </a:rPr>
              <a:t>Nilai</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buku</a:t>
            </a:r>
            <a:r>
              <a:rPr lang="en-US" sz="2000" dirty="0">
                <a:latin typeface="Aparajita" panose="020B0604020202020204" pitchFamily="34" charset="0"/>
                <a:cs typeface="Aparajita" panose="020B0604020202020204" pitchFamily="34" charset="0"/>
              </a:rPr>
              <a:t> : </a:t>
            </a:r>
            <a:r>
              <a:rPr lang="en-US" sz="2000" dirty="0" err="1">
                <a:latin typeface="Aparajita" panose="020B0604020202020204" pitchFamily="34" charset="0"/>
                <a:cs typeface="Aparajita" panose="020B0604020202020204" pitchFamily="34" charset="0"/>
              </a:rPr>
              <a:t>nilai</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perolehan</a:t>
            </a:r>
            <a:endParaRPr lang="en-US" sz="2000" dirty="0">
              <a:latin typeface="Aparajita" panose="020B0604020202020204" pitchFamily="34" charset="0"/>
              <a:cs typeface="Aparajita" panose="020B0604020202020204" pitchFamily="34" charset="0"/>
            </a:endParaRPr>
          </a:p>
          <a:p>
            <a:r>
              <a:rPr lang="en-US" sz="2000" dirty="0" err="1">
                <a:latin typeface="Aparajita" panose="020B0604020202020204" pitchFamily="34" charset="0"/>
                <a:cs typeface="Aparajita" panose="020B0604020202020204" pitchFamily="34" charset="0"/>
              </a:rPr>
              <a:t>Nilai</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pasar</a:t>
            </a:r>
            <a:r>
              <a:rPr lang="en-US" sz="2000" dirty="0">
                <a:latin typeface="Aparajita" panose="020B0604020202020204" pitchFamily="34" charset="0"/>
                <a:cs typeface="Aparajita" panose="020B0604020202020204" pitchFamily="34" charset="0"/>
              </a:rPr>
              <a:t> : </a:t>
            </a:r>
            <a:r>
              <a:rPr lang="en-US" sz="2000" dirty="0" err="1">
                <a:latin typeface="Aparajita" panose="020B0604020202020204" pitchFamily="34" charset="0"/>
                <a:cs typeface="Aparajita" panose="020B0604020202020204" pitchFamily="34" charset="0"/>
              </a:rPr>
              <a:t>nilai</a:t>
            </a:r>
            <a:r>
              <a:rPr lang="en-US" sz="2000" dirty="0">
                <a:latin typeface="Aparajita" panose="020B0604020202020204" pitchFamily="34" charset="0"/>
                <a:cs typeface="Aparajita" panose="020B0604020202020204" pitchFamily="34" charset="0"/>
              </a:rPr>
              <a:t> yang </a:t>
            </a:r>
            <a:r>
              <a:rPr lang="en-US" sz="2000" dirty="0" err="1">
                <a:latin typeface="Aparajita" panose="020B0604020202020204" pitchFamily="34" charset="0"/>
                <a:cs typeface="Aparajita" panose="020B0604020202020204" pitchFamily="34" charset="0"/>
              </a:rPr>
              <a:t>berlaku</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dipasar</a:t>
            </a:r>
            <a:endParaRPr lang="en-US" sz="2000" dirty="0">
              <a:latin typeface="Aparajita" panose="020B0604020202020204" pitchFamily="34" charset="0"/>
              <a:cs typeface="Aparajita" panose="020B0604020202020204" pitchFamily="34" charset="0"/>
            </a:endParaRPr>
          </a:p>
          <a:p>
            <a:r>
              <a:rPr lang="en-US" sz="2000" dirty="0" err="1">
                <a:latin typeface="Aparajita" panose="020B0604020202020204" pitchFamily="34" charset="0"/>
                <a:cs typeface="Aparajita" panose="020B0604020202020204" pitchFamily="34" charset="0"/>
              </a:rPr>
              <a:t>Agio</a:t>
            </a:r>
            <a:r>
              <a:rPr lang="en-US" sz="2000" dirty="0">
                <a:latin typeface="Aparajita" panose="020B0604020202020204" pitchFamily="34" charset="0"/>
                <a:cs typeface="Aparajita" panose="020B0604020202020204" pitchFamily="34" charset="0"/>
              </a:rPr>
              <a:t> : </a:t>
            </a:r>
            <a:r>
              <a:rPr lang="en-US" sz="2000" dirty="0" err="1">
                <a:latin typeface="Aparajita" panose="020B0604020202020204" pitchFamily="34" charset="0"/>
                <a:cs typeface="Aparajita" panose="020B0604020202020204" pitchFamily="34" charset="0"/>
              </a:rPr>
              <a:t>selisih</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harga</a:t>
            </a:r>
            <a:r>
              <a:rPr lang="en-US" sz="2000" dirty="0">
                <a:latin typeface="Aparajita" panose="020B0604020202020204" pitchFamily="34" charset="0"/>
                <a:cs typeface="Aparajita" panose="020B0604020202020204" pitchFamily="34" charset="0"/>
              </a:rPr>
              <a:t> nominal </a:t>
            </a:r>
            <a:r>
              <a:rPr lang="en-US" sz="2000" dirty="0" err="1">
                <a:latin typeface="Aparajita" panose="020B0604020202020204" pitchFamily="34" charset="0"/>
                <a:cs typeface="Aparajita" panose="020B0604020202020204" pitchFamily="34" charset="0"/>
              </a:rPr>
              <a:t>saham</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dengan</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harga</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pasar</a:t>
            </a:r>
            <a:r>
              <a:rPr lang="en-US" sz="2000" dirty="0">
                <a:latin typeface="Aparajita" panose="020B0604020202020204" pitchFamily="34" charset="0"/>
                <a:cs typeface="Aparajita" panose="020B0604020202020204" pitchFamily="34" charset="0"/>
              </a:rPr>
              <a:t> </a:t>
            </a:r>
            <a:r>
              <a:rPr lang="en-US" sz="2000" dirty="0" err="1">
                <a:latin typeface="Aparajita" panose="020B0604020202020204" pitchFamily="34" charset="0"/>
                <a:cs typeface="Aparajita" panose="020B0604020202020204" pitchFamily="34" charset="0"/>
              </a:rPr>
              <a:t>saham</a:t>
            </a:r>
            <a:endParaRPr lang="en-US" sz="2000" dirty="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1829976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54A9DC0-3D4B-4C4C-9E1D-DFA92E8338D6}"/>
              </a:ext>
            </a:extLst>
          </p:cNvPr>
          <p:cNvSpPr>
            <a:spLocks noGrp="1" noChangeArrowheads="1"/>
          </p:cNvSpPr>
          <p:nvPr>
            <p:ph type="title"/>
          </p:nvPr>
        </p:nvSpPr>
        <p:spPr/>
        <p:txBody>
          <a:bodyPr/>
          <a:lstStyle/>
          <a:p>
            <a:pPr eaLnBrk="1" hangingPunct="1"/>
            <a:r>
              <a:rPr lang="id-ID" altLang="en-US" sz="2400"/>
              <a:t>RASIO PASAR</a:t>
            </a:r>
            <a:endParaRPr lang="en-US" altLang="en-US" sz="2400"/>
          </a:p>
        </p:txBody>
      </p:sp>
      <p:cxnSp>
        <p:nvCxnSpPr>
          <p:cNvPr id="32771" name="AutoShape 40">
            <a:extLst>
              <a:ext uri="{FF2B5EF4-FFF2-40B4-BE49-F238E27FC236}">
                <a16:creationId xmlns:a16="http://schemas.microsoft.com/office/drawing/2014/main" id="{5032D3E4-8E39-4A0F-88BB-8FECE732C8A6}"/>
              </a:ext>
            </a:extLst>
          </p:cNvPr>
          <p:cNvCxnSpPr>
            <a:cxnSpLocks noChangeShapeType="1"/>
          </p:cNvCxnSpPr>
          <p:nvPr/>
        </p:nvCxnSpPr>
        <p:spPr bwMode="gray">
          <a:xfrm rot="16200000" flipH="1">
            <a:off x="995362" y="2481263"/>
            <a:ext cx="892175" cy="241300"/>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2772" name="AutoShape 41">
            <a:extLst>
              <a:ext uri="{FF2B5EF4-FFF2-40B4-BE49-F238E27FC236}">
                <a16:creationId xmlns:a16="http://schemas.microsoft.com/office/drawing/2014/main" id="{EEB6E8A5-F135-4432-A7D4-5B274ED38014}"/>
              </a:ext>
            </a:extLst>
          </p:cNvPr>
          <p:cNvCxnSpPr>
            <a:cxnSpLocks noChangeShapeType="1"/>
          </p:cNvCxnSpPr>
          <p:nvPr/>
        </p:nvCxnSpPr>
        <p:spPr bwMode="gray">
          <a:xfrm>
            <a:off x="2076450" y="3448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2773" name="AutoShape 42">
            <a:extLst>
              <a:ext uri="{FF2B5EF4-FFF2-40B4-BE49-F238E27FC236}">
                <a16:creationId xmlns:a16="http://schemas.microsoft.com/office/drawing/2014/main" id="{98465435-037B-4236-B7FF-38DD4312D1B7}"/>
              </a:ext>
            </a:extLst>
          </p:cNvPr>
          <p:cNvCxnSpPr>
            <a:cxnSpLocks noChangeShapeType="1"/>
          </p:cNvCxnSpPr>
          <p:nvPr/>
        </p:nvCxnSpPr>
        <p:spPr bwMode="gray">
          <a:xfrm>
            <a:off x="2076450" y="4591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sp>
        <p:nvSpPr>
          <p:cNvPr id="46128" name="Text Box 48">
            <a:extLst>
              <a:ext uri="{FF2B5EF4-FFF2-40B4-BE49-F238E27FC236}">
                <a16:creationId xmlns:a16="http://schemas.microsoft.com/office/drawing/2014/main" id="{A1EB7617-20CD-4A27-B220-C0947F6CFEDC}"/>
              </a:ext>
            </a:extLst>
          </p:cNvPr>
          <p:cNvSpPr txBox="1">
            <a:spLocks noChangeArrowheads="1"/>
          </p:cNvSpPr>
          <p:nvPr/>
        </p:nvSpPr>
        <p:spPr bwMode="auto">
          <a:xfrm>
            <a:off x="381000" y="1905000"/>
            <a:ext cx="8382000" cy="6124575"/>
          </a:xfrm>
          <a:prstGeom prst="rect">
            <a:avLst/>
          </a:prstGeom>
          <a:noFill/>
          <a:ln w="9525">
            <a:noFill/>
            <a:miter lim="800000"/>
            <a:headEnd/>
            <a:tailEnd/>
          </a:ln>
          <a:effectLst/>
        </p:spPr>
        <p:txBody>
          <a:bodyPr>
            <a:spAutoFit/>
          </a:bodyPr>
          <a:lstStyle/>
          <a:p>
            <a:pPr algn="just">
              <a:defRPr/>
            </a:pPr>
            <a:r>
              <a:rPr lang="id-ID" sz="2800" dirty="0">
                <a:latin typeface="Agency FB" pitchFamily="34" charset="0"/>
                <a:cs typeface="Aharoni" pitchFamily="2" charset="-79"/>
              </a:rPr>
              <a:t>Rasio Pasar </a:t>
            </a:r>
            <a:r>
              <a:rPr lang="id-ID" sz="2800" dirty="0">
                <a:latin typeface="Agency FB" pitchFamily="34" charset="0"/>
                <a:cs typeface="+mn-cs"/>
              </a:rPr>
              <a:t>merupakan sekumpulan rasio yang menghubungkan harga saham dengan laba, nilai buku per saham dan dividen. </a:t>
            </a:r>
          </a:p>
          <a:p>
            <a:pPr algn="just">
              <a:defRPr/>
            </a:pPr>
            <a:r>
              <a:rPr lang="id-ID" sz="2800" dirty="0">
                <a:latin typeface="Agency FB" pitchFamily="34" charset="0"/>
                <a:cs typeface="+mn-cs"/>
              </a:rPr>
              <a:t>Rasio ini memberikan petunjuk mengenai apa yang dipikirkan invenstor atas kinerja perusahaan di masa lalu serta prospek di masa mendatang (Moeljadi, 2006).</a:t>
            </a:r>
          </a:p>
          <a:p>
            <a:pPr algn="just">
              <a:defRPr/>
            </a:pPr>
            <a:r>
              <a:rPr lang="id-ID" sz="2800" dirty="0">
                <a:latin typeface="Agency FB" pitchFamily="34" charset="0"/>
                <a:cs typeface="+mn-cs"/>
              </a:rPr>
              <a:t>Rasio ini memberikan informasi seberapa besar masyarakat (investor) atau para pemegang saham menghargai perusahaan, sehingga mereka mau membeli saham perusahaan dengan harga yang lebih tinggi dibanding dengan nilai buku saham (Sutrisno, 2003).</a:t>
            </a:r>
          </a:p>
          <a:p>
            <a:pPr algn="just">
              <a:defRPr/>
            </a:pPr>
            <a:endParaRPr lang="id-ID" sz="2400" dirty="0">
              <a:latin typeface="Aharoni" pitchFamily="2" charset="-79"/>
              <a:cs typeface="Aharoni" pitchFamily="2" charset="-79"/>
            </a:endParaRPr>
          </a:p>
          <a:p>
            <a:pPr algn="just">
              <a:defRPr/>
            </a:pPr>
            <a:br>
              <a:rPr lang="id-ID" sz="2400" dirty="0">
                <a:latin typeface="Aharoni" pitchFamily="2" charset="-79"/>
                <a:cs typeface="Aharoni" pitchFamily="2" charset="-79"/>
              </a:rPr>
            </a:br>
            <a:endParaRPr lang="id-ID" sz="2400" dirty="0">
              <a:latin typeface="Aharoni" pitchFamily="2" charset="-79"/>
              <a:cs typeface="Aharoni" pitchFamily="2" charset="-79"/>
            </a:endParaRPr>
          </a:p>
          <a:p>
            <a:pPr algn="just">
              <a:defRPr/>
            </a:pPr>
            <a:endParaRPr lang="id-ID" sz="2800" dirty="0">
              <a:latin typeface="Aharoni" pitchFamily="2" charset="-79"/>
              <a:cs typeface="Aharoni" pitchFamily="2" charset="-79"/>
            </a:endParaRPr>
          </a:p>
          <a:p>
            <a:pPr marL="358775" indent="-358775" algn="just">
              <a:buFont typeface="Wingdings" pitchFamily="2" charset="2"/>
              <a:buChar char="ü"/>
              <a:defRPr/>
            </a:pPr>
            <a:endParaRPr lang="id-ID" sz="2000" dirty="0">
              <a:latin typeface="Aharoni" pitchFamily="2" charset="-79"/>
              <a:cs typeface="Aharoni" pitchFamily="2" charset="-79"/>
            </a:endParaRPr>
          </a:p>
          <a:p>
            <a:pPr>
              <a:defRPr/>
            </a:pPr>
            <a:endParaRPr lang="en-US" sz="2000" b="1" dirty="0">
              <a:solidFill>
                <a:schemeClr val="tx1">
                  <a:lumMod val="95000"/>
                  <a:lumOff val="5000"/>
                </a:schemeClr>
              </a:solidFill>
              <a:latin typeface="Aharoni" pitchFamily="2" charset="-79"/>
              <a:cs typeface="Aharoni" pitchFamily="2" charset="-79"/>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114C543-3832-4D96-9F79-02296A723983}"/>
              </a:ext>
            </a:extLst>
          </p:cNvPr>
          <p:cNvSpPr>
            <a:spLocks noGrp="1" noChangeArrowheads="1"/>
          </p:cNvSpPr>
          <p:nvPr>
            <p:ph type="title"/>
          </p:nvPr>
        </p:nvSpPr>
        <p:spPr/>
        <p:txBody>
          <a:bodyPr/>
          <a:lstStyle/>
          <a:p>
            <a:pPr eaLnBrk="1" hangingPunct="1"/>
            <a:r>
              <a:rPr lang="id-ID" altLang="en-US" sz="2400"/>
              <a:t>EARNING PER SHARE (EPS)</a:t>
            </a:r>
            <a:endParaRPr lang="en-US" altLang="en-US" sz="2400"/>
          </a:p>
        </p:txBody>
      </p:sp>
      <p:cxnSp>
        <p:nvCxnSpPr>
          <p:cNvPr id="33795" name="AutoShape 40">
            <a:extLst>
              <a:ext uri="{FF2B5EF4-FFF2-40B4-BE49-F238E27FC236}">
                <a16:creationId xmlns:a16="http://schemas.microsoft.com/office/drawing/2014/main" id="{7008792A-9819-433D-BF45-98B50005C998}"/>
              </a:ext>
            </a:extLst>
          </p:cNvPr>
          <p:cNvCxnSpPr>
            <a:cxnSpLocks noChangeShapeType="1"/>
          </p:cNvCxnSpPr>
          <p:nvPr/>
        </p:nvCxnSpPr>
        <p:spPr bwMode="gray">
          <a:xfrm rot="16200000" flipH="1">
            <a:off x="995362" y="2481263"/>
            <a:ext cx="892175" cy="241300"/>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3796" name="AutoShape 41">
            <a:extLst>
              <a:ext uri="{FF2B5EF4-FFF2-40B4-BE49-F238E27FC236}">
                <a16:creationId xmlns:a16="http://schemas.microsoft.com/office/drawing/2014/main" id="{7F32C5E1-50A2-4744-84BB-D4EDDAF3A73D}"/>
              </a:ext>
            </a:extLst>
          </p:cNvPr>
          <p:cNvCxnSpPr>
            <a:cxnSpLocks noChangeShapeType="1"/>
          </p:cNvCxnSpPr>
          <p:nvPr/>
        </p:nvCxnSpPr>
        <p:spPr bwMode="gray">
          <a:xfrm>
            <a:off x="2076450" y="3448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3797" name="AutoShape 42">
            <a:extLst>
              <a:ext uri="{FF2B5EF4-FFF2-40B4-BE49-F238E27FC236}">
                <a16:creationId xmlns:a16="http://schemas.microsoft.com/office/drawing/2014/main" id="{AFC96CB1-34EA-4A81-8B85-AB0B5297D6DD}"/>
              </a:ext>
            </a:extLst>
          </p:cNvPr>
          <p:cNvCxnSpPr>
            <a:cxnSpLocks noChangeShapeType="1"/>
          </p:cNvCxnSpPr>
          <p:nvPr/>
        </p:nvCxnSpPr>
        <p:spPr bwMode="gray">
          <a:xfrm>
            <a:off x="2076450" y="4591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sp>
        <p:nvSpPr>
          <p:cNvPr id="46128" name="Text Box 48">
            <a:extLst>
              <a:ext uri="{FF2B5EF4-FFF2-40B4-BE49-F238E27FC236}">
                <a16:creationId xmlns:a16="http://schemas.microsoft.com/office/drawing/2014/main" id="{D81A32E4-D2D4-432D-A4DA-28AFCF5A2F1D}"/>
              </a:ext>
            </a:extLst>
          </p:cNvPr>
          <p:cNvSpPr txBox="1">
            <a:spLocks noChangeArrowheads="1"/>
          </p:cNvSpPr>
          <p:nvPr/>
        </p:nvSpPr>
        <p:spPr bwMode="auto">
          <a:xfrm>
            <a:off x="381000" y="1905000"/>
            <a:ext cx="8382000" cy="3416300"/>
          </a:xfrm>
          <a:prstGeom prst="rect">
            <a:avLst/>
          </a:prstGeom>
          <a:noFill/>
          <a:ln w="9525">
            <a:noFill/>
            <a:miter lim="800000"/>
            <a:headEnd/>
            <a:tailEnd/>
          </a:ln>
          <a:effectLst/>
        </p:spPr>
        <p:txBody>
          <a:bodyPr>
            <a:spAutoFit/>
          </a:bodyPr>
          <a:lstStyle/>
          <a:p>
            <a:pPr algn="just">
              <a:defRPr/>
            </a:pPr>
            <a:r>
              <a:rPr lang="id-ID" sz="2400" i="1" dirty="0">
                <a:latin typeface="Aharoni" pitchFamily="2" charset="-79"/>
                <a:cs typeface="Aharoni" pitchFamily="2" charset="-79"/>
              </a:rPr>
              <a:t>Earning Per Share </a:t>
            </a:r>
            <a:r>
              <a:rPr lang="id-ID" sz="2400" dirty="0">
                <a:latin typeface="Aharoni" pitchFamily="2" charset="-79"/>
                <a:cs typeface="Aharoni" pitchFamily="2" charset="-79"/>
              </a:rPr>
              <a:t>(EPS) merupakan perbandingan antara laba bersih setelah </a:t>
            </a:r>
            <a:r>
              <a:rPr lang="sv-SE" sz="2400" dirty="0">
                <a:latin typeface="Aharoni" pitchFamily="2" charset="-79"/>
                <a:cs typeface="Aharoni" pitchFamily="2" charset="-79"/>
              </a:rPr>
              <a:t>pajak pada satu tahun buku dengan jumlah saham yang diterbitkan</a:t>
            </a:r>
            <a:r>
              <a:rPr lang="id-ID" sz="2400" dirty="0">
                <a:latin typeface="Aharoni" pitchFamily="2" charset="-79"/>
                <a:cs typeface="Aharoni" pitchFamily="2" charset="-79"/>
              </a:rPr>
              <a:t>.</a:t>
            </a:r>
            <a:endParaRPr lang="sv-SE" sz="2400" dirty="0">
              <a:latin typeface="Aharoni" pitchFamily="2" charset="-79"/>
              <a:cs typeface="Aharoni" pitchFamily="2" charset="-79"/>
            </a:endParaRPr>
          </a:p>
          <a:p>
            <a:pPr algn="just">
              <a:defRPr/>
            </a:pPr>
            <a:r>
              <a:rPr lang="sv-SE" sz="2400" dirty="0">
                <a:latin typeface="Aharoni" pitchFamily="2" charset="-79"/>
                <a:cs typeface="Aharoni" pitchFamily="2" charset="-79"/>
              </a:rPr>
              <a:t>EPS merupakan rasio yang menunjukkan</a:t>
            </a:r>
            <a:r>
              <a:rPr lang="id-ID" sz="2400" dirty="0">
                <a:latin typeface="Aharoni" pitchFamily="2" charset="-79"/>
                <a:cs typeface="Aharoni" pitchFamily="2" charset="-79"/>
              </a:rPr>
              <a:t> berapa besar keuntungan (</a:t>
            </a:r>
            <a:r>
              <a:rPr lang="id-ID" sz="2400" i="1" dirty="0">
                <a:latin typeface="Aharoni" pitchFamily="2" charset="-79"/>
                <a:cs typeface="Aharoni" pitchFamily="2" charset="-79"/>
              </a:rPr>
              <a:t>return</a:t>
            </a:r>
            <a:r>
              <a:rPr lang="id-ID" sz="2400" dirty="0">
                <a:latin typeface="Aharoni" pitchFamily="2" charset="-79"/>
                <a:cs typeface="Aharoni" pitchFamily="2" charset="-79"/>
              </a:rPr>
              <a:t>) yang diperoleh investor atau pemegang saham per saham. Semakin tinggi nilai EPS tentu saja menggembirakan pemegang saham karena semakin besar laba yang disediakan untuk pemegang saham.</a:t>
            </a:r>
            <a:endParaRPr lang="en-US" sz="2400" b="1" dirty="0">
              <a:solidFill>
                <a:schemeClr val="tx1">
                  <a:lumMod val="95000"/>
                  <a:lumOff val="5000"/>
                </a:schemeClr>
              </a:solidFill>
              <a:latin typeface="Aharoni" pitchFamily="2" charset="-79"/>
              <a:cs typeface="Aharoni" pitchFamily="2" charset="-79"/>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2E4A9770-B33E-44EB-9FD6-A508A6FAF09D}"/>
              </a:ext>
            </a:extLst>
          </p:cNvPr>
          <p:cNvSpPr>
            <a:spLocks noGrp="1" noChangeArrowheads="1"/>
          </p:cNvSpPr>
          <p:nvPr>
            <p:ph type="title"/>
          </p:nvPr>
        </p:nvSpPr>
        <p:spPr/>
        <p:txBody>
          <a:bodyPr/>
          <a:lstStyle/>
          <a:p>
            <a:pPr eaLnBrk="1" hangingPunct="1"/>
            <a:r>
              <a:rPr lang="id-ID" altLang="en-US" sz="2400"/>
              <a:t>EARNING PER SHARE (EPS)</a:t>
            </a:r>
            <a:endParaRPr lang="en-US" altLang="en-US" sz="2400"/>
          </a:p>
        </p:txBody>
      </p:sp>
      <p:cxnSp>
        <p:nvCxnSpPr>
          <p:cNvPr id="34819" name="AutoShape 40">
            <a:extLst>
              <a:ext uri="{FF2B5EF4-FFF2-40B4-BE49-F238E27FC236}">
                <a16:creationId xmlns:a16="http://schemas.microsoft.com/office/drawing/2014/main" id="{8B029275-B806-4850-B288-39E54AE67F4A}"/>
              </a:ext>
            </a:extLst>
          </p:cNvPr>
          <p:cNvCxnSpPr>
            <a:cxnSpLocks noChangeShapeType="1"/>
          </p:cNvCxnSpPr>
          <p:nvPr/>
        </p:nvCxnSpPr>
        <p:spPr bwMode="gray">
          <a:xfrm rot="16200000" flipH="1">
            <a:off x="995362" y="2481263"/>
            <a:ext cx="892175" cy="241300"/>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4820" name="AutoShape 41">
            <a:extLst>
              <a:ext uri="{FF2B5EF4-FFF2-40B4-BE49-F238E27FC236}">
                <a16:creationId xmlns:a16="http://schemas.microsoft.com/office/drawing/2014/main" id="{1FBA8A87-1F9C-4DE2-9272-C02D793EC85D}"/>
              </a:ext>
            </a:extLst>
          </p:cNvPr>
          <p:cNvCxnSpPr>
            <a:cxnSpLocks noChangeShapeType="1"/>
          </p:cNvCxnSpPr>
          <p:nvPr/>
        </p:nvCxnSpPr>
        <p:spPr bwMode="gray">
          <a:xfrm>
            <a:off x="2076450" y="3448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4821" name="AutoShape 42">
            <a:extLst>
              <a:ext uri="{FF2B5EF4-FFF2-40B4-BE49-F238E27FC236}">
                <a16:creationId xmlns:a16="http://schemas.microsoft.com/office/drawing/2014/main" id="{C2CF2A94-46AF-47EF-BEFD-A9E5AD286A21}"/>
              </a:ext>
            </a:extLst>
          </p:cNvPr>
          <p:cNvCxnSpPr>
            <a:cxnSpLocks noChangeShapeType="1"/>
          </p:cNvCxnSpPr>
          <p:nvPr/>
        </p:nvCxnSpPr>
        <p:spPr bwMode="gray">
          <a:xfrm>
            <a:off x="2076450" y="4591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sp>
        <p:nvSpPr>
          <p:cNvPr id="46128" name="Text Box 48">
            <a:extLst>
              <a:ext uri="{FF2B5EF4-FFF2-40B4-BE49-F238E27FC236}">
                <a16:creationId xmlns:a16="http://schemas.microsoft.com/office/drawing/2014/main" id="{D6E0EF6B-01DC-494E-BFD1-3C463A438F7F}"/>
              </a:ext>
            </a:extLst>
          </p:cNvPr>
          <p:cNvSpPr txBox="1">
            <a:spLocks noChangeArrowheads="1"/>
          </p:cNvSpPr>
          <p:nvPr/>
        </p:nvSpPr>
        <p:spPr bwMode="auto">
          <a:xfrm>
            <a:off x="381000" y="1905000"/>
            <a:ext cx="8382000" cy="4524375"/>
          </a:xfrm>
          <a:prstGeom prst="rect">
            <a:avLst/>
          </a:prstGeom>
          <a:noFill/>
          <a:ln w="9525">
            <a:noFill/>
            <a:miter lim="800000"/>
            <a:headEnd/>
            <a:tailEnd/>
          </a:ln>
          <a:effectLst/>
        </p:spPr>
        <p:txBody>
          <a:bodyPr>
            <a:spAutoFit/>
          </a:bodyPr>
          <a:lstStyle/>
          <a:p>
            <a:pPr algn="just">
              <a:defRPr/>
            </a:pPr>
            <a:r>
              <a:rPr lang="id-ID" sz="2400" dirty="0">
                <a:latin typeface="Baskerville Old Face" pitchFamily="18" charset="0"/>
                <a:cs typeface="+mn-cs"/>
              </a:rPr>
              <a:t>Seorang investor membeli dan mempertahankan saham suatu perusahaan dengan harapan akan memperoleh dividen atau capital gain. Laba biasanya menjadi dasar penentuan pembayaran dividen dan kenaikan harga saham di masa mendatang. Oleh karena itu, para pemegang saham biasanya tertarik dengan angka EPS yang dilaporkan perusahaan. EPS hanya dihitung untuk saham biasa.</a:t>
            </a:r>
          </a:p>
          <a:p>
            <a:pPr algn="just">
              <a:defRPr/>
            </a:pPr>
            <a:endParaRPr lang="id-ID" sz="2400" dirty="0">
              <a:latin typeface="Aharoni" pitchFamily="2" charset="-79"/>
              <a:cs typeface="Aharoni" pitchFamily="2" charset="-79"/>
            </a:endParaRPr>
          </a:p>
          <a:p>
            <a:pPr algn="just">
              <a:defRPr/>
            </a:pPr>
            <a:r>
              <a:rPr lang="id-ID" sz="2400" dirty="0">
                <a:latin typeface="Aharoni" pitchFamily="2" charset="-79"/>
                <a:cs typeface="Aharoni" pitchFamily="2" charset="-79"/>
              </a:rPr>
              <a:t>Rumus </a:t>
            </a:r>
            <a:r>
              <a:rPr lang="id-ID" sz="2400" i="1" dirty="0">
                <a:latin typeface="Aharoni" pitchFamily="2" charset="-79"/>
                <a:cs typeface="Aharoni" pitchFamily="2" charset="-79"/>
              </a:rPr>
              <a:t>Earning Per Share </a:t>
            </a:r>
            <a:r>
              <a:rPr lang="id-ID" sz="2400" dirty="0">
                <a:latin typeface="Aharoni" pitchFamily="2" charset="-79"/>
                <a:cs typeface="Aharoni" pitchFamily="2" charset="-79"/>
              </a:rPr>
              <a:t>(EPS) :</a:t>
            </a:r>
          </a:p>
          <a:p>
            <a:pPr algn="just">
              <a:defRPr/>
            </a:pPr>
            <a:endParaRPr lang="id-ID" sz="2400" dirty="0">
              <a:latin typeface="Aharoni" pitchFamily="2" charset="-79"/>
              <a:cs typeface="Aharoni" pitchFamily="2" charset="-79"/>
            </a:endParaRPr>
          </a:p>
          <a:p>
            <a:pPr algn="just">
              <a:defRPr/>
            </a:pPr>
            <a:r>
              <a:rPr lang="id-ID" sz="2400" i="1" dirty="0">
                <a:latin typeface="Aharoni" pitchFamily="2" charset="-79"/>
                <a:cs typeface="Aharoni" pitchFamily="2" charset="-79"/>
              </a:rPr>
              <a:t>Earning Per Share = </a:t>
            </a:r>
            <a:r>
              <a:rPr lang="id-ID" sz="2400" u="sng" dirty="0">
                <a:latin typeface="Aharoni" pitchFamily="2" charset="-79"/>
                <a:cs typeface="Aharoni" pitchFamily="2" charset="-79"/>
              </a:rPr>
              <a:t>Laba bersih setelah pajak</a:t>
            </a:r>
          </a:p>
          <a:p>
            <a:pPr algn="just">
              <a:defRPr/>
            </a:pPr>
            <a:r>
              <a:rPr lang="id-ID" sz="2400" dirty="0">
                <a:latin typeface="Aharoni" pitchFamily="2" charset="-79"/>
                <a:cs typeface="Aharoni" pitchFamily="2" charset="-79"/>
              </a:rPr>
              <a:t>				jumlah saham</a:t>
            </a:r>
          </a:p>
          <a:p>
            <a:pPr algn="just">
              <a:defRPr/>
            </a:pPr>
            <a:endParaRPr lang="en-US" sz="2400" b="1" dirty="0">
              <a:solidFill>
                <a:schemeClr val="tx1">
                  <a:lumMod val="95000"/>
                  <a:lumOff val="5000"/>
                </a:schemeClr>
              </a:solidFill>
              <a:latin typeface="Aharoni" pitchFamily="2" charset="-79"/>
              <a:cs typeface="Aharoni" pitchFamily="2" charset="-79"/>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58E6FFC-FDF2-4F8E-887F-164E34F47280}"/>
              </a:ext>
            </a:extLst>
          </p:cNvPr>
          <p:cNvSpPr>
            <a:spLocks noGrp="1" noChangeArrowheads="1"/>
          </p:cNvSpPr>
          <p:nvPr>
            <p:ph type="title"/>
          </p:nvPr>
        </p:nvSpPr>
        <p:spPr/>
        <p:txBody>
          <a:bodyPr/>
          <a:lstStyle/>
          <a:p>
            <a:pPr eaLnBrk="1" hangingPunct="1"/>
            <a:r>
              <a:rPr lang="id-ID" altLang="en-US" sz="2400"/>
              <a:t>PRICE EARNING RATIO (PER)</a:t>
            </a:r>
            <a:endParaRPr lang="en-US" altLang="en-US" sz="2400"/>
          </a:p>
        </p:txBody>
      </p:sp>
      <p:cxnSp>
        <p:nvCxnSpPr>
          <p:cNvPr id="35843" name="AutoShape 40">
            <a:extLst>
              <a:ext uri="{FF2B5EF4-FFF2-40B4-BE49-F238E27FC236}">
                <a16:creationId xmlns:a16="http://schemas.microsoft.com/office/drawing/2014/main" id="{207AC34B-6064-4152-B098-E34A40653C37}"/>
              </a:ext>
            </a:extLst>
          </p:cNvPr>
          <p:cNvCxnSpPr>
            <a:cxnSpLocks noChangeShapeType="1"/>
          </p:cNvCxnSpPr>
          <p:nvPr/>
        </p:nvCxnSpPr>
        <p:spPr bwMode="gray">
          <a:xfrm rot="16200000" flipH="1">
            <a:off x="995362" y="2481263"/>
            <a:ext cx="892175" cy="241300"/>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5844" name="AutoShape 41">
            <a:extLst>
              <a:ext uri="{FF2B5EF4-FFF2-40B4-BE49-F238E27FC236}">
                <a16:creationId xmlns:a16="http://schemas.microsoft.com/office/drawing/2014/main" id="{D655FBDF-C54E-4BAC-BA71-6DBF8A44FD99}"/>
              </a:ext>
            </a:extLst>
          </p:cNvPr>
          <p:cNvCxnSpPr>
            <a:cxnSpLocks noChangeShapeType="1"/>
          </p:cNvCxnSpPr>
          <p:nvPr/>
        </p:nvCxnSpPr>
        <p:spPr bwMode="gray">
          <a:xfrm>
            <a:off x="2076450" y="3448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5845" name="AutoShape 42">
            <a:extLst>
              <a:ext uri="{FF2B5EF4-FFF2-40B4-BE49-F238E27FC236}">
                <a16:creationId xmlns:a16="http://schemas.microsoft.com/office/drawing/2014/main" id="{422365A1-0595-425F-9212-317CDE602267}"/>
              </a:ext>
            </a:extLst>
          </p:cNvPr>
          <p:cNvCxnSpPr>
            <a:cxnSpLocks noChangeShapeType="1"/>
          </p:cNvCxnSpPr>
          <p:nvPr/>
        </p:nvCxnSpPr>
        <p:spPr bwMode="gray">
          <a:xfrm>
            <a:off x="2076450" y="4591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sp>
        <p:nvSpPr>
          <p:cNvPr id="46128" name="Text Box 48">
            <a:extLst>
              <a:ext uri="{FF2B5EF4-FFF2-40B4-BE49-F238E27FC236}">
                <a16:creationId xmlns:a16="http://schemas.microsoft.com/office/drawing/2014/main" id="{18A6E06C-AF28-45ED-ACE2-ACBACA57ECBB}"/>
              </a:ext>
            </a:extLst>
          </p:cNvPr>
          <p:cNvSpPr txBox="1">
            <a:spLocks noChangeArrowheads="1"/>
          </p:cNvSpPr>
          <p:nvPr/>
        </p:nvSpPr>
        <p:spPr bwMode="auto">
          <a:xfrm>
            <a:off x="381000" y="1905000"/>
            <a:ext cx="8382000" cy="5694363"/>
          </a:xfrm>
          <a:prstGeom prst="rect">
            <a:avLst/>
          </a:prstGeom>
          <a:noFill/>
          <a:ln w="9525">
            <a:noFill/>
            <a:miter lim="800000"/>
            <a:headEnd/>
            <a:tailEnd/>
          </a:ln>
          <a:effectLst/>
        </p:spPr>
        <p:txBody>
          <a:bodyPr>
            <a:spAutoFit/>
          </a:bodyPr>
          <a:lstStyle/>
          <a:p>
            <a:pPr algn="just">
              <a:defRPr/>
            </a:pPr>
            <a:r>
              <a:rPr lang="id-ID" sz="2800" dirty="0">
                <a:latin typeface="Andalus" pitchFamily="18" charset="-78"/>
                <a:cs typeface="Andalus" pitchFamily="18" charset="-78"/>
              </a:rPr>
              <a:t>Pendekatan </a:t>
            </a:r>
            <a:r>
              <a:rPr lang="id-ID" sz="2800" i="1" dirty="0">
                <a:latin typeface="Andalus" pitchFamily="18" charset="-78"/>
                <a:cs typeface="Andalus" pitchFamily="18" charset="-78"/>
              </a:rPr>
              <a:t>Price Earning Ratio</a:t>
            </a:r>
            <a:r>
              <a:rPr lang="id-ID" sz="2800" dirty="0">
                <a:latin typeface="Andalus" pitchFamily="18" charset="-78"/>
                <a:cs typeface="Andalus" pitchFamily="18" charset="-78"/>
              </a:rPr>
              <a:t> (PER) dalam penentuan nilai suatu saham dilakukan dengan menghitung berapa rupiah uang yang diinvestasikan ke dalam suatu saham untuk memperoleh satu rupiah pendapatan (</a:t>
            </a:r>
            <a:r>
              <a:rPr lang="id-ID" sz="2800" i="1" dirty="0">
                <a:latin typeface="Andalus" pitchFamily="18" charset="-78"/>
                <a:cs typeface="Andalus" pitchFamily="18" charset="-78"/>
              </a:rPr>
              <a:t>earning) </a:t>
            </a:r>
            <a:r>
              <a:rPr lang="id-ID" sz="2800" dirty="0">
                <a:latin typeface="Andalus" pitchFamily="18" charset="-78"/>
                <a:cs typeface="Andalus" pitchFamily="18" charset="-78"/>
              </a:rPr>
              <a:t>dari saham tersebut.</a:t>
            </a:r>
          </a:p>
          <a:p>
            <a:pPr algn="just">
              <a:defRPr/>
            </a:pPr>
            <a:r>
              <a:rPr lang="id-ID" sz="2800" dirty="0">
                <a:latin typeface="Andalus" pitchFamily="18" charset="-78"/>
                <a:cs typeface="Andalus" pitchFamily="18" charset="-78"/>
              </a:rPr>
              <a:t>Oleh para investor rasio ini digunakan untuk memprediksi kemampuan perusahaan dalam menghasilkan laba di masa yang akan datang.</a:t>
            </a:r>
          </a:p>
          <a:p>
            <a:pPr algn="just">
              <a:defRPr/>
            </a:pPr>
            <a:endParaRPr lang="id-ID" sz="2400" dirty="0">
              <a:latin typeface="Arial" charset="0"/>
              <a:cs typeface="+mn-cs"/>
            </a:endParaRPr>
          </a:p>
          <a:p>
            <a:pPr algn="just">
              <a:defRPr/>
            </a:pPr>
            <a:r>
              <a:rPr lang="id-ID" sz="2400" dirty="0">
                <a:latin typeface="Arial" charset="0"/>
                <a:cs typeface="+mn-cs"/>
              </a:rPr>
              <a:t> </a:t>
            </a:r>
            <a:br>
              <a:rPr lang="id-ID" sz="2400" dirty="0">
                <a:latin typeface="Aharoni" pitchFamily="2" charset="-79"/>
                <a:cs typeface="Aharoni" pitchFamily="2" charset="-79"/>
              </a:rPr>
            </a:br>
            <a:endParaRPr lang="id-ID" sz="2400" dirty="0">
              <a:latin typeface="Aharoni" pitchFamily="2" charset="-79"/>
              <a:cs typeface="Aharoni" pitchFamily="2" charset="-79"/>
            </a:endParaRPr>
          </a:p>
          <a:p>
            <a:pPr algn="just">
              <a:defRPr/>
            </a:pPr>
            <a:endParaRPr lang="id-ID" sz="2800" dirty="0">
              <a:latin typeface="Aharoni" pitchFamily="2" charset="-79"/>
              <a:cs typeface="Aharoni" pitchFamily="2" charset="-79"/>
            </a:endParaRPr>
          </a:p>
          <a:p>
            <a:pPr marL="358775" indent="-358775" algn="just">
              <a:buFont typeface="Wingdings" pitchFamily="2" charset="2"/>
              <a:buChar char="ü"/>
              <a:defRPr/>
            </a:pPr>
            <a:endParaRPr lang="id-ID" sz="2000" dirty="0">
              <a:latin typeface="Aharoni" pitchFamily="2" charset="-79"/>
              <a:cs typeface="Aharoni" pitchFamily="2" charset="-79"/>
            </a:endParaRPr>
          </a:p>
          <a:p>
            <a:pPr>
              <a:defRPr/>
            </a:pPr>
            <a:endParaRPr lang="en-US" sz="2000" b="1" dirty="0">
              <a:solidFill>
                <a:schemeClr val="tx1">
                  <a:lumMod val="95000"/>
                  <a:lumOff val="5000"/>
                </a:schemeClr>
              </a:solidFill>
              <a:latin typeface="Aharoni" pitchFamily="2" charset="-79"/>
              <a:cs typeface="Aharoni" pitchFamily="2" charset="-79"/>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1E07A74-BAE0-439E-BEB7-E34D1726A6EA}"/>
              </a:ext>
            </a:extLst>
          </p:cNvPr>
          <p:cNvSpPr>
            <a:spLocks noGrp="1" noChangeArrowheads="1"/>
          </p:cNvSpPr>
          <p:nvPr>
            <p:ph type="title"/>
          </p:nvPr>
        </p:nvSpPr>
        <p:spPr/>
        <p:txBody>
          <a:bodyPr/>
          <a:lstStyle/>
          <a:p>
            <a:pPr eaLnBrk="1" hangingPunct="1"/>
            <a:r>
              <a:rPr lang="id-ID" altLang="en-US" sz="2400"/>
              <a:t>PRICE EARNING RATIO (PER)</a:t>
            </a:r>
            <a:endParaRPr lang="en-US" altLang="en-US" sz="2400"/>
          </a:p>
        </p:txBody>
      </p:sp>
      <p:cxnSp>
        <p:nvCxnSpPr>
          <p:cNvPr id="36867" name="AutoShape 40">
            <a:extLst>
              <a:ext uri="{FF2B5EF4-FFF2-40B4-BE49-F238E27FC236}">
                <a16:creationId xmlns:a16="http://schemas.microsoft.com/office/drawing/2014/main" id="{73D9AD20-0497-4511-A0FD-5FBF789A4C86}"/>
              </a:ext>
            </a:extLst>
          </p:cNvPr>
          <p:cNvCxnSpPr>
            <a:cxnSpLocks noChangeShapeType="1"/>
          </p:cNvCxnSpPr>
          <p:nvPr/>
        </p:nvCxnSpPr>
        <p:spPr bwMode="gray">
          <a:xfrm rot="16200000" flipH="1">
            <a:off x="995362" y="2481263"/>
            <a:ext cx="892175" cy="241300"/>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6868" name="AutoShape 41">
            <a:extLst>
              <a:ext uri="{FF2B5EF4-FFF2-40B4-BE49-F238E27FC236}">
                <a16:creationId xmlns:a16="http://schemas.microsoft.com/office/drawing/2014/main" id="{459C732E-C9DB-4B69-A4C7-9A01DC76EF2E}"/>
              </a:ext>
            </a:extLst>
          </p:cNvPr>
          <p:cNvCxnSpPr>
            <a:cxnSpLocks noChangeShapeType="1"/>
          </p:cNvCxnSpPr>
          <p:nvPr/>
        </p:nvCxnSpPr>
        <p:spPr bwMode="gray">
          <a:xfrm>
            <a:off x="2076450" y="3448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6869" name="AutoShape 42">
            <a:extLst>
              <a:ext uri="{FF2B5EF4-FFF2-40B4-BE49-F238E27FC236}">
                <a16:creationId xmlns:a16="http://schemas.microsoft.com/office/drawing/2014/main" id="{8F5E319E-7C79-4FB5-BE8D-46AE75990E25}"/>
              </a:ext>
            </a:extLst>
          </p:cNvPr>
          <p:cNvCxnSpPr>
            <a:cxnSpLocks noChangeShapeType="1"/>
          </p:cNvCxnSpPr>
          <p:nvPr/>
        </p:nvCxnSpPr>
        <p:spPr bwMode="gray">
          <a:xfrm>
            <a:off x="2076450" y="4591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sp>
        <p:nvSpPr>
          <p:cNvPr id="46128" name="Text Box 48">
            <a:extLst>
              <a:ext uri="{FF2B5EF4-FFF2-40B4-BE49-F238E27FC236}">
                <a16:creationId xmlns:a16="http://schemas.microsoft.com/office/drawing/2014/main" id="{5DCD6B2E-56AE-4B2F-8FE3-3A60805D72C3}"/>
              </a:ext>
            </a:extLst>
          </p:cNvPr>
          <p:cNvSpPr txBox="1">
            <a:spLocks noChangeArrowheads="1"/>
          </p:cNvSpPr>
          <p:nvPr/>
        </p:nvSpPr>
        <p:spPr bwMode="auto">
          <a:xfrm>
            <a:off x="381000" y="1676400"/>
            <a:ext cx="8382000" cy="7048083"/>
          </a:xfrm>
          <a:prstGeom prst="rect">
            <a:avLst/>
          </a:prstGeom>
          <a:noFill/>
          <a:ln w="9525">
            <a:noFill/>
            <a:miter lim="800000"/>
            <a:headEnd/>
            <a:tailEnd/>
          </a:ln>
          <a:effectLst/>
        </p:spPr>
        <p:txBody>
          <a:bodyPr>
            <a:spAutoFit/>
          </a:bodyPr>
          <a:lstStyle/>
          <a:p>
            <a:pPr algn="just">
              <a:defRPr/>
            </a:pPr>
            <a:r>
              <a:rPr lang="id-ID" sz="2800" i="1" dirty="0">
                <a:latin typeface="Andalus" pitchFamily="18" charset="-78"/>
                <a:cs typeface="Andalus" pitchFamily="18" charset="-78"/>
              </a:rPr>
              <a:t>Price Earning Ratio </a:t>
            </a:r>
            <a:r>
              <a:rPr lang="id-ID" sz="2800" dirty="0">
                <a:latin typeface="Andalus" pitchFamily="18" charset="-78"/>
                <a:cs typeface="Andalus" pitchFamily="18" charset="-78"/>
              </a:rPr>
              <a:t>(PER) merupakan perbandingan antara harga pasar suatu saham dengan </a:t>
            </a:r>
            <a:r>
              <a:rPr lang="id-ID" sz="2800" i="1" dirty="0">
                <a:latin typeface="Andalus" pitchFamily="18" charset="-78"/>
                <a:cs typeface="Andalus" pitchFamily="18" charset="-78"/>
              </a:rPr>
              <a:t>earning per share </a:t>
            </a:r>
            <a:r>
              <a:rPr lang="id-ID" sz="2800" dirty="0">
                <a:latin typeface="Andalus" pitchFamily="18" charset="-78"/>
                <a:cs typeface="Andalus" pitchFamily="18" charset="-78"/>
              </a:rPr>
              <a:t>(EPS) dari saham yang bersangkutan. </a:t>
            </a:r>
          </a:p>
          <a:p>
            <a:pPr algn="just">
              <a:defRPr/>
            </a:pPr>
            <a:r>
              <a:rPr lang="id-ID" sz="2800" dirty="0">
                <a:latin typeface="Andalus" pitchFamily="18" charset="-78"/>
                <a:cs typeface="Andalus" pitchFamily="18" charset="-78"/>
              </a:rPr>
              <a:t>Makin besar PER suatu saham berarti semakin mahal harga saham tersebut.</a:t>
            </a:r>
            <a:r>
              <a:rPr lang="id-ID" sz="2800" i="1" dirty="0">
                <a:latin typeface="Arial" charset="0"/>
                <a:cs typeface="+mn-cs"/>
              </a:rPr>
              <a:t> </a:t>
            </a:r>
          </a:p>
          <a:p>
            <a:pPr>
              <a:defRPr/>
            </a:pPr>
            <a:endParaRPr lang="id-ID" sz="2800" dirty="0">
              <a:latin typeface="Andalus" pitchFamily="18" charset="-78"/>
              <a:cs typeface="Andalus" pitchFamily="18" charset="-78"/>
            </a:endParaRPr>
          </a:p>
          <a:p>
            <a:pPr algn="just">
              <a:defRPr/>
            </a:pPr>
            <a:r>
              <a:rPr lang="id-ID" sz="2800" dirty="0">
                <a:latin typeface="Andalus" pitchFamily="18" charset="-78"/>
                <a:cs typeface="Andalus" pitchFamily="18" charset="-78"/>
              </a:rPr>
              <a:t>Rumus </a:t>
            </a:r>
            <a:r>
              <a:rPr lang="id-ID" sz="2800" i="1" dirty="0">
                <a:latin typeface="Andalus" pitchFamily="18" charset="-78"/>
                <a:cs typeface="Andalus" pitchFamily="18" charset="-78"/>
              </a:rPr>
              <a:t>Price Earning Ratio</a:t>
            </a:r>
            <a:r>
              <a:rPr lang="id-ID" sz="2800" dirty="0">
                <a:latin typeface="Andalus" pitchFamily="18" charset="-78"/>
                <a:cs typeface="Andalus" pitchFamily="18" charset="-78"/>
              </a:rPr>
              <a:t> (PER) :</a:t>
            </a:r>
          </a:p>
          <a:p>
            <a:pPr algn="just">
              <a:defRPr/>
            </a:pPr>
            <a:endParaRPr lang="id-ID" sz="2800" dirty="0">
              <a:latin typeface="Andalus" pitchFamily="18" charset="-78"/>
              <a:cs typeface="Andalus" pitchFamily="18" charset="-78"/>
            </a:endParaRPr>
          </a:p>
          <a:p>
            <a:pPr algn="just">
              <a:defRPr/>
            </a:pPr>
            <a:r>
              <a:rPr lang="id-ID" sz="2800" i="1" dirty="0">
                <a:latin typeface="Andalus" pitchFamily="18" charset="-78"/>
                <a:cs typeface="Andalus" pitchFamily="18" charset="-78"/>
              </a:rPr>
              <a:t>Price Earning Ratio </a:t>
            </a:r>
            <a:r>
              <a:rPr lang="id-ID" sz="2800" dirty="0">
                <a:latin typeface="Andalus" pitchFamily="18" charset="-78"/>
                <a:cs typeface="Andalus" pitchFamily="18" charset="-78"/>
              </a:rPr>
              <a:t>= </a:t>
            </a:r>
            <a:r>
              <a:rPr lang="id-ID" sz="2400" u="sng" dirty="0">
                <a:latin typeface="Andalus" pitchFamily="18" charset="-78"/>
                <a:cs typeface="Andalus" pitchFamily="18" charset="-78"/>
              </a:rPr>
              <a:t>Harga pasar per lembar saham</a:t>
            </a:r>
            <a:endParaRPr lang="id-ID" sz="2800" u="sng" dirty="0">
              <a:latin typeface="Andalus" pitchFamily="18" charset="-78"/>
              <a:cs typeface="Andalus" pitchFamily="18" charset="-78"/>
            </a:endParaRPr>
          </a:p>
          <a:p>
            <a:pPr algn="just">
              <a:defRPr/>
            </a:pPr>
            <a:r>
              <a:rPr lang="id-ID" sz="2800" i="1" dirty="0">
                <a:latin typeface="Andalus" pitchFamily="18" charset="-78"/>
                <a:cs typeface="Andalus" pitchFamily="18" charset="-78"/>
              </a:rPr>
              <a:t>			     </a:t>
            </a:r>
            <a:r>
              <a:rPr lang="en-US" sz="2800" i="1" dirty="0">
                <a:latin typeface="Andalus" pitchFamily="18" charset="-78"/>
                <a:cs typeface="Andalus" pitchFamily="18" charset="-78"/>
              </a:rPr>
              <a:t>   </a:t>
            </a:r>
            <a:r>
              <a:rPr lang="id-ID" sz="2400" dirty="0">
                <a:latin typeface="Andalus" pitchFamily="18" charset="-78"/>
                <a:cs typeface="Andalus" pitchFamily="18" charset="-78"/>
              </a:rPr>
              <a:t>Pendapatan per lembar saham</a:t>
            </a:r>
            <a:r>
              <a:rPr lang="id-ID" sz="2400" i="1" dirty="0">
                <a:latin typeface="Andalus" pitchFamily="18" charset="-78"/>
                <a:cs typeface="Andalus" pitchFamily="18" charset="-78"/>
              </a:rPr>
              <a:t> </a:t>
            </a:r>
            <a:endParaRPr lang="id-ID" sz="2800" dirty="0">
              <a:latin typeface="Andalus" pitchFamily="18" charset="-78"/>
              <a:cs typeface="Andalus" pitchFamily="18" charset="-78"/>
            </a:endParaRPr>
          </a:p>
          <a:p>
            <a:pPr>
              <a:defRPr/>
            </a:pPr>
            <a:endParaRPr lang="id-ID" sz="2800" dirty="0">
              <a:latin typeface="Andalus" pitchFamily="18" charset="-78"/>
              <a:cs typeface="Andalus" pitchFamily="18" charset="-78"/>
            </a:endParaRPr>
          </a:p>
          <a:p>
            <a:pPr>
              <a:defRPr/>
            </a:pPr>
            <a:br>
              <a:rPr lang="id-ID" sz="2400" dirty="0">
                <a:latin typeface="Aharoni" pitchFamily="2" charset="-79"/>
                <a:cs typeface="Aharoni" pitchFamily="2" charset="-79"/>
              </a:rPr>
            </a:br>
            <a:endParaRPr lang="id-ID" sz="2400" dirty="0">
              <a:latin typeface="Aharoni" pitchFamily="2" charset="-79"/>
              <a:cs typeface="Aharoni" pitchFamily="2" charset="-79"/>
            </a:endParaRPr>
          </a:p>
          <a:p>
            <a:pPr algn="just">
              <a:defRPr/>
            </a:pPr>
            <a:endParaRPr lang="id-ID" sz="2800" dirty="0">
              <a:latin typeface="Aharoni" pitchFamily="2" charset="-79"/>
              <a:cs typeface="Aharoni" pitchFamily="2" charset="-79"/>
            </a:endParaRPr>
          </a:p>
          <a:p>
            <a:pPr marL="358775" indent="-358775" algn="just">
              <a:buFont typeface="Wingdings" pitchFamily="2" charset="2"/>
              <a:buChar char="ü"/>
              <a:defRPr/>
            </a:pPr>
            <a:endParaRPr lang="id-ID" sz="2000" dirty="0">
              <a:latin typeface="Aharoni" pitchFamily="2" charset="-79"/>
              <a:cs typeface="Aharoni" pitchFamily="2" charset="-79"/>
            </a:endParaRPr>
          </a:p>
          <a:p>
            <a:pPr>
              <a:defRPr/>
            </a:pPr>
            <a:endParaRPr lang="en-US" sz="2000" b="1" dirty="0">
              <a:solidFill>
                <a:schemeClr val="tx1">
                  <a:lumMod val="95000"/>
                  <a:lumOff val="5000"/>
                </a:schemeClr>
              </a:solidFill>
              <a:latin typeface="Aharoni" pitchFamily="2" charset="-79"/>
              <a:cs typeface="Aharoni" pitchFamily="2" charset="-79"/>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F6A0343-DD17-431C-AD5B-5FF705CF583B}"/>
              </a:ext>
            </a:extLst>
          </p:cNvPr>
          <p:cNvSpPr>
            <a:spLocks noGrp="1" noChangeArrowheads="1"/>
          </p:cNvSpPr>
          <p:nvPr>
            <p:ph type="title"/>
          </p:nvPr>
        </p:nvSpPr>
        <p:spPr>
          <a:xfrm>
            <a:off x="304800" y="655638"/>
            <a:ext cx="5105400" cy="563562"/>
          </a:xfrm>
        </p:spPr>
        <p:txBody>
          <a:bodyPr/>
          <a:lstStyle/>
          <a:p>
            <a:pPr eaLnBrk="1" hangingPunct="1"/>
            <a:r>
              <a:rPr lang="id-ID" altLang="en-US" sz="2400"/>
              <a:t>DIVIDEND PAYOUT RATIO (DPR)</a:t>
            </a:r>
            <a:endParaRPr lang="en-US" altLang="en-US" sz="2400"/>
          </a:p>
        </p:txBody>
      </p:sp>
      <p:cxnSp>
        <p:nvCxnSpPr>
          <p:cNvPr id="37891" name="AutoShape 40">
            <a:extLst>
              <a:ext uri="{FF2B5EF4-FFF2-40B4-BE49-F238E27FC236}">
                <a16:creationId xmlns:a16="http://schemas.microsoft.com/office/drawing/2014/main" id="{81D85ADF-D628-46DE-8B28-A6BD9423EBFC}"/>
              </a:ext>
            </a:extLst>
          </p:cNvPr>
          <p:cNvCxnSpPr>
            <a:cxnSpLocks noChangeShapeType="1"/>
          </p:cNvCxnSpPr>
          <p:nvPr/>
        </p:nvCxnSpPr>
        <p:spPr bwMode="gray">
          <a:xfrm rot="16200000" flipH="1">
            <a:off x="995362" y="2481263"/>
            <a:ext cx="892175" cy="241300"/>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7892" name="AutoShape 41">
            <a:extLst>
              <a:ext uri="{FF2B5EF4-FFF2-40B4-BE49-F238E27FC236}">
                <a16:creationId xmlns:a16="http://schemas.microsoft.com/office/drawing/2014/main" id="{E4EE3C6E-C14A-4BC4-BA14-36BC01F61D45}"/>
              </a:ext>
            </a:extLst>
          </p:cNvPr>
          <p:cNvCxnSpPr>
            <a:cxnSpLocks noChangeShapeType="1"/>
          </p:cNvCxnSpPr>
          <p:nvPr/>
        </p:nvCxnSpPr>
        <p:spPr bwMode="gray">
          <a:xfrm>
            <a:off x="2076450" y="3448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7893" name="AutoShape 42">
            <a:extLst>
              <a:ext uri="{FF2B5EF4-FFF2-40B4-BE49-F238E27FC236}">
                <a16:creationId xmlns:a16="http://schemas.microsoft.com/office/drawing/2014/main" id="{7FB11F34-A9A3-4438-A3ED-CEB3702E1F9D}"/>
              </a:ext>
            </a:extLst>
          </p:cNvPr>
          <p:cNvCxnSpPr>
            <a:cxnSpLocks noChangeShapeType="1"/>
          </p:cNvCxnSpPr>
          <p:nvPr/>
        </p:nvCxnSpPr>
        <p:spPr bwMode="gray">
          <a:xfrm>
            <a:off x="2076450" y="4591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sp>
        <p:nvSpPr>
          <p:cNvPr id="46128" name="Text Box 48">
            <a:extLst>
              <a:ext uri="{FF2B5EF4-FFF2-40B4-BE49-F238E27FC236}">
                <a16:creationId xmlns:a16="http://schemas.microsoft.com/office/drawing/2014/main" id="{CA1E611A-799A-4E93-87D5-C5F74C2A7537}"/>
              </a:ext>
            </a:extLst>
          </p:cNvPr>
          <p:cNvSpPr txBox="1">
            <a:spLocks noChangeArrowheads="1"/>
          </p:cNvSpPr>
          <p:nvPr/>
        </p:nvSpPr>
        <p:spPr bwMode="auto">
          <a:xfrm>
            <a:off x="381000" y="1447800"/>
            <a:ext cx="8382000" cy="7324725"/>
          </a:xfrm>
          <a:prstGeom prst="rect">
            <a:avLst/>
          </a:prstGeom>
          <a:noFill/>
          <a:ln w="9525">
            <a:noFill/>
            <a:miter lim="800000"/>
            <a:headEnd/>
            <a:tailEnd/>
          </a:ln>
          <a:effectLst/>
        </p:spPr>
        <p:txBody>
          <a:bodyPr>
            <a:spAutoFit/>
          </a:bodyPr>
          <a:lstStyle/>
          <a:p>
            <a:pPr algn="just">
              <a:defRPr/>
            </a:pPr>
            <a:r>
              <a:rPr lang="id-ID" sz="2200" b="1" dirty="0">
                <a:latin typeface="Arial" charset="0"/>
                <a:cs typeface="+mn-cs"/>
              </a:rPr>
              <a:t>Rasio ini melihat bagian pendapatan yang dibayarkan sebagai dividen kepada investor sedangkan bagian lain yang tidak dibagikan akan diinvestasikan kembali ke perusahaan.</a:t>
            </a:r>
          </a:p>
          <a:p>
            <a:pPr algn="just">
              <a:defRPr/>
            </a:pPr>
            <a:r>
              <a:rPr lang="id-ID" sz="2200" b="1" dirty="0">
                <a:latin typeface="Arial" charset="0"/>
                <a:cs typeface="+mn-cs"/>
              </a:rPr>
              <a:t>Perusahaan yang mempunyai tingkat pertumbuhan yang tinggi akan mempunyai rasio pembayaran dividen yang rendah. Sebaliknya perusahaan yang tingkat pertumbuhannya rendah akan mempunyai rasio yang tinggi. </a:t>
            </a:r>
          </a:p>
          <a:p>
            <a:pPr algn="just">
              <a:defRPr/>
            </a:pPr>
            <a:r>
              <a:rPr lang="id-ID" sz="2200" b="1" dirty="0">
                <a:latin typeface="Arial" charset="0"/>
                <a:cs typeface="Arial" charset="0"/>
              </a:rPr>
              <a:t>Rumus :</a:t>
            </a:r>
          </a:p>
          <a:p>
            <a:pPr algn="just">
              <a:defRPr/>
            </a:pPr>
            <a:endParaRPr lang="id-ID" sz="2200" b="1" dirty="0">
              <a:latin typeface="Arial" charset="0"/>
              <a:cs typeface="Arial" charset="0"/>
            </a:endParaRPr>
          </a:p>
          <a:p>
            <a:pPr algn="just">
              <a:defRPr/>
            </a:pPr>
            <a:r>
              <a:rPr lang="id-ID" sz="2200" b="1" dirty="0">
                <a:latin typeface="Arial" charset="0"/>
                <a:cs typeface="Arial" charset="0"/>
              </a:rPr>
              <a:t>Dividend Payout Ratio =  </a:t>
            </a:r>
            <a:r>
              <a:rPr lang="id-ID" sz="2200" b="1" u="sng" dirty="0">
                <a:latin typeface="Arial" charset="0"/>
                <a:cs typeface="Arial" charset="0"/>
              </a:rPr>
              <a:t>Deviden per lembar saham</a:t>
            </a:r>
            <a:r>
              <a:rPr lang="id-ID" sz="2200" b="1" dirty="0">
                <a:latin typeface="Arial" charset="0"/>
                <a:cs typeface="Arial" charset="0"/>
              </a:rPr>
              <a:t>    x 100%</a:t>
            </a:r>
          </a:p>
          <a:p>
            <a:pPr algn="just">
              <a:defRPr/>
            </a:pPr>
            <a:r>
              <a:rPr lang="id-ID" sz="2200" b="1" dirty="0">
                <a:latin typeface="Arial" charset="0"/>
                <a:cs typeface="Arial" charset="0"/>
              </a:rPr>
              <a:t>			     Pendapatan per lembar saham</a:t>
            </a:r>
          </a:p>
          <a:p>
            <a:pPr algn="just">
              <a:defRPr/>
            </a:pPr>
            <a:endParaRPr lang="id-ID" sz="3200" dirty="0">
              <a:latin typeface="Andalus" pitchFamily="18" charset="-78"/>
              <a:cs typeface="Andalus" pitchFamily="18" charset="-78"/>
            </a:endParaRPr>
          </a:p>
          <a:p>
            <a:pPr>
              <a:defRPr/>
            </a:pPr>
            <a:br>
              <a:rPr lang="id-ID" sz="2800" dirty="0">
                <a:latin typeface="Aharoni" pitchFamily="2" charset="-79"/>
                <a:cs typeface="Aharoni" pitchFamily="2" charset="-79"/>
              </a:rPr>
            </a:br>
            <a:endParaRPr lang="id-ID" sz="2400" b="1" dirty="0">
              <a:latin typeface="Arial" charset="0"/>
              <a:cs typeface="+mn-cs"/>
            </a:endParaRPr>
          </a:p>
          <a:p>
            <a:pPr>
              <a:defRPr/>
            </a:pPr>
            <a:endParaRPr lang="id-ID" sz="2800" dirty="0">
              <a:latin typeface="Andalus" pitchFamily="18" charset="-78"/>
              <a:cs typeface="Andalus" pitchFamily="18" charset="-78"/>
            </a:endParaRPr>
          </a:p>
          <a:p>
            <a:pPr>
              <a:defRPr/>
            </a:pPr>
            <a:br>
              <a:rPr lang="id-ID" sz="2400" dirty="0">
                <a:latin typeface="Aharoni" pitchFamily="2" charset="-79"/>
                <a:cs typeface="Aharoni" pitchFamily="2" charset="-79"/>
              </a:rPr>
            </a:br>
            <a:endParaRPr lang="id-ID" sz="2400" dirty="0">
              <a:latin typeface="Aharoni" pitchFamily="2" charset="-79"/>
              <a:cs typeface="Aharoni" pitchFamily="2" charset="-79"/>
            </a:endParaRPr>
          </a:p>
          <a:p>
            <a:pPr algn="just">
              <a:defRPr/>
            </a:pPr>
            <a:endParaRPr lang="id-ID" sz="2800" dirty="0">
              <a:latin typeface="Aharoni" pitchFamily="2" charset="-79"/>
              <a:cs typeface="Aharoni" pitchFamily="2" charset="-79"/>
            </a:endParaRPr>
          </a:p>
          <a:p>
            <a:pPr marL="358775" indent="-358775" algn="just">
              <a:buFont typeface="Wingdings" pitchFamily="2" charset="2"/>
              <a:buChar char="ü"/>
              <a:defRPr/>
            </a:pPr>
            <a:endParaRPr lang="id-ID" sz="2000" dirty="0">
              <a:latin typeface="Aharoni" pitchFamily="2" charset="-79"/>
              <a:cs typeface="Aharoni" pitchFamily="2" charset="-79"/>
            </a:endParaRPr>
          </a:p>
          <a:p>
            <a:pPr>
              <a:defRPr/>
            </a:pPr>
            <a:endParaRPr lang="en-US" sz="2000" b="1" dirty="0">
              <a:solidFill>
                <a:schemeClr val="tx1">
                  <a:lumMod val="95000"/>
                  <a:lumOff val="5000"/>
                </a:schemeClr>
              </a:solidFill>
              <a:latin typeface="Aharoni" pitchFamily="2" charset="-79"/>
              <a:cs typeface="Aharoni" pitchFamily="2" charset="-79"/>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4CD84707-DA1A-4A87-B4BA-305FF9783A4A}"/>
              </a:ext>
            </a:extLst>
          </p:cNvPr>
          <p:cNvSpPr>
            <a:spLocks noGrp="1" noChangeArrowheads="1"/>
          </p:cNvSpPr>
          <p:nvPr>
            <p:ph type="title"/>
          </p:nvPr>
        </p:nvSpPr>
        <p:spPr/>
        <p:txBody>
          <a:bodyPr/>
          <a:lstStyle/>
          <a:p>
            <a:pPr eaLnBrk="1" hangingPunct="1"/>
            <a:r>
              <a:rPr lang="id-ID" altLang="en-US" sz="2400"/>
              <a:t>CONTOH SOAL</a:t>
            </a:r>
            <a:endParaRPr lang="en-US" altLang="en-US" sz="2400"/>
          </a:p>
        </p:txBody>
      </p:sp>
      <p:cxnSp>
        <p:nvCxnSpPr>
          <p:cNvPr id="38915" name="AutoShape 40">
            <a:extLst>
              <a:ext uri="{FF2B5EF4-FFF2-40B4-BE49-F238E27FC236}">
                <a16:creationId xmlns:a16="http://schemas.microsoft.com/office/drawing/2014/main" id="{0A2A559E-BC79-4232-96DB-5039D5FDB4DB}"/>
              </a:ext>
            </a:extLst>
          </p:cNvPr>
          <p:cNvCxnSpPr>
            <a:cxnSpLocks noChangeShapeType="1"/>
          </p:cNvCxnSpPr>
          <p:nvPr/>
        </p:nvCxnSpPr>
        <p:spPr bwMode="gray">
          <a:xfrm rot="16200000" flipH="1">
            <a:off x="995362" y="2481263"/>
            <a:ext cx="892175" cy="241300"/>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8916" name="AutoShape 41">
            <a:extLst>
              <a:ext uri="{FF2B5EF4-FFF2-40B4-BE49-F238E27FC236}">
                <a16:creationId xmlns:a16="http://schemas.microsoft.com/office/drawing/2014/main" id="{D55D8672-2D33-4310-A92B-0100BF3A3F7A}"/>
              </a:ext>
            </a:extLst>
          </p:cNvPr>
          <p:cNvCxnSpPr>
            <a:cxnSpLocks noChangeShapeType="1"/>
          </p:cNvCxnSpPr>
          <p:nvPr/>
        </p:nvCxnSpPr>
        <p:spPr bwMode="gray">
          <a:xfrm>
            <a:off x="2076450" y="3448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8917" name="AutoShape 42">
            <a:extLst>
              <a:ext uri="{FF2B5EF4-FFF2-40B4-BE49-F238E27FC236}">
                <a16:creationId xmlns:a16="http://schemas.microsoft.com/office/drawing/2014/main" id="{B5145C3C-9D90-4EA1-9D14-47EBEFCE0DBC}"/>
              </a:ext>
            </a:extLst>
          </p:cNvPr>
          <p:cNvCxnSpPr>
            <a:cxnSpLocks noChangeShapeType="1"/>
          </p:cNvCxnSpPr>
          <p:nvPr/>
        </p:nvCxnSpPr>
        <p:spPr bwMode="gray">
          <a:xfrm>
            <a:off x="2076450" y="4591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sp>
        <p:nvSpPr>
          <p:cNvPr id="46128" name="Text Box 48">
            <a:extLst>
              <a:ext uri="{FF2B5EF4-FFF2-40B4-BE49-F238E27FC236}">
                <a16:creationId xmlns:a16="http://schemas.microsoft.com/office/drawing/2014/main" id="{D3D71A23-EE75-4B96-BFE1-F3D4C9DD5234}"/>
              </a:ext>
            </a:extLst>
          </p:cNvPr>
          <p:cNvSpPr txBox="1">
            <a:spLocks noChangeArrowheads="1"/>
          </p:cNvSpPr>
          <p:nvPr/>
        </p:nvSpPr>
        <p:spPr bwMode="auto">
          <a:xfrm>
            <a:off x="381000" y="1905000"/>
            <a:ext cx="8382000" cy="6186488"/>
          </a:xfrm>
          <a:prstGeom prst="rect">
            <a:avLst/>
          </a:prstGeom>
          <a:noFill/>
          <a:ln w="9525">
            <a:noFill/>
            <a:miter lim="800000"/>
            <a:headEnd/>
            <a:tailEnd/>
          </a:ln>
          <a:effectLst/>
        </p:spPr>
        <p:txBody>
          <a:bodyPr>
            <a:spAutoFit/>
          </a:bodyPr>
          <a:lstStyle/>
          <a:p>
            <a:pPr algn="just">
              <a:defRPr/>
            </a:pPr>
            <a:r>
              <a:rPr lang="id-ID" sz="2800" dirty="0">
                <a:latin typeface="Arial Unicode MS" pitchFamily="34" charset="-128"/>
                <a:ea typeface="Arial Unicode MS" pitchFamily="34" charset="-128"/>
                <a:cs typeface="Arial Unicode MS" pitchFamily="34" charset="-128"/>
              </a:rPr>
              <a:t>PT. Jaya Selalu pada tahun 2012 membayar dividen kepada pemegang saham biasa sebesar Rp 15,120 Milyar. Laba bersih yang diperoleh PT. Jaya Selalu Rp 92,776442 Milyar. Sampai akhir tahun tersebut, jumlah saham PT. Jaya Selalu yang beredar 378 juta lembar saham biasa. Nilai buku saham adalah Rp 378 Milyar dan harga saham PT. Jaya Selalu di pasar adalah Rp 1.450,00. </a:t>
            </a:r>
          </a:p>
          <a:p>
            <a:pPr algn="just">
              <a:defRPr/>
            </a:pPr>
            <a:r>
              <a:rPr lang="id-ID" sz="2800" dirty="0">
                <a:latin typeface="Arial Unicode MS" pitchFamily="34" charset="-128"/>
                <a:ea typeface="Arial Unicode MS" pitchFamily="34" charset="-128"/>
                <a:cs typeface="Arial Unicode MS" pitchFamily="34" charset="-128"/>
              </a:rPr>
              <a:t>Hitung : EPS, PER dan DPR!</a:t>
            </a:r>
          </a:p>
          <a:p>
            <a:pPr algn="just">
              <a:defRPr/>
            </a:pPr>
            <a:endParaRPr lang="id-ID" sz="2800" dirty="0">
              <a:latin typeface="Arial Unicode MS" pitchFamily="34" charset="-128"/>
              <a:ea typeface="Arial Unicode MS" pitchFamily="34" charset="-128"/>
              <a:cs typeface="Arial Unicode MS" pitchFamily="34" charset="-128"/>
            </a:endParaRPr>
          </a:p>
          <a:p>
            <a:pPr>
              <a:defRPr/>
            </a:pPr>
            <a:br>
              <a:rPr lang="id-ID" sz="2400" dirty="0">
                <a:latin typeface="Aharoni" pitchFamily="2" charset="-79"/>
                <a:cs typeface="Aharoni" pitchFamily="2" charset="-79"/>
              </a:rPr>
            </a:br>
            <a:endParaRPr lang="id-ID" sz="2400" dirty="0">
              <a:latin typeface="Aharoni" pitchFamily="2" charset="-79"/>
              <a:cs typeface="Aharoni" pitchFamily="2" charset="-79"/>
            </a:endParaRPr>
          </a:p>
          <a:p>
            <a:pPr algn="just">
              <a:defRPr/>
            </a:pPr>
            <a:endParaRPr lang="id-ID" sz="2800" dirty="0">
              <a:latin typeface="Aharoni" pitchFamily="2" charset="-79"/>
              <a:cs typeface="Aharoni" pitchFamily="2" charset="-79"/>
            </a:endParaRPr>
          </a:p>
          <a:p>
            <a:pPr marL="358775" indent="-358775" algn="just">
              <a:buFont typeface="Wingdings" pitchFamily="2" charset="2"/>
              <a:buChar char="ü"/>
              <a:defRPr/>
            </a:pPr>
            <a:endParaRPr lang="id-ID" sz="2000" dirty="0">
              <a:latin typeface="Aharoni" pitchFamily="2" charset="-79"/>
              <a:cs typeface="Aharoni" pitchFamily="2" charset="-79"/>
            </a:endParaRPr>
          </a:p>
          <a:p>
            <a:pPr>
              <a:defRPr/>
            </a:pPr>
            <a:endParaRPr lang="en-US" sz="2000" b="1" dirty="0">
              <a:solidFill>
                <a:schemeClr val="tx1">
                  <a:lumMod val="95000"/>
                  <a:lumOff val="5000"/>
                </a:schemeClr>
              </a:solidFill>
              <a:latin typeface="Aharoni" pitchFamily="2" charset="-79"/>
              <a:cs typeface="Aharoni" pitchFamily="2" charset="-79"/>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C683BAC-20ED-43EB-99D1-50A782D43C8A}"/>
              </a:ext>
            </a:extLst>
          </p:cNvPr>
          <p:cNvSpPr>
            <a:spLocks noGrp="1" noChangeArrowheads="1"/>
          </p:cNvSpPr>
          <p:nvPr>
            <p:ph type="title"/>
          </p:nvPr>
        </p:nvSpPr>
        <p:spPr/>
        <p:txBody>
          <a:bodyPr/>
          <a:lstStyle/>
          <a:p>
            <a:pPr eaLnBrk="1" hangingPunct="1"/>
            <a:r>
              <a:rPr lang="id-ID" altLang="en-US" sz="2400"/>
              <a:t>Penyelesaian :</a:t>
            </a:r>
            <a:endParaRPr lang="en-US" altLang="en-US" sz="2400"/>
          </a:p>
        </p:txBody>
      </p:sp>
      <p:cxnSp>
        <p:nvCxnSpPr>
          <p:cNvPr id="39939" name="AutoShape 40">
            <a:extLst>
              <a:ext uri="{FF2B5EF4-FFF2-40B4-BE49-F238E27FC236}">
                <a16:creationId xmlns:a16="http://schemas.microsoft.com/office/drawing/2014/main" id="{7CF2FB27-2597-4EB7-B535-BEF152DFB65A}"/>
              </a:ext>
            </a:extLst>
          </p:cNvPr>
          <p:cNvCxnSpPr>
            <a:cxnSpLocks noChangeShapeType="1"/>
          </p:cNvCxnSpPr>
          <p:nvPr/>
        </p:nvCxnSpPr>
        <p:spPr bwMode="gray">
          <a:xfrm rot="16200000" flipH="1">
            <a:off x="995362" y="2481263"/>
            <a:ext cx="892175" cy="241300"/>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9940" name="AutoShape 41">
            <a:extLst>
              <a:ext uri="{FF2B5EF4-FFF2-40B4-BE49-F238E27FC236}">
                <a16:creationId xmlns:a16="http://schemas.microsoft.com/office/drawing/2014/main" id="{74DAD6E1-0D9D-4EC9-A1C4-B86FDFAC6D91}"/>
              </a:ext>
            </a:extLst>
          </p:cNvPr>
          <p:cNvCxnSpPr>
            <a:cxnSpLocks noChangeShapeType="1"/>
          </p:cNvCxnSpPr>
          <p:nvPr/>
        </p:nvCxnSpPr>
        <p:spPr bwMode="gray">
          <a:xfrm>
            <a:off x="2076450" y="3448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39941" name="AutoShape 42">
            <a:extLst>
              <a:ext uri="{FF2B5EF4-FFF2-40B4-BE49-F238E27FC236}">
                <a16:creationId xmlns:a16="http://schemas.microsoft.com/office/drawing/2014/main" id="{D9FCD08D-1C96-4CED-8353-8F943AD20755}"/>
              </a:ext>
            </a:extLst>
          </p:cNvPr>
          <p:cNvCxnSpPr>
            <a:cxnSpLocks noChangeShapeType="1"/>
          </p:cNvCxnSpPr>
          <p:nvPr/>
        </p:nvCxnSpPr>
        <p:spPr bwMode="gray">
          <a:xfrm>
            <a:off x="2076450" y="4591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sp>
        <p:nvSpPr>
          <p:cNvPr id="46128" name="Text Box 48">
            <a:extLst>
              <a:ext uri="{FF2B5EF4-FFF2-40B4-BE49-F238E27FC236}">
                <a16:creationId xmlns:a16="http://schemas.microsoft.com/office/drawing/2014/main" id="{1441C042-4C6F-418C-8C2C-98020E92A96F}"/>
              </a:ext>
            </a:extLst>
          </p:cNvPr>
          <p:cNvSpPr txBox="1">
            <a:spLocks noChangeArrowheads="1"/>
          </p:cNvSpPr>
          <p:nvPr/>
        </p:nvSpPr>
        <p:spPr bwMode="auto">
          <a:xfrm>
            <a:off x="381000" y="1524000"/>
            <a:ext cx="8382000" cy="7848600"/>
          </a:xfrm>
          <a:prstGeom prst="rect">
            <a:avLst/>
          </a:prstGeom>
          <a:noFill/>
          <a:ln w="9525">
            <a:noFill/>
            <a:miter lim="800000"/>
            <a:headEnd/>
            <a:tailEnd/>
          </a:ln>
          <a:effectLst/>
        </p:spPr>
        <p:txBody>
          <a:bodyPr>
            <a:spAutoFit/>
          </a:bodyPr>
          <a:lstStyle/>
          <a:p>
            <a:pPr algn="just">
              <a:defRPr/>
            </a:pPr>
            <a:r>
              <a:rPr lang="id-ID" sz="2400" dirty="0">
                <a:latin typeface="Arial Unicode MS" pitchFamily="34" charset="-128"/>
                <a:ea typeface="Arial Unicode MS" pitchFamily="34" charset="-128"/>
                <a:cs typeface="Arial Unicode MS" pitchFamily="34" charset="-128"/>
              </a:rPr>
              <a:t>Diketahui : Pembayaran deviden = Rp 15.120.000.000,00</a:t>
            </a:r>
          </a:p>
          <a:p>
            <a:pPr algn="just">
              <a:defRPr/>
            </a:pPr>
            <a:r>
              <a:rPr lang="id-ID" sz="2400" dirty="0">
                <a:latin typeface="Arial Unicode MS" pitchFamily="34" charset="-128"/>
                <a:ea typeface="Arial Unicode MS" pitchFamily="34" charset="-128"/>
                <a:cs typeface="Arial Unicode MS" pitchFamily="34" charset="-128"/>
              </a:rPr>
              <a:t>	       Laba bersih = Rp 92.776.442.000,00</a:t>
            </a:r>
          </a:p>
          <a:p>
            <a:pPr algn="just">
              <a:defRPr/>
            </a:pPr>
            <a:r>
              <a:rPr lang="id-ID" sz="2400" dirty="0">
                <a:latin typeface="Arial Unicode MS" pitchFamily="34" charset="-128"/>
                <a:ea typeface="Arial Unicode MS" pitchFamily="34" charset="-128"/>
                <a:cs typeface="Arial Unicode MS" pitchFamily="34" charset="-128"/>
              </a:rPr>
              <a:t>	       Jumlah saham = 378 juta lembar saham</a:t>
            </a:r>
          </a:p>
          <a:p>
            <a:pPr algn="just">
              <a:defRPr/>
            </a:pPr>
            <a:r>
              <a:rPr lang="id-ID" sz="2400" dirty="0">
                <a:latin typeface="Arial Unicode MS" pitchFamily="34" charset="-128"/>
                <a:ea typeface="Arial Unicode MS" pitchFamily="34" charset="-128"/>
                <a:cs typeface="Arial Unicode MS" pitchFamily="34" charset="-128"/>
              </a:rPr>
              <a:t>	       Nilai Buku saham = Rp 378.000.000.000,00</a:t>
            </a:r>
          </a:p>
          <a:p>
            <a:pPr algn="just">
              <a:defRPr/>
            </a:pPr>
            <a:r>
              <a:rPr lang="id-ID" sz="2400" dirty="0">
                <a:latin typeface="Arial Unicode MS" pitchFamily="34" charset="-128"/>
                <a:ea typeface="Arial Unicode MS" pitchFamily="34" charset="-128"/>
                <a:cs typeface="Arial Unicode MS" pitchFamily="34" charset="-128"/>
              </a:rPr>
              <a:t>	       Harga per lembar saham = Rp 1.450,00</a:t>
            </a:r>
          </a:p>
          <a:p>
            <a:pPr algn="just">
              <a:defRPr/>
            </a:pPr>
            <a:r>
              <a:rPr lang="id-ID" sz="2400" dirty="0">
                <a:latin typeface="Arial Unicode MS" pitchFamily="34" charset="-128"/>
                <a:ea typeface="Arial Unicode MS" pitchFamily="34" charset="-128"/>
                <a:cs typeface="Arial Unicode MS" pitchFamily="34" charset="-128"/>
              </a:rPr>
              <a:t>Diminta :    EPS, PER dan DPR</a:t>
            </a:r>
          </a:p>
          <a:p>
            <a:pPr algn="just">
              <a:defRPr/>
            </a:pPr>
            <a:r>
              <a:rPr lang="id-ID" sz="2400" dirty="0">
                <a:latin typeface="Arial Unicode MS" pitchFamily="34" charset="-128"/>
                <a:ea typeface="Arial Unicode MS" pitchFamily="34" charset="-128"/>
                <a:cs typeface="Arial Unicode MS" pitchFamily="34" charset="-128"/>
              </a:rPr>
              <a:t>Jawab :</a:t>
            </a:r>
          </a:p>
          <a:p>
            <a:pPr algn="just">
              <a:defRPr/>
            </a:pPr>
            <a:r>
              <a:rPr lang="id-ID" sz="2400" i="1" dirty="0">
                <a:latin typeface="Aharoni" pitchFamily="2" charset="-79"/>
                <a:cs typeface="Aharoni" pitchFamily="2" charset="-79"/>
              </a:rPr>
              <a:t>Earning Per Share  = </a:t>
            </a:r>
            <a:r>
              <a:rPr lang="id-ID" sz="2400" u="sng" dirty="0">
                <a:latin typeface="Aharoni" pitchFamily="2" charset="-79"/>
                <a:cs typeface="Aharoni" pitchFamily="2" charset="-79"/>
              </a:rPr>
              <a:t>Laba bersih setelah pajak</a:t>
            </a:r>
          </a:p>
          <a:p>
            <a:pPr algn="just">
              <a:defRPr/>
            </a:pPr>
            <a:r>
              <a:rPr lang="id-ID" sz="2400" dirty="0">
                <a:latin typeface="Aharoni" pitchFamily="2" charset="-79"/>
                <a:cs typeface="Aharoni" pitchFamily="2" charset="-79"/>
              </a:rPr>
              <a:t>				jumlah saham  </a:t>
            </a:r>
          </a:p>
          <a:p>
            <a:pPr algn="just">
              <a:defRPr/>
            </a:pPr>
            <a:r>
              <a:rPr lang="id-ID" sz="2400" dirty="0">
                <a:latin typeface="Aharoni" pitchFamily="2" charset="-79"/>
                <a:cs typeface="Aharoni" pitchFamily="2" charset="-79"/>
              </a:rPr>
              <a:t>			=  </a:t>
            </a:r>
            <a:r>
              <a:rPr lang="id-ID" sz="2400" u="sng" dirty="0">
                <a:latin typeface="Aharoni" pitchFamily="2" charset="-79"/>
                <a:cs typeface="Aharoni" pitchFamily="2" charset="-79"/>
              </a:rPr>
              <a:t>92.776.442.000</a:t>
            </a:r>
          </a:p>
          <a:p>
            <a:pPr algn="just">
              <a:defRPr/>
            </a:pPr>
            <a:r>
              <a:rPr lang="id-ID" sz="2400" dirty="0">
                <a:latin typeface="Aharoni" pitchFamily="2" charset="-79"/>
                <a:cs typeface="Aharoni" pitchFamily="2" charset="-79"/>
              </a:rPr>
              <a:t>			      378.000.000</a:t>
            </a:r>
          </a:p>
          <a:p>
            <a:pPr algn="just">
              <a:defRPr/>
            </a:pPr>
            <a:r>
              <a:rPr lang="id-ID" sz="2400" dirty="0">
                <a:latin typeface="Aharoni" pitchFamily="2" charset="-79"/>
                <a:cs typeface="Aharoni" pitchFamily="2" charset="-79"/>
              </a:rPr>
              <a:t>			= Rp 245,44</a:t>
            </a:r>
          </a:p>
          <a:p>
            <a:pPr algn="just">
              <a:defRPr/>
            </a:pPr>
            <a:endParaRPr lang="id-ID" sz="2400" dirty="0">
              <a:latin typeface="Arial Unicode MS" pitchFamily="34" charset="-128"/>
              <a:ea typeface="Arial Unicode MS" pitchFamily="34" charset="-128"/>
              <a:cs typeface="Arial Unicode MS" pitchFamily="34" charset="-128"/>
            </a:endParaRPr>
          </a:p>
          <a:p>
            <a:pPr algn="just">
              <a:defRPr/>
            </a:pPr>
            <a:endParaRPr lang="id-ID" sz="2400" dirty="0">
              <a:latin typeface="Arial Unicode MS" pitchFamily="34" charset="-128"/>
              <a:ea typeface="Arial Unicode MS" pitchFamily="34" charset="-128"/>
              <a:cs typeface="Arial Unicode MS" pitchFamily="34" charset="-128"/>
            </a:endParaRPr>
          </a:p>
          <a:p>
            <a:pPr algn="just">
              <a:defRPr/>
            </a:pPr>
            <a:endParaRPr lang="id-ID" sz="2400" dirty="0">
              <a:latin typeface="Arial Unicode MS" pitchFamily="34" charset="-128"/>
              <a:ea typeface="Arial Unicode MS" pitchFamily="34" charset="-128"/>
              <a:cs typeface="Arial Unicode MS" pitchFamily="34" charset="-128"/>
            </a:endParaRPr>
          </a:p>
          <a:p>
            <a:pPr algn="just">
              <a:defRPr/>
            </a:pPr>
            <a:endParaRPr lang="id-ID" sz="2800" dirty="0">
              <a:latin typeface="Arial Unicode MS" pitchFamily="34" charset="-128"/>
              <a:ea typeface="Arial Unicode MS" pitchFamily="34" charset="-128"/>
              <a:cs typeface="Arial Unicode MS" pitchFamily="34" charset="-128"/>
            </a:endParaRPr>
          </a:p>
          <a:p>
            <a:pPr>
              <a:defRPr/>
            </a:pPr>
            <a:br>
              <a:rPr lang="id-ID" sz="2400" dirty="0">
                <a:latin typeface="Aharoni" pitchFamily="2" charset="-79"/>
                <a:cs typeface="Aharoni" pitchFamily="2" charset="-79"/>
              </a:rPr>
            </a:br>
            <a:endParaRPr lang="id-ID" sz="2400" dirty="0">
              <a:latin typeface="Aharoni" pitchFamily="2" charset="-79"/>
              <a:cs typeface="Aharoni" pitchFamily="2" charset="-79"/>
            </a:endParaRPr>
          </a:p>
          <a:p>
            <a:pPr algn="just">
              <a:defRPr/>
            </a:pPr>
            <a:endParaRPr lang="id-ID" sz="2800" dirty="0">
              <a:latin typeface="Aharoni" pitchFamily="2" charset="-79"/>
              <a:cs typeface="Aharoni" pitchFamily="2" charset="-79"/>
            </a:endParaRPr>
          </a:p>
          <a:p>
            <a:pPr marL="358775" indent="-358775" algn="just">
              <a:buFont typeface="Wingdings" pitchFamily="2" charset="2"/>
              <a:buChar char="ü"/>
              <a:defRPr/>
            </a:pPr>
            <a:endParaRPr lang="id-ID" sz="2000" dirty="0">
              <a:latin typeface="Aharoni" pitchFamily="2" charset="-79"/>
              <a:cs typeface="Aharoni" pitchFamily="2" charset="-79"/>
            </a:endParaRPr>
          </a:p>
          <a:p>
            <a:pPr>
              <a:defRPr/>
            </a:pPr>
            <a:endParaRPr lang="en-US" sz="2000" b="1" dirty="0">
              <a:solidFill>
                <a:schemeClr val="tx1">
                  <a:lumMod val="95000"/>
                  <a:lumOff val="5000"/>
                </a:schemeClr>
              </a:solidFill>
              <a:latin typeface="Aharoni" pitchFamily="2" charset="-79"/>
              <a:cs typeface="Aharoni" pitchFamily="2" charset="-79"/>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DB7182E8-598B-4BB2-9AF4-CF8603A1FC32}"/>
              </a:ext>
            </a:extLst>
          </p:cNvPr>
          <p:cNvSpPr>
            <a:spLocks noGrp="1" noChangeArrowheads="1"/>
          </p:cNvSpPr>
          <p:nvPr>
            <p:ph type="title"/>
          </p:nvPr>
        </p:nvSpPr>
        <p:spPr/>
        <p:txBody>
          <a:bodyPr/>
          <a:lstStyle/>
          <a:p>
            <a:pPr eaLnBrk="1" hangingPunct="1"/>
            <a:r>
              <a:rPr lang="id-ID" altLang="en-US" sz="2400"/>
              <a:t>Penyelesaian :</a:t>
            </a:r>
            <a:endParaRPr lang="en-US" altLang="en-US" sz="2400"/>
          </a:p>
        </p:txBody>
      </p:sp>
      <p:cxnSp>
        <p:nvCxnSpPr>
          <p:cNvPr id="40963" name="AutoShape 40">
            <a:extLst>
              <a:ext uri="{FF2B5EF4-FFF2-40B4-BE49-F238E27FC236}">
                <a16:creationId xmlns:a16="http://schemas.microsoft.com/office/drawing/2014/main" id="{BF0FD1D0-5DB2-48DA-B050-76B716D002F7}"/>
              </a:ext>
            </a:extLst>
          </p:cNvPr>
          <p:cNvCxnSpPr>
            <a:cxnSpLocks noChangeShapeType="1"/>
          </p:cNvCxnSpPr>
          <p:nvPr/>
        </p:nvCxnSpPr>
        <p:spPr bwMode="gray">
          <a:xfrm rot="16200000" flipH="1">
            <a:off x="995362" y="2481263"/>
            <a:ext cx="892175" cy="241300"/>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40964" name="AutoShape 41">
            <a:extLst>
              <a:ext uri="{FF2B5EF4-FFF2-40B4-BE49-F238E27FC236}">
                <a16:creationId xmlns:a16="http://schemas.microsoft.com/office/drawing/2014/main" id="{656C7023-B655-4128-9171-C1B5C0FC30F0}"/>
              </a:ext>
            </a:extLst>
          </p:cNvPr>
          <p:cNvCxnSpPr>
            <a:cxnSpLocks noChangeShapeType="1"/>
          </p:cNvCxnSpPr>
          <p:nvPr/>
        </p:nvCxnSpPr>
        <p:spPr bwMode="gray">
          <a:xfrm>
            <a:off x="2076450" y="3448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40965" name="AutoShape 42">
            <a:extLst>
              <a:ext uri="{FF2B5EF4-FFF2-40B4-BE49-F238E27FC236}">
                <a16:creationId xmlns:a16="http://schemas.microsoft.com/office/drawing/2014/main" id="{555B626C-4554-490A-BFF9-903AF76EE72F}"/>
              </a:ext>
            </a:extLst>
          </p:cNvPr>
          <p:cNvCxnSpPr>
            <a:cxnSpLocks noChangeShapeType="1"/>
          </p:cNvCxnSpPr>
          <p:nvPr/>
        </p:nvCxnSpPr>
        <p:spPr bwMode="gray">
          <a:xfrm>
            <a:off x="2076450" y="4591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sp>
        <p:nvSpPr>
          <p:cNvPr id="46128" name="Text Box 48">
            <a:extLst>
              <a:ext uri="{FF2B5EF4-FFF2-40B4-BE49-F238E27FC236}">
                <a16:creationId xmlns:a16="http://schemas.microsoft.com/office/drawing/2014/main" id="{71281DA2-46B2-4260-80FF-04DD4867DA7B}"/>
              </a:ext>
            </a:extLst>
          </p:cNvPr>
          <p:cNvSpPr txBox="1">
            <a:spLocks noChangeArrowheads="1"/>
          </p:cNvSpPr>
          <p:nvPr/>
        </p:nvSpPr>
        <p:spPr bwMode="auto">
          <a:xfrm>
            <a:off x="381000" y="1524000"/>
            <a:ext cx="8382000" cy="9818688"/>
          </a:xfrm>
          <a:prstGeom prst="rect">
            <a:avLst/>
          </a:prstGeom>
          <a:noFill/>
          <a:ln w="9525">
            <a:noFill/>
            <a:miter lim="800000"/>
            <a:headEnd/>
            <a:tailEnd/>
          </a:ln>
          <a:effectLst/>
        </p:spPr>
        <p:txBody>
          <a:bodyPr>
            <a:spAutoFit/>
          </a:bodyPr>
          <a:lstStyle/>
          <a:p>
            <a:pPr algn="just">
              <a:defRPr/>
            </a:pPr>
            <a:r>
              <a:rPr lang="id-ID" sz="2000" b="1" i="1" dirty="0">
                <a:latin typeface="Agency FB" pitchFamily="34" charset="0"/>
                <a:cs typeface="Andalus" pitchFamily="18" charset="-78"/>
              </a:rPr>
              <a:t>Price Earning Ratio </a:t>
            </a:r>
            <a:r>
              <a:rPr lang="id-ID" sz="2000" b="1" dirty="0">
                <a:latin typeface="Agency FB" pitchFamily="34" charset="0"/>
                <a:cs typeface="Andalus" pitchFamily="18" charset="-78"/>
              </a:rPr>
              <a:t>=  </a:t>
            </a:r>
            <a:r>
              <a:rPr lang="id-ID" sz="2000" b="1" u="sng" dirty="0">
                <a:latin typeface="Agency FB" pitchFamily="34" charset="0"/>
                <a:cs typeface="Andalus" pitchFamily="18" charset="-78"/>
              </a:rPr>
              <a:t>Harga pasar per lembar saham</a:t>
            </a:r>
          </a:p>
          <a:p>
            <a:pPr algn="just">
              <a:defRPr/>
            </a:pPr>
            <a:r>
              <a:rPr lang="id-ID" sz="2000" b="1" i="1" dirty="0">
                <a:latin typeface="Agency FB" pitchFamily="34" charset="0"/>
                <a:cs typeface="Andalus" pitchFamily="18" charset="-78"/>
              </a:rPr>
              <a:t>		   </a:t>
            </a:r>
            <a:r>
              <a:rPr lang="id-ID" sz="2000" b="1" dirty="0">
                <a:latin typeface="Agency FB" pitchFamily="34" charset="0"/>
                <a:cs typeface="Andalus" pitchFamily="18" charset="-78"/>
              </a:rPr>
              <a:t>Pendapatan per lembar saham</a:t>
            </a:r>
          </a:p>
          <a:p>
            <a:pPr algn="just">
              <a:defRPr/>
            </a:pPr>
            <a:r>
              <a:rPr lang="id-ID" sz="2000" b="1" i="1" dirty="0">
                <a:latin typeface="Agency FB" pitchFamily="34" charset="0"/>
                <a:cs typeface="Andalus" pitchFamily="18" charset="-78"/>
              </a:rPr>
              <a:t>	               </a:t>
            </a:r>
            <a:r>
              <a:rPr lang="id-ID" sz="2000" b="1" dirty="0">
                <a:latin typeface="Agency FB" pitchFamily="34" charset="0"/>
                <a:cs typeface="Andalus" pitchFamily="18" charset="-78"/>
              </a:rPr>
              <a:t>=</a:t>
            </a:r>
            <a:r>
              <a:rPr lang="id-ID" sz="2000" b="1" i="1" dirty="0">
                <a:latin typeface="Agency FB" pitchFamily="34" charset="0"/>
                <a:cs typeface="Andalus" pitchFamily="18" charset="-78"/>
              </a:rPr>
              <a:t>  </a:t>
            </a:r>
            <a:r>
              <a:rPr lang="id-ID" sz="2000" b="1" i="1" u="sng" dirty="0">
                <a:latin typeface="Agency FB" pitchFamily="34" charset="0"/>
                <a:cs typeface="Andalus" pitchFamily="18" charset="-78"/>
              </a:rPr>
              <a:t>  </a:t>
            </a:r>
            <a:r>
              <a:rPr lang="id-ID" sz="2000" b="1" u="sng" dirty="0">
                <a:latin typeface="Agency FB" pitchFamily="34" charset="0"/>
                <a:cs typeface="Andalus" pitchFamily="18" charset="-78"/>
              </a:rPr>
              <a:t>Rp 1.450</a:t>
            </a:r>
            <a:r>
              <a:rPr lang="id-ID" sz="2000" b="1" i="1" dirty="0">
                <a:latin typeface="Agency FB" pitchFamily="34" charset="0"/>
                <a:cs typeface="Andalus" pitchFamily="18" charset="-78"/>
              </a:rPr>
              <a:t> </a:t>
            </a:r>
            <a:endParaRPr lang="id-ID" sz="2000" b="1" dirty="0">
              <a:latin typeface="Agency FB" pitchFamily="34" charset="0"/>
              <a:cs typeface="Andalus" pitchFamily="18" charset="-78"/>
            </a:endParaRPr>
          </a:p>
          <a:p>
            <a:pPr algn="just">
              <a:defRPr/>
            </a:pPr>
            <a:r>
              <a:rPr lang="id-ID" sz="2000" b="1" dirty="0">
                <a:latin typeface="Agency FB" pitchFamily="34" charset="0"/>
                <a:cs typeface="Aharoni" pitchFamily="2" charset="-79"/>
              </a:rPr>
              <a:t>		  Rp  245,44</a:t>
            </a:r>
          </a:p>
          <a:p>
            <a:pPr algn="just">
              <a:defRPr/>
            </a:pPr>
            <a:r>
              <a:rPr lang="id-ID" sz="2000" b="1" dirty="0">
                <a:latin typeface="Agency FB" pitchFamily="34" charset="0"/>
                <a:cs typeface="Aharoni" pitchFamily="2" charset="-79"/>
              </a:rPr>
              <a:t>	               =   5,9 x</a:t>
            </a:r>
          </a:p>
          <a:p>
            <a:pPr algn="just">
              <a:defRPr/>
            </a:pPr>
            <a:endParaRPr lang="id-ID" sz="2000" b="1" dirty="0">
              <a:latin typeface="Agency FB" pitchFamily="34" charset="0"/>
              <a:cs typeface="Aharoni" pitchFamily="2" charset="-79"/>
            </a:endParaRPr>
          </a:p>
          <a:p>
            <a:pPr>
              <a:defRPr/>
            </a:pPr>
            <a:r>
              <a:rPr lang="id-ID" sz="2000" b="1" i="1" dirty="0">
                <a:latin typeface="Agency FB" pitchFamily="34" charset="0"/>
                <a:cs typeface="+mn-cs"/>
              </a:rPr>
              <a:t>Divident Per Share  </a:t>
            </a:r>
            <a:r>
              <a:rPr lang="id-ID" sz="2000" b="1" dirty="0">
                <a:latin typeface="Agency FB" pitchFamily="34" charset="0"/>
                <a:cs typeface="+mn-cs"/>
              </a:rPr>
              <a:t>=</a:t>
            </a:r>
            <a:r>
              <a:rPr lang="id-ID" sz="2000" b="1" i="1" dirty="0">
                <a:latin typeface="Agency FB" pitchFamily="34" charset="0"/>
                <a:cs typeface="+mn-cs"/>
              </a:rPr>
              <a:t>  </a:t>
            </a:r>
            <a:r>
              <a:rPr lang="id-ID" sz="2000" b="1" u="sng" dirty="0">
                <a:latin typeface="Agency FB" pitchFamily="34" charset="0"/>
                <a:cs typeface="+mn-cs"/>
              </a:rPr>
              <a:t>Deviden yang dibayarkan</a:t>
            </a:r>
          </a:p>
          <a:p>
            <a:pPr>
              <a:defRPr/>
            </a:pPr>
            <a:r>
              <a:rPr lang="id-ID" sz="2000" b="1" i="1" dirty="0">
                <a:latin typeface="Agency FB" pitchFamily="34" charset="0"/>
                <a:cs typeface="+mn-cs"/>
              </a:rPr>
              <a:t>		   </a:t>
            </a:r>
            <a:r>
              <a:rPr lang="id-ID" sz="2000" b="1" dirty="0">
                <a:latin typeface="Agency FB" pitchFamily="34" charset="0"/>
                <a:cs typeface="+mn-cs"/>
              </a:rPr>
              <a:t>Jumlah lembar saham</a:t>
            </a:r>
          </a:p>
          <a:p>
            <a:pPr>
              <a:defRPr/>
            </a:pPr>
            <a:r>
              <a:rPr lang="id-ID" sz="2000" b="1" dirty="0">
                <a:latin typeface="Agency FB" pitchFamily="34" charset="0"/>
                <a:cs typeface="+mn-cs"/>
              </a:rPr>
              <a:t>	                =  </a:t>
            </a:r>
            <a:r>
              <a:rPr lang="id-ID" sz="2000" b="1" u="sng" dirty="0">
                <a:latin typeface="Agency FB" pitchFamily="34" charset="0"/>
                <a:cs typeface="+mn-cs"/>
              </a:rPr>
              <a:t>Rp 15.120.000.000,00</a:t>
            </a:r>
          </a:p>
          <a:p>
            <a:pPr>
              <a:defRPr/>
            </a:pPr>
            <a:r>
              <a:rPr lang="id-ID" sz="2000" b="1" dirty="0">
                <a:latin typeface="Agency FB" pitchFamily="34" charset="0"/>
                <a:cs typeface="+mn-cs"/>
              </a:rPr>
              <a:t>		          378.000.000</a:t>
            </a:r>
          </a:p>
          <a:p>
            <a:pPr>
              <a:defRPr/>
            </a:pPr>
            <a:r>
              <a:rPr lang="id-ID" sz="2000" b="1" dirty="0">
                <a:latin typeface="Agency FB" pitchFamily="34" charset="0"/>
                <a:cs typeface="+mn-cs"/>
              </a:rPr>
              <a:t>	                =  Rp 40 / lembar saham</a:t>
            </a:r>
          </a:p>
          <a:p>
            <a:pPr>
              <a:defRPr/>
            </a:pPr>
            <a:endParaRPr lang="id-ID" sz="2000" b="1" dirty="0">
              <a:latin typeface="Agency FB" pitchFamily="34" charset="0"/>
              <a:cs typeface="+mn-cs"/>
            </a:endParaRPr>
          </a:p>
          <a:p>
            <a:pPr>
              <a:defRPr/>
            </a:pPr>
            <a:r>
              <a:rPr lang="id-ID" sz="2000" b="1" i="1" dirty="0">
                <a:latin typeface="Agency FB" pitchFamily="34" charset="0"/>
                <a:cs typeface="+mn-cs"/>
              </a:rPr>
              <a:t>Divident Payout Ratio  </a:t>
            </a:r>
            <a:r>
              <a:rPr lang="id-ID" sz="2000" b="1" dirty="0">
                <a:latin typeface="Agency FB" pitchFamily="34" charset="0"/>
                <a:cs typeface="+mn-cs"/>
              </a:rPr>
              <a:t>=</a:t>
            </a:r>
            <a:r>
              <a:rPr lang="id-ID" sz="2000" b="1" i="1" dirty="0">
                <a:latin typeface="Agency FB" pitchFamily="34" charset="0"/>
                <a:cs typeface="+mn-cs"/>
              </a:rPr>
              <a:t>     </a:t>
            </a:r>
            <a:r>
              <a:rPr lang="id-ID" sz="2000" b="1" u="sng" dirty="0">
                <a:latin typeface="Agency FB" pitchFamily="34" charset="0"/>
                <a:cs typeface="+mn-cs"/>
              </a:rPr>
              <a:t>Deviden Per Lembar Saham</a:t>
            </a:r>
            <a:r>
              <a:rPr lang="id-ID" sz="2000" b="1" dirty="0">
                <a:latin typeface="Agency FB" pitchFamily="34" charset="0"/>
                <a:cs typeface="+mn-cs"/>
              </a:rPr>
              <a:t>     x 100%</a:t>
            </a:r>
          </a:p>
          <a:p>
            <a:pPr>
              <a:defRPr/>
            </a:pPr>
            <a:r>
              <a:rPr lang="id-ID" sz="2000" b="1" dirty="0">
                <a:latin typeface="Agency FB" pitchFamily="34" charset="0"/>
                <a:cs typeface="+mn-cs"/>
              </a:rPr>
              <a:t>		      Pendapatan Per Lembar Saham</a:t>
            </a:r>
          </a:p>
          <a:p>
            <a:pPr>
              <a:defRPr/>
            </a:pPr>
            <a:r>
              <a:rPr lang="id-ID" sz="2000" b="1" dirty="0">
                <a:latin typeface="Agency FB" pitchFamily="34" charset="0"/>
                <a:cs typeface="+mn-cs"/>
              </a:rPr>
              <a:t>		  =     </a:t>
            </a:r>
            <a:r>
              <a:rPr lang="id-ID" sz="2000" b="1" u="sng" dirty="0">
                <a:latin typeface="Agency FB" pitchFamily="34" charset="0"/>
                <a:cs typeface="+mn-cs"/>
              </a:rPr>
              <a:t>Rp      40</a:t>
            </a:r>
            <a:r>
              <a:rPr lang="id-ID" sz="2000" b="1" dirty="0">
                <a:latin typeface="Agency FB" pitchFamily="34" charset="0"/>
                <a:cs typeface="+mn-cs"/>
              </a:rPr>
              <a:t>  x 100%</a:t>
            </a:r>
          </a:p>
          <a:p>
            <a:pPr algn="just">
              <a:defRPr/>
            </a:pPr>
            <a:r>
              <a:rPr lang="id-ID" sz="2000" dirty="0">
                <a:latin typeface="Agency FB" pitchFamily="34" charset="0"/>
                <a:cs typeface="Aharoni" pitchFamily="2" charset="-79"/>
              </a:rPr>
              <a:t>		</a:t>
            </a:r>
            <a:r>
              <a:rPr lang="id-ID" sz="2000" b="1" dirty="0">
                <a:latin typeface="Agency FB" pitchFamily="34" charset="0"/>
                <a:cs typeface="Aharoni" pitchFamily="2" charset="-79"/>
              </a:rPr>
              <a:t>        Rp 245,44</a:t>
            </a:r>
          </a:p>
          <a:p>
            <a:pPr algn="just">
              <a:defRPr/>
            </a:pPr>
            <a:r>
              <a:rPr lang="id-ID" sz="2000" b="1" dirty="0">
                <a:latin typeface="Agency FB" pitchFamily="34" charset="0"/>
                <a:cs typeface="Aharoni" pitchFamily="2" charset="-79"/>
              </a:rPr>
              <a:t>		  =    16,3%</a:t>
            </a:r>
          </a:p>
          <a:p>
            <a:pPr algn="just">
              <a:defRPr/>
            </a:pPr>
            <a:endParaRPr lang="id-ID" sz="2400" b="1" dirty="0">
              <a:latin typeface="Agency FB" pitchFamily="34" charset="0"/>
              <a:cs typeface="Aharoni" pitchFamily="2" charset="-79"/>
            </a:endParaRPr>
          </a:p>
          <a:p>
            <a:pPr algn="just">
              <a:defRPr/>
            </a:pPr>
            <a:endParaRPr lang="id-ID" sz="2800" b="1" dirty="0">
              <a:latin typeface="Agency FB" pitchFamily="34" charset="0"/>
              <a:cs typeface="Aharoni" pitchFamily="2" charset="-79"/>
            </a:endParaRPr>
          </a:p>
          <a:p>
            <a:pPr algn="just">
              <a:defRPr/>
            </a:pPr>
            <a:endParaRPr lang="id-ID" sz="2400" b="1" dirty="0">
              <a:latin typeface="Agency FB" pitchFamily="34" charset="0"/>
              <a:cs typeface="Aharoni" pitchFamily="2" charset="-79"/>
            </a:endParaRPr>
          </a:p>
          <a:p>
            <a:pPr algn="just">
              <a:defRPr/>
            </a:pPr>
            <a:endParaRPr lang="id-ID" sz="2400" dirty="0">
              <a:latin typeface="Arial Unicode MS" pitchFamily="34" charset="-128"/>
              <a:ea typeface="Arial Unicode MS" pitchFamily="34" charset="-128"/>
              <a:cs typeface="Arial Unicode MS" pitchFamily="34" charset="-128"/>
            </a:endParaRPr>
          </a:p>
          <a:p>
            <a:pPr algn="just">
              <a:defRPr/>
            </a:pPr>
            <a:endParaRPr lang="id-ID" sz="2400" dirty="0">
              <a:latin typeface="Arial Unicode MS" pitchFamily="34" charset="-128"/>
              <a:ea typeface="Arial Unicode MS" pitchFamily="34" charset="-128"/>
              <a:cs typeface="Arial Unicode MS" pitchFamily="34" charset="-128"/>
            </a:endParaRPr>
          </a:p>
          <a:p>
            <a:pPr algn="just">
              <a:defRPr/>
            </a:pPr>
            <a:endParaRPr lang="id-ID" sz="2400" dirty="0">
              <a:latin typeface="Arial Unicode MS" pitchFamily="34" charset="-128"/>
              <a:ea typeface="Arial Unicode MS" pitchFamily="34" charset="-128"/>
              <a:cs typeface="Arial Unicode MS" pitchFamily="34" charset="-128"/>
            </a:endParaRPr>
          </a:p>
          <a:p>
            <a:pPr algn="just">
              <a:defRPr/>
            </a:pPr>
            <a:endParaRPr lang="id-ID" sz="2800" dirty="0">
              <a:latin typeface="Arial Unicode MS" pitchFamily="34" charset="-128"/>
              <a:ea typeface="Arial Unicode MS" pitchFamily="34" charset="-128"/>
              <a:cs typeface="Arial Unicode MS" pitchFamily="34" charset="-128"/>
            </a:endParaRPr>
          </a:p>
          <a:p>
            <a:pPr>
              <a:defRPr/>
            </a:pPr>
            <a:br>
              <a:rPr lang="id-ID" sz="2400" dirty="0">
                <a:latin typeface="Aharoni" pitchFamily="2" charset="-79"/>
                <a:cs typeface="Aharoni" pitchFamily="2" charset="-79"/>
              </a:rPr>
            </a:br>
            <a:endParaRPr lang="id-ID" sz="2400" dirty="0">
              <a:latin typeface="Aharoni" pitchFamily="2" charset="-79"/>
              <a:cs typeface="Aharoni" pitchFamily="2" charset="-79"/>
            </a:endParaRPr>
          </a:p>
          <a:p>
            <a:pPr algn="just">
              <a:defRPr/>
            </a:pPr>
            <a:endParaRPr lang="id-ID" sz="2800" dirty="0">
              <a:latin typeface="Aharoni" pitchFamily="2" charset="-79"/>
              <a:cs typeface="Aharoni" pitchFamily="2" charset="-79"/>
            </a:endParaRPr>
          </a:p>
          <a:p>
            <a:pPr marL="358775" indent="-358775" algn="just">
              <a:buFont typeface="Wingdings" pitchFamily="2" charset="2"/>
              <a:buChar char="ü"/>
              <a:defRPr/>
            </a:pPr>
            <a:endParaRPr lang="id-ID" sz="2000" dirty="0">
              <a:latin typeface="Aharoni" pitchFamily="2" charset="-79"/>
              <a:cs typeface="Aharoni" pitchFamily="2" charset="-79"/>
            </a:endParaRPr>
          </a:p>
          <a:p>
            <a:pPr>
              <a:defRPr/>
            </a:pPr>
            <a:endParaRPr lang="en-US" sz="2000" b="1" dirty="0">
              <a:solidFill>
                <a:schemeClr val="tx1">
                  <a:lumMod val="95000"/>
                  <a:lumOff val="5000"/>
                </a:schemeClr>
              </a:solidFill>
              <a:latin typeface="Aharoni" pitchFamily="2" charset="-79"/>
              <a:cs typeface="Aharoni" pitchFamily="2" charset="-79"/>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BB61771-E8C6-48CF-B62A-0BA62BFA7BAE}"/>
              </a:ext>
            </a:extLst>
          </p:cNvPr>
          <p:cNvSpPr>
            <a:spLocks noGrp="1" noChangeArrowheads="1"/>
          </p:cNvSpPr>
          <p:nvPr>
            <p:ph type="title"/>
          </p:nvPr>
        </p:nvSpPr>
        <p:spPr/>
        <p:txBody>
          <a:bodyPr/>
          <a:lstStyle/>
          <a:p>
            <a:pPr eaLnBrk="1" hangingPunct="1"/>
            <a:r>
              <a:rPr lang="id-ID" altLang="en-US" sz="2400"/>
              <a:t>ANALISIS INDEKS</a:t>
            </a:r>
            <a:endParaRPr lang="en-US" altLang="en-US" sz="2400"/>
          </a:p>
        </p:txBody>
      </p:sp>
      <p:cxnSp>
        <p:nvCxnSpPr>
          <p:cNvPr id="41987" name="AutoShape 40">
            <a:extLst>
              <a:ext uri="{FF2B5EF4-FFF2-40B4-BE49-F238E27FC236}">
                <a16:creationId xmlns:a16="http://schemas.microsoft.com/office/drawing/2014/main" id="{FF66B008-B5A5-4F09-B9E3-DC97FF99222C}"/>
              </a:ext>
            </a:extLst>
          </p:cNvPr>
          <p:cNvCxnSpPr>
            <a:cxnSpLocks noChangeShapeType="1"/>
          </p:cNvCxnSpPr>
          <p:nvPr/>
        </p:nvCxnSpPr>
        <p:spPr bwMode="gray">
          <a:xfrm rot="16200000" flipH="1">
            <a:off x="995362" y="2481263"/>
            <a:ext cx="892175" cy="241300"/>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41988" name="AutoShape 41">
            <a:extLst>
              <a:ext uri="{FF2B5EF4-FFF2-40B4-BE49-F238E27FC236}">
                <a16:creationId xmlns:a16="http://schemas.microsoft.com/office/drawing/2014/main" id="{653381A1-4D9C-41C3-B911-A60AE8FE392C}"/>
              </a:ext>
            </a:extLst>
          </p:cNvPr>
          <p:cNvCxnSpPr>
            <a:cxnSpLocks noChangeShapeType="1"/>
          </p:cNvCxnSpPr>
          <p:nvPr/>
        </p:nvCxnSpPr>
        <p:spPr bwMode="gray">
          <a:xfrm>
            <a:off x="2076450" y="3448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41989" name="AutoShape 42">
            <a:extLst>
              <a:ext uri="{FF2B5EF4-FFF2-40B4-BE49-F238E27FC236}">
                <a16:creationId xmlns:a16="http://schemas.microsoft.com/office/drawing/2014/main" id="{3F6C7D6E-86F5-4DAC-9373-30B2B781B6D3}"/>
              </a:ext>
            </a:extLst>
          </p:cNvPr>
          <p:cNvCxnSpPr>
            <a:cxnSpLocks noChangeShapeType="1"/>
          </p:cNvCxnSpPr>
          <p:nvPr/>
        </p:nvCxnSpPr>
        <p:spPr bwMode="gray">
          <a:xfrm>
            <a:off x="2076450" y="4591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sp>
        <p:nvSpPr>
          <p:cNvPr id="46128" name="Text Box 48">
            <a:extLst>
              <a:ext uri="{FF2B5EF4-FFF2-40B4-BE49-F238E27FC236}">
                <a16:creationId xmlns:a16="http://schemas.microsoft.com/office/drawing/2014/main" id="{AD3A5A63-CF79-46C2-8784-DDBDCF219941}"/>
              </a:ext>
            </a:extLst>
          </p:cNvPr>
          <p:cNvSpPr txBox="1">
            <a:spLocks noChangeArrowheads="1"/>
          </p:cNvSpPr>
          <p:nvPr/>
        </p:nvSpPr>
        <p:spPr bwMode="auto">
          <a:xfrm>
            <a:off x="381000" y="1905000"/>
            <a:ext cx="8382000" cy="4832350"/>
          </a:xfrm>
          <a:prstGeom prst="rect">
            <a:avLst/>
          </a:prstGeom>
          <a:noFill/>
          <a:ln w="9525">
            <a:noFill/>
            <a:miter lim="800000"/>
            <a:headEnd/>
            <a:tailEnd/>
          </a:ln>
          <a:effectLst/>
        </p:spPr>
        <p:txBody>
          <a:bodyPr>
            <a:spAutoFit/>
          </a:bodyPr>
          <a:lstStyle/>
          <a:p>
            <a:pPr marL="358775" indent="-358775" algn="just">
              <a:buFont typeface="Wingdings" pitchFamily="2" charset="2"/>
              <a:buChar char="ü"/>
              <a:defRPr/>
            </a:pPr>
            <a:r>
              <a:rPr lang="id-ID" sz="2800" dirty="0">
                <a:latin typeface="Aharoni" pitchFamily="2" charset="-79"/>
                <a:cs typeface="Aharoni" pitchFamily="2" charset="-79"/>
              </a:rPr>
              <a:t>Analisis indeks merupakan teknik analisis horizontal terhadap laporan keuangan komparatif.</a:t>
            </a:r>
          </a:p>
          <a:p>
            <a:pPr marL="358775" indent="-358775" algn="just">
              <a:buFont typeface="Wingdings" pitchFamily="2" charset="2"/>
              <a:buChar char="ü"/>
              <a:defRPr/>
            </a:pPr>
            <a:r>
              <a:rPr lang="id-ID" sz="2800" dirty="0">
                <a:latin typeface="Aharoni" pitchFamily="2" charset="-79"/>
                <a:cs typeface="Aharoni" pitchFamily="2" charset="-79"/>
              </a:rPr>
              <a:t>Analisis indeks mengubah semua angka dalam laporan keuangan pada tahun dasar </a:t>
            </a:r>
            <a:r>
              <a:rPr lang="id-ID" sz="2800">
                <a:latin typeface="Aharoni" pitchFamily="2" charset="-79"/>
                <a:cs typeface="Aharoni" pitchFamily="2" charset="-79"/>
              </a:rPr>
              <a:t>menjadi 100%.</a:t>
            </a:r>
            <a:endParaRPr lang="id-ID" sz="2800" dirty="0">
              <a:latin typeface="Aharoni" pitchFamily="2" charset="-79"/>
              <a:cs typeface="Aharoni" pitchFamily="2" charset="-79"/>
            </a:endParaRPr>
          </a:p>
          <a:p>
            <a:pPr marL="358775" indent="-358775" algn="just">
              <a:buFont typeface="Wingdings" pitchFamily="2" charset="2"/>
              <a:buChar char="ü"/>
              <a:defRPr/>
            </a:pPr>
            <a:r>
              <a:rPr lang="id-ID" sz="2800" dirty="0">
                <a:latin typeface="Aharoni" pitchFamily="2" charset="-79"/>
                <a:cs typeface="Aharoni" pitchFamily="2" charset="-79"/>
              </a:rPr>
              <a:t>Menganalisis perubahan tiap pos dalam laporan keuangan untuk beberapa periode.</a:t>
            </a:r>
          </a:p>
          <a:p>
            <a:pPr marL="358775" indent="-358775" algn="just">
              <a:defRPr/>
            </a:pPr>
            <a:endParaRPr lang="id-ID" sz="2400" dirty="0">
              <a:latin typeface="Aharoni" pitchFamily="2" charset="-79"/>
              <a:cs typeface="Aharoni" pitchFamily="2" charset="-79"/>
            </a:endParaRPr>
          </a:p>
          <a:p>
            <a:pPr marL="358775" indent="-358775" algn="just">
              <a:buFont typeface="Wingdings" pitchFamily="2" charset="2"/>
              <a:buChar char="ü"/>
              <a:defRPr/>
            </a:pPr>
            <a:endParaRPr lang="id-ID" sz="2000" dirty="0">
              <a:latin typeface="Arial" charset="0"/>
              <a:cs typeface="+mn-cs"/>
            </a:endParaRPr>
          </a:p>
          <a:p>
            <a:pPr marL="358775" indent="-358775" algn="just">
              <a:buFont typeface="Wingdings" pitchFamily="2" charset="2"/>
              <a:buChar char="ü"/>
              <a:defRPr/>
            </a:pPr>
            <a:endParaRPr lang="id-ID" sz="2000" dirty="0">
              <a:latin typeface="Aharoni" pitchFamily="2" charset="-79"/>
              <a:cs typeface="Aharoni" pitchFamily="2" charset="-79"/>
            </a:endParaRPr>
          </a:p>
          <a:p>
            <a:pPr>
              <a:defRPr/>
            </a:pPr>
            <a:endParaRPr lang="en-US" sz="2000" b="1" dirty="0">
              <a:solidFill>
                <a:schemeClr val="tx1">
                  <a:lumMod val="95000"/>
                  <a:lumOff val="5000"/>
                </a:schemeClr>
              </a:solidFill>
              <a:latin typeface="Aharoni" pitchFamily="2" charset="-79"/>
              <a:cs typeface="Aharoni" pitchFamily="2"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D8B4C78-216A-4172-88D6-A6949E973EB3}"/>
              </a:ext>
            </a:extLst>
          </p:cNvPr>
          <p:cNvSpPr>
            <a:spLocks noGrp="1" noChangeArrowheads="1"/>
          </p:cNvSpPr>
          <p:nvPr>
            <p:ph type="title"/>
          </p:nvPr>
        </p:nvSpPr>
        <p:spPr>
          <a:xfrm>
            <a:off x="0" y="381000"/>
            <a:ext cx="5562600" cy="1000125"/>
          </a:xfrm>
        </p:spPr>
        <p:txBody>
          <a:bodyPr>
            <a:normAutofit fontScale="90000"/>
          </a:bodyPr>
          <a:lstStyle/>
          <a:p>
            <a:pPr eaLnBrk="1" fontAlgn="auto" hangingPunct="1">
              <a:spcAft>
                <a:spcPts val="0"/>
              </a:spcAft>
              <a:defRPr/>
            </a:pPr>
            <a:br>
              <a:rPr lang="id-ID" sz="2700" dirty="0"/>
            </a:br>
            <a:br>
              <a:rPr lang="id-ID" sz="2700" dirty="0"/>
            </a:br>
            <a:r>
              <a:rPr lang="id-ID" sz="2700" dirty="0"/>
              <a:t>Metode Analisis Laporan Keuangan</a:t>
            </a:r>
            <a:br>
              <a:rPr lang="id-ID" sz="2400" dirty="0"/>
            </a:br>
            <a:br>
              <a:rPr lang="id-ID" sz="2400" dirty="0"/>
            </a:br>
            <a:endParaRPr lang="id-ID" sz="4000" dirty="0">
              <a:latin typeface="Tahoma" pitchFamily="34" charset="0"/>
            </a:endParaRPr>
          </a:p>
        </p:txBody>
      </p:sp>
      <p:sp>
        <p:nvSpPr>
          <p:cNvPr id="10243" name="Rectangle 3">
            <a:extLst>
              <a:ext uri="{FF2B5EF4-FFF2-40B4-BE49-F238E27FC236}">
                <a16:creationId xmlns:a16="http://schemas.microsoft.com/office/drawing/2014/main" id="{3156B70E-CE8F-4BA0-A7A7-4C7F9236E3E0}"/>
              </a:ext>
            </a:extLst>
          </p:cNvPr>
          <p:cNvSpPr>
            <a:spLocks noGrp="1" noChangeArrowheads="1"/>
          </p:cNvSpPr>
          <p:nvPr>
            <p:ph sz="quarter" idx="1"/>
          </p:nvPr>
        </p:nvSpPr>
        <p:spPr>
          <a:xfrm>
            <a:off x="428625" y="1600200"/>
            <a:ext cx="8364538" cy="4645025"/>
          </a:xfrm>
        </p:spPr>
        <p:txBody>
          <a:bodyPr>
            <a:normAutofit fontScale="77500" lnSpcReduction="20000"/>
          </a:bodyPr>
          <a:lstStyle/>
          <a:p>
            <a:pPr algn="just" eaLnBrk="1" fontAlgn="auto" hangingPunct="1">
              <a:spcAft>
                <a:spcPts val="0"/>
              </a:spcAft>
              <a:buFont typeface="Wingdings" panose="05000000000000000000" pitchFamily="2" charset="2"/>
              <a:buChar char="v"/>
              <a:defRPr/>
            </a:pPr>
            <a:r>
              <a:rPr lang="id-ID" b="1" dirty="0"/>
              <a:t>Vertical Analysis</a:t>
            </a:r>
          </a:p>
          <a:p>
            <a:pPr marL="274320" indent="-274320" algn="just" eaLnBrk="1" fontAlgn="auto" hangingPunct="1">
              <a:spcAft>
                <a:spcPts val="0"/>
              </a:spcAft>
              <a:buFont typeface="Wingdings"/>
              <a:buNone/>
              <a:defRPr/>
            </a:pPr>
            <a:br>
              <a:rPr lang="id-ID" b="1" dirty="0"/>
            </a:br>
            <a:r>
              <a:rPr lang="id-ID" dirty="0"/>
              <a:t>Menganalisis laporan keuangan perusahaan dengan melihat </a:t>
            </a:r>
            <a:r>
              <a:rPr lang="id-ID" i="1" dirty="0"/>
              <a:t>historical</a:t>
            </a:r>
            <a:r>
              <a:rPr lang="id-ID" dirty="0"/>
              <a:t> data perusahaan; membandingkan pos yang satu dengan pos yang lainnya dalam laporan keuangan. </a:t>
            </a:r>
          </a:p>
          <a:p>
            <a:pPr marL="274320" indent="-274320" algn="just" eaLnBrk="1" fontAlgn="auto" hangingPunct="1">
              <a:spcAft>
                <a:spcPts val="0"/>
              </a:spcAft>
              <a:buFont typeface="Wingdings"/>
              <a:buNone/>
              <a:defRPr/>
            </a:pPr>
            <a:r>
              <a:rPr lang="id-ID" dirty="0"/>
              <a:t>	contoh analisis vertikal : Common Size, Rasio</a:t>
            </a:r>
          </a:p>
          <a:p>
            <a:pPr marL="274320" indent="-274320" algn="just" eaLnBrk="1" fontAlgn="auto" hangingPunct="1">
              <a:spcAft>
                <a:spcPts val="0"/>
              </a:spcAft>
              <a:buFont typeface="Wingdings"/>
              <a:buNone/>
              <a:defRPr/>
            </a:pPr>
            <a:endParaRPr lang="id-ID" dirty="0"/>
          </a:p>
          <a:p>
            <a:pPr algn="just">
              <a:buFont typeface="Wingdings" panose="05000000000000000000" pitchFamily="2" charset="2"/>
              <a:buChar char="v"/>
              <a:defRPr/>
            </a:pPr>
            <a:r>
              <a:rPr lang="id-ID" b="1" dirty="0"/>
              <a:t>Horyzontal Analysis</a:t>
            </a:r>
          </a:p>
          <a:p>
            <a:pPr marL="274320" indent="-274320" algn="just" eaLnBrk="1" fontAlgn="auto" hangingPunct="1">
              <a:spcAft>
                <a:spcPts val="0"/>
              </a:spcAft>
              <a:buFont typeface="Wingdings"/>
              <a:buNone/>
              <a:defRPr/>
            </a:pPr>
            <a:endParaRPr lang="id-ID" b="1" dirty="0"/>
          </a:p>
          <a:p>
            <a:pPr marL="274320" indent="-274320" algn="just" eaLnBrk="1" fontAlgn="auto" hangingPunct="1">
              <a:spcAft>
                <a:spcPts val="0"/>
              </a:spcAft>
              <a:buFont typeface="Wingdings"/>
              <a:buNone/>
              <a:defRPr/>
            </a:pPr>
            <a:r>
              <a:rPr lang="id-ID" dirty="0"/>
              <a:t>	Menganalisis atau melakukan pembandingan laporan keuangan untuk beberapa perode sehingga diketahui perkembangannya. </a:t>
            </a:r>
          </a:p>
          <a:p>
            <a:pPr marL="274320" indent="-274320" algn="just" eaLnBrk="1" fontAlgn="auto" hangingPunct="1">
              <a:spcAft>
                <a:spcPts val="0"/>
              </a:spcAft>
              <a:buFont typeface="Wingdings"/>
              <a:buNone/>
              <a:defRPr/>
            </a:pPr>
            <a:r>
              <a:rPr lang="id-ID" dirty="0"/>
              <a:t>	Contoh analisis horisontal : analisis tren</a:t>
            </a:r>
          </a:p>
          <a:p>
            <a:pPr marL="274320" indent="-274320" eaLnBrk="1" fontAlgn="auto" hangingPunct="1">
              <a:spcAft>
                <a:spcPts val="0"/>
              </a:spcAft>
              <a:buFont typeface="Wingdings"/>
              <a:buNone/>
              <a:defRPr/>
            </a:pPr>
            <a:endParaRPr lang="id-ID" dirty="0"/>
          </a:p>
          <a:p>
            <a:pPr marL="514350" indent="-514350" eaLnBrk="1" fontAlgn="auto" hangingPunct="1">
              <a:lnSpc>
                <a:spcPct val="90000"/>
              </a:lnSpc>
              <a:spcAft>
                <a:spcPts val="0"/>
              </a:spcAft>
              <a:buFont typeface="Wingdings"/>
              <a:buNone/>
              <a:defRPr/>
            </a:pPr>
            <a:r>
              <a:rPr lang="id-ID" dirty="0"/>
              <a:t>	</a:t>
            </a:r>
          </a:p>
        </p:txBody>
      </p:sp>
    </p:spTree>
  </p:cSld>
  <p:clrMapOvr>
    <a:masterClrMapping/>
  </p:clrMapOvr>
  <p:transition spd="med">
    <p:wheel spokes="8"/>
    <p:sndAc>
      <p:stSnd>
        <p:snd r:embed="rId2" name="camera.wav"/>
      </p:stSnd>
    </p:sndAc>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5E0B179-65F7-4E03-A8A4-95D4DDEA84D9}"/>
              </a:ext>
            </a:extLst>
          </p:cNvPr>
          <p:cNvSpPr>
            <a:spLocks noGrp="1" noChangeArrowheads="1"/>
          </p:cNvSpPr>
          <p:nvPr>
            <p:ph type="title"/>
          </p:nvPr>
        </p:nvSpPr>
        <p:spPr/>
        <p:txBody>
          <a:bodyPr/>
          <a:lstStyle/>
          <a:p>
            <a:pPr eaLnBrk="1" hangingPunct="1"/>
            <a:r>
              <a:rPr lang="id-ID" altLang="en-US" sz="2400"/>
              <a:t>ANALISIS INDEKS</a:t>
            </a:r>
            <a:endParaRPr lang="en-US" altLang="en-US" sz="2400"/>
          </a:p>
        </p:txBody>
      </p:sp>
      <p:cxnSp>
        <p:nvCxnSpPr>
          <p:cNvPr id="43011" name="AutoShape 40">
            <a:extLst>
              <a:ext uri="{FF2B5EF4-FFF2-40B4-BE49-F238E27FC236}">
                <a16:creationId xmlns:a16="http://schemas.microsoft.com/office/drawing/2014/main" id="{42F6B386-226E-40B3-8721-8363B8650380}"/>
              </a:ext>
            </a:extLst>
          </p:cNvPr>
          <p:cNvCxnSpPr>
            <a:cxnSpLocks noChangeShapeType="1"/>
          </p:cNvCxnSpPr>
          <p:nvPr/>
        </p:nvCxnSpPr>
        <p:spPr bwMode="gray">
          <a:xfrm rot="16200000" flipH="1">
            <a:off x="995362" y="2481263"/>
            <a:ext cx="892175" cy="241300"/>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43012" name="AutoShape 41">
            <a:extLst>
              <a:ext uri="{FF2B5EF4-FFF2-40B4-BE49-F238E27FC236}">
                <a16:creationId xmlns:a16="http://schemas.microsoft.com/office/drawing/2014/main" id="{7C16976B-B1BD-4622-9CEF-3E4CFAFF9C3D}"/>
              </a:ext>
            </a:extLst>
          </p:cNvPr>
          <p:cNvCxnSpPr>
            <a:cxnSpLocks noChangeShapeType="1"/>
          </p:cNvCxnSpPr>
          <p:nvPr/>
        </p:nvCxnSpPr>
        <p:spPr bwMode="gray">
          <a:xfrm>
            <a:off x="2076450" y="3448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43013" name="AutoShape 42">
            <a:extLst>
              <a:ext uri="{FF2B5EF4-FFF2-40B4-BE49-F238E27FC236}">
                <a16:creationId xmlns:a16="http://schemas.microsoft.com/office/drawing/2014/main" id="{FEC5EA53-C648-4E1A-B970-5FF24C5D9711}"/>
              </a:ext>
            </a:extLst>
          </p:cNvPr>
          <p:cNvCxnSpPr>
            <a:cxnSpLocks noChangeShapeType="1"/>
          </p:cNvCxnSpPr>
          <p:nvPr/>
        </p:nvCxnSpPr>
        <p:spPr bwMode="gray">
          <a:xfrm>
            <a:off x="2076450" y="4591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sp>
        <p:nvSpPr>
          <p:cNvPr id="46128" name="Text Box 48">
            <a:extLst>
              <a:ext uri="{FF2B5EF4-FFF2-40B4-BE49-F238E27FC236}">
                <a16:creationId xmlns:a16="http://schemas.microsoft.com/office/drawing/2014/main" id="{2E753864-DDDB-43A8-84A2-E7718272C8C6}"/>
              </a:ext>
            </a:extLst>
          </p:cNvPr>
          <p:cNvSpPr txBox="1">
            <a:spLocks noChangeArrowheads="1"/>
          </p:cNvSpPr>
          <p:nvPr/>
        </p:nvSpPr>
        <p:spPr bwMode="auto">
          <a:xfrm>
            <a:off x="381000" y="1752600"/>
            <a:ext cx="8382000" cy="3292475"/>
          </a:xfrm>
          <a:prstGeom prst="rect">
            <a:avLst/>
          </a:prstGeom>
          <a:noFill/>
          <a:ln w="9525">
            <a:noFill/>
            <a:miter lim="800000"/>
            <a:headEnd/>
            <a:tailEnd/>
          </a:ln>
          <a:effectLst/>
        </p:spPr>
        <p:txBody>
          <a:bodyPr>
            <a:spAutoFit/>
          </a:bodyPr>
          <a:lstStyle/>
          <a:p>
            <a:pPr algn="just">
              <a:defRPr/>
            </a:pPr>
            <a:r>
              <a:rPr lang="id-ID" sz="2400" dirty="0">
                <a:latin typeface="Aharoni" pitchFamily="2" charset="-79"/>
                <a:cs typeface="Aharoni" pitchFamily="2" charset="-79"/>
              </a:rPr>
              <a:t>Tahun dasar adalah tahun pertama dari seluruh periode yang dianalisis (Jusuf, 2000). Misalnya kita mengadakan analisis untuk periode tahun 2010, 2011 dan 2012, maka tahun yang dijadikan dasar adalah tahun 2010. Tahun dasar ini diberi angka 100%. Data tahun-tahun lainnya dibandingkan dengan data tahun dasar tersebut. </a:t>
            </a:r>
          </a:p>
          <a:p>
            <a:pPr marL="358775" indent="-358775" algn="just">
              <a:defRPr/>
            </a:pPr>
            <a:r>
              <a:rPr lang="id-ID" sz="2400" dirty="0">
                <a:latin typeface="Arial" charset="0"/>
                <a:cs typeface="+mn-cs"/>
              </a:rPr>
              <a:t> </a:t>
            </a:r>
            <a:endParaRPr lang="id-ID" sz="2000" dirty="0">
              <a:latin typeface="Arial" charset="0"/>
              <a:cs typeface="+mn-cs"/>
            </a:endParaRPr>
          </a:p>
          <a:p>
            <a:pPr marL="358775" indent="-358775" algn="just">
              <a:buFont typeface="Wingdings" pitchFamily="2" charset="2"/>
              <a:buChar char="ü"/>
              <a:defRPr/>
            </a:pPr>
            <a:endParaRPr lang="id-ID" sz="2000" dirty="0">
              <a:latin typeface="Aharoni" pitchFamily="2" charset="-79"/>
              <a:cs typeface="Aharoni" pitchFamily="2" charset="-79"/>
            </a:endParaRPr>
          </a:p>
          <a:p>
            <a:pPr>
              <a:defRPr/>
            </a:pPr>
            <a:endParaRPr lang="en-US" sz="2000" b="1" dirty="0">
              <a:solidFill>
                <a:schemeClr val="tx1">
                  <a:lumMod val="95000"/>
                  <a:lumOff val="5000"/>
                </a:schemeClr>
              </a:solidFill>
              <a:latin typeface="Aharoni" pitchFamily="2" charset="-79"/>
              <a:cs typeface="Aharoni" pitchFamily="2" charset="-79"/>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E9429CDF-6A70-419C-AF3A-C0FDA9C6577C}"/>
              </a:ext>
            </a:extLst>
          </p:cNvPr>
          <p:cNvSpPr>
            <a:spLocks noGrp="1" noChangeArrowheads="1"/>
          </p:cNvSpPr>
          <p:nvPr>
            <p:ph type="title"/>
          </p:nvPr>
        </p:nvSpPr>
        <p:spPr/>
        <p:txBody>
          <a:bodyPr/>
          <a:lstStyle/>
          <a:p>
            <a:pPr eaLnBrk="1" hangingPunct="1"/>
            <a:r>
              <a:rPr lang="id-ID" altLang="en-US" sz="2400"/>
              <a:t>CONTOH ANALISIS INDEKS</a:t>
            </a:r>
            <a:endParaRPr lang="en-US" altLang="en-US" sz="2400"/>
          </a:p>
        </p:txBody>
      </p:sp>
      <p:cxnSp>
        <p:nvCxnSpPr>
          <p:cNvPr id="44035" name="AutoShape 40">
            <a:extLst>
              <a:ext uri="{FF2B5EF4-FFF2-40B4-BE49-F238E27FC236}">
                <a16:creationId xmlns:a16="http://schemas.microsoft.com/office/drawing/2014/main" id="{CBAF6622-5D12-41D0-8ED5-5391B01B24BF}"/>
              </a:ext>
            </a:extLst>
          </p:cNvPr>
          <p:cNvCxnSpPr>
            <a:cxnSpLocks noChangeShapeType="1"/>
          </p:cNvCxnSpPr>
          <p:nvPr/>
        </p:nvCxnSpPr>
        <p:spPr bwMode="gray">
          <a:xfrm rot="16200000" flipH="1">
            <a:off x="995362" y="2481263"/>
            <a:ext cx="892175" cy="241300"/>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44036" name="AutoShape 41">
            <a:extLst>
              <a:ext uri="{FF2B5EF4-FFF2-40B4-BE49-F238E27FC236}">
                <a16:creationId xmlns:a16="http://schemas.microsoft.com/office/drawing/2014/main" id="{87D30DF6-D413-4434-8AA4-FC52F205026A}"/>
              </a:ext>
            </a:extLst>
          </p:cNvPr>
          <p:cNvCxnSpPr>
            <a:cxnSpLocks noChangeShapeType="1"/>
          </p:cNvCxnSpPr>
          <p:nvPr/>
        </p:nvCxnSpPr>
        <p:spPr bwMode="gray">
          <a:xfrm>
            <a:off x="2076450" y="3448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44037" name="AutoShape 42">
            <a:extLst>
              <a:ext uri="{FF2B5EF4-FFF2-40B4-BE49-F238E27FC236}">
                <a16:creationId xmlns:a16="http://schemas.microsoft.com/office/drawing/2014/main" id="{7F458F79-9796-4F9D-A110-3113B19E8214}"/>
              </a:ext>
            </a:extLst>
          </p:cNvPr>
          <p:cNvCxnSpPr>
            <a:cxnSpLocks noChangeShapeType="1"/>
          </p:cNvCxnSpPr>
          <p:nvPr/>
        </p:nvCxnSpPr>
        <p:spPr bwMode="gray">
          <a:xfrm>
            <a:off x="2076450" y="4591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graphicFrame>
        <p:nvGraphicFramePr>
          <p:cNvPr id="7" name="Table 6">
            <a:extLst>
              <a:ext uri="{FF2B5EF4-FFF2-40B4-BE49-F238E27FC236}">
                <a16:creationId xmlns:a16="http://schemas.microsoft.com/office/drawing/2014/main" id="{6E2C5131-6932-485D-8AFA-FAB18747A09D}"/>
              </a:ext>
            </a:extLst>
          </p:cNvPr>
          <p:cNvGraphicFramePr>
            <a:graphicFrameLocks noGrp="1"/>
          </p:cNvGraphicFramePr>
          <p:nvPr/>
        </p:nvGraphicFramePr>
        <p:xfrm>
          <a:off x="457200" y="2209800"/>
          <a:ext cx="8153397" cy="3857624"/>
        </p:xfrm>
        <a:graphic>
          <a:graphicData uri="http://schemas.openxmlformats.org/drawingml/2006/table">
            <a:tbl>
              <a:tblPr/>
              <a:tblGrid>
                <a:gridCol w="1922574">
                  <a:extLst>
                    <a:ext uri="{9D8B030D-6E8A-4147-A177-3AD203B41FA5}">
                      <a16:colId xmlns:a16="http://schemas.microsoft.com/office/drawing/2014/main" val="20000"/>
                    </a:ext>
                  </a:extLst>
                </a:gridCol>
                <a:gridCol w="821013">
                  <a:extLst>
                    <a:ext uri="{9D8B030D-6E8A-4147-A177-3AD203B41FA5}">
                      <a16:colId xmlns:a16="http://schemas.microsoft.com/office/drawing/2014/main" val="20001"/>
                    </a:ext>
                  </a:extLst>
                </a:gridCol>
                <a:gridCol w="731278">
                  <a:extLst>
                    <a:ext uri="{9D8B030D-6E8A-4147-A177-3AD203B41FA5}">
                      <a16:colId xmlns:a16="http://schemas.microsoft.com/office/drawing/2014/main" val="20002"/>
                    </a:ext>
                  </a:extLst>
                </a:gridCol>
                <a:gridCol w="731278">
                  <a:extLst>
                    <a:ext uri="{9D8B030D-6E8A-4147-A177-3AD203B41FA5}">
                      <a16:colId xmlns:a16="http://schemas.microsoft.com/office/drawing/2014/main" val="20003"/>
                    </a:ext>
                  </a:extLst>
                </a:gridCol>
                <a:gridCol w="731278">
                  <a:extLst>
                    <a:ext uri="{9D8B030D-6E8A-4147-A177-3AD203B41FA5}">
                      <a16:colId xmlns:a16="http://schemas.microsoft.com/office/drawing/2014/main" val="20004"/>
                    </a:ext>
                  </a:extLst>
                </a:gridCol>
                <a:gridCol w="731278">
                  <a:extLst>
                    <a:ext uri="{9D8B030D-6E8A-4147-A177-3AD203B41FA5}">
                      <a16:colId xmlns:a16="http://schemas.microsoft.com/office/drawing/2014/main" val="20005"/>
                    </a:ext>
                  </a:extLst>
                </a:gridCol>
                <a:gridCol w="731278">
                  <a:extLst>
                    <a:ext uri="{9D8B030D-6E8A-4147-A177-3AD203B41FA5}">
                      <a16:colId xmlns:a16="http://schemas.microsoft.com/office/drawing/2014/main" val="20006"/>
                    </a:ext>
                  </a:extLst>
                </a:gridCol>
                <a:gridCol w="876710">
                  <a:extLst>
                    <a:ext uri="{9D8B030D-6E8A-4147-A177-3AD203B41FA5}">
                      <a16:colId xmlns:a16="http://schemas.microsoft.com/office/drawing/2014/main" val="20007"/>
                    </a:ext>
                  </a:extLst>
                </a:gridCol>
                <a:gridCol w="876710">
                  <a:extLst>
                    <a:ext uri="{9D8B030D-6E8A-4147-A177-3AD203B41FA5}">
                      <a16:colId xmlns:a16="http://schemas.microsoft.com/office/drawing/2014/main" val="20008"/>
                    </a:ext>
                  </a:extLst>
                </a:gridCol>
              </a:tblGrid>
              <a:tr h="404982">
                <a:tc rowSpan="2">
                  <a:txBody>
                    <a:bodyPr/>
                    <a:lstStyle/>
                    <a:p>
                      <a:pPr algn="ctr">
                        <a:lnSpc>
                          <a:spcPct val="115000"/>
                        </a:lnSpc>
                        <a:spcAft>
                          <a:spcPts val="1000"/>
                        </a:spcAft>
                      </a:pPr>
                      <a:r>
                        <a:rPr lang="en-US" sz="1600" b="1" dirty="0">
                          <a:latin typeface="Calibri"/>
                          <a:ea typeface="Calibri"/>
                          <a:cs typeface="Times New Roman"/>
                        </a:rPr>
                        <a:t>POS-POS</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1000"/>
                        </a:spcAft>
                      </a:pPr>
                      <a:r>
                        <a:rPr lang="id-ID" sz="1600" b="1" dirty="0">
                          <a:latin typeface="Calibri"/>
                          <a:ea typeface="Calibri"/>
                          <a:cs typeface="Times New Roman"/>
                        </a:rPr>
                        <a:t>REGULER (Ribuan Rupiah)</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gridSpan="4">
                  <a:txBody>
                    <a:bodyPr/>
                    <a:lstStyle/>
                    <a:p>
                      <a:pPr algn="ctr">
                        <a:lnSpc>
                          <a:spcPct val="115000"/>
                        </a:lnSpc>
                        <a:spcAft>
                          <a:spcPts val="1000"/>
                        </a:spcAft>
                      </a:pPr>
                      <a:r>
                        <a:rPr lang="id-ID" sz="1600" b="1">
                          <a:latin typeface="Calibri"/>
                          <a:ea typeface="Calibri"/>
                          <a:cs typeface="Times New Roman"/>
                        </a:rPr>
                        <a:t>INDEKS (</a:t>
                      </a:r>
                      <a:r>
                        <a:rPr lang="en-US" sz="1600" b="1">
                          <a:latin typeface="Calibri"/>
                          <a:ea typeface="Calibri"/>
                          <a:cs typeface="Times New Roman"/>
                        </a:rPr>
                        <a:t>%</a:t>
                      </a:r>
                      <a:r>
                        <a:rPr lang="id-ID" sz="1600" b="1">
                          <a:latin typeface="Calibri"/>
                          <a:ea typeface="Calibri"/>
                          <a:cs typeface="Times New Roman"/>
                        </a:rPr>
                        <a:t>)</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1000"/>
                        </a:spcAft>
                      </a:pP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0000"/>
                  </a:ext>
                </a:extLst>
              </a:tr>
              <a:tr h="404982">
                <a:tc vMerge="1">
                  <a:txBody>
                    <a:bodyPr/>
                    <a:lstStyle/>
                    <a:p>
                      <a:endParaRPr lang="id-ID"/>
                    </a:p>
                  </a:txBody>
                  <a:tcPr/>
                </a:tc>
                <a:tc>
                  <a:txBody>
                    <a:bodyPr/>
                    <a:lstStyle/>
                    <a:p>
                      <a:pPr algn="ctr">
                        <a:lnSpc>
                          <a:spcPct val="115000"/>
                        </a:lnSpc>
                        <a:spcAft>
                          <a:spcPts val="1000"/>
                        </a:spcAft>
                      </a:pPr>
                      <a:r>
                        <a:rPr lang="en-US" sz="1600" b="1" dirty="0">
                          <a:latin typeface="Calibri"/>
                          <a:ea typeface="Calibri"/>
                          <a:cs typeface="Times New Roman"/>
                        </a:rPr>
                        <a:t>200</a:t>
                      </a:r>
                      <a:r>
                        <a:rPr lang="id-ID" sz="1600" b="1" dirty="0">
                          <a:latin typeface="Calibri"/>
                          <a:ea typeface="Calibri"/>
                          <a:cs typeface="Times New Roman"/>
                        </a:rPr>
                        <a:t>8</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600" b="1" dirty="0">
                          <a:latin typeface="Calibri"/>
                          <a:ea typeface="Calibri"/>
                          <a:cs typeface="Times New Roman"/>
                        </a:rPr>
                        <a:t>200</a:t>
                      </a:r>
                      <a:r>
                        <a:rPr lang="id-ID" sz="1600" b="1" dirty="0">
                          <a:latin typeface="Calibri"/>
                          <a:ea typeface="Calibri"/>
                          <a:cs typeface="Times New Roman"/>
                        </a:rPr>
                        <a:t>9</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600" b="1" dirty="0">
                          <a:latin typeface="Calibri"/>
                          <a:ea typeface="Calibri"/>
                          <a:cs typeface="Times New Roman"/>
                        </a:rPr>
                        <a:t>20</a:t>
                      </a:r>
                      <a:r>
                        <a:rPr lang="id-ID" sz="1600" b="1" dirty="0">
                          <a:latin typeface="Calibri"/>
                          <a:ea typeface="Calibri"/>
                          <a:cs typeface="Times New Roman"/>
                        </a:rPr>
                        <a:t>10</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600" b="1" dirty="0">
                          <a:latin typeface="Calibri"/>
                          <a:ea typeface="Calibri"/>
                          <a:cs typeface="Times New Roman"/>
                        </a:rPr>
                        <a:t>20</a:t>
                      </a:r>
                      <a:r>
                        <a:rPr lang="id-ID" sz="1600" b="1" dirty="0">
                          <a:latin typeface="Calibri"/>
                          <a:ea typeface="Calibri"/>
                          <a:cs typeface="Times New Roman"/>
                        </a:rPr>
                        <a:t>11</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600" b="1" dirty="0">
                          <a:latin typeface="Calibri"/>
                          <a:ea typeface="Calibri"/>
                          <a:cs typeface="Times New Roman"/>
                        </a:rPr>
                        <a:t>200</a:t>
                      </a:r>
                      <a:r>
                        <a:rPr lang="id-ID" sz="1600" b="1" dirty="0">
                          <a:latin typeface="Calibri"/>
                          <a:ea typeface="Calibri"/>
                          <a:cs typeface="Times New Roman"/>
                        </a:rPr>
                        <a:t>8</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600" b="1" dirty="0">
                          <a:latin typeface="Calibri"/>
                          <a:ea typeface="Calibri"/>
                          <a:cs typeface="Times New Roman"/>
                        </a:rPr>
                        <a:t>200</a:t>
                      </a:r>
                      <a:r>
                        <a:rPr lang="id-ID" sz="1600" b="1" dirty="0">
                          <a:latin typeface="Calibri"/>
                          <a:ea typeface="Calibri"/>
                          <a:cs typeface="Times New Roman"/>
                        </a:rPr>
                        <a:t>9</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600" b="1" dirty="0">
                          <a:latin typeface="Calibri"/>
                          <a:ea typeface="Calibri"/>
                          <a:cs typeface="Times New Roman"/>
                        </a:rPr>
                        <a:t>20</a:t>
                      </a:r>
                      <a:r>
                        <a:rPr lang="id-ID" sz="1600" b="1" dirty="0">
                          <a:latin typeface="Calibri"/>
                          <a:ea typeface="Calibri"/>
                          <a:cs typeface="Times New Roman"/>
                        </a:rPr>
                        <a:t>10</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600" b="1" dirty="0">
                          <a:latin typeface="Calibri"/>
                          <a:ea typeface="Calibri"/>
                          <a:cs typeface="Times New Roman"/>
                        </a:rPr>
                        <a:t>20</a:t>
                      </a:r>
                      <a:r>
                        <a:rPr lang="id-ID" sz="1600" b="1" dirty="0">
                          <a:latin typeface="Calibri"/>
                          <a:ea typeface="Calibri"/>
                          <a:cs typeface="Times New Roman"/>
                        </a:rPr>
                        <a:t>11</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4982">
                <a:tc>
                  <a:txBody>
                    <a:bodyPr/>
                    <a:lstStyle/>
                    <a:p>
                      <a:pPr>
                        <a:lnSpc>
                          <a:spcPct val="115000"/>
                        </a:lnSpc>
                        <a:spcAft>
                          <a:spcPts val="1000"/>
                        </a:spcAft>
                      </a:pPr>
                      <a:r>
                        <a:rPr lang="en-US" sz="1600" dirty="0">
                          <a:latin typeface="Calibri"/>
                          <a:ea typeface="Calibri"/>
                          <a:cs typeface="Times New Roman"/>
                        </a:rPr>
                        <a:t>PENJUALAN</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2800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2860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3310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dirty="0">
                          <a:latin typeface="Calibri"/>
                          <a:ea typeface="Calibri"/>
                          <a:cs typeface="Times New Roman"/>
                        </a:rPr>
                        <a:t>3740</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id-ID" sz="1600" dirty="0">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102</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118</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134</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4982">
                <a:tc>
                  <a:txBody>
                    <a:bodyPr/>
                    <a:lstStyle/>
                    <a:p>
                      <a:pPr>
                        <a:lnSpc>
                          <a:spcPct val="115000"/>
                        </a:lnSpc>
                        <a:spcAft>
                          <a:spcPts val="1000"/>
                        </a:spcAft>
                      </a:pPr>
                      <a:r>
                        <a:rPr lang="en-US" sz="1600">
                          <a:latin typeface="Calibri"/>
                          <a:ea typeface="Calibri"/>
                          <a:cs typeface="Times New Roman"/>
                        </a:rPr>
                        <a:t>HPP</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1940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1970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2200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2550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id-ID" sz="1600" dirty="0">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dirty="0">
                          <a:latin typeface="Calibri"/>
                          <a:ea typeface="Calibri"/>
                          <a:cs typeface="Times New Roman"/>
                        </a:rPr>
                        <a:t>102</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113</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131</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4982">
                <a:tc>
                  <a:txBody>
                    <a:bodyPr/>
                    <a:lstStyle/>
                    <a:p>
                      <a:pPr>
                        <a:lnSpc>
                          <a:spcPct val="115000"/>
                        </a:lnSpc>
                        <a:spcAft>
                          <a:spcPts val="1000"/>
                        </a:spcAft>
                      </a:pPr>
                      <a:r>
                        <a:rPr lang="en-US" sz="1600">
                          <a:latin typeface="Calibri"/>
                          <a:ea typeface="Calibri"/>
                          <a:cs typeface="Times New Roman"/>
                        </a:rPr>
                        <a:t>LABA KOTOR</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860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890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1110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1190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id-ID" sz="1600" dirty="0">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dirty="0">
                          <a:latin typeface="Calibri"/>
                          <a:ea typeface="Calibri"/>
                          <a:cs typeface="Times New Roman"/>
                        </a:rPr>
                        <a:t>108</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129</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138</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4982">
                <a:tc>
                  <a:txBody>
                    <a:bodyPr/>
                    <a:lstStyle/>
                    <a:p>
                      <a:pPr>
                        <a:lnSpc>
                          <a:spcPct val="115000"/>
                        </a:lnSpc>
                        <a:spcAft>
                          <a:spcPts val="1000"/>
                        </a:spcAft>
                      </a:pPr>
                      <a:r>
                        <a:rPr lang="id-ID" sz="1600">
                          <a:latin typeface="Calibri"/>
                          <a:ea typeface="Calibri"/>
                          <a:cs typeface="Times New Roman"/>
                        </a:rPr>
                        <a:t>BEBAN </a:t>
                      </a:r>
                      <a:r>
                        <a:rPr lang="en-US" sz="1600">
                          <a:latin typeface="Calibri"/>
                          <a:ea typeface="Calibri"/>
                          <a:cs typeface="Times New Roman"/>
                        </a:rPr>
                        <a:t>PENJUALAN</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430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430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460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500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id-ID" sz="1600" dirty="0">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dirty="0">
                          <a:latin typeface="Calibri"/>
                          <a:ea typeface="Calibri"/>
                          <a:cs typeface="Times New Roman"/>
                        </a:rPr>
                        <a:t>100</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107</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116</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17768">
                <a:tc>
                  <a:txBody>
                    <a:bodyPr/>
                    <a:lstStyle/>
                    <a:p>
                      <a:pPr>
                        <a:lnSpc>
                          <a:spcPct val="115000"/>
                        </a:lnSpc>
                        <a:spcAft>
                          <a:spcPts val="1000"/>
                        </a:spcAft>
                      </a:pPr>
                      <a:r>
                        <a:rPr lang="id-ID" sz="1600" dirty="0">
                          <a:latin typeface="Calibri"/>
                          <a:ea typeface="Calibri"/>
                          <a:cs typeface="Times New Roman"/>
                        </a:rPr>
                        <a:t>BEBAN </a:t>
                      </a:r>
                      <a:r>
                        <a:rPr lang="en-US" sz="1600" dirty="0">
                          <a:latin typeface="Calibri"/>
                          <a:ea typeface="Calibri"/>
                          <a:cs typeface="Times New Roman"/>
                        </a:rPr>
                        <a:t>ADMINISTR</a:t>
                      </a:r>
                      <a:r>
                        <a:rPr lang="id-ID" sz="1600" dirty="0">
                          <a:latin typeface="Calibri"/>
                          <a:ea typeface="Calibri"/>
                          <a:cs typeface="Times New Roman"/>
                        </a:rPr>
                        <a:t>ASI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190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200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230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250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id-ID" sz="1600" dirty="0">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105</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dirty="0">
                          <a:latin typeface="Calibri"/>
                          <a:ea typeface="Calibri"/>
                          <a:cs typeface="Times New Roman"/>
                        </a:rPr>
                        <a:t>121</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132</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04982">
                <a:tc>
                  <a:txBody>
                    <a:bodyPr/>
                    <a:lstStyle/>
                    <a:p>
                      <a:pPr>
                        <a:lnSpc>
                          <a:spcPct val="115000"/>
                        </a:lnSpc>
                        <a:spcAft>
                          <a:spcPts val="1000"/>
                        </a:spcAft>
                      </a:pPr>
                      <a:r>
                        <a:rPr lang="id-ID" sz="1600">
                          <a:latin typeface="Calibri"/>
                          <a:ea typeface="Calibri"/>
                          <a:cs typeface="Times New Roman"/>
                        </a:rPr>
                        <a:t>BEBAN </a:t>
                      </a:r>
                      <a:r>
                        <a:rPr lang="en-US" sz="1600">
                          <a:latin typeface="Calibri"/>
                          <a:ea typeface="Calibri"/>
                          <a:cs typeface="Times New Roman"/>
                        </a:rPr>
                        <a:t>OPERASI</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620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630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690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750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id-ID" sz="1600" dirty="0">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101</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dirty="0">
                          <a:latin typeface="Calibri"/>
                          <a:ea typeface="Calibri"/>
                          <a:cs typeface="Times New Roman"/>
                        </a:rPr>
                        <a:t>111</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dirty="0">
                          <a:latin typeface="Calibri"/>
                          <a:ea typeface="Calibri"/>
                          <a:cs typeface="Times New Roman"/>
                        </a:rPr>
                        <a:t>121</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04982">
                <a:tc>
                  <a:txBody>
                    <a:bodyPr/>
                    <a:lstStyle/>
                    <a:p>
                      <a:pPr>
                        <a:lnSpc>
                          <a:spcPct val="115000"/>
                        </a:lnSpc>
                        <a:spcAft>
                          <a:spcPts val="1000"/>
                        </a:spcAft>
                      </a:pPr>
                      <a:r>
                        <a:rPr lang="en-US" sz="1600">
                          <a:latin typeface="Calibri"/>
                          <a:ea typeface="Calibri"/>
                          <a:cs typeface="Times New Roman"/>
                        </a:rPr>
                        <a:t>LABA </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240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260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420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a:latin typeface="Calibri"/>
                          <a:ea typeface="Calibri"/>
                          <a:cs typeface="Times New Roman"/>
                        </a:rPr>
                        <a:t>440</a:t>
                      </a:r>
                      <a:endParaRPr lang="id-ID"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id-ID" sz="1600" dirty="0">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dirty="0">
                          <a:latin typeface="Calibri"/>
                          <a:ea typeface="Calibri"/>
                          <a:cs typeface="Times New Roman"/>
                        </a:rPr>
                        <a:t>108</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dirty="0">
                          <a:latin typeface="Calibri"/>
                          <a:ea typeface="Calibri"/>
                          <a:cs typeface="Times New Roman"/>
                        </a:rPr>
                        <a:t>175</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US" sz="1600" dirty="0">
                          <a:latin typeface="Calibri"/>
                          <a:ea typeface="Calibri"/>
                          <a:cs typeface="Times New Roman"/>
                        </a:rPr>
                        <a:t>183</a:t>
                      </a: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44133" name="TextBox 7">
            <a:extLst>
              <a:ext uri="{FF2B5EF4-FFF2-40B4-BE49-F238E27FC236}">
                <a16:creationId xmlns:a16="http://schemas.microsoft.com/office/drawing/2014/main" id="{5514A18D-C4BA-4FDF-83C1-ABCBFBA5F70A}"/>
              </a:ext>
            </a:extLst>
          </p:cNvPr>
          <p:cNvSpPr txBox="1">
            <a:spLocks noChangeArrowheads="1"/>
          </p:cNvSpPr>
          <p:nvPr/>
        </p:nvSpPr>
        <p:spPr bwMode="auto">
          <a:xfrm>
            <a:off x="1524000" y="1524000"/>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d-ID" altLang="en-US" b="1"/>
              <a:t>Laporan Laba/Rugi PT. Maju Selalu</a:t>
            </a:r>
          </a:p>
          <a:p>
            <a:pPr algn="ctr" eaLnBrk="1" hangingPunct="1"/>
            <a:r>
              <a:rPr lang="id-ID" altLang="en-US" b="1"/>
              <a:t>Untuk tahun yang berakhir pada tanggal 31 Desember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4B5B224E-6029-48CA-89BF-56CD56A1587E}"/>
              </a:ext>
            </a:extLst>
          </p:cNvPr>
          <p:cNvSpPr>
            <a:spLocks noGrp="1" noChangeArrowheads="1"/>
          </p:cNvSpPr>
          <p:nvPr>
            <p:ph type="title"/>
          </p:nvPr>
        </p:nvSpPr>
        <p:spPr>
          <a:xfrm>
            <a:off x="228600" y="457200"/>
            <a:ext cx="5638800" cy="868363"/>
          </a:xfrm>
        </p:spPr>
        <p:txBody>
          <a:bodyPr/>
          <a:lstStyle/>
          <a:p>
            <a:pPr eaLnBrk="1" hangingPunct="1"/>
            <a:r>
              <a:rPr lang="id-ID" altLang="en-US" sz="2400"/>
              <a:t>ANALISIS COMMON SIZE (PERSENTASE PER KOMPONEN)</a:t>
            </a:r>
            <a:endParaRPr lang="en-US" altLang="en-US" sz="2400"/>
          </a:p>
        </p:txBody>
      </p:sp>
      <p:cxnSp>
        <p:nvCxnSpPr>
          <p:cNvPr id="45059" name="AutoShape 40">
            <a:extLst>
              <a:ext uri="{FF2B5EF4-FFF2-40B4-BE49-F238E27FC236}">
                <a16:creationId xmlns:a16="http://schemas.microsoft.com/office/drawing/2014/main" id="{E6CA5C8A-D7C2-4C63-B2A2-CF2797BC7A4D}"/>
              </a:ext>
            </a:extLst>
          </p:cNvPr>
          <p:cNvCxnSpPr>
            <a:cxnSpLocks noChangeShapeType="1"/>
          </p:cNvCxnSpPr>
          <p:nvPr/>
        </p:nvCxnSpPr>
        <p:spPr bwMode="gray">
          <a:xfrm rot="16200000" flipH="1">
            <a:off x="995362" y="2481263"/>
            <a:ext cx="892175" cy="241300"/>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45060" name="AutoShape 41">
            <a:extLst>
              <a:ext uri="{FF2B5EF4-FFF2-40B4-BE49-F238E27FC236}">
                <a16:creationId xmlns:a16="http://schemas.microsoft.com/office/drawing/2014/main" id="{2EC3EEBA-33D9-427B-944F-BA2F7B77545F}"/>
              </a:ext>
            </a:extLst>
          </p:cNvPr>
          <p:cNvCxnSpPr>
            <a:cxnSpLocks noChangeShapeType="1"/>
          </p:cNvCxnSpPr>
          <p:nvPr/>
        </p:nvCxnSpPr>
        <p:spPr bwMode="gray">
          <a:xfrm>
            <a:off x="2076450" y="3448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45061" name="AutoShape 42">
            <a:extLst>
              <a:ext uri="{FF2B5EF4-FFF2-40B4-BE49-F238E27FC236}">
                <a16:creationId xmlns:a16="http://schemas.microsoft.com/office/drawing/2014/main" id="{763E0F1D-7064-47C5-BC23-58F398BDF957}"/>
              </a:ext>
            </a:extLst>
          </p:cNvPr>
          <p:cNvCxnSpPr>
            <a:cxnSpLocks noChangeShapeType="1"/>
          </p:cNvCxnSpPr>
          <p:nvPr/>
        </p:nvCxnSpPr>
        <p:spPr bwMode="gray">
          <a:xfrm>
            <a:off x="2076450" y="4591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sp>
        <p:nvSpPr>
          <p:cNvPr id="46128" name="Text Box 48">
            <a:extLst>
              <a:ext uri="{FF2B5EF4-FFF2-40B4-BE49-F238E27FC236}">
                <a16:creationId xmlns:a16="http://schemas.microsoft.com/office/drawing/2014/main" id="{D0F8A698-CB04-4C02-A4F0-FA391BBD41A5}"/>
              </a:ext>
            </a:extLst>
          </p:cNvPr>
          <p:cNvSpPr txBox="1">
            <a:spLocks noChangeArrowheads="1"/>
          </p:cNvSpPr>
          <p:nvPr/>
        </p:nvSpPr>
        <p:spPr bwMode="auto">
          <a:xfrm>
            <a:off x="381000" y="1752600"/>
            <a:ext cx="8382000" cy="4586288"/>
          </a:xfrm>
          <a:prstGeom prst="rect">
            <a:avLst/>
          </a:prstGeom>
          <a:noFill/>
          <a:ln w="9525">
            <a:noFill/>
            <a:miter lim="800000"/>
            <a:headEnd/>
            <a:tailEnd/>
          </a:ln>
          <a:effectLst/>
        </p:spPr>
        <p:txBody>
          <a:bodyPr>
            <a:spAutoFit/>
          </a:bodyPr>
          <a:lstStyle/>
          <a:p>
            <a:pPr>
              <a:defRPr/>
            </a:pPr>
            <a:r>
              <a:rPr lang="id-ID" sz="2800" dirty="0">
                <a:latin typeface="Aharoni" pitchFamily="2" charset="-79"/>
                <a:cs typeface="Aharoni" pitchFamily="2" charset="-79"/>
              </a:rPr>
              <a:t>Analisis Common Size adalah :</a:t>
            </a:r>
          </a:p>
          <a:p>
            <a:pPr marL="358775" indent="-358775" algn="just">
              <a:buFont typeface="Wingdings" pitchFamily="2" charset="2"/>
              <a:buChar char="ü"/>
              <a:defRPr/>
            </a:pPr>
            <a:r>
              <a:rPr lang="id-ID" sz="2400" dirty="0">
                <a:latin typeface="Aharoni" pitchFamily="2" charset="-79"/>
                <a:cs typeface="Aharoni" pitchFamily="2" charset="-79"/>
              </a:rPr>
              <a:t>menganalisis laporan keuangan untuk satu periode tertentu dengan cara membanding-bandingkan pos yang satu dengan pos lainnya dengan menggunakan persentase di mana salah satu pos ditetapkan sebagai </a:t>
            </a:r>
            <a:r>
              <a:rPr lang="id-ID" sz="2400">
                <a:latin typeface="Aharoni" pitchFamily="2" charset="-79"/>
                <a:cs typeface="Aharoni" pitchFamily="2" charset="-79"/>
              </a:rPr>
              <a:t>patokan 100% </a:t>
            </a:r>
            <a:r>
              <a:rPr lang="id-ID" sz="2400" dirty="0">
                <a:latin typeface="Aharoni" pitchFamily="2" charset="-79"/>
                <a:cs typeface="Aharoni" pitchFamily="2" charset="-79"/>
              </a:rPr>
              <a:t>(Jusuf, 2000).</a:t>
            </a:r>
            <a:endParaRPr lang="en-US" sz="2400" b="1" dirty="0">
              <a:solidFill>
                <a:schemeClr val="tx1">
                  <a:lumMod val="95000"/>
                  <a:lumOff val="5000"/>
                </a:schemeClr>
              </a:solidFill>
              <a:latin typeface="Aharoni" pitchFamily="2" charset="-79"/>
              <a:cs typeface="Aharoni" pitchFamily="2" charset="-79"/>
            </a:endParaRPr>
          </a:p>
          <a:p>
            <a:pPr marL="358775" indent="-358775" algn="just">
              <a:buFont typeface="Wingdings" pitchFamily="2" charset="2"/>
              <a:buChar char="ü"/>
              <a:defRPr/>
            </a:pPr>
            <a:r>
              <a:rPr lang="id-ID" sz="2400" dirty="0">
                <a:latin typeface="Aharoni" pitchFamily="2" charset="-79"/>
                <a:cs typeface="Aharoni" pitchFamily="2" charset="-79"/>
              </a:rPr>
              <a:t>Merubah angka-angka yang ada di dalam neraca dan laba/rugi, dimana pos-pos aktiva di neraca, common base-nya adalah total aktiva, pos-pos utang dan ekuitas common base-nya adalah total pasiva. Sedangkan pos-pos laba/rugi common base-nya adalah penjualan.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E43E569-6D4D-4C93-B073-5778D9A03878}"/>
              </a:ext>
            </a:extLst>
          </p:cNvPr>
          <p:cNvSpPr>
            <a:spLocks noGrp="1" noChangeArrowheads="1"/>
          </p:cNvSpPr>
          <p:nvPr>
            <p:ph type="title"/>
          </p:nvPr>
        </p:nvSpPr>
        <p:spPr>
          <a:xfrm>
            <a:off x="228600" y="457200"/>
            <a:ext cx="5638800" cy="868363"/>
          </a:xfrm>
        </p:spPr>
        <p:txBody>
          <a:bodyPr/>
          <a:lstStyle/>
          <a:p>
            <a:pPr eaLnBrk="1" hangingPunct="1"/>
            <a:r>
              <a:rPr lang="id-ID" altLang="en-US" sz="2400"/>
              <a:t>ANALISIS COMMON SIZE (PERSENTASE PER KOMPONEN)</a:t>
            </a:r>
            <a:endParaRPr lang="en-US" altLang="en-US" sz="2400"/>
          </a:p>
        </p:txBody>
      </p:sp>
      <p:cxnSp>
        <p:nvCxnSpPr>
          <p:cNvPr id="46083" name="AutoShape 40">
            <a:extLst>
              <a:ext uri="{FF2B5EF4-FFF2-40B4-BE49-F238E27FC236}">
                <a16:creationId xmlns:a16="http://schemas.microsoft.com/office/drawing/2014/main" id="{C8D4A586-5714-4D2E-B2F6-C006B03DA10E}"/>
              </a:ext>
            </a:extLst>
          </p:cNvPr>
          <p:cNvCxnSpPr>
            <a:cxnSpLocks noChangeShapeType="1"/>
          </p:cNvCxnSpPr>
          <p:nvPr/>
        </p:nvCxnSpPr>
        <p:spPr bwMode="gray">
          <a:xfrm rot="16200000" flipH="1">
            <a:off x="995362" y="2481263"/>
            <a:ext cx="892175" cy="241300"/>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46084" name="AutoShape 41">
            <a:extLst>
              <a:ext uri="{FF2B5EF4-FFF2-40B4-BE49-F238E27FC236}">
                <a16:creationId xmlns:a16="http://schemas.microsoft.com/office/drawing/2014/main" id="{B9530B1F-27DD-43B6-96C6-39330457A98C}"/>
              </a:ext>
            </a:extLst>
          </p:cNvPr>
          <p:cNvCxnSpPr>
            <a:cxnSpLocks noChangeShapeType="1"/>
          </p:cNvCxnSpPr>
          <p:nvPr/>
        </p:nvCxnSpPr>
        <p:spPr bwMode="gray">
          <a:xfrm>
            <a:off x="2076450" y="3448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cxnSp>
        <p:nvCxnSpPr>
          <p:cNvPr id="46085" name="AutoShape 42">
            <a:extLst>
              <a:ext uri="{FF2B5EF4-FFF2-40B4-BE49-F238E27FC236}">
                <a16:creationId xmlns:a16="http://schemas.microsoft.com/office/drawing/2014/main" id="{6D834FEF-25F8-4EA8-8487-5A233C6327F2}"/>
              </a:ext>
            </a:extLst>
          </p:cNvPr>
          <p:cNvCxnSpPr>
            <a:cxnSpLocks noChangeShapeType="1"/>
          </p:cNvCxnSpPr>
          <p:nvPr/>
        </p:nvCxnSpPr>
        <p:spPr bwMode="gray">
          <a:xfrm>
            <a:off x="2076450" y="4591050"/>
            <a:ext cx="4763" cy="715963"/>
          </a:xfrm>
          <a:prstGeom prst="straightConnector1">
            <a:avLst/>
          </a:prstGeom>
          <a:noFill/>
          <a:ln w="9525">
            <a:solidFill>
              <a:srgbClr val="FFFFFF"/>
            </a:solidFill>
            <a:round/>
            <a:headEnd/>
            <a:tailEnd/>
          </a:ln>
          <a:extLst>
            <a:ext uri="{909E8E84-426E-40DD-AFC4-6F175D3DCCD1}">
              <a14:hiddenFill xmlns:a14="http://schemas.microsoft.com/office/drawing/2010/main">
                <a:noFill/>
              </a14:hiddenFill>
            </a:ext>
          </a:extLst>
        </p:spPr>
      </p:cxnSp>
      <p:sp>
        <p:nvSpPr>
          <p:cNvPr id="46086" name="Text Box 48">
            <a:extLst>
              <a:ext uri="{FF2B5EF4-FFF2-40B4-BE49-F238E27FC236}">
                <a16:creationId xmlns:a16="http://schemas.microsoft.com/office/drawing/2014/main" id="{A9369A93-4514-424C-AD3D-7594A3E789CD}"/>
              </a:ext>
            </a:extLst>
          </p:cNvPr>
          <p:cNvSpPr txBox="1">
            <a:spLocks noChangeArrowheads="1"/>
          </p:cNvSpPr>
          <p:nvPr/>
        </p:nvSpPr>
        <p:spPr bwMode="auto">
          <a:xfrm>
            <a:off x="381000" y="1752600"/>
            <a:ext cx="8382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id-ID" altLang="en-US" sz="2400" b="1" u="sng">
                <a:latin typeface="Aharoni" panose="02010803020104030203" pitchFamily="2" charset="-79"/>
                <a:cs typeface="Aharoni" panose="02010803020104030203" pitchFamily="2" charset="-79"/>
              </a:rPr>
              <a:t>Persentase per Komponen dari Neraca</a:t>
            </a:r>
            <a:endParaRPr lang="id-ID" altLang="en-US" sz="2400" u="sng">
              <a:latin typeface="Aharoni" panose="02010803020104030203" pitchFamily="2" charset="-79"/>
              <a:cs typeface="Aharoni" panose="02010803020104030203" pitchFamily="2" charset="-79"/>
            </a:endParaRPr>
          </a:p>
          <a:p>
            <a:pPr algn="just" eaLnBrk="1" hangingPunct="1"/>
            <a:r>
              <a:rPr lang="id-ID" altLang="en-US" sz="2400">
                <a:latin typeface="Aharoni" panose="02010803020104030203" pitchFamily="2" charset="-79"/>
                <a:cs typeface="Aharoni" panose="02010803020104030203" pitchFamily="2" charset="-79"/>
              </a:rPr>
              <a:t>Persentase per komponen dari neraca menunjukkan persentase dari pos-pos aktiva dari total aktivanya dan persentase dari pos-pos passiva dari total passivanya.</a:t>
            </a:r>
          </a:p>
          <a:p>
            <a:pPr algn="just" eaLnBrk="1" hangingPunct="1"/>
            <a:endParaRPr lang="id-ID" altLang="en-US" sz="2400">
              <a:latin typeface="Aharoni" panose="02010803020104030203" pitchFamily="2" charset="-79"/>
              <a:cs typeface="Aharoni" panose="02010803020104030203" pitchFamily="2" charset="-79"/>
            </a:endParaRPr>
          </a:p>
          <a:p>
            <a:pPr algn="just" eaLnBrk="1" hangingPunct="1"/>
            <a:r>
              <a:rPr lang="id-ID" altLang="en-US" sz="2400" b="1" u="sng">
                <a:latin typeface="Aharoni" panose="02010803020104030203" pitchFamily="2" charset="-79"/>
                <a:cs typeface="Aharoni" panose="02010803020104030203" pitchFamily="2" charset="-79"/>
              </a:rPr>
              <a:t>Persentase per Komponen dari laporan laba/rugi</a:t>
            </a:r>
            <a:endParaRPr lang="id-ID" altLang="en-US" sz="2400" u="sng">
              <a:latin typeface="Aharoni" panose="02010803020104030203" pitchFamily="2" charset="-79"/>
              <a:cs typeface="Aharoni" panose="02010803020104030203" pitchFamily="2" charset="-79"/>
            </a:endParaRPr>
          </a:p>
          <a:p>
            <a:pPr algn="just" eaLnBrk="1" hangingPunct="1"/>
            <a:r>
              <a:rPr lang="id-ID" altLang="en-US" sz="2400">
                <a:latin typeface="Aharoni" panose="02010803020104030203" pitchFamily="2" charset="-79"/>
                <a:cs typeface="Aharoni" panose="02010803020104030203" pitchFamily="2" charset="-79"/>
              </a:rPr>
              <a:t>Persentase per komponen dari laporan laba/rugi menunjukkan besarnya persentase masing-masing pos laba/rugi dari nilai penjualannya.</a:t>
            </a:r>
          </a:p>
          <a:p>
            <a:pPr eaLnBrk="1" hangingPunct="1"/>
            <a:endParaRPr lang="id-ID" altLang="en-US" sz="24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87C154B-F1B8-4F38-89D6-5C201F4BB3F4}"/>
              </a:ext>
            </a:extLst>
          </p:cNvPr>
          <p:cNvGraphicFramePr>
            <a:graphicFrameLocks noGrp="1"/>
          </p:cNvGraphicFramePr>
          <p:nvPr/>
        </p:nvGraphicFramePr>
        <p:xfrm>
          <a:off x="304800" y="1676400"/>
          <a:ext cx="8572501" cy="4943482"/>
        </p:xfrm>
        <a:graphic>
          <a:graphicData uri="http://schemas.openxmlformats.org/drawingml/2006/table">
            <a:tbl>
              <a:tblPr/>
              <a:tblGrid>
                <a:gridCol w="3143250">
                  <a:extLst>
                    <a:ext uri="{9D8B030D-6E8A-4147-A177-3AD203B41FA5}">
                      <a16:colId xmlns:a16="http://schemas.microsoft.com/office/drawing/2014/main" val="20000"/>
                    </a:ext>
                  </a:extLst>
                </a:gridCol>
                <a:gridCol w="1643063">
                  <a:extLst>
                    <a:ext uri="{9D8B030D-6E8A-4147-A177-3AD203B41FA5}">
                      <a16:colId xmlns:a16="http://schemas.microsoft.com/office/drawing/2014/main" val="20001"/>
                    </a:ext>
                  </a:extLst>
                </a:gridCol>
                <a:gridCol w="1643063">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000125">
                  <a:extLst>
                    <a:ext uri="{9D8B030D-6E8A-4147-A177-3AD203B41FA5}">
                      <a16:colId xmlns:a16="http://schemas.microsoft.com/office/drawing/2014/main" val="20004"/>
                    </a:ext>
                  </a:extLst>
                </a:gridCol>
              </a:tblGrid>
              <a:tr h="330200">
                <a:tc rowSpan="2">
                  <a:txBody>
                    <a:bodyPr/>
                    <a:lstStyle/>
                    <a:p>
                      <a:pPr algn="ctr" fontAlgn="b"/>
                      <a:r>
                        <a:rPr lang="id-ID" sz="1600" b="1" i="0" u="none" strike="noStrike" dirty="0">
                          <a:solidFill>
                            <a:srgbClr val="000000"/>
                          </a:solidFill>
                          <a:latin typeface="Arial" pitchFamily="34" charset="0"/>
                          <a:cs typeface="Arial" pitchFamily="34" charset="0"/>
                        </a:rPr>
                        <a:t>NAMA REKENING</a:t>
                      </a:r>
                      <a:endParaRPr lang="en-US" sz="1600" b="1" i="0" u="none" strike="noStrike" dirty="0">
                        <a:solidFill>
                          <a:srgbClr val="000000"/>
                        </a:solidFill>
                        <a:latin typeface="Arial" pitchFamily="34" charset="0"/>
                        <a:cs typeface="Arial" pitchFamily="34" charset="0"/>
                      </a:endParaRPr>
                    </a:p>
                    <a:p>
                      <a:pPr algn="ctr" fontAlgn="b"/>
                      <a:endParaRPr lang="en-US" sz="1600" b="1" i="0" u="none" strike="noStrike" dirty="0">
                        <a:solidFill>
                          <a:srgbClr val="000000"/>
                        </a:solidFill>
                        <a:latin typeface="Arial" pitchFamily="34" charset="0"/>
                        <a:cs typeface="Arial" pitchFamily="34" charset="0"/>
                      </a:endParaRP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id-ID" sz="1600" b="1" i="0" u="none" strike="noStrike" dirty="0">
                          <a:solidFill>
                            <a:srgbClr val="000000"/>
                          </a:solidFill>
                          <a:latin typeface="Arial" pitchFamily="34" charset="0"/>
                        </a:rPr>
                        <a:t>REGULER (Ribuan Rupiah)</a:t>
                      </a:r>
                      <a:endParaRPr lang="th-TH" sz="1600" b="1" i="0" u="none" strike="noStrike" dirty="0">
                        <a:solidFill>
                          <a:srgbClr val="000000"/>
                        </a:solidFill>
                        <a:latin typeface="Arial" pitchFamily="34" charset="0"/>
                      </a:endParaRP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th-TH" sz="1600" b="1" i="0" u="none" strike="noStrike" dirty="0">
                        <a:solidFill>
                          <a:srgbClr val="000000"/>
                        </a:solidFill>
                        <a:latin typeface="Arial" pitchFamily="34" charset="0"/>
                      </a:endParaRP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id-ID" sz="1600" b="1" i="0" u="none" strike="noStrike" dirty="0">
                          <a:solidFill>
                            <a:srgbClr val="000000"/>
                          </a:solidFill>
                          <a:latin typeface="Arial" pitchFamily="34" charset="0"/>
                        </a:rPr>
                        <a:t>COMMON </a:t>
                      </a:r>
                      <a:r>
                        <a:rPr lang="id-ID" sz="1600" b="1" i="0" u="none" strike="noStrike">
                          <a:solidFill>
                            <a:srgbClr val="000000"/>
                          </a:solidFill>
                          <a:latin typeface="Arial" pitchFamily="34" charset="0"/>
                        </a:rPr>
                        <a:t>SIZE (%)</a:t>
                      </a:r>
                      <a:endParaRPr lang="th-TH" sz="1600" b="1" i="0" u="none" strike="noStrike" dirty="0">
                        <a:solidFill>
                          <a:srgbClr val="000000"/>
                        </a:solidFill>
                        <a:latin typeface="Arial" pitchFamily="34" charset="0"/>
                      </a:endParaRP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th-TH" sz="1600" b="1" i="0" u="none" strike="noStrike" dirty="0">
                        <a:solidFill>
                          <a:srgbClr val="000000"/>
                        </a:solidFill>
                        <a:latin typeface="Arial" pitchFamily="34" charset="0"/>
                      </a:endParaRP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0200">
                <a:tc vMerge="1">
                  <a:txBody>
                    <a:bodyPr/>
                    <a:lstStyle/>
                    <a:p>
                      <a:pPr algn="ctr" fontAlgn="b"/>
                      <a:endParaRPr lang="en-US" sz="1600" b="1" i="0" u="none" strike="noStrike" dirty="0">
                        <a:solidFill>
                          <a:srgbClr val="000000"/>
                        </a:solidFill>
                        <a:latin typeface="Arial" pitchFamily="34" charset="0"/>
                        <a:cs typeface="Arial" pitchFamily="34" charset="0"/>
                      </a:endParaRP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20</a:t>
                      </a:r>
                      <a:r>
                        <a:rPr lang="id-ID" sz="1600" b="1" i="0" u="none" strike="noStrike" dirty="0">
                          <a:solidFill>
                            <a:srgbClr val="000000"/>
                          </a:solidFill>
                          <a:latin typeface="Arial" pitchFamily="34" charset="0"/>
                        </a:rPr>
                        <a:t>11</a:t>
                      </a:r>
                      <a:endParaRPr lang="th-TH" sz="1600" b="1" i="0" u="none" strike="noStrike" dirty="0">
                        <a:solidFill>
                          <a:srgbClr val="000000"/>
                        </a:solidFill>
                        <a:latin typeface="Arial" pitchFamily="34" charset="0"/>
                      </a:endParaRP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201</a:t>
                      </a:r>
                      <a:r>
                        <a:rPr lang="id-ID" sz="1600" b="1" i="0" u="none" strike="noStrike" dirty="0">
                          <a:solidFill>
                            <a:srgbClr val="000000"/>
                          </a:solidFill>
                          <a:latin typeface="Arial" pitchFamily="34" charset="0"/>
                        </a:rPr>
                        <a:t>2</a:t>
                      </a:r>
                      <a:endParaRPr lang="th-TH" sz="1600" b="1" i="0" u="none" strike="noStrike" dirty="0">
                        <a:solidFill>
                          <a:srgbClr val="000000"/>
                        </a:solidFill>
                        <a:latin typeface="Arial" pitchFamily="34" charset="0"/>
                      </a:endParaRP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20</a:t>
                      </a:r>
                      <a:r>
                        <a:rPr lang="id-ID" sz="1600" b="1" i="0" u="none" strike="noStrike" dirty="0">
                          <a:solidFill>
                            <a:srgbClr val="000000"/>
                          </a:solidFill>
                          <a:latin typeface="Arial" pitchFamily="34" charset="0"/>
                        </a:rPr>
                        <a:t>11</a:t>
                      </a:r>
                      <a:endParaRPr lang="th-TH" sz="1600" b="1" i="0" u="none" strike="noStrike" dirty="0">
                        <a:solidFill>
                          <a:srgbClr val="000000"/>
                        </a:solidFill>
                        <a:latin typeface="Arial" pitchFamily="34" charset="0"/>
                      </a:endParaRP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201</a:t>
                      </a:r>
                      <a:r>
                        <a:rPr lang="id-ID" sz="1600" b="1" i="0" u="none" strike="noStrike" dirty="0">
                          <a:solidFill>
                            <a:srgbClr val="000000"/>
                          </a:solidFill>
                          <a:latin typeface="Arial" pitchFamily="34" charset="0"/>
                        </a:rPr>
                        <a:t>2</a:t>
                      </a:r>
                      <a:r>
                        <a:rPr lang="th-TH" sz="1600" b="1" i="0" u="none" strike="noStrike" dirty="0">
                          <a:solidFill>
                            <a:srgbClr val="000000"/>
                          </a:solidFill>
                          <a:latin typeface="Arial" pitchFamily="34" charset="0"/>
                        </a:rPr>
                        <a:t> </a:t>
                      </a: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1946">
                <a:tc>
                  <a:txBody>
                    <a:bodyPr/>
                    <a:lstStyle/>
                    <a:p>
                      <a:pPr algn="l" fontAlgn="b"/>
                      <a:r>
                        <a:rPr lang="id-ID" sz="1600" b="1" i="0" u="sng" strike="noStrike" dirty="0">
                          <a:solidFill>
                            <a:srgbClr val="000000"/>
                          </a:solidFill>
                          <a:latin typeface="Arial" pitchFamily="34" charset="0"/>
                          <a:cs typeface="Arial" pitchFamily="34" charset="0"/>
                        </a:rPr>
                        <a:t>Aktiva</a:t>
                      </a:r>
                      <a:endParaRPr lang="en-US" sz="1600" b="1" i="0" u="sng" strike="noStrike" dirty="0">
                        <a:solidFill>
                          <a:srgbClr val="000000"/>
                        </a:solidFill>
                        <a:latin typeface="Arial" pitchFamily="34" charset="0"/>
                        <a:cs typeface="Arial" pitchFamily="34" charset="0"/>
                      </a:endParaRP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th-TH" sz="1600" b="1" i="0" u="none" strike="noStrike" dirty="0">
                          <a:solidFill>
                            <a:srgbClr val="000000"/>
                          </a:solidFill>
                          <a:latin typeface="Arial" pitchFamily="34" charset="0"/>
                        </a:rPr>
                        <a:t> </a:t>
                      </a: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th-TH" sz="1600" b="1" i="0" u="none" strike="noStrike">
                          <a:solidFill>
                            <a:srgbClr val="000000"/>
                          </a:solidFill>
                          <a:latin typeface="Arial" pitchFamily="34" charset="0"/>
                        </a:rPr>
                        <a:t> </a:t>
                      </a: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th-TH" sz="1600" b="1" i="0" u="none" strike="noStrike" dirty="0">
                          <a:solidFill>
                            <a:srgbClr val="000000"/>
                          </a:solidFill>
                          <a:latin typeface="Arial" pitchFamily="34" charset="0"/>
                        </a:rPr>
                        <a:t> </a:t>
                      </a: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th-TH" sz="1600" b="1" i="0" u="none" strike="noStrike" dirty="0">
                          <a:solidFill>
                            <a:srgbClr val="000000"/>
                          </a:solidFill>
                          <a:latin typeface="Arial" pitchFamily="34" charset="0"/>
                        </a:rPr>
                        <a:t> </a:t>
                      </a:r>
                    </a:p>
                  </a:txBody>
                  <a:tcPr marL="8106" marR="8106" marT="81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51946">
                <a:tc>
                  <a:txBody>
                    <a:bodyPr/>
                    <a:lstStyle/>
                    <a:p>
                      <a:pPr algn="l" fontAlgn="t"/>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Kas</a:t>
                      </a:r>
                      <a:endParaRPr lang="en-US" sz="1600" b="0" i="0" u="none" strike="noStrike" dirty="0">
                        <a:solidFill>
                          <a:srgbClr val="000000"/>
                        </a:solidFill>
                        <a:latin typeface="Arial" pitchFamily="34" charset="0"/>
                        <a:cs typeface="Arial" pitchFamily="34" charset="0"/>
                      </a:endParaRP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30.000.000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50.000.000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4</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5</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51946">
                <a:tc>
                  <a:txBody>
                    <a:bodyPr/>
                    <a:lstStyle/>
                    <a:p>
                      <a:pPr algn="l" fontAlgn="t"/>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Surat</a:t>
                      </a:r>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Berharga</a:t>
                      </a:r>
                      <a:endParaRPr lang="en-US" sz="1600" b="0" i="0" u="none" strike="noStrike" dirty="0">
                        <a:solidFill>
                          <a:srgbClr val="000000"/>
                        </a:solidFill>
                        <a:latin typeface="Arial" pitchFamily="34" charset="0"/>
                        <a:cs typeface="Arial" pitchFamily="34" charset="0"/>
                      </a:endParaRP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15.000.000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5.000.000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2</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0,50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51946">
                <a:tc>
                  <a:txBody>
                    <a:bodyPr/>
                    <a:lstStyle/>
                    <a:p>
                      <a:pPr algn="l" fontAlgn="t"/>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Piutang</a:t>
                      </a:r>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Dagang</a:t>
                      </a:r>
                      <a:r>
                        <a:rPr lang="en-US" sz="1600" b="0" i="0" u="none" strike="noStrike" dirty="0">
                          <a:solidFill>
                            <a:srgbClr val="000000"/>
                          </a:solidFill>
                          <a:latin typeface="Arial" pitchFamily="34" charset="0"/>
                          <a:cs typeface="Arial" pitchFamily="34" charset="0"/>
                        </a:rPr>
                        <a:t> </a:t>
                      </a: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60.000.000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100.000.000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8</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10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251946">
                <a:tc>
                  <a:txBody>
                    <a:bodyPr/>
                    <a:lstStyle/>
                    <a:p>
                      <a:pPr algn="l" fontAlgn="t"/>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Piutang</a:t>
                      </a:r>
                      <a:r>
                        <a:rPr lang="en-US" sz="1600" b="0" i="0" u="none" strike="noStrike" dirty="0">
                          <a:solidFill>
                            <a:srgbClr val="000000"/>
                          </a:solidFill>
                          <a:latin typeface="Arial" pitchFamily="34" charset="0"/>
                          <a:cs typeface="Arial" pitchFamily="34" charset="0"/>
                        </a:rPr>
                        <a:t> Wesel</a:t>
                      </a: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30.000.000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50.000.000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4</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5</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51946">
                <a:tc>
                  <a:txBody>
                    <a:bodyPr/>
                    <a:lstStyle/>
                    <a:p>
                      <a:pPr algn="l" fontAlgn="t"/>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Persediaan</a:t>
                      </a:r>
                      <a:endParaRPr lang="en-US" sz="1600" b="0" i="0" u="none" strike="noStrike" dirty="0">
                        <a:solidFill>
                          <a:srgbClr val="000000"/>
                        </a:solidFill>
                        <a:latin typeface="Arial" pitchFamily="34" charset="0"/>
                        <a:cs typeface="Arial" pitchFamily="34" charset="0"/>
                      </a:endParaRP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100.000.000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150.000.000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13,33</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15</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51946">
                <a:tc>
                  <a:txBody>
                    <a:bodyPr/>
                    <a:lstStyle/>
                    <a:p>
                      <a:pPr algn="l" fontAlgn="t"/>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Beban</a:t>
                      </a:r>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Dibayar</a:t>
                      </a:r>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di</a:t>
                      </a:r>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Muka</a:t>
                      </a:r>
                      <a:endParaRPr lang="en-US" sz="1600" b="0" i="0" u="none" strike="noStrike" dirty="0">
                        <a:solidFill>
                          <a:srgbClr val="000000"/>
                        </a:solidFill>
                        <a:latin typeface="Arial" pitchFamily="34" charset="0"/>
                        <a:cs typeface="Arial" pitchFamily="34" charset="0"/>
                      </a:endParaRP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15.000.000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pitchFamily="34" charset="0"/>
                          <a:cs typeface="Arial" pitchFamily="34" charset="0"/>
                        </a:rPr>
                        <a:t>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2</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1946">
                <a:tc>
                  <a:txBody>
                    <a:bodyPr/>
                    <a:lstStyle/>
                    <a:p>
                      <a:pPr algn="l" fontAlgn="t"/>
                      <a:r>
                        <a:rPr lang="en-US" sz="1600" b="0" i="0" u="none" strike="noStrike" dirty="0">
                          <a:solidFill>
                            <a:srgbClr val="000000"/>
                          </a:solidFill>
                          <a:latin typeface="Arial" pitchFamily="34" charset="0"/>
                          <a:cs typeface="Arial" pitchFamily="34" charset="0"/>
                        </a:rPr>
                        <a:t> </a:t>
                      </a:r>
                      <a:r>
                        <a:rPr lang="en-US" sz="1600" b="1" i="0" u="none" strike="noStrike" dirty="0">
                          <a:solidFill>
                            <a:srgbClr val="000000"/>
                          </a:solidFill>
                          <a:latin typeface="Arial" pitchFamily="34" charset="0"/>
                          <a:cs typeface="Arial" pitchFamily="34" charset="0"/>
                        </a:rPr>
                        <a:t>Total A</a:t>
                      </a:r>
                      <a:r>
                        <a:rPr lang="id-ID" sz="1600" b="1" i="0" u="none" strike="noStrike" dirty="0">
                          <a:solidFill>
                            <a:srgbClr val="000000"/>
                          </a:solidFill>
                          <a:latin typeface="Arial" pitchFamily="34" charset="0"/>
                          <a:cs typeface="Arial" pitchFamily="34" charset="0"/>
                        </a:rPr>
                        <a:t>ktiva</a:t>
                      </a:r>
                      <a:r>
                        <a:rPr lang="en-US" sz="1600" b="1" i="0" u="none" strike="noStrike" dirty="0">
                          <a:solidFill>
                            <a:srgbClr val="000000"/>
                          </a:solidFill>
                          <a:latin typeface="Arial" pitchFamily="34" charset="0"/>
                          <a:cs typeface="Arial" pitchFamily="34" charset="0"/>
                        </a:rPr>
                        <a:t> </a:t>
                      </a:r>
                      <a:r>
                        <a:rPr lang="en-US" sz="1600" b="1" i="0" u="none" strike="noStrike" dirty="0" err="1">
                          <a:solidFill>
                            <a:srgbClr val="000000"/>
                          </a:solidFill>
                          <a:latin typeface="Arial" pitchFamily="34" charset="0"/>
                          <a:cs typeface="Arial" pitchFamily="34" charset="0"/>
                        </a:rPr>
                        <a:t>Lancar</a:t>
                      </a:r>
                      <a:endParaRPr lang="en-US" sz="1600" b="1" i="0" u="none" strike="noStrike" dirty="0">
                        <a:solidFill>
                          <a:srgbClr val="000000"/>
                        </a:solidFill>
                        <a:latin typeface="Arial" pitchFamily="34" charset="0"/>
                        <a:cs typeface="Arial" pitchFamily="34" charset="0"/>
                      </a:endParaRP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250.000.000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pitchFamily="34" charset="0"/>
                          <a:cs typeface="Arial" pitchFamily="34" charset="0"/>
                        </a:rPr>
                        <a:t>355.000.000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33,33</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35,50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1946">
                <a:tc>
                  <a:txBody>
                    <a:bodyPr/>
                    <a:lstStyle/>
                    <a:p>
                      <a:pPr algn="l" fontAlgn="t"/>
                      <a:r>
                        <a:rPr lang="en-US" sz="1600" b="0" i="0" u="none" strike="noStrike" dirty="0">
                          <a:solidFill>
                            <a:srgbClr val="000000"/>
                          </a:solidFill>
                          <a:latin typeface="Arial" pitchFamily="34" charset="0"/>
                          <a:cs typeface="Arial" pitchFamily="34" charset="0"/>
                        </a:rPr>
                        <a:t>     Tanah</a:t>
                      </a: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100.000.000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600" b="0" i="0" u="none" strike="noStrike" dirty="0">
                          <a:solidFill>
                            <a:srgbClr val="000000"/>
                          </a:solidFill>
                          <a:latin typeface="Arial" pitchFamily="34" charset="0"/>
                          <a:cs typeface="Arial" pitchFamily="34" charset="0"/>
                        </a:rPr>
                        <a:t>250.000.000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th-TH" sz="1600" b="1" i="0" u="none" strike="noStrike" dirty="0">
                          <a:solidFill>
                            <a:srgbClr val="000000"/>
                          </a:solidFill>
                          <a:latin typeface="Arial" pitchFamily="34" charset="0"/>
                        </a:rPr>
                        <a:t>13,33</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th-TH" sz="1600" b="1" i="0" u="none" strike="noStrike" dirty="0">
                          <a:solidFill>
                            <a:srgbClr val="000000"/>
                          </a:solidFill>
                          <a:latin typeface="Arial" pitchFamily="34" charset="0"/>
                        </a:rPr>
                        <a:t>25</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251946">
                <a:tc>
                  <a:txBody>
                    <a:bodyPr/>
                    <a:lstStyle/>
                    <a:p>
                      <a:pPr algn="l" fontAlgn="t"/>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Bangunan</a:t>
                      </a:r>
                      <a:endParaRPr lang="en-US" sz="1600" b="0" i="0" u="none" strike="noStrike" dirty="0">
                        <a:solidFill>
                          <a:srgbClr val="000000"/>
                        </a:solidFill>
                        <a:latin typeface="Arial" pitchFamily="34" charset="0"/>
                        <a:cs typeface="Arial" pitchFamily="34" charset="0"/>
                      </a:endParaRP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200.000.000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300.000.000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26,67</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30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51946">
                <a:tc>
                  <a:txBody>
                    <a:bodyPr/>
                    <a:lstStyle/>
                    <a:p>
                      <a:pPr algn="l" fontAlgn="t"/>
                      <a:r>
                        <a:rPr lang="en-US" sz="1600" b="0" i="0" u="none" strike="noStrike" dirty="0">
                          <a:solidFill>
                            <a:srgbClr val="000000"/>
                          </a:solidFill>
                          <a:latin typeface="Arial" pitchFamily="34" charset="0"/>
                          <a:cs typeface="Arial" pitchFamily="34" charset="0"/>
                        </a:rPr>
                        <a:t>        </a:t>
                      </a:r>
                      <a:r>
                        <a:rPr lang="id-ID"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Akum</a:t>
                      </a:r>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Depresiasi</a:t>
                      </a:r>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Bangunan</a:t>
                      </a:r>
                      <a:endParaRPr lang="en-US" sz="1600" b="0" i="0" u="none" strike="noStrike" dirty="0">
                        <a:solidFill>
                          <a:srgbClr val="000000"/>
                        </a:solidFill>
                        <a:latin typeface="Arial" pitchFamily="34" charset="0"/>
                        <a:cs typeface="Arial" pitchFamily="34" charset="0"/>
                      </a:endParaRP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id-ID" sz="1600" b="0" i="0" u="none" strike="noStrike" dirty="0">
                          <a:solidFill>
                            <a:srgbClr val="000000"/>
                          </a:solidFill>
                          <a:latin typeface="Arial" pitchFamily="34" charset="0"/>
                          <a:cs typeface="Arial" pitchFamily="34" charset="0"/>
                        </a:rPr>
                        <a:t>(</a:t>
                      </a:r>
                      <a:r>
                        <a:rPr lang="en-US" sz="1600" b="0" i="0" u="none" strike="noStrike" dirty="0">
                          <a:solidFill>
                            <a:srgbClr val="000000"/>
                          </a:solidFill>
                          <a:latin typeface="Arial" pitchFamily="34" charset="0"/>
                          <a:cs typeface="Arial" pitchFamily="34" charset="0"/>
                        </a:rPr>
                        <a:t>50.000.000)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(75.000.000)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-6,67</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-7,50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251946">
                <a:tc>
                  <a:txBody>
                    <a:bodyPr/>
                    <a:lstStyle/>
                    <a:p>
                      <a:pPr algn="l" fontAlgn="t"/>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Peralatan</a:t>
                      </a:r>
                      <a:r>
                        <a:rPr lang="en-US" sz="1600" b="0" i="0" u="none" strike="noStrike" dirty="0">
                          <a:solidFill>
                            <a:srgbClr val="000000"/>
                          </a:solidFill>
                          <a:latin typeface="Arial" pitchFamily="34" charset="0"/>
                          <a:cs typeface="Arial" pitchFamily="34" charset="0"/>
                        </a:rPr>
                        <a:t> </a:t>
                      </a: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100.000.000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200.000.000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13,33</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600" b="1" i="0" u="none" strike="noStrike" dirty="0">
                          <a:solidFill>
                            <a:srgbClr val="000000"/>
                          </a:solidFill>
                          <a:latin typeface="Arial" pitchFamily="34" charset="0"/>
                        </a:rPr>
                        <a:t>20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51946">
                <a:tc>
                  <a:txBody>
                    <a:bodyPr/>
                    <a:lstStyle/>
                    <a:p>
                      <a:pPr algn="l" fontAlgn="t"/>
                      <a:r>
                        <a:rPr lang="en-US" sz="1600" b="0" i="0" u="none" strike="noStrike" dirty="0">
                          <a:solidFill>
                            <a:srgbClr val="000000"/>
                          </a:solidFill>
                          <a:latin typeface="Arial" pitchFamily="34" charset="0"/>
                          <a:cs typeface="Arial" pitchFamily="34" charset="0"/>
                        </a:rPr>
                        <a:t>        </a:t>
                      </a:r>
                      <a:r>
                        <a:rPr lang="id-ID"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Akum</a:t>
                      </a:r>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Depresiasi</a:t>
                      </a:r>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Peralatan</a:t>
                      </a:r>
                      <a:endParaRPr lang="en-US" sz="1600" b="0" i="0" u="none" strike="noStrike" dirty="0">
                        <a:solidFill>
                          <a:srgbClr val="000000"/>
                        </a:solidFill>
                        <a:latin typeface="Arial" pitchFamily="34" charset="0"/>
                        <a:cs typeface="Arial" pitchFamily="34" charset="0"/>
                      </a:endParaRP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25.000.000)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pitchFamily="34" charset="0"/>
                          <a:cs typeface="Arial" pitchFamily="34" charset="0"/>
                        </a:rPr>
                        <a:t>(50.000.000)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-3,33</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-5</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51946">
                <a:tc>
                  <a:txBody>
                    <a:bodyPr/>
                    <a:lstStyle/>
                    <a:p>
                      <a:pPr algn="l" fontAlgn="t"/>
                      <a:r>
                        <a:rPr lang="en-US" sz="1600" b="1" i="0" u="none" strike="noStrike" dirty="0">
                          <a:solidFill>
                            <a:srgbClr val="000000"/>
                          </a:solidFill>
                          <a:latin typeface="Arial" pitchFamily="34" charset="0"/>
                          <a:cs typeface="Arial" pitchFamily="34" charset="0"/>
                        </a:rPr>
                        <a:t> Total A</a:t>
                      </a:r>
                      <a:r>
                        <a:rPr lang="id-ID" sz="1600" b="1" i="0" u="none" strike="noStrike" dirty="0">
                          <a:solidFill>
                            <a:srgbClr val="000000"/>
                          </a:solidFill>
                          <a:latin typeface="Arial" pitchFamily="34" charset="0"/>
                          <a:cs typeface="Arial" pitchFamily="34" charset="0"/>
                        </a:rPr>
                        <a:t>ktiva </a:t>
                      </a:r>
                      <a:r>
                        <a:rPr lang="en-US" sz="1600" b="1" i="0" u="none" strike="noStrike" dirty="0" err="1">
                          <a:solidFill>
                            <a:srgbClr val="000000"/>
                          </a:solidFill>
                          <a:latin typeface="Arial" pitchFamily="34" charset="0"/>
                          <a:cs typeface="Arial" pitchFamily="34" charset="0"/>
                        </a:rPr>
                        <a:t>Tetap</a:t>
                      </a:r>
                      <a:endParaRPr lang="en-US" sz="1600" b="1" i="0" u="none" strike="noStrike" dirty="0">
                        <a:solidFill>
                          <a:srgbClr val="000000"/>
                        </a:solidFill>
                        <a:latin typeface="Arial" pitchFamily="34" charset="0"/>
                        <a:cs typeface="Arial" pitchFamily="34" charset="0"/>
                      </a:endParaRP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325.000.000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pitchFamily="34" charset="0"/>
                          <a:cs typeface="Arial" pitchFamily="34" charset="0"/>
                        </a:rPr>
                        <a:t>625.000.000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43,33</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62,50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51946">
                <a:tc>
                  <a:txBody>
                    <a:bodyPr/>
                    <a:lstStyle/>
                    <a:p>
                      <a:pPr algn="l" fontAlgn="t"/>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Investasi</a:t>
                      </a:r>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Jangka</a:t>
                      </a:r>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Panjang</a:t>
                      </a:r>
                      <a:endParaRPr lang="en-US" sz="1600" b="0" i="0" u="none" strike="noStrike" dirty="0">
                        <a:solidFill>
                          <a:srgbClr val="000000"/>
                        </a:solidFill>
                        <a:latin typeface="Arial" pitchFamily="34" charset="0"/>
                        <a:cs typeface="Arial" pitchFamily="34" charset="0"/>
                      </a:endParaRP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Arial" pitchFamily="34" charset="0"/>
                          <a:cs typeface="Arial" pitchFamily="34" charset="0"/>
                        </a:rPr>
                        <a:t>150.000.000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600" b="0" i="0" u="none" strike="noStrike" dirty="0">
                          <a:solidFill>
                            <a:srgbClr val="000000"/>
                          </a:solidFill>
                          <a:latin typeface="Arial" pitchFamily="34" charset="0"/>
                          <a:cs typeface="Arial" pitchFamily="34" charset="0"/>
                        </a:rPr>
                        <a:t>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th-TH" sz="1600" b="1" i="0" u="none" strike="noStrike" dirty="0">
                          <a:solidFill>
                            <a:srgbClr val="000000"/>
                          </a:solidFill>
                          <a:latin typeface="Arial" pitchFamily="34" charset="0"/>
                        </a:rPr>
                        <a:t>20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th-TH" sz="1600" b="1" i="0" u="none" strike="noStrike" dirty="0">
                          <a:solidFill>
                            <a:srgbClr val="000000"/>
                          </a:solidFill>
                          <a:latin typeface="Arial" pitchFamily="34" charset="0"/>
                        </a:rPr>
                        <a:t>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6"/>
                  </a:ext>
                </a:extLst>
              </a:tr>
              <a:tr h="251946">
                <a:tc>
                  <a:txBody>
                    <a:bodyPr/>
                    <a:lstStyle/>
                    <a:p>
                      <a:pPr algn="l" fontAlgn="t"/>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Hak</a:t>
                      </a:r>
                      <a:r>
                        <a:rPr lang="en-US" sz="1600" b="0" i="0" u="none" strike="noStrike" dirty="0">
                          <a:solidFill>
                            <a:srgbClr val="000000"/>
                          </a:solidFill>
                          <a:latin typeface="Arial" pitchFamily="34" charset="0"/>
                          <a:cs typeface="Arial" pitchFamily="34" charset="0"/>
                        </a:rPr>
                        <a:t> Paten </a:t>
                      </a: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pitchFamily="34" charset="0"/>
                          <a:cs typeface="Arial" pitchFamily="34" charset="0"/>
                        </a:rPr>
                        <a:t>25.000.000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pitchFamily="34" charset="0"/>
                          <a:cs typeface="Arial" pitchFamily="34" charset="0"/>
                        </a:rPr>
                        <a:t>20.000.000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3,33</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2</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51946">
                <a:tc>
                  <a:txBody>
                    <a:bodyPr/>
                    <a:lstStyle/>
                    <a:p>
                      <a:pPr algn="l" fontAlgn="t"/>
                      <a:r>
                        <a:rPr lang="en-US" sz="1600" b="1" i="0" u="none" strike="noStrike" dirty="0">
                          <a:solidFill>
                            <a:srgbClr val="000000"/>
                          </a:solidFill>
                          <a:latin typeface="Arial" pitchFamily="34" charset="0"/>
                          <a:cs typeface="Arial" pitchFamily="34" charset="0"/>
                        </a:rPr>
                        <a:t>Total A</a:t>
                      </a:r>
                      <a:r>
                        <a:rPr lang="id-ID" sz="1600" b="1" i="0" u="none" strike="noStrike" dirty="0">
                          <a:solidFill>
                            <a:srgbClr val="000000"/>
                          </a:solidFill>
                          <a:latin typeface="Arial" pitchFamily="34" charset="0"/>
                          <a:cs typeface="Arial" pitchFamily="34" charset="0"/>
                        </a:rPr>
                        <a:t>ktiva</a:t>
                      </a:r>
                      <a:endParaRPr lang="en-US" sz="1600" b="1" i="0" u="none" strike="noStrike" dirty="0">
                        <a:solidFill>
                          <a:srgbClr val="000000"/>
                        </a:solidFill>
                        <a:latin typeface="Arial" pitchFamily="34" charset="0"/>
                        <a:cs typeface="Arial" pitchFamily="34" charset="0"/>
                      </a:endParaRPr>
                    </a:p>
                  </a:txBody>
                  <a:tcPr marL="8106" marR="8106" marT="810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pitchFamily="34" charset="0"/>
                          <a:cs typeface="Arial" pitchFamily="34" charset="0"/>
                        </a:rPr>
                        <a:t>750.000.000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latin typeface="Arial" pitchFamily="34" charset="0"/>
                          <a:cs typeface="Arial" pitchFamily="34" charset="0"/>
                        </a:rPr>
                        <a:t>1.000.000.000 </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100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600" b="1" i="0" u="none" strike="noStrike" dirty="0">
                          <a:solidFill>
                            <a:srgbClr val="000000"/>
                          </a:solidFill>
                          <a:latin typeface="Arial" pitchFamily="34" charset="0"/>
                        </a:rPr>
                        <a:t>100</a:t>
                      </a:r>
                    </a:p>
                  </a:txBody>
                  <a:tcPr marL="8106" marR="8106" marT="81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47214" name="Rectangle 3">
            <a:extLst>
              <a:ext uri="{FF2B5EF4-FFF2-40B4-BE49-F238E27FC236}">
                <a16:creationId xmlns:a16="http://schemas.microsoft.com/office/drawing/2014/main" id="{3701B0DC-A8E9-43F5-98AB-ED908F26A779}"/>
              </a:ext>
            </a:extLst>
          </p:cNvPr>
          <p:cNvSpPr>
            <a:spLocks noChangeArrowheads="1"/>
          </p:cNvSpPr>
          <p:nvPr/>
        </p:nvSpPr>
        <p:spPr bwMode="auto">
          <a:xfrm>
            <a:off x="762000" y="457200"/>
            <a:ext cx="75009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id-ID" altLang="en-US" sz="2000" b="1">
              <a:latin typeface="Century Schoolbook" panose="02040604050505020304" pitchFamily="18" charset="0"/>
              <a:cs typeface="Times New Roman" panose="02020603050405020304" pitchFamily="18" charset="0"/>
            </a:endParaRPr>
          </a:p>
          <a:p>
            <a:pPr algn="ctr" eaLnBrk="1" hangingPunct="1"/>
            <a:endParaRPr lang="id-ID" altLang="en-US" sz="2000" b="1">
              <a:latin typeface="Century Schoolbook" panose="02040604050505020304" pitchFamily="18" charset="0"/>
              <a:cs typeface="Times New Roman" panose="02020603050405020304" pitchFamily="18" charset="0"/>
            </a:endParaRPr>
          </a:p>
          <a:p>
            <a:pPr algn="ctr" eaLnBrk="1" hangingPunct="1"/>
            <a:r>
              <a:rPr lang="id-ID" altLang="en-US" sz="1600" b="1">
                <a:latin typeface="Century Schoolbook" panose="02040604050505020304" pitchFamily="18" charset="0"/>
                <a:cs typeface="Times New Roman" panose="02020603050405020304" pitchFamily="18" charset="0"/>
              </a:rPr>
              <a:t>Neraca </a:t>
            </a:r>
            <a:r>
              <a:rPr lang="en-US" altLang="en-US" sz="1600" b="1">
                <a:latin typeface="Century Schoolbook" panose="02040604050505020304" pitchFamily="18" charset="0"/>
                <a:cs typeface="Times New Roman" panose="02020603050405020304" pitchFamily="18" charset="0"/>
              </a:rPr>
              <a:t>PT </a:t>
            </a:r>
            <a:r>
              <a:rPr lang="id-ID" altLang="en-US" sz="1600" b="1">
                <a:latin typeface="Century Schoolbook" panose="02040604050505020304" pitchFamily="18" charset="0"/>
                <a:cs typeface="Times New Roman" panose="02020603050405020304" pitchFamily="18" charset="0"/>
              </a:rPr>
              <a:t>Maju Selalu</a:t>
            </a:r>
            <a:endParaRPr lang="en-US" altLang="en-US" sz="1600" b="1">
              <a:latin typeface="Century Schoolbook" panose="02040604050505020304" pitchFamily="18" charset="0"/>
              <a:cs typeface="Times New Roman" panose="02020603050405020304" pitchFamily="18" charset="0"/>
            </a:endParaRPr>
          </a:p>
          <a:p>
            <a:pPr algn="ctr"/>
            <a:r>
              <a:rPr lang="en-US" altLang="en-US" sz="1600" b="1">
                <a:latin typeface="Century Schoolbook" panose="02040604050505020304" pitchFamily="18" charset="0"/>
                <a:cs typeface="Times New Roman" panose="02020603050405020304" pitchFamily="18" charset="0"/>
              </a:rPr>
              <a:t>Per 31 Desember </a:t>
            </a:r>
          </a:p>
        </p:txBody>
      </p:sp>
      <p:sp>
        <p:nvSpPr>
          <p:cNvPr id="47215" name="TextBox 3">
            <a:extLst>
              <a:ext uri="{FF2B5EF4-FFF2-40B4-BE49-F238E27FC236}">
                <a16:creationId xmlns:a16="http://schemas.microsoft.com/office/drawing/2014/main" id="{8791EA11-F4B2-4406-ABBD-875DD02966B1}"/>
              </a:ext>
            </a:extLst>
          </p:cNvPr>
          <p:cNvSpPr txBox="1">
            <a:spLocks noChangeArrowheads="1"/>
          </p:cNvSpPr>
          <p:nvPr/>
        </p:nvSpPr>
        <p:spPr bwMode="auto">
          <a:xfrm>
            <a:off x="0" y="381000"/>
            <a:ext cx="4724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d-ID" altLang="en-US" sz="2400" b="1"/>
              <a:t>Contoh Analisis Common Size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63E2D46-C972-44F3-A878-7E440C8AEB2A}"/>
              </a:ext>
            </a:extLst>
          </p:cNvPr>
          <p:cNvGraphicFramePr>
            <a:graphicFrameLocks noGrp="1"/>
          </p:cNvGraphicFramePr>
          <p:nvPr/>
        </p:nvGraphicFramePr>
        <p:xfrm>
          <a:off x="381000" y="1676400"/>
          <a:ext cx="8286752" cy="3946528"/>
        </p:xfrm>
        <a:graphic>
          <a:graphicData uri="http://schemas.openxmlformats.org/drawingml/2006/table">
            <a:tbl>
              <a:tblPr/>
              <a:tblGrid>
                <a:gridCol w="3047979">
                  <a:extLst>
                    <a:ext uri="{9D8B030D-6E8A-4147-A177-3AD203B41FA5}">
                      <a16:colId xmlns:a16="http://schemas.microsoft.com/office/drawing/2014/main" val="20000"/>
                    </a:ext>
                  </a:extLst>
                </a:gridCol>
                <a:gridCol w="1595459">
                  <a:extLst>
                    <a:ext uri="{9D8B030D-6E8A-4147-A177-3AD203B41FA5}">
                      <a16:colId xmlns:a16="http://schemas.microsoft.com/office/drawing/2014/main" val="20001"/>
                    </a:ext>
                  </a:extLst>
                </a:gridCol>
                <a:gridCol w="1785938">
                  <a:extLst>
                    <a:ext uri="{9D8B030D-6E8A-4147-A177-3AD203B41FA5}">
                      <a16:colId xmlns:a16="http://schemas.microsoft.com/office/drawing/2014/main" val="20002"/>
                    </a:ext>
                  </a:extLst>
                </a:gridCol>
                <a:gridCol w="928688">
                  <a:extLst>
                    <a:ext uri="{9D8B030D-6E8A-4147-A177-3AD203B41FA5}">
                      <a16:colId xmlns:a16="http://schemas.microsoft.com/office/drawing/2014/main" val="20003"/>
                    </a:ext>
                  </a:extLst>
                </a:gridCol>
                <a:gridCol w="928688">
                  <a:extLst>
                    <a:ext uri="{9D8B030D-6E8A-4147-A177-3AD203B41FA5}">
                      <a16:colId xmlns:a16="http://schemas.microsoft.com/office/drawing/2014/main" val="20004"/>
                    </a:ext>
                  </a:extLst>
                </a:gridCol>
              </a:tblGrid>
              <a:tr h="282474">
                <a:tc>
                  <a:txBody>
                    <a:bodyPr/>
                    <a:lstStyle/>
                    <a:p>
                      <a:pPr algn="l" fontAlgn="t"/>
                      <a:r>
                        <a:rPr lang="id-ID" sz="1800" b="1" i="0" u="sng" strike="noStrike" dirty="0">
                          <a:solidFill>
                            <a:srgbClr val="000000"/>
                          </a:solidFill>
                          <a:latin typeface="Arial" pitchFamily="34" charset="0"/>
                          <a:cs typeface="Arial" pitchFamily="34" charset="0"/>
                        </a:rPr>
                        <a:t>Utang</a:t>
                      </a:r>
                      <a:r>
                        <a:rPr lang="en-US" sz="1800" b="1" i="0" u="sng" strike="noStrike" dirty="0">
                          <a:solidFill>
                            <a:srgbClr val="000000"/>
                          </a:solidFill>
                          <a:latin typeface="Arial" pitchFamily="34" charset="0"/>
                          <a:cs typeface="Arial" pitchFamily="34" charset="0"/>
                        </a:rPr>
                        <a:t> </a:t>
                      </a:r>
                      <a:r>
                        <a:rPr lang="en-US" sz="1800" b="1" i="0" u="sng" strike="noStrike" dirty="0" err="1">
                          <a:solidFill>
                            <a:srgbClr val="000000"/>
                          </a:solidFill>
                          <a:latin typeface="Arial" pitchFamily="34" charset="0"/>
                          <a:cs typeface="Arial" pitchFamily="34" charset="0"/>
                        </a:rPr>
                        <a:t>dan</a:t>
                      </a:r>
                      <a:r>
                        <a:rPr lang="en-US" sz="1800" b="1" i="0" u="sng" strike="noStrike" dirty="0">
                          <a:solidFill>
                            <a:srgbClr val="000000"/>
                          </a:solidFill>
                          <a:latin typeface="Arial" pitchFamily="34" charset="0"/>
                          <a:cs typeface="Arial" pitchFamily="34" charset="0"/>
                        </a:rPr>
                        <a:t> </a:t>
                      </a:r>
                      <a:r>
                        <a:rPr lang="en-US" sz="1800" b="1" i="0" u="sng" strike="noStrike" dirty="0" err="1">
                          <a:solidFill>
                            <a:srgbClr val="000000"/>
                          </a:solidFill>
                          <a:latin typeface="Arial" pitchFamily="34" charset="0"/>
                          <a:cs typeface="Arial" pitchFamily="34" charset="0"/>
                        </a:rPr>
                        <a:t>Ekuitas</a:t>
                      </a:r>
                      <a:endParaRPr lang="en-US" sz="1800" b="1" i="0" u="sng" strike="noStrike" dirty="0">
                        <a:solidFill>
                          <a:srgbClr val="000000"/>
                        </a:solidFill>
                        <a:latin typeface="Arial" pitchFamily="34" charset="0"/>
                        <a:cs typeface="Arial" pitchFamily="34" charset="0"/>
                      </a:endParaRP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th-TH" sz="1800" b="1" i="0" u="none" strike="noStrike" dirty="0">
                          <a:solidFill>
                            <a:srgbClr val="000000"/>
                          </a:solidFill>
                          <a:latin typeface="Arial" pitchFamily="34" charset="0"/>
                        </a:rPr>
                        <a:t> </a:t>
                      </a: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th-TH" sz="1800" b="1" i="0" u="none" strike="noStrike">
                          <a:solidFill>
                            <a:srgbClr val="000000"/>
                          </a:solidFill>
                          <a:latin typeface="Arial" pitchFamily="34" charset="0"/>
                        </a:rPr>
                        <a:t> </a:t>
                      </a: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800" b="1" i="0" u="none" strike="noStrike" dirty="0">
                          <a:solidFill>
                            <a:srgbClr val="000000"/>
                          </a:solidFill>
                          <a:latin typeface="Arial" pitchFamily="34" charset="0"/>
                        </a:rPr>
                        <a:t> </a:t>
                      </a:r>
                    </a:p>
                  </a:txBody>
                  <a:tcPr marL="8106" marR="8106" marT="8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800" b="1" i="0" u="none" strike="noStrike">
                          <a:solidFill>
                            <a:srgbClr val="000000"/>
                          </a:solidFill>
                          <a:latin typeface="Arial" pitchFamily="34" charset="0"/>
                        </a:rPr>
                        <a:t> </a:t>
                      </a:r>
                    </a:p>
                  </a:txBody>
                  <a:tcPr marL="8106" marR="8106" marT="8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0"/>
                  </a:ext>
                </a:extLst>
              </a:tr>
              <a:tr h="282474">
                <a:tc>
                  <a:txBody>
                    <a:bodyPr/>
                    <a:lstStyle/>
                    <a:p>
                      <a:pPr algn="l" fontAlgn="t"/>
                      <a:r>
                        <a:rPr lang="en-US" sz="1800" b="0" i="0" u="none" strike="noStrike" dirty="0">
                          <a:solidFill>
                            <a:srgbClr val="000000"/>
                          </a:solidFill>
                          <a:latin typeface="Arial" pitchFamily="34" charset="0"/>
                          <a:cs typeface="Arial" pitchFamily="34" charset="0"/>
                        </a:rPr>
                        <a:t>     </a:t>
                      </a:r>
                      <a:r>
                        <a:rPr lang="en-US" sz="1800" b="0" i="0" u="none" strike="noStrike" dirty="0" err="1">
                          <a:solidFill>
                            <a:srgbClr val="000000"/>
                          </a:solidFill>
                          <a:latin typeface="Arial" pitchFamily="34" charset="0"/>
                          <a:cs typeface="Arial" pitchFamily="34" charset="0"/>
                        </a:rPr>
                        <a:t>Utang</a:t>
                      </a:r>
                      <a:r>
                        <a:rPr lang="en-US" sz="1800" b="0" i="0" u="none" strike="noStrike" dirty="0">
                          <a:solidFill>
                            <a:srgbClr val="000000"/>
                          </a:solidFill>
                          <a:latin typeface="Arial" pitchFamily="34" charset="0"/>
                          <a:cs typeface="Arial" pitchFamily="34" charset="0"/>
                        </a:rPr>
                        <a:t> </a:t>
                      </a:r>
                      <a:r>
                        <a:rPr lang="en-US" sz="1800" b="0" i="0" u="none" strike="noStrike" dirty="0" err="1">
                          <a:solidFill>
                            <a:srgbClr val="000000"/>
                          </a:solidFill>
                          <a:latin typeface="Arial" pitchFamily="34" charset="0"/>
                          <a:cs typeface="Arial" pitchFamily="34" charset="0"/>
                        </a:rPr>
                        <a:t>Dagang</a:t>
                      </a:r>
                      <a:endParaRPr lang="en-US" sz="1800" b="0" i="0" u="none" strike="noStrike" dirty="0">
                        <a:solidFill>
                          <a:srgbClr val="000000"/>
                        </a:solidFill>
                        <a:latin typeface="Arial" pitchFamily="34" charset="0"/>
                        <a:cs typeface="Arial" pitchFamily="34" charset="0"/>
                      </a:endParaRP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800" b="0" i="0" u="none" strike="noStrike" dirty="0">
                          <a:solidFill>
                            <a:srgbClr val="000000"/>
                          </a:solidFill>
                          <a:latin typeface="Arial" pitchFamily="34" charset="0"/>
                          <a:cs typeface="Arial" pitchFamily="34" charset="0"/>
                        </a:rPr>
                        <a:t>45.000.000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800" b="0" i="0" u="none" strike="noStrike" dirty="0">
                          <a:solidFill>
                            <a:srgbClr val="000000"/>
                          </a:solidFill>
                          <a:latin typeface="Arial" pitchFamily="34" charset="0"/>
                          <a:cs typeface="Arial" pitchFamily="34" charset="0"/>
                        </a:rPr>
                        <a:t>100.000.000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800" b="1" i="0" u="none" strike="noStrike" dirty="0">
                          <a:solidFill>
                            <a:srgbClr val="000000"/>
                          </a:solidFill>
                          <a:latin typeface="Arial" pitchFamily="34" charset="0"/>
                        </a:rPr>
                        <a:t>6</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800" b="1" i="0" u="none" strike="noStrike" dirty="0">
                          <a:solidFill>
                            <a:srgbClr val="000000"/>
                          </a:solidFill>
                          <a:latin typeface="Arial" pitchFamily="34" charset="0"/>
                        </a:rPr>
                        <a:t>10</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82474">
                <a:tc>
                  <a:txBody>
                    <a:bodyPr/>
                    <a:lstStyle/>
                    <a:p>
                      <a:pPr algn="l" fontAlgn="t"/>
                      <a:r>
                        <a:rPr lang="en-US" sz="1800" b="0" i="0" u="none" strike="noStrike" dirty="0">
                          <a:solidFill>
                            <a:srgbClr val="000000"/>
                          </a:solidFill>
                          <a:latin typeface="Arial" pitchFamily="34" charset="0"/>
                          <a:cs typeface="Arial" pitchFamily="34" charset="0"/>
                        </a:rPr>
                        <a:t>     </a:t>
                      </a:r>
                      <a:r>
                        <a:rPr lang="en-US" sz="1800" b="0" i="0" u="none" strike="noStrike" dirty="0" err="1">
                          <a:solidFill>
                            <a:srgbClr val="000000"/>
                          </a:solidFill>
                          <a:latin typeface="Arial" pitchFamily="34" charset="0"/>
                          <a:cs typeface="Arial" pitchFamily="34" charset="0"/>
                        </a:rPr>
                        <a:t>Utang</a:t>
                      </a:r>
                      <a:r>
                        <a:rPr lang="en-US" sz="1800" b="0" i="0" u="none" strike="noStrike" dirty="0">
                          <a:solidFill>
                            <a:srgbClr val="000000"/>
                          </a:solidFill>
                          <a:latin typeface="Arial" pitchFamily="34" charset="0"/>
                          <a:cs typeface="Arial" pitchFamily="34" charset="0"/>
                        </a:rPr>
                        <a:t> Wesel</a:t>
                      </a: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800" b="0" i="0" u="none" strike="noStrike" dirty="0">
                          <a:solidFill>
                            <a:srgbClr val="000000"/>
                          </a:solidFill>
                          <a:latin typeface="Arial" pitchFamily="34" charset="0"/>
                          <a:cs typeface="Arial" pitchFamily="34" charset="0"/>
                        </a:rPr>
                        <a:t>37.500.000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800" b="0" i="0" u="none" strike="noStrike" dirty="0">
                          <a:solidFill>
                            <a:srgbClr val="000000"/>
                          </a:solidFill>
                          <a:latin typeface="Arial" pitchFamily="34" charset="0"/>
                          <a:cs typeface="Arial" pitchFamily="34" charset="0"/>
                        </a:rPr>
                        <a:t>75.000.000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800" b="1" i="0" u="none" strike="noStrike" dirty="0">
                          <a:solidFill>
                            <a:srgbClr val="000000"/>
                          </a:solidFill>
                          <a:latin typeface="Arial" pitchFamily="34" charset="0"/>
                        </a:rPr>
                        <a:t>5</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800" b="1" i="0" u="none" strike="noStrike" dirty="0">
                          <a:solidFill>
                            <a:srgbClr val="000000"/>
                          </a:solidFill>
                          <a:latin typeface="Arial" pitchFamily="34" charset="0"/>
                        </a:rPr>
                        <a:t>7,50</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82474">
                <a:tc>
                  <a:txBody>
                    <a:bodyPr/>
                    <a:lstStyle/>
                    <a:p>
                      <a:pPr algn="l" fontAlgn="t"/>
                      <a:r>
                        <a:rPr lang="en-US" sz="1800" b="0" i="0" u="none" strike="noStrike" dirty="0">
                          <a:solidFill>
                            <a:srgbClr val="000000"/>
                          </a:solidFill>
                          <a:latin typeface="Arial" pitchFamily="34" charset="0"/>
                          <a:cs typeface="Arial" pitchFamily="34" charset="0"/>
                        </a:rPr>
                        <a:t>     </a:t>
                      </a:r>
                      <a:r>
                        <a:rPr lang="en-US" sz="1800" b="0" i="0" u="none" strike="noStrike" dirty="0" err="1">
                          <a:solidFill>
                            <a:srgbClr val="000000"/>
                          </a:solidFill>
                          <a:latin typeface="Arial" pitchFamily="34" charset="0"/>
                          <a:cs typeface="Arial" pitchFamily="34" charset="0"/>
                        </a:rPr>
                        <a:t>Utang</a:t>
                      </a:r>
                      <a:r>
                        <a:rPr lang="en-US" sz="1800" b="0" i="0" u="none" strike="noStrike" dirty="0">
                          <a:solidFill>
                            <a:srgbClr val="000000"/>
                          </a:solidFill>
                          <a:latin typeface="Arial" pitchFamily="34" charset="0"/>
                          <a:cs typeface="Arial" pitchFamily="34" charset="0"/>
                        </a:rPr>
                        <a:t> </a:t>
                      </a:r>
                      <a:r>
                        <a:rPr lang="id-ID" sz="1800" b="0" i="0" u="none" strike="noStrike" dirty="0">
                          <a:solidFill>
                            <a:srgbClr val="000000"/>
                          </a:solidFill>
                          <a:latin typeface="Arial" pitchFamily="34" charset="0"/>
                          <a:cs typeface="Arial" pitchFamily="34" charset="0"/>
                        </a:rPr>
                        <a:t>Lain-Lain</a:t>
                      </a:r>
                      <a:endParaRPr lang="en-US" sz="1800" b="0" i="0" u="none" strike="noStrike" dirty="0">
                        <a:solidFill>
                          <a:srgbClr val="000000"/>
                        </a:solidFill>
                        <a:latin typeface="Arial" pitchFamily="34" charset="0"/>
                        <a:cs typeface="Arial" pitchFamily="34" charset="0"/>
                      </a:endParaRP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800" b="0" i="0" u="none" strike="noStrike" dirty="0">
                          <a:solidFill>
                            <a:srgbClr val="000000"/>
                          </a:solidFill>
                          <a:latin typeface="Arial" pitchFamily="34" charset="0"/>
                          <a:cs typeface="Arial" pitchFamily="34" charset="0"/>
                        </a:rPr>
                        <a:t>17.500.000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latin typeface="Arial" pitchFamily="34" charset="0"/>
                          <a:cs typeface="Arial" pitchFamily="34" charset="0"/>
                        </a:rPr>
                        <a:t>25.000.000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th-TH" sz="1800" b="1" i="0" u="none" strike="noStrike" dirty="0">
                          <a:solidFill>
                            <a:srgbClr val="000000"/>
                          </a:solidFill>
                          <a:latin typeface="Arial" pitchFamily="34" charset="0"/>
                        </a:rPr>
                        <a:t>2,33</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th-TH" sz="1800" b="1" i="0" u="none" strike="noStrike" dirty="0">
                          <a:solidFill>
                            <a:srgbClr val="000000"/>
                          </a:solidFill>
                          <a:latin typeface="Arial" pitchFamily="34" charset="0"/>
                        </a:rPr>
                        <a:t>2,50</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2474">
                <a:tc>
                  <a:txBody>
                    <a:bodyPr/>
                    <a:lstStyle/>
                    <a:p>
                      <a:pPr algn="l" fontAlgn="t"/>
                      <a:r>
                        <a:rPr lang="en-US" sz="1800" b="1" i="0" u="none" strike="noStrike" dirty="0">
                          <a:solidFill>
                            <a:srgbClr val="000000"/>
                          </a:solidFill>
                          <a:latin typeface="Arial" pitchFamily="34" charset="0"/>
                          <a:cs typeface="Arial" pitchFamily="34" charset="0"/>
                        </a:rPr>
                        <a:t>Total </a:t>
                      </a:r>
                      <a:r>
                        <a:rPr lang="id-ID" sz="1800" b="1" i="0" u="none" strike="noStrike" dirty="0">
                          <a:solidFill>
                            <a:srgbClr val="000000"/>
                          </a:solidFill>
                          <a:latin typeface="Arial" pitchFamily="34" charset="0"/>
                          <a:cs typeface="Arial" pitchFamily="34" charset="0"/>
                        </a:rPr>
                        <a:t>Utang</a:t>
                      </a:r>
                      <a:r>
                        <a:rPr lang="en-US" sz="1800" b="1" i="0" u="none" strike="noStrike" dirty="0">
                          <a:solidFill>
                            <a:srgbClr val="000000"/>
                          </a:solidFill>
                          <a:latin typeface="Arial" pitchFamily="34" charset="0"/>
                          <a:cs typeface="Arial" pitchFamily="34" charset="0"/>
                        </a:rPr>
                        <a:t> </a:t>
                      </a:r>
                      <a:r>
                        <a:rPr lang="en-US" sz="1800" b="1" i="0" u="none" strike="noStrike" dirty="0" err="1">
                          <a:solidFill>
                            <a:srgbClr val="000000"/>
                          </a:solidFill>
                          <a:latin typeface="Arial" pitchFamily="34" charset="0"/>
                          <a:cs typeface="Arial" pitchFamily="34" charset="0"/>
                        </a:rPr>
                        <a:t>Jangka</a:t>
                      </a:r>
                      <a:r>
                        <a:rPr lang="en-US" sz="1800" b="1" i="0" u="none" strike="noStrike" dirty="0">
                          <a:solidFill>
                            <a:srgbClr val="000000"/>
                          </a:solidFill>
                          <a:latin typeface="Arial" pitchFamily="34" charset="0"/>
                          <a:cs typeface="Arial" pitchFamily="34" charset="0"/>
                        </a:rPr>
                        <a:t> </a:t>
                      </a:r>
                      <a:r>
                        <a:rPr lang="en-US" sz="1800" b="1" i="0" u="none" strike="noStrike" dirty="0" err="1">
                          <a:solidFill>
                            <a:srgbClr val="000000"/>
                          </a:solidFill>
                          <a:latin typeface="Arial" pitchFamily="34" charset="0"/>
                          <a:cs typeface="Arial" pitchFamily="34" charset="0"/>
                        </a:rPr>
                        <a:t>Pendek</a:t>
                      </a:r>
                      <a:endParaRPr lang="en-US" sz="1800" b="1" i="0" u="none" strike="noStrike" dirty="0">
                        <a:solidFill>
                          <a:srgbClr val="000000"/>
                        </a:solidFill>
                        <a:latin typeface="Arial" pitchFamily="34" charset="0"/>
                        <a:cs typeface="Arial" pitchFamily="34" charset="0"/>
                      </a:endParaRP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800" b="0" i="0" u="none" strike="noStrike" dirty="0">
                          <a:solidFill>
                            <a:srgbClr val="000000"/>
                          </a:solidFill>
                          <a:latin typeface="Arial" pitchFamily="34" charset="0"/>
                          <a:cs typeface="Arial" pitchFamily="34" charset="0"/>
                        </a:rPr>
                        <a:t>100.000.000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latin typeface="Arial" pitchFamily="34" charset="0"/>
                          <a:cs typeface="Arial" pitchFamily="34" charset="0"/>
                        </a:rPr>
                        <a:t>200.000.000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800" b="1" i="0" u="none" strike="noStrike" dirty="0">
                          <a:solidFill>
                            <a:srgbClr val="000000"/>
                          </a:solidFill>
                          <a:latin typeface="Arial" pitchFamily="34" charset="0"/>
                        </a:rPr>
                        <a:t>13,33</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800" b="1" i="0" u="none" strike="noStrike" dirty="0">
                          <a:solidFill>
                            <a:srgbClr val="000000"/>
                          </a:solidFill>
                          <a:latin typeface="Arial" pitchFamily="34" charset="0"/>
                        </a:rPr>
                        <a:t>20</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2474">
                <a:tc>
                  <a:txBody>
                    <a:bodyPr/>
                    <a:lstStyle/>
                    <a:p>
                      <a:pPr algn="l" fontAlgn="t"/>
                      <a:r>
                        <a:rPr lang="en-US" sz="1800" b="0" i="0" u="none" strike="noStrike" dirty="0">
                          <a:solidFill>
                            <a:srgbClr val="000000"/>
                          </a:solidFill>
                          <a:latin typeface="Arial" pitchFamily="34" charset="0"/>
                          <a:cs typeface="Arial" pitchFamily="34" charset="0"/>
                        </a:rPr>
                        <a:t>     </a:t>
                      </a:r>
                      <a:r>
                        <a:rPr lang="en-US" sz="1800" b="0" i="0" u="none" strike="noStrike" dirty="0" err="1">
                          <a:solidFill>
                            <a:srgbClr val="000000"/>
                          </a:solidFill>
                          <a:latin typeface="Arial" pitchFamily="34" charset="0"/>
                          <a:cs typeface="Arial" pitchFamily="34" charset="0"/>
                        </a:rPr>
                        <a:t>Utang</a:t>
                      </a:r>
                      <a:r>
                        <a:rPr lang="en-US" sz="1800" b="0" i="0" u="none" strike="noStrike" dirty="0">
                          <a:solidFill>
                            <a:srgbClr val="000000"/>
                          </a:solidFill>
                          <a:latin typeface="Arial" pitchFamily="34" charset="0"/>
                          <a:cs typeface="Arial" pitchFamily="34" charset="0"/>
                        </a:rPr>
                        <a:t> Bank</a:t>
                      </a: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800" b="0" i="0" u="none" strike="noStrike" dirty="0">
                          <a:solidFill>
                            <a:srgbClr val="000000"/>
                          </a:solidFill>
                          <a:latin typeface="Arial" pitchFamily="34" charset="0"/>
                          <a:cs typeface="Arial" pitchFamily="34" charset="0"/>
                        </a:rPr>
                        <a:t>200.000.000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800" b="0" i="0" u="none" strike="noStrike" dirty="0">
                          <a:solidFill>
                            <a:srgbClr val="000000"/>
                          </a:solidFill>
                          <a:latin typeface="Arial" pitchFamily="34" charset="0"/>
                          <a:cs typeface="Arial" pitchFamily="34" charset="0"/>
                        </a:rPr>
                        <a:t>200.000.000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th-TH" sz="1800" b="1" i="0" u="none" strike="noStrike" dirty="0">
                          <a:solidFill>
                            <a:srgbClr val="000000"/>
                          </a:solidFill>
                          <a:latin typeface="Arial" pitchFamily="34" charset="0"/>
                        </a:rPr>
                        <a:t>26,67</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th-TH" sz="1800" b="1" i="0" u="none" strike="noStrike" dirty="0">
                          <a:solidFill>
                            <a:srgbClr val="000000"/>
                          </a:solidFill>
                          <a:latin typeface="Arial" pitchFamily="34" charset="0"/>
                        </a:rPr>
                        <a:t>20</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r h="282474">
                <a:tc>
                  <a:txBody>
                    <a:bodyPr/>
                    <a:lstStyle/>
                    <a:p>
                      <a:pPr algn="l" fontAlgn="t"/>
                      <a:r>
                        <a:rPr lang="en-US" sz="1800" b="0" i="0" u="none" strike="noStrike" dirty="0">
                          <a:solidFill>
                            <a:srgbClr val="000000"/>
                          </a:solidFill>
                          <a:latin typeface="Arial" pitchFamily="34" charset="0"/>
                          <a:cs typeface="Arial" pitchFamily="34" charset="0"/>
                        </a:rPr>
                        <a:t>     </a:t>
                      </a:r>
                      <a:r>
                        <a:rPr lang="en-US" sz="1800" b="0" i="0" u="none" strike="noStrike" dirty="0" err="1">
                          <a:solidFill>
                            <a:srgbClr val="000000"/>
                          </a:solidFill>
                          <a:latin typeface="Arial" pitchFamily="34" charset="0"/>
                          <a:cs typeface="Arial" pitchFamily="34" charset="0"/>
                        </a:rPr>
                        <a:t>Utang</a:t>
                      </a:r>
                      <a:r>
                        <a:rPr lang="en-US" sz="1800" b="0" i="0" u="none" strike="noStrike" dirty="0">
                          <a:solidFill>
                            <a:srgbClr val="000000"/>
                          </a:solidFill>
                          <a:latin typeface="Arial" pitchFamily="34" charset="0"/>
                          <a:cs typeface="Arial" pitchFamily="34" charset="0"/>
                        </a:rPr>
                        <a:t> </a:t>
                      </a:r>
                      <a:r>
                        <a:rPr lang="en-US" sz="1800" b="0" i="0" u="none" strike="noStrike" dirty="0" err="1">
                          <a:solidFill>
                            <a:srgbClr val="000000"/>
                          </a:solidFill>
                          <a:latin typeface="Arial" pitchFamily="34" charset="0"/>
                          <a:cs typeface="Arial" pitchFamily="34" charset="0"/>
                        </a:rPr>
                        <a:t>Obligasi</a:t>
                      </a:r>
                      <a:endParaRPr lang="en-US" sz="1800" b="0" i="0" u="none" strike="noStrike" dirty="0">
                        <a:solidFill>
                          <a:srgbClr val="000000"/>
                        </a:solidFill>
                        <a:latin typeface="Arial" pitchFamily="34" charset="0"/>
                        <a:cs typeface="Arial" pitchFamily="34" charset="0"/>
                      </a:endParaRP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800" b="0" i="0" u="none" strike="noStrike" dirty="0">
                          <a:solidFill>
                            <a:srgbClr val="000000"/>
                          </a:solidFill>
                          <a:latin typeface="Arial" pitchFamily="34" charset="0"/>
                          <a:cs typeface="Arial" pitchFamily="34" charset="0"/>
                        </a:rPr>
                        <a:t>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latin typeface="Arial" pitchFamily="34" charset="0"/>
                          <a:cs typeface="Arial" pitchFamily="34" charset="0"/>
                        </a:rPr>
                        <a:t>100.000.000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th-TH" sz="1800" b="1" i="0" u="none" strike="noStrike" dirty="0">
                          <a:solidFill>
                            <a:srgbClr val="000000"/>
                          </a:solidFill>
                          <a:latin typeface="Arial" pitchFamily="34" charset="0"/>
                        </a:rPr>
                        <a:t>0</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th-TH" sz="1800" b="1" i="0" u="none" strike="noStrike" dirty="0">
                          <a:solidFill>
                            <a:srgbClr val="000000"/>
                          </a:solidFill>
                          <a:latin typeface="Arial" pitchFamily="34" charset="0"/>
                        </a:rPr>
                        <a:t>10</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56840">
                <a:tc>
                  <a:txBody>
                    <a:bodyPr/>
                    <a:lstStyle/>
                    <a:p>
                      <a:pPr algn="l" fontAlgn="t"/>
                      <a:r>
                        <a:rPr lang="en-US" sz="1800" b="1" i="0" u="none" strike="noStrike" dirty="0">
                          <a:solidFill>
                            <a:srgbClr val="000000"/>
                          </a:solidFill>
                          <a:latin typeface="Arial" pitchFamily="34" charset="0"/>
                          <a:cs typeface="Arial" pitchFamily="34" charset="0"/>
                        </a:rPr>
                        <a:t> Total </a:t>
                      </a:r>
                      <a:r>
                        <a:rPr lang="id-ID" sz="1800" b="1" i="0" u="none" strike="noStrike" dirty="0">
                          <a:solidFill>
                            <a:srgbClr val="000000"/>
                          </a:solidFill>
                          <a:latin typeface="Arial" pitchFamily="34" charset="0"/>
                          <a:cs typeface="Arial" pitchFamily="34" charset="0"/>
                        </a:rPr>
                        <a:t>Utang</a:t>
                      </a:r>
                      <a:r>
                        <a:rPr lang="en-US" sz="1800" b="1" i="0" u="none" strike="noStrike" dirty="0">
                          <a:solidFill>
                            <a:srgbClr val="000000"/>
                          </a:solidFill>
                          <a:latin typeface="Arial" pitchFamily="34" charset="0"/>
                          <a:cs typeface="Arial" pitchFamily="34" charset="0"/>
                        </a:rPr>
                        <a:t> </a:t>
                      </a:r>
                      <a:r>
                        <a:rPr lang="en-US" sz="1800" b="1" i="0" u="none" strike="noStrike" dirty="0" err="1">
                          <a:solidFill>
                            <a:srgbClr val="000000"/>
                          </a:solidFill>
                          <a:latin typeface="Arial" pitchFamily="34" charset="0"/>
                          <a:cs typeface="Arial" pitchFamily="34" charset="0"/>
                        </a:rPr>
                        <a:t>Jangka</a:t>
                      </a:r>
                      <a:r>
                        <a:rPr lang="en-US" sz="1800" b="1" i="0" u="none" strike="noStrike" dirty="0">
                          <a:solidFill>
                            <a:srgbClr val="000000"/>
                          </a:solidFill>
                          <a:latin typeface="Arial" pitchFamily="34" charset="0"/>
                          <a:cs typeface="Arial" pitchFamily="34" charset="0"/>
                        </a:rPr>
                        <a:t> </a:t>
                      </a:r>
                      <a:r>
                        <a:rPr lang="en-US" sz="1800" b="1" i="0" u="none" strike="noStrike" dirty="0" err="1">
                          <a:solidFill>
                            <a:srgbClr val="000000"/>
                          </a:solidFill>
                          <a:latin typeface="Arial" pitchFamily="34" charset="0"/>
                          <a:cs typeface="Arial" pitchFamily="34" charset="0"/>
                        </a:rPr>
                        <a:t>Panjang</a:t>
                      </a:r>
                      <a:endParaRPr lang="en-US" sz="1800" b="1" i="0" u="none" strike="noStrike" dirty="0">
                        <a:solidFill>
                          <a:srgbClr val="000000"/>
                        </a:solidFill>
                        <a:latin typeface="Arial" pitchFamily="34" charset="0"/>
                        <a:cs typeface="Arial" pitchFamily="34" charset="0"/>
                      </a:endParaRP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800" b="0" i="0" u="none" strike="noStrike" dirty="0">
                          <a:solidFill>
                            <a:srgbClr val="000000"/>
                          </a:solidFill>
                          <a:latin typeface="Arial" pitchFamily="34" charset="0"/>
                          <a:cs typeface="Arial" pitchFamily="34" charset="0"/>
                        </a:rPr>
                        <a:t>200.000.000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latin typeface="Arial" pitchFamily="34" charset="0"/>
                          <a:cs typeface="Arial" pitchFamily="34" charset="0"/>
                        </a:rPr>
                        <a:t>300.000.000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800" b="1" i="0" u="none" strike="noStrike" dirty="0">
                          <a:solidFill>
                            <a:srgbClr val="000000"/>
                          </a:solidFill>
                          <a:latin typeface="Arial" pitchFamily="34" charset="0"/>
                        </a:rPr>
                        <a:t>26,67</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800" b="1" i="0" u="none" strike="noStrike" dirty="0">
                          <a:solidFill>
                            <a:srgbClr val="000000"/>
                          </a:solidFill>
                          <a:latin typeface="Arial" pitchFamily="34" charset="0"/>
                        </a:rPr>
                        <a:t>30</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2474">
                <a:tc>
                  <a:txBody>
                    <a:bodyPr/>
                    <a:lstStyle/>
                    <a:p>
                      <a:pPr algn="l" fontAlgn="t"/>
                      <a:r>
                        <a:rPr lang="en-US" sz="1800" b="0" i="0" u="none" strike="noStrike" dirty="0">
                          <a:solidFill>
                            <a:srgbClr val="000000"/>
                          </a:solidFill>
                          <a:latin typeface="Arial" pitchFamily="34" charset="0"/>
                          <a:cs typeface="Arial" pitchFamily="34" charset="0"/>
                        </a:rPr>
                        <a:t>     Modal </a:t>
                      </a:r>
                      <a:r>
                        <a:rPr lang="en-US" sz="1800" b="0" i="0" u="none" strike="noStrike" dirty="0" err="1">
                          <a:solidFill>
                            <a:srgbClr val="000000"/>
                          </a:solidFill>
                          <a:latin typeface="Arial" pitchFamily="34" charset="0"/>
                          <a:cs typeface="Arial" pitchFamily="34" charset="0"/>
                        </a:rPr>
                        <a:t>Saham</a:t>
                      </a:r>
                      <a:r>
                        <a:rPr lang="en-US" sz="1800" b="0" i="0" u="none" strike="noStrike" dirty="0">
                          <a:solidFill>
                            <a:srgbClr val="000000"/>
                          </a:solidFill>
                          <a:latin typeface="Arial" pitchFamily="34" charset="0"/>
                          <a:cs typeface="Arial" pitchFamily="34" charset="0"/>
                        </a:rPr>
                        <a:t> </a:t>
                      </a:r>
                      <a:r>
                        <a:rPr lang="en-US" sz="1800" b="0" i="0" u="none" strike="noStrike" dirty="0" err="1">
                          <a:solidFill>
                            <a:srgbClr val="000000"/>
                          </a:solidFill>
                          <a:latin typeface="Arial" pitchFamily="34" charset="0"/>
                          <a:cs typeface="Arial" pitchFamily="34" charset="0"/>
                        </a:rPr>
                        <a:t>Biasa</a:t>
                      </a:r>
                      <a:endParaRPr lang="en-US" sz="1800" b="0" i="0" u="none" strike="noStrike" dirty="0">
                        <a:solidFill>
                          <a:srgbClr val="000000"/>
                        </a:solidFill>
                        <a:latin typeface="Arial" pitchFamily="34" charset="0"/>
                        <a:cs typeface="Arial" pitchFamily="34" charset="0"/>
                      </a:endParaRP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800" b="0" i="0" u="none" strike="noStrike" dirty="0">
                          <a:solidFill>
                            <a:srgbClr val="000000"/>
                          </a:solidFill>
                          <a:latin typeface="Arial" pitchFamily="34" charset="0"/>
                          <a:cs typeface="Arial" pitchFamily="34" charset="0"/>
                        </a:rPr>
                        <a:t>200.000.000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t"/>
                      <a:r>
                        <a:rPr lang="en-US" sz="1800" b="0" i="0" u="none" strike="noStrike" dirty="0">
                          <a:solidFill>
                            <a:srgbClr val="000000"/>
                          </a:solidFill>
                          <a:latin typeface="Arial" pitchFamily="34" charset="0"/>
                          <a:cs typeface="Arial" pitchFamily="34" charset="0"/>
                        </a:rPr>
                        <a:t>200.000.000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th-TH" sz="1800" b="1" i="0" u="none" strike="noStrike" dirty="0">
                          <a:solidFill>
                            <a:srgbClr val="000000"/>
                          </a:solidFill>
                          <a:latin typeface="Arial" pitchFamily="34" charset="0"/>
                        </a:rPr>
                        <a:t>26,67</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th-TH" sz="1800" b="1" i="0" u="none" strike="noStrike" dirty="0">
                          <a:solidFill>
                            <a:srgbClr val="000000"/>
                          </a:solidFill>
                          <a:latin typeface="Arial" pitchFamily="34" charset="0"/>
                        </a:rPr>
                        <a:t>20</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282474">
                <a:tc>
                  <a:txBody>
                    <a:bodyPr/>
                    <a:lstStyle/>
                    <a:p>
                      <a:pPr algn="l" fontAlgn="t"/>
                      <a:r>
                        <a:rPr lang="en-US" sz="1800" b="0" i="0" u="none" strike="noStrike" dirty="0">
                          <a:solidFill>
                            <a:srgbClr val="000000"/>
                          </a:solidFill>
                          <a:latin typeface="Arial" pitchFamily="34" charset="0"/>
                          <a:cs typeface="Arial" pitchFamily="34" charset="0"/>
                        </a:rPr>
                        <a:t>     </a:t>
                      </a:r>
                      <a:r>
                        <a:rPr lang="en-US" sz="1800" b="0" i="0" u="none" strike="noStrike" dirty="0" err="1">
                          <a:solidFill>
                            <a:srgbClr val="000000"/>
                          </a:solidFill>
                          <a:latin typeface="Arial" pitchFamily="34" charset="0"/>
                          <a:cs typeface="Arial" pitchFamily="34" charset="0"/>
                        </a:rPr>
                        <a:t>Agio</a:t>
                      </a:r>
                      <a:r>
                        <a:rPr lang="en-US" sz="1800" b="0" i="0" u="none" strike="noStrike" dirty="0">
                          <a:solidFill>
                            <a:srgbClr val="000000"/>
                          </a:solidFill>
                          <a:latin typeface="Arial" pitchFamily="34" charset="0"/>
                          <a:cs typeface="Arial" pitchFamily="34" charset="0"/>
                        </a:rPr>
                        <a:t> </a:t>
                      </a:r>
                      <a:r>
                        <a:rPr lang="en-US" sz="1800" b="0" i="0" u="none" strike="noStrike" dirty="0" err="1">
                          <a:solidFill>
                            <a:srgbClr val="000000"/>
                          </a:solidFill>
                          <a:latin typeface="Arial" pitchFamily="34" charset="0"/>
                          <a:cs typeface="Arial" pitchFamily="34" charset="0"/>
                        </a:rPr>
                        <a:t>Saham</a:t>
                      </a:r>
                      <a:r>
                        <a:rPr lang="en-US" sz="1800" b="0" i="0" u="none" strike="noStrike" dirty="0">
                          <a:solidFill>
                            <a:srgbClr val="000000"/>
                          </a:solidFill>
                          <a:latin typeface="Arial" pitchFamily="34" charset="0"/>
                          <a:cs typeface="Arial" pitchFamily="34" charset="0"/>
                        </a:rPr>
                        <a:t> </a:t>
                      </a:r>
                      <a:r>
                        <a:rPr lang="en-US" sz="1800" b="0" i="0" u="none" strike="noStrike" dirty="0" err="1">
                          <a:solidFill>
                            <a:srgbClr val="000000"/>
                          </a:solidFill>
                          <a:latin typeface="Arial" pitchFamily="34" charset="0"/>
                          <a:cs typeface="Arial" pitchFamily="34" charset="0"/>
                        </a:rPr>
                        <a:t>Biasa</a:t>
                      </a:r>
                      <a:endParaRPr lang="en-US" sz="1800" b="0" i="0" u="none" strike="noStrike" dirty="0">
                        <a:solidFill>
                          <a:srgbClr val="000000"/>
                        </a:solidFill>
                        <a:latin typeface="Arial" pitchFamily="34" charset="0"/>
                        <a:cs typeface="Arial" pitchFamily="34" charset="0"/>
                      </a:endParaRP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800" b="0" i="0" u="none" strike="noStrike" dirty="0">
                          <a:solidFill>
                            <a:srgbClr val="000000"/>
                          </a:solidFill>
                          <a:latin typeface="Arial" pitchFamily="34" charset="0"/>
                          <a:cs typeface="Arial" pitchFamily="34" charset="0"/>
                        </a:rPr>
                        <a:t>50.000.000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800" b="0" i="0" u="none" strike="noStrike" dirty="0">
                          <a:solidFill>
                            <a:srgbClr val="000000"/>
                          </a:solidFill>
                          <a:latin typeface="Arial" pitchFamily="34" charset="0"/>
                          <a:cs typeface="Arial" pitchFamily="34" charset="0"/>
                        </a:rPr>
                        <a:t>50.000.000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800" b="1" i="0" u="none" strike="noStrike" dirty="0">
                          <a:solidFill>
                            <a:srgbClr val="000000"/>
                          </a:solidFill>
                          <a:latin typeface="Arial" pitchFamily="34" charset="0"/>
                        </a:rPr>
                        <a:t>6,67</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th-TH" sz="1800" b="1" i="0" u="none" strike="noStrike" dirty="0">
                          <a:solidFill>
                            <a:srgbClr val="000000"/>
                          </a:solidFill>
                          <a:latin typeface="Arial" pitchFamily="34" charset="0"/>
                        </a:rPr>
                        <a:t>5</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282474">
                <a:tc>
                  <a:txBody>
                    <a:bodyPr/>
                    <a:lstStyle/>
                    <a:p>
                      <a:pPr algn="l" fontAlgn="t"/>
                      <a:r>
                        <a:rPr lang="en-US" sz="1800" b="0" i="0" u="none" strike="noStrike" dirty="0">
                          <a:solidFill>
                            <a:srgbClr val="000000"/>
                          </a:solidFill>
                          <a:latin typeface="Arial" pitchFamily="34" charset="0"/>
                          <a:cs typeface="Arial" pitchFamily="34" charset="0"/>
                        </a:rPr>
                        <a:t>     </a:t>
                      </a:r>
                      <a:r>
                        <a:rPr lang="en-US" sz="1800" b="0" i="0" u="none" strike="noStrike" dirty="0" err="1">
                          <a:solidFill>
                            <a:srgbClr val="000000"/>
                          </a:solidFill>
                          <a:latin typeface="Arial" pitchFamily="34" charset="0"/>
                          <a:cs typeface="Arial" pitchFamily="34" charset="0"/>
                        </a:rPr>
                        <a:t>Laba</a:t>
                      </a:r>
                      <a:r>
                        <a:rPr lang="en-US" sz="1800" b="0" i="0" u="none" strike="noStrike" dirty="0">
                          <a:solidFill>
                            <a:srgbClr val="000000"/>
                          </a:solidFill>
                          <a:latin typeface="Arial" pitchFamily="34" charset="0"/>
                          <a:cs typeface="Arial" pitchFamily="34" charset="0"/>
                        </a:rPr>
                        <a:t> </a:t>
                      </a:r>
                      <a:r>
                        <a:rPr lang="en-US" sz="1800" b="0" i="0" u="none" strike="noStrike" dirty="0" err="1">
                          <a:solidFill>
                            <a:srgbClr val="000000"/>
                          </a:solidFill>
                          <a:latin typeface="Arial" pitchFamily="34" charset="0"/>
                          <a:cs typeface="Arial" pitchFamily="34" charset="0"/>
                        </a:rPr>
                        <a:t>Ditahan</a:t>
                      </a:r>
                      <a:endParaRPr lang="en-US" sz="1800" b="0" i="0" u="none" strike="noStrike" dirty="0">
                        <a:solidFill>
                          <a:srgbClr val="000000"/>
                        </a:solidFill>
                        <a:latin typeface="Arial" pitchFamily="34" charset="0"/>
                        <a:cs typeface="Arial" pitchFamily="34" charset="0"/>
                      </a:endParaRP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t"/>
                      <a:r>
                        <a:rPr lang="en-US" sz="1800" b="0" i="0" u="none" strike="noStrike" dirty="0">
                          <a:solidFill>
                            <a:srgbClr val="000000"/>
                          </a:solidFill>
                          <a:latin typeface="Arial" pitchFamily="34" charset="0"/>
                          <a:cs typeface="Arial" pitchFamily="34" charset="0"/>
                        </a:rPr>
                        <a:t>200.000.000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latin typeface="Arial" pitchFamily="34" charset="0"/>
                          <a:cs typeface="Arial" pitchFamily="34" charset="0"/>
                        </a:rPr>
                        <a:t>250.000.000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th-TH" sz="1800" b="1" i="0" u="none" strike="noStrike" dirty="0">
                          <a:solidFill>
                            <a:srgbClr val="000000"/>
                          </a:solidFill>
                          <a:latin typeface="Arial" pitchFamily="34" charset="0"/>
                        </a:rPr>
                        <a:t>26,67</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th-TH" sz="1800" b="1" i="0" u="none" strike="noStrike" dirty="0">
                          <a:solidFill>
                            <a:srgbClr val="000000"/>
                          </a:solidFill>
                          <a:latin typeface="Arial" pitchFamily="34" charset="0"/>
                        </a:rPr>
                        <a:t>25</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82474">
                <a:tc>
                  <a:txBody>
                    <a:bodyPr/>
                    <a:lstStyle/>
                    <a:p>
                      <a:pPr algn="l" fontAlgn="t"/>
                      <a:r>
                        <a:rPr lang="en-US" sz="1800" b="1" i="0" u="none" strike="noStrike" dirty="0">
                          <a:solidFill>
                            <a:srgbClr val="000000"/>
                          </a:solidFill>
                          <a:latin typeface="Arial" pitchFamily="34" charset="0"/>
                          <a:cs typeface="Arial" pitchFamily="34" charset="0"/>
                        </a:rPr>
                        <a:t> Total </a:t>
                      </a:r>
                      <a:r>
                        <a:rPr lang="en-US" sz="1800" b="1" i="0" u="none" strike="noStrike" dirty="0" err="1">
                          <a:solidFill>
                            <a:srgbClr val="000000"/>
                          </a:solidFill>
                          <a:latin typeface="Arial" pitchFamily="34" charset="0"/>
                          <a:cs typeface="Arial" pitchFamily="34" charset="0"/>
                        </a:rPr>
                        <a:t>Ekuitas</a:t>
                      </a:r>
                      <a:endParaRPr lang="en-US" sz="1800" b="1" i="0" u="none" strike="noStrike" dirty="0">
                        <a:solidFill>
                          <a:srgbClr val="000000"/>
                        </a:solidFill>
                        <a:latin typeface="Arial" pitchFamily="34" charset="0"/>
                        <a:cs typeface="Arial" pitchFamily="34" charset="0"/>
                      </a:endParaRP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latin typeface="Arial" pitchFamily="34" charset="0"/>
                          <a:cs typeface="Arial" pitchFamily="34" charset="0"/>
                        </a:rPr>
                        <a:t>450.000.000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latin typeface="Arial" pitchFamily="34" charset="0"/>
                          <a:cs typeface="Arial" pitchFamily="34" charset="0"/>
                        </a:rPr>
                        <a:t>500.000.000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800" b="1" i="0" u="none" strike="noStrike" dirty="0">
                          <a:solidFill>
                            <a:srgbClr val="000000"/>
                          </a:solidFill>
                          <a:latin typeface="Arial" pitchFamily="34" charset="0"/>
                        </a:rPr>
                        <a:t>60</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800" b="1" i="0" u="none" strike="noStrike" dirty="0">
                          <a:solidFill>
                            <a:srgbClr val="000000"/>
                          </a:solidFill>
                          <a:latin typeface="Arial" pitchFamily="34" charset="0"/>
                        </a:rPr>
                        <a:t>50</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82474">
                <a:tc>
                  <a:txBody>
                    <a:bodyPr/>
                    <a:lstStyle/>
                    <a:p>
                      <a:pPr algn="l" fontAlgn="t"/>
                      <a:r>
                        <a:rPr lang="en-US" sz="1800" b="1" i="0" u="none" strike="noStrike" dirty="0">
                          <a:solidFill>
                            <a:srgbClr val="000000"/>
                          </a:solidFill>
                          <a:latin typeface="Arial" pitchFamily="34" charset="0"/>
                          <a:cs typeface="Arial" pitchFamily="34" charset="0"/>
                        </a:rPr>
                        <a:t>Total </a:t>
                      </a:r>
                      <a:r>
                        <a:rPr lang="id-ID" sz="1800" b="1" i="0" u="none" strike="noStrike" dirty="0">
                          <a:solidFill>
                            <a:srgbClr val="000000"/>
                          </a:solidFill>
                          <a:latin typeface="Arial" pitchFamily="34" charset="0"/>
                          <a:cs typeface="Arial" pitchFamily="34" charset="0"/>
                        </a:rPr>
                        <a:t>Utang</a:t>
                      </a:r>
                      <a:r>
                        <a:rPr lang="en-US" sz="1800" b="1" i="0" u="none" strike="noStrike" dirty="0">
                          <a:solidFill>
                            <a:srgbClr val="000000"/>
                          </a:solidFill>
                          <a:latin typeface="Arial" pitchFamily="34" charset="0"/>
                          <a:cs typeface="Arial" pitchFamily="34" charset="0"/>
                        </a:rPr>
                        <a:t> </a:t>
                      </a:r>
                      <a:r>
                        <a:rPr lang="en-US" sz="1800" b="1" i="0" u="none" strike="noStrike" dirty="0" err="1">
                          <a:solidFill>
                            <a:srgbClr val="000000"/>
                          </a:solidFill>
                          <a:latin typeface="Arial" pitchFamily="34" charset="0"/>
                          <a:cs typeface="Arial" pitchFamily="34" charset="0"/>
                        </a:rPr>
                        <a:t>dan</a:t>
                      </a:r>
                      <a:r>
                        <a:rPr lang="en-US" sz="1800" b="1" i="0" u="none" strike="noStrike" dirty="0">
                          <a:solidFill>
                            <a:srgbClr val="000000"/>
                          </a:solidFill>
                          <a:latin typeface="Arial" pitchFamily="34" charset="0"/>
                          <a:cs typeface="Arial" pitchFamily="34" charset="0"/>
                        </a:rPr>
                        <a:t> </a:t>
                      </a:r>
                      <a:r>
                        <a:rPr lang="en-US" sz="1800" b="1" i="0" u="none" strike="noStrike" dirty="0" err="1">
                          <a:solidFill>
                            <a:srgbClr val="000000"/>
                          </a:solidFill>
                          <a:latin typeface="Arial" pitchFamily="34" charset="0"/>
                          <a:cs typeface="Arial" pitchFamily="34" charset="0"/>
                        </a:rPr>
                        <a:t>Ekuitas</a:t>
                      </a:r>
                      <a:endParaRPr lang="en-US" sz="1800" b="1" i="0" u="none" strike="noStrike" dirty="0">
                        <a:solidFill>
                          <a:srgbClr val="000000"/>
                        </a:solidFill>
                        <a:latin typeface="Arial" pitchFamily="34" charset="0"/>
                        <a:cs typeface="Arial" pitchFamily="34" charset="0"/>
                      </a:endParaRPr>
                    </a:p>
                  </a:txBody>
                  <a:tcPr marL="8106" marR="8106" marT="8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latin typeface="Arial" pitchFamily="34" charset="0"/>
                          <a:cs typeface="Arial" pitchFamily="34" charset="0"/>
                        </a:rPr>
                        <a:t>750.000.000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latin typeface="Arial" pitchFamily="34" charset="0"/>
                          <a:cs typeface="Arial" pitchFamily="34" charset="0"/>
                        </a:rPr>
                        <a:t>1.000.000.000 </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800" b="1" i="0" u="none" strike="noStrike" dirty="0">
                          <a:solidFill>
                            <a:srgbClr val="000000"/>
                          </a:solidFill>
                          <a:latin typeface="Arial" pitchFamily="34" charset="0"/>
                        </a:rPr>
                        <a:t>100</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h-TH" sz="1800" b="1" i="0" u="none" strike="noStrike" dirty="0">
                          <a:solidFill>
                            <a:srgbClr val="000000"/>
                          </a:solidFill>
                          <a:latin typeface="Arial" pitchFamily="34" charset="0"/>
                        </a:rPr>
                        <a:t>100</a:t>
                      </a:r>
                    </a:p>
                  </a:txBody>
                  <a:tcPr marL="8106" marR="8106" marT="8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cxnSp>
        <p:nvCxnSpPr>
          <p:cNvPr id="4" name="Straight Connector 3">
            <a:extLst>
              <a:ext uri="{FF2B5EF4-FFF2-40B4-BE49-F238E27FC236}">
                <a16:creationId xmlns:a16="http://schemas.microsoft.com/office/drawing/2014/main" id="{DB342921-57C0-47A2-9477-545C5D481BE2}"/>
              </a:ext>
            </a:extLst>
          </p:cNvPr>
          <p:cNvCxnSpPr/>
          <p:nvPr/>
        </p:nvCxnSpPr>
        <p:spPr>
          <a:xfrm>
            <a:off x="381000" y="1676400"/>
            <a:ext cx="8305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210" name="TextBox 4">
            <a:extLst>
              <a:ext uri="{FF2B5EF4-FFF2-40B4-BE49-F238E27FC236}">
                <a16:creationId xmlns:a16="http://schemas.microsoft.com/office/drawing/2014/main" id="{E29CE1C6-05DB-4601-BA2E-E2A936036F56}"/>
              </a:ext>
            </a:extLst>
          </p:cNvPr>
          <p:cNvSpPr txBox="1">
            <a:spLocks noChangeArrowheads="1"/>
          </p:cNvSpPr>
          <p:nvPr/>
        </p:nvSpPr>
        <p:spPr bwMode="auto">
          <a:xfrm>
            <a:off x="609600" y="609600"/>
            <a:ext cx="3276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d-ID" altLang="en-US">
                <a:latin typeface="Aharoni" panose="02010803020104030203" pitchFamily="2" charset="-79"/>
                <a:cs typeface="Aharoni" panose="02010803020104030203" pitchFamily="2" charset="-79"/>
              </a:rPr>
              <a:t>LANJUTAN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17961570"/>
              </p:ext>
            </p:extLst>
          </p:nvPr>
        </p:nvGraphicFramePr>
        <p:xfrm>
          <a:off x="90152" y="0"/>
          <a:ext cx="8847785" cy="6796188"/>
        </p:xfrm>
        <a:graphic>
          <a:graphicData uri="http://schemas.openxmlformats.org/drawingml/2006/table">
            <a:tbl>
              <a:tblPr firstRow="1" bandRow="1">
                <a:tableStyleId>{5940675A-B579-460E-94D1-54222C63F5DA}</a:tableStyleId>
              </a:tblPr>
              <a:tblGrid>
                <a:gridCol w="2149540">
                  <a:extLst>
                    <a:ext uri="{9D8B030D-6E8A-4147-A177-3AD203B41FA5}">
                      <a16:colId xmlns:a16="http://schemas.microsoft.com/office/drawing/2014/main" val="20000"/>
                    </a:ext>
                  </a:extLst>
                </a:gridCol>
                <a:gridCol w="1137176">
                  <a:extLst>
                    <a:ext uri="{9D8B030D-6E8A-4147-A177-3AD203B41FA5}">
                      <a16:colId xmlns:a16="http://schemas.microsoft.com/office/drawing/2014/main" val="20001"/>
                    </a:ext>
                  </a:extLst>
                </a:gridCol>
                <a:gridCol w="1137176">
                  <a:extLst>
                    <a:ext uri="{9D8B030D-6E8A-4147-A177-3AD203B41FA5}">
                      <a16:colId xmlns:a16="http://schemas.microsoft.com/office/drawing/2014/main" val="20002"/>
                    </a:ext>
                  </a:extLst>
                </a:gridCol>
                <a:gridCol w="2218879">
                  <a:extLst>
                    <a:ext uri="{9D8B030D-6E8A-4147-A177-3AD203B41FA5}">
                      <a16:colId xmlns:a16="http://schemas.microsoft.com/office/drawing/2014/main" val="20003"/>
                    </a:ext>
                  </a:extLst>
                </a:gridCol>
                <a:gridCol w="1081703">
                  <a:extLst>
                    <a:ext uri="{9D8B030D-6E8A-4147-A177-3AD203B41FA5}">
                      <a16:colId xmlns:a16="http://schemas.microsoft.com/office/drawing/2014/main" val="20004"/>
                    </a:ext>
                  </a:extLst>
                </a:gridCol>
                <a:gridCol w="1123311">
                  <a:extLst>
                    <a:ext uri="{9D8B030D-6E8A-4147-A177-3AD203B41FA5}">
                      <a16:colId xmlns:a16="http://schemas.microsoft.com/office/drawing/2014/main" val="20005"/>
                    </a:ext>
                  </a:extLst>
                </a:gridCol>
              </a:tblGrid>
              <a:tr h="436809">
                <a:tc gridSpan="6">
                  <a:txBody>
                    <a:bodyPr/>
                    <a:lstStyle/>
                    <a:p>
                      <a:pPr algn="ctr"/>
                      <a:r>
                        <a:rPr lang="en-US" dirty="0"/>
                        <a:t>PT.</a:t>
                      </a:r>
                      <a:r>
                        <a:rPr lang="en-US" baseline="0" dirty="0"/>
                        <a:t> COBA </a:t>
                      </a:r>
                      <a:r>
                        <a:rPr lang="en-US" baseline="0" dirty="0" err="1"/>
                        <a:t>COBA</a:t>
                      </a:r>
                      <a:endParaRPr lang="en-US" baseline="0" dirty="0"/>
                    </a:p>
                    <a:p>
                      <a:pPr algn="ctr"/>
                      <a:r>
                        <a:rPr lang="en-US" baseline="0" dirty="0" err="1"/>
                        <a:t>Neraca</a:t>
                      </a:r>
                      <a:endParaRPr lang="en-US" baseline="0" dirty="0"/>
                    </a:p>
                    <a:p>
                      <a:pPr algn="ctr"/>
                      <a:r>
                        <a:rPr lang="en-US" baseline="0" dirty="0"/>
                        <a:t>Per 31 </a:t>
                      </a:r>
                      <a:r>
                        <a:rPr lang="en-US" baseline="0" dirty="0" err="1"/>
                        <a:t>Desember</a:t>
                      </a:r>
                      <a:r>
                        <a:rPr lang="en-US" baseline="0" dirty="0"/>
                        <a:t> 20xx</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436809">
                <a:tc>
                  <a:txBody>
                    <a:bodyPr/>
                    <a:lstStyle/>
                    <a:p>
                      <a:pPr algn="ctr"/>
                      <a:r>
                        <a:rPr lang="en-US" dirty="0" err="1"/>
                        <a:t>Aktiva</a:t>
                      </a:r>
                      <a:endParaRPr lang="en-US" dirty="0"/>
                    </a:p>
                  </a:txBody>
                  <a:tcPr/>
                </a:tc>
                <a:tc>
                  <a:txBody>
                    <a:bodyPr/>
                    <a:lstStyle/>
                    <a:p>
                      <a:pPr algn="ctr"/>
                      <a:r>
                        <a:rPr lang="en-US" dirty="0"/>
                        <a:t>2009</a:t>
                      </a:r>
                    </a:p>
                  </a:txBody>
                  <a:tcPr/>
                </a:tc>
                <a:tc>
                  <a:txBody>
                    <a:bodyPr/>
                    <a:lstStyle/>
                    <a:p>
                      <a:pPr algn="ctr"/>
                      <a:r>
                        <a:rPr lang="en-US" dirty="0"/>
                        <a:t>2008</a:t>
                      </a:r>
                    </a:p>
                  </a:txBody>
                  <a:tcPr/>
                </a:tc>
                <a:tc>
                  <a:txBody>
                    <a:bodyPr/>
                    <a:lstStyle/>
                    <a:p>
                      <a:pPr algn="ctr"/>
                      <a:r>
                        <a:rPr lang="en-US" dirty="0" err="1"/>
                        <a:t>Passiva</a:t>
                      </a:r>
                      <a:endParaRPr lang="en-US" dirty="0"/>
                    </a:p>
                  </a:txBody>
                  <a:tcPr/>
                </a:tc>
                <a:tc>
                  <a:txBody>
                    <a:bodyPr/>
                    <a:lstStyle/>
                    <a:p>
                      <a:pPr algn="ctr"/>
                      <a:r>
                        <a:rPr lang="en-US" dirty="0"/>
                        <a:t>2009</a:t>
                      </a:r>
                    </a:p>
                  </a:txBody>
                  <a:tcPr/>
                </a:tc>
                <a:tc>
                  <a:txBody>
                    <a:bodyPr/>
                    <a:lstStyle/>
                    <a:p>
                      <a:pPr algn="ctr"/>
                      <a:r>
                        <a:rPr lang="en-US" dirty="0"/>
                        <a:t>2008</a:t>
                      </a:r>
                    </a:p>
                  </a:txBody>
                  <a:tcPr/>
                </a:tc>
                <a:extLst>
                  <a:ext uri="{0D108BD9-81ED-4DB2-BD59-A6C34878D82A}">
                    <a16:rowId xmlns:a16="http://schemas.microsoft.com/office/drawing/2014/main" val="10001"/>
                  </a:ext>
                </a:extLst>
              </a:tr>
              <a:tr h="436809">
                <a:tc>
                  <a:txBody>
                    <a:bodyPr/>
                    <a:lstStyle/>
                    <a:p>
                      <a:r>
                        <a:rPr lang="en-US" dirty="0" err="1"/>
                        <a:t>Kas</a:t>
                      </a:r>
                      <a:endParaRPr lang="en-US" dirty="0"/>
                    </a:p>
                  </a:txBody>
                  <a:tcPr/>
                </a:tc>
                <a:tc>
                  <a:txBody>
                    <a:bodyPr/>
                    <a:lstStyle/>
                    <a:p>
                      <a:pPr algn="r"/>
                      <a:r>
                        <a:rPr lang="en-US" dirty="0"/>
                        <a:t>1.000</a:t>
                      </a:r>
                    </a:p>
                  </a:txBody>
                  <a:tcPr/>
                </a:tc>
                <a:tc>
                  <a:txBody>
                    <a:bodyPr/>
                    <a:lstStyle/>
                    <a:p>
                      <a:pPr algn="r"/>
                      <a:r>
                        <a:rPr lang="en-US" dirty="0"/>
                        <a:t>1.100</a:t>
                      </a:r>
                    </a:p>
                  </a:txBody>
                  <a:tcPr/>
                </a:tc>
                <a:tc>
                  <a:txBody>
                    <a:bodyPr/>
                    <a:lstStyle/>
                    <a:p>
                      <a:r>
                        <a:rPr lang="en-US" dirty="0" err="1"/>
                        <a:t>Utang</a:t>
                      </a:r>
                      <a:r>
                        <a:rPr lang="en-US" baseline="0" dirty="0"/>
                        <a:t> </a:t>
                      </a:r>
                      <a:r>
                        <a:rPr lang="en-US" baseline="0" dirty="0" err="1"/>
                        <a:t>dagang</a:t>
                      </a:r>
                      <a:endParaRPr lang="en-US" dirty="0"/>
                    </a:p>
                  </a:txBody>
                  <a:tcPr/>
                </a:tc>
                <a:tc>
                  <a:txBody>
                    <a:bodyPr/>
                    <a:lstStyle/>
                    <a:p>
                      <a:pPr algn="r"/>
                      <a:r>
                        <a:rPr lang="en-US" dirty="0"/>
                        <a:t>1.200</a:t>
                      </a:r>
                    </a:p>
                  </a:txBody>
                  <a:tcPr/>
                </a:tc>
                <a:tc>
                  <a:txBody>
                    <a:bodyPr/>
                    <a:lstStyle/>
                    <a:p>
                      <a:pPr algn="r"/>
                      <a:r>
                        <a:rPr lang="en-US" dirty="0"/>
                        <a:t>600</a:t>
                      </a:r>
                    </a:p>
                  </a:txBody>
                  <a:tcPr/>
                </a:tc>
                <a:extLst>
                  <a:ext uri="{0D108BD9-81ED-4DB2-BD59-A6C34878D82A}">
                    <a16:rowId xmlns:a16="http://schemas.microsoft.com/office/drawing/2014/main" val="10002"/>
                  </a:ext>
                </a:extLst>
              </a:tr>
              <a:tr h="436809">
                <a:tc>
                  <a:txBody>
                    <a:bodyPr/>
                    <a:lstStyle/>
                    <a:p>
                      <a:r>
                        <a:rPr lang="en-US" dirty="0" err="1"/>
                        <a:t>Sekuritas</a:t>
                      </a:r>
                      <a:endParaRPr lang="en-US" dirty="0"/>
                    </a:p>
                  </a:txBody>
                  <a:tcPr/>
                </a:tc>
                <a:tc>
                  <a:txBody>
                    <a:bodyPr/>
                    <a:lstStyle/>
                    <a:p>
                      <a:pPr algn="r"/>
                      <a:r>
                        <a:rPr lang="en-US" dirty="0"/>
                        <a:t>0</a:t>
                      </a:r>
                    </a:p>
                  </a:txBody>
                  <a:tcPr/>
                </a:tc>
                <a:tc>
                  <a:txBody>
                    <a:bodyPr/>
                    <a:lstStyle/>
                    <a:p>
                      <a:pPr algn="r"/>
                      <a:r>
                        <a:rPr lang="en-US" dirty="0"/>
                        <a:t>500</a:t>
                      </a:r>
                    </a:p>
                  </a:txBody>
                  <a:tcPr/>
                </a:tc>
                <a:tc>
                  <a:txBody>
                    <a:bodyPr/>
                    <a:lstStyle/>
                    <a:p>
                      <a:r>
                        <a:rPr lang="en-US" dirty="0" err="1"/>
                        <a:t>Utang</a:t>
                      </a:r>
                      <a:r>
                        <a:rPr lang="en-US" dirty="0"/>
                        <a:t> </a:t>
                      </a:r>
                      <a:r>
                        <a:rPr lang="en-US" dirty="0" err="1"/>
                        <a:t>wesel</a:t>
                      </a:r>
                      <a:endParaRPr lang="en-US" dirty="0"/>
                    </a:p>
                  </a:txBody>
                  <a:tcPr/>
                </a:tc>
                <a:tc>
                  <a:txBody>
                    <a:bodyPr/>
                    <a:lstStyle/>
                    <a:p>
                      <a:pPr algn="r"/>
                      <a:r>
                        <a:rPr lang="en-US" dirty="0"/>
                        <a:t>2.000</a:t>
                      </a:r>
                    </a:p>
                  </a:txBody>
                  <a:tcPr/>
                </a:tc>
                <a:tc>
                  <a:txBody>
                    <a:bodyPr/>
                    <a:lstStyle/>
                    <a:p>
                      <a:pPr algn="r"/>
                      <a:r>
                        <a:rPr lang="en-US" dirty="0"/>
                        <a:t>1.200</a:t>
                      </a:r>
                    </a:p>
                  </a:txBody>
                  <a:tcPr/>
                </a:tc>
                <a:extLst>
                  <a:ext uri="{0D108BD9-81ED-4DB2-BD59-A6C34878D82A}">
                    <a16:rowId xmlns:a16="http://schemas.microsoft.com/office/drawing/2014/main" val="10003"/>
                  </a:ext>
                </a:extLst>
              </a:tr>
              <a:tr h="436809">
                <a:tc>
                  <a:txBody>
                    <a:bodyPr/>
                    <a:lstStyle/>
                    <a:p>
                      <a:r>
                        <a:rPr lang="en-US" dirty="0" err="1"/>
                        <a:t>Piutang</a:t>
                      </a:r>
                      <a:endParaRPr lang="en-US" dirty="0"/>
                    </a:p>
                  </a:txBody>
                  <a:tcPr/>
                </a:tc>
                <a:tc>
                  <a:txBody>
                    <a:bodyPr/>
                    <a:lstStyle/>
                    <a:p>
                      <a:pPr algn="r"/>
                      <a:r>
                        <a:rPr lang="en-US" dirty="0"/>
                        <a:t>7.000</a:t>
                      </a:r>
                    </a:p>
                  </a:txBody>
                  <a:tcPr/>
                </a:tc>
                <a:tc>
                  <a:txBody>
                    <a:bodyPr/>
                    <a:lstStyle/>
                    <a:p>
                      <a:pPr algn="r"/>
                      <a:r>
                        <a:rPr lang="en-US" dirty="0"/>
                        <a:t>6.300</a:t>
                      </a:r>
                    </a:p>
                  </a:txBody>
                  <a:tcPr/>
                </a:tc>
                <a:tc>
                  <a:txBody>
                    <a:bodyPr/>
                    <a:lstStyle/>
                    <a:p>
                      <a:r>
                        <a:rPr lang="en-US" dirty="0" err="1"/>
                        <a:t>Upah</a:t>
                      </a:r>
                      <a:r>
                        <a:rPr lang="en-US" dirty="0"/>
                        <a:t> </a:t>
                      </a:r>
                      <a:r>
                        <a:rPr lang="en-US" dirty="0" err="1"/>
                        <a:t>terutang</a:t>
                      </a:r>
                      <a:endParaRPr lang="en-US" dirty="0"/>
                    </a:p>
                  </a:txBody>
                  <a:tcPr/>
                </a:tc>
                <a:tc>
                  <a:txBody>
                    <a:bodyPr/>
                    <a:lstStyle/>
                    <a:p>
                      <a:pPr algn="r"/>
                      <a:r>
                        <a:rPr lang="en-US" dirty="0"/>
                        <a:t>200</a:t>
                      </a:r>
                    </a:p>
                  </a:txBody>
                  <a:tcPr/>
                </a:tc>
                <a:tc>
                  <a:txBody>
                    <a:bodyPr/>
                    <a:lstStyle/>
                    <a:p>
                      <a:pPr algn="r"/>
                      <a:r>
                        <a:rPr lang="en-US" dirty="0"/>
                        <a:t>200</a:t>
                      </a:r>
                    </a:p>
                  </a:txBody>
                  <a:tcPr/>
                </a:tc>
                <a:extLst>
                  <a:ext uri="{0D108BD9-81ED-4DB2-BD59-A6C34878D82A}">
                    <a16:rowId xmlns:a16="http://schemas.microsoft.com/office/drawing/2014/main" val="10004"/>
                  </a:ext>
                </a:extLst>
              </a:tr>
              <a:tr h="436809">
                <a:tc>
                  <a:txBody>
                    <a:bodyPr/>
                    <a:lstStyle/>
                    <a:p>
                      <a:r>
                        <a:rPr lang="en-US" dirty="0" err="1"/>
                        <a:t>Persediaan</a:t>
                      </a:r>
                      <a:endParaRPr lang="en-US" dirty="0"/>
                    </a:p>
                  </a:txBody>
                  <a:tcPr/>
                </a:tc>
                <a:tc>
                  <a:txBody>
                    <a:bodyPr/>
                    <a:lstStyle/>
                    <a:p>
                      <a:pPr algn="r"/>
                      <a:r>
                        <a:rPr lang="en-US" dirty="0"/>
                        <a:t>6.000</a:t>
                      </a:r>
                    </a:p>
                  </a:txBody>
                  <a:tcPr/>
                </a:tc>
                <a:tc>
                  <a:txBody>
                    <a:bodyPr/>
                    <a:lstStyle/>
                    <a:p>
                      <a:pPr algn="r"/>
                      <a:r>
                        <a:rPr lang="en-US" dirty="0"/>
                        <a:t>4.300</a:t>
                      </a:r>
                    </a:p>
                  </a:txBody>
                  <a:tcPr/>
                </a:tc>
                <a:tc>
                  <a:txBody>
                    <a:bodyPr/>
                    <a:lstStyle/>
                    <a:p>
                      <a:r>
                        <a:rPr lang="en-US" dirty="0" err="1"/>
                        <a:t>Pajak</a:t>
                      </a:r>
                      <a:r>
                        <a:rPr lang="en-US" dirty="0"/>
                        <a:t> </a:t>
                      </a:r>
                      <a:r>
                        <a:rPr lang="en-US" dirty="0" err="1"/>
                        <a:t>terutang</a:t>
                      </a:r>
                      <a:endParaRPr lang="en-US" dirty="0"/>
                    </a:p>
                  </a:txBody>
                  <a:tcPr/>
                </a:tc>
                <a:tc>
                  <a:txBody>
                    <a:bodyPr/>
                    <a:lstStyle/>
                    <a:p>
                      <a:pPr algn="r"/>
                      <a:r>
                        <a:rPr lang="en-US" dirty="0"/>
                        <a:t>2.600</a:t>
                      </a:r>
                    </a:p>
                  </a:txBody>
                  <a:tcPr/>
                </a:tc>
                <a:tc>
                  <a:txBody>
                    <a:bodyPr/>
                    <a:lstStyle/>
                    <a:p>
                      <a:pPr algn="r"/>
                      <a:r>
                        <a:rPr lang="en-US" dirty="0"/>
                        <a:t>2.400</a:t>
                      </a:r>
                    </a:p>
                  </a:txBody>
                  <a:tcPr/>
                </a:tc>
                <a:extLst>
                  <a:ext uri="{0D108BD9-81ED-4DB2-BD59-A6C34878D82A}">
                    <a16:rowId xmlns:a16="http://schemas.microsoft.com/office/drawing/2014/main" val="10005"/>
                  </a:ext>
                </a:extLst>
              </a:tr>
              <a:tr h="436809">
                <a:tc>
                  <a:txBody>
                    <a:bodyPr/>
                    <a:lstStyle/>
                    <a:p>
                      <a:r>
                        <a:rPr lang="en-US" dirty="0"/>
                        <a:t>Total </a:t>
                      </a:r>
                      <a:r>
                        <a:rPr lang="en-US" dirty="0" err="1"/>
                        <a:t>Aktiva</a:t>
                      </a:r>
                      <a:r>
                        <a:rPr lang="en-US" dirty="0"/>
                        <a:t> </a:t>
                      </a:r>
                      <a:r>
                        <a:rPr lang="en-US" dirty="0" err="1"/>
                        <a:t>lancar</a:t>
                      </a:r>
                      <a:endParaRPr lang="en-US" dirty="0"/>
                    </a:p>
                  </a:txBody>
                  <a:tcPr/>
                </a:tc>
                <a:tc>
                  <a:txBody>
                    <a:bodyPr/>
                    <a:lstStyle/>
                    <a:p>
                      <a:pPr algn="r"/>
                      <a:r>
                        <a:rPr lang="en-US" dirty="0"/>
                        <a:t>14.000</a:t>
                      </a:r>
                    </a:p>
                  </a:txBody>
                  <a:tcPr/>
                </a:tc>
                <a:tc>
                  <a:txBody>
                    <a:bodyPr/>
                    <a:lstStyle/>
                    <a:p>
                      <a:pPr algn="r"/>
                      <a:r>
                        <a:rPr lang="en-US" dirty="0"/>
                        <a:t>12.200</a:t>
                      </a:r>
                    </a:p>
                  </a:txBody>
                  <a:tcPr/>
                </a:tc>
                <a:tc>
                  <a:txBody>
                    <a:bodyPr/>
                    <a:lstStyle/>
                    <a:p>
                      <a:r>
                        <a:rPr lang="en-US" dirty="0"/>
                        <a:t>Total</a:t>
                      </a:r>
                      <a:r>
                        <a:rPr lang="en-US" baseline="0" dirty="0"/>
                        <a:t> </a:t>
                      </a:r>
                      <a:r>
                        <a:rPr lang="en-US" baseline="0" dirty="0" err="1"/>
                        <a:t>utang</a:t>
                      </a:r>
                      <a:r>
                        <a:rPr lang="en-US" baseline="0" dirty="0"/>
                        <a:t> </a:t>
                      </a:r>
                      <a:r>
                        <a:rPr lang="en-US" baseline="0" dirty="0" err="1"/>
                        <a:t>lancar</a:t>
                      </a:r>
                      <a:endParaRPr lang="en-US" dirty="0"/>
                    </a:p>
                  </a:txBody>
                  <a:tcPr/>
                </a:tc>
                <a:tc>
                  <a:txBody>
                    <a:bodyPr/>
                    <a:lstStyle/>
                    <a:p>
                      <a:pPr algn="r"/>
                      <a:r>
                        <a:rPr lang="en-US" dirty="0"/>
                        <a:t>6.000</a:t>
                      </a:r>
                    </a:p>
                  </a:txBody>
                  <a:tcPr/>
                </a:tc>
                <a:tc>
                  <a:txBody>
                    <a:bodyPr/>
                    <a:lstStyle/>
                    <a:p>
                      <a:pPr algn="r"/>
                      <a:r>
                        <a:rPr lang="en-US" dirty="0"/>
                        <a:t>4.400</a:t>
                      </a:r>
                    </a:p>
                  </a:txBody>
                  <a:tcPr/>
                </a:tc>
                <a:extLst>
                  <a:ext uri="{0D108BD9-81ED-4DB2-BD59-A6C34878D82A}">
                    <a16:rowId xmlns:a16="http://schemas.microsoft.com/office/drawing/2014/main" val="10006"/>
                  </a:ext>
                </a:extLst>
              </a:tr>
              <a:tr h="436809">
                <a:tc>
                  <a:txBody>
                    <a:bodyPr/>
                    <a:lstStyle/>
                    <a:p>
                      <a:r>
                        <a:rPr lang="en-US" dirty="0" err="1"/>
                        <a:t>Aktiva</a:t>
                      </a:r>
                      <a:r>
                        <a:rPr lang="en-US" dirty="0"/>
                        <a:t> </a:t>
                      </a:r>
                      <a:r>
                        <a:rPr lang="en-US" dirty="0" err="1"/>
                        <a:t>tetap</a:t>
                      </a:r>
                      <a:endParaRPr lang="en-US" dirty="0"/>
                    </a:p>
                  </a:txBody>
                  <a:tcPr/>
                </a:tc>
                <a:tc>
                  <a:txBody>
                    <a:bodyPr/>
                    <a:lstStyle/>
                    <a:p>
                      <a:pPr algn="r"/>
                      <a:endParaRPr lang="en-US" dirty="0"/>
                    </a:p>
                  </a:txBody>
                  <a:tcPr/>
                </a:tc>
                <a:tc>
                  <a:txBody>
                    <a:bodyPr/>
                    <a:lstStyle/>
                    <a:p>
                      <a:pPr algn="r"/>
                      <a:endParaRPr lang="en-US" dirty="0"/>
                    </a:p>
                  </a:txBody>
                  <a:tcPr/>
                </a:tc>
                <a:tc>
                  <a:txBody>
                    <a:bodyPr/>
                    <a:lstStyle/>
                    <a:p>
                      <a:r>
                        <a:rPr lang="en-US" dirty="0" err="1"/>
                        <a:t>Utang</a:t>
                      </a:r>
                      <a:r>
                        <a:rPr lang="en-US" dirty="0"/>
                        <a:t> </a:t>
                      </a:r>
                      <a:r>
                        <a:rPr lang="en-US" dirty="0" err="1"/>
                        <a:t>jangka</a:t>
                      </a:r>
                      <a:r>
                        <a:rPr lang="en-US" baseline="0" dirty="0"/>
                        <a:t> </a:t>
                      </a:r>
                      <a:r>
                        <a:rPr lang="en-US" baseline="0" dirty="0" err="1"/>
                        <a:t>panjang</a:t>
                      </a:r>
                      <a:endParaRPr lang="en-US" dirty="0"/>
                    </a:p>
                  </a:txBody>
                  <a:tcPr/>
                </a:tc>
                <a:tc>
                  <a:txBody>
                    <a:bodyPr/>
                    <a:lstStyle/>
                    <a:p>
                      <a:pPr algn="r"/>
                      <a:r>
                        <a:rPr lang="en-US" dirty="0"/>
                        <a:t>16.000</a:t>
                      </a:r>
                    </a:p>
                  </a:txBody>
                  <a:tcPr/>
                </a:tc>
                <a:tc>
                  <a:txBody>
                    <a:bodyPr/>
                    <a:lstStyle/>
                    <a:p>
                      <a:pPr algn="r"/>
                      <a:r>
                        <a:rPr lang="en-US" dirty="0"/>
                        <a:t>11.600</a:t>
                      </a:r>
                    </a:p>
                  </a:txBody>
                  <a:tcPr/>
                </a:tc>
                <a:extLst>
                  <a:ext uri="{0D108BD9-81ED-4DB2-BD59-A6C34878D82A}">
                    <a16:rowId xmlns:a16="http://schemas.microsoft.com/office/drawing/2014/main" val="10007"/>
                  </a:ext>
                </a:extLst>
              </a:tr>
              <a:tr h="436809">
                <a:tc>
                  <a:txBody>
                    <a:bodyPr/>
                    <a:lstStyle/>
                    <a:p>
                      <a:r>
                        <a:rPr lang="en-US" dirty="0"/>
                        <a:t>Tanah </a:t>
                      </a:r>
                      <a:r>
                        <a:rPr lang="en-US" dirty="0" err="1"/>
                        <a:t>dan</a:t>
                      </a:r>
                      <a:r>
                        <a:rPr lang="en-US" baseline="0" dirty="0"/>
                        <a:t> </a:t>
                      </a:r>
                      <a:r>
                        <a:rPr lang="en-US" baseline="0" dirty="0" err="1"/>
                        <a:t>Gedung</a:t>
                      </a:r>
                      <a:endParaRPr lang="en-US" dirty="0"/>
                    </a:p>
                  </a:txBody>
                  <a:tcPr/>
                </a:tc>
                <a:tc>
                  <a:txBody>
                    <a:bodyPr/>
                    <a:lstStyle/>
                    <a:p>
                      <a:pPr algn="r"/>
                      <a:r>
                        <a:rPr lang="en-US" dirty="0"/>
                        <a:t>36.000</a:t>
                      </a:r>
                    </a:p>
                  </a:txBody>
                  <a:tcPr/>
                </a:tc>
                <a:tc>
                  <a:txBody>
                    <a:bodyPr/>
                    <a:lstStyle/>
                    <a:p>
                      <a:pPr algn="r"/>
                      <a:r>
                        <a:rPr lang="en-US" dirty="0"/>
                        <a:t>29.400</a:t>
                      </a:r>
                    </a:p>
                  </a:txBody>
                  <a:tcPr/>
                </a:tc>
                <a:tc>
                  <a:txBody>
                    <a:bodyPr/>
                    <a:lstStyle/>
                    <a:p>
                      <a:r>
                        <a:rPr lang="en-US" dirty="0"/>
                        <a:t>Modal </a:t>
                      </a:r>
                      <a:r>
                        <a:rPr lang="en-US" dirty="0" err="1"/>
                        <a:t>sendiri</a:t>
                      </a:r>
                      <a:endParaRPr lang="en-US" dirty="0"/>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0008"/>
                  </a:ext>
                </a:extLst>
              </a:tr>
              <a:tr h="436809">
                <a:tc>
                  <a:txBody>
                    <a:bodyPr/>
                    <a:lstStyle/>
                    <a:p>
                      <a:r>
                        <a:rPr lang="en-US" dirty="0" err="1"/>
                        <a:t>Depresiasi</a:t>
                      </a:r>
                      <a:endParaRPr lang="en-US" dirty="0"/>
                    </a:p>
                  </a:txBody>
                  <a:tcPr/>
                </a:tc>
                <a:tc>
                  <a:txBody>
                    <a:bodyPr/>
                    <a:lstStyle/>
                    <a:p>
                      <a:pPr algn="r"/>
                      <a:r>
                        <a:rPr lang="en-US" dirty="0"/>
                        <a:t>10.000</a:t>
                      </a:r>
                    </a:p>
                  </a:txBody>
                  <a:tcPr/>
                </a:tc>
                <a:tc>
                  <a:txBody>
                    <a:bodyPr/>
                    <a:lstStyle/>
                    <a:p>
                      <a:pPr algn="r"/>
                      <a:r>
                        <a:rPr lang="en-US" dirty="0"/>
                        <a:t>(8.000)</a:t>
                      </a:r>
                    </a:p>
                  </a:txBody>
                  <a:tcPr/>
                </a:tc>
                <a:tc>
                  <a:txBody>
                    <a:bodyPr/>
                    <a:lstStyle/>
                    <a:p>
                      <a:r>
                        <a:rPr lang="en-US" dirty="0" err="1"/>
                        <a:t>Saham</a:t>
                      </a:r>
                      <a:r>
                        <a:rPr lang="en-US" dirty="0"/>
                        <a:t> </a:t>
                      </a:r>
                      <a:r>
                        <a:rPr lang="en-US" dirty="0" err="1"/>
                        <a:t>biasa</a:t>
                      </a:r>
                      <a:r>
                        <a:rPr lang="en-US" baseline="0" dirty="0"/>
                        <a:t> (1jt </a:t>
                      </a:r>
                      <a:r>
                        <a:rPr lang="en-US" baseline="0" dirty="0" err="1"/>
                        <a:t>lembar</a:t>
                      </a:r>
                      <a:r>
                        <a:rPr lang="en-US" baseline="0" dirty="0"/>
                        <a:t> @3.000)</a:t>
                      </a:r>
                      <a:endParaRPr lang="en-US" dirty="0"/>
                    </a:p>
                  </a:txBody>
                  <a:tcPr/>
                </a:tc>
                <a:tc>
                  <a:txBody>
                    <a:bodyPr/>
                    <a:lstStyle/>
                    <a:p>
                      <a:pPr algn="r"/>
                      <a:r>
                        <a:rPr lang="en-US" dirty="0"/>
                        <a:t>3.000</a:t>
                      </a:r>
                    </a:p>
                  </a:txBody>
                  <a:tcPr/>
                </a:tc>
                <a:tc>
                  <a:txBody>
                    <a:bodyPr/>
                    <a:lstStyle/>
                    <a:p>
                      <a:pPr algn="r"/>
                      <a:r>
                        <a:rPr lang="en-US" dirty="0"/>
                        <a:t>3.000</a:t>
                      </a:r>
                    </a:p>
                  </a:txBody>
                  <a:tcPr/>
                </a:tc>
                <a:extLst>
                  <a:ext uri="{0D108BD9-81ED-4DB2-BD59-A6C34878D82A}">
                    <a16:rowId xmlns:a16="http://schemas.microsoft.com/office/drawing/2014/main" val="10009"/>
                  </a:ext>
                </a:extLst>
              </a:tr>
              <a:tr h="436809">
                <a:tc>
                  <a:txBody>
                    <a:bodyPr/>
                    <a:lstStyle/>
                    <a:p>
                      <a:r>
                        <a:rPr lang="en-US" dirty="0" err="1"/>
                        <a:t>Aktiva</a:t>
                      </a:r>
                      <a:r>
                        <a:rPr lang="en-US" dirty="0"/>
                        <a:t> </a:t>
                      </a:r>
                      <a:r>
                        <a:rPr lang="en-US" dirty="0" err="1"/>
                        <a:t>tetap</a:t>
                      </a:r>
                      <a:r>
                        <a:rPr lang="en-US" dirty="0"/>
                        <a:t> </a:t>
                      </a:r>
                      <a:r>
                        <a:rPr lang="en-US" dirty="0" err="1"/>
                        <a:t>bersih</a:t>
                      </a:r>
                      <a:endParaRPr lang="en-US" dirty="0"/>
                    </a:p>
                  </a:txBody>
                  <a:tcPr/>
                </a:tc>
                <a:tc>
                  <a:txBody>
                    <a:bodyPr/>
                    <a:lstStyle/>
                    <a:p>
                      <a:pPr algn="r"/>
                      <a:r>
                        <a:rPr lang="en-US" dirty="0"/>
                        <a:t>26.000</a:t>
                      </a:r>
                    </a:p>
                  </a:txBody>
                  <a:tcPr/>
                </a:tc>
                <a:tc>
                  <a:txBody>
                    <a:bodyPr/>
                    <a:lstStyle/>
                    <a:p>
                      <a:pPr algn="r"/>
                      <a:r>
                        <a:rPr lang="en-US" dirty="0"/>
                        <a:t>21.400</a:t>
                      </a:r>
                    </a:p>
                  </a:txBody>
                  <a:tcPr/>
                </a:tc>
                <a:tc>
                  <a:txBody>
                    <a:bodyPr/>
                    <a:lstStyle/>
                    <a:p>
                      <a:r>
                        <a:rPr lang="en-US" dirty="0" err="1"/>
                        <a:t>Agio</a:t>
                      </a:r>
                      <a:endParaRPr lang="en-US" dirty="0"/>
                    </a:p>
                  </a:txBody>
                  <a:tcPr/>
                </a:tc>
                <a:tc>
                  <a:txBody>
                    <a:bodyPr/>
                    <a:lstStyle/>
                    <a:p>
                      <a:pPr algn="r"/>
                      <a:r>
                        <a:rPr lang="en-US" dirty="0"/>
                        <a:t>1.800</a:t>
                      </a:r>
                    </a:p>
                  </a:txBody>
                  <a:tcPr/>
                </a:tc>
                <a:tc>
                  <a:txBody>
                    <a:bodyPr/>
                    <a:lstStyle/>
                    <a:p>
                      <a:pPr algn="r"/>
                      <a:r>
                        <a:rPr lang="en-US" dirty="0"/>
                        <a:t>1.800</a:t>
                      </a:r>
                    </a:p>
                  </a:txBody>
                  <a:tcPr/>
                </a:tc>
                <a:extLst>
                  <a:ext uri="{0D108BD9-81ED-4DB2-BD59-A6C34878D82A}">
                    <a16:rowId xmlns:a16="http://schemas.microsoft.com/office/drawing/2014/main" val="10010"/>
                  </a:ext>
                </a:extLst>
              </a:tr>
              <a:tr h="436809">
                <a:tc>
                  <a:txBody>
                    <a:bodyPr/>
                    <a:lstStyle/>
                    <a:p>
                      <a:endParaRPr lang="en-US" dirty="0"/>
                    </a:p>
                  </a:txBody>
                  <a:tcPr/>
                </a:tc>
                <a:tc>
                  <a:txBody>
                    <a:bodyPr/>
                    <a:lstStyle/>
                    <a:p>
                      <a:pPr algn="r"/>
                      <a:endParaRPr lang="en-US" dirty="0"/>
                    </a:p>
                  </a:txBody>
                  <a:tcPr/>
                </a:tc>
                <a:tc>
                  <a:txBody>
                    <a:bodyPr/>
                    <a:lstStyle/>
                    <a:p>
                      <a:pPr algn="r"/>
                      <a:endParaRPr lang="en-US" dirty="0"/>
                    </a:p>
                  </a:txBody>
                  <a:tcPr/>
                </a:tc>
                <a:tc>
                  <a:txBody>
                    <a:bodyPr/>
                    <a:lstStyle/>
                    <a:p>
                      <a:r>
                        <a:rPr lang="en-US" dirty="0" err="1"/>
                        <a:t>Laba</a:t>
                      </a:r>
                      <a:r>
                        <a:rPr lang="en-US" dirty="0"/>
                        <a:t> </a:t>
                      </a:r>
                      <a:r>
                        <a:rPr lang="en-US" dirty="0" err="1"/>
                        <a:t>ditahan</a:t>
                      </a:r>
                      <a:endParaRPr lang="en-US" dirty="0"/>
                    </a:p>
                  </a:txBody>
                  <a:tcPr/>
                </a:tc>
                <a:tc>
                  <a:txBody>
                    <a:bodyPr/>
                    <a:lstStyle/>
                    <a:p>
                      <a:pPr algn="r"/>
                      <a:r>
                        <a:rPr lang="en-US" dirty="0"/>
                        <a:t>13.200</a:t>
                      </a:r>
                    </a:p>
                  </a:txBody>
                  <a:tcPr/>
                </a:tc>
                <a:tc>
                  <a:txBody>
                    <a:bodyPr/>
                    <a:lstStyle/>
                    <a:p>
                      <a:pPr algn="r"/>
                      <a:r>
                        <a:rPr lang="en-US" dirty="0"/>
                        <a:t>12.800</a:t>
                      </a:r>
                    </a:p>
                  </a:txBody>
                  <a:tcPr/>
                </a:tc>
                <a:extLst>
                  <a:ext uri="{0D108BD9-81ED-4DB2-BD59-A6C34878D82A}">
                    <a16:rowId xmlns:a16="http://schemas.microsoft.com/office/drawing/2014/main" val="10011"/>
                  </a:ext>
                </a:extLst>
              </a:tr>
              <a:tr h="436809">
                <a:tc>
                  <a:txBody>
                    <a:bodyPr/>
                    <a:lstStyle/>
                    <a:p>
                      <a:endParaRPr lang="en-US" dirty="0"/>
                    </a:p>
                  </a:txBody>
                  <a:tcPr/>
                </a:tc>
                <a:tc>
                  <a:txBody>
                    <a:bodyPr/>
                    <a:lstStyle/>
                    <a:p>
                      <a:pPr algn="r"/>
                      <a:endParaRPr lang="en-US" dirty="0"/>
                    </a:p>
                  </a:txBody>
                  <a:tcPr/>
                </a:tc>
                <a:tc>
                  <a:txBody>
                    <a:bodyPr/>
                    <a:lstStyle/>
                    <a:p>
                      <a:pPr algn="r"/>
                      <a:endParaRPr lang="en-US" dirty="0"/>
                    </a:p>
                  </a:txBody>
                  <a:tcPr/>
                </a:tc>
                <a:tc>
                  <a:txBody>
                    <a:bodyPr/>
                    <a:lstStyle/>
                    <a:p>
                      <a:r>
                        <a:rPr lang="en-US" dirty="0"/>
                        <a:t>Total</a:t>
                      </a:r>
                      <a:r>
                        <a:rPr lang="en-US" baseline="0" dirty="0"/>
                        <a:t> modal </a:t>
                      </a:r>
                      <a:r>
                        <a:rPr lang="en-US" baseline="0" dirty="0" err="1"/>
                        <a:t>sendiri</a:t>
                      </a:r>
                      <a:endParaRPr lang="en-US" dirty="0"/>
                    </a:p>
                  </a:txBody>
                  <a:tcPr/>
                </a:tc>
                <a:tc>
                  <a:txBody>
                    <a:bodyPr/>
                    <a:lstStyle/>
                    <a:p>
                      <a:pPr algn="r"/>
                      <a:r>
                        <a:rPr lang="en-US" dirty="0"/>
                        <a:t>18.000</a:t>
                      </a:r>
                    </a:p>
                  </a:txBody>
                  <a:tcPr/>
                </a:tc>
                <a:tc>
                  <a:txBody>
                    <a:bodyPr/>
                    <a:lstStyle/>
                    <a:p>
                      <a:pPr algn="r"/>
                      <a:r>
                        <a:rPr lang="en-US" dirty="0"/>
                        <a:t>17.600</a:t>
                      </a:r>
                    </a:p>
                  </a:txBody>
                  <a:tcPr/>
                </a:tc>
                <a:extLst>
                  <a:ext uri="{0D108BD9-81ED-4DB2-BD59-A6C34878D82A}">
                    <a16:rowId xmlns:a16="http://schemas.microsoft.com/office/drawing/2014/main" val="10012"/>
                  </a:ext>
                </a:extLst>
              </a:tr>
              <a:tr h="436809">
                <a:tc>
                  <a:txBody>
                    <a:bodyPr/>
                    <a:lstStyle/>
                    <a:p>
                      <a:r>
                        <a:rPr lang="en-US" dirty="0"/>
                        <a:t>Total </a:t>
                      </a:r>
                      <a:r>
                        <a:rPr lang="en-US" dirty="0" err="1"/>
                        <a:t>Aktiva</a:t>
                      </a:r>
                      <a:r>
                        <a:rPr lang="en-US" dirty="0"/>
                        <a:t> </a:t>
                      </a:r>
                    </a:p>
                  </a:txBody>
                  <a:tcPr/>
                </a:tc>
                <a:tc>
                  <a:txBody>
                    <a:bodyPr/>
                    <a:lstStyle/>
                    <a:p>
                      <a:pPr algn="r"/>
                      <a:r>
                        <a:rPr lang="en-US" dirty="0"/>
                        <a:t>40.000</a:t>
                      </a:r>
                    </a:p>
                  </a:txBody>
                  <a:tcPr/>
                </a:tc>
                <a:tc>
                  <a:txBody>
                    <a:bodyPr/>
                    <a:lstStyle/>
                    <a:p>
                      <a:pPr algn="r"/>
                      <a:r>
                        <a:rPr lang="en-US" dirty="0"/>
                        <a:t>33.600</a:t>
                      </a:r>
                    </a:p>
                  </a:txBody>
                  <a:tcPr/>
                </a:tc>
                <a:tc>
                  <a:txBody>
                    <a:bodyPr/>
                    <a:lstStyle/>
                    <a:p>
                      <a:r>
                        <a:rPr lang="en-US" dirty="0"/>
                        <a:t>Total </a:t>
                      </a:r>
                      <a:r>
                        <a:rPr lang="en-US" dirty="0" err="1"/>
                        <a:t>passiva</a:t>
                      </a:r>
                      <a:endParaRPr lang="en-US" dirty="0"/>
                    </a:p>
                  </a:txBody>
                  <a:tcPr/>
                </a:tc>
                <a:tc>
                  <a:txBody>
                    <a:bodyPr/>
                    <a:lstStyle/>
                    <a:p>
                      <a:pPr algn="r"/>
                      <a:r>
                        <a:rPr lang="en-US" dirty="0"/>
                        <a:t>40.000</a:t>
                      </a:r>
                    </a:p>
                  </a:txBody>
                  <a:tcPr/>
                </a:tc>
                <a:tc>
                  <a:txBody>
                    <a:bodyPr/>
                    <a:lstStyle/>
                    <a:p>
                      <a:pPr algn="r"/>
                      <a:r>
                        <a:rPr lang="en-US" dirty="0"/>
                        <a:t>33.600</a:t>
                      </a:r>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6744033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00718242"/>
              </p:ext>
            </p:extLst>
          </p:nvPr>
        </p:nvGraphicFramePr>
        <p:xfrm>
          <a:off x="429295" y="0"/>
          <a:ext cx="8173791" cy="6847840"/>
        </p:xfrm>
        <a:graphic>
          <a:graphicData uri="http://schemas.openxmlformats.org/drawingml/2006/table">
            <a:tbl>
              <a:tblPr firstRow="1" bandRow="1">
                <a:tableStyleId>{5940675A-B579-460E-94D1-54222C63F5DA}</a:tableStyleId>
              </a:tblPr>
              <a:tblGrid>
                <a:gridCol w="5507866">
                  <a:extLst>
                    <a:ext uri="{9D8B030D-6E8A-4147-A177-3AD203B41FA5}">
                      <a16:colId xmlns:a16="http://schemas.microsoft.com/office/drawing/2014/main" val="20000"/>
                    </a:ext>
                  </a:extLst>
                </a:gridCol>
                <a:gridCol w="1442433">
                  <a:extLst>
                    <a:ext uri="{9D8B030D-6E8A-4147-A177-3AD203B41FA5}">
                      <a16:colId xmlns:a16="http://schemas.microsoft.com/office/drawing/2014/main" val="20001"/>
                    </a:ext>
                  </a:extLst>
                </a:gridCol>
                <a:gridCol w="1223492">
                  <a:extLst>
                    <a:ext uri="{9D8B030D-6E8A-4147-A177-3AD203B41FA5}">
                      <a16:colId xmlns:a16="http://schemas.microsoft.com/office/drawing/2014/main" val="20002"/>
                    </a:ext>
                  </a:extLst>
                </a:gridCol>
              </a:tblGrid>
              <a:tr h="370840">
                <a:tc gridSpan="3">
                  <a:txBody>
                    <a:bodyPr/>
                    <a:lstStyle/>
                    <a:p>
                      <a:pPr algn="ctr"/>
                      <a:r>
                        <a:rPr lang="en-US" dirty="0"/>
                        <a:t>PT.</a:t>
                      </a:r>
                      <a:r>
                        <a:rPr lang="en-US" baseline="0" dirty="0"/>
                        <a:t> COBA </a:t>
                      </a:r>
                      <a:r>
                        <a:rPr lang="en-US" baseline="0" dirty="0" err="1"/>
                        <a:t>COBA</a:t>
                      </a:r>
                      <a:endParaRPr lang="en-US" baseline="0" dirty="0"/>
                    </a:p>
                    <a:p>
                      <a:pPr algn="ctr"/>
                      <a:r>
                        <a:rPr lang="en-US" baseline="0" dirty="0" err="1"/>
                        <a:t>Laporan</a:t>
                      </a:r>
                      <a:r>
                        <a:rPr lang="en-US" baseline="0" dirty="0"/>
                        <a:t> L/R</a:t>
                      </a:r>
                    </a:p>
                    <a:p>
                      <a:pPr algn="ctr"/>
                      <a:r>
                        <a:rPr lang="en-US" baseline="0" dirty="0"/>
                        <a:t>Per 31 </a:t>
                      </a:r>
                      <a:r>
                        <a:rPr lang="en-US" baseline="0" dirty="0" err="1"/>
                        <a:t>Desember</a:t>
                      </a:r>
                      <a:r>
                        <a:rPr lang="en-US" baseline="0" dirty="0"/>
                        <a:t> 20xx</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err="1"/>
                        <a:t>keterangan</a:t>
                      </a:r>
                      <a:endParaRPr lang="en-US" dirty="0"/>
                    </a:p>
                  </a:txBody>
                  <a:tcPr/>
                </a:tc>
                <a:tc>
                  <a:txBody>
                    <a:bodyPr/>
                    <a:lstStyle/>
                    <a:p>
                      <a:r>
                        <a:rPr lang="en-US" dirty="0"/>
                        <a:t>2009</a:t>
                      </a:r>
                    </a:p>
                  </a:txBody>
                  <a:tcPr/>
                </a:tc>
                <a:tc>
                  <a:txBody>
                    <a:bodyPr/>
                    <a:lstStyle/>
                    <a:p>
                      <a:r>
                        <a:rPr lang="en-US" dirty="0"/>
                        <a:t>2008</a:t>
                      </a:r>
                    </a:p>
                  </a:txBody>
                  <a:tcPr/>
                </a:tc>
                <a:extLst>
                  <a:ext uri="{0D108BD9-81ED-4DB2-BD59-A6C34878D82A}">
                    <a16:rowId xmlns:a16="http://schemas.microsoft.com/office/drawing/2014/main" val="10001"/>
                  </a:ext>
                </a:extLst>
              </a:tr>
              <a:tr h="370840">
                <a:tc>
                  <a:txBody>
                    <a:bodyPr/>
                    <a:lstStyle/>
                    <a:p>
                      <a:r>
                        <a:rPr lang="en-US" dirty="0" err="1"/>
                        <a:t>Penjualan</a:t>
                      </a:r>
                      <a:r>
                        <a:rPr lang="en-US" dirty="0"/>
                        <a:t> </a:t>
                      </a:r>
                      <a:r>
                        <a:rPr lang="en-US" dirty="0" err="1"/>
                        <a:t>bersih</a:t>
                      </a:r>
                      <a:endParaRPr lang="en-US" dirty="0"/>
                    </a:p>
                  </a:txBody>
                  <a:tcPr/>
                </a:tc>
                <a:tc>
                  <a:txBody>
                    <a:bodyPr/>
                    <a:lstStyle/>
                    <a:p>
                      <a:pPr algn="r"/>
                      <a:r>
                        <a:rPr lang="en-US" dirty="0"/>
                        <a:t>60.000</a:t>
                      </a:r>
                    </a:p>
                  </a:txBody>
                  <a:tcPr/>
                </a:tc>
                <a:tc>
                  <a:txBody>
                    <a:bodyPr/>
                    <a:lstStyle/>
                    <a:p>
                      <a:pPr algn="r"/>
                      <a:r>
                        <a:rPr lang="en-US" dirty="0"/>
                        <a:t>57.000</a:t>
                      </a:r>
                    </a:p>
                  </a:txBody>
                  <a:tcPr/>
                </a:tc>
                <a:extLst>
                  <a:ext uri="{0D108BD9-81ED-4DB2-BD59-A6C34878D82A}">
                    <a16:rowId xmlns:a16="http://schemas.microsoft.com/office/drawing/2014/main" val="10002"/>
                  </a:ext>
                </a:extLst>
              </a:tr>
              <a:tr h="370840">
                <a:tc>
                  <a:txBody>
                    <a:bodyPr/>
                    <a:lstStyle/>
                    <a:p>
                      <a:r>
                        <a:rPr lang="en-US" dirty="0" err="1"/>
                        <a:t>Biaya-biaya</a:t>
                      </a:r>
                      <a:r>
                        <a:rPr lang="en-US" dirty="0"/>
                        <a:t>:</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err="1"/>
                        <a:t>Tenaga</a:t>
                      </a:r>
                      <a:r>
                        <a:rPr lang="en-US" dirty="0"/>
                        <a:t> </a:t>
                      </a:r>
                      <a:r>
                        <a:rPr lang="en-US" dirty="0" err="1"/>
                        <a:t>kerja</a:t>
                      </a:r>
                      <a:r>
                        <a:rPr lang="en-US" baseline="0" dirty="0"/>
                        <a:t> </a:t>
                      </a:r>
                      <a:r>
                        <a:rPr lang="en-US" baseline="0" dirty="0" err="1"/>
                        <a:t>dan</a:t>
                      </a:r>
                      <a:r>
                        <a:rPr lang="en-US" baseline="0" dirty="0"/>
                        <a:t> </a:t>
                      </a:r>
                      <a:r>
                        <a:rPr lang="en-US" baseline="0" dirty="0" err="1"/>
                        <a:t>Bahan</a:t>
                      </a:r>
                      <a:r>
                        <a:rPr lang="en-US" baseline="0" dirty="0"/>
                        <a:t> </a:t>
                      </a:r>
                      <a:r>
                        <a:rPr lang="en-US" baseline="0" dirty="0" err="1"/>
                        <a:t>baku</a:t>
                      </a:r>
                      <a:endParaRPr lang="en-US" dirty="0"/>
                    </a:p>
                  </a:txBody>
                  <a:tcPr/>
                </a:tc>
                <a:tc>
                  <a:txBody>
                    <a:bodyPr/>
                    <a:lstStyle/>
                    <a:p>
                      <a:pPr algn="r"/>
                      <a:r>
                        <a:rPr lang="en-US" dirty="0"/>
                        <a:t>50.880</a:t>
                      </a:r>
                    </a:p>
                  </a:txBody>
                  <a:tcPr/>
                </a:tc>
                <a:tc>
                  <a:txBody>
                    <a:bodyPr/>
                    <a:lstStyle/>
                    <a:p>
                      <a:pPr algn="r"/>
                      <a:r>
                        <a:rPr lang="en-US" dirty="0"/>
                        <a:t>48.260</a:t>
                      </a:r>
                    </a:p>
                  </a:txBody>
                  <a:tcPr/>
                </a:tc>
                <a:extLst>
                  <a:ext uri="{0D108BD9-81ED-4DB2-BD59-A6C34878D82A}">
                    <a16:rowId xmlns:a16="http://schemas.microsoft.com/office/drawing/2014/main" val="10004"/>
                  </a:ext>
                </a:extLst>
              </a:tr>
              <a:tr h="370840">
                <a:tc>
                  <a:txBody>
                    <a:bodyPr/>
                    <a:lstStyle/>
                    <a:p>
                      <a:r>
                        <a:rPr lang="en-US" dirty="0" err="1"/>
                        <a:t>Depresiasi</a:t>
                      </a:r>
                      <a:r>
                        <a:rPr lang="en-US" dirty="0"/>
                        <a:t> </a:t>
                      </a:r>
                    </a:p>
                  </a:txBody>
                  <a:tcPr/>
                </a:tc>
                <a:tc>
                  <a:txBody>
                    <a:bodyPr/>
                    <a:lstStyle/>
                    <a:p>
                      <a:pPr algn="r"/>
                      <a:r>
                        <a:rPr lang="en-US" dirty="0"/>
                        <a:t>2.000</a:t>
                      </a:r>
                    </a:p>
                  </a:txBody>
                  <a:tcPr/>
                </a:tc>
                <a:tc>
                  <a:txBody>
                    <a:bodyPr/>
                    <a:lstStyle/>
                    <a:p>
                      <a:pPr algn="r"/>
                      <a:r>
                        <a:rPr lang="en-US" dirty="0"/>
                        <a:t>1.800</a:t>
                      </a:r>
                    </a:p>
                  </a:txBody>
                  <a:tcPr/>
                </a:tc>
                <a:extLst>
                  <a:ext uri="{0D108BD9-81ED-4DB2-BD59-A6C34878D82A}">
                    <a16:rowId xmlns:a16="http://schemas.microsoft.com/office/drawing/2014/main" val="10005"/>
                  </a:ext>
                </a:extLst>
              </a:tr>
              <a:tr h="370840">
                <a:tc>
                  <a:txBody>
                    <a:bodyPr/>
                    <a:lstStyle/>
                    <a:p>
                      <a:r>
                        <a:rPr lang="en-US" dirty="0" err="1"/>
                        <a:t>Penjualan</a:t>
                      </a:r>
                      <a:r>
                        <a:rPr lang="en-US" dirty="0"/>
                        <a:t> </a:t>
                      </a:r>
                    </a:p>
                  </a:txBody>
                  <a:tcPr/>
                </a:tc>
                <a:tc>
                  <a:txBody>
                    <a:bodyPr/>
                    <a:lstStyle/>
                    <a:p>
                      <a:pPr algn="r"/>
                      <a:r>
                        <a:rPr lang="en-US" dirty="0"/>
                        <a:t>640</a:t>
                      </a:r>
                    </a:p>
                  </a:txBody>
                  <a:tcPr/>
                </a:tc>
                <a:tc>
                  <a:txBody>
                    <a:bodyPr/>
                    <a:lstStyle/>
                    <a:p>
                      <a:pPr algn="r"/>
                      <a:r>
                        <a:rPr lang="en-US" dirty="0"/>
                        <a:t>600</a:t>
                      </a:r>
                    </a:p>
                  </a:txBody>
                  <a:tcPr/>
                </a:tc>
                <a:extLst>
                  <a:ext uri="{0D108BD9-81ED-4DB2-BD59-A6C34878D82A}">
                    <a16:rowId xmlns:a16="http://schemas.microsoft.com/office/drawing/2014/main" val="10006"/>
                  </a:ext>
                </a:extLst>
              </a:tr>
              <a:tr h="370840">
                <a:tc>
                  <a:txBody>
                    <a:bodyPr/>
                    <a:lstStyle/>
                    <a:p>
                      <a:r>
                        <a:rPr lang="en-US" dirty="0" err="1"/>
                        <a:t>Administrasi</a:t>
                      </a:r>
                      <a:r>
                        <a:rPr lang="en-US" dirty="0"/>
                        <a:t> </a:t>
                      </a:r>
                      <a:r>
                        <a:rPr lang="en-US" dirty="0" err="1"/>
                        <a:t>umum</a:t>
                      </a:r>
                      <a:endParaRPr lang="en-US" dirty="0"/>
                    </a:p>
                  </a:txBody>
                  <a:tcPr/>
                </a:tc>
                <a:tc>
                  <a:txBody>
                    <a:bodyPr/>
                    <a:lstStyle/>
                    <a:p>
                      <a:pPr algn="r"/>
                      <a:r>
                        <a:rPr lang="en-US" dirty="0"/>
                        <a:t>1.160</a:t>
                      </a:r>
                    </a:p>
                  </a:txBody>
                  <a:tcPr/>
                </a:tc>
                <a:tc>
                  <a:txBody>
                    <a:bodyPr/>
                    <a:lstStyle/>
                    <a:p>
                      <a:pPr algn="r"/>
                      <a:r>
                        <a:rPr lang="en-US" dirty="0"/>
                        <a:t>1.060</a:t>
                      </a:r>
                    </a:p>
                  </a:txBody>
                  <a:tcPr/>
                </a:tc>
                <a:extLst>
                  <a:ext uri="{0D108BD9-81ED-4DB2-BD59-A6C34878D82A}">
                    <a16:rowId xmlns:a16="http://schemas.microsoft.com/office/drawing/2014/main" val="10007"/>
                  </a:ext>
                </a:extLst>
              </a:tr>
              <a:tr h="370840">
                <a:tc>
                  <a:txBody>
                    <a:bodyPr/>
                    <a:lstStyle/>
                    <a:p>
                      <a:r>
                        <a:rPr lang="en-US" dirty="0"/>
                        <a:t>Total</a:t>
                      </a:r>
                      <a:r>
                        <a:rPr lang="en-US" baseline="0" dirty="0"/>
                        <a:t> </a:t>
                      </a:r>
                      <a:r>
                        <a:rPr lang="en-US" baseline="0" dirty="0" err="1"/>
                        <a:t>biaya</a:t>
                      </a:r>
                      <a:r>
                        <a:rPr lang="en-US" baseline="0" dirty="0"/>
                        <a:t> </a:t>
                      </a:r>
                      <a:endParaRPr lang="en-US" dirty="0"/>
                    </a:p>
                  </a:txBody>
                  <a:tcPr/>
                </a:tc>
                <a:tc>
                  <a:txBody>
                    <a:bodyPr/>
                    <a:lstStyle/>
                    <a:p>
                      <a:pPr algn="r"/>
                      <a:r>
                        <a:rPr lang="en-US" dirty="0"/>
                        <a:t>54.680</a:t>
                      </a:r>
                    </a:p>
                  </a:txBody>
                  <a:tcPr/>
                </a:tc>
                <a:tc>
                  <a:txBody>
                    <a:bodyPr/>
                    <a:lstStyle/>
                    <a:p>
                      <a:pPr algn="r"/>
                      <a:r>
                        <a:rPr lang="en-US" dirty="0"/>
                        <a:t>51.720</a:t>
                      </a:r>
                    </a:p>
                  </a:txBody>
                  <a:tcPr/>
                </a:tc>
                <a:extLst>
                  <a:ext uri="{0D108BD9-81ED-4DB2-BD59-A6C34878D82A}">
                    <a16:rowId xmlns:a16="http://schemas.microsoft.com/office/drawing/2014/main" val="10008"/>
                  </a:ext>
                </a:extLst>
              </a:tr>
              <a:tr h="370840">
                <a:tc>
                  <a:txBody>
                    <a:bodyPr/>
                    <a:lstStyle/>
                    <a:p>
                      <a:r>
                        <a:rPr lang="en-US" dirty="0" err="1"/>
                        <a:t>Laba</a:t>
                      </a:r>
                      <a:r>
                        <a:rPr lang="en-US" dirty="0"/>
                        <a:t> </a:t>
                      </a:r>
                      <a:r>
                        <a:rPr lang="en-US" dirty="0" err="1"/>
                        <a:t>bersih</a:t>
                      </a:r>
                      <a:r>
                        <a:rPr lang="en-US" dirty="0"/>
                        <a:t> </a:t>
                      </a:r>
                      <a:r>
                        <a:rPr lang="en-US" dirty="0" err="1"/>
                        <a:t>sebelum</a:t>
                      </a:r>
                      <a:r>
                        <a:rPr lang="en-US" dirty="0"/>
                        <a:t> </a:t>
                      </a:r>
                      <a:r>
                        <a:rPr lang="en-US" dirty="0" err="1"/>
                        <a:t>bunga</a:t>
                      </a:r>
                      <a:r>
                        <a:rPr lang="en-US" dirty="0"/>
                        <a:t> </a:t>
                      </a:r>
                      <a:r>
                        <a:rPr lang="en-US" dirty="0" err="1"/>
                        <a:t>dan</a:t>
                      </a:r>
                      <a:r>
                        <a:rPr lang="en-US" dirty="0"/>
                        <a:t> </a:t>
                      </a:r>
                      <a:r>
                        <a:rPr lang="en-US" dirty="0" err="1"/>
                        <a:t>pajak</a:t>
                      </a:r>
                      <a:endParaRPr lang="en-US" dirty="0"/>
                    </a:p>
                  </a:txBody>
                  <a:tcPr/>
                </a:tc>
                <a:tc>
                  <a:txBody>
                    <a:bodyPr/>
                    <a:lstStyle/>
                    <a:p>
                      <a:pPr algn="r"/>
                      <a:r>
                        <a:rPr lang="en-US" dirty="0"/>
                        <a:t>5.320</a:t>
                      </a:r>
                    </a:p>
                  </a:txBody>
                  <a:tcPr/>
                </a:tc>
                <a:tc>
                  <a:txBody>
                    <a:bodyPr/>
                    <a:lstStyle/>
                    <a:p>
                      <a:pPr algn="r"/>
                      <a:r>
                        <a:rPr lang="en-US" dirty="0"/>
                        <a:t>5.280</a:t>
                      </a:r>
                    </a:p>
                  </a:txBody>
                  <a:tcPr/>
                </a:tc>
                <a:extLst>
                  <a:ext uri="{0D108BD9-81ED-4DB2-BD59-A6C34878D82A}">
                    <a16:rowId xmlns:a16="http://schemas.microsoft.com/office/drawing/2014/main" val="10009"/>
                  </a:ext>
                </a:extLst>
              </a:tr>
              <a:tr h="370840">
                <a:tc>
                  <a:txBody>
                    <a:bodyPr/>
                    <a:lstStyle/>
                    <a:p>
                      <a:r>
                        <a:rPr lang="en-US" dirty="0" err="1"/>
                        <a:t>Biaya</a:t>
                      </a:r>
                      <a:r>
                        <a:rPr lang="en-US" baseline="0" dirty="0"/>
                        <a:t> </a:t>
                      </a:r>
                      <a:r>
                        <a:rPr lang="en-US" baseline="0" dirty="0" err="1"/>
                        <a:t>bunga</a:t>
                      </a:r>
                      <a:endParaRPr lang="en-US" dirty="0"/>
                    </a:p>
                  </a:txBody>
                  <a:tcPr/>
                </a:tc>
                <a:tc>
                  <a:txBody>
                    <a:bodyPr/>
                    <a:lstStyle/>
                    <a:p>
                      <a:pPr algn="r"/>
                      <a:r>
                        <a:rPr lang="en-US" dirty="0"/>
                        <a:t>1.320</a:t>
                      </a:r>
                    </a:p>
                  </a:txBody>
                  <a:tcPr/>
                </a:tc>
                <a:tc>
                  <a:txBody>
                    <a:bodyPr/>
                    <a:lstStyle/>
                    <a:p>
                      <a:pPr algn="r"/>
                      <a:r>
                        <a:rPr lang="en-US" dirty="0"/>
                        <a:t>940</a:t>
                      </a:r>
                    </a:p>
                  </a:txBody>
                  <a:tcPr/>
                </a:tc>
                <a:extLst>
                  <a:ext uri="{0D108BD9-81ED-4DB2-BD59-A6C34878D82A}">
                    <a16:rowId xmlns:a16="http://schemas.microsoft.com/office/drawing/2014/main" val="10010"/>
                  </a:ext>
                </a:extLst>
              </a:tr>
              <a:tr h="370840">
                <a:tc>
                  <a:txBody>
                    <a:bodyPr/>
                    <a:lstStyle/>
                    <a:p>
                      <a:r>
                        <a:rPr lang="en-US" dirty="0" err="1"/>
                        <a:t>Laba</a:t>
                      </a:r>
                      <a:r>
                        <a:rPr lang="en-US" dirty="0"/>
                        <a:t> </a:t>
                      </a:r>
                      <a:r>
                        <a:rPr lang="en-US" dirty="0" err="1"/>
                        <a:t>bersih</a:t>
                      </a:r>
                      <a:r>
                        <a:rPr lang="en-US" dirty="0"/>
                        <a:t> </a:t>
                      </a:r>
                      <a:r>
                        <a:rPr lang="en-US" dirty="0" err="1"/>
                        <a:t>sebelum</a:t>
                      </a:r>
                      <a:r>
                        <a:rPr lang="en-US" dirty="0"/>
                        <a:t> </a:t>
                      </a:r>
                      <a:r>
                        <a:rPr lang="en-US" dirty="0" err="1"/>
                        <a:t>pajak</a:t>
                      </a:r>
                      <a:endParaRPr lang="en-US" dirty="0"/>
                    </a:p>
                  </a:txBody>
                  <a:tcPr/>
                </a:tc>
                <a:tc>
                  <a:txBody>
                    <a:bodyPr/>
                    <a:lstStyle/>
                    <a:p>
                      <a:pPr algn="r"/>
                      <a:r>
                        <a:rPr lang="en-US" dirty="0"/>
                        <a:t>4.000</a:t>
                      </a:r>
                    </a:p>
                  </a:txBody>
                  <a:tcPr/>
                </a:tc>
                <a:tc>
                  <a:txBody>
                    <a:bodyPr/>
                    <a:lstStyle/>
                    <a:p>
                      <a:pPr algn="r"/>
                      <a:r>
                        <a:rPr lang="en-US" dirty="0"/>
                        <a:t>4.340</a:t>
                      </a:r>
                    </a:p>
                  </a:txBody>
                  <a:tcPr/>
                </a:tc>
                <a:extLst>
                  <a:ext uri="{0D108BD9-81ED-4DB2-BD59-A6C34878D82A}">
                    <a16:rowId xmlns:a16="http://schemas.microsoft.com/office/drawing/2014/main" val="10011"/>
                  </a:ext>
                </a:extLst>
              </a:tr>
              <a:tr h="370840">
                <a:tc>
                  <a:txBody>
                    <a:bodyPr/>
                    <a:lstStyle/>
                    <a:p>
                      <a:r>
                        <a:rPr lang="en-US" dirty="0" err="1"/>
                        <a:t>Pajak</a:t>
                      </a:r>
                      <a:endParaRPr lang="en-US" dirty="0"/>
                    </a:p>
                  </a:txBody>
                  <a:tcPr/>
                </a:tc>
                <a:tc>
                  <a:txBody>
                    <a:bodyPr/>
                    <a:lstStyle/>
                    <a:p>
                      <a:pPr algn="r"/>
                      <a:r>
                        <a:rPr lang="en-US" dirty="0"/>
                        <a:t>1.600</a:t>
                      </a:r>
                    </a:p>
                  </a:txBody>
                  <a:tcPr/>
                </a:tc>
                <a:tc>
                  <a:txBody>
                    <a:bodyPr/>
                    <a:lstStyle/>
                    <a:p>
                      <a:pPr algn="r"/>
                      <a:r>
                        <a:rPr lang="en-US" dirty="0"/>
                        <a:t>1.740</a:t>
                      </a:r>
                    </a:p>
                  </a:txBody>
                  <a:tcPr/>
                </a:tc>
                <a:extLst>
                  <a:ext uri="{0D108BD9-81ED-4DB2-BD59-A6C34878D82A}">
                    <a16:rowId xmlns:a16="http://schemas.microsoft.com/office/drawing/2014/main" val="10012"/>
                  </a:ext>
                </a:extLst>
              </a:tr>
              <a:tr h="370840">
                <a:tc>
                  <a:txBody>
                    <a:bodyPr/>
                    <a:lstStyle/>
                    <a:p>
                      <a:r>
                        <a:rPr lang="en-US" dirty="0" err="1"/>
                        <a:t>Laba</a:t>
                      </a:r>
                      <a:r>
                        <a:rPr lang="en-US" baseline="0" dirty="0"/>
                        <a:t> </a:t>
                      </a:r>
                      <a:r>
                        <a:rPr lang="en-US" baseline="0" dirty="0" err="1"/>
                        <a:t>bersih</a:t>
                      </a:r>
                      <a:r>
                        <a:rPr lang="en-US" baseline="0" dirty="0"/>
                        <a:t> </a:t>
                      </a:r>
                      <a:r>
                        <a:rPr lang="en-US" baseline="0" dirty="0" err="1"/>
                        <a:t>setelah</a:t>
                      </a:r>
                      <a:r>
                        <a:rPr lang="en-US" baseline="0" dirty="0"/>
                        <a:t> </a:t>
                      </a:r>
                      <a:r>
                        <a:rPr lang="en-US" baseline="0" dirty="0" err="1"/>
                        <a:t>pajak</a:t>
                      </a:r>
                      <a:endParaRPr lang="en-US" dirty="0"/>
                    </a:p>
                  </a:txBody>
                  <a:tcPr/>
                </a:tc>
                <a:tc>
                  <a:txBody>
                    <a:bodyPr/>
                    <a:lstStyle/>
                    <a:p>
                      <a:pPr algn="r"/>
                      <a:r>
                        <a:rPr lang="en-US" dirty="0"/>
                        <a:t>2.400</a:t>
                      </a:r>
                    </a:p>
                  </a:txBody>
                  <a:tcPr/>
                </a:tc>
                <a:tc>
                  <a:txBody>
                    <a:bodyPr/>
                    <a:lstStyle/>
                    <a:p>
                      <a:pPr algn="r"/>
                      <a:r>
                        <a:rPr lang="en-US" dirty="0"/>
                        <a:t>2.600</a:t>
                      </a:r>
                    </a:p>
                  </a:txBody>
                  <a:tcPr/>
                </a:tc>
                <a:extLst>
                  <a:ext uri="{0D108BD9-81ED-4DB2-BD59-A6C34878D82A}">
                    <a16:rowId xmlns:a16="http://schemas.microsoft.com/office/drawing/2014/main" val="10013"/>
                  </a:ext>
                </a:extLst>
              </a:tr>
              <a:tr h="370840">
                <a:tc>
                  <a:txBody>
                    <a:bodyPr/>
                    <a:lstStyle/>
                    <a:p>
                      <a:r>
                        <a:rPr lang="en-US" dirty="0" err="1"/>
                        <a:t>Pembagian</a:t>
                      </a:r>
                      <a:r>
                        <a:rPr lang="en-US" dirty="0"/>
                        <a:t> </a:t>
                      </a:r>
                      <a:r>
                        <a:rPr lang="en-US" dirty="0" err="1"/>
                        <a:t>laba</a:t>
                      </a:r>
                      <a:r>
                        <a:rPr lang="en-US" dirty="0"/>
                        <a:t> </a:t>
                      </a:r>
                      <a:r>
                        <a:rPr lang="en-US" dirty="0" err="1"/>
                        <a:t>bersih</a:t>
                      </a:r>
                      <a:endParaRPr lang="en-US" dirty="0"/>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0014"/>
                  </a:ext>
                </a:extLst>
              </a:tr>
              <a:tr h="370840">
                <a:tc>
                  <a:txBody>
                    <a:bodyPr/>
                    <a:lstStyle/>
                    <a:p>
                      <a:r>
                        <a:rPr lang="en-US" dirty="0" err="1"/>
                        <a:t>Dividen</a:t>
                      </a:r>
                      <a:r>
                        <a:rPr lang="en-US" dirty="0"/>
                        <a:t> </a:t>
                      </a:r>
                      <a:r>
                        <a:rPr lang="en-US" dirty="0" err="1"/>
                        <a:t>saham</a:t>
                      </a:r>
                      <a:r>
                        <a:rPr lang="en-US" dirty="0"/>
                        <a:t> </a:t>
                      </a:r>
                      <a:r>
                        <a:rPr lang="en-US" dirty="0" err="1"/>
                        <a:t>biasa</a:t>
                      </a:r>
                      <a:endParaRPr lang="en-US" dirty="0"/>
                    </a:p>
                  </a:txBody>
                  <a:tcPr/>
                </a:tc>
                <a:tc>
                  <a:txBody>
                    <a:bodyPr/>
                    <a:lstStyle/>
                    <a:p>
                      <a:pPr algn="r"/>
                      <a:r>
                        <a:rPr lang="en-US" dirty="0"/>
                        <a:t>1.600</a:t>
                      </a:r>
                    </a:p>
                  </a:txBody>
                  <a:tcPr/>
                </a:tc>
                <a:tc>
                  <a:txBody>
                    <a:bodyPr/>
                    <a:lstStyle/>
                    <a:p>
                      <a:pPr algn="r"/>
                      <a:r>
                        <a:rPr lang="en-US" dirty="0"/>
                        <a:t>1.800</a:t>
                      </a:r>
                    </a:p>
                  </a:txBody>
                  <a:tcPr/>
                </a:tc>
                <a:extLst>
                  <a:ext uri="{0D108BD9-81ED-4DB2-BD59-A6C34878D82A}">
                    <a16:rowId xmlns:a16="http://schemas.microsoft.com/office/drawing/2014/main" val="10015"/>
                  </a:ext>
                </a:extLst>
              </a:tr>
              <a:tr h="370840">
                <a:tc>
                  <a:txBody>
                    <a:bodyPr/>
                    <a:lstStyle/>
                    <a:p>
                      <a:r>
                        <a:rPr lang="en-US" dirty="0" err="1"/>
                        <a:t>Laba</a:t>
                      </a:r>
                      <a:r>
                        <a:rPr lang="en-US" dirty="0"/>
                        <a:t> </a:t>
                      </a:r>
                      <a:r>
                        <a:rPr lang="en-US" dirty="0" err="1"/>
                        <a:t>ditahan</a:t>
                      </a:r>
                      <a:endParaRPr lang="en-US" dirty="0"/>
                    </a:p>
                  </a:txBody>
                  <a:tcPr/>
                </a:tc>
                <a:tc>
                  <a:txBody>
                    <a:bodyPr/>
                    <a:lstStyle/>
                    <a:p>
                      <a:pPr algn="r"/>
                      <a:r>
                        <a:rPr lang="en-US" dirty="0"/>
                        <a:t>800</a:t>
                      </a:r>
                    </a:p>
                  </a:txBody>
                  <a:tcPr/>
                </a:tc>
                <a:tc>
                  <a:txBody>
                    <a:bodyPr/>
                    <a:lstStyle/>
                    <a:p>
                      <a:pPr algn="r"/>
                      <a:r>
                        <a:rPr lang="en-US" dirty="0"/>
                        <a:t>800</a:t>
                      </a:r>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62021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013093F-987B-45C7-8AFD-DC7ABAA10C59}"/>
              </a:ext>
            </a:extLst>
          </p:cNvPr>
          <p:cNvSpPr>
            <a:spLocks noGrp="1" noChangeArrowheads="1"/>
          </p:cNvSpPr>
          <p:nvPr>
            <p:ph type="title"/>
          </p:nvPr>
        </p:nvSpPr>
        <p:spPr>
          <a:xfrm>
            <a:off x="642938" y="1447800"/>
            <a:ext cx="8226425" cy="409575"/>
          </a:xfrm>
        </p:spPr>
        <p:txBody>
          <a:bodyPr>
            <a:normAutofit fontScale="90000"/>
          </a:bodyPr>
          <a:lstStyle/>
          <a:p>
            <a:pPr eaLnBrk="1" fontAlgn="auto" hangingPunct="1">
              <a:spcAft>
                <a:spcPts val="0"/>
              </a:spcAft>
              <a:defRPr/>
            </a:pPr>
            <a:br>
              <a:rPr lang="id-ID" sz="2400" dirty="0"/>
            </a:br>
            <a:br>
              <a:rPr lang="id-ID" sz="2400" dirty="0"/>
            </a:br>
            <a:endParaRPr lang="id-ID" sz="4000" dirty="0">
              <a:latin typeface="Tahoma" pitchFamily="34" charset="0"/>
            </a:endParaRPr>
          </a:p>
        </p:txBody>
      </p:sp>
      <p:sp>
        <p:nvSpPr>
          <p:cNvPr id="7171" name="Rectangle 3">
            <a:extLst>
              <a:ext uri="{FF2B5EF4-FFF2-40B4-BE49-F238E27FC236}">
                <a16:creationId xmlns:a16="http://schemas.microsoft.com/office/drawing/2014/main" id="{192FDEC7-98F0-4397-B72D-8780C77DD390}"/>
              </a:ext>
            </a:extLst>
          </p:cNvPr>
          <p:cNvSpPr>
            <a:spLocks noGrp="1" noChangeArrowheads="1"/>
          </p:cNvSpPr>
          <p:nvPr>
            <p:ph sz="quarter" idx="1"/>
          </p:nvPr>
        </p:nvSpPr>
        <p:spPr>
          <a:xfrm>
            <a:off x="428625" y="1285875"/>
            <a:ext cx="8364538" cy="4959350"/>
          </a:xfrm>
        </p:spPr>
        <p:txBody>
          <a:bodyPr/>
          <a:lstStyle/>
          <a:p>
            <a:pPr eaLnBrk="1" hangingPunct="1"/>
            <a:r>
              <a:rPr lang="id-ID" altLang="en-US" b="1" dirty="0"/>
              <a:t>Vertical Analysis</a:t>
            </a:r>
            <a:br>
              <a:rPr lang="id-ID" altLang="en-US" b="1" dirty="0"/>
            </a:br>
            <a:r>
              <a:rPr lang="id-ID" altLang="en-US" b="1" dirty="0"/>
              <a:t>			</a:t>
            </a:r>
            <a:r>
              <a:rPr lang="id-ID" altLang="en-US" sz="2000" u="sng" dirty="0"/>
              <a:t>   2008 		  2009 		  2010</a:t>
            </a:r>
          </a:p>
          <a:p>
            <a:pPr eaLnBrk="1" hangingPunct="1"/>
            <a:r>
              <a:rPr lang="id-ID" altLang="en-US" sz="2000" dirty="0"/>
              <a:t>Sales 		</a:t>
            </a:r>
            <a:r>
              <a:rPr lang="en-US" altLang="en-US" sz="2000" dirty="0"/>
              <a:t>	</a:t>
            </a:r>
            <a:r>
              <a:rPr lang="id-ID" altLang="en-US" sz="2000" dirty="0"/>
              <a:t> 300.000 	 310.000 	 330.000</a:t>
            </a:r>
          </a:p>
          <a:p>
            <a:pPr eaLnBrk="1" hangingPunct="1"/>
            <a:r>
              <a:rPr lang="en-US" altLang="en-US" sz="2000" dirty="0"/>
              <a:t>Cost of Goods Sold </a:t>
            </a:r>
            <a:r>
              <a:rPr lang="id-ID" altLang="en-US" sz="2000" dirty="0"/>
              <a:t>	</a:t>
            </a:r>
            <a:r>
              <a:rPr lang="en-US" altLang="en-US" sz="2000" dirty="0"/>
              <a:t>(110.000) </a:t>
            </a:r>
            <a:r>
              <a:rPr lang="id-ID" altLang="en-US" sz="2000" dirty="0"/>
              <a:t>	</a:t>
            </a:r>
            <a:r>
              <a:rPr lang="en-US" altLang="en-US" sz="2000" dirty="0"/>
              <a:t>(105.000) </a:t>
            </a:r>
            <a:r>
              <a:rPr lang="id-ID" altLang="en-US" sz="2000" dirty="0"/>
              <a:t>	</a:t>
            </a:r>
            <a:r>
              <a:rPr lang="en-US" altLang="en-US" sz="2000" dirty="0"/>
              <a:t>(110.000)</a:t>
            </a:r>
          </a:p>
          <a:p>
            <a:pPr eaLnBrk="1" hangingPunct="1"/>
            <a:r>
              <a:rPr lang="id-ID" altLang="en-US" sz="2000" dirty="0"/>
              <a:t>G &amp; A Expenses 	(80.000) 	(100.000) 	(105.000)</a:t>
            </a:r>
          </a:p>
          <a:p>
            <a:pPr eaLnBrk="1" hangingPunct="1"/>
            <a:r>
              <a:rPr lang="id-ID" altLang="en-US" sz="2000" dirty="0"/>
              <a:t>Net Income 		 110.000 	 105.000 	 115.000</a:t>
            </a:r>
          </a:p>
          <a:p>
            <a:pPr eaLnBrk="1" hangingPunct="1"/>
            <a:endParaRPr lang="id-ID" altLang="en-US" sz="2000" dirty="0"/>
          </a:p>
          <a:p>
            <a:pPr lvl="1" eaLnBrk="1" hangingPunct="1">
              <a:buFont typeface="Wingdings 2" panose="05020102010507070707" pitchFamily="18" charset="2"/>
              <a:buNone/>
            </a:pPr>
            <a:r>
              <a:rPr lang="id-ID" altLang="en-US" sz="1700" dirty="0"/>
              <a:t>				</a:t>
            </a:r>
            <a:r>
              <a:rPr lang="id-ID" altLang="en-US" sz="1700" u="sng" dirty="0"/>
              <a:t>    </a:t>
            </a:r>
            <a:r>
              <a:rPr lang="id-ID" altLang="en-US" sz="2000" u="sng" dirty="0"/>
              <a:t>2008 		  2009 		  2010</a:t>
            </a:r>
          </a:p>
          <a:p>
            <a:pPr eaLnBrk="1" hangingPunct="1"/>
            <a:r>
              <a:rPr lang="id-ID" altLang="en-US" sz="2000" dirty="0"/>
              <a:t>Sales 		</a:t>
            </a:r>
            <a:r>
              <a:rPr lang="en-US" altLang="en-US" sz="2000" dirty="0"/>
              <a:t>	</a:t>
            </a:r>
            <a:r>
              <a:rPr lang="id-ID" altLang="en-US" sz="2000" dirty="0"/>
              <a:t>   100% 	 </a:t>
            </a:r>
            <a:r>
              <a:rPr lang="en-US" altLang="en-US" sz="2000" dirty="0"/>
              <a:t>	</a:t>
            </a:r>
            <a:r>
              <a:rPr lang="id-ID" altLang="en-US" sz="2000" dirty="0"/>
              <a:t> 100%	 	  100%</a:t>
            </a:r>
          </a:p>
          <a:p>
            <a:pPr eaLnBrk="1" hangingPunct="1"/>
            <a:r>
              <a:rPr lang="en-US" altLang="en-US" sz="2000" dirty="0"/>
              <a:t>Cost of Goods Sold </a:t>
            </a:r>
            <a:r>
              <a:rPr lang="id-ID" altLang="en-US" sz="2000" dirty="0"/>
              <a:t>	    37%		    34%		    33%</a:t>
            </a:r>
            <a:endParaRPr lang="en-US" altLang="en-US" sz="2000" dirty="0"/>
          </a:p>
          <a:p>
            <a:pPr eaLnBrk="1" hangingPunct="1"/>
            <a:r>
              <a:rPr lang="id-ID" altLang="en-US" sz="2000" dirty="0"/>
              <a:t>G &amp; A Expenses 	    27%	 	    22%		    32%</a:t>
            </a:r>
          </a:p>
          <a:p>
            <a:pPr eaLnBrk="1" hangingPunct="1"/>
            <a:r>
              <a:rPr lang="id-ID" altLang="en-US" sz="2000" dirty="0"/>
              <a:t>Net Income 		    37%	 	    34% 		    35%</a:t>
            </a:r>
          </a:p>
        </p:txBody>
      </p:sp>
      <p:sp>
        <p:nvSpPr>
          <p:cNvPr id="4" name="Rectangle 2">
            <a:extLst>
              <a:ext uri="{FF2B5EF4-FFF2-40B4-BE49-F238E27FC236}">
                <a16:creationId xmlns:a16="http://schemas.microsoft.com/office/drawing/2014/main" id="{80A61840-BE3D-49F2-BBC6-CB9668FF2677}"/>
              </a:ext>
            </a:extLst>
          </p:cNvPr>
          <p:cNvSpPr txBox="1">
            <a:spLocks noChangeArrowheads="1"/>
          </p:cNvSpPr>
          <p:nvPr/>
        </p:nvSpPr>
        <p:spPr bwMode="gray">
          <a:xfrm>
            <a:off x="0" y="381000"/>
            <a:ext cx="5562600" cy="1000125"/>
          </a:xfrm>
          <a:prstGeom prst="rect">
            <a:avLst/>
          </a:prstGeom>
          <a:noFill/>
          <a:ln w="9525">
            <a:noFill/>
            <a:miter lim="800000"/>
            <a:headEnd/>
            <a:tailEnd/>
          </a:ln>
          <a:effectLst/>
        </p:spPr>
        <p:txBody>
          <a:bodyPr anchor="ctr">
            <a:normAutofit fontScale="37500" lnSpcReduction="20000"/>
          </a:bodyPr>
          <a:lstStyle/>
          <a:p>
            <a:pPr fontAlgn="auto">
              <a:spcAft>
                <a:spcPts val="0"/>
              </a:spcAft>
              <a:defRPr/>
            </a:pPr>
            <a:br>
              <a:rPr lang="id-ID" sz="2700" b="1" kern="0" dirty="0">
                <a:latin typeface="+mj-lt"/>
                <a:ea typeface="+mj-ea"/>
                <a:cs typeface="+mj-cs"/>
              </a:rPr>
            </a:br>
            <a:br>
              <a:rPr lang="id-ID" sz="2700" b="1" kern="0" dirty="0">
                <a:latin typeface="+mj-lt"/>
                <a:ea typeface="+mj-ea"/>
                <a:cs typeface="+mj-cs"/>
              </a:rPr>
            </a:br>
            <a:r>
              <a:rPr lang="id-ID" sz="6400" b="1" kern="0" dirty="0">
                <a:latin typeface="+mj-lt"/>
                <a:ea typeface="+mj-ea"/>
                <a:cs typeface="+mj-cs"/>
              </a:rPr>
              <a:t>Metode Analisis Laporan Keuangan</a:t>
            </a:r>
            <a:br>
              <a:rPr lang="id-ID" sz="6400" b="1" kern="0" dirty="0">
                <a:latin typeface="+mj-lt"/>
                <a:ea typeface="+mj-ea"/>
                <a:cs typeface="+mj-cs"/>
              </a:rPr>
            </a:br>
            <a:br>
              <a:rPr lang="id-ID" sz="2400" b="1" kern="0" dirty="0">
                <a:latin typeface="+mj-lt"/>
                <a:ea typeface="+mj-ea"/>
                <a:cs typeface="+mj-cs"/>
              </a:rPr>
            </a:br>
            <a:endParaRPr lang="id-ID" sz="4000" b="1" kern="0" dirty="0">
              <a:latin typeface="Tahoma" pitchFamily="34" charset="0"/>
              <a:ea typeface="+mj-ea"/>
              <a:cs typeface="+mj-cs"/>
            </a:endParaRPr>
          </a:p>
        </p:txBody>
      </p:sp>
    </p:spTree>
  </p:cSld>
  <p:clrMapOvr>
    <a:masterClrMapping/>
  </p:clrMapOvr>
  <p:transition spd="med">
    <p:wheel spokes="8"/>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BE72BE2-91C3-4929-B920-516236BAF12F}"/>
              </a:ext>
            </a:extLst>
          </p:cNvPr>
          <p:cNvSpPr>
            <a:spLocks noGrp="1" noChangeArrowheads="1"/>
          </p:cNvSpPr>
          <p:nvPr>
            <p:ph type="title"/>
          </p:nvPr>
        </p:nvSpPr>
        <p:spPr>
          <a:xfrm>
            <a:off x="457200" y="1371600"/>
            <a:ext cx="8412163" cy="609600"/>
          </a:xfrm>
        </p:spPr>
        <p:txBody>
          <a:bodyPr>
            <a:normAutofit fontScale="90000"/>
          </a:bodyPr>
          <a:lstStyle/>
          <a:p>
            <a:pPr eaLnBrk="1" fontAlgn="auto" hangingPunct="1">
              <a:spcAft>
                <a:spcPts val="0"/>
              </a:spcAft>
              <a:defRPr/>
            </a:pPr>
            <a:br>
              <a:rPr lang="id-ID" sz="2400" dirty="0"/>
            </a:br>
            <a:br>
              <a:rPr lang="id-ID" sz="2400" dirty="0"/>
            </a:br>
            <a:endParaRPr lang="id-ID" sz="4000" dirty="0">
              <a:latin typeface="Tahoma" pitchFamily="34" charset="0"/>
            </a:endParaRPr>
          </a:p>
        </p:txBody>
      </p:sp>
      <p:sp>
        <p:nvSpPr>
          <p:cNvPr id="10243" name="Rectangle 3">
            <a:extLst>
              <a:ext uri="{FF2B5EF4-FFF2-40B4-BE49-F238E27FC236}">
                <a16:creationId xmlns:a16="http://schemas.microsoft.com/office/drawing/2014/main" id="{407687A0-A284-4C29-BA2B-84CA98720B89}"/>
              </a:ext>
            </a:extLst>
          </p:cNvPr>
          <p:cNvSpPr>
            <a:spLocks noGrp="1" noChangeArrowheads="1"/>
          </p:cNvSpPr>
          <p:nvPr>
            <p:ph sz="quarter" idx="1"/>
          </p:nvPr>
        </p:nvSpPr>
        <p:spPr>
          <a:xfrm>
            <a:off x="428625" y="1285875"/>
            <a:ext cx="8364538" cy="4959350"/>
          </a:xfrm>
        </p:spPr>
        <p:txBody>
          <a:bodyPr>
            <a:normAutofit/>
          </a:bodyPr>
          <a:lstStyle/>
          <a:p>
            <a:pPr eaLnBrk="1" fontAlgn="auto" hangingPunct="1">
              <a:spcAft>
                <a:spcPts val="0"/>
              </a:spcAft>
              <a:buFont typeface="Wingdings" panose="05000000000000000000" pitchFamily="2" charset="2"/>
              <a:buChar char="v"/>
              <a:defRPr/>
            </a:pPr>
            <a:r>
              <a:rPr lang="id-ID" b="1" dirty="0"/>
              <a:t>Horizontal Analysis</a:t>
            </a:r>
            <a:br>
              <a:rPr lang="id-ID" b="1" dirty="0"/>
            </a:br>
            <a:r>
              <a:rPr lang="id-ID" b="1" dirty="0"/>
              <a:t>			</a:t>
            </a:r>
            <a:r>
              <a:rPr lang="id-ID" sz="2000" dirty="0"/>
              <a:t>	</a:t>
            </a:r>
          </a:p>
          <a:p>
            <a:pPr marL="274320" indent="-274320" eaLnBrk="1" fontAlgn="auto" hangingPunct="1">
              <a:spcAft>
                <a:spcPts val="0"/>
              </a:spcAft>
              <a:buFont typeface="Wingdings"/>
              <a:buNone/>
              <a:defRPr/>
            </a:pPr>
            <a:r>
              <a:rPr lang="id-ID" sz="2000" b="1" dirty="0"/>
              <a:t>Misal:</a:t>
            </a:r>
          </a:p>
          <a:p>
            <a:pPr marL="0" indent="0" eaLnBrk="1" fontAlgn="auto" hangingPunct="1">
              <a:spcAft>
                <a:spcPts val="0"/>
              </a:spcAft>
              <a:buFont typeface="Wingdings"/>
              <a:buNone/>
              <a:defRPr/>
            </a:pPr>
            <a:r>
              <a:rPr lang="id-ID" sz="2000" dirty="0"/>
              <a:t>Penjualan di tahun 2009 sejumlah 310.000 dan di tahun 2010 sejumlah 330.000. Persentase perubahannya adalah: </a:t>
            </a:r>
          </a:p>
          <a:p>
            <a:pPr marL="0" indent="0" eaLnBrk="1" fontAlgn="auto" hangingPunct="1">
              <a:spcAft>
                <a:spcPts val="0"/>
              </a:spcAft>
              <a:buFont typeface="Wingdings"/>
              <a:buNone/>
              <a:defRPr/>
            </a:pPr>
            <a:r>
              <a:rPr lang="id-ID" sz="2000" dirty="0"/>
              <a:t>(330.000 – 310.000) / 310.000 = 6,5%</a:t>
            </a:r>
          </a:p>
          <a:p>
            <a:pPr marL="274320" indent="-274320" eaLnBrk="1" fontAlgn="auto" hangingPunct="1">
              <a:spcAft>
                <a:spcPts val="0"/>
              </a:spcAft>
              <a:buFont typeface="Wingdings"/>
              <a:buNone/>
              <a:defRPr/>
            </a:pPr>
            <a:endParaRPr lang="id-ID" sz="2000" dirty="0"/>
          </a:p>
          <a:p>
            <a:pPr marL="274320" indent="-274320" eaLnBrk="1" fontAlgn="auto" hangingPunct="1">
              <a:spcAft>
                <a:spcPts val="0"/>
              </a:spcAft>
              <a:buFont typeface="Wingdings"/>
              <a:buChar char=""/>
              <a:defRPr/>
            </a:pPr>
            <a:r>
              <a:rPr lang="id-ID" sz="2000" dirty="0"/>
              <a:t>Sales : 6.5%</a:t>
            </a:r>
          </a:p>
          <a:p>
            <a:pPr marL="274320" indent="-274320" eaLnBrk="1" fontAlgn="auto" hangingPunct="1">
              <a:spcAft>
                <a:spcPts val="0"/>
              </a:spcAft>
              <a:buFont typeface="Wingdings"/>
              <a:buChar char=""/>
              <a:defRPr/>
            </a:pPr>
            <a:r>
              <a:rPr lang="en-US" sz="2000" dirty="0"/>
              <a:t>Cost of goods sold : 4.8%</a:t>
            </a:r>
          </a:p>
          <a:p>
            <a:pPr marL="274320" indent="-274320" eaLnBrk="1" fontAlgn="auto" hangingPunct="1">
              <a:spcAft>
                <a:spcPts val="0"/>
              </a:spcAft>
              <a:buFont typeface="Wingdings"/>
              <a:buChar char=""/>
              <a:defRPr/>
            </a:pPr>
            <a:r>
              <a:rPr lang="id-ID" sz="2000" dirty="0"/>
              <a:t>G &amp; A Expense : 5.8%</a:t>
            </a:r>
          </a:p>
          <a:p>
            <a:pPr marL="274320" indent="-274320" eaLnBrk="1" fontAlgn="auto" hangingPunct="1">
              <a:spcAft>
                <a:spcPts val="0"/>
              </a:spcAft>
              <a:buFont typeface="Wingdings"/>
              <a:buChar char=""/>
              <a:defRPr/>
            </a:pPr>
            <a:r>
              <a:rPr lang="id-ID" sz="2000" dirty="0"/>
              <a:t>Net Income : 9.5%</a:t>
            </a:r>
          </a:p>
        </p:txBody>
      </p:sp>
      <p:sp>
        <p:nvSpPr>
          <p:cNvPr id="4" name="Rectangle 2">
            <a:extLst>
              <a:ext uri="{FF2B5EF4-FFF2-40B4-BE49-F238E27FC236}">
                <a16:creationId xmlns:a16="http://schemas.microsoft.com/office/drawing/2014/main" id="{ED1AD76D-D29C-42D8-90BC-A990EF5371E8}"/>
              </a:ext>
            </a:extLst>
          </p:cNvPr>
          <p:cNvSpPr txBox="1">
            <a:spLocks noChangeArrowheads="1"/>
          </p:cNvSpPr>
          <p:nvPr/>
        </p:nvSpPr>
        <p:spPr bwMode="gray">
          <a:xfrm>
            <a:off x="0" y="381000"/>
            <a:ext cx="5562600" cy="1000125"/>
          </a:xfrm>
          <a:prstGeom prst="rect">
            <a:avLst/>
          </a:prstGeom>
          <a:noFill/>
          <a:ln w="9525">
            <a:noFill/>
            <a:miter lim="800000"/>
            <a:headEnd/>
            <a:tailEnd/>
          </a:ln>
          <a:effectLst/>
        </p:spPr>
        <p:txBody>
          <a:bodyPr anchor="ctr">
            <a:normAutofit fontScale="37500" lnSpcReduction="20000"/>
          </a:bodyPr>
          <a:lstStyle/>
          <a:p>
            <a:pPr fontAlgn="auto">
              <a:spcAft>
                <a:spcPts val="0"/>
              </a:spcAft>
              <a:defRPr/>
            </a:pPr>
            <a:br>
              <a:rPr lang="id-ID" sz="2700" b="1" kern="0" dirty="0">
                <a:latin typeface="+mj-lt"/>
                <a:ea typeface="+mj-ea"/>
                <a:cs typeface="+mj-cs"/>
              </a:rPr>
            </a:br>
            <a:br>
              <a:rPr lang="id-ID" sz="2700" b="1" kern="0" dirty="0">
                <a:latin typeface="+mj-lt"/>
                <a:ea typeface="+mj-ea"/>
                <a:cs typeface="+mj-cs"/>
              </a:rPr>
            </a:br>
            <a:r>
              <a:rPr lang="id-ID" sz="6400" b="1" kern="0" dirty="0">
                <a:latin typeface="+mj-lt"/>
                <a:ea typeface="+mj-ea"/>
                <a:cs typeface="+mj-cs"/>
              </a:rPr>
              <a:t>Metode Analisis Laporan Keuangan</a:t>
            </a:r>
            <a:br>
              <a:rPr lang="id-ID" sz="6400" b="1" kern="0" dirty="0">
                <a:latin typeface="+mj-lt"/>
                <a:ea typeface="+mj-ea"/>
                <a:cs typeface="+mj-cs"/>
              </a:rPr>
            </a:br>
            <a:br>
              <a:rPr lang="id-ID" sz="2400" b="1" kern="0" dirty="0">
                <a:latin typeface="+mj-lt"/>
                <a:ea typeface="+mj-ea"/>
                <a:cs typeface="+mj-cs"/>
              </a:rPr>
            </a:br>
            <a:endParaRPr lang="id-ID" sz="4000" b="1" kern="0" dirty="0">
              <a:latin typeface="Tahoma" pitchFamily="34" charset="0"/>
              <a:ea typeface="+mj-ea"/>
              <a:cs typeface="+mj-cs"/>
            </a:endParaRPr>
          </a:p>
        </p:txBody>
      </p:sp>
    </p:spTree>
  </p:cSld>
  <p:clrMapOvr>
    <a:masterClrMapping/>
  </p:clrMapOvr>
  <p:transition spd="med">
    <p:wheel spokes="8"/>
    <p:sndAc>
      <p:stSnd>
        <p:snd r:embed="rId2"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206C136-EEB4-4CB8-98BE-9E83E4FCBE14}"/>
              </a:ext>
            </a:extLst>
          </p:cNvPr>
          <p:cNvSpPr>
            <a:spLocks noGrp="1" noChangeArrowheads="1"/>
          </p:cNvSpPr>
          <p:nvPr>
            <p:ph type="title"/>
          </p:nvPr>
        </p:nvSpPr>
        <p:spPr>
          <a:xfrm>
            <a:off x="381000" y="457200"/>
            <a:ext cx="5181600" cy="914400"/>
          </a:xfrm>
        </p:spPr>
        <p:txBody>
          <a:bodyPr/>
          <a:lstStyle/>
          <a:p>
            <a:pPr eaLnBrk="1" hangingPunct="1"/>
            <a:r>
              <a:rPr lang="id-ID" altLang="en-US">
                <a:latin typeface="Tahoma" panose="020B0604030504040204" pitchFamily="34" charset="0"/>
              </a:rPr>
              <a:t>RASIO KEUANGAN</a:t>
            </a:r>
            <a:endParaRPr lang="id-ID" altLang="en-US" sz="4000">
              <a:latin typeface="Tahoma" panose="020B0604030504040204" pitchFamily="34" charset="0"/>
            </a:endParaRPr>
          </a:p>
        </p:txBody>
      </p:sp>
      <p:sp>
        <p:nvSpPr>
          <p:cNvPr id="9219" name="Rectangle 3">
            <a:extLst>
              <a:ext uri="{FF2B5EF4-FFF2-40B4-BE49-F238E27FC236}">
                <a16:creationId xmlns:a16="http://schemas.microsoft.com/office/drawing/2014/main" id="{29184234-426C-4AC3-A70D-C59B373912EC}"/>
              </a:ext>
            </a:extLst>
          </p:cNvPr>
          <p:cNvSpPr>
            <a:spLocks noGrp="1" noChangeArrowheads="1"/>
          </p:cNvSpPr>
          <p:nvPr>
            <p:ph sz="quarter" idx="1"/>
          </p:nvPr>
        </p:nvSpPr>
        <p:spPr>
          <a:xfrm>
            <a:off x="428625" y="1785938"/>
            <a:ext cx="8364538" cy="4459287"/>
          </a:xfrm>
        </p:spPr>
        <p:txBody>
          <a:bodyPr/>
          <a:lstStyle/>
          <a:p>
            <a:pPr algn="just" eaLnBrk="1" hangingPunct="1"/>
            <a:r>
              <a:rPr lang="id-ID" altLang="en-US"/>
              <a:t>Rasio keuangan merupakan ukuran statistik terkait dengan dua angka dari laporan laba rugi, neraca, atau keduanya.</a:t>
            </a:r>
          </a:p>
          <a:p>
            <a:pPr algn="just" eaLnBrk="1" hangingPunct="1"/>
            <a:endParaRPr lang="id-ID" altLang="en-US"/>
          </a:p>
          <a:p>
            <a:pPr algn="just" eaLnBrk="1" hangingPunct="1"/>
            <a:r>
              <a:rPr lang="id-ID" altLang="en-US"/>
              <a:t>Rasio keuangan memungkinkan dilakukannya pembandingan kinerja perusahaan antar waktu, </a:t>
            </a:r>
            <a:r>
              <a:rPr lang="fi-FI" altLang="en-US"/>
              <a:t>ataupun pembandingan kinerja antar perusahaan.</a:t>
            </a:r>
            <a:endParaRPr lang="id-ID" altLang="en-US"/>
          </a:p>
        </p:txBody>
      </p:sp>
    </p:spTree>
  </p:cSld>
  <p:clrMapOvr>
    <a:masterClrMapping/>
  </p:clrMapOvr>
  <p:transition spd="med">
    <p:wheel spokes="8"/>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291D48E-4D1C-41EB-AB28-7535084B6078}"/>
              </a:ext>
            </a:extLst>
          </p:cNvPr>
          <p:cNvSpPr>
            <a:spLocks noGrp="1" noChangeArrowheads="1"/>
          </p:cNvSpPr>
          <p:nvPr>
            <p:ph type="title"/>
          </p:nvPr>
        </p:nvSpPr>
        <p:spPr>
          <a:xfrm>
            <a:off x="457200" y="457200"/>
            <a:ext cx="5029200" cy="785813"/>
          </a:xfrm>
        </p:spPr>
        <p:txBody>
          <a:bodyPr/>
          <a:lstStyle/>
          <a:p>
            <a:pPr eaLnBrk="1" hangingPunct="1"/>
            <a:r>
              <a:rPr lang="id-ID" altLang="en-US">
                <a:latin typeface="Tahoma" panose="020B0604030504040204" pitchFamily="34" charset="0"/>
              </a:rPr>
              <a:t>RASIO KEUANGAN</a:t>
            </a:r>
            <a:endParaRPr lang="id-ID" altLang="en-US" sz="4000">
              <a:latin typeface="Tahoma" panose="020B0604030504040204" pitchFamily="34" charset="0"/>
            </a:endParaRPr>
          </a:p>
        </p:txBody>
      </p:sp>
      <p:sp>
        <p:nvSpPr>
          <p:cNvPr id="10243" name="Rectangle 3">
            <a:extLst>
              <a:ext uri="{FF2B5EF4-FFF2-40B4-BE49-F238E27FC236}">
                <a16:creationId xmlns:a16="http://schemas.microsoft.com/office/drawing/2014/main" id="{A2B1EE75-7E81-4B2C-9D65-08A5D6A627B1}"/>
              </a:ext>
            </a:extLst>
          </p:cNvPr>
          <p:cNvSpPr>
            <a:spLocks noGrp="1" noChangeArrowheads="1"/>
          </p:cNvSpPr>
          <p:nvPr>
            <p:ph sz="quarter" idx="1"/>
          </p:nvPr>
        </p:nvSpPr>
        <p:spPr>
          <a:xfrm>
            <a:off x="428625" y="1785938"/>
            <a:ext cx="8364538" cy="4459287"/>
          </a:xfrm>
        </p:spPr>
        <p:txBody>
          <a:bodyPr/>
          <a:lstStyle/>
          <a:p>
            <a:pPr marL="96838" indent="-96838" algn="just" eaLnBrk="1" hangingPunct="1">
              <a:buFont typeface="Wingdings" panose="05000000000000000000" pitchFamily="2" charset="2"/>
              <a:buNone/>
            </a:pPr>
            <a:r>
              <a:rPr lang="id-ID" altLang="en-US"/>
              <a:t>	</a:t>
            </a:r>
            <a:r>
              <a:rPr lang="id-ID" altLang="en-US" sz="2400"/>
              <a:t>Tidak semua rasio keuangan harus digunakan ketika melakukan analisis terhadap suatu </a:t>
            </a:r>
            <a:r>
              <a:rPr lang="fi-FI" altLang="en-US" sz="2400"/>
              <a:t>perusahaan. </a:t>
            </a:r>
            <a:r>
              <a:rPr lang="id-ID" altLang="en-US" sz="2400"/>
              <a:t>P</a:t>
            </a:r>
            <a:r>
              <a:rPr lang="fi-FI" altLang="en-US" sz="2400"/>
              <a:t>ilihan rasio yang digunakan bergantung pada kebutuhan serta tujuan analisis.</a:t>
            </a:r>
            <a:r>
              <a:rPr lang="id-ID" altLang="en-US" sz="2400"/>
              <a:t> </a:t>
            </a:r>
            <a:endParaRPr lang="fi-FI" altLang="en-US" sz="2400"/>
          </a:p>
          <a:p>
            <a:pPr marL="96838" indent="-96838" algn="just" eaLnBrk="1" hangingPunct="1">
              <a:buFont typeface="Wingdings" panose="05000000000000000000" pitchFamily="2" charset="2"/>
              <a:buNone/>
            </a:pPr>
            <a:r>
              <a:rPr lang="id-ID" altLang="en-US" sz="2400"/>
              <a:t>	Sebagai contoh : pemasok dan kreditur jangka pendek lebih suka konsen pada </a:t>
            </a:r>
            <a:r>
              <a:rPr lang="id-ID" altLang="en-US" sz="2400" i="1"/>
              <a:t>current liquidity, </a:t>
            </a:r>
            <a:r>
              <a:rPr lang="id-ID" altLang="en-US" sz="2400"/>
              <a:t>sementara pemegang saham lebih menyukai rasio profitabilitas untuk menentukan tingkat pengembalian investasi; sementara perbankan akan lebih suka pada </a:t>
            </a:r>
            <a:r>
              <a:rPr lang="id-ID" altLang="en-US" sz="2400" i="1"/>
              <a:t>profitability dan leverage ratios </a:t>
            </a:r>
            <a:r>
              <a:rPr lang="id-ID" altLang="en-US" sz="2400"/>
              <a:t>untuk persetujuan kredit.</a:t>
            </a:r>
          </a:p>
        </p:txBody>
      </p:sp>
    </p:spTree>
  </p:cSld>
  <p:clrMapOvr>
    <a:masterClrMapping/>
  </p:clrMapOvr>
  <p:transition spd="med">
    <p:wheel spokes="8"/>
    <p:sndAc>
      <p:stSnd>
        <p:snd r:embed="rId2"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940BA8C-5376-4EBA-AB63-FF5D8F906902}"/>
              </a:ext>
            </a:extLst>
          </p:cNvPr>
          <p:cNvSpPr>
            <a:spLocks noGrp="1" noChangeArrowheads="1"/>
          </p:cNvSpPr>
          <p:nvPr>
            <p:ph type="title"/>
          </p:nvPr>
        </p:nvSpPr>
        <p:spPr>
          <a:xfrm>
            <a:off x="1990725" y="542925"/>
            <a:ext cx="5562600" cy="785813"/>
          </a:xfrm>
        </p:spPr>
        <p:txBody>
          <a:bodyPr>
            <a:normAutofit fontScale="90000"/>
          </a:bodyPr>
          <a:lstStyle/>
          <a:p>
            <a:pPr algn="ctr" eaLnBrk="1" hangingPunct="1"/>
            <a:r>
              <a:rPr lang="id-ID" altLang="en-US" dirty="0">
                <a:latin typeface="Tahoma" panose="020B0604030504040204" pitchFamily="34" charset="0"/>
              </a:rPr>
              <a:t>ANALISIS RASIO KEUANGAN</a:t>
            </a:r>
            <a:endParaRPr lang="id-ID" altLang="en-US" sz="4000" dirty="0">
              <a:latin typeface="Tahoma" panose="020B0604030504040204" pitchFamily="34" charset="0"/>
            </a:endParaRPr>
          </a:p>
        </p:txBody>
      </p:sp>
      <p:sp>
        <p:nvSpPr>
          <p:cNvPr id="10243" name="Rectangle 3">
            <a:extLst>
              <a:ext uri="{FF2B5EF4-FFF2-40B4-BE49-F238E27FC236}">
                <a16:creationId xmlns:a16="http://schemas.microsoft.com/office/drawing/2014/main" id="{136B23AB-84D6-4D17-AA21-B750F8EFFB83}"/>
              </a:ext>
            </a:extLst>
          </p:cNvPr>
          <p:cNvSpPr>
            <a:spLocks noGrp="1" noChangeArrowheads="1"/>
          </p:cNvSpPr>
          <p:nvPr>
            <p:ph sz="quarter" idx="1"/>
          </p:nvPr>
        </p:nvSpPr>
        <p:spPr>
          <a:xfrm>
            <a:off x="428625" y="1785938"/>
            <a:ext cx="8258175" cy="4459287"/>
          </a:xfrm>
        </p:spPr>
        <p:txBody>
          <a:bodyPr>
            <a:normAutofit/>
          </a:bodyPr>
          <a:lstStyle/>
          <a:p>
            <a:pPr algn="just" eaLnBrk="1" hangingPunct="1">
              <a:buFont typeface="Wingdings" panose="05000000000000000000" pitchFamily="2" charset="2"/>
              <a:buNone/>
              <a:defRPr/>
            </a:pPr>
            <a:r>
              <a:rPr lang="id-ID" dirty="0"/>
              <a:t>Analisis rasio dapat dilakukan secara :</a:t>
            </a:r>
          </a:p>
          <a:p>
            <a:pPr algn="just" eaLnBrk="1" hangingPunct="1">
              <a:defRPr/>
            </a:pPr>
            <a:r>
              <a:rPr lang="id-ID" i="1" dirty="0"/>
              <a:t>cross section (Cross-Sectional Analysis)  membandingkan rasio keuangan perusahaan berbeda untuk waktu yang sama, misalnya membandingkan perusahaan dengan pesaing utama ataupun dengan industri (cara ini disebut dengan benchmarking) </a:t>
            </a:r>
          </a:p>
          <a:p>
            <a:pPr algn="just" eaLnBrk="1" hangingPunct="1">
              <a:defRPr/>
            </a:pPr>
            <a:r>
              <a:rPr lang="id-ID" i="1" dirty="0"/>
              <a:t>time series (Time-Series Analysis) </a:t>
            </a:r>
          </a:p>
          <a:p>
            <a:pPr algn="just" eaLnBrk="1" hangingPunct="1">
              <a:buFont typeface="Wingdings" panose="05000000000000000000" pitchFamily="2" charset="2"/>
              <a:buNone/>
              <a:defRPr/>
            </a:pPr>
            <a:r>
              <a:rPr lang="id-ID" i="1" dirty="0"/>
              <a:t>	melakukan evaluasi atas perkembangan kinerja perusahaan melalui rasio keuangan </a:t>
            </a:r>
          </a:p>
          <a:p>
            <a:pPr marL="514350" indent="-514350" algn="just" eaLnBrk="1" fontAlgn="auto" hangingPunct="1">
              <a:lnSpc>
                <a:spcPct val="90000"/>
              </a:lnSpc>
              <a:spcAft>
                <a:spcPts val="0"/>
              </a:spcAft>
              <a:buFont typeface="Wingdings"/>
              <a:buNone/>
              <a:defRPr/>
            </a:pPr>
            <a:endParaRPr lang="en-US" dirty="0"/>
          </a:p>
          <a:p>
            <a:pPr marL="609600" indent="-609600" eaLnBrk="1" fontAlgn="auto" hangingPunct="1">
              <a:lnSpc>
                <a:spcPct val="90000"/>
              </a:lnSpc>
              <a:spcAft>
                <a:spcPts val="0"/>
              </a:spcAft>
              <a:buFont typeface="Wingdings" panose="05000000000000000000" pitchFamily="2" charset="2"/>
              <a:buNone/>
              <a:defRPr/>
            </a:pPr>
            <a:endParaRPr lang="id-ID" dirty="0"/>
          </a:p>
        </p:txBody>
      </p:sp>
    </p:spTree>
  </p:cSld>
  <p:clrMapOvr>
    <a:masterClrMapping/>
  </p:clrMapOvr>
  <p:transition spd="med">
    <p:wheel spokes="8"/>
    <p:sndAc>
      <p:stSnd>
        <p:snd r:embed="rId2" name="camera.wav"/>
      </p:stSnd>
    </p:sndAc>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870</TotalTime>
  <Words>4089</Words>
  <Application>Microsoft Office PowerPoint</Application>
  <PresentationFormat>On-screen Show (4:3)</PresentationFormat>
  <Paragraphs>827</Paragraphs>
  <Slides>47</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47</vt:i4>
      </vt:variant>
    </vt:vector>
  </HeadingPairs>
  <TitlesOfParts>
    <vt:vector size="62" baseType="lpstr">
      <vt:lpstr>Arial Unicode MS</vt:lpstr>
      <vt:lpstr>Agency FB</vt:lpstr>
      <vt:lpstr>Aharoni</vt:lpstr>
      <vt:lpstr>Andalus</vt:lpstr>
      <vt:lpstr>Aparajita</vt:lpstr>
      <vt:lpstr>Arial</vt:lpstr>
      <vt:lpstr>Arial Narrow</vt:lpstr>
      <vt:lpstr>Baskerville Old Face</vt:lpstr>
      <vt:lpstr>Calibri</vt:lpstr>
      <vt:lpstr>Calibri Light</vt:lpstr>
      <vt:lpstr>Century Schoolbook</vt:lpstr>
      <vt:lpstr>Tahoma</vt:lpstr>
      <vt:lpstr>Wingdings</vt:lpstr>
      <vt:lpstr>Wingdings 2</vt:lpstr>
      <vt:lpstr>Office Theme</vt:lpstr>
      <vt:lpstr>BAB 10</vt:lpstr>
      <vt:lpstr>Pentingnya analisis LK</vt:lpstr>
      <vt:lpstr>Laporan Keuangan</vt:lpstr>
      <vt:lpstr>  Metode Analisis Laporan Keuangan  </vt:lpstr>
      <vt:lpstr>  </vt:lpstr>
      <vt:lpstr>  </vt:lpstr>
      <vt:lpstr>RASIO KEUANGAN</vt:lpstr>
      <vt:lpstr>RASIO KEUANGAN</vt:lpstr>
      <vt:lpstr>ANALISIS RASIO KEUANGAN</vt:lpstr>
      <vt:lpstr>RASIO LIKUIDITAS</vt:lpstr>
      <vt:lpstr>Rasio Likuiditas</vt:lpstr>
      <vt:lpstr> Rasio Likuiditas  Contoh: Hitung current ratio dan quick ratio!</vt:lpstr>
      <vt:lpstr>Penyelesaian: </vt:lpstr>
      <vt:lpstr>Rasio Solvabilitas</vt:lpstr>
      <vt:lpstr>Rasio Solvabilitas</vt:lpstr>
      <vt:lpstr>Rasio Solvabilitas</vt:lpstr>
      <vt:lpstr>Rasio Solvabilitas</vt:lpstr>
      <vt:lpstr>PowerPoint Presentation</vt:lpstr>
      <vt:lpstr>Rasio Solvabilitas</vt:lpstr>
      <vt:lpstr>Rasio Profitabilitas</vt:lpstr>
      <vt:lpstr>Rasio Profitabilitas</vt:lpstr>
      <vt:lpstr>Rasio Profitabilitas</vt:lpstr>
      <vt:lpstr>Rasio Profitabilitas</vt:lpstr>
      <vt:lpstr>Rasio Profitabilitas</vt:lpstr>
      <vt:lpstr>Rasio Profitabilitas</vt:lpstr>
      <vt:lpstr>Rasio Aktivitas</vt:lpstr>
      <vt:lpstr>Rasio Aktivitas</vt:lpstr>
      <vt:lpstr>Rasio Aktivitas</vt:lpstr>
      <vt:lpstr>Rasio Aktivitas</vt:lpstr>
      <vt:lpstr>RASIO PASAR</vt:lpstr>
      <vt:lpstr>EARNING PER SHARE (EPS)</vt:lpstr>
      <vt:lpstr>EARNING PER SHARE (EPS)</vt:lpstr>
      <vt:lpstr>PRICE EARNING RATIO (PER)</vt:lpstr>
      <vt:lpstr>PRICE EARNING RATIO (PER)</vt:lpstr>
      <vt:lpstr>DIVIDEND PAYOUT RATIO (DPR)</vt:lpstr>
      <vt:lpstr>CONTOH SOAL</vt:lpstr>
      <vt:lpstr>Penyelesaian :</vt:lpstr>
      <vt:lpstr>Penyelesaian :</vt:lpstr>
      <vt:lpstr>ANALISIS INDEKS</vt:lpstr>
      <vt:lpstr>ANALISIS INDEKS</vt:lpstr>
      <vt:lpstr>CONTOH ANALISIS INDEKS</vt:lpstr>
      <vt:lpstr>ANALISIS COMMON SIZE (PERSENTASE PER KOMPONEN)</vt:lpstr>
      <vt:lpstr>ANALISIS COMMON SIZE (PERSENTASE PER KOMPONEN)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KEUANGAN PERUSAHAAN</dc:title>
  <dc:creator>Damar Elsa</dc:creator>
  <cp:lastModifiedBy>sri yansyah</cp:lastModifiedBy>
  <cp:revision>84</cp:revision>
  <dcterms:created xsi:type="dcterms:W3CDTF">2017-02-28T03:27:29Z</dcterms:created>
  <dcterms:modified xsi:type="dcterms:W3CDTF">2020-12-02T15:14:55Z</dcterms:modified>
</cp:coreProperties>
</file>