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321" r:id="rId2"/>
    <p:sldId id="256" r:id="rId3"/>
    <p:sldId id="257" r:id="rId4"/>
    <p:sldId id="259" r:id="rId5"/>
    <p:sldId id="260" r:id="rId6"/>
    <p:sldId id="261" r:id="rId7"/>
    <p:sldId id="265" r:id="rId8"/>
    <p:sldId id="270" r:id="rId9"/>
    <p:sldId id="266" r:id="rId10"/>
    <p:sldId id="267" r:id="rId11"/>
    <p:sldId id="271" r:id="rId12"/>
    <p:sldId id="272" r:id="rId13"/>
    <p:sldId id="269" r:id="rId14"/>
    <p:sldId id="268" r:id="rId15"/>
    <p:sldId id="273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96" d="100"/>
          <a:sy n="96" d="100"/>
        </p:scale>
        <p:origin x="105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5BCB36-0044-9B97-B326-E70E2839E9C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608A622-3638-F051-1B53-5DBFFFB426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328840-C5B6-9B63-E764-5609CE3918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E77DD5-3F28-4C39-A492-E23F762923C5}" type="datetimeFigureOut">
              <a:rPr lang="en-US" smtClean="0"/>
              <a:t>11/2/2022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EDD512-BA16-2786-2FBA-4F5B52DA70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248F6D-DE21-B83E-69B3-80F7F2D73C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5DC6D6-E6E7-4CA9-A519-1B63AE8ADC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77140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9B19FA-5644-6FC2-9FB8-929FD728B0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41E06F6-4A20-F1AF-BB8E-717A79C9F1F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B34334-D9E0-15F3-9137-1B23E38115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E77DD5-3F28-4C39-A492-E23F762923C5}" type="datetimeFigureOut">
              <a:rPr lang="en-US" smtClean="0"/>
              <a:t>11/2/2022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6C795C-758D-B01A-A164-9D165818C2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DC1471-AE1B-4EE6-8EBD-BB9E5E1E18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5DC6D6-E6E7-4CA9-A519-1B63AE8ADC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86164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D5DE727-F802-AA03-6259-C578444CE89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7DD3E0F-5E31-1F68-EB0B-E7C437DB664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8D98FD0-7BFC-29FF-3E0D-9B33F5B7F7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E77DD5-3F28-4C39-A492-E23F762923C5}" type="datetimeFigureOut">
              <a:rPr lang="en-US" smtClean="0"/>
              <a:t>11/2/2022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B5537C-65F9-6AC5-8B18-8F62BAA861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36B7B93-18A9-67DF-E249-9E03EB2E51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5DC6D6-E6E7-4CA9-A519-1B63AE8ADC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1730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349866-98A7-B026-F84E-0DC96B5F2E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E8432B-1D39-813D-5C64-3E7B12498B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0027F8A-D0B3-4295-D580-D196BA174C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E77DD5-3F28-4C39-A492-E23F762923C5}" type="datetimeFigureOut">
              <a:rPr lang="en-US" smtClean="0"/>
              <a:t>11/2/2022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72C800-A741-7558-17A7-548543B12B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6B88A9-CF75-3371-915F-5D2FFA913C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5DC6D6-E6E7-4CA9-A519-1B63AE8ADC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87316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E9CA20-7D74-8FEA-AE5B-2F1A46D854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9E90D44-CFA8-28B6-A655-0E0DD32A69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226F7B-A039-C370-850E-D8070E98AB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E77DD5-3F28-4C39-A492-E23F762923C5}" type="datetimeFigureOut">
              <a:rPr lang="en-US" smtClean="0"/>
              <a:t>11/2/2022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0D0D31-47DD-9884-1D93-44E777E6F4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AAED85-44AF-572C-3577-2C960DA114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5DC6D6-E6E7-4CA9-A519-1B63AE8ADC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84644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DCB1DC-AD7B-8462-AA69-024E83DF35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560DB0-9859-AD93-184D-1C6F3811BC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CB0CEF7-D1EC-3FB2-13FE-B70BDA7F682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E945ED0-041D-1E1C-32E1-CF370CA6A1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E77DD5-3F28-4C39-A492-E23F762923C5}" type="datetimeFigureOut">
              <a:rPr lang="en-US" smtClean="0"/>
              <a:t>11/2/2022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D8B89AA-6C67-2782-29E4-26272EBE0C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F9D577B-42DE-C781-5448-0BB8F1B7F8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5DC6D6-E6E7-4CA9-A519-1B63AE8ADC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08100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B19EEC-04BF-6F95-8316-B539BCAB29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B76AC76-E9F4-D15E-84B0-4E3B3E54D6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6A03810-B489-F1C7-ADB4-931802906D3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799AA9C-F636-0B1A-444F-07E7CE8ABEF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5BA8006-CC62-5F43-9899-4045EE23F52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BC9FD3F-666B-2FD0-75B0-766D92722E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E77DD5-3F28-4C39-A492-E23F762923C5}" type="datetimeFigureOut">
              <a:rPr lang="en-US" smtClean="0"/>
              <a:t>11/2/2022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E864DC8-5AC2-6EC7-3E0B-0359366C96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239340F-5B7A-7DDA-83D1-9B4E77ED50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5DC6D6-E6E7-4CA9-A519-1B63AE8ADC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11087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C59776-EA96-E7C8-232A-D9AB6B869C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D7679EA-D2CD-A782-8745-41351DACE7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E77DD5-3F28-4C39-A492-E23F762923C5}" type="datetimeFigureOut">
              <a:rPr lang="en-US" smtClean="0"/>
              <a:t>11/2/2022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31BC259-10C0-E12C-18CC-3F430E8650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55FC3AE-0510-1811-58CE-17BAAC2055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5DC6D6-E6E7-4CA9-A519-1B63AE8ADC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84648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2F39880-C255-B560-FBE4-5B140F1B2B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E77DD5-3F28-4C39-A492-E23F762923C5}" type="datetimeFigureOut">
              <a:rPr lang="en-US" smtClean="0"/>
              <a:t>11/2/2022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C9B2214-187E-517C-478A-9EF69DFEF9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C1233EB-5492-ED5E-373A-EBE9E73E43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5DC6D6-E6E7-4CA9-A519-1B63AE8ADC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51283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2CA78C-59AA-7B67-8501-5DE385EC84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C6D5CD-6E68-3433-428E-FEBAEB11C4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821FB7B-4FFC-7C95-0607-9650BE7800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E37EDC1-F46B-9562-05DB-A52FF29CC5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E77DD5-3F28-4C39-A492-E23F762923C5}" type="datetimeFigureOut">
              <a:rPr lang="en-US" smtClean="0"/>
              <a:t>11/2/2022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15CF8ED-04A4-08F4-B408-ED1FD9D6FE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CA3ABD6-37EB-B463-AC0E-20C1F3B2CA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5DC6D6-E6E7-4CA9-A519-1B63AE8ADC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49087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1BF5A2-4D70-E2D0-E65E-30B5979B35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3C35F6D-49B8-B134-6B11-FE774F825B6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B9E6422-DAA7-99AF-A81D-8C8248879D6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0358738-3EDE-83C8-F0F6-D55660638C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E77DD5-3F28-4C39-A492-E23F762923C5}" type="datetimeFigureOut">
              <a:rPr lang="en-US" smtClean="0"/>
              <a:t>11/2/2022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4C2129E-DD96-BC44-5BC0-9DE5B2F7EE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E975867-2E56-04B7-E9CF-E524A8755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5DC6D6-E6E7-4CA9-A519-1B63AE8ADC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12698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2E42363-A192-377B-91A7-1349373464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6CDAC3A-C4C1-7EAD-95BD-F9CAD72FB6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32E623-171A-2A0A-2727-DAE4DD20384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E77DD5-3F28-4C39-A492-E23F762923C5}" type="datetimeFigureOut">
              <a:rPr lang="en-US" smtClean="0"/>
              <a:t>11/2/2022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2F705B-2647-D8C2-65F8-E5AF1125548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7DD48E-12CA-890B-3B8D-5D071ABBF77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5DC6D6-E6E7-4CA9-A519-1B63AE8ADC2A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9B7889C-50DC-E69B-8E24-E7981F9BE2DA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3886200" y="6548438"/>
            <a:ext cx="3713163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en-US" altLang="en-US" sz="1200">
                <a:solidFill>
                  <a:schemeClr val="bg1"/>
                </a:solidFill>
              </a:rPr>
              <a:t>Kementrian Pendidikan, Kebudayan, Riset, dan Teknologi</a:t>
            </a:r>
          </a:p>
          <a:p>
            <a:endParaRPr lang="en-US" altLang="en-US" sz="1200">
              <a:solidFill>
                <a:schemeClr val="bg1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7F85A23-CE1C-2A3A-3F2A-CA02A627211F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0447338" y="6535738"/>
            <a:ext cx="1027112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en-US" altLang="en-US" sz="1600">
                <a:solidFill>
                  <a:schemeClr val="bg1"/>
                </a:solidFill>
              </a:rPr>
              <a:t>UNISSULA</a:t>
            </a:r>
            <a:endParaRPr lang="en-US" altLang="en-US" sz="1600"/>
          </a:p>
          <a:p>
            <a:endParaRPr lang="en-US" altLang="en-US" sz="160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5D385A8-BF34-CE08-F7B4-657DAF0099A4}"/>
              </a:ext>
            </a:extLst>
          </p:cNvPr>
          <p:cNvSpPr txBox="1"/>
          <p:nvPr userDrawn="1"/>
        </p:nvSpPr>
        <p:spPr>
          <a:xfrm>
            <a:off x="300038" y="6556375"/>
            <a:ext cx="2574925" cy="44608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en-US" sz="1200" dirty="0">
                <a:solidFill>
                  <a:schemeClr val="bg1"/>
                </a:solidFill>
              </a:rPr>
              <a:t>INOVASI MODUL DIGITAL (IMD) - 2022</a:t>
            </a:r>
          </a:p>
          <a:p>
            <a:pPr>
              <a:defRPr/>
            </a:pPr>
            <a:endParaRPr lang="en-US" sz="105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39775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94A25F-4409-B56F-4870-C4E5DBD103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3200400"/>
            <a:ext cx="10820400" cy="1676400"/>
          </a:xfrm>
        </p:spPr>
        <p:txBody>
          <a:bodyPr>
            <a:normAutofit fontScale="92500"/>
          </a:bodyPr>
          <a:lstStyle/>
          <a:p>
            <a:pPr marL="0" indent="0" algn="ctr">
              <a:buNone/>
            </a:pPr>
            <a:r>
              <a:rPr lang="en-US" b="1" dirty="0"/>
              <a:t>Video </a:t>
            </a:r>
            <a:r>
              <a:rPr lang="en-US" b="1" dirty="0" err="1"/>
              <a:t>ini</a:t>
            </a:r>
            <a:r>
              <a:rPr lang="en-US" b="1" dirty="0"/>
              <a:t> </a:t>
            </a:r>
            <a:r>
              <a:rPr lang="en-US" b="1" dirty="0" err="1"/>
              <a:t>dibuat</a:t>
            </a:r>
            <a:r>
              <a:rPr lang="en-US" b="1" dirty="0"/>
              <a:t> </a:t>
            </a:r>
            <a:r>
              <a:rPr lang="en-US" b="1" dirty="0" err="1"/>
              <a:t>sebagai</a:t>
            </a:r>
            <a:r>
              <a:rPr lang="en-US" b="1" dirty="0"/>
              <a:t> </a:t>
            </a:r>
            <a:r>
              <a:rPr lang="en-US" b="1" dirty="0" err="1"/>
              <a:t>luaran</a:t>
            </a:r>
            <a:r>
              <a:rPr lang="en-US" b="1" dirty="0"/>
              <a:t> Program </a:t>
            </a:r>
            <a:r>
              <a:rPr lang="en-US" b="1" dirty="0" err="1"/>
              <a:t>Bantuan</a:t>
            </a:r>
            <a:r>
              <a:rPr lang="en-US" b="1" dirty="0"/>
              <a:t> </a:t>
            </a:r>
            <a:r>
              <a:rPr lang="en-US" b="1" dirty="0" err="1"/>
              <a:t>Inovasi</a:t>
            </a:r>
            <a:r>
              <a:rPr lang="en-US" b="1" dirty="0"/>
              <a:t> Modul Digital (IMD)</a:t>
            </a:r>
          </a:p>
          <a:p>
            <a:pPr marL="0" indent="0" algn="ctr">
              <a:buNone/>
            </a:pPr>
            <a:r>
              <a:rPr lang="en-US" b="1" dirty="0" err="1"/>
              <a:t>Kementrian</a:t>
            </a:r>
            <a:r>
              <a:rPr lang="en-US" b="1" dirty="0"/>
              <a:t> Pendidikan, </a:t>
            </a:r>
            <a:r>
              <a:rPr lang="en-US" b="1" dirty="0" err="1"/>
              <a:t>Kebudayaan</a:t>
            </a:r>
            <a:r>
              <a:rPr lang="en-US" b="1" dirty="0"/>
              <a:t>, </a:t>
            </a:r>
            <a:r>
              <a:rPr lang="en-US" b="1" dirty="0" err="1"/>
              <a:t>Riset</a:t>
            </a:r>
            <a:r>
              <a:rPr lang="en-US" b="1" dirty="0"/>
              <a:t>, dan </a:t>
            </a:r>
            <a:r>
              <a:rPr lang="en-US" b="1" dirty="0" err="1"/>
              <a:t>Teknologi</a:t>
            </a:r>
            <a:endParaRPr lang="en-US" b="1" dirty="0"/>
          </a:p>
          <a:p>
            <a:pPr marL="0" indent="0" algn="ctr">
              <a:buNone/>
            </a:pPr>
            <a:r>
              <a:rPr lang="en-US" b="1" dirty="0" err="1"/>
              <a:t>Tahun</a:t>
            </a:r>
            <a:r>
              <a:rPr lang="en-US" b="1" dirty="0"/>
              <a:t> 2022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3C245FA-8C52-1EB9-BE41-8D0A2601DD5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10375" y="1447800"/>
            <a:ext cx="2371250" cy="1676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191893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46647"/>
            <a:ext cx="9309652" cy="4566527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2400" dirty="0" err="1"/>
              <a:t>Setelah</a:t>
            </a:r>
            <a:r>
              <a:rPr lang="en-US" sz="2400" dirty="0"/>
              <a:t> data </a:t>
            </a:r>
            <a:r>
              <a:rPr lang="en-US" sz="2400" dirty="0" err="1"/>
              <a:t>subjektif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objektif</a:t>
            </a:r>
            <a:r>
              <a:rPr lang="en-US" sz="2400" dirty="0"/>
              <a:t> </a:t>
            </a:r>
            <a:r>
              <a:rPr lang="en-US" sz="2400" dirty="0" err="1"/>
              <a:t>telah</a:t>
            </a:r>
            <a:r>
              <a:rPr lang="en-US" sz="2400" dirty="0"/>
              <a:t> </a:t>
            </a:r>
            <a:r>
              <a:rPr lang="en-US" sz="2400" dirty="0" err="1"/>
              <a:t>terkumpul</a:t>
            </a:r>
            <a:r>
              <a:rPr lang="en-US" sz="2400" dirty="0"/>
              <a:t>, </a:t>
            </a:r>
            <a:r>
              <a:rPr lang="en-US" sz="2400" dirty="0" err="1"/>
              <a:t>tugas</a:t>
            </a:r>
            <a:r>
              <a:rPr lang="en-US" sz="2400" dirty="0"/>
              <a:t> </a:t>
            </a:r>
            <a:r>
              <a:rPr lang="en-US" sz="2400" dirty="0" err="1"/>
              <a:t>kita</a:t>
            </a:r>
            <a:r>
              <a:rPr lang="en-US" sz="2400" dirty="0"/>
              <a:t> </a:t>
            </a:r>
            <a:r>
              <a:rPr lang="en-US" sz="2400" dirty="0" err="1"/>
              <a:t>selanjutnya</a:t>
            </a:r>
            <a:r>
              <a:rPr lang="en-US" sz="2400" dirty="0"/>
              <a:t> </a:t>
            </a:r>
            <a:r>
              <a:rPr lang="en-US" sz="2400" dirty="0" err="1"/>
              <a:t>adalah</a:t>
            </a:r>
            <a:r>
              <a:rPr lang="en-US" sz="2400" dirty="0"/>
              <a:t> </a:t>
            </a:r>
            <a:r>
              <a:rPr lang="en-US" sz="2400" dirty="0" err="1"/>
              <a:t>interpretasi</a:t>
            </a:r>
            <a:r>
              <a:rPr lang="en-US" sz="2400" dirty="0"/>
              <a:t> data/</a:t>
            </a:r>
            <a:r>
              <a:rPr lang="en-US" sz="2400" dirty="0" err="1"/>
              <a:t>merumuskan</a:t>
            </a:r>
            <a:r>
              <a:rPr lang="en-US" sz="2400" dirty="0"/>
              <a:t> diagnose </a:t>
            </a:r>
            <a:r>
              <a:rPr lang="en-US" sz="2400" dirty="0" err="1"/>
              <a:t>kebidanan</a:t>
            </a:r>
            <a:r>
              <a:rPr lang="en-US" sz="2400" dirty="0"/>
              <a:t>. Pada </a:t>
            </a:r>
            <a:r>
              <a:rPr lang="en-US" sz="2400" dirty="0" err="1"/>
              <a:t>persalinan</a:t>
            </a:r>
            <a:r>
              <a:rPr lang="en-US" sz="2400" dirty="0"/>
              <a:t> kala I normal diagnose </a:t>
            </a:r>
            <a:r>
              <a:rPr lang="en-US" sz="2400" dirty="0" err="1"/>
              <a:t>ditegakkan</a:t>
            </a:r>
            <a:r>
              <a:rPr lang="en-US" sz="2400" dirty="0"/>
              <a:t> </a:t>
            </a:r>
            <a:r>
              <a:rPr lang="en-US" sz="2400" dirty="0" err="1"/>
              <a:t>berdasarkan</a:t>
            </a:r>
            <a:r>
              <a:rPr lang="en-US" sz="2400" dirty="0"/>
              <a:t> </a:t>
            </a:r>
            <a:r>
              <a:rPr lang="en-US" sz="2400" dirty="0" err="1"/>
              <a:t>lebarnya</a:t>
            </a:r>
            <a:r>
              <a:rPr lang="en-US" sz="2400" dirty="0"/>
              <a:t> </a:t>
            </a:r>
            <a:r>
              <a:rPr lang="en-US" sz="2400" dirty="0" err="1"/>
              <a:t>pembukaan</a:t>
            </a:r>
            <a:r>
              <a:rPr lang="en-US" sz="2400" dirty="0"/>
              <a:t> </a:t>
            </a:r>
            <a:r>
              <a:rPr lang="en-US" sz="2400" dirty="0" err="1"/>
              <a:t>serviks</a:t>
            </a:r>
            <a:r>
              <a:rPr lang="en-US" sz="2400" dirty="0"/>
              <a:t> </a:t>
            </a:r>
            <a:r>
              <a:rPr lang="en-US" sz="2400" dirty="0" err="1"/>
              <a:t>yaitu</a:t>
            </a:r>
            <a:r>
              <a:rPr lang="en-US" sz="2400" dirty="0"/>
              <a:t>:</a:t>
            </a:r>
          </a:p>
          <a:p>
            <a:pPr marL="0" indent="0" algn="just">
              <a:buNone/>
            </a:pPr>
            <a:endParaRPr lang="en-US" dirty="0"/>
          </a:p>
          <a:p>
            <a:pPr lvl="1" algn="just"/>
            <a:r>
              <a:rPr lang="en-US" dirty="0" err="1"/>
              <a:t>Fase</a:t>
            </a:r>
            <a:r>
              <a:rPr lang="en-US" dirty="0"/>
              <a:t> </a:t>
            </a:r>
            <a:r>
              <a:rPr lang="en-US" dirty="0" err="1"/>
              <a:t>laten</a:t>
            </a:r>
            <a:r>
              <a:rPr lang="en-US" dirty="0"/>
              <a:t>: </a:t>
            </a:r>
            <a:r>
              <a:rPr lang="en-US" dirty="0" err="1"/>
              <a:t>terjadi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pembukaan</a:t>
            </a:r>
            <a:r>
              <a:rPr lang="en-US" dirty="0"/>
              <a:t> </a:t>
            </a:r>
            <a:r>
              <a:rPr lang="en-US" dirty="0" err="1"/>
              <a:t>serviks</a:t>
            </a:r>
            <a:r>
              <a:rPr lang="en-US" dirty="0"/>
              <a:t> 1-4 cm, </a:t>
            </a:r>
            <a:r>
              <a:rPr lang="en-US" dirty="0" err="1"/>
              <a:t>kontraksi</a:t>
            </a:r>
            <a:r>
              <a:rPr lang="en-US" dirty="0"/>
              <a:t> </a:t>
            </a:r>
            <a:r>
              <a:rPr lang="en-US" dirty="0" err="1"/>
              <a:t>belum</a:t>
            </a:r>
            <a:r>
              <a:rPr lang="en-US" dirty="0"/>
              <a:t> </a:t>
            </a:r>
            <a:r>
              <a:rPr lang="en-US" dirty="0" err="1"/>
              <a:t>sering</a:t>
            </a:r>
            <a:r>
              <a:rPr lang="en-US" dirty="0"/>
              <a:t>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disertai</a:t>
            </a:r>
            <a:r>
              <a:rPr lang="en-US" dirty="0"/>
              <a:t> </a:t>
            </a:r>
            <a:r>
              <a:rPr lang="en-US" dirty="0" err="1"/>
              <a:t>nyeri</a:t>
            </a:r>
            <a:r>
              <a:rPr lang="en-US" dirty="0"/>
              <a:t> </a:t>
            </a:r>
            <a:r>
              <a:rPr lang="en-US" dirty="0" err="1"/>
              <a:t>ringan</a:t>
            </a:r>
            <a:r>
              <a:rPr lang="en-US" dirty="0"/>
              <a:t>.</a:t>
            </a:r>
          </a:p>
          <a:p>
            <a:pPr lvl="1" algn="just"/>
            <a:r>
              <a:rPr lang="en-US" dirty="0" err="1"/>
              <a:t>Fase</a:t>
            </a:r>
            <a:r>
              <a:rPr lang="en-US" dirty="0"/>
              <a:t> </a:t>
            </a:r>
            <a:r>
              <a:rPr lang="en-US" dirty="0" err="1"/>
              <a:t>aktif</a:t>
            </a:r>
            <a:r>
              <a:rPr lang="en-US" dirty="0"/>
              <a:t>: </a:t>
            </a:r>
            <a:r>
              <a:rPr lang="en-US" dirty="0" err="1"/>
              <a:t>terjadi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pembukaan</a:t>
            </a:r>
            <a:r>
              <a:rPr lang="en-US" dirty="0"/>
              <a:t> </a:t>
            </a:r>
            <a:r>
              <a:rPr lang="en-US" dirty="0" err="1"/>
              <a:t>serviks</a:t>
            </a:r>
            <a:r>
              <a:rPr lang="en-US" dirty="0"/>
              <a:t> 5-10 cm, </a:t>
            </a:r>
            <a:r>
              <a:rPr lang="en-US" dirty="0" err="1"/>
              <a:t>kontraksi</a:t>
            </a:r>
            <a:r>
              <a:rPr lang="en-US" dirty="0"/>
              <a:t> </a:t>
            </a:r>
            <a:r>
              <a:rPr lang="en-US" dirty="0" err="1"/>
              <a:t>lebih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3 kali </a:t>
            </a:r>
            <a:r>
              <a:rPr lang="en-US" dirty="0" err="1"/>
              <a:t>dalam</a:t>
            </a:r>
            <a:r>
              <a:rPr lang="en-US" dirty="0"/>
              <a:t> 10 </a:t>
            </a:r>
            <a:r>
              <a:rPr lang="en-US" dirty="0" err="1"/>
              <a:t>menit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lamanya</a:t>
            </a:r>
            <a:r>
              <a:rPr lang="en-US" dirty="0"/>
              <a:t> 40 </a:t>
            </a:r>
            <a:r>
              <a:rPr lang="en-US" dirty="0" err="1"/>
              <a:t>detik</a:t>
            </a:r>
            <a:r>
              <a:rPr lang="en-US" dirty="0"/>
              <a:t>,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nyeri</a:t>
            </a:r>
            <a:r>
              <a:rPr lang="en-US" dirty="0"/>
              <a:t> yang </a:t>
            </a:r>
            <a:r>
              <a:rPr lang="en-US" dirty="0" err="1"/>
              <a:t>semakin</a:t>
            </a:r>
            <a:r>
              <a:rPr lang="en-US" dirty="0"/>
              <a:t> </a:t>
            </a:r>
            <a:r>
              <a:rPr lang="en-US" dirty="0" err="1"/>
              <a:t>meningkat</a:t>
            </a:r>
            <a:r>
              <a:rPr lang="en-US" dirty="0"/>
              <a:t>, </a:t>
            </a:r>
            <a:r>
              <a:rPr lang="en-US" dirty="0" err="1"/>
              <a:t>disertai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penurunan</a:t>
            </a:r>
            <a:r>
              <a:rPr lang="en-US" dirty="0"/>
              <a:t> </a:t>
            </a:r>
            <a:r>
              <a:rPr lang="en-US" dirty="0" err="1"/>
              <a:t>bagian</a:t>
            </a:r>
            <a:r>
              <a:rPr lang="en-US" dirty="0"/>
              <a:t> </a:t>
            </a:r>
            <a:r>
              <a:rPr lang="en-US" dirty="0" err="1"/>
              <a:t>terendah</a:t>
            </a:r>
            <a:r>
              <a:rPr lang="en-US" dirty="0"/>
              <a:t> </a:t>
            </a:r>
            <a:r>
              <a:rPr lang="en-US" dirty="0" err="1"/>
              <a:t>janin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77812049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9200322" cy="435133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2400" dirty="0" err="1"/>
              <a:t>Hasil</a:t>
            </a:r>
            <a:r>
              <a:rPr lang="en-US" sz="2400" dirty="0"/>
              <a:t> </a:t>
            </a:r>
            <a:r>
              <a:rPr lang="en-US" sz="2400" dirty="0" err="1"/>
              <a:t>analisa</a:t>
            </a:r>
            <a:r>
              <a:rPr lang="en-US" sz="2400" dirty="0"/>
              <a:t> </a:t>
            </a:r>
            <a:r>
              <a:rPr lang="en-US" sz="2400" dirty="0" err="1"/>
              <a:t>atau</a:t>
            </a:r>
            <a:r>
              <a:rPr lang="en-US" sz="2400" dirty="0"/>
              <a:t> </a:t>
            </a:r>
            <a:r>
              <a:rPr lang="en-US" sz="2400" dirty="0" err="1"/>
              <a:t>intrepretasi</a:t>
            </a:r>
            <a:r>
              <a:rPr lang="en-US" sz="2400" dirty="0"/>
              <a:t> data </a:t>
            </a:r>
            <a:r>
              <a:rPr lang="en-US" sz="2400" dirty="0" err="1"/>
              <a:t>subjektif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objektif</a:t>
            </a:r>
            <a:r>
              <a:rPr lang="en-US" sz="2400" dirty="0"/>
              <a:t>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suatu</a:t>
            </a:r>
            <a:r>
              <a:rPr lang="en-US" sz="2400" dirty="0"/>
              <a:t> </a:t>
            </a:r>
            <a:r>
              <a:rPr lang="en-US" sz="2400" dirty="0" err="1"/>
              <a:t>identifikasi</a:t>
            </a:r>
            <a:r>
              <a:rPr lang="en-US" sz="2400" dirty="0"/>
              <a:t>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menentukan</a:t>
            </a:r>
            <a:r>
              <a:rPr lang="en-US" sz="2400" dirty="0"/>
              <a:t> </a:t>
            </a:r>
            <a:r>
              <a:rPr lang="en-US" sz="2400" dirty="0" err="1"/>
              <a:t>diagnosa</a:t>
            </a:r>
            <a:r>
              <a:rPr lang="en-US" sz="2400" dirty="0"/>
              <a:t>/</a:t>
            </a:r>
            <a:r>
              <a:rPr lang="en-US" sz="2400" dirty="0" err="1"/>
              <a:t>masalah</a:t>
            </a:r>
            <a:r>
              <a:rPr lang="en-US" sz="2400" dirty="0"/>
              <a:t>, </a:t>
            </a:r>
            <a:r>
              <a:rPr lang="en-US" sz="2400" dirty="0" err="1"/>
              <a:t>antisipasi</a:t>
            </a:r>
            <a:r>
              <a:rPr lang="en-US" sz="2400" dirty="0"/>
              <a:t> </a:t>
            </a:r>
            <a:r>
              <a:rPr lang="en-US" sz="2400" dirty="0" err="1"/>
              <a:t>diagnosa</a:t>
            </a:r>
            <a:r>
              <a:rPr lang="en-US" sz="2400" dirty="0"/>
              <a:t> lain/ </a:t>
            </a:r>
            <a:r>
              <a:rPr lang="en-US" sz="2400" dirty="0" err="1"/>
              <a:t>masalah</a:t>
            </a:r>
            <a:r>
              <a:rPr lang="en-US" sz="2400" dirty="0"/>
              <a:t> </a:t>
            </a:r>
            <a:r>
              <a:rPr lang="en-US" sz="2400" dirty="0" err="1"/>
              <a:t>potensial</a:t>
            </a:r>
            <a:r>
              <a:rPr lang="en-US" sz="2400" dirty="0"/>
              <a:t>:</a:t>
            </a:r>
          </a:p>
          <a:p>
            <a:pPr marL="854075" indent="-396875">
              <a:buFont typeface="+mj-lt"/>
              <a:buAutoNum type="arabicPeriod"/>
            </a:pPr>
            <a:r>
              <a:rPr lang="sv-SE" sz="2400" dirty="0"/>
              <a:t>Apakah masa persalinan kala I berjalan normal atau tidak?</a:t>
            </a:r>
          </a:p>
          <a:p>
            <a:pPr marL="854075" indent="-396875">
              <a:buFont typeface="+mj-lt"/>
              <a:buAutoNum type="arabicPeriod"/>
            </a:pPr>
            <a:r>
              <a:rPr lang="en-US" sz="2400" dirty="0" err="1"/>
              <a:t>Adakah</a:t>
            </a:r>
            <a:r>
              <a:rPr lang="en-US" sz="2400" dirty="0"/>
              <a:t> </a:t>
            </a:r>
            <a:r>
              <a:rPr lang="en-US" sz="2400" dirty="0" err="1"/>
              <a:t>terjadi</a:t>
            </a:r>
            <a:r>
              <a:rPr lang="en-US" sz="2400" dirty="0"/>
              <a:t> </a:t>
            </a:r>
            <a:r>
              <a:rPr lang="en-US" sz="2400" dirty="0" err="1"/>
              <a:t>kegawatan</a:t>
            </a:r>
            <a:r>
              <a:rPr lang="en-US" sz="2400" dirty="0"/>
              <a:t> </a:t>
            </a:r>
            <a:r>
              <a:rPr lang="en-US" sz="2400" dirty="0" err="1"/>
              <a:t>bagi</a:t>
            </a:r>
            <a:r>
              <a:rPr lang="en-US" sz="2400" dirty="0"/>
              <a:t> </a:t>
            </a:r>
            <a:r>
              <a:rPr lang="en-US" sz="2400" dirty="0" err="1"/>
              <a:t>ibu</a:t>
            </a:r>
            <a:r>
              <a:rPr lang="en-US" sz="2400" dirty="0"/>
              <a:t>/</a:t>
            </a:r>
            <a:r>
              <a:rPr lang="en-US" sz="2400" dirty="0" err="1"/>
              <a:t>janin</a:t>
            </a:r>
            <a:r>
              <a:rPr lang="en-US" sz="2400" dirty="0"/>
              <a:t>?</a:t>
            </a:r>
          </a:p>
          <a:p>
            <a:pPr marL="854075" indent="-396875">
              <a:buFont typeface="+mj-lt"/>
              <a:buAutoNum type="arabicPeriod"/>
            </a:pPr>
            <a:r>
              <a:rPr lang="en-US" sz="2400" dirty="0" err="1"/>
              <a:t>Adakah</a:t>
            </a:r>
            <a:r>
              <a:rPr lang="en-US" sz="2400" dirty="0"/>
              <a:t> </a:t>
            </a:r>
            <a:r>
              <a:rPr lang="en-US" sz="2400" dirty="0" err="1"/>
              <a:t>masalah</a:t>
            </a:r>
            <a:r>
              <a:rPr lang="en-US" sz="2400" dirty="0"/>
              <a:t>/</a:t>
            </a:r>
            <a:r>
              <a:rPr lang="en-US" sz="2400" dirty="0" err="1"/>
              <a:t>penyulit</a:t>
            </a:r>
            <a:r>
              <a:rPr lang="en-US" sz="2400" dirty="0"/>
              <a:t> </a:t>
            </a:r>
            <a:r>
              <a:rPr lang="en-US" sz="2400" dirty="0" err="1"/>
              <a:t>pada</a:t>
            </a:r>
            <a:r>
              <a:rPr lang="en-US" sz="2400" dirty="0"/>
              <a:t> </a:t>
            </a:r>
            <a:r>
              <a:rPr lang="en-US" sz="2400" dirty="0" err="1"/>
              <a:t>ibu</a:t>
            </a:r>
            <a:r>
              <a:rPr lang="en-US" sz="2400" dirty="0"/>
              <a:t>/</a:t>
            </a:r>
            <a:r>
              <a:rPr lang="en-US" sz="2400" dirty="0" err="1"/>
              <a:t>janin</a:t>
            </a:r>
            <a:r>
              <a:rPr lang="en-US" sz="2400" dirty="0"/>
              <a:t>?</a:t>
            </a:r>
          </a:p>
          <a:p>
            <a:pPr marL="854075" indent="-396875">
              <a:buFont typeface="+mj-lt"/>
              <a:buAutoNum type="arabicPeriod"/>
            </a:pPr>
            <a:r>
              <a:rPr lang="en-US" sz="2400" dirty="0" err="1"/>
              <a:t>Adakah</a:t>
            </a:r>
            <a:r>
              <a:rPr lang="en-US" sz="2400" dirty="0"/>
              <a:t> </a:t>
            </a:r>
            <a:r>
              <a:rPr lang="en-US" sz="2400" dirty="0" err="1"/>
              <a:t>kegawatan</a:t>
            </a:r>
            <a:r>
              <a:rPr lang="en-US" sz="2400" dirty="0"/>
              <a:t> </a:t>
            </a:r>
            <a:r>
              <a:rPr lang="en-US" sz="2400" dirty="0" err="1"/>
              <a:t>bagi</a:t>
            </a:r>
            <a:r>
              <a:rPr lang="en-US" sz="2400" dirty="0"/>
              <a:t> </a:t>
            </a:r>
            <a:r>
              <a:rPr lang="en-US" sz="2400" dirty="0" err="1"/>
              <a:t>bayi</a:t>
            </a:r>
            <a:r>
              <a:rPr lang="en-US" sz="2400" dirty="0"/>
              <a:t>/</a:t>
            </a:r>
            <a:r>
              <a:rPr lang="en-US" sz="2400" dirty="0" err="1"/>
              <a:t>janin</a:t>
            </a:r>
            <a:r>
              <a:rPr lang="en-US" sz="2400" dirty="0"/>
              <a:t>?</a:t>
            </a:r>
          </a:p>
          <a:p>
            <a:pPr marL="854075" indent="-396875">
              <a:buFont typeface="+mj-lt"/>
              <a:buAutoNum type="arabicPeriod"/>
            </a:pPr>
            <a:r>
              <a:rPr lang="en-US" sz="2400" dirty="0" err="1"/>
              <a:t>Adakah</a:t>
            </a:r>
            <a:r>
              <a:rPr lang="en-US" sz="2400" dirty="0"/>
              <a:t> </a:t>
            </a:r>
            <a:r>
              <a:rPr lang="en-US" sz="2400" dirty="0" err="1"/>
              <a:t>kebutuhan</a:t>
            </a:r>
            <a:r>
              <a:rPr lang="en-US" sz="2400" dirty="0"/>
              <a:t> </a:t>
            </a:r>
            <a:r>
              <a:rPr lang="en-US" sz="2400" dirty="0" err="1"/>
              <a:t>segera</a:t>
            </a:r>
            <a:r>
              <a:rPr lang="en-US" sz="2400" dirty="0"/>
              <a:t> yang </a:t>
            </a:r>
            <a:r>
              <a:rPr lang="en-US" sz="2400" dirty="0" err="1"/>
              <a:t>diperlukan</a:t>
            </a:r>
            <a:r>
              <a:rPr lang="en-US" sz="2400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1130297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36982" y="1557269"/>
            <a:ext cx="8931965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err="1"/>
              <a:t>Diagnosa</a:t>
            </a:r>
            <a:r>
              <a:rPr lang="en-US" sz="2400" dirty="0"/>
              <a:t> yang </a:t>
            </a:r>
            <a:r>
              <a:rPr lang="en-US" sz="2400" dirty="0" err="1"/>
              <a:t>bisa</a:t>
            </a:r>
            <a:r>
              <a:rPr lang="en-US" sz="2400" dirty="0"/>
              <a:t> </a:t>
            </a:r>
            <a:r>
              <a:rPr lang="en-US" sz="2400" dirty="0" err="1"/>
              <a:t>dirumuskan</a:t>
            </a:r>
            <a:r>
              <a:rPr lang="en-US" sz="2400" dirty="0"/>
              <a:t>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asuhan</a:t>
            </a:r>
            <a:r>
              <a:rPr lang="en-US" sz="2400" dirty="0"/>
              <a:t> </a:t>
            </a:r>
            <a:r>
              <a:rPr lang="en-US" sz="2400" dirty="0" err="1"/>
              <a:t>kebidanan</a:t>
            </a:r>
            <a:r>
              <a:rPr lang="en-US" sz="2400" dirty="0"/>
              <a:t> pada </a:t>
            </a:r>
            <a:r>
              <a:rPr lang="en-US" sz="2400" dirty="0" err="1"/>
              <a:t>ibu</a:t>
            </a:r>
            <a:r>
              <a:rPr lang="en-US" sz="2400" dirty="0"/>
              <a:t> </a:t>
            </a:r>
            <a:r>
              <a:rPr lang="en-US" sz="2400" dirty="0" err="1"/>
              <a:t>bersalin</a:t>
            </a:r>
            <a:r>
              <a:rPr lang="en-US" sz="2400" dirty="0"/>
              <a:t> kala </a:t>
            </a:r>
            <a:r>
              <a:rPr lang="en-US" sz="2400" dirty="0" err="1"/>
              <a:t>Inormal</a:t>
            </a:r>
            <a:r>
              <a:rPr lang="en-US" sz="2400" dirty="0"/>
              <a:t> </a:t>
            </a:r>
            <a:r>
              <a:rPr lang="en-US" sz="2400" dirty="0" err="1"/>
              <a:t>adalah</a:t>
            </a:r>
            <a:r>
              <a:rPr lang="en-US" sz="2400" dirty="0"/>
              <a:t> </a:t>
            </a:r>
            <a:r>
              <a:rPr lang="en-US" sz="2400" dirty="0" err="1"/>
              <a:t>sebagai</a:t>
            </a:r>
            <a:r>
              <a:rPr lang="en-US" sz="2400" dirty="0"/>
              <a:t> </a:t>
            </a:r>
            <a:r>
              <a:rPr lang="en-US" sz="2400" dirty="0" err="1"/>
              <a:t>berikut</a:t>
            </a:r>
            <a:r>
              <a:rPr lang="en-US" sz="2400" dirty="0"/>
              <a:t>: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i="1" dirty="0"/>
              <a:t>G .. P .. A.., </a:t>
            </a:r>
            <a:r>
              <a:rPr lang="en-US" sz="2400" i="1" dirty="0" err="1"/>
              <a:t>umur</a:t>
            </a:r>
            <a:r>
              <a:rPr lang="en-US" sz="2400" i="1" dirty="0"/>
              <a:t> ... </a:t>
            </a:r>
            <a:r>
              <a:rPr lang="en-US" sz="2400" i="1" dirty="0" err="1"/>
              <a:t>tahun</a:t>
            </a:r>
            <a:r>
              <a:rPr lang="en-US" sz="2400" i="1" dirty="0"/>
              <a:t>, </a:t>
            </a:r>
            <a:r>
              <a:rPr lang="en-US" sz="2400" i="1" dirty="0" err="1"/>
              <a:t>hamil</a:t>
            </a:r>
            <a:r>
              <a:rPr lang="en-US" sz="2400" i="1" dirty="0"/>
              <a:t> ... </a:t>
            </a:r>
            <a:r>
              <a:rPr lang="en-US" sz="2400" i="1" dirty="0" err="1"/>
              <a:t>minggu</a:t>
            </a:r>
            <a:r>
              <a:rPr lang="en-US" sz="2400" i="1" dirty="0"/>
              <a:t>, </a:t>
            </a:r>
            <a:r>
              <a:rPr lang="sv-SE" sz="2400" i="1" dirty="0"/>
              <a:t>janin tunggal hidup intra uterin, presentasi kepala, punggung ... kepala sudah masuk </a:t>
            </a:r>
            <a:r>
              <a:rPr lang="en-US" sz="2400" i="1" dirty="0" err="1"/>
              <a:t>panggul</a:t>
            </a:r>
            <a:r>
              <a:rPr lang="en-US" sz="2400" i="1" dirty="0"/>
              <a:t> ..../5 </a:t>
            </a:r>
            <a:r>
              <a:rPr lang="en-US" sz="2400" i="1" dirty="0" err="1"/>
              <a:t>bagian,dalam</a:t>
            </a:r>
            <a:r>
              <a:rPr lang="en-US" sz="2400" i="1" dirty="0"/>
              <a:t> </a:t>
            </a:r>
            <a:r>
              <a:rPr lang="en-US" sz="2400" i="1" dirty="0" err="1"/>
              <a:t>persalinan</a:t>
            </a:r>
            <a:r>
              <a:rPr lang="en-US" sz="2400" i="1" dirty="0"/>
              <a:t> kala I </a:t>
            </a:r>
            <a:r>
              <a:rPr lang="en-US" sz="2400" i="1" dirty="0" err="1"/>
              <a:t>fase</a:t>
            </a:r>
            <a:r>
              <a:rPr lang="en-US" sz="2400" i="1" dirty="0"/>
              <a:t> .... </a:t>
            </a:r>
          </a:p>
          <a:p>
            <a:pPr marL="0" indent="0">
              <a:buNone/>
            </a:pPr>
            <a:endParaRPr lang="en-US" sz="2400" i="1" dirty="0"/>
          </a:p>
          <a:p>
            <a:pPr marL="0" indent="0">
              <a:buNone/>
            </a:pPr>
            <a:r>
              <a:rPr lang="en-US" sz="2400" dirty="0" err="1"/>
              <a:t>Sedang</a:t>
            </a:r>
            <a:r>
              <a:rPr lang="en-US" sz="2400" dirty="0"/>
              <a:t> </a:t>
            </a:r>
            <a:r>
              <a:rPr lang="en-US" sz="2400" dirty="0" err="1"/>
              <a:t>bila</a:t>
            </a:r>
            <a:r>
              <a:rPr lang="en-US" sz="2400" dirty="0"/>
              <a:t> </a:t>
            </a:r>
            <a:r>
              <a:rPr lang="en-US" sz="2400" dirty="0" err="1"/>
              <a:t>ada</a:t>
            </a:r>
            <a:r>
              <a:rPr lang="en-US" sz="2400" dirty="0"/>
              <a:t> </a:t>
            </a:r>
            <a:r>
              <a:rPr lang="en-US" sz="2400" dirty="0" err="1"/>
              <a:t>masalah</a:t>
            </a:r>
            <a:r>
              <a:rPr lang="en-US" sz="2400" dirty="0"/>
              <a:t> </a:t>
            </a:r>
            <a:r>
              <a:rPr lang="en-US" sz="2400" dirty="0" err="1"/>
              <a:t>dapat</a:t>
            </a:r>
            <a:r>
              <a:rPr lang="en-US" sz="2400" dirty="0"/>
              <a:t> </a:t>
            </a:r>
            <a:r>
              <a:rPr lang="en-US" sz="2400" dirty="0" err="1"/>
              <a:t>dirumuskan</a:t>
            </a:r>
            <a:r>
              <a:rPr lang="en-US" sz="2400" dirty="0"/>
              <a:t> </a:t>
            </a:r>
            <a:r>
              <a:rPr lang="en-US" sz="2400" dirty="0" err="1"/>
              <a:t>sebagai</a:t>
            </a:r>
            <a:r>
              <a:rPr lang="en-US" sz="2400" dirty="0"/>
              <a:t> </a:t>
            </a:r>
            <a:r>
              <a:rPr lang="en-US" sz="2400" dirty="0" err="1"/>
              <a:t>berikut</a:t>
            </a:r>
            <a:r>
              <a:rPr lang="en-US" sz="2400" dirty="0"/>
              <a:t>:</a:t>
            </a:r>
          </a:p>
          <a:p>
            <a:pPr marL="0" indent="0">
              <a:buNone/>
            </a:pPr>
            <a:r>
              <a:rPr lang="en-US" sz="2400" i="1" dirty="0"/>
              <a:t>G .. P .. A.., </a:t>
            </a:r>
            <a:r>
              <a:rPr lang="en-US" sz="2400" i="1" dirty="0" err="1"/>
              <a:t>umur</a:t>
            </a:r>
            <a:r>
              <a:rPr lang="en-US" sz="2400" i="1" dirty="0"/>
              <a:t> ... </a:t>
            </a:r>
            <a:r>
              <a:rPr lang="en-US" sz="2400" i="1" dirty="0" err="1"/>
              <a:t>tahun</a:t>
            </a:r>
            <a:r>
              <a:rPr lang="en-US" sz="2400" i="1" dirty="0"/>
              <a:t>, </a:t>
            </a:r>
            <a:r>
              <a:rPr lang="en-US" sz="2400" i="1" dirty="0" err="1"/>
              <a:t>hamil</a:t>
            </a:r>
            <a:r>
              <a:rPr lang="en-US" sz="2400" i="1" dirty="0"/>
              <a:t> ... </a:t>
            </a:r>
            <a:r>
              <a:rPr lang="en-US" sz="2400" i="1" dirty="0" err="1"/>
              <a:t>minggu</a:t>
            </a:r>
            <a:r>
              <a:rPr lang="en-US" sz="2400" i="1" dirty="0"/>
              <a:t>, </a:t>
            </a:r>
            <a:r>
              <a:rPr lang="en-US" sz="2400" i="1" dirty="0" err="1"/>
              <a:t>dalam</a:t>
            </a:r>
            <a:r>
              <a:rPr lang="en-US" sz="2400" i="1" dirty="0"/>
              <a:t> </a:t>
            </a:r>
            <a:r>
              <a:rPr lang="en-US" sz="2400" i="1" dirty="0" err="1"/>
              <a:t>persalinan</a:t>
            </a:r>
            <a:r>
              <a:rPr lang="en-US" sz="2400" i="1" dirty="0"/>
              <a:t> kala I </a:t>
            </a:r>
            <a:r>
              <a:rPr lang="en-US" sz="2400" i="1" dirty="0" err="1"/>
              <a:t>fase</a:t>
            </a:r>
            <a:r>
              <a:rPr lang="en-US" sz="2400" i="1" dirty="0"/>
              <a:t> .... </a:t>
            </a:r>
            <a:r>
              <a:rPr lang="en-US" sz="2400" i="1" dirty="0" err="1"/>
              <a:t>dengan</a:t>
            </a:r>
            <a:r>
              <a:rPr lang="en-US" sz="2400" i="1" dirty="0"/>
              <a:t> .....</a:t>
            </a:r>
          </a:p>
        </p:txBody>
      </p:sp>
    </p:spTree>
    <p:extLst>
      <p:ext uri="{BB962C8B-B14F-4D97-AF65-F5344CB8AC3E}">
        <p14:creationId xmlns:p14="http://schemas.microsoft.com/office/powerpoint/2010/main" val="154104052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2398" y="1192904"/>
            <a:ext cx="10515600" cy="2852737"/>
          </a:xfrm>
        </p:spPr>
        <p:txBody>
          <a:bodyPr>
            <a:normAutofit/>
          </a:bodyPr>
          <a:lstStyle/>
          <a:p>
            <a:r>
              <a:rPr lang="en-US" sz="4400" b="1" dirty="0"/>
              <a:t>PERENCANAAN ASUHAN</a:t>
            </a:r>
          </a:p>
        </p:txBody>
      </p:sp>
    </p:spTree>
    <p:extLst>
      <p:ext uri="{BB962C8B-B14F-4D97-AF65-F5344CB8AC3E}">
        <p14:creationId xmlns:p14="http://schemas.microsoft.com/office/powerpoint/2010/main" val="309559831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56692" y="1447938"/>
            <a:ext cx="9168848" cy="4351338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fi-FI" sz="2400" dirty="0"/>
              <a:t>Menyusun rencana asuhan kebidanan pada kala 1 yang menyeluruh meliputi:</a:t>
            </a:r>
          </a:p>
          <a:p>
            <a:pPr marL="0" indent="0" algn="just">
              <a:buNone/>
            </a:pPr>
            <a:endParaRPr lang="en-US" sz="2400" dirty="0"/>
          </a:p>
          <a:p>
            <a:pPr marL="746125" lvl="0" indent="-514350" algn="just">
              <a:buFont typeface="+mj-lt"/>
              <a:buAutoNum type="arabicPeriod"/>
            </a:pPr>
            <a:r>
              <a:rPr lang="en-US" sz="2400" dirty="0" err="1"/>
              <a:t>Rencana</a:t>
            </a:r>
            <a:r>
              <a:rPr lang="en-US" sz="2400" dirty="0"/>
              <a:t> </a:t>
            </a:r>
            <a:r>
              <a:rPr lang="en-US" sz="2400" dirty="0" err="1"/>
              <a:t>tindakan</a:t>
            </a:r>
            <a:r>
              <a:rPr lang="en-US" sz="2400" dirty="0"/>
              <a:t> </a:t>
            </a:r>
            <a:r>
              <a:rPr lang="en-US" sz="2400" dirty="0" err="1"/>
              <a:t>disusun</a:t>
            </a:r>
            <a:r>
              <a:rPr lang="en-US" sz="2400" dirty="0"/>
              <a:t> </a:t>
            </a:r>
            <a:r>
              <a:rPr lang="en-US" sz="2400" dirty="0" err="1"/>
              <a:t>berdasarkan</a:t>
            </a:r>
            <a:r>
              <a:rPr lang="en-US" sz="2400" dirty="0"/>
              <a:t> </a:t>
            </a:r>
            <a:r>
              <a:rPr lang="en-US" sz="2400" dirty="0" err="1"/>
              <a:t>prioritas</a:t>
            </a:r>
            <a:r>
              <a:rPr lang="en-US" sz="2400" dirty="0"/>
              <a:t> </a:t>
            </a:r>
            <a:r>
              <a:rPr lang="en-US" sz="2400" dirty="0" err="1"/>
              <a:t>masalah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kondisi</a:t>
            </a:r>
            <a:r>
              <a:rPr lang="en-US" sz="2400" dirty="0"/>
              <a:t> </a:t>
            </a:r>
            <a:r>
              <a:rPr lang="en-US" sz="2400" dirty="0" err="1"/>
              <a:t>klien</a:t>
            </a:r>
            <a:r>
              <a:rPr lang="en-US" sz="2400" dirty="0"/>
              <a:t>, </a:t>
            </a:r>
            <a:r>
              <a:rPr lang="en-US" sz="2400" dirty="0" err="1"/>
              <a:t>tindakan</a:t>
            </a:r>
            <a:r>
              <a:rPr lang="en-US" sz="2400" dirty="0"/>
              <a:t> </a:t>
            </a:r>
            <a:r>
              <a:rPr lang="en-US" sz="2400" dirty="0" err="1"/>
              <a:t>segera</a:t>
            </a:r>
            <a:r>
              <a:rPr lang="en-US" sz="2400" dirty="0"/>
              <a:t>, </a:t>
            </a:r>
            <a:r>
              <a:rPr lang="en-US" sz="2400" dirty="0" err="1"/>
              <a:t>tindakan</a:t>
            </a:r>
            <a:r>
              <a:rPr lang="en-US" sz="2400" dirty="0"/>
              <a:t> </a:t>
            </a:r>
            <a:r>
              <a:rPr lang="en-US" sz="2400" dirty="0" err="1"/>
              <a:t>antisipasi</a:t>
            </a:r>
            <a:r>
              <a:rPr lang="en-US" sz="2400" dirty="0"/>
              <a:t>,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asuhan</a:t>
            </a:r>
            <a:r>
              <a:rPr lang="en-US" sz="2400" dirty="0"/>
              <a:t> </a:t>
            </a:r>
            <a:r>
              <a:rPr lang="en-US" sz="2400" dirty="0" err="1"/>
              <a:t>secara</a:t>
            </a:r>
            <a:r>
              <a:rPr lang="en-US" sz="2400" dirty="0"/>
              <a:t> </a:t>
            </a:r>
            <a:r>
              <a:rPr lang="en-US" sz="2400" dirty="0" err="1"/>
              <a:t>komprehensif</a:t>
            </a:r>
            <a:r>
              <a:rPr lang="en-US" sz="2400" dirty="0"/>
              <a:t>;</a:t>
            </a:r>
          </a:p>
          <a:p>
            <a:pPr marL="746125" lvl="0" indent="-514350" algn="just">
              <a:buFont typeface="+mj-lt"/>
              <a:buAutoNum type="arabicPeriod"/>
            </a:pPr>
            <a:r>
              <a:rPr lang="en-US" sz="2400" dirty="0" err="1"/>
              <a:t>Melibatkan</a:t>
            </a:r>
            <a:r>
              <a:rPr lang="en-US" sz="2400" dirty="0"/>
              <a:t> </a:t>
            </a:r>
            <a:r>
              <a:rPr lang="en-US" sz="2400" dirty="0" err="1"/>
              <a:t>klien</a:t>
            </a:r>
            <a:r>
              <a:rPr lang="en-US" sz="2400" dirty="0"/>
              <a:t>/</a:t>
            </a:r>
            <a:r>
              <a:rPr lang="en-US" sz="2400" dirty="0" err="1"/>
              <a:t>pasien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atau</a:t>
            </a:r>
            <a:r>
              <a:rPr lang="en-US" sz="2400" dirty="0"/>
              <a:t> </a:t>
            </a:r>
            <a:r>
              <a:rPr lang="en-US" sz="2400" dirty="0" err="1"/>
              <a:t>keluarga</a:t>
            </a:r>
            <a:r>
              <a:rPr lang="en-US" sz="2400" dirty="0"/>
              <a:t>;</a:t>
            </a:r>
          </a:p>
          <a:p>
            <a:pPr marL="746125" lvl="0" indent="-514350" algn="just">
              <a:buFont typeface="+mj-lt"/>
              <a:buAutoNum type="arabicPeriod"/>
            </a:pPr>
            <a:r>
              <a:rPr lang="en-US" sz="2400" dirty="0" err="1"/>
              <a:t>Mempertimbangkan</a:t>
            </a:r>
            <a:r>
              <a:rPr lang="en-US" sz="2400" dirty="0"/>
              <a:t> </a:t>
            </a:r>
            <a:r>
              <a:rPr lang="en-US" sz="2400" dirty="0" err="1"/>
              <a:t>kondisi</a:t>
            </a:r>
            <a:r>
              <a:rPr lang="en-US" sz="2400" dirty="0"/>
              <a:t> </a:t>
            </a:r>
            <a:r>
              <a:rPr lang="en-US" sz="2400" dirty="0" err="1"/>
              <a:t>psikologi</a:t>
            </a:r>
            <a:r>
              <a:rPr lang="en-US" sz="2400" dirty="0"/>
              <a:t>, </a:t>
            </a:r>
            <a:r>
              <a:rPr lang="en-US" sz="2400" dirty="0" err="1"/>
              <a:t>sosial</a:t>
            </a:r>
            <a:r>
              <a:rPr lang="en-US" sz="2400" dirty="0"/>
              <a:t> </a:t>
            </a:r>
            <a:r>
              <a:rPr lang="en-US" sz="2400" dirty="0" err="1"/>
              <a:t>budaya</a:t>
            </a:r>
            <a:r>
              <a:rPr lang="en-US" sz="2400" dirty="0"/>
              <a:t> </a:t>
            </a:r>
            <a:r>
              <a:rPr lang="en-US" sz="2400" dirty="0" err="1"/>
              <a:t>klien</a:t>
            </a:r>
            <a:r>
              <a:rPr lang="en-US" sz="2400" dirty="0"/>
              <a:t>/</a:t>
            </a:r>
            <a:r>
              <a:rPr lang="en-US" sz="2400" dirty="0" err="1"/>
              <a:t>keluarga</a:t>
            </a:r>
            <a:r>
              <a:rPr lang="en-US" sz="2400" dirty="0"/>
              <a:t>;</a:t>
            </a:r>
          </a:p>
          <a:p>
            <a:pPr marL="746125" lvl="0" indent="-514350" algn="just">
              <a:buFont typeface="+mj-lt"/>
              <a:buAutoNum type="arabicPeriod"/>
            </a:pPr>
            <a:r>
              <a:rPr lang="en-US" sz="2400" dirty="0" err="1"/>
              <a:t>Memilih</a:t>
            </a:r>
            <a:r>
              <a:rPr lang="en-US" sz="2400" dirty="0"/>
              <a:t> </a:t>
            </a:r>
            <a:r>
              <a:rPr lang="en-US" sz="2400" dirty="0" err="1"/>
              <a:t>tindakan</a:t>
            </a:r>
            <a:r>
              <a:rPr lang="en-US" sz="2400" dirty="0"/>
              <a:t> yang </a:t>
            </a:r>
            <a:r>
              <a:rPr lang="en-US" sz="2400" dirty="0" err="1"/>
              <a:t>aman</a:t>
            </a:r>
            <a:r>
              <a:rPr lang="en-US" sz="2400" dirty="0"/>
              <a:t> </a:t>
            </a:r>
            <a:r>
              <a:rPr lang="en-US" sz="2400" dirty="0" err="1"/>
              <a:t>sesuai</a:t>
            </a:r>
            <a:r>
              <a:rPr lang="en-US" sz="2400" dirty="0"/>
              <a:t> </a:t>
            </a:r>
            <a:r>
              <a:rPr lang="en-US" sz="2400" dirty="0" err="1"/>
              <a:t>kondisi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kebutuhan</a:t>
            </a:r>
            <a:r>
              <a:rPr lang="en-US" sz="2400" dirty="0"/>
              <a:t> </a:t>
            </a:r>
            <a:r>
              <a:rPr lang="en-US" sz="2400" dirty="0" err="1"/>
              <a:t>klien</a:t>
            </a:r>
            <a:r>
              <a:rPr lang="en-US" sz="2400" dirty="0"/>
              <a:t> </a:t>
            </a:r>
            <a:r>
              <a:rPr lang="en-US" sz="2400" dirty="0" err="1"/>
              <a:t>berdasarkan</a:t>
            </a:r>
            <a:r>
              <a:rPr lang="en-US" sz="2400" dirty="0"/>
              <a:t> evidence based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memastikan</a:t>
            </a:r>
            <a:r>
              <a:rPr lang="en-US" sz="2400" dirty="0"/>
              <a:t> </a:t>
            </a:r>
            <a:r>
              <a:rPr lang="en-US" sz="2400" dirty="0" err="1"/>
              <a:t>bahwa</a:t>
            </a:r>
            <a:r>
              <a:rPr lang="en-US" sz="2400" dirty="0"/>
              <a:t> </a:t>
            </a:r>
            <a:r>
              <a:rPr lang="en-US" sz="2400" dirty="0" err="1"/>
              <a:t>asuhan</a:t>
            </a:r>
            <a:r>
              <a:rPr lang="en-US" sz="2400" dirty="0"/>
              <a:t> yang </a:t>
            </a:r>
            <a:r>
              <a:rPr lang="en-US" sz="2400" dirty="0" err="1"/>
              <a:t>diberikan</a:t>
            </a:r>
            <a:r>
              <a:rPr lang="en-US" sz="2400" dirty="0"/>
              <a:t> </a:t>
            </a:r>
            <a:r>
              <a:rPr lang="en-US" sz="2400" dirty="0" err="1"/>
              <a:t>bermanfaat</a:t>
            </a:r>
            <a:r>
              <a:rPr lang="en-US" sz="2400" dirty="0"/>
              <a:t>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klien</a:t>
            </a:r>
            <a:r>
              <a:rPr lang="en-US" sz="2400" dirty="0"/>
              <a:t>;</a:t>
            </a:r>
          </a:p>
          <a:p>
            <a:pPr marL="746125" lvl="0" indent="-514350" algn="just">
              <a:buFont typeface="+mj-lt"/>
              <a:buAutoNum type="arabicPeriod"/>
            </a:pPr>
            <a:r>
              <a:rPr lang="en-US" sz="2400" dirty="0" err="1"/>
              <a:t>Mempertimbangkan</a:t>
            </a:r>
            <a:r>
              <a:rPr lang="en-US" sz="2400" dirty="0"/>
              <a:t> </a:t>
            </a:r>
            <a:r>
              <a:rPr lang="en-US" sz="2400" dirty="0" err="1"/>
              <a:t>kebijakan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peraturan</a:t>
            </a:r>
            <a:r>
              <a:rPr lang="en-US" sz="2400" dirty="0"/>
              <a:t> yang </a:t>
            </a:r>
            <a:r>
              <a:rPr lang="en-US" sz="2400" dirty="0" err="1"/>
              <a:t>berlaku</a:t>
            </a:r>
            <a:r>
              <a:rPr lang="en-US" sz="2400" dirty="0"/>
              <a:t>, </a:t>
            </a:r>
            <a:r>
              <a:rPr lang="en-US" sz="2400" dirty="0" err="1"/>
              <a:t>sumber</a:t>
            </a:r>
            <a:r>
              <a:rPr lang="en-US" sz="2400" dirty="0"/>
              <a:t> </a:t>
            </a:r>
            <a:r>
              <a:rPr lang="en-US" sz="2400" dirty="0" err="1"/>
              <a:t>daya</a:t>
            </a:r>
            <a:r>
              <a:rPr lang="en-US" sz="2400" dirty="0"/>
              <a:t>, </a:t>
            </a:r>
            <a:r>
              <a:rPr lang="en-US" sz="2400" dirty="0" err="1"/>
              <a:t>serta</a:t>
            </a:r>
            <a:r>
              <a:rPr lang="en-US" sz="2400" dirty="0"/>
              <a:t> </a:t>
            </a:r>
            <a:r>
              <a:rPr lang="en-US" sz="2400" dirty="0" err="1"/>
              <a:t>fasilitas</a:t>
            </a:r>
            <a:r>
              <a:rPr lang="en-US" sz="2400" dirty="0"/>
              <a:t> yang </a:t>
            </a:r>
            <a:r>
              <a:rPr lang="en-US" sz="2400" dirty="0" err="1"/>
              <a:t>ada</a:t>
            </a:r>
            <a:r>
              <a:rPr lang="en-US" sz="2400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89784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766218"/>
            <a:ext cx="10515600" cy="1325563"/>
          </a:xfrm>
        </p:spPr>
        <p:txBody>
          <a:bodyPr/>
          <a:lstStyle/>
          <a:p>
            <a:r>
              <a:rPr lang="en-US" b="1" dirty="0"/>
              <a:t>TERIMA KASIH</a:t>
            </a:r>
          </a:p>
        </p:txBody>
      </p:sp>
    </p:spTree>
    <p:extLst>
      <p:ext uri="{BB962C8B-B14F-4D97-AF65-F5344CB8AC3E}">
        <p14:creationId xmlns:p14="http://schemas.microsoft.com/office/powerpoint/2010/main" val="6576274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2246242"/>
            <a:ext cx="9144000" cy="1182757"/>
          </a:xfrm>
        </p:spPr>
        <p:txBody>
          <a:bodyPr>
            <a:normAutofit/>
          </a:bodyPr>
          <a:lstStyle/>
          <a:p>
            <a:r>
              <a:rPr lang="en-US" b="1" dirty="0">
                <a:latin typeface="+mn-lt"/>
              </a:rPr>
              <a:t>PENILAIAN PERSALINAN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OLEH:</a:t>
            </a:r>
          </a:p>
          <a:p>
            <a:r>
              <a:rPr lang="en-US" dirty="0"/>
              <a:t>YULI ASTUTI, S.S.T., M.KEB</a:t>
            </a:r>
          </a:p>
        </p:txBody>
      </p:sp>
    </p:spTree>
    <p:extLst>
      <p:ext uri="{BB962C8B-B14F-4D97-AF65-F5344CB8AC3E}">
        <p14:creationId xmlns:p14="http://schemas.microsoft.com/office/powerpoint/2010/main" val="34093766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7409" y="1070803"/>
            <a:ext cx="10515600" cy="1325563"/>
          </a:xfrm>
        </p:spPr>
        <p:txBody>
          <a:bodyPr>
            <a:normAutofit/>
          </a:bodyPr>
          <a:lstStyle/>
          <a:p>
            <a:r>
              <a:rPr lang="en-US" sz="3600" b="1" dirty="0"/>
              <a:t>TUJUAN PEMBELAJARAN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04122" y="2396366"/>
            <a:ext cx="6964017" cy="2939981"/>
          </a:xfrm>
        </p:spPr>
        <p:txBody>
          <a:bodyPr>
            <a:normAutofit/>
          </a:bodyPr>
          <a:lstStyle/>
          <a:p>
            <a:pPr algn="just"/>
            <a:r>
              <a:rPr lang="en-US" sz="2400" dirty="0" err="1"/>
              <a:t>Mampu</a:t>
            </a:r>
            <a:r>
              <a:rPr lang="en-US" sz="2400" dirty="0"/>
              <a:t> </a:t>
            </a:r>
            <a:r>
              <a:rPr lang="en-US" sz="2400" dirty="0" err="1"/>
              <a:t>menganalisis</a:t>
            </a:r>
            <a:r>
              <a:rPr lang="en-US" sz="2400" dirty="0"/>
              <a:t> </a:t>
            </a:r>
            <a:r>
              <a:rPr lang="en-US" sz="2400" dirty="0" err="1"/>
              <a:t>pengkajian</a:t>
            </a:r>
            <a:r>
              <a:rPr lang="en-US" sz="2400" dirty="0"/>
              <a:t> data </a:t>
            </a:r>
            <a:r>
              <a:rPr lang="en-US" sz="2400" dirty="0" err="1"/>
              <a:t>subjektif</a:t>
            </a:r>
            <a:r>
              <a:rPr lang="en-US" sz="2400" dirty="0"/>
              <a:t> </a:t>
            </a:r>
            <a:r>
              <a:rPr lang="en-US" sz="2400" dirty="0" err="1"/>
              <a:t>pada</a:t>
            </a:r>
            <a:r>
              <a:rPr lang="en-US" sz="2400" dirty="0"/>
              <a:t> </a:t>
            </a:r>
            <a:r>
              <a:rPr lang="en-US" sz="2400" dirty="0" err="1"/>
              <a:t>kasus</a:t>
            </a:r>
            <a:r>
              <a:rPr lang="en-US" sz="2400" dirty="0"/>
              <a:t> </a:t>
            </a:r>
            <a:r>
              <a:rPr lang="en-US" sz="2400" dirty="0" err="1"/>
              <a:t>persalinan</a:t>
            </a:r>
            <a:endParaRPr lang="en-US" sz="2400" dirty="0"/>
          </a:p>
          <a:p>
            <a:pPr algn="just"/>
            <a:r>
              <a:rPr lang="en-US" sz="2400" dirty="0" err="1"/>
              <a:t>Mampu</a:t>
            </a:r>
            <a:r>
              <a:rPr lang="en-US" sz="2400" dirty="0"/>
              <a:t> </a:t>
            </a:r>
            <a:r>
              <a:rPr lang="en-US" sz="2400" dirty="0" err="1"/>
              <a:t>menganalisis</a:t>
            </a:r>
            <a:r>
              <a:rPr lang="en-US" sz="2400" dirty="0"/>
              <a:t> </a:t>
            </a:r>
            <a:r>
              <a:rPr lang="en-US" sz="2400" dirty="0" err="1"/>
              <a:t>pengkajian</a:t>
            </a:r>
            <a:r>
              <a:rPr lang="en-US" sz="2400" dirty="0"/>
              <a:t> data </a:t>
            </a:r>
            <a:r>
              <a:rPr lang="en-US" sz="2400" dirty="0" err="1"/>
              <a:t>objektif</a:t>
            </a:r>
            <a:r>
              <a:rPr lang="en-US" sz="2400" dirty="0"/>
              <a:t> </a:t>
            </a:r>
            <a:r>
              <a:rPr lang="en-US" sz="2400" dirty="0" err="1"/>
              <a:t>pada</a:t>
            </a:r>
            <a:r>
              <a:rPr lang="en-US" sz="2400" dirty="0"/>
              <a:t> </a:t>
            </a:r>
            <a:r>
              <a:rPr lang="en-US" sz="2400" dirty="0" err="1"/>
              <a:t>kasus</a:t>
            </a:r>
            <a:r>
              <a:rPr lang="en-US" sz="2400" dirty="0"/>
              <a:t> </a:t>
            </a:r>
            <a:r>
              <a:rPr lang="en-US" sz="2400" dirty="0" err="1"/>
              <a:t>persalinan</a:t>
            </a:r>
            <a:endParaRPr lang="en-US" sz="2400" dirty="0"/>
          </a:p>
          <a:p>
            <a:pPr algn="just"/>
            <a:r>
              <a:rPr lang="en-US" sz="2400" dirty="0" err="1"/>
              <a:t>Mampu</a:t>
            </a:r>
            <a:r>
              <a:rPr lang="en-US" sz="2400" dirty="0"/>
              <a:t> </a:t>
            </a:r>
            <a:r>
              <a:rPr lang="en-US" sz="2400" dirty="0" err="1"/>
              <a:t>melakukan</a:t>
            </a:r>
            <a:r>
              <a:rPr lang="en-US" sz="2400" dirty="0"/>
              <a:t> assessment </a:t>
            </a:r>
            <a:r>
              <a:rPr lang="en-US" sz="2400" dirty="0" err="1"/>
              <a:t>persalinan</a:t>
            </a:r>
            <a:endParaRPr lang="en-US" sz="2400" dirty="0"/>
          </a:p>
          <a:p>
            <a:pPr algn="just"/>
            <a:r>
              <a:rPr lang="en-US" sz="2400" dirty="0" err="1"/>
              <a:t>Mampu</a:t>
            </a:r>
            <a:r>
              <a:rPr lang="en-US" sz="2400" dirty="0"/>
              <a:t> </a:t>
            </a:r>
            <a:r>
              <a:rPr lang="en-US" sz="2400" dirty="0" err="1"/>
              <a:t>menganalisis</a:t>
            </a:r>
            <a:r>
              <a:rPr lang="en-US" sz="2400" dirty="0"/>
              <a:t> </a:t>
            </a:r>
            <a:r>
              <a:rPr lang="en-US" sz="2400" dirty="0" err="1"/>
              <a:t>perencanaan</a:t>
            </a:r>
            <a:r>
              <a:rPr lang="en-US" sz="2400" dirty="0"/>
              <a:t> </a:t>
            </a:r>
            <a:r>
              <a:rPr lang="en-US" sz="2400" dirty="0" err="1"/>
              <a:t>asuhan</a:t>
            </a:r>
            <a:r>
              <a:rPr lang="en-US" sz="2400" dirty="0"/>
              <a:t> </a:t>
            </a:r>
            <a:r>
              <a:rPr lang="en-US" sz="2400" dirty="0" err="1"/>
              <a:t>persalinan</a:t>
            </a:r>
            <a:r>
              <a:rPr lang="en-US" sz="24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3346610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18867" y="2693504"/>
            <a:ext cx="10515600" cy="927583"/>
          </a:xfrm>
        </p:spPr>
        <p:txBody>
          <a:bodyPr>
            <a:normAutofit/>
          </a:bodyPr>
          <a:lstStyle/>
          <a:p>
            <a:r>
              <a:rPr lang="en-US" sz="4000" b="1" dirty="0"/>
              <a:t>PENGKAJIAN DATA SUBJEKTIF</a:t>
            </a:r>
          </a:p>
        </p:txBody>
      </p:sp>
    </p:spTree>
    <p:extLst>
      <p:ext uri="{BB962C8B-B14F-4D97-AF65-F5344CB8AC3E}">
        <p14:creationId xmlns:p14="http://schemas.microsoft.com/office/powerpoint/2010/main" val="10051416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48949"/>
            <a:ext cx="10515600" cy="553551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2400" dirty="0"/>
              <a:t>Data </a:t>
            </a:r>
            <a:r>
              <a:rPr lang="en-US" sz="2400" dirty="0" err="1"/>
              <a:t>subjektif</a:t>
            </a:r>
            <a:r>
              <a:rPr lang="en-US" sz="2400" dirty="0"/>
              <a:t> </a:t>
            </a:r>
            <a:r>
              <a:rPr lang="en-US" sz="2400" dirty="0" err="1"/>
              <a:t>adalah</a:t>
            </a:r>
            <a:r>
              <a:rPr lang="en-US" sz="2400" dirty="0"/>
              <a:t> </a:t>
            </a:r>
            <a:r>
              <a:rPr lang="en-US" sz="2400" dirty="0" err="1"/>
              <a:t>informasi</a:t>
            </a:r>
            <a:r>
              <a:rPr lang="en-US" sz="2400" dirty="0"/>
              <a:t> yang </a:t>
            </a:r>
            <a:r>
              <a:rPr lang="en-US" sz="2400" dirty="0" err="1"/>
              <a:t>diperoleh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anamnesa</a:t>
            </a:r>
            <a:r>
              <a:rPr lang="en-US" sz="2400" dirty="0"/>
              <a:t> </a:t>
            </a:r>
            <a:r>
              <a:rPr lang="en-US" sz="2400" dirty="0" err="1"/>
              <a:t>terhadap</a:t>
            </a:r>
            <a:r>
              <a:rPr lang="en-US" sz="2400" dirty="0"/>
              <a:t> </a:t>
            </a:r>
            <a:r>
              <a:rPr lang="en-US" sz="2400" dirty="0" err="1"/>
              <a:t>ibu</a:t>
            </a:r>
            <a:r>
              <a:rPr lang="en-US" sz="2400" dirty="0"/>
              <a:t>/</a:t>
            </a:r>
            <a:r>
              <a:rPr lang="en-US" sz="2400" dirty="0" err="1"/>
              <a:t>keluarganya</a:t>
            </a:r>
            <a:r>
              <a:rPr lang="en-US" sz="2400" dirty="0"/>
              <a:t> </a:t>
            </a:r>
            <a:r>
              <a:rPr lang="en-US" sz="2400" dirty="0" err="1"/>
              <a:t>tentang</a:t>
            </a:r>
            <a:r>
              <a:rPr lang="en-US" sz="2400" dirty="0"/>
              <a:t> </a:t>
            </a:r>
            <a:r>
              <a:rPr lang="en-US" sz="2400" dirty="0" err="1"/>
              <a:t>apa</a:t>
            </a:r>
            <a:r>
              <a:rPr lang="en-US" sz="2400" dirty="0"/>
              <a:t> yang </a:t>
            </a:r>
            <a:r>
              <a:rPr lang="en-US" sz="2400" dirty="0" err="1"/>
              <a:t>dirasakan</a:t>
            </a:r>
            <a:r>
              <a:rPr lang="en-US" sz="2400" dirty="0"/>
              <a:t>,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apa</a:t>
            </a:r>
            <a:r>
              <a:rPr lang="en-US" sz="2400" dirty="0"/>
              <a:t> yang </a:t>
            </a:r>
            <a:r>
              <a:rPr lang="en-US" sz="2400" dirty="0" err="1"/>
              <a:t>telah</a:t>
            </a:r>
            <a:r>
              <a:rPr lang="en-US" sz="2400" dirty="0"/>
              <a:t> </a:t>
            </a:r>
            <a:r>
              <a:rPr lang="en-US" sz="2400" dirty="0" err="1"/>
              <a:t>dialaminya</a:t>
            </a:r>
            <a:r>
              <a:rPr lang="en-US" sz="2400" dirty="0"/>
              <a:t>. </a:t>
            </a:r>
            <a:r>
              <a:rPr lang="en-US" sz="2400" dirty="0" err="1"/>
              <a:t>Anamnesa</a:t>
            </a:r>
            <a:r>
              <a:rPr lang="en-US" sz="2400" dirty="0"/>
              <a:t> </a:t>
            </a:r>
            <a:r>
              <a:rPr lang="en-US" sz="2400" dirty="0" err="1"/>
              <a:t>dilakukan</a:t>
            </a:r>
            <a:r>
              <a:rPr lang="en-US" sz="2400" dirty="0"/>
              <a:t>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mendapatkan</a:t>
            </a:r>
            <a:r>
              <a:rPr lang="en-US" sz="2400" dirty="0"/>
              <a:t> data </a:t>
            </a:r>
            <a:r>
              <a:rPr lang="en-US" sz="2400" dirty="0" err="1"/>
              <a:t>fokus</a:t>
            </a:r>
            <a:r>
              <a:rPr lang="en-US" sz="2400" dirty="0"/>
              <a:t> yang </a:t>
            </a:r>
            <a:r>
              <a:rPr lang="en-US" sz="2400" dirty="0" err="1"/>
              <a:t>dibutuhkan</a:t>
            </a:r>
            <a:r>
              <a:rPr lang="en-US" sz="2400" dirty="0"/>
              <a:t> </a:t>
            </a:r>
            <a:r>
              <a:rPr lang="en-US" sz="2400" dirty="0" err="1"/>
              <a:t>pada</a:t>
            </a:r>
            <a:r>
              <a:rPr lang="en-US" sz="2400" dirty="0"/>
              <a:t> kala I </a:t>
            </a:r>
            <a:r>
              <a:rPr lang="en-US" sz="2400" dirty="0" err="1"/>
              <a:t>adalah</a:t>
            </a:r>
            <a:r>
              <a:rPr lang="en-US" sz="2400" dirty="0"/>
              <a:t>:</a:t>
            </a:r>
          </a:p>
          <a:p>
            <a:pPr marL="974725" indent="-514350">
              <a:buFont typeface="+mj-lt"/>
              <a:buAutoNum type="arabicPeriod"/>
            </a:pPr>
            <a:r>
              <a:rPr lang="en-US" sz="2400" dirty="0"/>
              <a:t>HPHT (</a:t>
            </a:r>
            <a:r>
              <a:rPr lang="en-US" sz="2400" dirty="0" err="1"/>
              <a:t>hari</a:t>
            </a:r>
            <a:r>
              <a:rPr lang="en-US" sz="2400" dirty="0"/>
              <a:t> </a:t>
            </a:r>
            <a:r>
              <a:rPr lang="en-US" sz="2400" dirty="0" err="1"/>
              <a:t>Pertama</a:t>
            </a:r>
            <a:r>
              <a:rPr lang="en-US" sz="2400" dirty="0"/>
              <a:t> </a:t>
            </a:r>
            <a:r>
              <a:rPr lang="en-US" sz="2400" dirty="0" err="1"/>
              <a:t>Menstruasi</a:t>
            </a:r>
            <a:r>
              <a:rPr lang="en-US" sz="2400" dirty="0"/>
              <a:t> </a:t>
            </a:r>
            <a:r>
              <a:rPr lang="en-US" sz="2400" dirty="0" err="1"/>
              <a:t>Terakhir</a:t>
            </a:r>
            <a:r>
              <a:rPr lang="en-US" sz="2400" dirty="0"/>
              <a:t>)</a:t>
            </a:r>
          </a:p>
          <a:p>
            <a:pPr marL="974725" indent="-514350">
              <a:buFont typeface="+mj-lt"/>
              <a:buAutoNum type="arabicPeriod"/>
            </a:pPr>
            <a:r>
              <a:rPr lang="en-US" sz="2400" dirty="0" err="1"/>
              <a:t>Mulainya</a:t>
            </a:r>
            <a:r>
              <a:rPr lang="en-US" sz="2400" dirty="0"/>
              <a:t> </a:t>
            </a:r>
            <a:r>
              <a:rPr lang="en-US" sz="2400" dirty="0" err="1"/>
              <a:t>kontraksi</a:t>
            </a:r>
            <a:r>
              <a:rPr lang="en-US" sz="2400" dirty="0"/>
              <a:t> </a:t>
            </a:r>
            <a:r>
              <a:rPr lang="en-US" sz="2400" dirty="0" err="1"/>
              <a:t>teratur</a:t>
            </a:r>
            <a:endParaRPr lang="en-US" sz="2400" dirty="0"/>
          </a:p>
          <a:p>
            <a:pPr marL="974725" indent="-514350">
              <a:buFont typeface="+mj-lt"/>
              <a:buAutoNum type="arabicPeriod"/>
            </a:pPr>
            <a:r>
              <a:rPr lang="fi-FI" sz="2400" dirty="0"/>
              <a:t>Pengeluaran lendir darah dari kemaluan</a:t>
            </a:r>
          </a:p>
          <a:p>
            <a:pPr marL="974725" indent="-514350">
              <a:buFont typeface="+mj-lt"/>
              <a:buAutoNum type="arabicPeriod"/>
            </a:pPr>
            <a:r>
              <a:rPr lang="en-US" sz="2400" dirty="0" err="1"/>
              <a:t>Kemungkinan</a:t>
            </a:r>
            <a:r>
              <a:rPr lang="en-US" sz="2400" dirty="0"/>
              <a:t> </a:t>
            </a:r>
            <a:r>
              <a:rPr lang="en-US" sz="2400" dirty="0" err="1"/>
              <a:t>ketuban</a:t>
            </a:r>
            <a:r>
              <a:rPr lang="en-US" sz="2400" dirty="0"/>
              <a:t> </a:t>
            </a:r>
            <a:r>
              <a:rPr lang="en-US" sz="2400" dirty="0" err="1"/>
              <a:t>sudah</a:t>
            </a:r>
            <a:r>
              <a:rPr lang="en-US" sz="2400" dirty="0"/>
              <a:t> </a:t>
            </a:r>
            <a:r>
              <a:rPr lang="en-US" sz="2400" dirty="0" err="1"/>
              <a:t>pecah</a:t>
            </a:r>
            <a:endParaRPr lang="en-US" sz="2400" dirty="0"/>
          </a:p>
          <a:p>
            <a:pPr marL="974725" indent="-514350">
              <a:buFont typeface="+mj-lt"/>
              <a:buAutoNum type="arabicPeriod"/>
            </a:pPr>
            <a:r>
              <a:rPr lang="en-US" sz="2400" dirty="0" err="1"/>
              <a:t>Gerakan</a:t>
            </a:r>
            <a:r>
              <a:rPr lang="en-US" sz="2400" dirty="0"/>
              <a:t> </a:t>
            </a:r>
            <a:r>
              <a:rPr lang="en-US" sz="2400" dirty="0" err="1"/>
              <a:t>janin</a:t>
            </a:r>
            <a:endParaRPr lang="en-US" sz="2400" dirty="0"/>
          </a:p>
          <a:p>
            <a:pPr marL="974725" indent="-514350">
              <a:buFont typeface="+mj-lt"/>
              <a:buAutoNum type="arabicPeriod"/>
            </a:pPr>
            <a:r>
              <a:rPr lang="fi-FI" sz="2400" dirty="0"/>
              <a:t>Keluhan-keluhan lain yang dirasakan oleh ibu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5973270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5400" y="1885260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/>
              <a:t>Data lain yang </a:t>
            </a:r>
            <a:r>
              <a:rPr lang="en-US" sz="2400" dirty="0" err="1"/>
              <a:t>perlu</a:t>
            </a:r>
            <a:r>
              <a:rPr lang="en-US" sz="2400" dirty="0"/>
              <a:t> </a:t>
            </a:r>
            <a:r>
              <a:rPr lang="en-US" sz="2400" dirty="0" err="1"/>
              <a:t>dikaji</a:t>
            </a:r>
            <a:r>
              <a:rPr lang="en-US" sz="2400" dirty="0"/>
              <a:t> </a:t>
            </a:r>
            <a:r>
              <a:rPr lang="en-US" sz="2400" dirty="0" err="1"/>
              <a:t>yaitu</a:t>
            </a:r>
            <a:r>
              <a:rPr lang="en-US" sz="2400" dirty="0"/>
              <a:t>:</a:t>
            </a:r>
          </a:p>
          <a:p>
            <a:pPr marL="517525"/>
            <a:r>
              <a:rPr lang="en-US" sz="2400" dirty="0" err="1"/>
              <a:t>Riwayat</a:t>
            </a:r>
            <a:r>
              <a:rPr lang="en-US" sz="2400" dirty="0"/>
              <a:t> </a:t>
            </a:r>
            <a:r>
              <a:rPr lang="en-US" sz="2400" dirty="0" err="1"/>
              <a:t>Obstetri</a:t>
            </a:r>
            <a:endParaRPr lang="en-US" sz="2400" dirty="0"/>
          </a:p>
          <a:p>
            <a:pPr marL="517525"/>
            <a:r>
              <a:rPr lang="en-US" sz="2400" dirty="0" err="1"/>
              <a:t>Riwayat</a:t>
            </a:r>
            <a:r>
              <a:rPr lang="en-US" sz="2400" dirty="0"/>
              <a:t> </a:t>
            </a:r>
            <a:r>
              <a:rPr lang="en-US" sz="2400" dirty="0" err="1"/>
              <a:t>Kehamilan</a:t>
            </a:r>
            <a:r>
              <a:rPr lang="en-US" sz="2400" dirty="0"/>
              <a:t> </a:t>
            </a:r>
            <a:r>
              <a:rPr lang="en-US" sz="2400" dirty="0" err="1"/>
              <a:t>Sekarang</a:t>
            </a:r>
            <a:endParaRPr lang="en-US" sz="2400" dirty="0"/>
          </a:p>
          <a:p>
            <a:pPr marL="517525"/>
            <a:r>
              <a:rPr lang="en-US" sz="2400" dirty="0" err="1"/>
              <a:t>Riwayat</a:t>
            </a:r>
            <a:r>
              <a:rPr lang="en-US" sz="2400" dirty="0"/>
              <a:t> KB</a:t>
            </a:r>
          </a:p>
          <a:p>
            <a:pPr marL="517525"/>
            <a:r>
              <a:rPr lang="en-US" sz="2400" dirty="0" err="1"/>
              <a:t>Riwayat</a:t>
            </a:r>
            <a:r>
              <a:rPr lang="en-US" sz="2400" dirty="0"/>
              <a:t> </a:t>
            </a:r>
            <a:r>
              <a:rPr lang="en-US" sz="2400" dirty="0" err="1"/>
              <a:t>Pola</a:t>
            </a:r>
            <a:r>
              <a:rPr lang="en-US" sz="2400" dirty="0"/>
              <a:t> </a:t>
            </a:r>
            <a:r>
              <a:rPr lang="en-US" sz="2400" dirty="0" err="1"/>
              <a:t>Kehidupan</a:t>
            </a:r>
            <a:r>
              <a:rPr lang="en-US" sz="2400" dirty="0"/>
              <a:t> </a:t>
            </a:r>
            <a:r>
              <a:rPr lang="en-US" sz="2400" dirty="0" err="1"/>
              <a:t>Sehari-hari</a:t>
            </a:r>
            <a:endParaRPr lang="en-US" sz="2400" dirty="0"/>
          </a:p>
          <a:p>
            <a:pPr marL="517525"/>
            <a:r>
              <a:rPr lang="en-US" sz="2400" dirty="0"/>
              <a:t>Data </a:t>
            </a:r>
            <a:r>
              <a:rPr lang="en-US" sz="2400" dirty="0" err="1"/>
              <a:t>Psikologis</a:t>
            </a:r>
            <a:r>
              <a:rPr lang="en-US" sz="2400" dirty="0"/>
              <a:t>, </a:t>
            </a:r>
            <a:r>
              <a:rPr lang="en-US" sz="2400" dirty="0" err="1"/>
              <a:t>Sosial</a:t>
            </a:r>
            <a:r>
              <a:rPr lang="en-US" sz="2400" dirty="0"/>
              <a:t> </a:t>
            </a:r>
            <a:r>
              <a:rPr lang="en-US" sz="2400" dirty="0" err="1"/>
              <a:t>Budaya</a:t>
            </a:r>
            <a:r>
              <a:rPr lang="en-US" sz="2400" dirty="0"/>
              <a:t>, </a:t>
            </a:r>
            <a:r>
              <a:rPr lang="en-US" sz="2400" dirty="0" err="1"/>
              <a:t>Ekonomi</a:t>
            </a:r>
            <a:r>
              <a:rPr lang="en-US" sz="2400" dirty="0"/>
              <a:t>, </a:t>
            </a:r>
            <a:r>
              <a:rPr lang="en-US" sz="2400" dirty="0" err="1"/>
              <a:t>Pengetahuan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4701290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123329"/>
            <a:ext cx="10515600" cy="2852737"/>
          </a:xfrm>
        </p:spPr>
        <p:txBody>
          <a:bodyPr>
            <a:normAutofit/>
          </a:bodyPr>
          <a:lstStyle/>
          <a:p>
            <a:r>
              <a:rPr lang="en-US" sz="4400" b="1" dirty="0"/>
              <a:t>PENGKAJIAN DATA OBJEKTIF</a:t>
            </a:r>
          </a:p>
        </p:txBody>
      </p:sp>
    </p:spTree>
    <p:extLst>
      <p:ext uri="{BB962C8B-B14F-4D97-AF65-F5344CB8AC3E}">
        <p14:creationId xmlns:p14="http://schemas.microsoft.com/office/powerpoint/2010/main" val="16759684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08992" y="1277401"/>
            <a:ext cx="9717156" cy="542633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nn-NO" sz="2400" dirty="0"/>
              <a:t>Pengkajian data objektif adalah data yang didapatkan melalui pemeriksaan/</a:t>
            </a:r>
            <a:r>
              <a:rPr lang="en-US" sz="2400" dirty="0" err="1"/>
              <a:t>pengamatan</a:t>
            </a:r>
            <a:r>
              <a:rPr lang="en-US" sz="2400" dirty="0"/>
              <a:t> </a:t>
            </a:r>
            <a:r>
              <a:rPr lang="en-US" sz="2400" dirty="0" err="1"/>
              <a:t>terhadap</a:t>
            </a:r>
            <a:r>
              <a:rPr lang="en-US" sz="2400" dirty="0"/>
              <a:t> </a:t>
            </a:r>
            <a:r>
              <a:rPr lang="en-US" sz="2400" dirty="0" err="1"/>
              <a:t>ibu</a:t>
            </a:r>
            <a:r>
              <a:rPr lang="en-US" sz="2400" dirty="0"/>
              <a:t> </a:t>
            </a:r>
            <a:r>
              <a:rPr lang="en-US" sz="2400" dirty="0" err="1"/>
              <a:t>atau</a:t>
            </a:r>
            <a:r>
              <a:rPr lang="en-US" sz="2400" dirty="0"/>
              <a:t> </a:t>
            </a:r>
            <a:r>
              <a:rPr lang="en-US" sz="2400" dirty="0" err="1"/>
              <a:t>janin</a:t>
            </a:r>
            <a:r>
              <a:rPr lang="en-US" sz="2400" dirty="0"/>
              <a:t>. </a:t>
            </a:r>
            <a:r>
              <a:rPr lang="en-US" sz="2400" dirty="0" err="1"/>
              <a:t>Kelengkapan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ketelitian</a:t>
            </a:r>
            <a:r>
              <a:rPr lang="en-US" sz="2400" dirty="0"/>
              <a:t> </a:t>
            </a:r>
            <a:r>
              <a:rPr lang="en-US" sz="2400" dirty="0" err="1"/>
              <a:t>dalam</a:t>
            </a:r>
            <a:r>
              <a:rPr lang="en-US" sz="2400" dirty="0"/>
              <a:t> proses </a:t>
            </a:r>
            <a:r>
              <a:rPr lang="en-US" sz="2400" dirty="0" err="1"/>
              <a:t>pengumpulan</a:t>
            </a:r>
            <a:r>
              <a:rPr lang="en-US" sz="2400" dirty="0"/>
              <a:t> data </a:t>
            </a:r>
            <a:r>
              <a:rPr lang="en-US" sz="2400" dirty="0" err="1"/>
              <a:t>adalah</a:t>
            </a:r>
            <a:r>
              <a:rPr lang="en-US" sz="2400" dirty="0"/>
              <a:t> </a:t>
            </a:r>
            <a:r>
              <a:rPr lang="en-US" sz="2400" dirty="0" err="1"/>
              <a:t>sangat</a:t>
            </a:r>
            <a:r>
              <a:rPr lang="en-US" sz="2400" dirty="0"/>
              <a:t> </a:t>
            </a:r>
            <a:r>
              <a:rPr lang="en-US" sz="2400" dirty="0" err="1"/>
              <a:t>penting.Data</a:t>
            </a:r>
            <a:r>
              <a:rPr lang="en-US" sz="2400" dirty="0"/>
              <a:t> </a:t>
            </a:r>
            <a:r>
              <a:rPr lang="en-US" sz="2400" dirty="0" err="1"/>
              <a:t>fokus</a:t>
            </a:r>
            <a:r>
              <a:rPr lang="en-US" sz="2400" dirty="0"/>
              <a:t> yang </a:t>
            </a:r>
            <a:r>
              <a:rPr lang="en-US" sz="2400" dirty="0" err="1"/>
              <a:t>dibutuhkan</a:t>
            </a:r>
            <a:r>
              <a:rPr lang="en-US" sz="2400" dirty="0"/>
              <a:t> </a:t>
            </a:r>
            <a:r>
              <a:rPr lang="en-US" sz="2400" dirty="0" err="1"/>
              <a:t>pada</a:t>
            </a:r>
            <a:r>
              <a:rPr lang="en-US" sz="2400" dirty="0"/>
              <a:t> </a:t>
            </a:r>
            <a:r>
              <a:rPr lang="en-US" sz="2400" dirty="0" err="1"/>
              <a:t>persalinan</a:t>
            </a:r>
            <a:r>
              <a:rPr lang="en-US" sz="2400" dirty="0"/>
              <a:t> kala I </a:t>
            </a:r>
            <a:r>
              <a:rPr lang="en-US" sz="2400" dirty="0" err="1"/>
              <a:t>adalah</a:t>
            </a:r>
            <a:r>
              <a:rPr lang="en-US" sz="2400" dirty="0"/>
              <a:t>:</a:t>
            </a:r>
          </a:p>
          <a:p>
            <a:pPr marL="974725" indent="-450850" defTabSz="355600">
              <a:buFont typeface="+mj-lt"/>
              <a:buAutoNum type="arabicPeriod"/>
            </a:pPr>
            <a:r>
              <a:rPr lang="en-US" sz="2400" dirty="0" err="1"/>
              <a:t>Keadaan</a:t>
            </a:r>
            <a:r>
              <a:rPr lang="en-US" sz="2400" dirty="0"/>
              <a:t> </a:t>
            </a:r>
            <a:r>
              <a:rPr lang="en-US" sz="2400" dirty="0" err="1"/>
              <a:t>umum</a:t>
            </a:r>
            <a:r>
              <a:rPr lang="en-US" sz="2400" dirty="0"/>
              <a:t> </a:t>
            </a:r>
            <a:r>
              <a:rPr lang="en-US" sz="2400" dirty="0" err="1"/>
              <a:t>ibu</a:t>
            </a:r>
            <a:endParaRPr lang="en-US" sz="2400" dirty="0"/>
          </a:p>
          <a:p>
            <a:pPr marL="974725" indent="-450850" defTabSz="355600">
              <a:buFont typeface="+mj-lt"/>
              <a:buAutoNum type="arabicPeriod"/>
            </a:pPr>
            <a:r>
              <a:rPr lang="en-US" sz="2400" dirty="0" err="1"/>
              <a:t>Tanda-tanda</a:t>
            </a:r>
            <a:r>
              <a:rPr lang="en-US" sz="2400" dirty="0"/>
              <a:t> vital (</a:t>
            </a:r>
            <a:r>
              <a:rPr lang="en-US" sz="2400" dirty="0" err="1"/>
              <a:t>tekanan</a:t>
            </a:r>
            <a:r>
              <a:rPr lang="en-US" sz="2400" dirty="0"/>
              <a:t> </a:t>
            </a:r>
            <a:r>
              <a:rPr lang="en-US" sz="2400" dirty="0" err="1"/>
              <a:t>darah</a:t>
            </a:r>
            <a:r>
              <a:rPr lang="en-US" sz="2400" dirty="0"/>
              <a:t>, </a:t>
            </a:r>
            <a:r>
              <a:rPr lang="en-US" sz="2400" dirty="0" err="1"/>
              <a:t>nadi</a:t>
            </a:r>
            <a:r>
              <a:rPr lang="en-US" sz="2400" dirty="0"/>
              <a:t>, </a:t>
            </a:r>
            <a:r>
              <a:rPr lang="en-US" sz="2400" dirty="0" err="1"/>
              <a:t>suhu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pernafasan</a:t>
            </a:r>
            <a:r>
              <a:rPr lang="en-US" sz="2400" dirty="0"/>
              <a:t>) </a:t>
            </a:r>
          </a:p>
          <a:p>
            <a:pPr marL="974725" indent="-450850" defTabSz="355600">
              <a:buFont typeface="+mj-lt"/>
              <a:buAutoNum type="arabicPeriod"/>
            </a:pPr>
            <a:r>
              <a:rPr lang="en-US" sz="2400" dirty="0" err="1"/>
              <a:t>Tanda-tanda</a:t>
            </a:r>
            <a:r>
              <a:rPr lang="en-US" sz="2400" dirty="0"/>
              <a:t> </a:t>
            </a:r>
            <a:r>
              <a:rPr lang="en-US" sz="2400" dirty="0" err="1"/>
              <a:t>persalinan</a:t>
            </a:r>
            <a:r>
              <a:rPr lang="en-US" sz="2400" dirty="0"/>
              <a:t> (</a:t>
            </a:r>
            <a:r>
              <a:rPr lang="en-US" sz="2400" dirty="0" err="1"/>
              <a:t>pengeluaran</a:t>
            </a:r>
            <a:r>
              <a:rPr lang="en-US" sz="2400" dirty="0"/>
              <a:t> </a:t>
            </a:r>
            <a:r>
              <a:rPr lang="en-US" sz="2400" dirty="0" err="1"/>
              <a:t>lendir</a:t>
            </a:r>
            <a:r>
              <a:rPr lang="en-US" sz="2400" dirty="0"/>
              <a:t> </a:t>
            </a:r>
            <a:r>
              <a:rPr lang="en-US" sz="2400" dirty="0" err="1"/>
              <a:t>darah</a:t>
            </a:r>
            <a:r>
              <a:rPr lang="en-US" sz="2400" dirty="0"/>
              <a:t>, </a:t>
            </a:r>
            <a:r>
              <a:rPr lang="en-US" sz="2400" dirty="0" err="1"/>
              <a:t>pendataran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pembukaan</a:t>
            </a:r>
            <a:r>
              <a:rPr lang="en-US" sz="2400" dirty="0"/>
              <a:t> </a:t>
            </a:r>
            <a:r>
              <a:rPr lang="sv-SE" sz="2400" dirty="0"/>
              <a:t>serviks, kemungkinan ketuban sudah pecah)</a:t>
            </a:r>
          </a:p>
          <a:p>
            <a:pPr marL="974725" indent="-450850" defTabSz="355600">
              <a:buFont typeface="+mj-lt"/>
              <a:buAutoNum type="arabicPeriod"/>
            </a:pPr>
            <a:r>
              <a:rPr lang="fi-FI" sz="2400" dirty="0"/>
              <a:t>Kondisi janin (letak dan posisi janin, Denyut Jantung Janin/DJJ, gerakan janin)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5977011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67954" y="576263"/>
            <a:ext cx="10515600" cy="2852737"/>
          </a:xfrm>
        </p:spPr>
        <p:txBody>
          <a:bodyPr>
            <a:normAutofit/>
          </a:bodyPr>
          <a:lstStyle/>
          <a:p>
            <a:r>
              <a:rPr lang="en-US" sz="4400" b="1" dirty="0"/>
              <a:t>ASSESSMENT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61245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5505</TotalTime>
  <Words>578</Words>
  <Application>Microsoft Office PowerPoint</Application>
  <PresentationFormat>Widescreen</PresentationFormat>
  <Paragraphs>57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Arial</vt:lpstr>
      <vt:lpstr>Calibri</vt:lpstr>
      <vt:lpstr>Calibri Light</vt:lpstr>
      <vt:lpstr>Office Theme</vt:lpstr>
      <vt:lpstr>PowerPoint Presentation</vt:lpstr>
      <vt:lpstr>PENILAIAN PERSALINAN</vt:lpstr>
      <vt:lpstr>TUJUAN PEMBELAJARAN</vt:lpstr>
      <vt:lpstr>PENGKAJIAN DATA SUBJEKTIF</vt:lpstr>
      <vt:lpstr>PowerPoint Presentation</vt:lpstr>
      <vt:lpstr>PowerPoint Presentation</vt:lpstr>
      <vt:lpstr>PENGKAJIAN DATA OBJEKTIF</vt:lpstr>
      <vt:lpstr>PowerPoint Presentation</vt:lpstr>
      <vt:lpstr>ASSESSMENT</vt:lpstr>
      <vt:lpstr>PowerPoint Presentation</vt:lpstr>
      <vt:lpstr>PowerPoint Presentation</vt:lpstr>
      <vt:lpstr>PowerPoint Presentation</vt:lpstr>
      <vt:lpstr>PERENCANAAN ASUHAN</vt:lpstr>
      <vt:lpstr>PowerPoint Presentation</vt:lpstr>
      <vt:lpstr>TERIMA KASIH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PENILAIAN PERSALINAN</dc:title>
  <dc:creator>Asus</dc:creator>
  <cp:lastModifiedBy> </cp:lastModifiedBy>
  <cp:revision>18</cp:revision>
  <dcterms:created xsi:type="dcterms:W3CDTF">2022-10-28T07:56:00Z</dcterms:created>
  <dcterms:modified xsi:type="dcterms:W3CDTF">2022-11-02T06:43:33Z</dcterms:modified>
</cp:coreProperties>
</file>