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10"/>
  </p:normalViewPr>
  <p:slideViewPr>
    <p:cSldViewPr snapToGrid="0" snapToObjects="1">
      <p:cViewPr varScale="1">
        <p:scale>
          <a:sx n="96" d="100"/>
          <a:sy n="96" d="100"/>
        </p:scale>
        <p:origin x="4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6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4" name="Text 2"/>
          <p:cNvSpPr/>
          <p:nvPr/>
        </p:nvSpPr>
        <p:spPr>
          <a:xfrm>
            <a:off x="833199" y="1012627"/>
            <a:ext cx="7477601" cy="416599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Mengelola Konflik di Tempat Kerja: Strategi Efektif untuk Menciptakan Lingkungan Harmonis</a:t>
            </a:r>
            <a:endParaRPr lang="en-US" sz="5249" dirty="0"/>
          </a:p>
        </p:txBody>
      </p:sp>
      <p:sp>
        <p:nvSpPr>
          <p:cNvPr id="5" name="Text 3"/>
          <p:cNvSpPr/>
          <p:nvPr/>
        </p:nvSpPr>
        <p:spPr>
          <a:xfrm>
            <a:off x="833199" y="5511879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Konflik dapat mempengaruhi produktifitas dan kesejahteraan karyawan. Pelajari strategi dan teknik yang tepat untuk mengelola konflik di tempat kerja.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833199" y="6844665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819" y="6852285"/>
            <a:ext cx="340162" cy="340162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299686" y="6827996"/>
            <a:ext cx="1851660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en-US" sz="2187" b="1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by Adil Arnady</a:t>
            </a:r>
            <a:endParaRPr lang="en-US" sz="2187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2279213"/>
            <a:ext cx="98679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Jenis-jenis Konflik di Tempat Kerja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3480435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312140"/>
          </a:solidFill>
          <a:ln/>
        </p:spPr>
      </p:sp>
      <p:sp>
        <p:nvSpPr>
          <p:cNvPr id="6" name="Text 4"/>
          <p:cNvSpPr/>
          <p:nvPr/>
        </p:nvSpPr>
        <p:spPr>
          <a:xfrm>
            <a:off x="2204085" y="3522107"/>
            <a:ext cx="1676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5"/>
          <p:cNvSpPr/>
          <p:nvPr/>
        </p:nvSpPr>
        <p:spPr>
          <a:xfrm>
            <a:off x="2760107" y="3556754"/>
            <a:ext cx="30175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Konflik antar-karyawan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2760107" y="4126111"/>
            <a:ext cx="444400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Saling merendahkan, bersaing, atau menjatuhkan reputasi karyawan lain.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7426285" y="3480435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312140"/>
          </a:solidFill>
          <a:ln/>
        </p:spPr>
      </p:sp>
      <p:sp>
        <p:nvSpPr>
          <p:cNvPr id="10" name="Text 8"/>
          <p:cNvSpPr/>
          <p:nvPr/>
        </p:nvSpPr>
        <p:spPr>
          <a:xfrm>
            <a:off x="7592378" y="3522107"/>
            <a:ext cx="1676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9"/>
          <p:cNvSpPr/>
          <p:nvPr/>
        </p:nvSpPr>
        <p:spPr>
          <a:xfrm>
            <a:off x="8148399" y="3556754"/>
            <a:ext cx="444400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Konflik antara karyawan dan manajemen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8148399" y="4473297"/>
            <a:ext cx="444400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Misalnya, mengenai kenaikan gaji, kinerja buruk, atau kebijakan perusahaan.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2037993" y="5579864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312140"/>
          </a:solidFill>
          <a:ln/>
        </p:spPr>
      </p:sp>
      <p:sp>
        <p:nvSpPr>
          <p:cNvPr id="14" name="Text 12"/>
          <p:cNvSpPr/>
          <p:nvPr/>
        </p:nvSpPr>
        <p:spPr>
          <a:xfrm>
            <a:off x="2204085" y="5621536"/>
            <a:ext cx="1676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3"/>
          <p:cNvSpPr/>
          <p:nvPr/>
        </p:nvSpPr>
        <p:spPr>
          <a:xfrm>
            <a:off x="2760107" y="5656183"/>
            <a:ext cx="34290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Konflik antara departemen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2760107" y="6225540"/>
            <a:ext cx="444400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Bersaing, miskomunikasi, atau kesulitan bekerja sama menjalankan tugas.</a:t>
            </a:r>
            <a:endParaRPr lang="en-US" sz="1750" dirty="0"/>
          </a:p>
        </p:txBody>
      </p:sp>
      <p:sp>
        <p:nvSpPr>
          <p:cNvPr id="17" name="Shape 15"/>
          <p:cNvSpPr/>
          <p:nvPr/>
        </p:nvSpPr>
        <p:spPr>
          <a:xfrm>
            <a:off x="7426285" y="5579864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312140"/>
          </a:solidFill>
          <a:ln/>
        </p:spPr>
      </p:sp>
      <p:sp>
        <p:nvSpPr>
          <p:cNvPr id="18" name="Text 16"/>
          <p:cNvSpPr/>
          <p:nvPr/>
        </p:nvSpPr>
        <p:spPr>
          <a:xfrm>
            <a:off x="7592378" y="5621536"/>
            <a:ext cx="1676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4</a:t>
            </a:r>
            <a:endParaRPr lang="en-US" sz="2624" dirty="0"/>
          </a:p>
        </p:txBody>
      </p:sp>
      <p:sp>
        <p:nvSpPr>
          <p:cNvPr id="19" name="Text 17"/>
          <p:cNvSpPr/>
          <p:nvPr/>
        </p:nvSpPr>
        <p:spPr>
          <a:xfrm>
            <a:off x="8148399" y="5656183"/>
            <a:ext cx="444400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Konflik antara karyawan dan pelanggan</a:t>
            </a:r>
            <a:endParaRPr lang="en-US" sz="2187" dirty="0"/>
          </a:p>
        </p:txBody>
      </p:sp>
      <p:sp>
        <p:nvSpPr>
          <p:cNvPr id="20" name="Text 18"/>
          <p:cNvSpPr/>
          <p:nvPr/>
        </p:nvSpPr>
        <p:spPr>
          <a:xfrm>
            <a:off x="8148399" y="6572726"/>
            <a:ext cx="444400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Biasanya mengenai ketidakpuasan atas pelayanan atau produk yang diberikan.</a:t>
            </a:r>
            <a:endParaRPr lang="en-US" sz="1750" dirty="0"/>
          </a:p>
        </p:txBody>
      </p:sp>
      <p:pic>
        <p:nvPicPr>
          <p:cNvPr id="21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3331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045369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Dampak Negatif Konflik di Tempat Kerja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878455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519303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Stres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5762387"/>
            <a:ext cx="329588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Karyawan yang terjebak dalam konflik cenderung mengalami stres yang dapat mempengaruhi kesehatan fisik dan mental.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2878455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5193149"/>
            <a:ext cx="24688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Pelepasan Karyawan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5762506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Jika konflik tidak terselesaikan dengan baik, karyawan bisa merasa kurang diperhatikan dan akhirnya keluar.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878455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5193149"/>
            <a:ext cx="32918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Menurunnya Produktifitas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5762506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Konflik dapat mengganggu konsentrasi, waktu, dan fokus pada tugas yang mengarah pada produktivitas yang menurun.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2692837" y="536138"/>
            <a:ext cx="9244727" cy="12163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789"/>
              </a:lnSpc>
              <a:buNone/>
            </a:pPr>
            <a:r>
              <a:rPr lang="en-US" sz="3831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Teknik Pengelolaan Konflik yang Efektif</a:t>
            </a:r>
            <a:endParaRPr lang="en-US" sz="3831" dirty="0"/>
          </a:p>
        </p:txBody>
      </p:sp>
      <p:sp>
        <p:nvSpPr>
          <p:cNvPr id="5" name="Shape 3"/>
          <p:cNvSpPr/>
          <p:nvPr/>
        </p:nvSpPr>
        <p:spPr>
          <a:xfrm>
            <a:off x="2692837" y="5073253"/>
            <a:ext cx="9244727" cy="24289"/>
          </a:xfrm>
          <a:prstGeom prst="rect">
            <a:avLst/>
          </a:prstGeom>
          <a:solidFill>
            <a:srgbClr val="FF6680"/>
          </a:solidFill>
          <a:ln/>
        </p:spPr>
      </p:sp>
      <p:sp>
        <p:nvSpPr>
          <p:cNvPr id="6" name="Shape 4"/>
          <p:cNvSpPr/>
          <p:nvPr/>
        </p:nvSpPr>
        <p:spPr>
          <a:xfrm>
            <a:off x="4471273" y="5073253"/>
            <a:ext cx="24289" cy="681157"/>
          </a:xfrm>
          <a:prstGeom prst="rect">
            <a:avLst/>
          </a:prstGeom>
          <a:solidFill>
            <a:srgbClr val="FF6680"/>
          </a:solidFill>
          <a:ln/>
        </p:spPr>
      </p:sp>
      <p:sp>
        <p:nvSpPr>
          <p:cNvPr id="7" name="Shape 5"/>
          <p:cNvSpPr/>
          <p:nvPr/>
        </p:nvSpPr>
        <p:spPr>
          <a:xfrm>
            <a:off x="4264581" y="4854416"/>
            <a:ext cx="437793" cy="437793"/>
          </a:xfrm>
          <a:prstGeom prst="roundRect">
            <a:avLst>
              <a:gd name="adj" fmla="val 13337"/>
            </a:avLst>
          </a:prstGeom>
          <a:solidFill>
            <a:srgbClr val="312140"/>
          </a:solidFill>
          <a:ln/>
        </p:spPr>
      </p:sp>
      <p:sp>
        <p:nvSpPr>
          <p:cNvPr id="8" name="Text 6"/>
          <p:cNvSpPr/>
          <p:nvPr/>
        </p:nvSpPr>
        <p:spPr>
          <a:xfrm>
            <a:off x="4411028" y="4890849"/>
            <a:ext cx="144780" cy="3649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73"/>
              </a:lnSpc>
              <a:buNone/>
            </a:pPr>
            <a:r>
              <a:rPr lang="en-US" sz="2299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1</a:t>
            </a:r>
            <a:endParaRPr lang="en-US" sz="2299" dirty="0"/>
          </a:p>
        </p:txBody>
      </p:sp>
      <p:sp>
        <p:nvSpPr>
          <p:cNvPr id="9" name="Text 7"/>
          <p:cNvSpPr/>
          <p:nvPr/>
        </p:nvSpPr>
        <p:spPr>
          <a:xfrm>
            <a:off x="3203258" y="5948958"/>
            <a:ext cx="2560320" cy="30396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95"/>
              </a:lnSpc>
              <a:buNone/>
            </a:pPr>
            <a:r>
              <a:rPr lang="en-US" sz="1916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Pahami Sumber Konflik</a:t>
            </a:r>
            <a:endParaRPr lang="en-US" sz="1916" dirty="0"/>
          </a:p>
        </p:txBody>
      </p:sp>
      <p:sp>
        <p:nvSpPr>
          <p:cNvPr id="10" name="Text 8"/>
          <p:cNvSpPr/>
          <p:nvPr/>
        </p:nvSpPr>
        <p:spPr>
          <a:xfrm>
            <a:off x="2887385" y="6447473"/>
            <a:ext cx="3192066" cy="6229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452"/>
              </a:lnSpc>
              <a:buNone/>
            </a:pPr>
            <a:r>
              <a:rPr lang="en-US" sz="1532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Identifikasi akar permasalahan agar mudah mencari solusinya.</a:t>
            </a:r>
            <a:endParaRPr lang="en-US" sz="1532" dirty="0"/>
          </a:p>
        </p:txBody>
      </p:sp>
      <p:sp>
        <p:nvSpPr>
          <p:cNvPr id="11" name="Shape 9"/>
          <p:cNvSpPr/>
          <p:nvPr/>
        </p:nvSpPr>
        <p:spPr>
          <a:xfrm>
            <a:off x="6359128" y="4392097"/>
            <a:ext cx="24289" cy="681157"/>
          </a:xfrm>
          <a:prstGeom prst="rect">
            <a:avLst/>
          </a:prstGeom>
          <a:solidFill>
            <a:srgbClr val="FF6680"/>
          </a:solidFill>
          <a:ln/>
        </p:spPr>
      </p:sp>
      <p:sp>
        <p:nvSpPr>
          <p:cNvPr id="12" name="Shape 10"/>
          <p:cNvSpPr/>
          <p:nvPr/>
        </p:nvSpPr>
        <p:spPr>
          <a:xfrm>
            <a:off x="6152436" y="4854416"/>
            <a:ext cx="437793" cy="437793"/>
          </a:xfrm>
          <a:prstGeom prst="roundRect">
            <a:avLst>
              <a:gd name="adj" fmla="val 13337"/>
            </a:avLst>
          </a:prstGeom>
          <a:solidFill>
            <a:srgbClr val="312140"/>
          </a:solidFill>
          <a:ln/>
        </p:spPr>
      </p:sp>
      <p:sp>
        <p:nvSpPr>
          <p:cNvPr id="13" name="Text 11"/>
          <p:cNvSpPr/>
          <p:nvPr/>
        </p:nvSpPr>
        <p:spPr>
          <a:xfrm>
            <a:off x="6298882" y="4890849"/>
            <a:ext cx="144780" cy="3649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73"/>
              </a:lnSpc>
              <a:buNone/>
            </a:pPr>
            <a:r>
              <a:rPr lang="en-US" sz="2299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2</a:t>
            </a:r>
            <a:endParaRPr lang="en-US" sz="2299" dirty="0"/>
          </a:p>
        </p:txBody>
      </p:sp>
      <p:sp>
        <p:nvSpPr>
          <p:cNvPr id="14" name="Text 12"/>
          <p:cNvSpPr/>
          <p:nvPr/>
        </p:nvSpPr>
        <p:spPr>
          <a:xfrm>
            <a:off x="5152073" y="2764631"/>
            <a:ext cx="2438400" cy="30396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95"/>
              </a:lnSpc>
              <a:buNone/>
            </a:pPr>
            <a:r>
              <a:rPr lang="en-US" sz="1916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Gandakan Pendengaran</a:t>
            </a:r>
            <a:endParaRPr lang="en-US" sz="1916" dirty="0"/>
          </a:p>
        </p:txBody>
      </p:sp>
      <p:sp>
        <p:nvSpPr>
          <p:cNvPr id="15" name="Text 13"/>
          <p:cNvSpPr/>
          <p:nvPr/>
        </p:nvSpPr>
        <p:spPr>
          <a:xfrm>
            <a:off x="4775240" y="3263146"/>
            <a:ext cx="3192066" cy="9344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452"/>
              </a:lnSpc>
              <a:buNone/>
            </a:pPr>
            <a:r>
              <a:rPr lang="en-US" sz="1532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Menjaga suasana hati saat berbicara dengan karyawan yang terkena dampak dari konflik.</a:t>
            </a:r>
            <a:endParaRPr lang="en-US" sz="1532" dirty="0"/>
          </a:p>
        </p:txBody>
      </p:sp>
      <p:sp>
        <p:nvSpPr>
          <p:cNvPr id="16" name="Shape 14"/>
          <p:cNvSpPr/>
          <p:nvPr/>
        </p:nvSpPr>
        <p:spPr>
          <a:xfrm>
            <a:off x="8246983" y="5073253"/>
            <a:ext cx="24289" cy="681157"/>
          </a:xfrm>
          <a:prstGeom prst="rect">
            <a:avLst/>
          </a:prstGeom>
          <a:solidFill>
            <a:srgbClr val="FF6680"/>
          </a:solidFill>
          <a:ln/>
        </p:spPr>
      </p:sp>
      <p:sp>
        <p:nvSpPr>
          <p:cNvPr id="17" name="Shape 15"/>
          <p:cNvSpPr/>
          <p:nvPr/>
        </p:nvSpPr>
        <p:spPr>
          <a:xfrm>
            <a:off x="8040291" y="4854416"/>
            <a:ext cx="437793" cy="437793"/>
          </a:xfrm>
          <a:prstGeom prst="roundRect">
            <a:avLst>
              <a:gd name="adj" fmla="val 13337"/>
            </a:avLst>
          </a:prstGeom>
          <a:solidFill>
            <a:srgbClr val="312140"/>
          </a:solidFill>
          <a:ln/>
        </p:spPr>
      </p:sp>
      <p:sp>
        <p:nvSpPr>
          <p:cNvPr id="18" name="Text 16"/>
          <p:cNvSpPr/>
          <p:nvPr/>
        </p:nvSpPr>
        <p:spPr>
          <a:xfrm>
            <a:off x="8186738" y="4890849"/>
            <a:ext cx="144780" cy="3649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73"/>
              </a:lnSpc>
              <a:buNone/>
            </a:pPr>
            <a:r>
              <a:rPr lang="en-US" sz="2299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3</a:t>
            </a:r>
            <a:endParaRPr lang="en-US" sz="2299" dirty="0"/>
          </a:p>
        </p:txBody>
      </p:sp>
      <p:sp>
        <p:nvSpPr>
          <p:cNvPr id="19" name="Text 17"/>
          <p:cNvSpPr/>
          <p:nvPr/>
        </p:nvSpPr>
        <p:spPr>
          <a:xfrm>
            <a:off x="7286030" y="5948958"/>
            <a:ext cx="1946196" cy="30396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95"/>
              </a:lnSpc>
              <a:buNone/>
            </a:pPr>
            <a:r>
              <a:rPr lang="en-US" sz="1916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Manajemen Emosi</a:t>
            </a:r>
            <a:endParaRPr lang="en-US" sz="1916" dirty="0"/>
          </a:p>
        </p:txBody>
      </p:sp>
      <p:sp>
        <p:nvSpPr>
          <p:cNvPr id="20" name="Text 18"/>
          <p:cNvSpPr/>
          <p:nvPr/>
        </p:nvSpPr>
        <p:spPr>
          <a:xfrm>
            <a:off x="6663095" y="6447473"/>
            <a:ext cx="3192066" cy="12458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452"/>
              </a:lnSpc>
              <a:buNone/>
            </a:pPr>
            <a:r>
              <a:rPr lang="en-US" sz="1532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Kaedah sederhana untuk mengelola emosi dan tetap tenang saat menghadapi situasi sulit yang melibatkan konflik.</a:t>
            </a:r>
            <a:endParaRPr lang="en-US" sz="1532" dirty="0"/>
          </a:p>
        </p:txBody>
      </p:sp>
      <p:sp>
        <p:nvSpPr>
          <p:cNvPr id="21" name="Shape 19"/>
          <p:cNvSpPr/>
          <p:nvPr/>
        </p:nvSpPr>
        <p:spPr>
          <a:xfrm>
            <a:off x="10134838" y="4392097"/>
            <a:ext cx="24289" cy="681157"/>
          </a:xfrm>
          <a:prstGeom prst="rect">
            <a:avLst/>
          </a:prstGeom>
          <a:solidFill>
            <a:srgbClr val="FF6680"/>
          </a:solidFill>
          <a:ln/>
        </p:spPr>
      </p:sp>
      <p:sp>
        <p:nvSpPr>
          <p:cNvPr id="22" name="Shape 20"/>
          <p:cNvSpPr/>
          <p:nvPr/>
        </p:nvSpPr>
        <p:spPr>
          <a:xfrm>
            <a:off x="9928146" y="4854416"/>
            <a:ext cx="437793" cy="437793"/>
          </a:xfrm>
          <a:prstGeom prst="roundRect">
            <a:avLst>
              <a:gd name="adj" fmla="val 13337"/>
            </a:avLst>
          </a:prstGeom>
          <a:solidFill>
            <a:srgbClr val="312140"/>
          </a:solidFill>
          <a:ln/>
        </p:spPr>
      </p:sp>
      <p:sp>
        <p:nvSpPr>
          <p:cNvPr id="23" name="Text 21"/>
          <p:cNvSpPr/>
          <p:nvPr/>
        </p:nvSpPr>
        <p:spPr>
          <a:xfrm>
            <a:off x="10074593" y="4890849"/>
            <a:ext cx="144780" cy="3649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73"/>
              </a:lnSpc>
              <a:buNone/>
            </a:pPr>
            <a:r>
              <a:rPr lang="en-US" sz="2299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4</a:t>
            </a:r>
            <a:endParaRPr lang="en-US" sz="2299" dirty="0"/>
          </a:p>
        </p:txBody>
      </p:sp>
      <p:sp>
        <p:nvSpPr>
          <p:cNvPr id="24" name="Text 22"/>
          <p:cNvSpPr/>
          <p:nvPr/>
        </p:nvSpPr>
        <p:spPr>
          <a:xfrm>
            <a:off x="9049703" y="2141696"/>
            <a:ext cx="2194560" cy="30396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95"/>
              </a:lnSpc>
              <a:buNone/>
            </a:pPr>
            <a:r>
              <a:rPr lang="en-US" sz="1916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Kendalikan Situasi</a:t>
            </a:r>
            <a:endParaRPr lang="en-US" sz="1916" dirty="0"/>
          </a:p>
        </p:txBody>
      </p:sp>
      <p:sp>
        <p:nvSpPr>
          <p:cNvPr id="25" name="Text 23"/>
          <p:cNvSpPr/>
          <p:nvPr/>
        </p:nvSpPr>
        <p:spPr>
          <a:xfrm>
            <a:off x="8550950" y="2640211"/>
            <a:ext cx="3192066" cy="15573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452"/>
              </a:lnSpc>
              <a:buNone/>
            </a:pPr>
            <a:r>
              <a:rPr lang="en-US" sz="1532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Penyelesaian masalah adalah langkah penting saat terjadi konflik, fokus pada kesepakatan solusi bersama dengan hasil yang baik untuk kedua belah pihak.</a:t>
            </a:r>
            <a:endParaRPr lang="en-US" sz="153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278017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Pentingnya Kolaborasi dan Negosiasi dalam Mengelola Konflik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3111103"/>
            <a:ext cx="3370064" cy="3840480"/>
          </a:xfrm>
          <a:prstGeom prst="roundRect">
            <a:avLst>
              <a:gd name="adj" fmla="val 1978"/>
            </a:avLst>
          </a:prstGeom>
          <a:solidFill>
            <a:srgbClr val="312140"/>
          </a:solidFill>
          <a:ln/>
        </p:spPr>
      </p:sp>
      <p:sp>
        <p:nvSpPr>
          <p:cNvPr id="6" name="Text 4"/>
          <p:cNvSpPr/>
          <p:nvPr/>
        </p:nvSpPr>
        <p:spPr>
          <a:xfrm>
            <a:off x="2260163" y="333327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Kolaborasi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260163" y="3902631"/>
            <a:ext cx="2925723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Hiduplah dengan pikiran bahwa semua orang dalam tim memainkan peran penting dalam mencapai tujuan besar perusahaan dan jangan bertindak seperti adalah musuh mereka.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5630228" y="3111103"/>
            <a:ext cx="3370064" cy="3840480"/>
          </a:xfrm>
          <a:prstGeom prst="roundRect">
            <a:avLst>
              <a:gd name="adj" fmla="val 1978"/>
            </a:avLst>
          </a:prstGeom>
          <a:solidFill>
            <a:srgbClr val="312140"/>
          </a:solidFill>
          <a:ln/>
        </p:spPr>
      </p:sp>
      <p:sp>
        <p:nvSpPr>
          <p:cNvPr id="9" name="Text 7"/>
          <p:cNvSpPr/>
          <p:nvPr/>
        </p:nvSpPr>
        <p:spPr>
          <a:xfrm>
            <a:off x="5852398" y="333327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Negosiasi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5852398" y="3902631"/>
            <a:ext cx="2925723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Jangan mengabaikan kepentingan dan keinginan pihak lain. Pelajari strategi dan teknik negosiasi untuk mencapai kesepakatan yang saling menguntungkan.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9222462" y="3111103"/>
            <a:ext cx="3370064" cy="3840480"/>
          </a:xfrm>
          <a:prstGeom prst="roundRect">
            <a:avLst>
              <a:gd name="adj" fmla="val 1978"/>
            </a:avLst>
          </a:prstGeom>
          <a:solidFill>
            <a:srgbClr val="312140"/>
          </a:solidFill>
          <a:ln/>
        </p:spPr>
      </p:sp>
      <p:sp>
        <p:nvSpPr>
          <p:cNvPr id="12" name="Text 10"/>
          <p:cNvSpPr/>
          <p:nvPr/>
        </p:nvSpPr>
        <p:spPr>
          <a:xfrm>
            <a:off x="9444633" y="3333274"/>
            <a:ext cx="2925723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Pentingnya Hubungan Kerja yang Berkualitas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9444633" y="4597003"/>
            <a:ext cx="2925723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Tujuan utama dari mengelola konflik adalah menciptakan lingkungan kerja yang harmonis dan membangun hubungan kerja yang positif.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2934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2363510" y="573286"/>
            <a:ext cx="9903381" cy="13030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130"/>
              </a:lnSpc>
              <a:buNone/>
            </a:pPr>
            <a:r>
              <a:rPr lang="en-US" sz="410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Menciptakan Lingkungan Kerja yang Harmonis Melalui Pengelolaan Konflik</a:t>
            </a:r>
            <a:endParaRPr lang="en-US" sz="410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510" y="2293263"/>
            <a:ext cx="3092648" cy="191131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363510" y="4465082"/>
            <a:ext cx="2084903" cy="3257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65"/>
              </a:lnSpc>
              <a:buNone/>
            </a:pPr>
            <a:r>
              <a:rPr lang="en-US" sz="2052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Kolaborasi Tim</a:t>
            </a:r>
            <a:endParaRPr lang="en-US" sz="2052" dirty="0"/>
          </a:p>
        </p:txBody>
      </p:sp>
      <p:sp>
        <p:nvSpPr>
          <p:cNvPr id="7" name="Text 4"/>
          <p:cNvSpPr/>
          <p:nvPr/>
        </p:nvSpPr>
        <p:spPr>
          <a:xfrm>
            <a:off x="2363510" y="4999315"/>
            <a:ext cx="3092648" cy="13339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7"/>
              </a:lnSpc>
              <a:buNone/>
            </a:pPr>
            <a:r>
              <a:rPr lang="en-US" sz="1642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Karyawan bekerja bersama untuk mencapai tujuan besar perusahaan dan merasa saling membutuhkan.</a:t>
            </a:r>
            <a:endParaRPr lang="en-US" sz="1642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8816" y="2293263"/>
            <a:ext cx="3092648" cy="191131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768816" y="4465082"/>
            <a:ext cx="3092648" cy="6515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65"/>
              </a:lnSpc>
              <a:buNone/>
            </a:pPr>
            <a:r>
              <a:rPr lang="en-US" sz="2052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Pembelajaran Teknik Meditasi dan Relaksasi</a:t>
            </a:r>
            <a:endParaRPr lang="en-US" sz="2052" dirty="0"/>
          </a:p>
        </p:txBody>
      </p:sp>
      <p:sp>
        <p:nvSpPr>
          <p:cNvPr id="10" name="Text 6"/>
          <p:cNvSpPr/>
          <p:nvPr/>
        </p:nvSpPr>
        <p:spPr>
          <a:xfrm>
            <a:off x="5768816" y="5325070"/>
            <a:ext cx="3092648" cy="16674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7"/>
              </a:lnSpc>
              <a:buNone/>
            </a:pPr>
            <a:r>
              <a:rPr lang="en-US" sz="1642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Teknik ini sangat membantu mengelola konflik di tempat kerja dengan efektif dan membangun relasi kerja yang berkualitas.</a:t>
            </a:r>
            <a:endParaRPr lang="en-US" sz="1642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4123" y="2293263"/>
            <a:ext cx="3092768" cy="1911429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174123" y="4465201"/>
            <a:ext cx="3092768" cy="6515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65"/>
              </a:lnSpc>
              <a:buNone/>
            </a:pPr>
            <a:r>
              <a:rPr lang="en-US" sz="2052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Ciptakan Lingkungan Kerja yang Bahagia</a:t>
            </a:r>
            <a:endParaRPr lang="en-US" sz="2052" dirty="0"/>
          </a:p>
        </p:txBody>
      </p:sp>
      <p:sp>
        <p:nvSpPr>
          <p:cNvPr id="13" name="Text 8"/>
          <p:cNvSpPr/>
          <p:nvPr/>
        </p:nvSpPr>
        <p:spPr>
          <a:xfrm>
            <a:off x="9174123" y="5325189"/>
            <a:ext cx="3092768" cy="23344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7"/>
              </a:lnSpc>
              <a:buNone/>
            </a:pPr>
            <a:r>
              <a:rPr lang="en-US" sz="1642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Konflik dapat diminimalisir dengan dipadukan dengan lingkungan kerja yang bahagia, serta memberikan kebebasan dan keseimbangan antara kehidupan pribadi dan pekerjaan.</a:t>
            </a:r>
            <a:endParaRPr lang="en-US" sz="164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3245525"/>
            <a:ext cx="62026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Pertanyaan dan Diskusi</a:t>
            </a:r>
            <a:endParaRPr lang="en-US" sz="4374" dirty="0"/>
          </a:p>
        </p:txBody>
      </p:sp>
      <p:sp>
        <p:nvSpPr>
          <p:cNvPr id="7" name="Text 4"/>
          <p:cNvSpPr/>
          <p:nvPr/>
        </p:nvSpPr>
        <p:spPr>
          <a:xfrm>
            <a:off x="2037993" y="4273153"/>
            <a:ext cx="1055441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Tanyakan apapun yang ingin kamu ketahui lebih jauh mengenai pengelolaan konflik di tempat kerja atau berikan pandangan yang diperluas mengenai pengelolaan konflik yang efektif.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428</Words>
  <Application>Microsoft Macintosh PowerPoint</Application>
  <PresentationFormat>Custom</PresentationFormat>
  <Paragraphs>59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Fira Sans</vt:lpstr>
      <vt:lpstr>Inconsolata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adil arnady</cp:lastModifiedBy>
  <cp:revision>3</cp:revision>
  <dcterms:created xsi:type="dcterms:W3CDTF">2023-08-23T12:45:39Z</dcterms:created>
  <dcterms:modified xsi:type="dcterms:W3CDTF">2023-08-23T12:47:17Z</dcterms:modified>
</cp:coreProperties>
</file>