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320" r:id="rId3"/>
    <p:sldId id="321" r:id="rId4"/>
    <p:sldId id="322" r:id="rId5"/>
    <p:sldId id="325" r:id="rId6"/>
    <p:sldId id="323" r:id="rId7"/>
    <p:sldId id="326" r:id="rId8"/>
    <p:sldId id="324" r:id="rId9"/>
    <p:sldId id="329" r:id="rId10"/>
    <p:sldId id="328" r:id="rId11"/>
    <p:sldId id="32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7fb3e54369516b3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9" autoAdjust="0"/>
    <p:restoredTop sz="94631"/>
  </p:normalViewPr>
  <p:slideViewPr>
    <p:cSldViewPr snapToGrid="0">
      <p:cViewPr varScale="1">
        <p:scale>
          <a:sx n="92" d="100"/>
          <a:sy n="92" d="100"/>
        </p:scale>
        <p:origin x="10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F0806-88D9-4948-8A2F-4E4985FBAFBF}" type="datetimeFigureOut">
              <a:rPr lang="en-US" smtClean="0"/>
              <a:t>2/28/21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3982F-0B6E-4125-862B-FAFF66255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79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Kerjakan</a:t>
            </a:r>
            <a:r>
              <a:rPr lang="en-US" dirty="0"/>
              <a:t> di </a:t>
            </a:r>
            <a:r>
              <a:rPr lang="en-US" dirty="0" err="1"/>
              <a:t>onenote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menurunkan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554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Kerjakan</a:t>
            </a:r>
            <a:r>
              <a:rPr lang="en-US" dirty="0"/>
              <a:t> di </a:t>
            </a:r>
            <a:r>
              <a:rPr lang="en-US" dirty="0" err="1"/>
              <a:t>Onenote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menurunkan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857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48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Kerjakan</a:t>
            </a:r>
            <a:r>
              <a:rPr lang="en-US" dirty="0"/>
              <a:t> di </a:t>
            </a:r>
            <a:r>
              <a:rPr lang="en-US" dirty="0" err="1"/>
              <a:t>Onenote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menurunkan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81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Kerjakan</a:t>
            </a:r>
            <a:r>
              <a:rPr lang="en-US" dirty="0"/>
              <a:t> di </a:t>
            </a:r>
            <a:r>
              <a:rPr lang="en-US" dirty="0" err="1"/>
              <a:t>Onenote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menurunkan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51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cos^2 </a:t>
            </a:r>
            <a:r>
              <a:rPr lang="en-US"/>
              <a:t>dan sin^2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07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Kalkulus</a:t>
            </a:r>
            <a:r>
              <a:rPr lang="en-US" sz="6000" dirty="0"/>
              <a:t> Integral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b="1" dirty="0" err="1">
                <a:solidFill>
                  <a:srgbClr val="C00000"/>
                </a:solidFill>
              </a:rPr>
              <a:t>Metode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Substitusi</a:t>
            </a:r>
            <a:r>
              <a:rPr lang="en-US" sz="2400" b="1" dirty="0">
                <a:solidFill>
                  <a:srgbClr val="C00000"/>
                </a:solidFill>
              </a:rPr>
              <a:t> (Integral </a:t>
            </a:r>
            <a:r>
              <a:rPr lang="en-US" sz="2400" b="1" dirty="0" err="1">
                <a:solidFill>
                  <a:srgbClr val="C00000"/>
                </a:solidFill>
              </a:rPr>
              <a:t>Tak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Tentu</a:t>
            </a:r>
            <a:r>
              <a:rPr lang="en-US" sz="2400" b="1">
                <a:solidFill>
                  <a:srgbClr val="C00000"/>
                </a:solidFill>
              </a:rPr>
              <a:t>)</a:t>
            </a:r>
            <a:endParaRPr lang="en-US" sz="2400" b="1" dirty="0">
              <a:solidFill>
                <a:srgbClr val="C00000"/>
              </a:solidFill>
            </a:endParaRPr>
          </a:p>
          <a:p>
            <a:endParaRPr lang="en-US" sz="2400" b="1" dirty="0"/>
          </a:p>
          <a:p>
            <a:r>
              <a:rPr lang="en-US" sz="2400" b="1" dirty="0" err="1"/>
              <a:t>Abadi</a:t>
            </a:r>
            <a:r>
              <a:rPr lang="en-US" sz="2400" b="1" dirty="0"/>
              <a:t> – </a:t>
            </a:r>
            <a:r>
              <a:rPr lang="en-US" sz="2400" b="1" dirty="0" err="1"/>
              <a:t>Universitas</a:t>
            </a:r>
            <a:r>
              <a:rPr lang="en-US" sz="2400" b="1" dirty="0"/>
              <a:t> </a:t>
            </a:r>
            <a:r>
              <a:rPr lang="en-US" sz="2400" b="1" dirty="0" err="1"/>
              <a:t>Negeri</a:t>
            </a:r>
            <a:r>
              <a:rPr lang="en-US" sz="2400" b="1" dirty="0"/>
              <a:t> Surabaya</a:t>
            </a:r>
          </a:p>
        </p:txBody>
      </p:sp>
    </p:spTree>
    <p:extLst>
      <p:ext uri="{BB962C8B-B14F-4D97-AF65-F5344CB8AC3E}">
        <p14:creationId xmlns:p14="http://schemas.microsoft.com/office/powerpoint/2010/main" val="2705979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776" y="101590"/>
            <a:ext cx="8911687" cy="1280890"/>
          </a:xfrm>
        </p:spPr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Substitusi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Integral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Tentu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</a:t>
                </a:r>
              </a:p>
              <a:p>
                <a:pPr marL="0" indent="0">
                  <a:buNone/>
                </a:pPr>
                <a:r>
                  <a:rPr lang="en-US" sz="2400" dirty="0" err="1"/>
                  <a:t>Hitung</a:t>
                </a:r>
                <a:r>
                  <a:rPr lang="en-US" sz="2400" dirty="0"/>
                  <a:t> integral </a:t>
                </a:r>
                <a:r>
                  <a:rPr lang="en-US" sz="2400" dirty="0" err="1"/>
                  <a:t>tak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tentu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endParaRPr lang="en-US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subHide m:val="on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</m:e>
                    </m:nary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  <a:blipFill>
                <a:blip r:embed="rId3"/>
                <a:stretch>
                  <a:fillRect l="-6357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2158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Diskusikan</a:t>
            </a: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</a:rPr>
                  <a:t>Jelaskan </a:t>
                </a:r>
                <a:r>
                  <a:rPr lang="en-US" sz="2400" dirty="0" err="1">
                    <a:solidFill>
                      <a:srgbClr val="FF0000"/>
                    </a:solidFill>
                  </a:rPr>
                  <a:t>bagaimana</a:t>
                </a:r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 err="1">
                    <a:solidFill>
                      <a:srgbClr val="FF0000"/>
                    </a:solidFill>
                  </a:rPr>
                  <a:t>Anda</a:t>
                </a:r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 err="1">
                    <a:solidFill>
                      <a:srgbClr val="FF0000"/>
                    </a:solidFill>
                  </a:rPr>
                  <a:t>menentukan</a:t>
                </a:r>
                <a:r>
                  <a:rPr lang="en-US" sz="2400" dirty="0">
                    <a:solidFill>
                      <a:srgbClr val="FF0000"/>
                    </a:solidFill>
                  </a:rPr>
                  <a:t> integral </a:t>
                </a:r>
                <a:r>
                  <a:rPr lang="en-US" sz="2400" dirty="0" err="1">
                    <a:solidFill>
                      <a:srgbClr val="FF0000"/>
                    </a:solidFill>
                  </a:rPr>
                  <a:t>berikut</a:t>
                </a:r>
                <a:endParaRPr lang="en-US" sz="2400" dirty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nary>
                      <m:naryPr>
                        <m:subHide m:val="on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nary>
                      <m:naryPr>
                        <m:subHide m:val="on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+5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2599" t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9221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Kerjakan</a:t>
            </a:r>
            <a:r>
              <a:rPr lang="en-US" sz="2400" dirty="0"/>
              <a:t> </a:t>
            </a:r>
            <a:r>
              <a:rPr lang="en-US" sz="2400" dirty="0" err="1"/>
              <a:t>sebanyak-banyaknya</a:t>
            </a:r>
            <a:r>
              <a:rPr lang="en-US" sz="2400" dirty="0"/>
              <a:t> </a:t>
            </a:r>
            <a:r>
              <a:rPr lang="en-US" sz="2400" dirty="0" err="1"/>
              <a:t>soal</a:t>
            </a:r>
            <a:r>
              <a:rPr lang="en-US" sz="2400" dirty="0"/>
              <a:t> </a:t>
            </a:r>
            <a:r>
              <a:rPr lang="en-US" sz="2400" dirty="0" err="1"/>
              <a:t>latihan</a:t>
            </a:r>
            <a:r>
              <a:rPr lang="en-US" sz="2400" dirty="0"/>
              <a:t> di </a:t>
            </a:r>
            <a:r>
              <a:rPr lang="en-US" sz="2400" b="1" dirty="0" err="1"/>
              <a:t>subbab</a:t>
            </a:r>
            <a:r>
              <a:rPr lang="en-US" sz="2400" b="1" dirty="0"/>
              <a:t> 5.5. No 1 – 64 </a:t>
            </a:r>
            <a:r>
              <a:rPr lang="en-US" sz="2400" dirty="0"/>
              <a:t> </a:t>
            </a:r>
            <a:r>
              <a:rPr lang="en-US" sz="2400" dirty="0" err="1"/>
              <a:t>buku</a:t>
            </a:r>
            <a:r>
              <a:rPr lang="en-US" sz="2400" dirty="0"/>
              <a:t> Thomas’ Calculus.</a:t>
            </a:r>
          </a:p>
        </p:txBody>
      </p:sp>
    </p:spTree>
    <p:extLst>
      <p:ext uri="{BB962C8B-B14F-4D97-AF65-F5344CB8AC3E}">
        <p14:creationId xmlns:p14="http://schemas.microsoft.com/office/powerpoint/2010/main" val="4314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Sejauh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memelajari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integral. </a:t>
            </a:r>
            <a:r>
              <a:rPr lang="en-US" sz="2400" dirty="0" err="1"/>
              <a:t>Teorema</a:t>
            </a:r>
            <a:r>
              <a:rPr lang="en-US" sz="2400" dirty="0"/>
              <a:t> Fundamental </a:t>
            </a:r>
            <a:r>
              <a:rPr lang="en-US" sz="2400" dirty="0" err="1"/>
              <a:t>Kalkulus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spesifik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antiturunan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integrand. </a:t>
            </a:r>
          </a:p>
          <a:p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aturan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integrasi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kenal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346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9005" y="624110"/>
            <a:ext cx="8911687" cy="1280890"/>
          </a:xfrm>
        </p:spPr>
        <p:txBody>
          <a:bodyPr>
            <a:normAutofit/>
          </a:bodyPr>
          <a:lstStyle/>
          <a:p>
            <a:r>
              <a:rPr lang="en-US" b="1" dirty="0" err="1"/>
              <a:t>Aturan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b="1" dirty="0" err="1"/>
              <a:t>Integrasi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dirty="0"/>
              <a:t>(Thomas’ Calculus Hal. 435.)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45182" y="5695405"/>
            <a:ext cx="1959430" cy="5747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49325" y="2031633"/>
            <a:ext cx="16199217" cy="1217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744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Substitusi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praktiknya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antiturunan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daripada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turunan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Kebanyakan</a:t>
            </a:r>
            <a:r>
              <a:rPr lang="en-US" sz="2400" dirty="0"/>
              <a:t> </a:t>
            </a:r>
            <a:r>
              <a:rPr lang="en-US" sz="2400" dirty="0" err="1"/>
              <a:t>aturan-aturan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substitusi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memanipulasi</a:t>
            </a:r>
            <a:r>
              <a:rPr lang="en-US" sz="2400" dirty="0"/>
              <a:t> integrand agar </a:t>
            </a:r>
            <a:r>
              <a:rPr lang="en-US" sz="2400" dirty="0" err="1"/>
              <a:t>aturan</a:t>
            </a:r>
            <a:r>
              <a:rPr lang="en-US" sz="2400" dirty="0"/>
              <a:t> </a:t>
            </a: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antiturunan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3940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776" y="101590"/>
            <a:ext cx="8911687" cy="1280890"/>
          </a:xfrm>
        </p:spPr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Substitusi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Integral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Tentu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</a:t>
                </a:r>
              </a:p>
              <a:p>
                <a:pPr marL="0" indent="0">
                  <a:buNone/>
                </a:pPr>
                <a:r>
                  <a:rPr lang="en-US" sz="2400" dirty="0" err="1"/>
                  <a:t>Hitung</a:t>
                </a:r>
                <a:r>
                  <a:rPr lang="en-US" sz="2400" dirty="0"/>
                  <a:t> integral </a:t>
                </a:r>
                <a:r>
                  <a:rPr lang="en-US" sz="2400" dirty="0" err="1"/>
                  <a:t>tak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tentu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endParaRPr lang="en-US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∫8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+7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  <a:blipFill>
                <a:blip r:embed="rId3"/>
                <a:stretch>
                  <a:fillRect l="-1025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92059" y="4833257"/>
            <a:ext cx="2199941" cy="20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366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776" y="101590"/>
            <a:ext cx="8911687" cy="1280890"/>
          </a:xfrm>
        </p:spPr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Substitusi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Integral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Tentu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</a:t>
                </a:r>
              </a:p>
              <a:p>
                <a:pPr marL="0" indent="0">
                  <a:buNone/>
                </a:pPr>
                <a:r>
                  <a:rPr lang="en-US" sz="2400" dirty="0" err="1"/>
                  <a:t>Hitung</a:t>
                </a:r>
                <a:r>
                  <a:rPr lang="en-US" sz="2400" dirty="0"/>
                  <a:t> integral </a:t>
                </a:r>
                <a:r>
                  <a:rPr lang="en-US" sz="2400" dirty="0" err="1"/>
                  <a:t>tak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tentu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endParaRPr lang="en-US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subHide m:val="on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rad>
                          </m:den>
                        </m:f>
                      </m:e>
                    </m:nary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  <a:blipFill>
                <a:blip r:embed="rId3"/>
                <a:stretch>
                  <a:fillRect l="-1025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92059" y="4833257"/>
            <a:ext cx="2199941" cy="20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390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8045" y="0"/>
            <a:ext cx="8911687" cy="1280890"/>
          </a:xfrm>
        </p:spPr>
        <p:txBody>
          <a:bodyPr/>
          <a:lstStyle/>
          <a:p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substitusi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648044" y="1584960"/>
                <a:ext cx="10056275" cy="527304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Prinsipnya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melakukan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penggantian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variabe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l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  <m:d>
                                <m:dPr>
                                  <m:ctrlP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</m:d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subHide m:val="on"/>
                              <m:supHide m:val="on"/>
                              <m:ctrlP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𝒖</m:t>
                                  </m:r>
                                </m:e>
                              </m:d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𝒅𝒖</m:t>
                              </m:r>
                              <m:r>
                                <a:rPr lang="en-US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).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400" b="1" dirty="0"/>
              </a:p>
              <a:p>
                <a:r>
                  <a:rPr lang="en-US" sz="2400" dirty="0" err="1"/>
                  <a:t>Pilih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substitusi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Biasanya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merupakan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bagian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komposit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 err="1"/>
                  <a:t>Hitung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dirty="0"/>
              </a:p>
              <a:p>
                <a:r>
                  <a:rPr lang="en-US" sz="2400" dirty="0" err="1"/>
                  <a:t>Tulis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ulang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variabel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 err="1"/>
                  <a:t>Hitunglah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hasil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integralnya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 err="1"/>
                  <a:t>Ganti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mendapatkan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hasil</a:t>
                </a:r>
                <a:r>
                  <a:rPr lang="en-US" sz="2400" dirty="0"/>
                  <a:t> integral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dirty="0"/>
              </a:p>
              <a:p>
                <a:r>
                  <a:rPr lang="en-US" sz="2400" dirty="0" err="1"/>
                  <a:t>Periksa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jawaban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Anda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menurunkan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kembali</a:t>
                </a:r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48044" y="1584960"/>
                <a:ext cx="10056275" cy="5273040"/>
              </a:xfrm>
              <a:blipFill>
                <a:blip r:embed="rId2"/>
                <a:stretch>
                  <a:fillRect l="-848" t="-9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1764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Teorema</a:t>
            </a:r>
            <a:r>
              <a:rPr lang="en-US" dirty="0"/>
              <a:t> (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Substitusi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4541520"/>
            <a:ext cx="8911687" cy="762000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Pelajari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Buktinya</a:t>
            </a:r>
            <a:r>
              <a:rPr lang="en-US" sz="2400" b="1" dirty="0">
                <a:solidFill>
                  <a:srgbClr val="FF0000"/>
                </a:solidFill>
              </a:rPr>
              <a:t> di </a:t>
            </a:r>
            <a:r>
              <a:rPr lang="en-US" sz="2400" b="1" dirty="0" err="1">
                <a:solidFill>
                  <a:srgbClr val="FF0000"/>
                </a:solidFill>
              </a:rPr>
              <a:t>buku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Thomas’Calculus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hal</a:t>
            </a:r>
            <a:r>
              <a:rPr lang="en-US" sz="2400" b="1" dirty="0">
                <a:solidFill>
                  <a:srgbClr val="FF0000"/>
                </a:solidFill>
              </a:rPr>
              <a:t>. 286.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592925" y="1905000"/>
                <a:ext cx="8911687" cy="24231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/>
                  <a:t>Teorema</a:t>
                </a:r>
              </a:p>
              <a:p>
                <a:r>
                  <a:rPr lang="en-US" sz="2400" dirty="0" err="1"/>
                  <a:t>Jika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terdiferensialkan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memiliki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selang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rangenya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dan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jika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kontinu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pada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maka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  <m:d>
                                <m:dPr>
                                  <m:ctrlP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</m:d>
                          <m:sSup>
                            <m:sSup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sup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subHide m:val="on"/>
                              <m:supHide m:val="on"/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𝒖</m:t>
                                  </m:r>
                                </m:e>
                              </m:d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𝒅𝒖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2925" y="1905000"/>
                <a:ext cx="8911687" cy="2423160"/>
              </a:xfrm>
              <a:prstGeom prst="rect">
                <a:avLst/>
              </a:prstGeom>
              <a:blipFill>
                <a:blip r:embed="rId3"/>
                <a:stretch>
                  <a:fillRect l="-9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982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0776" y="101590"/>
            <a:ext cx="8911687" cy="1280890"/>
          </a:xfrm>
        </p:spPr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Substitusi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Integral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Tentu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</a:t>
                </a:r>
              </a:p>
              <a:p>
                <a:pPr marL="0" indent="0">
                  <a:buNone/>
                </a:pPr>
                <a:r>
                  <a:rPr lang="en-US" sz="2400" dirty="0" err="1"/>
                  <a:t>Hitung</a:t>
                </a:r>
                <a:r>
                  <a:rPr lang="en-US" sz="2400" dirty="0"/>
                  <a:t> integral </a:t>
                </a:r>
                <a:r>
                  <a:rPr lang="en-US" sz="2400" dirty="0" err="1"/>
                  <a:t>tak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tentu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berikut</a:t>
                </a:r>
                <a:endParaRPr lang="en-US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subHide m:val="on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+5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en-US" sz="2400" b="0" i="1" dirty="0">
                    <a:latin typeface="Cambria Math" panose="02040503050406030204" pitchFamily="18" charset="0"/>
                  </a:rPr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31566" y="1428205"/>
                <a:ext cx="8915400" cy="3777622"/>
              </a:xfrm>
              <a:blipFill>
                <a:blip r:embed="rId3"/>
                <a:stretch>
                  <a:fillRect l="-1025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92059" y="4833257"/>
            <a:ext cx="2199941" cy="20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64323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8666</TotalTime>
  <Words>356</Words>
  <Application>Microsoft Macintosh PowerPoint</Application>
  <PresentationFormat>Widescreen</PresentationFormat>
  <Paragraphs>61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Century Gothic</vt:lpstr>
      <vt:lpstr>Wingdings 3</vt:lpstr>
      <vt:lpstr>Wisp</vt:lpstr>
      <vt:lpstr>Kalkulus Integral</vt:lpstr>
      <vt:lpstr>PowerPoint Presentation</vt:lpstr>
      <vt:lpstr>Aturan Dasar Integrasi  (Thomas’ Calculus Hal. 435.)</vt:lpstr>
      <vt:lpstr>Metode Substitusi</vt:lpstr>
      <vt:lpstr>Metode Substitusi  Integral Tak Tentu</vt:lpstr>
      <vt:lpstr>Metode Substitusi  Integral Tak Tentu</vt:lpstr>
      <vt:lpstr>Langkah-langkah menggunakan metode substitusi</vt:lpstr>
      <vt:lpstr>Teorema (Metode Substitusi)</vt:lpstr>
      <vt:lpstr>Metode Substitusi  Integral Tak Tentu</vt:lpstr>
      <vt:lpstr>Metode Substitusi  Integral Tak Tentu</vt:lpstr>
      <vt:lpstr>Diskusikan 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Kalkulus Integral</dc:title>
  <dc:creator>user</dc:creator>
  <cp:lastModifiedBy>AA</cp:lastModifiedBy>
  <cp:revision>146</cp:revision>
  <dcterms:created xsi:type="dcterms:W3CDTF">2021-01-31T09:54:29Z</dcterms:created>
  <dcterms:modified xsi:type="dcterms:W3CDTF">2021-02-28T01:20:00Z</dcterms:modified>
</cp:coreProperties>
</file>