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23"/>
  </p:notesMasterIdLst>
  <p:sldIdLst>
    <p:sldId id="256" r:id="rId2"/>
    <p:sldId id="258" r:id="rId3"/>
    <p:sldId id="270" r:id="rId4"/>
    <p:sldId id="283" r:id="rId5"/>
    <p:sldId id="263" r:id="rId6"/>
    <p:sldId id="271" r:id="rId7"/>
    <p:sldId id="272" r:id="rId8"/>
    <p:sldId id="273" r:id="rId9"/>
    <p:sldId id="274" r:id="rId10"/>
    <p:sldId id="275" r:id="rId11"/>
    <p:sldId id="268" r:id="rId12"/>
    <p:sldId id="264" r:id="rId13"/>
    <p:sldId id="267" r:id="rId14"/>
    <p:sldId id="260" r:id="rId15"/>
    <p:sldId id="280" r:id="rId16"/>
    <p:sldId id="276" r:id="rId17"/>
    <p:sldId id="277" r:id="rId18"/>
    <p:sldId id="282" r:id="rId19"/>
    <p:sldId id="281" r:id="rId20"/>
    <p:sldId id="279" r:id="rId21"/>
    <p:sldId id="278"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CC0000"/>
    <a:srgbClr val="000099"/>
    <a:srgbClr val="800000"/>
    <a:srgbClr val="9999FF"/>
    <a:srgbClr val="996633"/>
    <a:srgbClr val="FF00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714" autoAdjust="0"/>
    <p:restoredTop sz="94660"/>
  </p:normalViewPr>
  <p:slideViewPr>
    <p:cSldViewPr>
      <p:cViewPr>
        <p:scale>
          <a:sx n="75" d="100"/>
          <a:sy n="75" d="100"/>
        </p:scale>
        <p:origin x="-516"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604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D4E4DAA4-0F47-4B63-9374-21457A13874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6350"/>
            <a:ext cx="9140825" cy="6851650"/>
            <a:chOff x="0" y="4"/>
            <a:chExt cx="5758" cy="4316"/>
          </a:xfrm>
        </p:grpSpPr>
        <p:grpSp>
          <p:nvGrpSpPr>
            <p:cNvPr id="44035" name="Group 3"/>
            <p:cNvGrpSpPr>
              <a:grpSpLocks/>
            </p:cNvGrpSpPr>
            <p:nvPr/>
          </p:nvGrpSpPr>
          <p:grpSpPr bwMode="auto">
            <a:xfrm>
              <a:off x="0" y="1161"/>
              <a:ext cx="5758" cy="3159"/>
              <a:chOff x="0" y="1161"/>
              <a:chExt cx="5758" cy="3159"/>
            </a:xfrm>
          </p:grpSpPr>
          <p:sp>
            <p:nvSpPr>
              <p:cNvPr id="4403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en-US"/>
              </a:p>
            </p:txBody>
          </p:sp>
          <p:sp>
            <p:nvSpPr>
              <p:cNvPr id="4403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grpSp>
        <p:sp>
          <p:nvSpPr>
            <p:cNvPr id="44038"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endParaRPr lang="en-US"/>
            </a:p>
          </p:txBody>
        </p:sp>
        <p:sp>
          <p:nvSpPr>
            <p:cNvPr id="44039"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en-US"/>
            </a:p>
          </p:txBody>
        </p:sp>
        <p:sp>
          <p:nvSpPr>
            <p:cNvPr id="44040"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en-US"/>
            </a:p>
          </p:txBody>
        </p:sp>
        <p:grpSp>
          <p:nvGrpSpPr>
            <p:cNvPr id="44041" name="Group 9"/>
            <p:cNvGrpSpPr>
              <a:grpSpLocks/>
            </p:cNvGrpSpPr>
            <p:nvPr/>
          </p:nvGrpSpPr>
          <p:grpSpPr bwMode="auto">
            <a:xfrm>
              <a:off x="348" y="4"/>
              <a:ext cx="5410" cy="4316"/>
              <a:chOff x="348" y="4"/>
              <a:chExt cx="5410" cy="4316"/>
            </a:xfrm>
          </p:grpSpPr>
          <p:sp>
            <p:nvSpPr>
              <p:cNvPr id="44042"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sp>
            <p:nvSpPr>
              <p:cNvPr id="44043"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44044"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44045"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en-US"/>
              </a:p>
            </p:txBody>
          </p:sp>
          <p:sp>
            <p:nvSpPr>
              <p:cNvPr id="44046"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en-US"/>
              </a:p>
            </p:txBody>
          </p:sp>
          <p:sp>
            <p:nvSpPr>
              <p:cNvPr id="44047"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endParaRPr lang="en-US"/>
              </a:p>
            </p:txBody>
          </p:sp>
        </p:grpSp>
      </p:grpSp>
      <p:sp>
        <p:nvSpPr>
          <p:cNvPr id="44048" name="Rectangle 16"/>
          <p:cNvSpPr>
            <a:spLocks noGrp="1" noChangeArrowheads="1"/>
          </p:cNvSpPr>
          <p:nvPr>
            <p:ph type="ctrTitle" sz="quarter"/>
          </p:nvPr>
        </p:nvSpPr>
        <p:spPr>
          <a:xfrm>
            <a:off x="1066800" y="1997075"/>
            <a:ext cx="7086600" cy="1431925"/>
          </a:xfrm>
        </p:spPr>
        <p:txBody>
          <a:bodyPr anchor="b"/>
          <a:lstStyle>
            <a:lvl1pPr>
              <a:defRPr/>
            </a:lvl1pPr>
          </a:lstStyle>
          <a:p>
            <a:r>
              <a:rPr lang="en-US"/>
              <a:t>Click to edit Master title style</a:t>
            </a:r>
          </a:p>
        </p:txBody>
      </p:sp>
      <p:sp>
        <p:nvSpPr>
          <p:cNvPr id="4404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US"/>
              <a:t>Click to edit Master subtitle style</a:t>
            </a:r>
          </a:p>
        </p:txBody>
      </p:sp>
      <p:sp>
        <p:nvSpPr>
          <p:cNvPr id="44050" name="Rectangle 18"/>
          <p:cNvSpPr>
            <a:spLocks noGrp="1" noChangeArrowheads="1"/>
          </p:cNvSpPr>
          <p:nvPr>
            <p:ph type="dt" sz="quarter" idx="2"/>
          </p:nvPr>
        </p:nvSpPr>
        <p:spPr/>
        <p:txBody>
          <a:bodyPr/>
          <a:lstStyle>
            <a:lvl1pPr>
              <a:defRPr/>
            </a:lvl1pPr>
          </a:lstStyle>
          <a:p>
            <a:endParaRPr lang="en-US"/>
          </a:p>
        </p:txBody>
      </p:sp>
      <p:sp>
        <p:nvSpPr>
          <p:cNvPr id="44051" name="Rectangle 19"/>
          <p:cNvSpPr>
            <a:spLocks noGrp="1" noChangeArrowheads="1"/>
          </p:cNvSpPr>
          <p:nvPr>
            <p:ph type="ftr" sz="quarter" idx="3"/>
          </p:nvPr>
        </p:nvSpPr>
        <p:spPr>
          <a:xfrm>
            <a:off x="3352800" y="6248400"/>
            <a:ext cx="2895600" cy="457200"/>
          </a:xfrm>
        </p:spPr>
        <p:txBody>
          <a:bodyPr/>
          <a:lstStyle>
            <a:lvl1pPr>
              <a:defRPr/>
            </a:lvl1pPr>
          </a:lstStyle>
          <a:p>
            <a:endParaRPr lang="en-US"/>
          </a:p>
        </p:txBody>
      </p:sp>
      <p:sp>
        <p:nvSpPr>
          <p:cNvPr id="44052" name="Rectangle 20"/>
          <p:cNvSpPr>
            <a:spLocks noGrp="1" noChangeArrowheads="1"/>
          </p:cNvSpPr>
          <p:nvPr>
            <p:ph type="sldNum" sz="quarter" idx="4"/>
          </p:nvPr>
        </p:nvSpPr>
        <p:spPr/>
        <p:txBody>
          <a:bodyPr/>
          <a:lstStyle>
            <a:lvl1pPr>
              <a:defRPr/>
            </a:lvl1pPr>
          </a:lstStyle>
          <a:p>
            <a:fld id="{8FB75838-5E01-4488-B4DD-A8C69F9BFCC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30FA50-F4A8-4F4A-81DC-51115D1863C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C1C3495-55A9-4636-B5E4-111865F39C1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C3FBD7-2CCE-43FC-95A9-163A348BAEB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1C4DBFA-DF9B-426C-A003-84F77E8C726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8DC91F8-FD5E-4589-A6BC-A7D7A929DA3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1CAA087-8B73-41B1-9CDD-7BA9DE255E2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D76A769-872E-42D7-9A29-06B063F2D35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29D9CCD-37A9-4929-9341-C1F29DCB626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80DBBF7-6CD7-4650-B55E-59B32321CEE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80A09E4-E335-4778-998E-118F9DE58C8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3010" name="Group 2"/>
          <p:cNvGrpSpPr>
            <a:grpSpLocks/>
          </p:cNvGrpSpPr>
          <p:nvPr/>
        </p:nvGrpSpPr>
        <p:grpSpPr bwMode="auto">
          <a:xfrm>
            <a:off x="0" y="6350"/>
            <a:ext cx="9140825" cy="6851650"/>
            <a:chOff x="0" y="4"/>
            <a:chExt cx="5758" cy="4316"/>
          </a:xfrm>
        </p:grpSpPr>
        <p:sp>
          <p:nvSpPr>
            <p:cNvPr id="43011"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en-US"/>
            </a:p>
          </p:txBody>
        </p:sp>
        <p:sp>
          <p:nvSpPr>
            <p:cNvPr id="43012"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grpSp>
          <p:nvGrpSpPr>
            <p:cNvPr id="43013" name="Group 5"/>
            <p:cNvGrpSpPr>
              <a:grpSpLocks/>
            </p:cNvGrpSpPr>
            <p:nvPr userDrawn="1"/>
          </p:nvGrpSpPr>
          <p:grpSpPr bwMode="auto">
            <a:xfrm>
              <a:off x="0" y="4"/>
              <a:ext cx="5758" cy="4316"/>
              <a:chOff x="0" y="4"/>
              <a:chExt cx="5758" cy="4316"/>
            </a:xfrm>
          </p:grpSpPr>
          <p:sp>
            <p:nvSpPr>
              <p:cNvPr id="43014"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sp>
            <p:nvSpPr>
              <p:cNvPr id="43015"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43016"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43017"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en-US"/>
              </a:p>
            </p:txBody>
          </p:sp>
          <p:sp>
            <p:nvSpPr>
              <p:cNvPr id="43018"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en-US"/>
              </a:p>
            </p:txBody>
          </p:sp>
          <p:sp>
            <p:nvSpPr>
              <p:cNvPr id="43019"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endParaRPr lang="en-US"/>
              </a:p>
            </p:txBody>
          </p:sp>
          <p:sp>
            <p:nvSpPr>
              <p:cNvPr id="43020"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en-US"/>
              </a:p>
            </p:txBody>
          </p:sp>
          <p:sp>
            <p:nvSpPr>
              <p:cNvPr id="43021"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en-US"/>
              </a:p>
            </p:txBody>
          </p:sp>
          <p:sp>
            <p:nvSpPr>
              <p:cNvPr id="43022"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endParaRPr lang="en-US"/>
              </a:p>
            </p:txBody>
          </p:sp>
        </p:grpSp>
      </p:grpSp>
      <p:sp>
        <p:nvSpPr>
          <p:cNvPr id="43023" name="Rectangle 15"/>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3024"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25"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43026"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p>
        </p:txBody>
      </p:sp>
      <p:sp>
        <p:nvSpPr>
          <p:cNvPr id="43027"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3244A643-45FC-46C4-9A9F-9A8842414DCB}"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66800" y="533400"/>
            <a:ext cx="6324600" cy="1219200"/>
          </a:xfrm>
        </p:spPr>
        <p:txBody>
          <a:bodyPr/>
          <a:lstStyle/>
          <a:p>
            <a:r>
              <a:rPr lang="en-US" sz="4000" b="0">
                <a:solidFill>
                  <a:srgbClr val="CC0000"/>
                </a:solidFill>
                <a:latin typeface="Dutch801 XBd BT" pitchFamily="18" charset="0"/>
              </a:rPr>
              <a:t>ACOUSTIC ARCHITECTURE</a:t>
            </a:r>
          </a:p>
        </p:txBody>
      </p:sp>
      <p:pic>
        <p:nvPicPr>
          <p:cNvPr id="2052" name="Picture 4" descr="youth center beijing"/>
          <p:cNvPicPr>
            <a:picLocks noChangeAspect="1" noChangeArrowheads="1"/>
          </p:cNvPicPr>
          <p:nvPr/>
        </p:nvPicPr>
        <p:blipFill>
          <a:blip r:embed="rId2"/>
          <a:srcRect/>
          <a:stretch>
            <a:fillRect/>
          </a:stretch>
        </p:blipFill>
        <p:spPr bwMode="auto">
          <a:xfrm>
            <a:off x="76200" y="3506788"/>
            <a:ext cx="4191000" cy="2817812"/>
          </a:xfrm>
          <a:prstGeom prst="rect">
            <a:avLst/>
          </a:prstGeom>
          <a:noFill/>
        </p:spPr>
      </p:pic>
      <p:sp>
        <p:nvSpPr>
          <p:cNvPr id="2054" name="Text Box 6"/>
          <p:cNvSpPr txBox="1">
            <a:spLocks noChangeArrowheads="1"/>
          </p:cNvSpPr>
          <p:nvPr/>
        </p:nvSpPr>
        <p:spPr bwMode="auto">
          <a:xfrm>
            <a:off x="4724400" y="2514600"/>
            <a:ext cx="4419600" cy="366713"/>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FFCC00"/>
                </a:solidFill>
                <a:latin typeface="Arial" charset="0"/>
              </a:rPr>
              <a:t>YOUTH CENTRE BUILDING - BEIJING</a:t>
            </a:r>
          </a:p>
        </p:txBody>
      </p:sp>
      <p:sp>
        <p:nvSpPr>
          <p:cNvPr id="2055" name="Text Box 7"/>
          <p:cNvSpPr txBox="1">
            <a:spLocks noChangeArrowheads="1"/>
          </p:cNvSpPr>
          <p:nvPr/>
        </p:nvSpPr>
        <p:spPr bwMode="auto">
          <a:xfrm>
            <a:off x="685800" y="6262688"/>
            <a:ext cx="5791200" cy="366712"/>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FFCC00"/>
                </a:solidFill>
                <a:latin typeface="Arial" charset="0"/>
              </a:rPr>
              <a:t>Youth Centre Building in environment of town</a:t>
            </a:r>
          </a:p>
        </p:txBody>
      </p:sp>
      <p:grpSp>
        <p:nvGrpSpPr>
          <p:cNvPr id="2063" name="Group 15"/>
          <p:cNvGrpSpPr>
            <a:grpSpLocks/>
          </p:cNvGrpSpPr>
          <p:nvPr/>
        </p:nvGrpSpPr>
        <p:grpSpPr bwMode="auto">
          <a:xfrm>
            <a:off x="1600200" y="4572000"/>
            <a:ext cx="2590800" cy="685800"/>
            <a:chOff x="2304" y="2688"/>
            <a:chExt cx="1920" cy="480"/>
          </a:xfrm>
        </p:grpSpPr>
        <p:sp>
          <p:nvSpPr>
            <p:cNvPr id="2058" name="AutoShape 10"/>
            <p:cNvSpPr>
              <a:spLocks noChangeArrowheads="1"/>
            </p:cNvSpPr>
            <p:nvPr/>
          </p:nvSpPr>
          <p:spPr bwMode="auto">
            <a:xfrm rot="8948347">
              <a:off x="2304" y="2688"/>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59" name="AutoShape 11"/>
            <p:cNvSpPr>
              <a:spLocks noChangeArrowheads="1"/>
            </p:cNvSpPr>
            <p:nvPr/>
          </p:nvSpPr>
          <p:spPr bwMode="auto">
            <a:xfrm rot="8948347">
              <a:off x="2400" y="2784"/>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60" name="AutoShape 12"/>
            <p:cNvSpPr>
              <a:spLocks noChangeArrowheads="1"/>
            </p:cNvSpPr>
            <p:nvPr/>
          </p:nvSpPr>
          <p:spPr bwMode="auto">
            <a:xfrm rot="8948347">
              <a:off x="2496" y="2880"/>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61" name="AutoShape 13"/>
            <p:cNvSpPr>
              <a:spLocks noChangeArrowheads="1"/>
            </p:cNvSpPr>
            <p:nvPr/>
          </p:nvSpPr>
          <p:spPr bwMode="auto">
            <a:xfrm rot="8948347">
              <a:off x="2592" y="2976"/>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62" name="AutoShape 14"/>
            <p:cNvSpPr>
              <a:spLocks noChangeArrowheads="1"/>
            </p:cNvSpPr>
            <p:nvPr/>
          </p:nvSpPr>
          <p:spPr bwMode="auto">
            <a:xfrm rot="8948347">
              <a:off x="2688" y="3072"/>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grpSp>
      <p:pic>
        <p:nvPicPr>
          <p:cNvPr id="2064" name="Picture 16" descr="youth center beijing1"/>
          <p:cNvPicPr>
            <a:picLocks noChangeAspect="1" noChangeArrowheads="1"/>
          </p:cNvPicPr>
          <p:nvPr/>
        </p:nvPicPr>
        <p:blipFill>
          <a:blip r:embed="rId3"/>
          <a:srcRect/>
          <a:stretch>
            <a:fillRect/>
          </a:stretch>
        </p:blipFill>
        <p:spPr bwMode="auto">
          <a:xfrm>
            <a:off x="4572000" y="2819400"/>
            <a:ext cx="4267200" cy="2828925"/>
          </a:xfrm>
          <a:prstGeom prst="rect">
            <a:avLst/>
          </a:prstGeom>
          <a:noFill/>
          <a:ln w="9525">
            <a:noFill/>
            <a:miter lim="800000"/>
            <a:headEnd/>
            <a:tailEnd/>
          </a:ln>
        </p:spPr>
      </p:pic>
      <p:grpSp>
        <p:nvGrpSpPr>
          <p:cNvPr id="2065" name="Group 17"/>
          <p:cNvGrpSpPr>
            <a:grpSpLocks/>
          </p:cNvGrpSpPr>
          <p:nvPr/>
        </p:nvGrpSpPr>
        <p:grpSpPr bwMode="auto">
          <a:xfrm rot="3259416">
            <a:off x="6591300" y="5067300"/>
            <a:ext cx="2514600" cy="609600"/>
            <a:chOff x="2304" y="2688"/>
            <a:chExt cx="1920" cy="480"/>
          </a:xfrm>
        </p:grpSpPr>
        <p:sp>
          <p:nvSpPr>
            <p:cNvPr id="2066" name="AutoShape 18"/>
            <p:cNvSpPr>
              <a:spLocks noChangeArrowheads="1"/>
            </p:cNvSpPr>
            <p:nvPr/>
          </p:nvSpPr>
          <p:spPr bwMode="auto">
            <a:xfrm rot="8948347">
              <a:off x="2304" y="2688"/>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67" name="AutoShape 19"/>
            <p:cNvSpPr>
              <a:spLocks noChangeArrowheads="1"/>
            </p:cNvSpPr>
            <p:nvPr/>
          </p:nvSpPr>
          <p:spPr bwMode="auto">
            <a:xfrm rot="8948347">
              <a:off x="2400" y="2784"/>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68" name="AutoShape 20"/>
            <p:cNvSpPr>
              <a:spLocks noChangeArrowheads="1"/>
            </p:cNvSpPr>
            <p:nvPr/>
          </p:nvSpPr>
          <p:spPr bwMode="auto">
            <a:xfrm rot="8948347">
              <a:off x="2496" y="2880"/>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69" name="AutoShape 21"/>
            <p:cNvSpPr>
              <a:spLocks noChangeArrowheads="1"/>
            </p:cNvSpPr>
            <p:nvPr/>
          </p:nvSpPr>
          <p:spPr bwMode="auto">
            <a:xfrm rot="8948347">
              <a:off x="2592" y="2976"/>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sp>
          <p:nvSpPr>
            <p:cNvPr id="2070" name="AutoShape 22"/>
            <p:cNvSpPr>
              <a:spLocks noChangeArrowheads="1"/>
            </p:cNvSpPr>
            <p:nvPr/>
          </p:nvSpPr>
          <p:spPr bwMode="auto">
            <a:xfrm rot="8948347">
              <a:off x="2688" y="3072"/>
              <a:ext cx="1536" cy="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rgbClr val="FFFF00"/>
              </a:solidFill>
              <a:miter lim="800000"/>
              <a:headEnd/>
              <a:tailEnd/>
            </a:ln>
            <a:effectLst/>
          </p:spPr>
          <p:txBody>
            <a:bodyPr wrap="none" anchor="ctr"/>
            <a:lstStyle/>
            <a:p>
              <a:endParaRPr lang="en-US"/>
            </a:p>
          </p:txBody>
        </p:sp>
      </p:grpSp>
      <p:sp>
        <p:nvSpPr>
          <p:cNvPr id="2071" name="Text Box 23"/>
          <p:cNvSpPr txBox="1">
            <a:spLocks noChangeArrowheads="1"/>
          </p:cNvSpPr>
          <p:nvPr/>
        </p:nvSpPr>
        <p:spPr bwMode="auto">
          <a:xfrm>
            <a:off x="2819400" y="3657600"/>
            <a:ext cx="2362200" cy="366713"/>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FFCC00"/>
                </a:solidFill>
                <a:latin typeface="Arial" charset="0"/>
              </a:rPr>
              <a:t>Environment filter</a:t>
            </a:r>
          </a:p>
        </p:txBody>
      </p:sp>
      <p:sp>
        <p:nvSpPr>
          <p:cNvPr id="2072" name="Text Box 24"/>
          <p:cNvSpPr txBox="1">
            <a:spLocks noChangeArrowheads="1"/>
          </p:cNvSpPr>
          <p:nvPr/>
        </p:nvSpPr>
        <p:spPr bwMode="auto">
          <a:xfrm>
            <a:off x="5791200" y="5867400"/>
            <a:ext cx="2362200" cy="366713"/>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FFCC00"/>
                </a:solidFill>
                <a:latin typeface="Arial" charset="0"/>
              </a:rPr>
              <a:t>Environment filter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609600" y="457200"/>
            <a:ext cx="8153400" cy="60960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KONTROL BISING mrpkan aspek pengendalian bising</a:t>
            </a: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p>
          <a:p>
            <a:pPr marL="342900" indent="-342900" eaLnBrk="1" hangingPunct="1">
              <a:spcBef>
                <a:spcPct val="20000"/>
              </a:spcBef>
              <a:buClr>
                <a:schemeClr val="hlink"/>
              </a:buClr>
              <a:buSzPct val="70000"/>
            </a:pPr>
            <a:endParaRPr lang="en-US" sz="20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r>
              <a:rPr lang="en-US" sz="1600" b="1">
                <a:solidFill>
                  <a:srgbClr val="FFCC00"/>
                </a:solidFill>
                <a:effectLst>
                  <a:outerShdw blurRad="38100" dist="38100" dir="2700000" algn="tl">
                    <a:srgbClr val="000000"/>
                  </a:outerShdw>
                </a:effectLst>
                <a:latin typeface="Arial" charset="0"/>
              </a:rPr>
              <a:t>PROBLEM</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 BISING AKAN MERAMBAT PD RG DISEBELAHNYA</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DGN MUDAH ( LANGSUNG )</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a:t>
            </a: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SOLUSI</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PERAMBATAN BUNYI SECARA LANGSUNG                                  </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DAPAT DIHINDARKAN (BERSELANG-SELING)</a:t>
            </a:r>
          </a:p>
        </p:txBody>
      </p:sp>
      <p:grpSp>
        <p:nvGrpSpPr>
          <p:cNvPr id="63543" name="Group 55"/>
          <p:cNvGrpSpPr>
            <a:grpSpLocks/>
          </p:cNvGrpSpPr>
          <p:nvPr/>
        </p:nvGrpSpPr>
        <p:grpSpPr bwMode="auto">
          <a:xfrm>
            <a:off x="609600" y="1371600"/>
            <a:ext cx="2514600" cy="2514600"/>
            <a:chOff x="384" y="720"/>
            <a:chExt cx="1728" cy="1728"/>
          </a:xfrm>
        </p:grpSpPr>
        <p:grpSp>
          <p:nvGrpSpPr>
            <p:cNvPr id="63531" name="Group 43"/>
            <p:cNvGrpSpPr>
              <a:grpSpLocks/>
            </p:cNvGrpSpPr>
            <p:nvPr/>
          </p:nvGrpSpPr>
          <p:grpSpPr bwMode="auto">
            <a:xfrm>
              <a:off x="384" y="720"/>
              <a:ext cx="1728" cy="768"/>
              <a:chOff x="384" y="1344"/>
              <a:chExt cx="1728" cy="768"/>
            </a:xfrm>
          </p:grpSpPr>
          <p:sp>
            <p:nvSpPr>
              <p:cNvPr id="63491" name="Rectangle 3"/>
              <p:cNvSpPr>
                <a:spLocks noChangeArrowheads="1"/>
              </p:cNvSpPr>
              <p:nvPr/>
            </p:nvSpPr>
            <p:spPr bwMode="auto">
              <a:xfrm>
                <a:off x="384"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23" name="Rectangle 35"/>
              <p:cNvSpPr>
                <a:spLocks noChangeArrowheads="1"/>
              </p:cNvSpPr>
              <p:nvPr/>
            </p:nvSpPr>
            <p:spPr bwMode="auto">
              <a:xfrm>
                <a:off x="1248"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24" name="Rectangle 36"/>
              <p:cNvSpPr>
                <a:spLocks noChangeArrowheads="1"/>
              </p:cNvSpPr>
              <p:nvPr/>
            </p:nvSpPr>
            <p:spPr bwMode="auto">
              <a:xfrm>
                <a:off x="816"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25" name="Rectangle 37"/>
              <p:cNvSpPr>
                <a:spLocks noChangeArrowheads="1"/>
              </p:cNvSpPr>
              <p:nvPr/>
            </p:nvSpPr>
            <p:spPr bwMode="auto">
              <a:xfrm>
                <a:off x="1680"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grpSp>
          <p:nvGrpSpPr>
            <p:cNvPr id="63530" name="Group 42"/>
            <p:cNvGrpSpPr>
              <a:grpSpLocks/>
            </p:cNvGrpSpPr>
            <p:nvPr/>
          </p:nvGrpSpPr>
          <p:grpSpPr bwMode="auto">
            <a:xfrm>
              <a:off x="384" y="1680"/>
              <a:ext cx="1728" cy="768"/>
              <a:chOff x="384" y="2304"/>
              <a:chExt cx="1728" cy="768"/>
            </a:xfrm>
          </p:grpSpPr>
          <p:sp>
            <p:nvSpPr>
              <p:cNvPr id="63526" name="Rectangle 38"/>
              <p:cNvSpPr>
                <a:spLocks noChangeArrowheads="1"/>
              </p:cNvSpPr>
              <p:nvPr/>
            </p:nvSpPr>
            <p:spPr bwMode="auto">
              <a:xfrm>
                <a:off x="384"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27" name="Rectangle 39"/>
              <p:cNvSpPr>
                <a:spLocks noChangeArrowheads="1"/>
              </p:cNvSpPr>
              <p:nvPr/>
            </p:nvSpPr>
            <p:spPr bwMode="auto">
              <a:xfrm>
                <a:off x="1248"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28" name="Rectangle 40"/>
              <p:cNvSpPr>
                <a:spLocks noChangeArrowheads="1"/>
              </p:cNvSpPr>
              <p:nvPr/>
            </p:nvSpPr>
            <p:spPr bwMode="auto">
              <a:xfrm>
                <a:off x="816"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29" name="Rectangle 41"/>
              <p:cNvSpPr>
                <a:spLocks noChangeArrowheads="1"/>
              </p:cNvSpPr>
              <p:nvPr/>
            </p:nvSpPr>
            <p:spPr bwMode="auto">
              <a:xfrm>
                <a:off x="1680"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sp>
          <p:nvSpPr>
            <p:cNvPr id="63532" name="AutoShape 44"/>
            <p:cNvSpPr>
              <a:spLocks noChangeArrowheads="1"/>
            </p:cNvSpPr>
            <p:nvPr/>
          </p:nvSpPr>
          <p:spPr bwMode="auto">
            <a:xfrm>
              <a:off x="384" y="1248"/>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33" name="AutoShape 45"/>
            <p:cNvSpPr>
              <a:spLocks noChangeArrowheads="1"/>
            </p:cNvSpPr>
            <p:nvPr/>
          </p:nvSpPr>
          <p:spPr bwMode="auto">
            <a:xfrm>
              <a:off x="816" y="1248"/>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34" name="AutoShape 46"/>
            <p:cNvSpPr>
              <a:spLocks noChangeArrowheads="1"/>
            </p:cNvSpPr>
            <p:nvPr/>
          </p:nvSpPr>
          <p:spPr bwMode="auto">
            <a:xfrm>
              <a:off x="1248" y="1248"/>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35" name="AutoShape 47"/>
            <p:cNvSpPr>
              <a:spLocks noChangeArrowheads="1"/>
            </p:cNvSpPr>
            <p:nvPr/>
          </p:nvSpPr>
          <p:spPr bwMode="auto">
            <a:xfrm>
              <a:off x="1680" y="1248"/>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36" name="AutoShape 48"/>
            <p:cNvSpPr>
              <a:spLocks noChangeArrowheads="1"/>
            </p:cNvSpPr>
            <p:nvPr/>
          </p:nvSpPr>
          <p:spPr bwMode="auto">
            <a:xfrm flipV="1">
              <a:off x="384" y="1680"/>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37" name="AutoShape 49"/>
            <p:cNvSpPr>
              <a:spLocks noChangeArrowheads="1"/>
            </p:cNvSpPr>
            <p:nvPr/>
          </p:nvSpPr>
          <p:spPr bwMode="auto">
            <a:xfrm flipV="1">
              <a:off x="816" y="1680"/>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38" name="AutoShape 50"/>
            <p:cNvSpPr>
              <a:spLocks noChangeArrowheads="1"/>
            </p:cNvSpPr>
            <p:nvPr/>
          </p:nvSpPr>
          <p:spPr bwMode="auto">
            <a:xfrm flipV="1">
              <a:off x="1248" y="1680"/>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39" name="AutoShape 51"/>
            <p:cNvSpPr>
              <a:spLocks noChangeArrowheads="1"/>
            </p:cNvSpPr>
            <p:nvPr/>
          </p:nvSpPr>
          <p:spPr bwMode="auto">
            <a:xfrm flipV="1">
              <a:off x="1680" y="1680"/>
              <a:ext cx="144" cy="24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42" name="Line 54"/>
            <p:cNvSpPr>
              <a:spLocks noChangeShapeType="1"/>
            </p:cNvSpPr>
            <p:nvPr/>
          </p:nvSpPr>
          <p:spPr bwMode="auto">
            <a:xfrm>
              <a:off x="1728" y="1440"/>
              <a:ext cx="0" cy="252"/>
            </a:xfrm>
            <a:prstGeom prst="line">
              <a:avLst/>
            </a:prstGeom>
            <a:noFill/>
            <a:ln w="63500">
              <a:solidFill>
                <a:srgbClr val="FF0000"/>
              </a:solidFill>
              <a:round/>
              <a:headEnd/>
              <a:tailEnd type="triangle" w="med" len="med"/>
            </a:ln>
            <a:effectLst/>
          </p:spPr>
          <p:txBody>
            <a:bodyPr/>
            <a:lstStyle/>
            <a:p>
              <a:endParaRPr lang="en-US"/>
            </a:p>
          </p:txBody>
        </p:sp>
      </p:grpSp>
      <p:grpSp>
        <p:nvGrpSpPr>
          <p:cNvPr id="63545" name="Group 57"/>
          <p:cNvGrpSpPr>
            <a:grpSpLocks/>
          </p:cNvGrpSpPr>
          <p:nvPr/>
        </p:nvGrpSpPr>
        <p:grpSpPr bwMode="auto">
          <a:xfrm>
            <a:off x="990600" y="4114800"/>
            <a:ext cx="2590800" cy="1084263"/>
            <a:chOff x="384" y="1344"/>
            <a:chExt cx="1728" cy="768"/>
          </a:xfrm>
        </p:grpSpPr>
        <p:sp>
          <p:nvSpPr>
            <p:cNvPr id="63546" name="Rectangle 58"/>
            <p:cNvSpPr>
              <a:spLocks noChangeArrowheads="1"/>
            </p:cNvSpPr>
            <p:nvPr/>
          </p:nvSpPr>
          <p:spPr bwMode="auto">
            <a:xfrm>
              <a:off x="384"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47" name="Rectangle 59"/>
            <p:cNvSpPr>
              <a:spLocks noChangeArrowheads="1"/>
            </p:cNvSpPr>
            <p:nvPr/>
          </p:nvSpPr>
          <p:spPr bwMode="auto">
            <a:xfrm>
              <a:off x="1248"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48" name="Rectangle 60"/>
            <p:cNvSpPr>
              <a:spLocks noChangeArrowheads="1"/>
            </p:cNvSpPr>
            <p:nvPr/>
          </p:nvSpPr>
          <p:spPr bwMode="auto">
            <a:xfrm>
              <a:off x="816"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49" name="Rectangle 61"/>
            <p:cNvSpPr>
              <a:spLocks noChangeArrowheads="1"/>
            </p:cNvSpPr>
            <p:nvPr/>
          </p:nvSpPr>
          <p:spPr bwMode="auto">
            <a:xfrm>
              <a:off x="1680" y="134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grpSp>
        <p:nvGrpSpPr>
          <p:cNvPr id="63550" name="Group 62"/>
          <p:cNvGrpSpPr>
            <a:grpSpLocks/>
          </p:cNvGrpSpPr>
          <p:nvPr/>
        </p:nvGrpSpPr>
        <p:grpSpPr bwMode="auto">
          <a:xfrm>
            <a:off x="990600" y="5468938"/>
            <a:ext cx="2590800" cy="1084262"/>
            <a:chOff x="384" y="2304"/>
            <a:chExt cx="1728" cy="768"/>
          </a:xfrm>
        </p:grpSpPr>
        <p:sp>
          <p:nvSpPr>
            <p:cNvPr id="63551" name="Rectangle 63"/>
            <p:cNvSpPr>
              <a:spLocks noChangeArrowheads="1"/>
            </p:cNvSpPr>
            <p:nvPr/>
          </p:nvSpPr>
          <p:spPr bwMode="auto">
            <a:xfrm>
              <a:off x="384"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52" name="Rectangle 64"/>
            <p:cNvSpPr>
              <a:spLocks noChangeArrowheads="1"/>
            </p:cNvSpPr>
            <p:nvPr/>
          </p:nvSpPr>
          <p:spPr bwMode="auto">
            <a:xfrm>
              <a:off x="1248"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53" name="Rectangle 65"/>
            <p:cNvSpPr>
              <a:spLocks noChangeArrowheads="1"/>
            </p:cNvSpPr>
            <p:nvPr/>
          </p:nvSpPr>
          <p:spPr bwMode="auto">
            <a:xfrm>
              <a:off x="816"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3554" name="Rectangle 66"/>
            <p:cNvSpPr>
              <a:spLocks noChangeArrowheads="1"/>
            </p:cNvSpPr>
            <p:nvPr/>
          </p:nvSpPr>
          <p:spPr bwMode="auto">
            <a:xfrm>
              <a:off x="1680" y="2304"/>
              <a:ext cx="432" cy="768"/>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sp>
        <p:nvSpPr>
          <p:cNvPr id="63555" name="AutoShape 67"/>
          <p:cNvSpPr>
            <a:spLocks noChangeArrowheads="1"/>
          </p:cNvSpPr>
          <p:nvPr/>
        </p:nvSpPr>
        <p:spPr bwMode="auto">
          <a:xfrm>
            <a:off x="990600" y="4859338"/>
            <a:ext cx="215900" cy="339725"/>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56" name="AutoShape 68"/>
          <p:cNvSpPr>
            <a:spLocks noChangeArrowheads="1"/>
          </p:cNvSpPr>
          <p:nvPr/>
        </p:nvSpPr>
        <p:spPr bwMode="auto">
          <a:xfrm>
            <a:off x="1638300" y="4859338"/>
            <a:ext cx="215900" cy="339725"/>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57" name="AutoShape 69"/>
          <p:cNvSpPr>
            <a:spLocks noChangeArrowheads="1"/>
          </p:cNvSpPr>
          <p:nvPr/>
        </p:nvSpPr>
        <p:spPr bwMode="auto">
          <a:xfrm>
            <a:off x="2286000" y="4859338"/>
            <a:ext cx="215900" cy="339725"/>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58" name="AutoShape 70"/>
          <p:cNvSpPr>
            <a:spLocks noChangeArrowheads="1"/>
          </p:cNvSpPr>
          <p:nvPr/>
        </p:nvSpPr>
        <p:spPr bwMode="auto">
          <a:xfrm>
            <a:off x="2933700" y="4859338"/>
            <a:ext cx="215900" cy="339725"/>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59" name="AutoShape 71"/>
          <p:cNvSpPr>
            <a:spLocks noChangeArrowheads="1"/>
          </p:cNvSpPr>
          <p:nvPr/>
        </p:nvSpPr>
        <p:spPr bwMode="auto">
          <a:xfrm flipH="1" flipV="1">
            <a:off x="1371600" y="5486400"/>
            <a:ext cx="228600" cy="38100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64" name="AutoShape 76"/>
          <p:cNvSpPr>
            <a:spLocks noChangeArrowheads="1"/>
          </p:cNvSpPr>
          <p:nvPr/>
        </p:nvSpPr>
        <p:spPr bwMode="auto">
          <a:xfrm flipH="1" flipV="1">
            <a:off x="2057400" y="5486400"/>
            <a:ext cx="228600" cy="38100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65" name="AutoShape 77"/>
          <p:cNvSpPr>
            <a:spLocks noChangeArrowheads="1"/>
          </p:cNvSpPr>
          <p:nvPr/>
        </p:nvSpPr>
        <p:spPr bwMode="auto">
          <a:xfrm flipH="1" flipV="1">
            <a:off x="2667000" y="5486400"/>
            <a:ext cx="228600" cy="38100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66" name="AutoShape 78"/>
          <p:cNvSpPr>
            <a:spLocks noChangeArrowheads="1"/>
          </p:cNvSpPr>
          <p:nvPr/>
        </p:nvSpPr>
        <p:spPr bwMode="auto">
          <a:xfrm flipH="1" flipV="1">
            <a:off x="3352800" y="5486400"/>
            <a:ext cx="228600" cy="381000"/>
          </a:xfrm>
          <a:prstGeom prst="rtTriangle">
            <a:avLst/>
          </a:prstGeom>
          <a:solidFill>
            <a:srgbClr val="008080"/>
          </a:solidFill>
          <a:ln w="9525">
            <a:solidFill>
              <a:schemeClr val="tx1"/>
            </a:solidFill>
            <a:miter lim="800000"/>
            <a:headEnd/>
            <a:tailEnd/>
          </a:ln>
          <a:effectLst/>
        </p:spPr>
        <p:txBody>
          <a:bodyPr wrap="none" anchor="ctr"/>
          <a:lstStyle/>
          <a:p>
            <a:endParaRPr lang="en-US"/>
          </a:p>
        </p:txBody>
      </p:sp>
      <p:sp>
        <p:nvSpPr>
          <p:cNvPr id="63567" name="Line 79"/>
          <p:cNvSpPr>
            <a:spLocks noChangeShapeType="1"/>
          </p:cNvSpPr>
          <p:nvPr/>
        </p:nvSpPr>
        <p:spPr bwMode="auto">
          <a:xfrm>
            <a:off x="1143000" y="5257800"/>
            <a:ext cx="381000" cy="152400"/>
          </a:xfrm>
          <a:prstGeom prst="line">
            <a:avLst/>
          </a:prstGeom>
          <a:noFill/>
          <a:ln w="63500">
            <a:solidFill>
              <a:srgbClr val="FF0000"/>
            </a:solidFill>
            <a:round/>
            <a:headEnd/>
            <a:tailEnd type="triangle" w="med" len="med"/>
          </a:ln>
          <a:effectLst/>
        </p:spPr>
        <p:txBody>
          <a:bodyPr/>
          <a:lstStyle/>
          <a:p>
            <a:endParaRPr lang="en-US"/>
          </a:p>
        </p:txBody>
      </p:sp>
      <p:sp>
        <p:nvSpPr>
          <p:cNvPr id="63568" name="Line 80"/>
          <p:cNvSpPr>
            <a:spLocks noChangeShapeType="1"/>
          </p:cNvSpPr>
          <p:nvPr/>
        </p:nvSpPr>
        <p:spPr bwMode="auto">
          <a:xfrm>
            <a:off x="1752600" y="5257800"/>
            <a:ext cx="381000" cy="152400"/>
          </a:xfrm>
          <a:prstGeom prst="line">
            <a:avLst/>
          </a:prstGeom>
          <a:noFill/>
          <a:ln w="63500">
            <a:solidFill>
              <a:srgbClr val="FF0000"/>
            </a:solidFill>
            <a:round/>
            <a:headEnd/>
            <a:tailEnd type="triangle" w="med" len="med"/>
          </a:ln>
          <a:effectLst/>
        </p:spPr>
        <p:txBody>
          <a:bodyPr/>
          <a:lstStyle/>
          <a:p>
            <a:endParaRPr lang="en-US"/>
          </a:p>
        </p:txBody>
      </p:sp>
      <p:sp>
        <p:nvSpPr>
          <p:cNvPr id="63569" name="Line 81"/>
          <p:cNvSpPr>
            <a:spLocks noChangeShapeType="1"/>
          </p:cNvSpPr>
          <p:nvPr/>
        </p:nvSpPr>
        <p:spPr bwMode="auto">
          <a:xfrm>
            <a:off x="2362200" y="5257800"/>
            <a:ext cx="381000" cy="152400"/>
          </a:xfrm>
          <a:prstGeom prst="line">
            <a:avLst/>
          </a:prstGeom>
          <a:noFill/>
          <a:ln w="63500">
            <a:solidFill>
              <a:srgbClr val="FF0000"/>
            </a:solidFill>
            <a:round/>
            <a:headEnd/>
            <a:tailEnd type="triangle" w="med" len="med"/>
          </a:ln>
          <a:effectLst/>
        </p:spPr>
        <p:txBody>
          <a:bodyPr/>
          <a:lstStyle/>
          <a:p>
            <a:endParaRPr lang="en-US"/>
          </a:p>
        </p:txBody>
      </p:sp>
      <p:sp>
        <p:nvSpPr>
          <p:cNvPr id="63570" name="Line 82"/>
          <p:cNvSpPr>
            <a:spLocks noChangeShapeType="1"/>
          </p:cNvSpPr>
          <p:nvPr/>
        </p:nvSpPr>
        <p:spPr bwMode="auto">
          <a:xfrm>
            <a:off x="3048000" y="5257800"/>
            <a:ext cx="381000" cy="152400"/>
          </a:xfrm>
          <a:prstGeom prst="line">
            <a:avLst/>
          </a:prstGeom>
          <a:noFill/>
          <a:ln w="63500">
            <a:solidFill>
              <a:srgbClr val="FF0000"/>
            </a:solidFill>
            <a:round/>
            <a:headEnd/>
            <a:tailEnd type="triangle" w="med" len="med"/>
          </a:ln>
          <a:effectLst/>
        </p:spPr>
        <p:txBody>
          <a:bodyPr/>
          <a:lstStyle/>
          <a:p>
            <a:endParaRPr lang="en-US"/>
          </a:p>
        </p:txBody>
      </p:sp>
      <p:sp>
        <p:nvSpPr>
          <p:cNvPr id="63571" name="Line 83"/>
          <p:cNvSpPr>
            <a:spLocks noChangeShapeType="1"/>
          </p:cNvSpPr>
          <p:nvPr/>
        </p:nvSpPr>
        <p:spPr bwMode="auto">
          <a:xfrm>
            <a:off x="1981200" y="2438400"/>
            <a:ext cx="0" cy="381000"/>
          </a:xfrm>
          <a:prstGeom prst="line">
            <a:avLst/>
          </a:prstGeom>
          <a:noFill/>
          <a:ln w="63500">
            <a:solidFill>
              <a:srgbClr val="FF0000"/>
            </a:solidFill>
            <a:round/>
            <a:headEnd/>
            <a:tailEnd type="triangle" w="med" len="med"/>
          </a:ln>
          <a:effectLst/>
        </p:spPr>
        <p:txBody>
          <a:bodyPr/>
          <a:lstStyle/>
          <a:p>
            <a:endParaRPr lang="en-US"/>
          </a:p>
        </p:txBody>
      </p:sp>
      <p:sp>
        <p:nvSpPr>
          <p:cNvPr id="63572" name="Line 84"/>
          <p:cNvSpPr>
            <a:spLocks noChangeShapeType="1"/>
          </p:cNvSpPr>
          <p:nvPr/>
        </p:nvSpPr>
        <p:spPr bwMode="auto">
          <a:xfrm>
            <a:off x="1371600" y="2438400"/>
            <a:ext cx="0" cy="381000"/>
          </a:xfrm>
          <a:prstGeom prst="line">
            <a:avLst/>
          </a:prstGeom>
          <a:noFill/>
          <a:ln w="63500">
            <a:solidFill>
              <a:srgbClr val="FF0000"/>
            </a:solidFill>
            <a:round/>
            <a:headEnd/>
            <a:tailEnd type="triangle" w="med" len="med"/>
          </a:ln>
          <a:effectLst/>
        </p:spPr>
        <p:txBody>
          <a:bodyPr/>
          <a:lstStyle/>
          <a:p>
            <a:endParaRPr lang="en-US"/>
          </a:p>
        </p:txBody>
      </p:sp>
      <p:sp>
        <p:nvSpPr>
          <p:cNvPr id="63573" name="Line 85"/>
          <p:cNvSpPr>
            <a:spLocks noChangeShapeType="1"/>
          </p:cNvSpPr>
          <p:nvPr/>
        </p:nvSpPr>
        <p:spPr bwMode="auto">
          <a:xfrm>
            <a:off x="685800" y="2438400"/>
            <a:ext cx="0" cy="381000"/>
          </a:xfrm>
          <a:prstGeom prst="line">
            <a:avLst/>
          </a:prstGeom>
          <a:noFill/>
          <a:ln w="63500">
            <a:solidFill>
              <a:srgbClr val="FF0000"/>
            </a:solidFill>
            <a:round/>
            <a:headEnd/>
            <a:tailEnd type="triangle" w="med" len="med"/>
          </a:ln>
          <a:effectLst/>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5"/>
          <p:cNvSpPr>
            <a:spLocks noChangeArrowheads="1"/>
          </p:cNvSpPr>
          <p:nvPr/>
        </p:nvSpPr>
        <p:spPr bwMode="auto">
          <a:xfrm>
            <a:off x="381000" y="457200"/>
            <a:ext cx="8610600" cy="5943600"/>
          </a:xfrm>
          <a:prstGeom prst="rect">
            <a:avLst/>
          </a:prstGeom>
          <a:noFill/>
          <a:ln w="9525">
            <a:noFill/>
            <a:miter lim="800000"/>
            <a:headEnd/>
            <a:tailEnd/>
          </a:ln>
          <a:effectLst/>
        </p:spPr>
        <p:txBody>
          <a:bodyPr/>
          <a:lstStyle/>
          <a:p>
            <a:pPr marL="609600" indent="-609600" eaLnBrk="1" hangingPunct="1">
              <a:lnSpc>
                <a:spcPct val="80000"/>
              </a:lnSpc>
              <a:spcBef>
                <a:spcPct val="20000"/>
              </a:spcBef>
              <a:buClr>
                <a:schemeClr val="hlink"/>
              </a:buClr>
              <a:buSzPct val="70000"/>
              <a:buFont typeface="Wingdings" pitchFamily="2" charset="2"/>
              <a:buNone/>
            </a:pPr>
            <a:r>
              <a:rPr lang="en-US" sz="2000" b="1">
                <a:solidFill>
                  <a:srgbClr val="FFCC00"/>
                </a:solidFill>
                <a:effectLst>
                  <a:outerShdw blurRad="38100" dist="38100" dir="2700000" algn="tl">
                    <a:srgbClr val="000000"/>
                  </a:outerShdw>
                </a:effectLst>
                <a:latin typeface="Arial" charset="0"/>
              </a:rPr>
              <a:t>6 MASALAH DLM AKUSTIK ARSITEKTUR, AL. : </a:t>
            </a:r>
          </a:p>
          <a:p>
            <a:pPr marL="609600" indent="-609600" eaLnBrk="1" hangingPunct="1">
              <a:lnSpc>
                <a:spcPct val="80000"/>
              </a:lnSpc>
              <a:spcBef>
                <a:spcPct val="20000"/>
              </a:spcBef>
              <a:buClr>
                <a:schemeClr val="hlink"/>
              </a:buClr>
              <a:buSzPct val="70000"/>
              <a:buFont typeface="Wingdings" pitchFamily="2" charset="2"/>
              <a:buNone/>
            </a:pPr>
            <a:endParaRPr lang="en-US" sz="2000" b="1">
              <a:solidFill>
                <a:srgbClr val="FFCC00"/>
              </a:solidFill>
              <a:effectLst>
                <a:outerShdw blurRad="38100" dist="38100" dir="2700000" algn="tl">
                  <a:srgbClr val="000000"/>
                </a:outerShdw>
              </a:effectLst>
              <a:latin typeface="Arial" charset="0"/>
            </a:endParaRPr>
          </a:p>
          <a:p>
            <a:pPr marL="609600" indent="-609600" eaLnBrk="1" hangingPunct="1">
              <a:lnSpc>
                <a:spcPct val="80000"/>
              </a:lnSpc>
              <a:spcBef>
                <a:spcPct val="20000"/>
              </a:spcBef>
              <a:buClr>
                <a:srgbClr val="CC0000"/>
              </a:buClr>
              <a:buFont typeface="Wingdings" pitchFamily="2" charset="2"/>
              <a:buAutoNum type="arabicPeriod"/>
            </a:pPr>
            <a:r>
              <a:rPr lang="en-US">
                <a:solidFill>
                  <a:srgbClr val="FFCC00"/>
                </a:solidFill>
                <a:latin typeface="Arial" charset="0"/>
              </a:rPr>
              <a:t>KETIADAAN LAHAN; TUNTUTAN BANGUNAN YANG KECIL DG DAYA TAMPUNG YG LUAS (ADANYA BALKON);</a:t>
            </a:r>
          </a:p>
          <a:p>
            <a:pPr marL="609600" indent="-609600" eaLnBrk="1" hangingPunct="1">
              <a:lnSpc>
                <a:spcPct val="80000"/>
              </a:lnSpc>
              <a:spcBef>
                <a:spcPct val="20000"/>
              </a:spcBef>
              <a:buClr>
                <a:srgbClr val="CC0000"/>
              </a:buClr>
              <a:buFont typeface="Wingdings" pitchFamily="2" charset="2"/>
              <a:buAutoNum type="arabicPeriod"/>
            </a:pPr>
            <a:r>
              <a:rPr lang="en-US">
                <a:solidFill>
                  <a:srgbClr val="FFCC00"/>
                </a:solidFill>
                <a:latin typeface="Arial" charset="0"/>
              </a:rPr>
              <a:t>KETERBATASAN LAHAN; TUNTUTAN BANGUNAN YG FLEKSIBEL DLM FUNGSI, SPT DULU GEDUNG PERKANTORAN DG COMPARTMENT;</a:t>
            </a:r>
          </a:p>
          <a:p>
            <a:pPr marL="1371600" lvl="2" indent="-457200" eaLnBrk="1" hangingPunct="1">
              <a:lnSpc>
                <a:spcPct val="80000"/>
              </a:lnSpc>
              <a:spcBef>
                <a:spcPct val="20000"/>
              </a:spcBef>
              <a:buClr>
                <a:srgbClr val="CC0000"/>
              </a:buClr>
              <a:buFont typeface="Wingdings" pitchFamily="2" charset="2"/>
              <a:buChar char="§"/>
            </a:pPr>
            <a:r>
              <a:rPr lang="en-US">
                <a:solidFill>
                  <a:srgbClr val="FFCC00"/>
                </a:solidFill>
                <a:latin typeface="Arial" charset="0"/>
              </a:rPr>
              <a:t>RG-RG YG TERJADI MEMPUNYAI AKUSTIK PRIVACY</a:t>
            </a:r>
          </a:p>
          <a:p>
            <a:pPr marL="1371600" lvl="2" indent="-457200" eaLnBrk="1" hangingPunct="1">
              <a:lnSpc>
                <a:spcPct val="80000"/>
              </a:lnSpc>
              <a:spcBef>
                <a:spcPct val="20000"/>
              </a:spcBef>
              <a:buClr>
                <a:srgbClr val="CC0000"/>
              </a:buClr>
              <a:buFont typeface="Wingdings" pitchFamily="2" charset="2"/>
              <a:buChar char="§"/>
            </a:pPr>
            <a:r>
              <a:rPr lang="en-US">
                <a:solidFill>
                  <a:srgbClr val="FFCC00"/>
                </a:solidFill>
                <a:latin typeface="Arial" charset="0"/>
              </a:rPr>
              <a:t>KEJELEKAN : BESARAN RG MENJADI STATIS</a:t>
            </a:r>
          </a:p>
          <a:p>
            <a:pPr marL="1371600" lvl="2" indent="-457200" eaLnBrk="1" hangingPunct="1">
              <a:lnSpc>
                <a:spcPct val="80000"/>
              </a:lnSpc>
              <a:spcBef>
                <a:spcPct val="20000"/>
              </a:spcBef>
              <a:buClr>
                <a:srgbClr val="CC0000"/>
              </a:buClr>
              <a:buFont typeface="Wingdings" pitchFamily="2" charset="2"/>
              <a:buChar char="§"/>
            </a:pPr>
            <a:r>
              <a:rPr lang="en-US">
                <a:solidFill>
                  <a:srgbClr val="FFCC00"/>
                </a:solidFill>
                <a:latin typeface="Arial" charset="0"/>
              </a:rPr>
              <a:t>MEMAKAI SISTEM OPEN PLAS (RENTAL OFFICE); MEMPUNYAI KEJELEKAN, SATU KEBISINGAN DI SATU TITIK AKAN DIRAMBATKAN KE RG LAIN, KECUALI ADA PENYERAP SUARA</a:t>
            </a:r>
          </a:p>
          <a:p>
            <a:pPr marL="609600" indent="-609600" eaLnBrk="1" hangingPunct="1">
              <a:lnSpc>
                <a:spcPct val="80000"/>
              </a:lnSpc>
              <a:spcBef>
                <a:spcPct val="20000"/>
              </a:spcBef>
              <a:buClr>
                <a:srgbClr val="CC0000"/>
              </a:buClr>
              <a:buFont typeface="Wingdings" pitchFamily="2" charset="2"/>
              <a:buAutoNum type="arabicPeriod"/>
            </a:pPr>
            <a:r>
              <a:rPr lang="en-US">
                <a:solidFill>
                  <a:srgbClr val="FFCC00"/>
                </a:solidFill>
                <a:latin typeface="Arial" charset="0"/>
              </a:rPr>
              <a:t>PERUBAHAN SISTEM STRUKTUR BANGUNAN;</a:t>
            </a:r>
          </a:p>
          <a:p>
            <a:pPr marL="1371600" lvl="2" indent="-457200" eaLnBrk="1" hangingPunct="1">
              <a:lnSpc>
                <a:spcPct val="80000"/>
              </a:lnSpc>
              <a:spcBef>
                <a:spcPct val="20000"/>
              </a:spcBef>
              <a:buClr>
                <a:srgbClr val="CC0000"/>
              </a:buClr>
              <a:buFont typeface="Wingdings" pitchFamily="2" charset="2"/>
              <a:buChar char="§"/>
            </a:pPr>
            <a:r>
              <a:rPr lang="en-US">
                <a:solidFill>
                  <a:srgbClr val="FFCC00"/>
                </a:solidFill>
                <a:latin typeface="Arial" charset="0"/>
              </a:rPr>
              <a:t>DULU : DINDING TEBAL (BEARING WALL), PELUBANGAN SEDIKIT</a:t>
            </a:r>
          </a:p>
          <a:p>
            <a:pPr marL="1371600" lvl="2" indent="-457200" eaLnBrk="1" hangingPunct="1">
              <a:lnSpc>
                <a:spcPct val="80000"/>
              </a:lnSpc>
              <a:spcBef>
                <a:spcPct val="20000"/>
              </a:spcBef>
              <a:buClr>
                <a:srgbClr val="CC0000"/>
              </a:buClr>
              <a:buFont typeface="Wingdings" pitchFamily="2" charset="2"/>
              <a:buChar char="§"/>
            </a:pPr>
            <a:r>
              <a:rPr lang="en-US">
                <a:solidFill>
                  <a:srgbClr val="FFCC00"/>
                </a:solidFill>
                <a:latin typeface="Arial" charset="0"/>
              </a:rPr>
              <a:t>SEKARANG :  DIGANTI CURTAIN WALL, MENYEBABKAN SUARA2 MASUK RG KRN DINDING TIPIS (ALUMINIUM CLADDING, KACA, GYPSUM); STRUKTUR MAKIN BAIK, TETAPI AKUSTIK MAKIN JELEK</a:t>
            </a:r>
          </a:p>
          <a:p>
            <a:pPr marL="609600" indent="-609600" eaLnBrk="1" hangingPunct="1">
              <a:lnSpc>
                <a:spcPct val="80000"/>
              </a:lnSpc>
              <a:spcBef>
                <a:spcPct val="20000"/>
              </a:spcBef>
              <a:buClr>
                <a:srgbClr val="CC0000"/>
              </a:buClr>
              <a:buFont typeface="Wingdings" pitchFamily="2" charset="2"/>
              <a:buAutoNum type="arabicPeriod" startAt="4"/>
            </a:pPr>
            <a:r>
              <a:rPr lang="en-US">
                <a:solidFill>
                  <a:srgbClr val="FFCC00"/>
                </a:solidFill>
                <a:latin typeface="Arial" charset="0"/>
              </a:rPr>
              <a:t>BANGUNAN MAKIN TINGGI, SHG DIBANTU : LIFT, MESIN DIESEL, AC YANG MENGHASILKAN BISING (GEDUNG DIKEPUNG BISING);</a:t>
            </a:r>
          </a:p>
          <a:p>
            <a:pPr marL="609600" indent="-609600" eaLnBrk="1" hangingPunct="1">
              <a:lnSpc>
                <a:spcPct val="80000"/>
              </a:lnSpc>
              <a:spcBef>
                <a:spcPct val="20000"/>
              </a:spcBef>
              <a:buClr>
                <a:srgbClr val="CC0000"/>
              </a:buClr>
              <a:buFont typeface="Wingdings" pitchFamily="2" charset="2"/>
              <a:buAutoNum type="arabicPeriod" startAt="4"/>
            </a:pPr>
            <a:r>
              <a:rPr lang="en-US">
                <a:solidFill>
                  <a:srgbClr val="FFCC00"/>
                </a:solidFill>
                <a:latin typeface="Arial" charset="0"/>
              </a:rPr>
              <a:t>LAHAN MAKIN SEMPIT, SHG DEKAT DG SUMBER BISING (JALAN);</a:t>
            </a:r>
          </a:p>
          <a:p>
            <a:pPr marL="609600" indent="-609600" eaLnBrk="1" hangingPunct="1">
              <a:lnSpc>
                <a:spcPct val="80000"/>
              </a:lnSpc>
              <a:spcBef>
                <a:spcPct val="20000"/>
              </a:spcBef>
              <a:buClr>
                <a:srgbClr val="CC0000"/>
              </a:buClr>
              <a:buFont typeface="Wingdings" pitchFamily="2" charset="2"/>
              <a:buAutoNum type="arabicPeriod" startAt="4"/>
            </a:pPr>
            <a:r>
              <a:rPr lang="en-US">
                <a:solidFill>
                  <a:srgbClr val="FFCC00"/>
                </a:solidFill>
                <a:latin typeface="Arial" charset="0"/>
              </a:rPr>
              <a:t>TEKNOLOGI MEKANISASI MAKIN MAJU (HAL KECEPATAN &amp; POWER) TTP BELUM MAJU DLM MENGATASI KEBISINGAN.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Rectangle 5"/>
          <p:cNvSpPr>
            <a:spLocks noChangeArrowheads="1"/>
          </p:cNvSpPr>
          <p:nvPr/>
        </p:nvSpPr>
        <p:spPr bwMode="auto">
          <a:xfrm>
            <a:off x="381000" y="762000"/>
            <a:ext cx="8458200" cy="5410200"/>
          </a:xfrm>
          <a:prstGeom prst="rect">
            <a:avLst/>
          </a:prstGeom>
          <a:noFill/>
          <a:ln w="9525">
            <a:noFill/>
            <a:miter lim="800000"/>
            <a:headEnd/>
            <a:tailEnd/>
          </a:ln>
          <a:effectLst/>
        </p:spPr>
        <p:txBody>
          <a:bodyPr/>
          <a:lstStyle/>
          <a:p>
            <a:pPr marL="609600" indent="-609600" eaLnBrk="1" hangingPunct="1">
              <a:spcBef>
                <a:spcPct val="20000"/>
              </a:spcBef>
              <a:buClr>
                <a:srgbClr val="CC0000"/>
              </a:buClr>
              <a:buFont typeface="Wingdings" pitchFamily="2" charset="2"/>
              <a:buNone/>
            </a:pPr>
            <a:r>
              <a:rPr lang="en-US" sz="2000" b="1">
                <a:solidFill>
                  <a:srgbClr val="FFCC00"/>
                </a:solidFill>
                <a:latin typeface="Arial" charset="0"/>
              </a:rPr>
              <a:t>PENGENDALIAN BISING</a:t>
            </a:r>
          </a:p>
          <a:p>
            <a:pPr marL="609600" indent="-609600" eaLnBrk="1" hangingPunct="1">
              <a:spcBef>
                <a:spcPct val="20000"/>
              </a:spcBef>
              <a:buClr>
                <a:srgbClr val="CC0000"/>
              </a:buClr>
              <a:buFont typeface="Wingdings" pitchFamily="2" charset="2"/>
              <a:buNone/>
            </a:pPr>
            <a:endParaRPr lang="en-US" sz="2000" b="1">
              <a:solidFill>
                <a:srgbClr val="FFCC00"/>
              </a:solidFill>
              <a:latin typeface="Arial" charset="0"/>
            </a:endParaRPr>
          </a:p>
          <a:p>
            <a:pPr marL="609600" indent="-609600" eaLnBrk="1" hangingPunct="1">
              <a:spcBef>
                <a:spcPct val="20000"/>
              </a:spcBef>
              <a:buClr>
                <a:srgbClr val="CC0000"/>
              </a:buClr>
              <a:buFont typeface="Wingdings" pitchFamily="2" charset="2"/>
              <a:buNone/>
            </a:pPr>
            <a:r>
              <a:rPr lang="en-US" b="1">
                <a:solidFill>
                  <a:srgbClr val="FFCC00"/>
                </a:solidFill>
                <a:effectLst>
                  <a:outerShdw blurRad="38100" dist="38100" dir="2700000" algn="tl">
                    <a:srgbClr val="000000"/>
                  </a:outerShdw>
                </a:effectLst>
                <a:latin typeface="Arial" charset="0"/>
              </a:rPr>
              <a:t>ISOLASI SUMBER SUARA</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PERTIMBANGAN TAPAK</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LOKASI AKTIFITAS SEKITAR BANGUNAN</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KONSTRUKSI, DINDING, LANTAI, PLAFOND, &amp; BARRIER</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TINGKAT SUARA BACKGROUND</a:t>
            </a:r>
          </a:p>
          <a:p>
            <a:pPr marL="609600" indent="-609600" eaLnBrk="1" hangingPunct="1">
              <a:spcBef>
                <a:spcPct val="20000"/>
              </a:spcBef>
              <a:buClr>
                <a:srgbClr val="CC0000"/>
              </a:buClr>
              <a:buFont typeface="Wingdings" pitchFamily="2" charset="2"/>
              <a:buNone/>
            </a:pPr>
            <a:endParaRPr lang="en-US" b="1">
              <a:solidFill>
                <a:srgbClr val="FFCC00"/>
              </a:solidFill>
              <a:effectLst>
                <a:outerShdw blurRad="38100" dist="38100" dir="2700000" algn="tl">
                  <a:srgbClr val="000000"/>
                </a:outerShdw>
              </a:effectLst>
              <a:latin typeface="Arial" charset="0"/>
            </a:endParaRPr>
          </a:p>
          <a:p>
            <a:pPr marL="609600" indent="-609600" eaLnBrk="1" hangingPunct="1">
              <a:spcBef>
                <a:spcPct val="20000"/>
              </a:spcBef>
              <a:buClr>
                <a:srgbClr val="CC0000"/>
              </a:buClr>
              <a:buFont typeface="Wingdings" pitchFamily="2" charset="2"/>
              <a:buNone/>
            </a:pPr>
            <a:r>
              <a:rPr lang="en-US" b="1">
                <a:solidFill>
                  <a:srgbClr val="FFCC00"/>
                </a:solidFill>
                <a:effectLst>
                  <a:outerShdw blurRad="38100" dist="38100" dir="2700000" algn="tl">
                    <a:srgbClr val="000000"/>
                  </a:outerShdw>
                </a:effectLst>
                <a:latin typeface="Arial" charset="0"/>
              </a:rPr>
              <a:t>SISTEM PENGENDALIAN BISING MEKANIS</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VIBRATION ISOLATION; SUARA DENGUNG TERUS-MENERUS MENGGETARKAN ELEMEN STRUKTUR</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DUCT TREATMENT; MENGHAINDARI SUARA DESIS-ANGIN KEC TINGGI</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PEMILIHAN PERALATAN</a:t>
            </a:r>
          </a:p>
          <a:p>
            <a:pPr marL="1371600" lvl="2" indent="-457200" eaLnBrk="1" hangingPunct="1">
              <a:spcBef>
                <a:spcPct val="20000"/>
              </a:spcBef>
              <a:buClr>
                <a:srgbClr val="CC0000"/>
              </a:buClr>
              <a:buFont typeface="Wingdings" pitchFamily="2" charset="2"/>
              <a:buChar char="n"/>
            </a:pPr>
            <a:r>
              <a:rPr lang="en-US">
                <a:solidFill>
                  <a:srgbClr val="FFCC00"/>
                </a:solidFill>
                <a:effectLst>
                  <a:outerShdw blurRad="38100" dist="38100" dir="2700000" algn="tl">
                    <a:srgbClr val="000000"/>
                  </a:outerShdw>
                </a:effectLst>
                <a:latin typeface="Arial" charset="0"/>
              </a:rPr>
              <a:t>PEMBANGKITAN BISING LATAR BELAKANG (BACKGROUND NOISE)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76200" y="152400"/>
            <a:ext cx="7696200" cy="381000"/>
          </a:xfrm>
        </p:spPr>
        <p:txBody>
          <a:bodyPr/>
          <a:lstStyle/>
          <a:p>
            <a:r>
              <a:rPr lang="en-US" sz="2400">
                <a:solidFill>
                  <a:srgbClr val="CC0000"/>
                </a:solidFill>
                <a:effectLst/>
                <a:latin typeface="Dutch801 XBd BT" pitchFamily="18" charset="0"/>
              </a:rPr>
              <a:t>METODA PENGENDALIAN BISING LINGKUNGAN</a:t>
            </a:r>
          </a:p>
        </p:txBody>
      </p:sp>
      <p:sp>
        <p:nvSpPr>
          <p:cNvPr id="51203" name="Rectangle 3"/>
          <p:cNvSpPr>
            <a:spLocks noGrp="1" noChangeArrowheads="1"/>
          </p:cNvSpPr>
          <p:nvPr>
            <p:ph type="body" idx="1"/>
          </p:nvPr>
        </p:nvSpPr>
        <p:spPr>
          <a:xfrm>
            <a:off x="381000" y="685800"/>
            <a:ext cx="8610600" cy="6019800"/>
          </a:xfrm>
        </p:spPr>
        <p:txBody>
          <a:bodyPr/>
          <a:lstStyle/>
          <a:p>
            <a:pPr marL="609600" indent="-609600">
              <a:buClr>
                <a:srgbClr val="993300"/>
              </a:buClr>
              <a:buSzTx/>
              <a:buFont typeface="Wingdings" pitchFamily="2" charset="2"/>
              <a:buAutoNum type="arabicPeriod"/>
            </a:pPr>
            <a:r>
              <a:rPr lang="en-US" sz="1400" b="1">
                <a:solidFill>
                  <a:srgbClr val="FFCC00"/>
                </a:solidFill>
                <a:effectLst/>
                <a:latin typeface="Arial" charset="0"/>
              </a:rPr>
              <a:t>PENEKANAN PADA SUMBER BISING </a:t>
            </a:r>
          </a:p>
          <a:p>
            <a:pPr marL="609600" indent="-609600">
              <a:buClr>
                <a:srgbClr val="993300"/>
              </a:buClr>
              <a:buSzTx/>
              <a:buFont typeface="Wingdings" pitchFamily="2" charset="2"/>
              <a:buAutoNum type="arabicPeriod"/>
            </a:pPr>
            <a:r>
              <a:rPr lang="en-US" sz="1400" b="1">
                <a:solidFill>
                  <a:srgbClr val="FFCC00"/>
                </a:solidFill>
                <a:effectLst/>
                <a:latin typeface="Arial" charset="0"/>
              </a:rPr>
              <a:t>MELALUI PERENCANAAN KOTA YG BAIK :</a:t>
            </a:r>
          </a:p>
          <a:p>
            <a:pPr marL="1371600" lvl="2" indent="-457200">
              <a:buClr>
                <a:srgbClr val="993300"/>
              </a:buClr>
              <a:buSzTx/>
              <a:buFont typeface="Wingdings" pitchFamily="2" charset="2"/>
              <a:buChar char="q"/>
            </a:pPr>
            <a:r>
              <a:rPr lang="en-US" sz="1400" b="1">
                <a:solidFill>
                  <a:srgbClr val="FFCC00"/>
                </a:solidFill>
                <a:effectLst/>
                <a:latin typeface="Arial" charset="0"/>
              </a:rPr>
              <a:t>PENGATURAN ZONING (U/ PERUMAHAN, INDUSTRI, … )</a:t>
            </a:r>
          </a:p>
          <a:p>
            <a:pPr marL="1371600" lvl="2" indent="-457200">
              <a:buClr>
                <a:srgbClr val="993300"/>
              </a:buClr>
              <a:buSzTx/>
              <a:buFont typeface="Wingdings" pitchFamily="2" charset="2"/>
              <a:buChar char="q"/>
            </a:pPr>
            <a:r>
              <a:rPr lang="en-US" sz="1400" b="1">
                <a:solidFill>
                  <a:srgbClr val="FFCC00"/>
                </a:solidFill>
                <a:effectLst/>
                <a:latin typeface="Arial" charset="0"/>
              </a:rPr>
              <a:t>PENGATURAN SISTEM LALU-LINTAS (REDUKSI KECEPATAN, KEMACETAN,DLL )</a:t>
            </a:r>
          </a:p>
          <a:p>
            <a:pPr marL="1371600" lvl="2" indent="-457200">
              <a:buClr>
                <a:srgbClr val="993300"/>
              </a:buClr>
              <a:buSzTx/>
              <a:buFont typeface="Wingdings" pitchFamily="2" charset="2"/>
              <a:buChar char="q"/>
            </a:pPr>
            <a:r>
              <a:rPr lang="en-US" sz="1400" b="1">
                <a:solidFill>
                  <a:srgbClr val="FFCC00"/>
                </a:solidFill>
                <a:effectLst/>
                <a:latin typeface="Arial" charset="0"/>
              </a:rPr>
              <a:t>PERATURAN NOISE LEVEL U/ MESIN</a:t>
            </a:r>
          </a:p>
          <a:p>
            <a:pPr marL="609600" indent="-609600">
              <a:buClr>
                <a:srgbClr val="993300"/>
              </a:buClr>
              <a:buSzTx/>
              <a:buFont typeface="Wingdings" pitchFamily="2" charset="2"/>
              <a:buAutoNum type="arabicPeriod" startAt="3"/>
            </a:pPr>
            <a:r>
              <a:rPr lang="en-US" sz="1400" b="1">
                <a:solidFill>
                  <a:srgbClr val="FFCC00"/>
                </a:solidFill>
                <a:effectLst/>
                <a:latin typeface="Arial" charset="0"/>
              </a:rPr>
              <a:t>MELALUI PERENCANAAN TAPAK :</a:t>
            </a:r>
          </a:p>
          <a:p>
            <a:pPr marL="1371600" lvl="2" indent="-457200">
              <a:buClr>
                <a:srgbClr val="993300"/>
              </a:buClr>
              <a:buSzTx/>
              <a:buFont typeface="Wingdings" pitchFamily="2" charset="2"/>
              <a:buChar char="q"/>
            </a:pPr>
            <a:r>
              <a:rPr lang="en-US" sz="1400" b="1">
                <a:solidFill>
                  <a:srgbClr val="FFCC00"/>
                </a:solidFill>
                <a:effectLst/>
                <a:latin typeface="Arial" charset="0"/>
              </a:rPr>
              <a:t>PENGATURAN MASSA BANGUNAN</a:t>
            </a:r>
          </a:p>
          <a:p>
            <a:pPr marL="1371600" lvl="2" indent="-457200">
              <a:buClr>
                <a:srgbClr val="993300"/>
              </a:buClr>
              <a:buSzTx/>
              <a:buFont typeface="Wingdings" pitchFamily="2" charset="2"/>
              <a:buChar char="q"/>
            </a:pPr>
            <a:r>
              <a:rPr lang="en-US" sz="1400" b="1">
                <a:solidFill>
                  <a:srgbClr val="FFCC00"/>
                </a:solidFill>
                <a:effectLst/>
                <a:latin typeface="Arial" charset="0"/>
              </a:rPr>
              <a:t>PENGATURAN SISTEM BARRIER </a:t>
            </a:r>
          </a:p>
          <a:p>
            <a:pPr marL="609600" indent="-609600">
              <a:buClr>
                <a:srgbClr val="993300"/>
              </a:buClr>
              <a:buSzTx/>
              <a:buFont typeface="Wingdings" pitchFamily="2" charset="2"/>
              <a:buAutoNum type="arabicPeriod" startAt="4"/>
            </a:pPr>
            <a:r>
              <a:rPr lang="en-US" sz="1400" b="1">
                <a:solidFill>
                  <a:srgbClr val="FFCC00"/>
                </a:solidFill>
                <a:effectLst/>
                <a:latin typeface="Arial" charset="0"/>
              </a:rPr>
              <a:t>MELALUI RANCANGAN ARSITEKTUR :</a:t>
            </a:r>
          </a:p>
          <a:p>
            <a:pPr marL="1371600" lvl="2" indent="-457200">
              <a:buClr>
                <a:srgbClr val="993300"/>
              </a:buClr>
              <a:buSzTx/>
              <a:buFont typeface="Wingdings" pitchFamily="2" charset="2"/>
              <a:buChar char="q"/>
            </a:pPr>
            <a:r>
              <a:rPr lang="en-US" sz="1400" b="1">
                <a:solidFill>
                  <a:srgbClr val="FFCC00"/>
                </a:solidFill>
                <a:effectLst/>
                <a:latin typeface="Arial" charset="0"/>
              </a:rPr>
              <a:t>ZONING &amp; ORIENTASI YG MEMISAHKAN BISING &amp; TEKANAN BISING</a:t>
            </a:r>
          </a:p>
          <a:p>
            <a:pPr marL="1371600" lvl="2" indent="-457200">
              <a:buClr>
                <a:srgbClr val="993300"/>
              </a:buClr>
              <a:buSzTx/>
              <a:buFont typeface="Wingdings" pitchFamily="2" charset="2"/>
              <a:buChar char="q"/>
            </a:pPr>
            <a:r>
              <a:rPr lang="en-US" sz="1400" b="1">
                <a:solidFill>
                  <a:srgbClr val="FFCC00"/>
                </a:solidFill>
                <a:effectLst/>
                <a:latin typeface="Arial" charset="0"/>
              </a:rPr>
              <a:t>INSULASI PD BUKAAN &amp; POSISI BUKAAN</a:t>
            </a:r>
          </a:p>
          <a:p>
            <a:pPr marL="1371600" lvl="2" indent="-457200">
              <a:buClr>
                <a:srgbClr val="993300"/>
              </a:buClr>
              <a:buSzTx/>
              <a:buFont typeface="Wingdings" pitchFamily="2" charset="2"/>
              <a:buChar char="q"/>
            </a:pPr>
            <a:r>
              <a:rPr lang="en-US" sz="1400" b="1">
                <a:solidFill>
                  <a:srgbClr val="FFCC00"/>
                </a:solidFill>
                <a:effectLst/>
                <a:latin typeface="Arial" charset="0"/>
              </a:rPr>
              <a:t>MENGHINDARI LANTAI SPLIT</a:t>
            </a:r>
          </a:p>
          <a:p>
            <a:pPr marL="1371600" lvl="2" indent="-457200">
              <a:buClr>
                <a:srgbClr val="993300"/>
              </a:buClr>
              <a:buSzTx/>
              <a:buFont typeface="Wingdings" pitchFamily="2" charset="2"/>
              <a:buChar char="q"/>
            </a:pPr>
            <a:r>
              <a:rPr lang="en-US" sz="1400" b="1">
                <a:solidFill>
                  <a:srgbClr val="FFCC00"/>
                </a:solidFill>
                <a:effectLst/>
                <a:latin typeface="Arial" charset="0"/>
              </a:rPr>
              <a:t>MELAKUKAN PENYERAPAN BUNYI</a:t>
            </a:r>
          </a:p>
          <a:p>
            <a:pPr marL="609600" indent="-609600">
              <a:buClr>
                <a:srgbClr val="993300"/>
              </a:buClr>
              <a:buSzTx/>
              <a:buFont typeface="Wingdings" pitchFamily="2" charset="2"/>
              <a:buAutoNum type="arabicPeriod" startAt="5"/>
            </a:pPr>
            <a:r>
              <a:rPr lang="en-US" sz="1400" b="1">
                <a:solidFill>
                  <a:srgbClr val="FFCC00"/>
                </a:solidFill>
                <a:effectLst/>
                <a:latin typeface="Arial" charset="0"/>
              </a:rPr>
              <a:t>MELALUI RANCANGAN STRUKTUR :</a:t>
            </a:r>
          </a:p>
          <a:p>
            <a:pPr marL="1371600" lvl="2" indent="-457200">
              <a:buClr>
                <a:srgbClr val="993300"/>
              </a:buClr>
              <a:buSzTx/>
              <a:buFont typeface="Wingdings" pitchFamily="2" charset="2"/>
              <a:buChar char="q"/>
            </a:pPr>
            <a:r>
              <a:rPr lang="en-US" sz="1400" b="1">
                <a:solidFill>
                  <a:srgbClr val="FFCC00"/>
                </a:solidFill>
                <a:effectLst/>
                <a:latin typeface="Arial" charset="0"/>
              </a:rPr>
              <a:t>MENGHINDARI BISING IMPACT</a:t>
            </a:r>
          </a:p>
          <a:p>
            <a:pPr marL="609600" indent="-609600">
              <a:buClr>
                <a:srgbClr val="993300"/>
              </a:buClr>
              <a:buSzTx/>
              <a:buFont typeface="Wingdings" pitchFamily="2" charset="2"/>
              <a:buAutoNum type="arabicPeriod" startAt="6"/>
            </a:pPr>
            <a:r>
              <a:rPr lang="en-US" sz="1400" b="1">
                <a:solidFill>
                  <a:srgbClr val="FFCC00"/>
                </a:solidFill>
                <a:effectLst/>
                <a:latin typeface="Arial" charset="0"/>
              </a:rPr>
              <a:t>RANCANGAN SISTEM MEKANIKAL YG BAIK :</a:t>
            </a:r>
          </a:p>
          <a:p>
            <a:pPr marL="1371600" lvl="2" indent="-457200">
              <a:buClr>
                <a:srgbClr val="993300"/>
              </a:buClr>
              <a:buSzTx/>
              <a:buFont typeface="Wingdings" pitchFamily="2" charset="2"/>
              <a:buChar char="q"/>
            </a:pPr>
            <a:r>
              <a:rPr lang="en-US" sz="1400" b="1">
                <a:solidFill>
                  <a:srgbClr val="FFCC00"/>
                </a:solidFill>
                <a:effectLst/>
                <a:latin typeface="Arial" charset="0"/>
              </a:rPr>
              <a:t>MEMILIH MESIN YG RELATIF TENANG</a:t>
            </a:r>
          </a:p>
          <a:p>
            <a:pPr marL="1371600" lvl="2" indent="-457200">
              <a:buClr>
                <a:srgbClr val="993300"/>
              </a:buClr>
              <a:buSzTx/>
              <a:buFont typeface="Wingdings" pitchFamily="2" charset="2"/>
              <a:buChar char="q"/>
            </a:pPr>
            <a:r>
              <a:rPr lang="en-US" sz="1400" b="1">
                <a:solidFill>
                  <a:srgbClr val="FFCC00"/>
                </a:solidFill>
                <a:effectLst/>
                <a:latin typeface="Arial" charset="0"/>
              </a:rPr>
              <a:t>MESIN DG GETARAN TINGGI DILETAKKAN DIBAWAH DG STRUKTUR TAHAN BEBAN/GETAR</a:t>
            </a:r>
          </a:p>
          <a:p>
            <a:pPr marL="1371600" lvl="2" indent="-457200">
              <a:buClr>
                <a:srgbClr val="993300"/>
              </a:buClr>
              <a:buSzTx/>
              <a:buFont typeface="Wingdings" pitchFamily="2" charset="2"/>
              <a:buChar char="q"/>
            </a:pPr>
            <a:r>
              <a:rPr lang="en-US" sz="1400" b="1">
                <a:solidFill>
                  <a:srgbClr val="FFCC00"/>
                </a:solidFill>
                <a:effectLst/>
                <a:latin typeface="Arial" charset="0"/>
              </a:rPr>
              <a:t>PIPA/DUCTING DIRANCANG U/ TIDAK MERAMBATKAN GETARAN</a:t>
            </a:r>
          </a:p>
          <a:p>
            <a:pPr marL="609600" indent="-609600">
              <a:buClr>
                <a:srgbClr val="993300"/>
              </a:buClr>
              <a:buSzTx/>
              <a:buFont typeface="Wingdings" pitchFamily="2" charset="2"/>
              <a:buAutoNum type="arabicPeriod" startAt="6"/>
            </a:pPr>
            <a:r>
              <a:rPr lang="en-US" sz="1400" b="1">
                <a:solidFill>
                  <a:srgbClr val="FFCC00"/>
                </a:solidFill>
                <a:effectLst/>
                <a:latin typeface="Arial" charset="0"/>
              </a:rPr>
              <a:t>DENGAN KONSTRUKSI PENG-INSULASI BUNYI :</a:t>
            </a:r>
          </a:p>
          <a:p>
            <a:pPr marL="1371600" lvl="2" indent="-457200">
              <a:buClr>
                <a:srgbClr val="993300"/>
              </a:buClr>
              <a:buSzTx/>
              <a:buFont typeface="Wingdings" pitchFamily="2" charset="2"/>
              <a:buChar char="q"/>
            </a:pPr>
            <a:r>
              <a:rPr lang="en-US" sz="1400" b="1">
                <a:solidFill>
                  <a:srgbClr val="FFCC00"/>
                </a:solidFill>
                <a:effectLst/>
                <a:latin typeface="Arial" charset="0"/>
              </a:rPr>
              <a:t>U/ MENCEGAH TRANSMISI BUNYI</a:t>
            </a:r>
          </a:p>
          <a:p>
            <a:pPr marL="1371600" lvl="2" indent="-457200">
              <a:buClr>
                <a:srgbClr val="993300"/>
              </a:buClr>
              <a:buSzTx/>
              <a:buFont typeface="Wingdings" pitchFamily="2" charset="2"/>
              <a:buChar char="q"/>
            </a:pPr>
            <a:r>
              <a:rPr lang="en-US" sz="1400" b="1">
                <a:solidFill>
                  <a:srgbClr val="FFCC00"/>
                </a:solidFill>
                <a:effectLst/>
                <a:latin typeface="Arial" charset="0"/>
              </a:rPr>
              <a:t>DIGUNAKAN RANCANGAN PARTISI SBG PENYERAP BUNYI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5" name="Line 25"/>
          <p:cNvSpPr>
            <a:spLocks noChangeShapeType="1"/>
          </p:cNvSpPr>
          <p:nvPr/>
        </p:nvSpPr>
        <p:spPr bwMode="auto">
          <a:xfrm>
            <a:off x="5105400" y="4876800"/>
            <a:ext cx="1905000" cy="0"/>
          </a:xfrm>
          <a:prstGeom prst="line">
            <a:avLst/>
          </a:prstGeom>
          <a:noFill/>
          <a:ln w="9525">
            <a:solidFill>
              <a:schemeClr val="tx1"/>
            </a:solidFill>
            <a:round/>
            <a:headEnd/>
            <a:tailEnd/>
          </a:ln>
          <a:effectLst/>
        </p:spPr>
        <p:txBody>
          <a:bodyPr/>
          <a:lstStyle/>
          <a:p>
            <a:endParaRPr lang="en-US"/>
          </a:p>
        </p:txBody>
      </p:sp>
      <p:sp>
        <p:nvSpPr>
          <p:cNvPr id="10254" name="Rectangle 14"/>
          <p:cNvSpPr>
            <a:spLocks noGrp="1" noChangeArrowheads="1"/>
          </p:cNvSpPr>
          <p:nvPr>
            <p:ph sz="half" idx="1"/>
          </p:nvPr>
        </p:nvSpPr>
        <p:spPr>
          <a:xfrm>
            <a:off x="381000" y="304800"/>
            <a:ext cx="8305800" cy="6096000"/>
          </a:xfrm>
        </p:spPr>
        <p:txBody>
          <a:bodyPr/>
          <a:lstStyle/>
          <a:p>
            <a:pPr>
              <a:buFont typeface="Wingdings" pitchFamily="2" charset="2"/>
              <a:buNone/>
            </a:pPr>
            <a:r>
              <a:rPr lang="en-US" sz="2000" b="1"/>
              <a:t>KRITERIA BISING</a:t>
            </a:r>
          </a:p>
          <a:p>
            <a:pPr>
              <a:buFont typeface="Wingdings" pitchFamily="2" charset="2"/>
              <a:buNone/>
            </a:pPr>
            <a:endParaRPr lang="en-US" sz="1600" b="1"/>
          </a:p>
          <a:p>
            <a:pPr>
              <a:buFontTx/>
              <a:buChar char="-"/>
            </a:pPr>
            <a:r>
              <a:rPr lang="en-US" sz="1600" b="1">
                <a:solidFill>
                  <a:srgbClr val="FFCC00"/>
                </a:solidFill>
                <a:latin typeface="Arial" charset="0"/>
              </a:rPr>
              <a:t>MENYEBABKAN KERUSAKAN PENDENGARAN SEMENTARA (PERMANEN)</a:t>
            </a:r>
          </a:p>
          <a:p>
            <a:pPr>
              <a:buFontTx/>
              <a:buChar char="-"/>
            </a:pPr>
            <a:r>
              <a:rPr lang="en-US" sz="1600" b="1">
                <a:solidFill>
                  <a:srgbClr val="FFCC00"/>
                </a:solidFill>
                <a:latin typeface="Arial" charset="0"/>
              </a:rPr>
              <a:t>MENGGANGGU KUALITAS PENDENGARAN</a:t>
            </a:r>
          </a:p>
          <a:p>
            <a:pPr>
              <a:buFontTx/>
              <a:buChar char="-"/>
            </a:pPr>
            <a:r>
              <a:rPr lang="en-US" sz="1600" b="1">
                <a:solidFill>
                  <a:srgbClr val="FFCC00"/>
                </a:solidFill>
                <a:latin typeface="Arial" charset="0"/>
              </a:rPr>
              <a:t>MENYEBABKAN KEMUNDURAN PENAMPILAN KERJA</a:t>
            </a:r>
          </a:p>
          <a:p>
            <a:pPr>
              <a:buFontTx/>
              <a:buChar char="-"/>
            </a:pPr>
            <a:r>
              <a:rPr lang="en-US" sz="1600" b="1">
                <a:solidFill>
                  <a:srgbClr val="FFCC00"/>
                </a:solidFill>
                <a:latin typeface="Arial" charset="0"/>
              </a:rPr>
              <a:t>MENGALIHKAN PERHATIAN (KONSENTRASI AKTIFITAS KERJA)</a:t>
            </a:r>
          </a:p>
          <a:p>
            <a:pPr>
              <a:buFontTx/>
              <a:buNone/>
            </a:pPr>
            <a:endParaRPr lang="en-US" sz="1600" b="1">
              <a:solidFill>
                <a:srgbClr val="FFCC00"/>
              </a:solidFill>
              <a:latin typeface="Arial" charset="0"/>
            </a:endParaRPr>
          </a:p>
          <a:p>
            <a:pPr>
              <a:buFontTx/>
              <a:buNone/>
            </a:pPr>
            <a:r>
              <a:rPr lang="en-US" sz="1600" b="1">
                <a:solidFill>
                  <a:srgbClr val="FFCC00"/>
                </a:solidFill>
                <a:latin typeface="Arial" charset="0"/>
              </a:rPr>
              <a:t>KERUSAKAN PENDENGARAN </a:t>
            </a:r>
          </a:p>
          <a:p>
            <a:pPr>
              <a:buFontTx/>
              <a:buNone/>
            </a:pPr>
            <a:r>
              <a:rPr lang="en-US" sz="1600" b="1">
                <a:solidFill>
                  <a:srgbClr val="FFCC00"/>
                </a:solidFill>
                <a:latin typeface="Arial" charset="0"/>
              </a:rPr>
              <a:t>	AKIBAT BISING 140 – 150 dB : KETULIAN SEMENTARA, SPT. </a:t>
            </a:r>
          </a:p>
          <a:p>
            <a:pPr>
              <a:buFontTx/>
              <a:buNone/>
            </a:pPr>
            <a:r>
              <a:rPr lang="en-US" sz="1600" b="1">
                <a:solidFill>
                  <a:srgbClr val="FFCC00"/>
                </a:solidFill>
                <a:latin typeface="Arial" charset="0"/>
              </a:rPr>
              <a:t>                                                          AKIBAT MESIN-MESIN INDUSTRI</a:t>
            </a:r>
          </a:p>
          <a:p>
            <a:pPr>
              <a:buFontTx/>
              <a:buNone/>
            </a:pPr>
            <a:r>
              <a:rPr lang="en-US" sz="1600" b="1">
                <a:solidFill>
                  <a:srgbClr val="FFCC00"/>
                </a:solidFill>
                <a:latin typeface="Arial" charset="0"/>
              </a:rPr>
              <a:t>BISING YG MENIMBULKAN KETULIAN PERLU DIKENDALIKAN DENGAN :</a:t>
            </a:r>
          </a:p>
          <a:p>
            <a:pPr>
              <a:buFontTx/>
              <a:buChar char="-"/>
            </a:pPr>
            <a:r>
              <a:rPr lang="en-US" sz="1600" b="1">
                <a:solidFill>
                  <a:srgbClr val="FFCC00"/>
                </a:solidFill>
                <a:latin typeface="Arial" charset="0"/>
              </a:rPr>
              <a:t>PELINDUNG TELINGA</a:t>
            </a:r>
          </a:p>
          <a:p>
            <a:pPr>
              <a:buFontTx/>
              <a:buChar char="-"/>
            </a:pPr>
            <a:r>
              <a:rPr lang="en-US" sz="1600" b="1">
                <a:solidFill>
                  <a:srgbClr val="FFCC00"/>
                </a:solidFill>
                <a:latin typeface="Arial" charset="0"/>
              </a:rPr>
              <a:t>MEREDUKSI BISING</a:t>
            </a:r>
          </a:p>
          <a:p>
            <a:pPr>
              <a:buFontTx/>
              <a:buNone/>
            </a:pPr>
            <a:endParaRPr lang="en-US" sz="1600" b="1">
              <a:solidFill>
                <a:srgbClr val="FFCC00"/>
              </a:solidFill>
              <a:latin typeface="Arial" charset="0"/>
            </a:endParaRPr>
          </a:p>
          <a:p>
            <a:pPr>
              <a:buFontTx/>
              <a:buNone/>
            </a:pPr>
            <a:r>
              <a:rPr lang="en-US" sz="1600" b="1">
                <a:latin typeface="Arial" charset="0"/>
              </a:rPr>
              <a:t>PENYELIMUTAN BISING (MASKING NOISE)</a:t>
            </a:r>
          </a:p>
          <a:p>
            <a:pPr>
              <a:buFontTx/>
              <a:buNone/>
            </a:pPr>
            <a:endParaRPr lang="en-US" sz="1600" b="1">
              <a:solidFill>
                <a:srgbClr val="FFCC00"/>
              </a:solidFill>
              <a:latin typeface="Arial" charset="0"/>
            </a:endParaRPr>
          </a:p>
          <a:p>
            <a:pPr>
              <a:buFontTx/>
              <a:buNone/>
            </a:pPr>
            <a:r>
              <a:rPr lang="en-US" sz="1600">
                <a:solidFill>
                  <a:srgbClr val="FFCC00"/>
                </a:solidFill>
                <a:latin typeface="Arial" charset="0"/>
              </a:rPr>
              <a:t>                                                                                      BISING SELIMUT</a:t>
            </a:r>
          </a:p>
          <a:p>
            <a:pPr>
              <a:buFontTx/>
              <a:buNone/>
            </a:pPr>
            <a:r>
              <a:rPr lang="en-US" sz="1600">
                <a:solidFill>
                  <a:srgbClr val="FFCC00"/>
                </a:solidFill>
                <a:latin typeface="Arial" charset="0"/>
              </a:rPr>
              <a:t>                                                      tingkat bising selimut 20 dB</a:t>
            </a:r>
          </a:p>
          <a:p>
            <a:pPr>
              <a:buFontTx/>
              <a:buNone/>
            </a:pPr>
            <a:endParaRPr lang="en-US" sz="1600" b="1">
              <a:solidFill>
                <a:srgbClr val="FFCC00"/>
              </a:solidFill>
              <a:latin typeface="Arial" charset="0"/>
            </a:endParaRPr>
          </a:p>
          <a:p>
            <a:pPr>
              <a:buFontTx/>
              <a:buNone/>
            </a:pPr>
            <a:r>
              <a:rPr lang="en-US" sz="1600" b="1">
                <a:solidFill>
                  <a:srgbClr val="FFCC00"/>
                </a:solidFill>
                <a:latin typeface="Arial" charset="0"/>
              </a:rPr>
              <a:t>       70 Db</a:t>
            </a:r>
            <a:r>
              <a:rPr lang="en-US" sz="1600">
                <a:solidFill>
                  <a:srgbClr val="FFCC00"/>
                </a:solidFill>
                <a:latin typeface="Arial" charset="0"/>
              </a:rPr>
              <a:t>                                                                            70 – 15 = 55 dB</a:t>
            </a:r>
          </a:p>
          <a:p>
            <a:pPr>
              <a:buFontTx/>
              <a:buNone/>
            </a:pPr>
            <a:r>
              <a:rPr lang="en-US" sz="1600">
                <a:solidFill>
                  <a:srgbClr val="FFCC00"/>
                </a:solidFill>
                <a:latin typeface="Arial" charset="0"/>
              </a:rPr>
              <a:t>           transmision loss        TL = 15 dB</a:t>
            </a:r>
            <a:endParaRPr lang="en-US" sz="1600" b="1">
              <a:solidFill>
                <a:srgbClr val="FFCC00"/>
              </a:solidFill>
              <a:latin typeface="Arial" charset="0"/>
            </a:endParaRPr>
          </a:p>
        </p:txBody>
      </p:sp>
      <p:sp>
        <p:nvSpPr>
          <p:cNvPr id="10266" name="Freeform 26"/>
          <p:cNvSpPr>
            <a:spLocks/>
          </p:cNvSpPr>
          <p:nvPr/>
        </p:nvSpPr>
        <p:spPr bwMode="auto">
          <a:xfrm>
            <a:off x="2533650" y="5527675"/>
            <a:ext cx="4489450" cy="263525"/>
          </a:xfrm>
          <a:custGeom>
            <a:avLst/>
            <a:gdLst/>
            <a:ahLst/>
            <a:cxnLst>
              <a:cxn ang="0">
                <a:pos x="188" y="104"/>
              </a:cxn>
              <a:cxn ang="0">
                <a:pos x="764" y="120"/>
              </a:cxn>
              <a:cxn ang="0">
                <a:pos x="796" y="112"/>
              </a:cxn>
              <a:cxn ang="0">
                <a:pos x="836" y="32"/>
              </a:cxn>
              <a:cxn ang="0">
                <a:pos x="884" y="8"/>
              </a:cxn>
              <a:cxn ang="0">
                <a:pos x="932" y="48"/>
              </a:cxn>
              <a:cxn ang="0">
                <a:pos x="972" y="88"/>
              </a:cxn>
              <a:cxn ang="0">
                <a:pos x="1036" y="80"/>
              </a:cxn>
              <a:cxn ang="0">
                <a:pos x="1084" y="48"/>
              </a:cxn>
              <a:cxn ang="0">
                <a:pos x="1252" y="64"/>
              </a:cxn>
              <a:cxn ang="0">
                <a:pos x="1316" y="96"/>
              </a:cxn>
              <a:cxn ang="0">
                <a:pos x="1340" y="128"/>
              </a:cxn>
              <a:cxn ang="0">
                <a:pos x="1548" y="96"/>
              </a:cxn>
              <a:cxn ang="0">
                <a:pos x="1676" y="80"/>
              </a:cxn>
              <a:cxn ang="0">
                <a:pos x="1764" y="88"/>
              </a:cxn>
              <a:cxn ang="0">
                <a:pos x="1788" y="72"/>
              </a:cxn>
              <a:cxn ang="0">
                <a:pos x="1820" y="64"/>
              </a:cxn>
              <a:cxn ang="0">
                <a:pos x="1836" y="32"/>
              </a:cxn>
              <a:cxn ang="0">
                <a:pos x="1892" y="0"/>
              </a:cxn>
              <a:cxn ang="0">
                <a:pos x="2004" y="8"/>
              </a:cxn>
              <a:cxn ang="0">
                <a:pos x="2052" y="32"/>
              </a:cxn>
              <a:cxn ang="0">
                <a:pos x="2180" y="40"/>
              </a:cxn>
              <a:cxn ang="0">
                <a:pos x="2228" y="88"/>
              </a:cxn>
              <a:cxn ang="0">
                <a:pos x="2260" y="144"/>
              </a:cxn>
              <a:cxn ang="0">
                <a:pos x="2500" y="72"/>
              </a:cxn>
              <a:cxn ang="0">
                <a:pos x="2540" y="80"/>
              </a:cxn>
              <a:cxn ang="0">
                <a:pos x="2556" y="104"/>
              </a:cxn>
              <a:cxn ang="0">
                <a:pos x="2580" y="112"/>
              </a:cxn>
              <a:cxn ang="0">
                <a:pos x="2700" y="80"/>
              </a:cxn>
              <a:cxn ang="0">
                <a:pos x="2724" y="104"/>
              </a:cxn>
              <a:cxn ang="0">
                <a:pos x="2828" y="48"/>
              </a:cxn>
            </a:cxnLst>
            <a:rect l="0" t="0" r="r" b="b"/>
            <a:pathLst>
              <a:path w="2828" h="166">
                <a:moveTo>
                  <a:pt x="188" y="104"/>
                </a:moveTo>
                <a:cubicBezTo>
                  <a:pt x="438" y="166"/>
                  <a:pt x="0" y="132"/>
                  <a:pt x="764" y="120"/>
                </a:cubicBezTo>
                <a:cubicBezTo>
                  <a:pt x="775" y="117"/>
                  <a:pt x="788" y="119"/>
                  <a:pt x="796" y="112"/>
                </a:cubicBezTo>
                <a:cubicBezTo>
                  <a:pt x="816" y="95"/>
                  <a:pt x="820" y="52"/>
                  <a:pt x="836" y="32"/>
                </a:cubicBezTo>
                <a:cubicBezTo>
                  <a:pt x="847" y="18"/>
                  <a:pt x="868" y="13"/>
                  <a:pt x="884" y="8"/>
                </a:cubicBezTo>
                <a:cubicBezTo>
                  <a:pt x="899" y="23"/>
                  <a:pt x="917" y="33"/>
                  <a:pt x="932" y="48"/>
                </a:cubicBezTo>
                <a:cubicBezTo>
                  <a:pt x="985" y="101"/>
                  <a:pt x="908" y="45"/>
                  <a:pt x="972" y="88"/>
                </a:cubicBezTo>
                <a:cubicBezTo>
                  <a:pt x="993" y="85"/>
                  <a:pt x="1016" y="87"/>
                  <a:pt x="1036" y="80"/>
                </a:cubicBezTo>
                <a:cubicBezTo>
                  <a:pt x="1054" y="74"/>
                  <a:pt x="1084" y="48"/>
                  <a:pt x="1084" y="48"/>
                </a:cubicBezTo>
                <a:cubicBezTo>
                  <a:pt x="1140" y="53"/>
                  <a:pt x="1197" y="53"/>
                  <a:pt x="1252" y="64"/>
                </a:cubicBezTo>
                <a:cubicBezTo>
                  <a:pt x="1275" y="69"/>
                  <a:pt x="1316" y="96"/>
                  <a:pt x="1316" y="96"/>
                </a:cubicBezTo>
                <a:cubicBezTo>
                  <a:pt x="1324" y="107"/>
                  <a:pt x="1327" y="126"/>
                  <a:pt x="1340" y="128"/>
                </a:cubicBezTo>
                <a:cubicBezTo>
                  <a:pt x="1407" y="141"/>
                  <a:pt x="1483" y="109"/>
                  <a:pt x="1548" y="96"/>
                </a:cubicBezTo>
                <a:cubicBezTo>
                  <a:pt x="1609" y="50"/>
                  <a:pt x="1606" y="71"/>
                  <a:pt x="1676" y="80"/>
                </a:cubicBezTo>
                <a:cubicBezTo>
                  <a:pt x="1705" y="84"/>
                  <a:pt x="1735" y="85"/>
                  <a:pt x="1764" y="88"/>
                </a:cubicBezTo>
                <a:cubicBezTo>
                  <a:pt x="1772" y="83"/>
                  <a:pt x="1779" y="76"/>
                  <a:pt x="1788" y="72"/>
                </a:cubicBezTo>
                <a:cubicBezTo>
                  <a:pt x="1798" y="68"/>
                  <a:pt x="1812" y="71"/>
                  <a:pt x="1820" y="64"/>
                </a:cubicBezTo>
                <a:cubicBezTo>
                  <a:pt x="1829" y="56"/>
                  <a:pt x="1828" y="41"/>
                  <a:pt x="1836" y="32"/>
                </a:cubicBezTo>
                <a:cubicBezTo>
                  <a:pt x="1844" y="22"/>
                  <a:pt x="1883" y="4"/>
                  <a:pt x="1892" y="0"/>
                </a:cubicBezTo>
                <a:cubicBezTo>
                  <a:pt x="1929" y="3"/>
                  <a:pt x="1967" y="1"/>
                  <a:pt x="2004" y="8"/>
                </a:cubicBezTo>
                <a:cubicBezTo>
                  <a:pt x="2128" y="30"/>
                  <a:pt x="1938" y="20"/>
                  <a:pt x="2052" y="32"/>
                </a:cubicBezTo>
                <a:cubicBezTo>
                  <a:pt x="2095" y="36"/>
                  <a:pt x="2137" y="37"/>
                  <a:pt x="2180" y="40"/>
                </a:cubicBezTo>
                <a:cubicBezTo>
                  <a:pt x="2218" y="97"/>
                  <a:pt x="2168" y="28"/>
                  <a:pt x="2228" y="88"/>
                </a:cubicBezTo>
                <a:cubicBezTo>
                  <a:pt x="2239" y="99"/>
                  <a:pt x="2254" y="131"/>
                  <a:pt x="2260" y="144"/>
                </a:cubicBezTo>
                <a:cubicBezTo>
                  <a:pt x="2340" y="117"/>
                  <a:pt x="2423" y="110"/>
                  <a:pt x="2500" y="72"/>
                </a:cubicBezTo>
                <a:cubicBezTo>
                  <a:pt x="2513" y="75"/>
                  <a:pt x="2528" y="73"/>
                  <a:pt x="2540" y="80"/>
                </a:cubicBezTo>
                <a:cubicBezTo>
                  <a:pt x="2548" y="85"/>
                  <a:pt x="2548" y="98"/>
                  <a:pt x="2556" y="104"/>
                </a:cubicBezTo>
                <a:cubicBezTo>
                  <a:pt x="2563" y="109"/>
                  <a:pt x="2572" y="109"/>
                  <a:pt x="2580" y="112"/>
                </a:cubicBezTo>
                <a:cubicBezTo>
                  <a:pt x="2642" y="71"/>
                  <a:pt x="2616" y="69"/>
                  <a:pt x="2700" y="80"/>
                </a:cubicBezTo>
                <a:cubicBezTo>
                  <a:pt x="2708" y="88"/>
                  <a:pt x="2713" y="101"/>
                  <a:pt x="2724" y="104"/>
                </a:cubicBezTo>
                <a:cubicBezTo>
                  <a:pt x="2778" y="118"/>
                  <a:pt x="2789" y="48"/>
                  <a:pt x="2828" y="48"/>
                </a:cubicBezTo>
              </a:path>
            </a:pathLst>
          </a:custGeom>
          <a:noFill/>
          <a:ln w="9525">
            <a:solidFill>
              <a:schemeClr val="tx1"/>
            </a:solidFill>
            <a:round/>
            <a:headEnd/>
            <a:tailEnd/>
          </a:ln>
          <a:effectLst/>
        </p:spPr>
        <p:txBody>
          <a:bodyPr/>
          <a:lstStyle/>
          <a:p>
            <a:endParaRPr lang="en-US"/>
          </a:p>
        </p:txBody>
      </p:sp>
      <p:grpSp>
        <p:nvGrpSpPr>
          <p:cNvPr id="10272" name="Group 32"/>
          <p:cNvGrpSpPr>
            <a:grpSpLocks/>
          </p:cNvGrpSpPr>
          <p:nvPr/>
        </p:nvGrpSpPr>
        <p:grpSpPr bwMode="auto">
          <a:xfrm>
            <a:off x="1066800" y="4343400"/>
            <a:ext cx="5943600" cy="2286000"/>
            <a:chOff x="672" y="2736"/>
            <a:chExt cx="3744" cy="1440"/>
          </a:xfrm>
        </p:grpSpPr>
        <p:grpSp>
          <p:nvGrpSpPr>
            <p:cNvPr id="10271" name="Group 31"/>
            <p:cNvGrpSpPr>
              <a:grpSpLocks/>
            </p:cNvGrpSpPr>
            <p:nvPr/>
          </p:nvGrpSpPr>
          <p:grpSpPr bwMode="auto">
            <a:xfrm>
              <a:off x="1296" y="2736"/>
              <a:ext cx="576" cy="1440"/>
              <a:chOff x="1296" y="2736"/>
              <a:chExt cx="576" cy="1440"/>
            </a:xfrm>
          </p:grpSpPr>
          <p:sp>
            <p:nvSpPr>
              <p:cNvPr id="10256" name="Line 16"/>
              <p:cNvSpPr>
                <a:spLocks noChangeShapeType="1"/>
              </p:cNvSpPr>
              <p:nvPr/>
            </p:nvSpPr>
            <p:spPr bwMode="auto">
              <a:xfrm>
                <a:off x="1440" y="2736"/>
                <a:ext cx="0" cy="1440"/>
              </a:xfrm>
              <a:prstGeom prst="line">
                <a:avLst/>
              </a:prstGeom>
              <a:noFill/>
              <a:ln w="9525">
                <a:solidFill>
                  <a:srgbClr val="FFCC00"/>
                </a:solidFill>
                <a:round/>
                <a:headEnd/>
                <a:tailEnd/>
              </a:ln>
              <a:effectLst/>
            </p:spPr>
            <p:txBody>
              <a:bodyPr/>
              <a:lstStyle/>
              <a:p>
                <a:endParaRPr lang="en-US"/>
              </a:p>
            </p:txBody>
          </p:sp>
          <p:sp>
            <p:nvSpPr>
              <p:cNvPr id="10257" name="Line 17"/>
              <p:cNvSpPr>
                <a:spLocks noChangeShapeType="1"/>
              </p:cNvSpPr>
              <p:nvPr/>
            </p:nvSpPr>
            <p:spPr bwMode="auto">
              <a:xfrm>
                <a:off x="1488" y="2736"/>
                <a:ext cx="0" cy="1440"/>
              </a:xfrm>
              <a:prstGeom prst="line">
                <a:avLst/>
              </a:prstGeom>
              <a:noFill/>
              <a:ln w="9525">
                <a:solidFill>
                  <a:srgbClr val="FFCC00"/>
                </a:solidFill>
                <a:round/>
                <a:headEnd/>
                <a:tailEnd/>
              </a:ln>
              <a:effectLst/>
            </p:spPr>
            <p:txBody>
              <a:bodyPr/>
              <a:lstStyle/>
              <a:p>
                <a:endParaRPr lang="en-US"/>
              </a:p>
            </p:txBody>
          </p:sp>
          <p:sp>
            <p:nvSpPr>
              <p:cNvPr id="10258" name="Line 18"/>
              <p:cNvSpPr>
                <a:spLocks noChangeShapeType="1"/>
              </p:cNvSpPr>
              <p:nvPr/>
            </p:nvSpPr>
            <p:spPr bwMode="auto">
              <a:xfrm>
                <a:off x="1728" y="2736"/>
                <a:ext cx="0" cy="1440"/>
              </a:xfrm>
              <a:prstGeom prst="line">
                <a:avLst/>
              </a:prstGeom>
              <a:noFill/>
              <a:ln w="9525">
                <a:solidFill>
                  <a:srgbClr val="FFCC00"/>
                </a:solidFill>
                <a:round/>
                <a:headEnd/>
                <a:tailEnd/>
              </a:ln>
              <a:effectLst/>
            </p:spPr>
            <p:txBody>
              <a:bodyPr/>
              <a:lstStyle/>
              <a:p>
                <a:endParaRPr lang="en-US"/>
              </a:p>
            </p:txBody>
          </p:sp>
          <p:sp>
            <p:nvSpPr>
              <p:cNvPr id="10259" name="Line 19"/>
              <p:cNvSpPr>
                <a:spLocks noChangeShapeType="1"/>
              </p:cNvSpPr>
              <p:nvPr/>
            </p:nvSpPr>
            <p:spPr bwMode="auto">
              <a:xfrm>
                <a:off x="1776" y="2736"/>
                <a:ext cx="0" cy="1440"/>
              </a:xfrm>
              <a:prstGeom prst="line">
                <a:avLst/>
              </a:prstGeom>
              <a:noFill/>
              <a:ln w="9525">
                <a:solidFill>
                  <a:srgbClr val="FFCC00"/>
                </a:solidFill>
                <a:round/>
                <a:headEnd/>
                <a:tailEnd/>
              </a:ln>
              <a:effectLst/>
            </p:spPr>
            <p:txBody>
              <a:bodyPr/>
              <a:lstStyle/>
              <a:p>
                <a:endParaRPr lang="en-US"/>
              </a:p>
            </p:txBody>
          </p:sp>
          <p:sp>
            <p:nvSpPr>
              <p:cNvPr id="10260" name="Line 20"/>
              <p:cNvSpPr>
                <a:spLocks noChangeShapeType="1"/>
              </p:cNvSpPr>
              <p:nvPr/>
            </p:nvSpPr>
            <p:spPr bwMode="auto">
              <a:xfrm>
                <a:off x="1296" y="2736"/>
                <a:ext cx="576" cy="0"/>
              </a:xfrm>
              <a:prstGeom prst="line">
                <a:avLst/>
              </a:prstGeom>
              <a:noFill/>
              <a:ln w="9525">
                <a:solidFill>
                  <a:schemeClr val="tx1"/>
                </a:solidFill>
                <a:round/>
                <a:headEnd/>
                <a:tailEnd/>
              </a:ln>
              <a:effectLst/>
            </p:spPr>
            <p:txBody>
              <a:bodyPr/>
              <a:lstStyle/>
              <a:p>
                <a:endParaRPr lang="en-US"/>
              </a:p>
            </p:txBody>
          </p:sp>
          <p:sp>
            <p:nvSpPr>
              <p:cNvPr id="10261" name="Line 21"/>
              <p:cNvSpPr>
                <a:spLocks noChangeShapeType="1"/>
              </p:cNvSpPr>
              <p:nvPr/>
            </p:nvSpPr>
            <p:spPr bwMode="auto">
              <a:xfrm>
                <a:off x="1296" y="4176"/>
                <a:ext cx="576" cy="0"/>
              </a:xfrm>
              <a:prstGeom prst="line">
                <a:avLst/>
              </a:prstGeom>
              <a:noFill/>
              <a:ln w="9525">
                <a:solidFill>
                  <a:schemeClr val="tx1"/>
                </a:solidFill>
                <a:round/>
                <a:headEnd/>
                <a:tailEnd/>
              </a:ln>
              <a:effectLst/>
            </p:spPr>
            <p:txBody>
              <a:bodyPr/>
              <a:lstStyle/>
              <a:p>
                <a:endParaRPr lang="en-US"/>
              </a:p>
            </p:txBody>
          </p:sp>
        </p:grpSp>
        <p:sp>
          <p:nvSpPr>
            <p:cNvPr id="10262" name="Sound"/>
            <p:cNvSpPr>
              <a:spLocks noEditPoints="1" noChangeArrowheads="1"/>
            </p:cNvSpPr>
            <p:nvPr/>
          </p:nvSpPr>
          <p:spPr bwMode="auto">
            <a:xfrm rot="-132176">
              <a:off x="672" y="3264"/>
              <a:ext cx="288" cy="276"/>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000000"/>
            </a:solidFill>
            <a:ln w="9525">
              <a:solidFill>
                <a:srgbClr val="808080"/>
              </a:solidFill>
              <a:miter lim="800000"/>
              <a:headEnd/>
              <a:tailEnd/>
            </a:ln>
            <a:effectLst>
              <a:outerShdw dist="107763" dir="2700000" algn="ctr" rotWithShape="0">
                <a:srgbClr val="808080"/>
              </a:outerShdw>
            </a:effectLst>
          </p:spPr>
          <p:txBody>
            <a:bodyPr/>
            <a:lstStyle/>
            <a:p>
              <a:endParaRPr lang="en-US"/>
            </a:p>
          </p:txBody>
        </p:sp>
        <p:sp>
          <p:nvSpPr>
            <p:cNvPr id="10263" name="Sound"/>
            <p:cNvSpPr>
              <a:spLocks noEditPoints="1" noChangeArrowheads="1"/>
            </p:cNvSpPr>
            <p:nvPr/>
          </p:nvSpPr>
          <p:spPr bwMode="auto">
            <a:xfrm rot="5400000">
              <a:off x="2970" y="2934"/>
              <a:ext cx="288" cy="276"/>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000000"/>
            </a:solidFill>
            <a:ln w="9525">
              <a:solidFill>
                <a:srgbClr val="808080"/>
              </a:solidFill>
              <a:miter lim="800000"/>
              <a:headEnd/>
              <a:tailEnd/>
            </a:ln>
            <a:effectLst>
              <a:outerShdw dist="107763" dir="2700000" algn="ctr" rotWithShape="0">
                <a:srgbClr val="808080"/>
              </a:outerShdw>
            </a:effectLst>
          </p:spPr>
          <p:txBody>
            <a:bodyPr/>
            <a:lstStyle/>
            <a:p>
              <a:endParaRPr lang="en-US"/>
            </a:p>
          </p:txBody>
        </p:sp>
        <p:sp>
          <p:nvSpPr>
            <p:cNvPr id="10264" name="Line 24"/>
            <p:cNvSpPr>
              <a:spLocks noChangeShapeType="1"/>
            </p:cNvSpPr>
            <p:nvPr/>
          </p:nvSpPr>
          <p:spPr bwMode="auto">
            <a:xfrm>
              <a:off x="1776" y="3072"/>
              <a:ext cx="1200" cy="0"/>
            </a:xfrm>
            <a:prstGeom prst="line">
              <a:avLst/>
            </a:prstGeom>
            <a:noFill/>
            <a:ln w="9525">
              <a:solidFill>
                <a:schemeClr val="tx1"/>
              </a:solidFill>
              <a:round/>
              <a:headEnd/>
              <a:tailEnd/>
            </a:ln>
            <a:effectLst/>
          </p:spPr>
          <p:txBody>
            <a:bodyPr/>
            <a:lstStyle/>
            <a:p>
              <a:endParaRPr lang="en-US"/>
            </a:p>
          </p:txBody>
        </p:sp>
        <p:grpSp>
          <p:nvGrpSpPr>
            <p:cNvPr id="10270" name="Group 30"/>
            <p:cNvGrpSpPr>
              <a:grpSpLocks/>
            </p:cNvGrpSpPr>
            <p:nvPr/>
          </p:nvGrpSpPr>
          <p:grpSpPr bwMode="auto">
            <a:xfrm>
              <a:off x="1008" y="3408"/>
              <a:ext cx="3408" cy="336"/>
              <a:chOff x="1008" y="3408"/>
              <a:chExt cx="3408" cy="336"/>
            </a:xfrm>
          </p:grpSpPr>
          <p:sp>
            <p:nvSpPr>
              <p:cNvPr id="10267" name="Line 27"/>
              <p:cNvSpPr>
                <a:spLocks noChangeShapeType="1"/>
              </p:cNvSpPr>
              <p:nvPr/>
            </p:nvSpPr>
            <p:spPr bwMode="auto">
              <a:xfrm>
                <a:off x="1008" y="3408"/>
                <a:ext cx="432" cy="0"/>
              </a:xfrm>
              <a:prstGeom prst="line">
                <a:avLst/>
              </a:prstGeom>
              <a:noFill/>
              <a:ln w="9525">
                <a:solidFill>
                  <a:schemeClr val="tx1"/>
                </a:solidFill>
                <a:round/>
                <a:headEnd/>
                <a:tailEnd/>
              </a:ln>
              <a:effectLst/>
            </p:spPr>
            <p:txBody>
              <a:bodyPr/>
              <a:lstStyle/>
              <a:p>
                <a:endParaRPr lang="en-US"/>
              </a:p>
            </p:txBody>
          </p:sp>
          <p:sp>
            <p:nvSpPr>
              <p:cNvPr id="10268" name="Line 28"/>
              <p:cNvSpPr>
                <a:spLocks noChangeShapeType="1"/>
              </p:cNvSpPr>
              <p:nvPr/>
            </p:nvSpPr>
            <p:spPr bwMode="auto">
              <a:xfrm>
                <a:off x="1440" y="3408"/>
                <a:ext cx="336" cy="336"/>
              </a:xfrm>
              <a:prstGeom prst="line">
                <a:avLst/>
              </a:prstGeom>
              <a:noFill/>
              <a:ln w="9525">
                <a:solidFill>
                  <a:schemeClr val="tx1"/>
                </a:solidFill>
                <a:round/>
                <a:headEnd/>
                <a:tailEnd/>
              </a:ln>
              <a:effectLst/>
            </p:spPr>
            <p:txBody>
              <a:bodyPr/>
              <a:lstStyle/>
              <a:p>
                <a:endParaRPr lang="en-US"/>
              </a:p>
            </p:txBody>
          </p:sp>
          <p:sp>
            <p:nvSpPr>
              <p:cNvPr id="10269" name="Line 29"/>
              <p:cNvSpPr>
                <a:spLocks noChangeShapeType="1"/>
              </p:cNvSpPr>
              <p:nvPr/>
            </p:nvSpPr>
            <p:spPr bwMode="auto">
              <a:xfrm>
                <a:off x="1776" y="3744"/>
                <a:ext cx="2640" cy="0"/>
              </a:xfrm>
              <a:prstGeom prst="line">
                <a:avLst/>
              </a:prstGeom>
              <a:noFill/>
              <a:ln w="9525">
                <a:solidFill>
                  <a:schemeClr val="tx1"/>
                </a:solidFill>
                <a:round/>
                <a:headEnd/>
                <a:tailEnd/>
              </a:ln>
              <a:effectLst/>
            </p:spPr>
            <p:txBody>
              <a:bodyPr/>
              <a:lstStyle/>
              <a:p>
                <a:endParaRPr lang="en-US"/>
              </a:p>
            </p:txBody>
          </p:sp>
        </p:gr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sz="half" idx="1"/>
          </p:nvPr>
        </p:nvSpPr>
        <p:spPr>
          <a:xfrm>
            <a:off x="381000" y="304800"/>
            <a:ext cx="8305800" cy="6096000"/>
          </a:xfrm>
        </p:spPr>
        <p:txBody>
          <a:bodyPr/>
          <a:lstStyle/>
          <a:p>
            <a:pPr>
              <a:buFont typeface="Wingdings" pitchFamily="2" charset="2"/>
              <a:buNone/>
            </a:pPr>
            <a:r>
              <a:rPr lang="en-US" sz="2000" b="1"/>
              <a:t>KRITERIA BISING</a:t>
            </a:r>
          </a:p>
          <a:p>
            <a:pPr>
              <a:buFont typeface="Wingdings" pitchFamily="2" charset="2"/>
              <a:buNone/>
            </a:pPr>
            <a:endParaRPr lang="en-US" sz="2000" b="1"/>
          </a:p>
          <a:p>
            <a:pPr>
              <a:buFont typeface="Wingdings" pitchFamily="2" charset="2"/>
              <a:buNone/>
            </a:pPr>
            <a:r>
              <a:rPr lang="en-US" sz="1800" b="1"/>
              <a:t>Background noise</a:t>
            </a:r>
          </a:p>
          <a:p>
            <a:pPr>
              <a:buFont typeface="Wingdings" pitchFamily="2" charset="2"/>
              <a:buNone/>
            </a:pPr>
            <a:r>
              <a:rPr lang="en-US" sz="1800">
                <a:solidFill>
                  <a:srgbClr val="FFCC00"/>
                </a:solidFill>
              </a:rPr>
              <a:t>Bising (noise or sound) selain suara yang ingin didengar (sound wanted) occupants</a:t>
            </a:r>
          </a:p>
          <a:p>
            <a:pPr>
              <a:buFont typeface="Wingdings" pitchFamily="2" charset="2"/>
              <a:buNone/>
            </a:pPr>
            <a:r>
              <a:rPr lang="en-US" sz="1800" b="1"/>
              <a:t>Masking noise</a:t>
            </a:r>
          </a:p>
          <a:p>
            <a:pPr>
              <a:buFont typeface="Wingdings" pitchFamily="2" charset="2"/>
              <a:buNone/>
            </a:pPr>
            <a:r>
              <a:rPr lang="en-US" sz="1800">
                <a:solidFill>
                  <a:srgbClr val="FFCC00"/>
                </a:solidFill>
              </a:rPr>
              <a:t>Obyektifitas akustik pada auditorium akan berubah jika level backgroud noise yang rendah menyebabkan “pembicaraan” menjadi tidak jelas (no understood) dan “musik” menjadi tidak jelas (no clearly) fluktuasi level bunyi yang lebih tinggi</a:t>
            </a:r>
          </a:p>
          <a:p>
            <a:pPr>
              <a:buFont typeface="Wingdings" pitchFamily="2" charset="2"/>
              <a:buNone/>
            </a:pPr>
            <a:r>
              <a:rPr lang="en-US" sz="1800">
                <a:solidFill>
                  <a:srgbClr val="FFCC00"/>
                </a:solidFill>
              </a:rPr>
              <a:t>In offices, acoustical privacy level ditingkatkan dg “masking lower level of sound”</a:t>
            </a:r>
          </a:p>
          <a:p>
            <a:pPr>
              <a:buClr>
                <a:schemeClr val="tx1"/>
              </a:buClr>
              <a:buFont typeface="Wingdings" pitchFamily="2" charset="2"/>
              <a:buNone/>
            </a:pPr>
            <a:r>
              <a:rPr lang="en-US" sz="1800" b="1"/>
              <a:t>Electronic sound-masking system</a:t>
            </a:r>
          </a:p>
          <a:p>
            <a:pPr>
              <a:buFont typeface="Wingdings" pitchFamily="2" charset="2"/>
              <a:buNone/>
            </a:pPr>
            <a:r>
              <a:rPr lang="en-US" sz="1800">
                <a:solidFill>
                  <a:srgbClr val="FFCC00"/>
                </a:solidFill>
              </a:rPr>
              <a:t>Menciptakan lingkaran “white noise” yg dpt ditingkatkan scr jelas level backgroud noise u/ reduce noise akibat suara-suara dari luar (neighbor’s conversation)</a:t>
            </a:r>
          </a:p>
          <a:p>
            <a:pPr>
              <a:buFont typeface="Wingdings" pitchFamily="2" charset="2"/>
              <a:buNone/>
            </a:pPr>
            <a:r>
              <a:rPr lang="en-US" sz="1800" b="1"/>
              <a:t>Sound-masking system</a:t>
            </a:r>
          </a:p>
          <a:p>
            <a:pPr>
              <a:buFont typeface="Wingdings" pitchFamily="2" charset="2"/>
              <a:buNone/>
            </a:pPr>
            <a:r>
              <a:rPr lang="en-US" sz="1800">
                <a:solidFill>
                  <a:srgbClr val="FFCC00"/>
                </a:solidFill>
              </a:rPr>
              <a:t>Level dapat disesuaikan, u/ menghasilkan kombinasi low-pitch dan high-pitch sound (komposisi titi nada)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4"/>
          <p:cNvSpPr>
            <a:spLocks noChangeArrowheads="1"/>
          </p:cNvSpPr>
          <p:nvPr/>
        </p:nvSpPr>
        <p:spPr bwMode="auto">
          <a:xfrm>
            <a:off x="228600" y="762000"/>
            <a:ext cx="8382000" cy="55626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buFont typeface="Wingdings" pitchFamily="2" charset="2"/>
              <a:buNone/>
            </a:pPr>
            <a:r>
              <a:rPr lang="en-US" sz="2000" b="1">
                <a:latin typeface="Dutch801 XBd BT" pitchFamily="18" charset="0"/>
              </a:rPr>
              <a:t>ELEMEN AKUSTIK</a:t>
            </a:r>
          </a:p>
          <a:p>
            <a:pPr marL="342900" indent="-342900" eaLnBrk="1" hangingPunct="1">
              <a:spcBef>
                <a:spcPct val="20000"/>
              </a:spcBef>
              <a:buClr>
                <a:schemeClr val="hlink"/>
              </a:buClr>
              <a:buSzPct val="70000"/>
              <a:buFont typeface="Wingdings" pitchFamily="2" charset="2"/>
              <a:buNone/>
            </a:pPr>
            <a:endParaRPr lang="en-US" sz="2000" b="1">
              <a:latin typeface="Dutch801 XBd BT" pitchFamily="18" charset="0"/>
            </a:endParaRP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SUMBER BUNYI : - DIINGINKAN (WANTED SOUND)</a:t>
            </a:r>
          </a:p>
          <a:p>
            <a:pPr marL="742950" lvl="1" indent="-285750" eaLnBrk="1" hangingPunct="1">
              <a:spcBef>
                <a:spcPct val="20000"/>
              </a:spcBef>
              <a:buClr>
                <a:srgbClr val="993300"/>
              </a:buClr>
              <a:buFont typeface="Wingdings" pitchFamily="2" charset="2"/>
              <a:buNone/>
            </a:pPr>
            <a:r>
              <a:rPr lang="en-US">
                <a:solidFill>
                  <a:srgbClr val="FFCC00"/>
                </a:solidFill>
                <a:effectLst>
                  <a:outerShdw blurRad="38100" dist="38100" dir="2700000" algn="tl">
                    <a:srgbClr val="000000"/>
                  </a:outerShdw>
                </a:effectLst>
                <a:latin typeface="Arial" charset="0"/>
              </a:rPr>
              <a:t>                                   - TDK DIINGINKAN (UN-WANTED SOUND)</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JEJAK : UTK PERAMBATAN BUNYI</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PENDENGAR : BAIK YG INGIN/TDK INGIN MENDENGAR BUNYI TSB.</a:t>
            </a:r>
          </a:p>
          <a:p>
            <a:pPr marL="342900" indent="-342900" eaLnBrk="1" hangingPunct="1">
              <a:spcBef>
                <a:spcPct val="20000"/>
              </a:spcBef>
              <a:buClr>
                <a:schemeClr val="hlink"/>
              </a:buClr>
              <a:buSzPct val="70000"/>
              <a:buFont typeface="Wingdings" pitchFamily="2" charset="2"/>
              <a:buNone/>
            </a:pPr>
            <a:endParaRPr lang="en-US">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r>
              <a:rPr lang="en-US" sz="1600">
                <a:solidFill>
                  <a:srgbClr val="FFCC00"/>
                </a:solidFill>
                <a:effectLst>
                  <a:outerShdw blurRad="38100" dist="38100" dir="2700000" algn="tl">
                    <a:srgbClr val="000000"/>
                  </a:outerShdw>
                </a:effectLst>
                <a:latin typeface="Arial" charset="0"/>
              </a:rPr>
              <a:t>                SUMBER BUNYI                                                            PENERIMA</a:t>
            </a:r>
          </a:p>
          <a:p>
            <a:pPr marL="342900" indent="-342900" eaLnBrk="1" hangingPunct="1">
              <a:spcBef>
                <a:spcPct val="20000"/>
              </a:spcBef>
              <a:buClr>
                <a:schemeClr val="hlink"/>
              </a:buClr>
              <a:buSzPct val="70000"/>
              <a:buFont typeface="Wingdings" pitchFamily="2" charset="2"/>
              <a:buNone/>
            </a:pPr>
            <a:r>
              <a:rPr lang="en-US" sz="1600">
                <a:solidFill>
                  <a:srgbClr val="FFCC00"/>
                </a:solidFill>
                <a:effectLst>
                  <a:outerShdw blurRad="38100" dist="38100" dir="2700000" algn="tl">
                    <a:srgbClr val="000000"/>
                  </a:outerShdw>
                </a:effectLst>
                <a:latin typeface="Arial" charset="0"/>
              </a:rPr>
              <a:t>                                                 JEJAK PERAMBATAN</a:t>
            </a:r>
          </a:p>
        </p:txBody>
      </p:sp>
      <p:grpSp>
        <p:nvGrpSpPr>
          <p:cNvPr id="64522" name="Group 10"/>
          <p:cNvGrpSpPr>
            <a:grpSpLocks/>
          </p:cNvGrpSpPr>
          <p:nvPr/>
        </p:nvGrpSpPr>
        <p:grpSpPr bwMode="auto">
          <a:xfrm>
            <a:off x="1828800" y="3657600"/>
            <a:ext cx="4648200" cy="1468438"/>
            <a:chOff x="1152" y="2304"/>
            <a:chExt cx="2928" cy="925"/>
          </a:xfrm>
        </p:grpSpPr>
        <p:sp>
          <p:nvSpPr>
            <p:cNvPr id="64517" name="Sound"/>
            <p:cNvSpPr>
              <a:spLocks noEditPoints="1" noChangeArrowheads="1"/>
            </p:cNvSpPr>
            <p:nvPr/>
          </p:nvSpPr>
          <p:spPr bwMode="auto">
            <a:xfrm>
              <a:off x="1152" y="2448"/>
              <a:ext cx="480" cy="468"/>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000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pic>
          <p:nvPicPr>
            <p:cNvPr id="64520" name="Picture 8" descr="j0286034"/>
            <p:cNvPicPr>
              <a:picLocks noChangeAspect="1" noChangeArrowheads="1"/>
            </p:cNvPicPr>
            <p:nvPr/>
          </p:nvPicPr>
          <p:blipFill>
            <a:blip r:embed="rId2"/>
            <a:srcRect/>
            <a:stretch>
              <a:fillRect/>
            </a:stretch>
          </p:blipFill>
          <p:spPr bwMode="auto">
            <a:xfrm>
              <a:off x="3120" y="2304"/>
              <a:ext cx="960" cy="925"/>
            </a:xfrm>
            <a:prstGeom prst="rect">
              <a:avLst/>
            </a:prstGeom>
            <a:noFill/>
          </p:spPr>
        </p:pic>
        <p:pic>
          <p:nvPicPr>
            <p:cNvPr id="64521" name="Picture 9" descr="BD21324_"/>
            <p:cNvPicPr>
              <a:picLocks noChangeAspect="1" noChangeArrowheads="1"/>
            </p:cNvPicPr>
            <p:nvPr/>
          </p:nvPicPr>
          <p:blipFill>
            <a:blip r:embed="rId3"/>
            <a:srcRect/>
            <a:stretch>
              <a:fillRect/>
            </a:stretch>
          </p:blipFill>
          <p:spPr bwMode="auto">
            <a:xfrm>
              <a:off x="1776" y="2400"/>
              <a:ext cx="1296" cy="624"/>
            </a:xfrm>
            <a:prstGeom prst="rect">
              <a:avLst/>
            </a:prstGeom>
            <a:noFill/>
          </p:spPr>
        </p:pic>
      </p:gr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228600" y="381000"/>
            <a:ext cx="8382000" cy="6324600"/>
          </a:xfrm>
          <a:prstGeom prst="rect">
            <a:avLst/>
          </a:prstGeom>
          <a:noFill/>
          <a:ln w="9525">
            <a:noFill/>
            <a:miter lim="800000"/>
            <a:headEnd/>
            <a:tailEnd/>
          </a:ln>
          <a:effectLst/>
        </p:spPr>
        <p:txBody>
          <a:bodyPr/>
          <a:lstStyle/>
          <a:p>
            <a:pPr marL="609600" indent="-609600" eaLnBrk="1" hangingPunct="1">
              <a:spcBef>
                <a:spcPct val="20000"/>
              </a:spcBef>
              <a:buClr>
                <a:schemeClr val="hlink"/>
              </a:buClr>
              <a:buSzPct val="70000"/>
              <a:buFont typeface="Wingdings" pitchFamily="2" charset="2"/>
              <a:buNone/>
            </a:pPr>
            <a:r>
              <a:rPr lang="en-US" sz="2000" b="1">
                <a:latin typeface="Dutch801 XBd BT" pitchFamily="18" charset="0"/>
              </a:rPr>
              <a:t>BUNYI / SUARA</a:t>
            </a:r>
          </a:p>
          <a:p>
            <a:pPr marL="609600" indent="-609600" eaLnBrk="1" hangingPunct="1">
              <a:spcBef>
                <a:spcPct val="20000"/>
              </a:spcBef>
              <a:buClr>
                <a:schemeClr val="hlink"/>
              </a:buClr>
              <a:buSzPct val="70000"/>
              <a:buFont typeface="Wingdings" pitchFamily="2" charset="2"/>
              <a:buNone/>
            </a:pPr>
            <a:endParaRPr lang="en-US" sz="2000" b="1">
              <a:latin typeface="Dutch801 XBd BT" pitchFamily="18" charset="0"/>
            </a:endParaRPr>
          </a:p>
          <a:p>
            <a:pPr marL="990600" lvl="1" indent="-533400" eaLnBrk="1" hangingPunct="1">
              <a:spcBef>
                <a:spcPct val="20000"/>
              </a:spcBef>
              <a:buClr>
                <a:srgbClr val="993300"/>
              </a:buClr>
              <a:buFont typeface="Wingdings" pitchFamily="2" charset="2"/>
              <a:buNone/>
            </a:pPr>
            <a:r>
              <a:rPr lang="en-US">
                <a:solidFill>
                  <a:srgbClr val="FFCC00"/>
                </a:solidFill>
                <a:effectLst>
                  <a:outerShdw blurRad="38100" dist="38100" dir="2700000" algn="tl">
                    <a:srgbClr val="000000"/>
                  </a:outerShdw>
                </a:effectLst>
                <a:latin typeface="Arial" charset="0"/>
              </a:rPr>
              <a:t>SUATU KEADAAN YG DIAKIBATKAN OLEH BERGETARNYA SEBUAH MEDIUM, YG BERAKIBAT LANJUT PADA TELINGA</a:t>
            </a:r>
          </a:p>
          <a:p>
            <a:pPr marL="990600" lvl="1" indent="-533400" eaLnBrk="1" hangingPunct="1">
              <a:spcBef>
                <a:spcPct val="20000"/>
              </a:spcBef>
              <a:buClr>
                <a:srgbClr val="993300"/>
              </a:buClr>
              <a:buFont typeface="Wingdings" pitchFamily="2" charset="2"/>
              <a:buNone/>
            </a:pPr>
            <a:r>
              <a:rPr lang="en-US">
                <a:solidFill>
                  <a:srgbClr val="FFCC00"/>
                </a:solidFill>
                <a:effectLst>
                  <a:outerShdw blurRad="38100" dist="38100" dir="2700000" algn="tl">
                    <a:srgbClr val="000000"/>
                  </a:outerShdw>
                </a:effectLst>
                <a:latin typeface="Arial" charset="0"/>
              </a:rPr>
              <a:t>YUNANI : AKUSTIKOS (SCIENCE OF SOUND)</a:t>
            </a:r>
          </a:p>
          <a:p>
            <a:pPr marL="990600" lvl="1" indent="-533400" eaLnBrk="1" hangingPunct="1">
              <a:spcBef>
                <a:spcPct val="20000"/>
              </a:spcBef>
              <a:buClr>
                <a:srgbClr val="993300"/>
              </a:buClr>
              <a:buFont typeface="Wingdings" pitchFamily="2" charset="2"/>
              <a:buNone/>
            </a:pPr>
            <a:r>
              <a:rPr lang="en-US">
                <a:solidFill>
                  <a:srgbClr val="FFCC00"/>
                </a:solidFill>
                <a:effectLst>
                  <a:outerShdw blurRad="38100" dist="38100" dir="2700000" algn="tl">
                    <a:srgbClr val="000000"/>
                  </a:outerShdw>
                </a:effectLst>
                <a:latin typeface="Arial" charset="0"/>
              </a:rPr>
              <a:t>                                   </a:t>
            </a:r>
          </a:p>
          <a:p>
            <a:pPr marL="990600" lvl="1" indent="-533400" eaLnBrk="1" hangingPunct="1">
              <a:spcBef>
                <a:spcPct val="20000"/>
              </a:spcBef>
              <a:buClr>
                <a:srgbClr val="993300"/>
              </a:buClr>
              <a:buFont typeface="Wingdings" pitchFamily="2" charset="2"/>
              <a:buNone/>
            </a:pPr>
            <a:endParaRPr lang="en-US">
              <a:solidFill>
                <a:srgbClr val="FFCC00"/>
              </a:solidFill>
              <a:effectLst>
                <a:outerShdw blurRad="38100" dist="38100" dir="2700000" algn="tl">
                  <a:srgbClr val="000000"/>
                </a:outerShdw>
              </a:effectLst>
              <a:latin typeface="Arial" charset="0"/>
            </a:endParaRPr>
          </a:p>
          <a:p>
            <a:pPr marL="990600" lvl="1" indent="-533400" eaLnBrk="1" hangingPunct="1">
              <a:spcBef>
                <a:spcPct val="20000"/>
              </a:spcBef>
              <a:buClr>
                <a:srgbClr val="993300"/>
              </a:buClr>
              <a:buFont typeface="Wingdings" pitchFamily="2" charset="2"/>
              <a:buNone/>
            </a:pPr>
            <a:endParaRPr lang="en-US">
              <a:solidFill>
                <a:srgbClr val="FFCC00"/>
              </a:solidFill>
              <a:effectLst>
                <a:outerShdw blurRad="38100" dist="38100" dir="2700000" algn="tl">
                  <a:srgbClr val="000000"/>
                </a:outerShdw>
              </a:effectLst>
              <a:latin typeface="Arial" charset="0"/>
            </a:endParaRPr>
          </a:p>
          <a:p>
            <a:pPr marL="990600" lvl="1" indent="-533400" eaLnBrk="1" hangingPunct="1">
              <a:spcBef>
                <a:spcPct val="20000"/>
              </a:spcBef>
              <a:buClr>
                <a:srgbClr val="993300"/>
              </a:buClr>
              <a:buFont typeface="Wingdings" pitchFamily="2" charset="2"/>
              <a:buNone/>
            </a:pPr>
            <a:endParaRPr lang="en-US">
              <a:solidFill>
                <a:srgbClr val="FFCC00"/>
              </a:solidFill>
              <a:effectLst>
                <a:outerShdw blurRad="38100" dist="38100" dir="2700000" algn="tl">
                  <a:srgbClr val="000000"/>
                </a:outerShdw>
              </a:effectLst>
              <a:latin typeface="Arial" charset="0"/>
            </a:endParaRPr>
          </a:p>
          <a:p>
            <a:pPr marL="990600" lvl="1" indent="-533400" eaLnBrk="1" hangingPunct="1">
              <a:spcBef>
                <a:spcPct val="20000"/>
              </a:spcBef>
              <a:buClr>
                <a:srgbClr val="993300"/>
              </a:buClr>
              <a:buFont typeface="Wingdings" pitchFamily="2" charset="2"/>
              <a:buNone/>
            </a:pPr>
            <a:r>
              <a:rPr lang="en-US">
                <a:solidFill>
                  <a:srgbClr val="FFCC00"/>
                </a:solidFill>
                <a:effectLst>
                  <a:outerShdw blurRad="38100" dist="38100" dir="2700000" algn="tl">
                    <a:srgbClr val="000000"/>
                  </a:outerShdw>
                </a:effectLst>
                <a:latin typeface="Arial" charset="0"/>
              </a:rPr>
              <a:t>       </a:t>
            </a:r>
            <a:r>
              <a:rPr lang="en-US" sz="1600">
                <a:solidFill>
                  <a:srgbClr val="FFCC00"/>
                </a:solidFill>
                <a:effectLst>
                  <a:outerShdw blurRad="38100" dist="38100" dir="2700000" algn="tl">
                    <a:srgbClr val="000000"/>
                  </a:outerShdw>
                </a:effectLst>
                <a:latin typeface="Arial" charset="0"/>
              </a:rPr>
              <a:t>GARPU TALA                                                    1 GETARAN</a:t>
            </a:r>
            <a:endParaRPr lang="en-US">
              <a:solidFill>
                <a:srgbClr val="FFCC00"/>
              </a:solidFill>
              <a:effectLst>
                <a:outerShdw blurRad="38100" dist="38100" dir="2700000" algn="tl">
                  <a:srgbClr val="000000"/>
                </a:outerShdw>
              </a:effectLst>
              <a:latin typeface="Arial" charset="0"/>
            </a:endParaRPr>
          </a:p>
          <a:p>
            <a:pPr marL="990600" lvl="1" indent="-533400" eaLnBrk="1" hangingPunct="1">
              <a:spcBef>
                <a:spcPct val="20000"/>
              </a:spcBef>
              <a:buClr>
                <a:srgbClr val="993300"/>
              </a:buClr>
              <a:buFont typeface="Wingdings" pitchFamily="2" charset="2"/>
              <a:buNone/>
            </a:pPr>
            <a:endParaRPr lang="en-US" sz="1600">
              <a:solidFill>
                <a:srgbClr val="FFCC00"/>
              </a:solidFill>
              <a:effectLst>
                <a:outerShdw blurRad="38100" dist="38100" dir="2700000" algn="tl">
                  <a:srgbClr val="000000"/>
                </a:outerShdw>
              </a:effectLst>
              <a:latin typeface="Arial" charset="0"/>
            </a:endParaRPr>
          </a:p>
          <a:p>
            <a:pPr marL="990600" lvl="1" indent="-533400" eaLnBrk="1" hangingPunct="1">
              <a:spcBef>
                <a:spcPct val="20000"/>
              </a:spcBef>
              <a:buClr>
                <a:srgbClr val="993300"/>
              </a:buClr>
              <a:buFont typeface="Wingdings" pitchFamily="2" charset="2"/>
              <a:buNone/>
            </a:pPr>
            <a:r>
              <a:rPr lang="en-US" sz="1600">
                <a:solidFill>
                  <a:srgbClr val="FFCC00"/>
                </a:solidFill>
                <a:effectLst>
                  <a:outerShdw blurRad="38100" dist="38100" dir="2700000" algn="tl">
                    <a:srgbClr val="000000"/>
                  </a:outerShdw>
                </a:effectLst>
                <a:latin typeface="Arial" charset="0"/>
              </a:rPr>
              <a:t>- GELOMBANG GETARAN MEKANIS DLM UDARA ATAU BENDA PADAT YG MSH DPT DITANGKAP OLEH TELINGA MANUSIA (DAERAH FREKWENSI 16 – 20.000 Hz).</a:t>
            </a:r>
          </a:p>
          <a:p>
            <a:pPr marL="990600" lvl="1" indent="-533400" eaLnBrk="1" hangingPunct="1">
              <a:spcBef>
                <a:spcPct val="20000"/>
              </a:spcBef>
              <a:buClr>
                <a:srgbClr val="993300"/>
              </a:buClr>
            </a:pPr>
            <a:r>
              <a:rPr lang="en-US" sz="1600">
                <a:solidFill>
                  <a:srgbClr val="FFCC00"/>
                </a:solidFill>
                <a:effectLst>
                  <a:outerShdw blurRad="38100" dist="38100" dir="2700000" algn="tl">
                    <a:srgbClr val="000000"/>
                  </a:outerShdw>
                </a:effectLst>
                <a:latin typeface="Arial" charset="0"/>
              </a:rPr>
              <a:t>- SENSASI PENDENGARAN YG LEWAT TELINGA, DAN TIMBUL KRN PENYIMPANGAN TEKANAN UDARA.</a:t>
            </a:r>
          </a:p>
          <a:p>
            <a:pPr marL="990600" lvl="1" indent="-533400" eaLnBrk="1" hangingPunct="1">
              <a:spcBef>
                <a:spcPct val="20000"/>
              </a:spcBef>
              <a:buClr>
                <a:srgbClr val="993300"/>
              </a:buClr>
            </a:pPr>
            <a:endParaRPr lang="en-US" sz="1600">
              <a:solidFill>
                <a:srgbClr val="FFCC00"/>
              </a:solidFill>
              <a:effectLst>
                <a:outerShdw blurRad="38100" dist="38100" dir="2700000" algn="tl">
                  <a:srgbClr val="000000"/>
                </a:outerShdw>
              </a:effectLst>
              <a:latin typeface="Arial" charset="0"/>
            </a:endParaRPr>
          </a:p>
          <a:p>
            <a:pPr marL="990600" lvl="1" indent="-533400" eaLnBrk="1" hangingPunct="1">
              <a:spcBef>
                <a:spcPct val="20000"/>
              </a:spcBef>
              <a:buClr>
                <a:srgbClr val="993300"/>
              </a:buClr>
            </a:pPr>
            <a:r>
              <a:rPr lang="en-US">
                <a:solidFill>
                  <a:srgbClr val="FFCC00"/>
                </a:solidFill>
                <a:effectLst>
                  <a:outerShdw blurRad="38100" dist="38100" dir="2700000" algn="tl">
                    <a:srgbClr val="000000"/>
                  </a:outerShdw>
                </a:effectLst>
                <a:latin typeface="Arial" charset="0"/>
              </a:rPr>
              <a:t>KATEGORI BUNYI :</a:t>
            </a:r>
          </a:p>
          <a:p>
            <a:pPr marL="990600" lvl="1" indent="-533400" eaLnBrk="1" hangingPunct="1">
              <a:spcBef>
                <a:spcPct val="20000"/>
              </a:spcBef>
              <a:buClr>
                <a:srgbClr val="993300"/>
              </a:buClr>
              <a:buFontTx/>
              <a:buAutoNum type="arabicPeriod"/>
            </a:pPr>
            <a:r>
              <a:rPr lang="en-US" sz="1600">
                <a:solidFill>
                  <a:srgbClr val="FFCC00"/>
                </a:solidFill>
                <a:effectLst>
                  <a:outerShdw blurRad="38100" dist="38100" dir="2700000" algn="tl">
                    <a:srgbClr val="000000"/>
                  </a:outerShdw>
                </a:effectLst>
                <a:latin typeface="Arial" charset="0"/>
              </a:rPr>
              <a:t>OBYEKTIF / FISIS : PENYIMPANGAN TEKANAN UDARA</a:t>
            </a:r>
          </a:p>
          <a:p>
            <a:pPr marL="990600" lvl="1" indent="-533400" eaLnBrk="1" hangingPunct="1">
              <a:spcBef>
                <a:spcPct val="20000"/>
              </a:spcBef>
              <a:buClr>
                <a:srgbClr val="993300"/>
              </a:buClr>
              <a:buFontTx/>
              <a:buAutoNum type="arabicPeriod"/>
            </a:pPr>
            <a:r>
              <a:rPr lang="en-US" sz="1600">
                <a:solidFill>
                  <a:srgbClr val="FFCC00"/>
                </a:solidFill>
                <a:effectLst>
                  <a:outerShdw blurRad="38100" dist="38100" dir="2700000" algn="tl">
                    <a:srgbClr val="000000"/>
                  </a:outerShdw>
                </a:effectLst>
                <a:latin typeface="Arial" charset="0"/>
              </a:rPr>
              <a:t>SUBYEKTIF / PSIKOLOGIS : SENSASI PENDENGARAN</a:t>
            </a:r>
          </a:p>
        </p:txBody>
      </p:sp>
      <p:grpSp>
        <p:nvGrpSpPr>
          <p:cNvPr id="65565" name="Group 29"/>
          <p:cNvGrpSpPr>
            <a:grpSpLocks/>
          </p:cNvGrpSpPr>
          <p:nvPr/>
        </p:nvGrpSpPr>
        <p:grpSpPr bwMode="auto">
          <a:xfrm>
            <a:off x="1447800" y="2438400"/>
            <a:ext cx="3505200" cy="990600"/>
            <a:chOff x="1056" y="1536"/>
            <a:chExt cx="2208" cy="624"/>
          </a:xfrm>
        </p:grpSpPr>
        <p:pic>
          <p:nvPicPr>
            <p:cNvPr id="65542" name="Picture 6" descr="BD21324_"/>
            <p:cNvPicPr>
              <a:picLocks noChangeAspect="1" noChangeArrowheads="1"/>
            </p:cNvPicPr>
            <p:nvPr/>
          </p:nvPicPr>
          <p:blipFill>
            <a:blip r:embed="rId2"/>
            <a:srcRect/>
            <a:stretch>
              <a:fillRect/>
            </a:stretch>
          </p:blipFill>
          <p:spPr bwMode="auto">
            <a:xfrm>
              <a:off x="1200" y="1536"/>
              <a:ext cx="1728" cy="624"/>
            </a:xfrm>
            <a:prstGeom prst="rect">
              <a:avLst/>
            </a:prstGeom>
            <a:noFill/>
          </p:spPr>
        </p:pic>
        <p:sp>
          <p:nvSpPr>
            <p:cNvPr id="65543" name="Line 7"/>
            <p:cNvSpPr>
              <a:spLocks noChangeShapeType="1"/>
            </p:cNvSpPr>
            <p:nvPr/>
          </p:nvSpPr>
          <p:spPr bwMode="auto">
            <a:xfrm>
              <a:off x="1056" y="1824"/>
              <a:ext cx="2208" cy="0"/>
            </a:xfrm>
            <a:prstGeom prst="line">
              <a:avLst/>
            </a:prstGeom>
            <a:noFill/>
            <a:ln w="50800">
              <a:solidFill>
                <a:schemeClr val="tx1"/>
              </a:solidFill>
              <a:round/>
              <a:headEnd/>
              <a:tailEnd type="triangle" w="med" len="med"/>
            </a:ln>
            <a:effectLst/>
          </p:spPr>
          <p:txBody>
            <a:bodyPr/>
            <a:lstStyle/>
            <a:p>
              <a:endParaRPr lang="en-US"/>
            </a:p>
          </p:txBody>
        </p:sp>
      </p:grpSp>
      <p:grpSp>
        <p:nvGrpSpPr>
          <p:cNvPr id="65548" name="Group 12"/>
          <p:cNvGrpSpPr>
            <a:grpSpLocks/>
          </p:cNvGrpSpPr>
          <p:nvPr/>
        </p:nvGrpSpPr>
        <p:grpSpPr bwMode="auto">
          <a:xfrm>
            <a:off x="762000" y="2362200"/>
            <a:ext cx="306388" cy="1295400"/>
            <a:chOff x="1007" y="2304"/>
            <a:chExt cx="289" cy="1008"/>
          </a:xfrm>
        </p:grpSpPr>
        <p:sp>
          <p:nvSpPr>
            <p:cNvPr id="65544" name="Arc 8"/>
            <p:cNvSpPr>
              <a:spLocks/>
            </p:cNvSpPr>
            <p:nvPr/>
          </p:nvSpPr>
          <p:spPr bwMode="auto">
            <a:xfrm rot="10709362" flipH="1">
              <a:off x="1007" y="2830"/>
              <a:ext cx="287" cy="192"/>
            </a:xfrm>
            <a:custGeom>
              <a:avLst/>
              <a:gdLst>
                <a:gd name="G0" fmla="+- 21600 0 0"/>
                <a:gd name="G1" fmla="+- 21600 0 0"/>
                <a:gd name="G2" fmla="+- 21600 0 0"/>
                <a:gd name="T0" fmla="*/ 14 w 43200"/>
                <a:gd name="T1" fmla="*/ 22371 h 22371"/>
                <a:gd name="T2" fmla="*/ 43200 w 43200"/>
                <a:gd name="T3" fmla="*/ 21600 h 22371"/>
                <a:gd name="T4" fmla="*/ 21600 w 43200"/>
                <a:gd name="T5" fmla="*/ 21600 h 22371"/>
              </a:gdLst>
              <a:ahLst/>
              <a:cxnLst>
                <a:cxn ang="0">
                  <a:pos x="T0" y="T1"/>
                </a:cxn>
                <a:cxn ang="0">
                  <a:pos x="T2" y="T3"/>
                </a:cxn>
                <a:cxn ang="0">
                  <a:pos x="T4" y="T5"/>
                </a:cxn>
              </a:cxnLst>
              <a:rect l="0" t="0" r="r" b="b"/>
              <a:pathLst>
                <a:path w="43200" h="22371" fill="none" extrusionOk="0">
                  <a:moveTo>
                    <a:pt x="13" y="22371"/>
                  </a:moveTo>
                  <a:cubicBezTo>
                    <a:pt x="4" y="22114"/>
                    <a:pt x="0" y="21857"/>
                    <a:pt x="0" y="21600"/>
                  </a:cubicBezTo>
                  <a:cubicBezTo>
                    <a:pt x="0" y="9670"/>
                    <a:pt x="9670" y="0"/>
                    <a:pt x="21600" y="0"/>
                  </a:cubicBezTo>
                  <a:cubicBezTo>
                    <a:pt x="33529" y="-1"/>
                    <a:pt x="43199" y="9670"/>
                    <a:pt x="43200" y="21599"/>
                  </a:cubicBezTo>
                </a:path>
                <a:path w="43200" h="22371" stroke="0" extrusionOk="0">
                  <a:moveTo>
                    <a:pt x="13" y="22371"/>
                  </a:moveTo>
                  <a:cubicBezTo>
                    <a:pt x="4" y="22114"/>
                    <a:pt x="0" y="21857"/>
                    <a:pt x="0" y="21600"/>
                  </a:cubicBezTo>
                  <a:cubicBezTo>
                    <a:pt x="0" y="9670"/>
                    <a:pt x="9670" y="0"/>
                    <a:pt x="21600" y="0"/>
                  </a:cubicBezTo>
                  <a:cubicBezTo>
                    <a:pt x="33529" y="-1"/>
                    <a:pt x="43199" y="9670"/>
                    <a:pt x="43200" y="21599"/>
                  </a:cubicBezTo>
                  <a:lnTo>
                    <a:pt x="21600" y="21600"/>
                  </a:lnTo>
                  <a:close/>
                </a:path>
              </a:pathLst>
            </a:custGeom>
            <a:noFill/>
            <a:ln w="50800">
              <a:solidFill>
                <a:schemeClr val="tx1"/>
              </a:solidFill>
              <a:round/>
              <a:headEnd/>
              <a:tailEnd/>
            </a:ln>
            <a:effectLst/>
          </p:spPr>
          <p:txBody>
            <a:bodyPr wrap="none" anchor="ctr"/>
            <a:lstStyle/>
            <a:p>
              <a:endParaRPr lang="en-US"/>
            </a:p>
          </p:txBody>
        </p:sp>
        <p:sp>
          <p:nvSpPr>
            <p:cNvPr id="65545" name="Line 9"/>
            <p:cNvSpPr>
              <a:spLocks noChangeShapeType="1"/>
            </p:cNvSpPr>
            <p:nvPr/>
          </p:nvSpPr>
          <p:spPr bwMode="auto">
            <a:xfrm flipV="1">
              <a:off x="1008" y="2304"/>
              <a:ext cx="0" cy="528"/>
            </a:xfrm>
            <a:prstGeom prst="line">
              <a:avLst/>
            </a:prstGeom>
            <a:noFill/>
            <a:ln w="50800">
              <a:solidFill>
                <a:schemeClr val="tx1"/>
              </a:solidFill>
              <a:round/>
              <a:headEnd/>
              <a:tailEnd/>
            </a:ln>
            <a:effectLst/>
          </p:spPr>
          <p:txBody>
            <a:bodyPr/>
            <a:lstStyle/>
            <a:p>
              <a:endParaRPr lang="en-US"/>
            </a:p>
          </p:txBody>
        </p:sp>
        <p:sp>
          <p:nvSpPr>
            <p:cNvPr id="65546" name="Line 10"/>
            <p:cNvSpPr>
              <a:spLocks noChangeShapeType="1"/>
            </p:cNvSpPr>
            <p:nvPr/>
          </p:nvSpPr>
          <p:spPr bwMode="auto">
            <a:xfrm flipV="1">
              <a:off x="1296" y="2304"/>
              <a:ext cx="0" cy="528"/>
            </a:xfrm>
            <a:prstGeom prst="line">
              <a:avLst/>
            </a:prstGeom>
            <a:noFill/>
            <a:ln w="50800">
              <a:solidFill>
                <a:schemeClr val="tx1"/>
              </a:solidFill>
              <a:round/>
              <a:headEnd/>
              <a:tailEnd/>
            </a:ln>
            <a:effectLst/>
          </p:spPr>
          <p:txBody>
            <a:bodyPr/>
            <a:lstStyle/>
            <a:p>
              <a:endParaRPr lang="en-US"/>
            </a:p>
          </p:txBody>
        </p:sp>
        <p:sp>
          <p:nvSpPr>
            <p:cNvPr id="65547" name="Line 11"/>
            <p:cNvSpPr>
              <a:spLocks noChangeShapeType="1"/>
            </p:cNvSpPr>
            <p:nvPr/>
          </p:nvSpPr>
          <p:spPr bwMode="auto">
            <a:xfrm flipV="1">
              <a:off x="1152" y="3024"/>
              <a:ext cx="0" cy="288"/>
            </a:xfrm>
            <a:prstGeom prst="line">
              <a:avLst/>
            </a:prstGeom>
            <a:noFill/>
            <a:ln w="50800">
              <a:solidFill>
                <a:schemeClr val="tx1"/>
              </a:solidFill>
              <a:round/>
              <a:headEnd/>
              <a:tailEnd/>
            </a:ln>
            <a:effectLst/>
          </p:spPr>
          <p:txBody>
            <a:bodyPr/>
            <a:lstStyle/>
            <a:p>
              <a:endParaRPr lang="en-US"/>
            </a:p>
          </p:txBody>
        </p:sp>
      </p:grpSp>
      <p:grpSp>
        <p:nvGrpSpPr>
          <p:cNvPr id="65564" name="Group 28"/>
          <p:cNvGrpSpPr>
            <a:grpSpLocks/>
          </p:cNvGrpSpPr>
          <p:nvPr/>
        </p:nvGrpSpPr>
        <p:grpSpPr bwMode="auto">
          <a:xfrm>
            <a:off x="5257800" y="2438400"/>
            <a:ext cx="3581400" cy="1295400"/>
            <a:chOff x="3312" y="1872"/>
            <a:chExt cx="2256" cy="816"/>
          </a:xfrm>
        </p:grpSpPr>
        <p:sp>
          <p:nvSpPr>
            <p:cNvPr id="65558" name="Line 22"/>
            <p:cNvSpPr>
              <a:spLocks noChangeShapeType="1"/>
            </p:cNvSpPr>
            <p:nvPr/>
          </p:nvSpPr>
          <p:spPr bwMode="auto">
            <a:xfrm>
              <a:off x="3312" y="2160"/>
              <a:ext cx="2256" cy="0"/>
            </a:xfrm>
            <a:prstGeom prst="line">
              <a:avLst/>
            </a:prstGeom>
            <a:noFill/>
            <a:ln w="50800">
              <a:solidFill>
                <a:schemeClr val="tx1"/>
              </a:solidFill>
              <a:round/>
              <a:headEnd/>
              <a:tailEnd type="triangle" w="med" len="med"/>
            </a:ln>
            <a:effectLst/>
          </p:spPr>
          <p:txBody>
            <a:bodyPr/>
            <a:lstStyle/>
            <a:p>
              <a:endParaRPr lang="en-US"/>
            </a:p>
          </p:txBody>
        </p:sp>
        <p:grpSp>
          <p:nvGrpSpPr>
            <p:cNvPr id="65562" name="Group 26"/>
            <p:cNvGrpSpPr>
              <a:grpSpLocks/>
            </p:cNvGrpSpPr>
            <p:nvPr/>
          </p:nvGrpSpPr>
          <p:grpSpPr bwMode="auto">
            <a:xfrm>
              <a:off x="3696" y="1872"/>
              <a:ext cx="1680" cy="816"/>
              <a:chOff x="1536" y="2592"/>
              <a:chExt cx="1680" cy="816"/>
            </a:xfrm>
          </p:grpSpPr>
          <p:grpSp>
            <p:nvGrpSpPr>
              <p:cNvPr id="65557" name="Group 21"/>
              <p:cNvGrpSpPr>
                <a:grpSpLocks/>
              </p:cNvGrpSpPr>
              <p:nvPr/>
            </p:nvGrpSpPr>
            <p:grpSpPr bwMode="auto">
              <a:xfrm>
                <a:off x="1536" y="2592"/>
                <a:ext cx="1680" cy="576"/>
                <a:chOff x="1452" y="2592"/>
                <a:chExt cx="2664" cy="768"/>
              </a:xfrm>
            </p:grpSpPr>
            <p:grpSp>
              <p:nvGrpSpPr>
                <p:cNvPr id="65552" name="Group 16"/>
                <p:cNvGrpSpPr>
                  <a:grpSpLocks/>
                </p:cNvGrpSpPr>
                <p:nvPr/>
              </p:nvGrpSpPr>
              <p:grpSpPr bwMode="auto">
                <a:xfrm>
                  <a:off x="1452" y="2592"/>
                  <a:ext cx="1332" cy="720"/>
                  <a:chOff x="1452" y="2496"/>
                  <a:chExt cx="1860" cy="816"/>
                </a:xfrm>
              </p:grpSpPr>
              <p:sp>
                <p:nvSpPr>
                  <p:cNvPr id="65550" name="Arc 14"/>
                  <p:cNvSpPr>
                    <a:spLocks/>
                  </p:cNvSpPr>
                  <p:nvPr/>
                </p:nvSpPr>
                <p:spPr bwMode="auto">
                  <a:xfrm>
                    <a:off x="1452" y="2496"/>
                    <a:ext cx="948" cy="468"/>
                  </a:xfrm>
                  <a:custGeom>
                    <a:avLst/>
                    <a:gdLst>
                      <a:gd name="G0" fmla="+- 21481 0 0"/>
                      <a:gd name="G1" fmla="+- 21600 0 0"/>
                      <a:gd name="G2" fmla="+- 21600 0 0"/>
                      <a:gd name="T0" fmla="*/ 0 w 42988"/>
                      <a:gd name="T1" fmla="*/ 19335 h 21600"/>
                      <a:gd name="T2" fmla="*/ 42988 w 42988"/>
                      <a:gd name="T3" fmla="*/ 19599 h 21600"/>
                      <a:gd name="T4" fmla="*/ 21481 w 42988"/>
                      <a:gd name="T5" fmla="*/ 21600 h 21600"/>
                    </a:gdLst>
                    <a:ahLst/>
                    <a:cxnLst>
                      <a:cxn ang="0">
                        <a:pos x="T0" y="T1"/>
                      </a:cxn>
                      <a:cxn ang="0">
                        <a:pos x="T2" y="T3"/>
                      </a:cxn>
                      <a:cxn ang="0">
                        <a:pos x="T4" y="T5"/>
                      </a:cxn>
                    </a:cxnLst>
                    <a:rect l="0" t="0" r="r" b="b"/>
                    <a:pathLst>
                      <a:path w="42988" h="21600" fill="none" extrusionOk="0">
                        <a:moveTo>
                          <a:pt x="0" y="19335"/>
                        </a:moveTo>
                        <a:cubicBezTo>
                          <a:pt x="1159" y="8343"/>
                          <a:pt x="10428" y="-1"/>
                          <a:pt x="21481" y="0"/>
                        </a:cubicBezTo>
                        <a:cubicBezTo>
                          <a:pt x="32635" y="0"/>
                          <a:pt x="41954" y="8492"/>
                          <a:pt x="42988" y="19598"/>
                        </a:cubicBezTo>
                      </a:path>
                      <a:path w="42988" h="21600" stroke="0" extrusionOk="0">
                        <a:moveTo>
                          <a:pt x="0" y="19335"/>
                        </a:moveTo>
                        <a:cubicBezTo>
                          <a:pt x="1159" y="8343"/>
                          <a:pt x="10428" y="-1"/>
                          <a:pt x="21481" y="0"/>
                        </a:cubicBezTo>
                        <a:cubicBezTo>
                          <a:pt x="32635" y="0"/>
                          <a:pt x="41954" y="8492"/>
                          <a:pt x="42988" y="19598"/>
                        </a:cubicBezTo>
                        <a:lnTo>
                          <a:pt x="21481" y="21600"/>
                        </a:lnTo>
                        <a:close/>
                      </a:path>
                    </a:pathLst>
                  </a:custGeom>
                  <a:noFill/>
                  <a:ln w="9525">
                    <a:solidFill>
                      <a:schemeClr val="tx1"/>
                    </a:solidFill>
                    <a:round/>
                    <a:headEnd/>
                    <a:tailEnd/>
                  </a:ln>
                  <a:effectLst/>
                </p:spPr>
                <p:txBody>
                  <a:bodyPr wrap="none" anchor="ctr"/>
                  <a:lstStyle/>
                  <a:p>
                    <a:endParaRPr lang="en-US"/>
                  </a:p>
                </p:txBody>
              </p:sp>
              <p:sp>
                <p:nvSpPr>
                  <p:cNvPr id="65551" name="Arc 15"/>
                  <p:cNvSpPr>
                    <a:spLocks/>
                  </p:cNvSpPr>
                  <p:nvPr/>
                </p:nvSpPr>
                <p:spPr bwMode="auto">
                  <a:xfrm rot="10800000">
                    <a:off x="2400" y="2892"/>
                    <a:ext cx="912" cy="420"/>
                  </a:xfrm>
                  <a:custGeom>
                    <a:avLst/>
                    <a:gdLst>
                      <a:gd name="G0" fmla="+- 21481 0 0"/>
                      <a:gd name="G1" fmla="+- 21600 0 0"/>
                      <a:gd name="G2" fmla="+- 21600 0 0"/>
                      <a:gd name="T0" fmla="*/ 0 w 42988"/>
                      <a:gd name="T1" fmla="*/ 19335 h 21600"/>
                      <a:gd name="T2" fmla="*/ 42988 w 42988"/>
                      <a:gd name="T3" fmla="*/ 19599 h 21600"/>
                      <a:gd name="T4" fmla="*/ 21481 w 42988"/>
                      <a:gd name="T5" fmla="*/ 21600 h 21600"/>
                    </a:gdLst>
                    <a:ahLst/>
                    <a:cxnLst>
                      <a:cxn ang="0">
                        <a:pos x="T0" y="T1"/>
                      </a:cxn>
                      <a:cxn ang="0">
                        <a:pos x="T2" y="T3"/>
                      </a:cxn>
                      <a:cxn ang="0">
                        <a:pos x="T4" y="T5"/>
                      </a:cxn>
                    </a:cxnLst>
                    <a:rect l="0" t="0" r="r" b="b"/>
                    <a:pathLst>
                      <a:path w="42988" h="21600" fill="none" extrusionOk="0">
                        <a:moveTo>
                          <a:pt x="0" y="19335"/>
                        </a:moveTo>
                        <a:cubicBezTo>
                          <a:pt x="1159" y="8343"/>
                          <a:pt x="10428" y="-1"/>
                          <a:pt x="21481" y="0"/>
                        </a:cubicBezTo>
                        <a:cubicBezTo>
                          <a:pt x="32635" y="0"/>
                          <a:pt x="41954" y="8492"/>
                          <a:pt x="42988" y="19598"/>
                        </a:cubicBezTo>
                      </a:path>
                      <a:path w="42988" h="21600" stroke="0" extrusionOk="0">
                        <a:moveTo>
                          <a:pt x="0" y="19335"/>
                        </a:moveTo>
                        <a:cubicBezTo>
                          <a:pt x="1159" y="8343"/>
                          <a:pt x="10428" y="-1"/>
                          <a:pt x="21481" y="0"/>
                        </a:cubicBezTo>
                        <a:cubicBezTo>
                          <a:pt x="32635" y="0"/>
                          <a:pt x="41954" y="8492"/>
                          <a:pt x="42988" y="19598"/>
                        </a:cubicBezTo>
                        <a:lnTo>
                          <a:pt x="21481" y="21600"/>
                        </a:lnTo>
                        <a:close/>
                      </a:path>
                    </a:pathLst>
                  </a:custGeom>
                  <a:noFill/>
                  <a:ln w="9525">
                    <a:solidFill>
                      <a:schemeClr val="tx1"/>
                    </a:solidFill>
                    <a:round/>
                    <a:headEnd/>
                    <a:tailEnd/>
                  </a:ln>
                  <a:effectLst/>
                </p:spPr>
                <p:txBody>
                  <a:bodyPr wrap="none" anchor="ctr"/>
                  <a:lstStyle/>
                  <a:p>
                    <a:endParaRPr lang="en-US"/>
                  </a:p>
                </p:txBody>
              </p:sp>
            </p:grpSp>
            <p:grpSp>
              <p:nvGrpSpPr>
                <p:cNvPr id="65554" name="Group 18"/>
                <p:cNvGrpSpPr>
                  <a:grpSpLocks/>
                </p:cNvGrpSpPr>
                <p:nvPr/>
              </p:nvGrpSpPr>
              <p:grpSpPr bwMode="auto">
                <a:xfrm>
                  <a:off x="2784" y="2640"/>
                  <a:ext cx="1332" cy="720"/>
                  <a:chOff x="1452" y="2496"/>
                  <a:chExt cx="1860" cy="816"/>
                </a:xfrm>
              </p:grpSpPr>
              <p:sp>
                <p:nvSpPr>
                  <p:cNvPr id="65555" name="Arc 19"/>
                  <p:cNvSpPr>
                    <a:spLocks/>
                  </p:cNvSpPr>
                  <p:nvPr/>
                </p:nvSpPr>
                <p:spPr bwMode="auto">
                  <a:xfrm>
                    <a:off x="1452" y="2496"/>
                    <a:ext cx="948" cy="468"/>
                  </a:xfrm>
                  <a:custGeom>
                    <a:avLst/>
                    <a:gdLst>
                      <a:gd name="G0" fmla="+- 21481 0 0"/>
                      <a:gd name="G1" fmla="+- 21600 0 0"/>
                      <a:gd name="G2" fmla="+- 21600 0 0"/>
                      <a:gd name="T0" fmla="*/ 0 w 42988"/>
                      <a:gd name="T1" fmla="*/ 19335 h 21600"/>
                      <a:gd name="T2" fmla="*/ 42988 w 42988"/>
                      <a:gd name="T3" fmla="*/ 19599 h 21600"/>
                      <a:gd name="T4" fmla="*/ 21481 w 42988"/>
                      <a:gd name="T5" fmla="*/ 21600 h 21600"/>
                    </a:gdLst>
                    <a:ahLst/>
                    <a:cxnLst>
                      <a:cxn ang="0">
                        <a:pos x="T0" y="T1"/>
                      </a:cxn>
                      <a:cxn ang="0">
                        <a:pos x="T2" y="T3"/>
                      </a:cxn>
                      <a:cxn ang="0">
                        <a:pos x="T4" y="T5"/>
                      </a:cxn>
                    </a:cxnLst>
                    <a:rect l="0" t="0" r="r" b="b"/>
                    <a:pathLst>
                      <a:path w="42988" h="21600" fill="none" extrusionOk="0">
                        <a:moveTo>
                          <a:pt x="0" y="19335"/>
                        </a:moveTo>
                        <a:cubicBezTo>
                          <a:pt x="1159" y="8343"/>
                          <a:pt x="10428" y="-1"/>
                          <a:pt x="21481" y="0"/>
                        </a:cubicBezTo>
                        <a:cubicBezTo>
                          <a:pt x="32635" y="0"/>
                          <a:pt x="41954" y="8492"/>
                          <a:pt x="42988" y="19598"/>
                        </a:cubicBezTo>
                      </a:path>
                      <a:path w="42988" h="21600" stroke="0" extrusionOk="0">
                        <a:moveTo>
                          <a:pt x="0" y="19335"/>
                        </a:moveTo>
                        <a:cubicBezTo>
                          <a:pt x="1159" y="8343"/>
                          <a:pt x="10428" y="-1"/>
                          <a:pt x="21481" y="0"/>
                        </a:cubicBezTo>
                        <a:cubicBezTo>
                          <a:pt x="32635" y="0"/>
                          <a:pt x="41954" y="8492"/>
                          <a:pt x="42988" y="19598"/>
                        </a:cubicBezTo>
                        <a:lnTo>
                          <a:pt x="21481" y="21600"/>
                        </a:lnTo>
                        <a:close/>
                      </a:path>
                    </a:pathLst>
                  </a:custGeom>
                  <a:noFill/>
                  <a:ln w="9525">
                    <a:solidFill>
                      <a:schemeClr val="tx1"/>
                    </a:solidFill>
                    <a:round/>
                    <a:headEnd/>
                    <a:tailEnd/>
                  </a:ln>
                  <a:effectLst/>
                </p:spPr>
                <p:txBody>
                  <a:bodyPr wrap="none" anchor="ctr"/>
                  <a:lstStyle/>
                  <a:p>
                    <a:endParaRPr lang="en-US"/>
                  </a:p>
                </p:txBody>
              </p:sp>
              <p:sp>
                <p:nvSpPr>
                  <p:cNvPr id="65556" name="Arc 20"/>
                  <p:cNvSpPr>
                    <a:spLocks/>
                  </p:cNvSpPr>
                  <p:nvPr/>
                </p:nvSpPr>
                <p:spPr bwMode="auto">
                  <a:xfrm rot="10800000">
                    <a:off x="2400" y="2892"/>
                    <a:ext cx="912" cy="420"/>
                  </a:xfrm>
                  <a:custGeom>
                    <a:avLst/>
                    <a:gdLst>
                      <a:gd name="G0" fmla="+- 21481 0 0"/>
                      <a:gd name="G1" fmla="+- 21600 0 0"/>
                      <a:gd name="G2" fmla="+- 21600 0 0"/>
                      <a:gd name="T0" fmla="*/ 0 w 42988"/>
                      <a:gd name="T1" fmla="*/ 19335 h 21600"/>
                      <a:gd name="T2" fmla="*/ 42988 w 42988"/>
                      <a:gd name="T3" fmla="*/ 19599 h 21600"/>
                      <a:gd name="T4" fmla="*/ 21481 w 42988"/>
                      <a:gd name="T5" fmla="*/ 21600 h 21600"/>
                    </a:gdLst>
                    <a:ahLst/>
                    <a:cxnLst>
                      <a:cxn ang="0">
                        <a:pos x="T0" y="T1"/>
                      </a:cxn>
                      <a:cxn ang="0">
                        <a:pos x="T2" y="T3"/>
                      </a:cxn>
                      <a:cxn ang="0">
                        <a:pos x="T4" y="T5"/>
                      </a:cxn>
                    </a:cxnLst>
                    <a:rect l="0" t="0" r="r" b="b"/>
                    <a:pathLst>
                      <a:path w="42988" h="21600" fill="none" extrusionOk="0">
                        <a:moveTo>
                          <a:pt x="0" y="19335"/>
                        </a:moveTo>
                        <a:cubicBezTo>
                          <a:pt x="1159" y="8343"/>
                          <a:pt x="10428" y="-1"/>
                          <a:pt x="21481" y="0"/>
                        </a:cubicBezTo>
                        <a:cubicBezTo>
                          <a:pt x="32635" y="0"/>
                          <a:pt x="41954" y="8492"/>
                          <a:pt x="42988" y="19598"/>
                        </a:cubicBezTo>
                      </a:path>
                      <a:path w="42988" h="21600" stroke="0" extrusionOk="0">
                        <a:moveTo>
                          <a:pt x="0" y="19335"/>
                        </a:moveTo>
                        <a:cubicBezTo>
                          <a:pt x="1159" y="8343"/>
                          <a:pt x="10428" y="-1"/>
                          <a:pt x="21481" y="0"/>
                        </a:cubicBezTo>
                        <a:cubicBezTo>
                          <a:pt x="32635" y="0"/>
                          <a:pt x="41954" y="8492"/>
                          <a:pt x="42988" y="19598"/>
                        </a:cubicBezTo>
                        <a:lnTo>
                          <a:pt x="21481" y="21600"/>
                        </a:lnTo>
                        <a:close/>
                      </a:path>
                    </a:pathLst>
                  </a:custGeom>
                  <a:noFill/>
                  <a:ln w="9525">
                    <a:solidFill>
                      <a:schemeClr val="tx1"/>
                    </a:solidFill>
                    <a:round/>
                    <a:headEnd/>
                    <a:tailEnd/>
                  </a:ln>
                  <a:effectLst/>
                </p:spPr>
                <p:txBody>
                  <a:bodyPr wrap="none" anchor="ctr"/>
                  <a:lstStyle/>
                  <a:p>
                    <a:endParaRPr lang="en-US"/>
                  </a:p>
                </p:txBody>
              </p:sp>
            </p:grpSp>
          </p:grpSp>
          <p:sp>
            <p:nvSpPr>
              <p:cNvPr id="65559" name="Line 23"/>
              <p:cNvSpPr>
                <a:spLocks noChangeShapeType="1"/>
              </p:cNvSpPr>
              <p:nvPr/>
            </p:nvSpPr>
            <p:spPr bwMode="auto">
              <a:xfrm>
                <a:off x="2160" y="3360"/>
                <a:ext cx="864" cy="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65560" name="Line 24"/>
              <p:cNvSpPr>
                <a:spLocks noChangeShapeType="1"/>
              </p:cNvSpPr>
              <p:nvPr/>
            </p:nvSpPr>
            <p:spPr bwMode="auto">
              <a:xfrm>
                <a:off x="2160" y="3120"/>
                <a:ext cx="0" cy="288"/>
              </a:xfrm>
              <a:prstGeom prst="line">
                <a:avLst/>
              </a:prstGeom>
              <a:noFill/>
              <a:ln w="9525">
                <a:solidFill>
                  <a:schemeClr val="tx1"/>
                </a:solidFill>
                <a:round/>
                <a:headEnd/>
                <a:tailEnd/>
              </a:ln>
              <a:effectLst/>
            </p:spPr>
            <p:txBody>
              <a:bodyPr/>
              <a:lstStyle/>
              <a:p>
                <a:endParaRPr lang="en-US"/>
              </a:p>
            </p:txBody>
          </p:sp>
          <p:sp>
            <p:nvSpPr>
              <p:cNvPr id="65561" name="Line 25"/>
              <p:cNvSpPr>
                <a:spLocks noChangeShapeType="1"/>
              </p:cNvSpPr>
              <p:nvPr/>
            </p:nvSpPr>
            <p:spPr bwMode="auto">
              <a:xfrm>
                <a:off x="3024" y="3168"/>
                <a:ext cx="0" cy="240"/>
              </a:xfrm>
              <a:prstGeom prst="line">
                <a:avLst/>
              </a:prstGeom>
              <a:noFill/>
              <a:ln w="9525">
                <a:solidFill>
                  <a:schemeClr val="tx1"/>
                </a:solidFill>
                <a:round/>
                <a:headEnd/>
                <a:tailEnd/>
              </a:ln>
              <a:effectLst/>
            </p:spPr>
            <p:txBody>
              <a:bodyPr/>
              <a:lstStyle/>
              <a:p>
                <a:endParaRPr lang="en-US"/>
              </a:p>
            </p:txBody>
          </p:sp>
        </p:grpSp>
      </p:gr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228600" y="381000"/>
            <a:ext cx="8382000" cy="6324600"/>
          </a:xfrm>
          <a:prstGeom prst="rect">
            <a:avLst/>
          </a:prstGeom>
          <a:noFill/>
          <a:ln w="9525">
            <a:noFill/>
            <a:miter lim="800000"/>
            <a:headEnd/>
            <a:tailEnd/>
          </a:ln>
          <a:effectLst/>
        </p:spPr>
        <p:txBody>
          <a:bodyPr/>
          <a:lstStyle/>
          <a:p>
            <a:pPr marL="609600" indent="-609600" eaLnBrk="1" hangingPunct="1">
              <a:spcBef>
                <a:spcPct val="20000"/>
              </a:spcBef>
              <a:buClr>
                <a:schemeClr val="hlink"/>
              </a:buClr>
              <a:buSzPct val="70000"/>
              <a:buFont typeface="Wingdings" pitchFamily="2" charset="2"/>
              <a:buNone/>
            </a:pPr>
            <a:r>
              <a:rPr lang="en-US" sz="2000" b="1">
                <a:latin typeface="Dutch801 XBd BT" pitchFamily="18" charset="0"/>
              </a:rPr>
              <a:t>FISIK BUNYI / SUARA</a:t>
            </a:r>
          </a:p>
          <a:p>
            <a:pPr marL="609600" indent="-609600" eaLnBrk="1" hangingPunct="1">
              <a:spcBef>
                <a:spcPct val="20000"/>
              </a:spcBef>
              <a:buClr>
                <a:schemeClr val="hlink"/>
              </a:buClr>
              <a:buSzPct val="70000"/>
              <a:buFont typeface="Wingdings" pitchFamily="2" charset="2"/>
              <a:buNone/>
            </a:pPr>
            <a:endParaRPr lang="en-US" sz="1600" b="1">
              <a:solidFill>
                <a:srgbClr val="FFCC00"/>
              </a:solidFill>
              <a:latin typeface="Arial" charset="0"/>
            </a:endParaRPr>
          </a:p>
          <a:p>
            <a:pPr marL="609600" indent="-609600" eaLnBrk="1" hangingPunct="1">
              <a:spcBef>
                <a:spcPct val="20000"/>
              </a:spcBef>
              <a:buClr>
                <a:schemeClr val="hlink"/>
              </a:buClr>
              <a:buSzPct val="70000"/>
              <a:buFont typeface="Wingdings" pitchFamily="2" charset="2"/>
              <a:buNone/>
            </a:pPr>
            <a:endParaRPr lang="en-US" sz="1600" b="1">
              <a:solidFill>
                <a:srgbClr val="FFCC00"/>
              </a:solidFill>
              <a:latin typeface="Arial" charset="0"/>
            </a:endParaRPr>
          </a:p>
          <a:p>
            <a:pPr marL="609600" indent="-609600" eaLnBrk="1" hangingPunct="1">
              <a:spcBef>
                <a:spcPct val="20000"/>
              </a:spcBef>
              <a:buClr>
                <a:schemeClr val="hlink"/>
              </a:buClr>
              <a:buSzPct val="70000"/>
              <a:buFont typeface="Wingdings" pitchFamily="2" charset="2"/>
              <a:buNone/>
            </a:pPr>
            <a:r>
              <a:rPr lang="en-US" sz="1600" b="1">
                <a:solidFill>
                  <a:srgbClr val="FFCC00"/>
                </a:solidFill>
                <a:latin typeface="Arial" charset="0"/>
              </a:rPr>
              <a:t>FREKWENSI</a:t>
            </a:r>
          </a:p>
          <a:p>
            <a:pPr marL="609600" indent="-609600" eaLnBrk="1" hangingPunct="1">
              <a:spcBef>
                <a:spcPct val="20000"/>
              </a:spcBef>
              <a:buClr>
                <a:schemeClr val="hlink"/>
              </a:buClr>
              <a:buSzPct val="70000"/>
              <a:buFont typeface="Wingdings" pitchFamily="2" charset="2"/>
              <a:buNone/>
            </a:pPr>
            <a:r>
              <a:rPr lang="en-US" sz="1600" b="1">
                <a:solidFill>
                  <a:srgbClr val="FFCC00"/>
                </a:solidFill>
                <a:latin typeface="Arial" charset="0"/>
              </a:rPr>
              <a:t>TINGGI RENDAHNYA NADA  20 – 20.000 Hz.</a:t>
            </a:r>
          </a:p>
          <a:p>
            <a:pPr marL="609600" indent="-609600" eaLnBrk="1" hangingPunct="1">
              <a:spcBef>
                <a:spcPct val="20000"/>
              </a:spcBef>
              <a:buClr>
                <a:schemeClr val="hlink"/>
              </a:buClr>
              <a:buSzPct val="70000"/>
              <a:buFont typeface="Wingdings" pitchFamily="2" charset="2"/>
              <a:buNone/>
            </a:pPr>
            <a:endParaRPr lang="en-US" sz="1600" b="1">
              <a:solidFill>
                <a:srgbClr val="FFCC00"/>
              </a:solidFill>
              <a:latin typeface="Arial" charset="0"/>
            </a:endParaRPr>
          </a:p>
          <a:p>
            <a:pPr marL="609600" indent="-609600" eaLnBrk="1" hangingPunct="1">
              <a:spcBef>
                <a:spcPct val="20000"/>
              </a:spcBef>
              <a:buClr>
                <a:schemeClr val="hlink"/>
              </a:buClr>
              <a:buSzPct val="70000"/>
              <a:buFont typeface="Wingdings" pitchFamily="2" charset="2"/>
              <a:buNone/>
            </a:pPr>
            <a:r>
              <a:rPr lang="en-US" sz="1600" b="1">
                <a:solidFill>
                  <a:srgbClr val="FFCC00"/>
                </a:solidFill>
                <a:latin typeface="Arial" charset="0"/>
              </a:rPr>
              <a:t>TEKANAN</a:t>
            </a:r>
          </a:p>
          <a:p>
            <a:pPr marL="609600" indent="-609600" eaLnBrk="1" hangingPunct="1">
              <a:spcBef>
                <a:spcPct val="20000"/>
              </a:spcBef>
              <a:buClr>
                <a:schemeClr val="hlink"/>
              </a:buClr>
              <a:buSzPct val="70000"/>
              <a:buFont typeface="Wingdings" pitchFamily="2" charset="2"/>
              <a:buNone/>
            </a:pPr>
            <a:r>
              <a:rPr lang="en-US" sz="1600" b="1">
                <a:solidFill>
                  <a:srgbClr val="FFCC00"/>
                </a:solidFill>
                <a:latin typeface="Arial" charset="0"/>
              </a:rPr>
              <a:t>KERAS LEMAHNYA NADA 20 </a:t>
            </a:r>
            <a:r>
              <a:rPr lang="el-GR" sz="1600" b="1">
                <a:solidFill>
                  <a:srgbClr val="FFCC00"/>
                </a:solidFill>
                <a:latin typeface="Arial" charset="0"/>
                <a:cs typeface="Arial" charset="0"/>
              </a:rPr>
              <a:t>μ</a:t>
            </a:r>
            <a:r>
              <a:rPr lang="en-US" sz="1600" b="1">
                <a:solidFill>
                  <a:srgbClr val="FFCC00"/>
                </a:solidFill>
                <a:latin typeface="Arial" charset="0"/>
              </a:rPr>
              <a:t>Pa – 100 </a:t>
            </a:r>
            <a:r>
              <a:rPr lang="el-GR" sz="1600" b="1">
                <a:solidFill>
                  <a:srgbClr val="FFCC00"/>
                </a:solidFill>
                <a:latin typeface="Arial" charset="0"/>
                <a:cs typeface="Arial" charset="0"/>
              </a:rPr>
              <a:t>μ</a:t>
            </a:r>
            <a:r>
              <a:rPr lang="en-US" sz="1600" b="1">
                <a:solidFill>
                  <a:srgbClr val="FFCC00"/>
                </a:solidFill>
                <a:latin typeface="Arial" charset="0"/>
              </a:rPr>
              <a:t>Pa</a:t>
            </a:r>
          </a:p>
          <a:p>
            <a:pPr marL="609600" indent="-609600" eaLnBrk="1" hangingPunct="1">
              <a:spcBef>
                <a:spcPct val="20000"/>
              </a:spcBef>
              <a:buClr>
                <a:schemeClr val="hlink"/>
              </a:buClr>
              <a:buSzPct val="70000"/>
              <a:buFont typeface="Wingdings" pitchFamily="2" charset="2"/>
              <a:buNone/>
            </a:pPr>
            <a:endParaRPr lang="en-US" sz="1600" b="1">
              <a:solidFill>
                <a:srgbClr val="FFCC00"/>
              </a:solidFill>
              <a:latin typeface="Arial" charset="0"/>
            </a:endParaRPr>
          </a:p>
          <a:p>
            <a:pPr marL="609600" indent="-609600" eaLnBrk="1" hangingPunct="1">
              <a:spcBef>
                <a:spcPct val="20000"/>
              </a:spcBef>
              <a:buClr>
                <a:schemeClr val="hlink"/>
              </a:buClr>
              <a:buSzPct val="70000"/>
              <a:buFont typeface="Wingdings" pitchFamily="2" charset="2"/>
              <a:buNone/>
            </a:pPr>
            <a:r>
              <a:rPr lang="en-US" sz="1600" b="1">
                <a:solidFill>
                  <a:srgbClr val="FFCC00"/>
                </a:solidFill>
                <a:latin typeface="Arial" charset="0"/>
              </a:rPr>
              <a:t>SPL (SOUND PRESSURE LEVEL) = 20 log P/Pac (dB)</a:t>
            </a:r>
          </a:p>
          <a:p>
            <a:pPr marL="609600" indent="-609600" eaLnBrk="1" hangingPunct="1">
              <a:spcBef>
                <a:spcPct val="20000"/>
              </a:spcBef>
              <a:buClr>
                <a:schemeClr val="hlink"/>
              </a:buClr>
              <a:buSzPct val="70000"/>
              <a:buFont typeface="Wingdings" pitchFamily="2" charset="2"/>
              <a:buNone/>
            </a:pPr>
            <a:r>
              <a:rPr lang="en-US" sz="1600" b="1">
                <a:solidFill>
                  <a:srgbClr val="FFCC00"/>
                </a:solidFill>
                <a:latin typeface="Arial" charset="0"/>
              </a:rPr>
              <a:t>	Pac = 20 </a:t>
            </a:r>
            <a:r>
              <a:rPr lang="el-GR" sz="1600" b="1">
                <a:solidFill>
                  <a:srgbClr val="FFCC00"/>
                </a:solidFill>
                <a:latin typeface="Arial" charset="0"/>
                <a:cs typeface="Arial" charset="0"/>
              </a:rPr>
              <a:t>μ</a:t>
            </a:r>
            <a:r>
              <a:rPr lang="en-US" sz="1600" b="1">
                <a:solidFill>
                  <a:srgbClr val="FFCC00"/>
                </a:solidFill>
                <a:latin typeface="Arial" charset="0"/>
              </a:rPr>
              <a:t>Pa </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228600" y="381000"/>
            <a:ext cx="8382000" cy="6324600"/>
          </a:xfrm>
          <a:prstGeom prst="rect">
            <a:avLst/>
          </a:prstGeom>
          <a:noFill/>
          <a:ln w="9525">
            <a:noFill/>
            <a:miter lim="800000"/>
            <a:headEnd/>
            <a:tailEnd/>
          </a:ln>
          <a:effectLst/>
        </p:spPr>
        <p:txBody>
          <a:bodyPr/>
          <a:lstStyle/>
          <a:p>
            <a:pPr marL="609600" indent="-609600" eaLnBrk="1" hangingPunct="1">
              <a:spcBef>
                <a:spcPct val="20000"/>
              </a:spcBef>
              <a:buClr>
                <a:schemeClr val="hlink"/>
              </a:buClr>
              <a:buSzPct val="70000"/>
              <a:buFont typeface="Wingdings" pitchFamily="2" charset="2"/>
              <a:buNone/>
            </a:pPr>
            <a:r>
              <a:rPr lang="en-US" sz="2000" b="1">
                <a:latin typeface="Dutch801 XBd BT" pitchFamily="18" charset="0"/>
              </a:rPr>
              <a:t>BUNYI / SUARA</a:t>
            </a:r>
          </a:p>
          <a:p>
            <a:pPr marL="609600" indent="-609600" eaLnBrk="1" hangingPunct="1">
              <a:spcBef>
                <a:spcPct val="20000"/>
              </a:spcBef>
              <a:buClr>
                <a:schemeClr val="hlink"/>
              </a:buClr>
              <a:buSzPct val="70000"/>
              <a:buFont typeface="Wingdings" pitchFamily="2" charset="2"/>
              <a:buNone/>
            </a:pPr>
            <a:endParaRPr lang="en-US">
              <a:solidFill>
                <a:srgbClr val="FFCC00"/>
              </a:solidFill>
              <a:effectLst>
                <a:outerShdw blurRad="38100" dist="38100" dir="2700000" algn="tl">
                  <a:srgbClr val="000000"/>
                </a:outerShdw>
              </a:effectLst>
              <a:latin typeface="Arial" charset="0"/>
            </a:endParaRPr>
          </a:p>
          <a:p>
            <a:pPr marL="609600" indent="-609600" eaLnBrk="1" hangingPunct="1">
              <a:spcBef>
                <a:spcPct val="20000"/>
              </a:spcBef>
              <a:buClr>
                <a:schemeClr val="hlink"/>
              </a:buClr>
              <a:buSzPct val="70000"/>
              <a:buFontTx/>
              <a:buChar char="-"/>
            </a:pPr>
            <a:r>
              <a:rPr lang="en-US" sz="1600">
                <a:solidFill>
                  <a:srgbClr val="FFCC00"/>
                </a:solidFill>
                <a:effectLst>
                  <a:outerShdw blurRad="38100" dist="38100" dir="2700000" algn="tl">
                    <a:srgbClr val="000000"/>
                  </a:outerShdw>
                </a:effectLst>
                <a:latin typeface="Arial" charset="0"/>
              </a:rPr>
              <a:t>WANTED SOUND ( SUARA YG DIKEHENDAKI ) </a:t>
            </a:r>
          </a:p>
          <a:p>
            <a:pPr marL="609600" indent="-609600" eaLnBrk="1" hangingPunct="1">
              <a:spcBef>
                <a:spcPct val="20000"/>
              </a:spcBef>
              <a:buClr>
                <a:schemeClr val="hlink"/>
              </a:buClr>
              <a:buSzPct val="70000"/>
              <a:buFontTx/>
              <a:buChar char="-"/>
            </a:pPr>
            <a:r>
              <a:rPr lang="en-US" sz="1600">
                <a:solidFill>
                  <a:srgbClr val="FFCC00"/>
                </a:solidFill>
                <a:effectLst>
                  <a:outerShdw blurRad="38100" dist="38100" dir="2700000" algn="tl">
                    <a:srgbClr val="000000"/>
                  </a:outerShdw>
                </a:effectLst>
                <a:latin typeface="Arial" charset="0"/>
              </a:rPr>
              <a:t>UN-WANTED SOUND ( SUARA YG TDK DIKEHENDAKI )</a:t>
            </a:r>
          </a:p>
          <a:p>
            <a:pPr marL="609600" indent="-609600" eaLnBrk="1" hangingPunct="1">
              <a:spcBef>
                <a:spcPct val="20000"/>
              </a:spcBef>
              <a:buClr>
                <a:schemeClr val="hlink"/>
              </a:buClr>
              <a:buSzPct val="70000"/>
            </a:pPr>
            <a:endParaRPr lang="en-US" sz="1600">
              <a:solidFill>
                <a:srgbClr val="FFCC00"/>
              </a:solidFill>
              <a:effectLst>
                <a:outerShdw blurRad="38100" dist="38100" dir="2700000" algn="tl">
                  <a:srgbClr val="000000"/>
                </a:outerShdw>
              </a:effectLst>
              <a:latin typeface="Arial" charset="0"/>
            </a:endParaRP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UN-WANTED SOUND : BISING ( NOISE )</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SUMBER : </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 BANGUNAN : SUARA MANUSIA, SUARA MESIN, HENTAKAN KAKI, ORANG BERJALAN, DLL.</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 CARA MERAMBAT : 1. UDARA ( DISEBABKAN PENGARUH ARAH SUMBER SUARA )</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                                    2. STRUKTUR ( DAPAT MEMPERLUAS DAERAH PERAMBATAN</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                                        BUNYI )</a:t>
            </a:r>
          </a:p>
          <a:p>
            <a:pPr marL="609600" indent="-609600" eaLnBrk="1" hangingPunct="1">
              <a:spcBef>
                <a:spcPct val="20000"/>
              </a:spcBef>
              <a:buClr>
                <a:schemeClr val="hlink"/>
              </a:buClr>
              <a:buSzPct val="70000"/>
            </a:pPr>
            <a:endParaRPr lang="en-US" sz="1600">
              <a:solidFill>
                <a:srgbClr val="FFCC00"/>
              </a:solidFill>
              <a:effectLst>
                <a:outerShdw blurRad="38100" dist="38100" dir="2700000" algn="tl">
                  <a:srgbClr val="000000"/>
                </a:outerShdw>
              </a:effectLst>
              <a:latin typeface="Arial" charset="0"/>
            </a:endParaRP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GEJALA-2 SUARA :</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MASKING NOISE (SELIMUT BISING), DIMANA BILA FREKWENSI LEBIH RENDAH DARIPADA FREKWENSI SUMBER SUARA MAKA AKAN MENIMBULKAN PENYELIMUTAN BUNYI </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 SUARA AKAN TERTUTUP OLEH SUARA-2 YG BERFREKWENSI LEBIH RENDAH (FREKWENSI RENDAH LEBIH DOMINAN)</a:t>
            </a:r>
          </a:p>
          <a:p>
            <a:pPr marL="609600" indent="-609600" eaLnBrk="1" hangingPunct="1">
              <a:spcBef>
                <a:spcPct val="20000"/>
              </a:spcBef>
              <a:buClr>
                <a:schemeClr val="hlink"/>
              </a:buClr>
              <a:buSzPct val="70000"/>
            </a:pPr>
            <a:r>
              <a:rPr lang="en-US" sz="1600">
                <a:solidFill>
                  <a:srgbClr val="FFCC00"/>
                </a:solidFill>
                <a:effectLst>
                  <a:outerShdw blurRad="38100" dist="38100" dir="2700000" algn="tl">
                    <a:srgbClr val="000000"/>
                  </a:outerShdw>
                </a:effectLst>
                <a:latin typeface="Arial" charset="0"/>
              </a:rPr>
              <a:t>- BERBICARA DIDEPAN MESIN</a:t>
            </a:r>
          </a:p>
          <a:p>
            <a:pPr marL="609600" indent="-609600" eaLnBrk="1" hangingPunct="1">
              <a:spcBef>
                <a:spcPct val="20000"/>
              </a:spcBef>
              <a:buClr>
                <a:schemeClr val="hlink"/>
              </a:buClr>
              <a:buSzPct val="70000"/>
            </a:pPr>
            <a:endParaRPr lang="en-US" sz="1600">
              <a:solidFill>
                <a:srgbClr val="FFCC00"/>
              </a:solidFill>
              <a:effectLst>
                <a:outerShdw blurRad="38100" dist="38100" dir="2700000" algn="tl">
                  <a:srgbClr val="000000"/>
                </a:outerShdw>
              </a:effectLst>
              <a:latin typeface="Arial"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descr="youth center beijing 2"/>
          <p:cNvPicPr>
            <a:picLocks noChangeAspect="1" noChangeArrowheads="1"/>
          </p:cNvPicPr>
          <p:nvPr>
            <p:ph idx="1"/>
          </p:nvPr>
        </p:nvPicPr>
        <p:blipFill>
          <a:blip r:embed="rId2"/>
          <a:srcRect/>
          <a:stretch>
            <a:fillRect/>
          </a:stretch>
        </p:blipFill>
        <p:spPr>
          <a:xfrm>
            <a:off x="3962400" y="304800"/>
            <a:ext cx="4090988" cy="6172200"/>
          </a:xfrm>
          <a:noFill/>
          <a:ln/>
        </p:spPr>
      </p:pic>
      <p:sp>
        <p:nvSpPr>
          <p:cNvPr id="5124" name="Text Box 4"/>
          <p:cNvSpPr txBox="1">
            <a:spLocks noChangeArrowheads="1"/>
          </p:cNvSpPr>
          <p:nvPr>
            <p:ph type="title"/>
          </p:nvPr>
        </p:nvSpPr>
        <p:spPr>
          <a:xfrm>
            <a:off x="304800" y="304800"/>
            <a:ext cx="5791200" cy="609600"/>
          </a:xfrm>
          <a:noFill/>
          <a:ln/>
        </p:spPr>
        <p:txBody>
          <a:bodyPr/>
          <a:lstStyle/>
          <a:p>
            <a:pPr>
              <a:spcBef>
                <a:spcPct val="50000"/>
              </a:spcBef>
            </a:pPr>
            <a:r>
              <a:rPr lang="en-US" sz="2800" b="0">
                <a:solidFill>
                  <a:srgbClr val="CC0000"/>
                </a:solidFill>
                <a:latin typeface="Dutch801 XBd BT" pitchFamily="18" charset="0"/>
              </a:rPr>
              <a:t>YOUTH CENTRE BUILDING</a:t>
            </a:r>
          </a:p>
        </p:txBody>
      </p:sp>
      <p:sp>
        <p:nvSpPr>
          <p:cNvPr id="5127" name="Text Box 7"/>
          <p:cNvSpPr txBox="1">
            <a:spLocks noChangeArrowheads="1"/>
          </p:cNvSpPr>
          <p:nvPr/>
        </p:nvSpPr>
        <p:spPr bwMode="auto">
          <a:xfrm>
            <a:off x="152400" y="5561013"/>
            <a:ext cx="4876800" cy="915987"/>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FFCC00"/>
                </a:solidFill>
                <a:latin typeface="Arial" charset="0"/>
              </a:rPr>
              <a:t>the acoustical performance of building</a:t>
            </a:r>
            <a:r>
              <a:rPr lang="en-US">
                <a:solidFill>
                  <a:srgbClr val="FFCC00"/>
                </a:solidFill>
                <a:latin typeface="Arial" charset="0"/>
              </a:rPr>
              <a:t> </a:t>
            </a:r>
            <a:r>
              <a:rPr lang="en-US" b="1">
                <a:solidFill>
                  <a:srgbClr val="FFCC00"/>
                </a:solidFill>
                <a:latin typeface="Arial" charset="0"/>
              </a:rPr>
              <a:t>to keep noise sources for speech or music activities</a:t>
            </a:r>
          </a:p>
        </p:txBody>
      </p:sp>
      <p:sp>
        <p:nvSpPr>
          <p:cNvPr id="5128" name="Sound"/>
          <p:cNvSpPr>
            <a:spLocks noEditPoints="1" noChangeArrowheads="1"/>
          </p:cNvSpPr>
          <p:nvPr/>
        </p:nvSpPr>
        <p:spPr bwMode="auto">
          <a:xfrm rot="12039505">
            <a:off x="8153400" y="5715000"/>
            <a:ext cx="500063" cy="514350"/>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C0C0C0"/>
          </a:solidFill>
          <a:ln w="9525">
            <a:solidFill>
              <a:srgbClr val="808080"/>
            </a:solidFill>
            <a:miter lim="800000"/>
            <a:headEnd/>
            <a:tailEnd/>
          </a:ln>
          <a:effectLst>
            <a:outerShdw dist="107763" dir="2700000" algn="ctr" rotWithShape="0">
              <a:srgbClr val="808080"/>
            </a:outerShdw>
          </a:effectLst>
        </p:spPr>
        <p:txBody>
          <a:bodyPr/>
          <a:lstStyle/>
          <a:p>
            <a:endParaRPr lang="en-US"/>
          </a:p>
        </p:txBody>
      </p:sp>
      <p:sp>
        <p:nvSpPr>
          <p:cNvPr id="5129" name="Text Box 9"/>
          <p:cNvSpPr txBox="1">
            <a:spLocks noChangeArrowheads="1"/>
          </p:cNvSpPr>
          <p:nvPr/>
        </p:nvSpPr>
        <p:spPr bwMode="auto">
          <a:xfrm>
            <a:off x="304800" y="1371600"/>
            <a:ext cx="4876800" cy="915988"/>
          </a:xfrm>
          <a:prstGeom prst="rect">
            <a:avLst/>
          </a:prstGeom>
          <a:noFill/>
          <a:ln w="9525">
            <a:noFill/>
            <a:miter lim="800000"/>
            <a:headEnd/>
            <a:tailEnd/>
          </a:ln>
          <a:effectLst/>
        </p:spPr>
        <p:txBody>
          <a:bodyPr>
            <a:spAutoFit/>
          </a:bodyPr>
          <a:lstStyle/>
          <a:p>
            <a:pPr eaLnBrk="1" hangingPunct="1">
              <a:spcBef>
                <a:spcPct val="50000"/>
              </a:spcBef>
            </a:pPr>
            <a:r>
              <a:rPr lang="en-US" b="1">
                <a:solidFill>
                  <a:srgbClr val="FFCC00"/>
                </a:solidFill>
                <a:latin typeface="Arial" charset="0"/>
              </a:rPr>
              <a:t>the shape material acoustical and sound absorption material to reflect sound to the all audience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228600" y="381000"/>
            <a:ext cx="8534400" cy="6324600"/>
          </a:xfrm>
          <a:prstGeom prst="rect">
            <a:avLst/>
          </a:prstGeom>
          <a:noFill/>
          <a:ln w="9525">
            <a:noFill/>
            <a:miter lim="800000"/>
            <a:headEnd/>
            <a:tailEnd/>
          </a:ln>
          <a:effectLst/>
        </p:spPr>
        <p:txBody>
          <a:bodyPr/>
          <a:lstStyle/>
          <a:p>
            <a:pPr marL="609600" indent="-609600" eaLnBrk="1" hangingPunct="1">
              <a:spcBef>
                <a:spcPct val="20000"/>
              </a:spcBef>
              <a:buClr>
                <a:schemeClr val="hlink"/>
              </a:buClr>
              <a:buSzPct val="70000"/>
              <a:buFont typeface="Wingdings" pitchFamily="2" charset="2"/>
              <a:buNone/>
            </a:pPr>
            <a:r>
              <a:rPr lang="en-US" sz="2000" b="1">
                <a:latin typeface="Dutch801 XBd BT" pitchFamily="18" charset="0"/>
              </a:rPr>
              <a:t>BUNYI / SUARA</a:t>
            </a:r>
          </a:p>
          <a:p>
            <a:pPr marL="609600" indent="-609600" eaLnBrk="1" hangingPunct="1">
              <a:spcBef>
                <a:spcPct val="20000"/>
              </a:spcBef>
              <a:buClr>
                <a:schemeClr val="hlink"/>
              </a:buClr>
              <a:buSzPct val="70000"/>
              <a:buFont typeface="Wingdings" pitchFamily="2" charset="2"/>
              <a:buNone/>
            </a:pPr>
            <a:endParaRPr lang="en-US" sz="1600" b="1">
              <a:latin typeface="Dutch801 XBd BT" pitchFamily="18" charset="0"/>
            </a:endParaRPr>
          </a:p>
          <a:p>
            <a:pPr marL="609600" indent="-609600" eaLnBrk="1" hangingPunct="1">
              <a:spcBef>
                <a:spcPct val="20000"/>
              </a:spcBef>
              <a:buClr>
                <a:schemeClr val="hlink"/>
              </a:buClr>
              <a:buSzPct val="70000"/>
              <a:buFont typeface="Wingdings" pitchFamily="2" charset="2"/>
              <a:buNone/>
            </a:pPr>
            <a:r>
              <a:rPr lang="en-US" sz="1600" b="1">
                <a:latin typeface="Dutch801 XBd BT" pitchFamily="18" charset="0"/>
              </a:rPr>
              <a:t>EFEK-EFEK BISING AKIBAT ENVIRONMENT</a:t>
            </a:r>
          </a:p>
          <a:p>
            <a:pPr marL="609600" indent="-609600" eaLnBrk="1" hangingPunct="1">
              <a:spcBef>
                <a:spcPct val="20000"/>
              </a:spcBef>
              <a:buClr>
                <a:schemeClr val="hlink"/>
              </a:buClr>
              <a:buSzPct val="70000"/>
              <a:buFont typeface="Wingdings" pitchFamily="2" charset="2"/>
              <a:buNone/>
            </a:pPr>
            <a:endParaRPr lang="en-US" sz="1600" b="1">
              <a:latin typeface="Times New Roman" pitchFamily="18" charset="0"/>
            </a:endParaRPr>
          </a:p>
          <a:p>
            <a:pPr marL="609600" indent="-609600" eaLnBrk="1" hangingPunct="1">
              <a:spcBef>
                <a:spcPct val="20000"/>
              </a:spcBef>
              <a:buClr>
                <a:schemeClr val="hlink"/>
              </a:buClr>
              <a:buSzPct val="70000"/>
              <a:buFont typeface="Wingdings" pitchFamily="2" charset="2"/>
              <a:buNone/>
            </a:pPr>
            <a:r>
              <a:rPr lang="en-US" sz="1600" b="1">
                <a:latin typeface="Times New Roman" pitchFamily="18" charset="0"/>
              </a:rPr>
              <a:t>                                                                             </a:t>
            </a:r>
            <a:r>
              <a:rPr lang="en-US" sz="1600">
                <a:latin typeface="Times New Roman" pitchFamily="18" charset="0"/>
              </a:rPr>
              <a:t>TERJADINYA PENUMPUKAN SUARA SHG</a:t>
            </a:r>
          </a:p>
          <a:p>
            <a:pPr marL="609600" indent="-609600" eaLnBrk="1" hangingPunct="1">
              <a:spcBef>
                <a:spcPct val="20000"/>
              </a:spcBef>
              <a:buClr>
                <a:schemeClr val="hlink"/>
              </a:buClr>
              <a:buSzPct val="70000"/>
              <a:buFont typeface="Wingdings" pitchFamily="2" charset="2"/>
              <a:buNone/>
            </a:pPr>
            <a:r>
              <a:rPr lang="en-US" sz="1600">
                <a:latin typeface="Times New Roman" pitchFamily="18" charset="0"/>
              </a:rPr>
              <a:t>                                                                              MAKIN KEATAS TERDENGAR SEMAKIN</a:t>
            </a:r>
          </a:p>
          <a:p>
            <a:pPr marL="609600" indent="-609600" eaLnBrk="1" hangingPunct="1">
              <a:spcBef>
                <a:spcPct val="20000"/>
              </a:spcBef>
              <a:buClr>
                <a:schemeClr val="hlink"/>
              </a:buClr>
              <a:buSzPct val="70000"/>
              <a:buFont typeface="Wingdings" pitchFamily="2" charset="2"/>
              <a:buNone/>
            </a:pPr>
            <a:r>
              <a:rPr lang="en-US" sz="1600">
                <a:latin typeface="Times New Roman" pitchFamily="18" charset="0"/>
              </a:rPr>
              <a:t>                                                                              KERAS</a:t>
            </a: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r>
              <a:rPr lang="en-US" sz="1600">
                <a:latin typeface="Times New Roman" pitchFamily="18" charset="0"/>
              </a:rPr>
              <a:t>                        SHIELDING EFFECT</a:t>
            </a: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endParaRPr lang="en-US" sz="1600">
              <a:latin typeface="Times New Roman" pitchFamily="18" charset="0"/>
            </a:endParaRPr>
          </a:p>
          <a:p>
            <a:pPr marL="609600" indent="-609600" eaLnBrk="1" hangingPunct="1">
              <a:spcBef>
                <a:spcPct val="20000"/>
              </a:spcBef>
              <a:buClr>
                <a:schemeClr val="hlink"/>
              </a:buClr>
              <a:buSzPct val="70000"/>
              <a:buFont typeface="Wingdings" pitchFamily="2" charset="2"/>
              <a:buNone/>
            </a:pPr>
            <a:r>
              <a:rPr lang="en-US" sz="1600">
                <a:latin typeface="Times New Roman" pitchFamily="18" charset="0"/>
              </a:rPr>
              <a:t>                                                                               TJD PELAMBUNGAN SUARA, SHG SEAKAN-</a:t>
            </a:r>
          </a:p>
          <a:p>
            <a:pPr marL="609600" indent="-609600" eaLnBrk="1" hangingPunct="1">
              <a:spcBef>
                <a:spcPct val="20000"/>
              </a:spcBef>
              <a:buClr>
                <a:schemeClr val="hlink"/>
              </a:buClr>
              <a:buSzPct val="70000"/>
              <a:buFont typeface="Wingdings" pitchFamily="2" charset="2"/>
              <a:buNone/>
            </a:pPr>
            <a:r>
              <a:rPr lang="en-US" sz="1600">
                <a:latin typeface="Times New Roman" pitchFamily="18" charset="0"/>
              </a:rPr>
              <a:t>PERLU DIBERI BARRIER ATAU                     AKAN TERDENGAR PD AREA YG LEBIH JAUH</a:t>
            </a:r>
          </a:p>
          <a:p>
            <a:pPr marL="609600" indent="-609600" eaLnBrk="1" hangingPunct="1">
              <a:spcBef>
                <a:spcPct val="20000"/>
              </a:spcBef>
              <a:buClr>
                <a:schemeClr val="hlink"/>
              </a:buClr>
              <a:buSzPct val="70000"/>
              <a:buFont typeface="Wingdings" pitchFamily="2" charset="2"/>
              <a:buNone/>
            </a:pPr>
            <a:r>
              <a:rPr lang="en-US" sz="1600">
                <a:latin typeface="Times New Roman" pitchFamily="18" charset="0"/>
              </a:rPr>
              <a:t>DIJAUHKAN (JARAKNYA)</a:t>
            </a:r>
          </a:p>
        </p:txBody>
      </p:sp>
      <p:grpSp>
        <p:nvGrpSpPr>
          <p:cNvPr id="67621" name="Group 37"/>
          <p:cNvGrpSpPr>
            <a:grpSpLocks/>
          </p:cNvGrpSpPr>
          <p:nvPr/>
        </p:nvGrpSpPr>
        <p:grpSpPr bwMode="auto">
          <a:xfrm>
            <a:off x="838200" y="1752600"/>
            <a:ext cx="2209800" cy="1447800"/>
            <a:chOff x="960" y="1056"/>
            <a:chExt cx="1392" cy="912"/>
          </a:xfrm>
        </p:grpSpPr>
        <p:sp>
          <p:nvSpPr>
            <p:cNvPr id="67608" name="Rectangle 24"/>
            <p:cNvSpPr>
              <a:spLocks noChangeArrowheads="1"/>
            </p:cNvSpPr>
            <p:nvPr/>
          </p:nvSpPr>
          <p:spPr bwMode="auto">
            <a:xfrm>
              <a:off x="1248" y="1056"/>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09" name="Rectangle 25"/>
            <p:cNvSpPr>
              <a:spLocks noChangeArrowheads="1"/>
            </p:cNvSpPr>
            <p:nvPr/>
          </p:nvSpPr>
          <p:spPr bwMode="auto">
            <a:xfrm>
              <a:off x="1920" y="1056"/>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10" name="Line 26"/>
            <p:cNvSpPr>
              <a:spLocks noChangeShapeType="1"/>
            </p:cNvSpPr>
            <p:nvPr/>
          </p:nvSpPr>
          <p:spPr bwMode="auto">
            <a:xfrm>
              <a:off x="960" y="1968"/>
              <a:ext cx="1392" cy="0"/>
            </a:xfrm>
            <a:prstGeom prst="line">
              <a:avLst/>
            </a:prstGeom>
            <a:noFill/>
            <a:ln w="63500">
              <a:solidFill>
                <a:schemeClr val="tx1"/>
              </a:solidFill>
              <a:round/>
              <a:headEnd/>
              <a:tailEnd/>
            </a:ln>
            <a:effectLst/>
          </p:spPr>
          <p:txBody>
            <a:bodyPr/>
            <a:lstStyle/>
            <a:p>
              <a:endParaRPr lang="en-US"/>
            </a:p>
          </p:txBody>
        </p:sp>
      </p:grpSp>
      <p:grpSp>
        <p:nvGrpSpPr>
          <p:cNvPr id="67667" name="Group 83"/>
          <p:cNvGrpSpPr>
            <a:grpSpLocks/>
          </p:cNvGrpSpPr>
          <p:nvPr/>
        </p:nvGrpSpPr>
        <p:grpSpPr bwMode="auto">
          <a:xfrm>
            <a:off x="1676400" y="2057400"/>
            <a:ext cx="685800" cy="1143000"/>
            <a:chOff x="1488" y="1200"/>
            <a:chExt cx="432" cy="720"/>
          </a:xfrm>
        </p:grpSpPr>
        <p:sp>
          <p:nvSpPr>
            <p:cNvPr id="67611" name="Line 27"/>
            <p:cNvSpPr>
              <a:spLocks noChangeShapeType="1"/>
            </p:cNvSpPr>
            <p:nvPr/>
          </p:nvSpPr>
          <p:spPr bwMode="auto">
            <a:xfrm flipV="1">
              <a:off x="1632" y="1632"/>
              <a:ext cx="288" cy="240"/>
            </a:xfrm>
            <a:prstGeom prst="line">
              <a:avLst/>
            </a:prstGeom>
            <a:noFill/>
            <a:ln w="9525">
              <a:solidFill>
                <a:srgbClr val="FFCC00"/>
              </a:solidFill>
              <a:round/>
              <a:headEnd/>
              <a:tailEnd/>
            </a:ln>
            <a:effectLst/>
          </p:spPr>
          <p:txBody>
            <a:bodyPr/>
            <a:lstStyle/>
            <a:p>
              <a:endParaRPr lang="en-US"/>
            </a:p>
          </p:txBody>
        </p:sp>
        <p:sp>
          <p:nvSpPr>
            <p:cNvPr id="67612" name="Rectangle 28"/>
            <p:cNvSpPr>
              <a:spLocks noChangeArrowheads="1"/>
            </p:cNvSpPr>
            <p:nvPr/>
          </p:nvSpPr>
          <p:spPr bwMode="auto">
            <a:xfrm>
              <a:off x="1584" y="1872"/>
              <a:ext cx="96" cy="4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13" name="Rectangle 29"/>
            <p:cNvSpPr>
              <a:spLocks noChangeArrowheads="1"/>
            </p:cNvSpPr>
            <p:nvPr/>
          </p:nvSpPr>
          <p:spPr bwMode="auto">
            <a:xfrm>
              <a:off x="1728" y="1872"/>
              <a:ext cx="96" cy="4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14" name="Line 30"/>
            <p:cNvSpPr>
              <a:spLocks noChangeShapeType="1"/>
            </p:cNvSpPr>
            <p:nvPr/>
          </p:nvSpPr>
          <p:spPr bwMode="auto">
            <a:xfrm flipV="1">
              <a:off x="1776" y="1728"/>
              <a:ext cx="144" cy="144"/>
            </a:xfrm>
            <a:prstGeom prst="line">
              <a:avLst/>
            </a:prstGeom>
            <a:noFill/>
            <a:ln w="9525">
              <a:solidFill>
                <a:srgbClr val="FFCC00"/>
              </a:solidFill>
              <a:round/>
              <a:headEnd/>
              <a:tailEnd/>
            </a:ln>
            <a:effectLst/>
          </p:spPr>
          <p:txBody>
            <a:bodyPr/>
            <a:lstStyle/>
            <a:p>
              <a:endParaRPr lang="en-US"/>
            </a:p>
          </p:txBody>
        </p:sp>
        <p:sp>
          <p:nvSpPr>
            <p:cNvPr id="67615" name="Line 31"/>
            <p:cNvSpPr>
              <a:spLocks noChangeShapeType="1"/>
            </p:cNvSpPr>
            <p:nvPr/>
          </p:nvSpPr>
          <p:spPr bwMode="auto">
            <a:xfrm>
              <a:off x="1488" y="1536"/>
              <a:ext cx="432" cy="96"/>
            </a:xfrm>
            <a:prstGeom prst="line">
              <a:avLst/>
            </a:prstGeom>
            <a:noFill/>
            <a:ln w="9525">
              <a:solidFill>
                <a:srgbClr val="FFCC00"/>
              </a:solidFill>
              <a:round/>
              <a:headEnd/>
              <a:tailEnd/>
            </a:ln>
            <a:effectLst/>
          </p:spPr>
          <p:txBody>
            <a:bodyPr/>
            <a:lstStyle/>
            <a:p>
              <a:endParaRPr lang="en-US"/>
            </a:p>
          </p:txBody>
        </p:sp>
        <p:sp>
          <p:nvSpPr>
            <p:cNvPr id="67616" name="Line 32"/>
            <p:cNvSpPr>
              <a:spLocks noChangeShapeType="1"/>
            </p:cNvSpPr>
            <p:nvPr/>
          </p:nvSpPr>
          <p:spPr bwMode="auto">
            <a:xfrm>
              <a:off x="1488" y="1632"/>
              <a:ext cx="432" cy="96"/>
            </a:xfrm>
            <a:prstGeom prst="line">
              <a:avLst/>
            </a:prstGeom>
            <a:noFill/>
            <a:ln w="9525">
              <a:solidFill>
                <a:srgbClr val="FFCC00"/>
              </a:solidFill>
              <a:round/>
              <a:headEnd/>
              <a:tailEnd/>
            </a:ln>
            <a:effectLst/>
          </p:spPr>
          <p:txBody>
            <a:bodyPr/>
            <a:lstStyle/>
            <a:p>
              <a:endParaRPr lang="en-US"/>
            </a:p>
          </p:txBody>
        </p:sp>
        <p:sp>
          <p:nvSpPr>
            <p:cNvPr id="67617" name="Line 33"/>
            <p:cNvSpPr>
              <a:spLocks noChangeShapeType="1"/>
            </p:cNvSpPr>
            <p:nvPr/>
          </p:nvSpPr>
          <p:spPr bwMode="auto">
            <a:xfrm flipV="1">
              <a:off x="1488" y="1392"/>
              <a:ext cx="432" cy="240"/>
            </a:xfrm>
            <a:prstGeom prst="line">
              <a:avLst/>
            </a:prstGeom>
            <a:noFill/>
            <a:ln w="9525">
              <a:solidFill>
                <a:srgbClr val="FFCC00"/>
              </a:solidFill>
              <a:round/>
              <a:headEnd/>
              <a:tailEnd/>
            </a:ln>
            <a:effectLst/>
          </p:spPr>
          <p:txBody>
            <a:bodyPr/>
            <a:lstStyle/>
            <a:p>
              <a:endParaRPr lang="en-US"/>
            </a:p>
          </p:txBody>
        </p:sp>
        <p:sp>
          <p:nvSpPr>
            <p:cNvPr id="67618" name="Line 34"/>
            <p:cNvSpPr>
              <a:spLocks noChangeShapeType="1"/>
            </p:cNvSpPr>
            <p:nvPr/>
          </p:nvSpPr>
          <p:spPr bwMode="auto">
            <a:xfrm flipV="1">
              <a:off x="1488" y="1296"/>
              <a:ext cx="432" cy="240"/>
            </a:xfrm>
            <a:prstGeom prst="line">
              <a:avLst/>
            </a:prstGeom>
            <a:noFill/>
            <a:ln w="9525">
              <a:solidFill>
                <a:srgbClr val="FFCC00"/>
              </a:solidFill>
              <a:round/>
              <a:headEnd/>
              <a:tailEnd/>
            </a:ln>
            <a:effectLst/>
          </p:spPr>
          <p:txBody>
            <a:bodyPr/>
            <a:lstStyle/>
            <a:p>
              <a:endParaRPr lang="en-US"/>
            </a:p>
          </p:txBody>
        </p:sp>
        <p:sp>
          <p:nvSpPr>
            <p:cNvPr id="67619" name="Line 35"/>
            <p:cNvSpPr>
              <a:spLocks noChangeShapeType="1"/>
            </p:cNvSpPr>
            <p:nvPr/>
          </p:nvSpPr>
          <p:spPr bwMode="auto">
            <a:xfrm>
              <a:off x="1488" y="1200"/>
              <a:ext cx="432" cy="96"/>
            </a:xfrm>
            <a:prstGeom prst="line">
              <a:avLst/>
            </a:prstGeom>
            <a:noFill/>
            <a:ln w="9525">
              <a:solidFill>
                <a:srgbClr val="FFCC00"/>
              </a:solidFill>
              <a:round/>
              <a:headEnd type="arrow" w="lg" len="lg"/>
              <a:tailEnd/>
            </a:ln>
            <a:effectLst/>
          </p:spPr>
          <p:txBody>
            <a:bodyPr/>
            <a:lstStyle/>
            <a:p>
              <a:endParaRPr lang="en-US"/>
            </a:p>
          </p:txBody>
        </p:sp>
        <p:sp>
          <p:nvSpPr>
            <p:cNvPr id="67620" name="Line 36"/>
            <p:cNvSpPr>
              <a:spLocks noChangeShapeType="1"/>
            </p:cNvSpPr>
            <p:nvPr/>
          </p:nvSpPr>
          <p:spPr bwMode="auto">
            <a:xfrm>
              <a:off x="1488" y="1296"/>
              <a:ext cx="432" cy="96"/>
            </a:xfrm>
            <a:prstGeom prst="line">
              <a:avLst/>
            </a:prstGeom>
            <a:noFill/>
            <a:ln w="9525">
              <a:solidFill>
                <a:srgbClr val="FFCC00"/>
              </a:solidFill>
              <a:round/>
              <a:headEnd type="arrow" w="lg" len="lg"/>
              <a:tailEnd/>
            </a:ln>
            <a:effectLst/>
          </p:spPr>
          <p:txBody>
            <a:bodyPr/>
            <a:lstStyle/>
            <a:p>
              <a:endParaRPr lang="en-US"/>
            </a:p>
          </p:txBody>
        </p:sp>
      </p:grpSp>
      <p:grpSp>
        <p:nvGrpSpPr>
          <p:cNvPr id="67644" name="Group 60"/>
          <p:cNvGrpSpPr>
            <a:grpSpLocks/>
          </p:cNvGrpSpPr>
          <p:nvPr/>
        </p:nvGrpSpPr>
        <p:grpSpPr bwMode="auto">
          <a:xfrm>
            <a:off x="4724400" y="2514600"/>
            <a:ext cx="2209800" cy="1447800"/>
            <a:chOff x="3696" y="1728"/>
            <a:chExt cx="1392" cy="912"/>
          </a:xfrm>
        </p:grpSpPr>
        <p:sp>
          <p:nvSpPr>
            <p:cNvPr id="67638" name="Rectangle 54"/>
            <p:cNvSpPr>
              <a:spLocks noChangeArrowheads="1"/>
            </p:cNvSpPr>
            <p:nvPr/>
          </p:nvSpPr>
          <p:spPr bwMode="auto">
            <a:xfrm>
              <a:off x="4368" y="2544"/>
              <a:ext cx="96" cy="48"/>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nvGrpSpPr>
            <p:cNvPr id="67643" name="Group 59"/>
            <p:cNvGrpSpPr>
              <a:grpSpLocks/>
            </p:cNvGrpSpPr>
            <p:nvPr/>
          </p:nvGrpSpPr>
          <p:grpSpPr bwMode="auto">
            <a:xfrm>
              <a:off x="3696" y="1728"/>
              <a:ext cx="1392" cy="912"/>
              <a:chOff x="1728" y="2544"/>
              <a:chExt cx="1392" cy="912"/>
            </a:xfrm>
          </p:grpSpPr>
          <p:grpSp>
            <p:nvGrpSpPr>
              <p:cNvPr id="67622" name="Group 38"/>
              <p:cNvGrpSpPr>
                <a:grpSpLocks/>
              </p:cNvGrpSpPr>
              <p:nvPr/>
            </p:nvGrpSpPr>
            <p:grpSpPr bwMode="auto">
              <a:xfrm>
                <a:off x="1728" y="2544"/>
                <a:ext cx="1392" cy="912"/>
                <a:chOff x="960" y="1056"/>
                <a:chExt cx="1392" cy="912"/>
              </a:xfrm>
            </p:grpSpPr>
            <p:sp>
              <p:nvSpPr>
                <p:cNvPr id="67623" name="Rectangle 39"/>
                <p:cNvSpPr>
                  <a:spLocks noChangeArrowheads="1"/>
                </p:cNvSpPr>
                <p:nvPr/>
              </p:nvSpPr>
              <p:spPr bwMode="auto">
                <a:xfrm>
                  <a:off x="1248" y="1056"/>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24" name="Rectangle 40"/>
                <p:cNvSpPr>
                  <a:spLocks noChangeArrowheads="1"/>
                </p:cNvSpPr>
                <p:nvPr/>
              </p:nvSpPr>
              <p:spPr bwMode="auto">
                <a:xfrm>
                  <a:off x="1920" y="1056"/>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25" name="Line 41"/>
                <p:cNvSpPr>
                  <a:spLocks noChangeShapeType="1"/>
                </p:cNvSpPr>
                <p:nvPr/>
              </p:nvSpPr>
              <p:spPr bwMode="auto">
                <a:xfrm>
                  <a:off x="960" y="1968"/>
                  <a:ext cx="1392" cy="0"/>
                </a:xfrm>
                <a:prstGeom prst="line">
                  <a:avLst/>
                </a:prstGeom>
                <a:noFill/>
                <a:ln w="63500">
                  <a:solidFill>
                    <a:schemeClr val="tx1"/>
                  </a:solidFill>
                  <a:round/>
                  <a:headEnd/>
                  <a:tailEnd/>
                </a:ln>
                <a:effectLst/>
              </p:spPr>
              <p:txBody>
                <a:bodyPr/>
                <a:lstStyle/>
                <a:p>
                  <a:endParaRPr lang="en-US"/>
                </a:p>
              </p:txBody>
            </p:sp>
          </p:grpSp>
          <p:sp>
            <p:nvSpPr>
              <p:cNvPr id="67634" name="Line 50"/>
              <p:cNvSpPr>
                <a:spLocks noChangeShapeType="1"/>
              </p:cNvSpPr>
              <p:nvPr/>
            </p:nvSpPr>
            <p:spPr bwMode="auto">
              <a:xfrm flipV="1">
                <a:off x="2400" y="3168"/>
                <a:ext cx="288" cy="240"/>
              </a:xfrm>
              <a:prstGeom prst="line">
                <a:avLst/>
              </a:prstGeom>
              <a:noFill/>
              <a:ln w="9525">
                <a:solidFill>
                  <a:srgbClr val="FFCC00"/>
                </a:solidFill>
                <a:round/>
                <a:headEnd/>
                <a:tailEnd/>
              </a:ln>
              <a:effectLst/>
            </p:spPr>
            <p:txBody>
              <a:bodyPr/>
              <a:lstStyle/>
              <a:p>
                <a:endParaRPr lang="en-US"/>
              </a:p>
            </p:txBody>
          </p:sp>
          <p:sp>
            <p:nvSpPr>
              <p:cNvPr id="67635" name="Line 51"/>
              <p:cNvSpPr>
                <a:spLocks noChangeShapeType="1"/>
              </p:cNvSpPr>
              <p:nvPr/>
            </p:nvSpPr>
            <p:spPr bwMode="auto">
              <a:xfrm>
                <a:off x="2256" y="3072"/>
                <a:ext cx="432" cy="96"/>
              </a:xfrm>
              <a:prstGeom prst="line">
                <a:avLst/>
              </a:prstGeom>
              <a:noFill/>
              <a:ln w="9525">
                <a:solidFill>
                  <a:srgbClr val="FFCC00"/>
                </a:solidFill>
                <a:round/>
                <a:headEnd/>
                <a:tailEnd/>
              </a:ln>
              <a:effectLst/>
            </p:spPr>
            <p:txBody>
              <a:bodyPr/>
              <a:lstStyle/>
              <a:p>
                <a:endParaRPr lang="en-US"/>
              </a:p>
            </p:txBody>
          </p:sp>
          <p:sp>
            <p:nvSpPr>
              <p:cNvPr id="67636" name="Line 52"/>
              <p:cNvSpPr>
                <a:spLocks noChangeShapeType="1"/>
              </p:cNvSpPr>
              <p:nvPr/>
            </p:nvSpPr>
            <p:spPr bwMode="auto">
              <a:xfrm flipV="1">
                <a:off x="2256" y="2832"/>
                <a:ext cx="432" cy="240"/>
              </a:xfrm>
              <a:prstGeom prst="line">
                <a:avLst/>
              </a:prstGeom>
              <a:noFill/>
              <a:ln w="9525">
                <a:solidFill>
                  <a:srgbClr val="FFCC00"/>
                </a:solidFill>
                <a:round/>
                <a:headEnd/>
                <a:tailEnd/>
              </a:ln>
              <a:effectLst/>
            </p:spPr>
            <p:txBody>
              <a:bodyPr/>
              <a:lstStyle/>
              <a:p>
                <a:endParaRPr lang="en-US"/>
              </a:p>
            </p:txBody>
          </p:sp>
          <p:sp>
            <p:nvSpPr>
              <p:cNvPr id="67637" name="Line 53"/>
              <p:cNvSpPr>
                <a:spLocks noChangeShapeType="1"/>
              </p:cNvSpPr>
              <p:nvPr/>
            </p:nvSpPr>
            <p:spPr bwMode="auto">
              <a:xfrm>
                <a:off x="2256" y="2736"/>
                <a:ext cx="432" cy="96"/>
              </a:xfrm>
              <a:prstGeom prst="line">
                <a:avLst/>
              </a:prstGeom>
              <a:noFill/>
              <a:ln w="9525">
                <a:solidFill>
                  <a:srgbClr val="FFCC00"/>
                </a:solidFill>
                <a:round/>
                <a:headEnd type="arrow" w="lg" len="lg"/>
                <a:tailEnd/>
              </a:ln>
              <a:effectLst/>
            </p:spPr>
            <p:txBody>
              <a:bodyPr/>
              <a:lstStyle/>
              <a:p>
                <a:endParaRPr lang="en-US"/>
              </a:p>
            </p:txBody>
          </p:sp>
          <p:sp>
            <p:nvSpPr>
              <p:cNvPr id="67639" name="Line 55"/>
              <p:cNvSpPr>
                <a:spLocks noChangeShapeType="1"/>
              </p:cNvSpPr>
              <p:nvPr/>
            </p:nvSpPr>
            <p:spPr bwMode="auto">
              <a:xfrm flipH="1" flipV="1">
                <a:off x="2256" y="3216"/>
                <a:ext cx="240" cy="192"/>
              </a:xfrm>
              <a:prstGeom prst="line">
                <a:avLst/>
              </a:prstGeom>
              <a:noFill/>
              <a:ln w="9525">
                <a:solidFill>
                  <a:srgbClr val="FFCC00"/>
                </a:solidFill>
                <a:round/>
                <a:headEnd/>
                <a:tailEnd/>
              </a:ln>
              <a:effectLst/>
            </p:spPr>
            <p:txBody>
              <a:bodyPr/>
              <a:lstStyle/>
              <a:p>
                <a:endParaRPr lang="en-US"/>
              </a:p>
            </p:txBody>
          </p:sp>
          <p:sp>
            <p:nvSpPr>
              <p:cNvPr id="67640" name="Line 56"/>
              <p:cNvSpPr>
                <a:spLocks noChangeShapeType="1"/>
              </p:cNvSpPr>
              <p:nvPr/>
            </p:nvSpPr>
            <p:spPr bwMode="auto">
              <a:xfrm flipV="1">
                <a:off x="2256" y="2976"/>
                <a:ext cx="432" cy="240"/>
              </a:xfrm>
              <a:prstGeom prst="line">
                <a:avLst/>
              </a:prstGeom>
              <a:noFill/>
              <a:ln w="9525">
                <a:solidFill>
                  <a:srgbClr val="FFCC00"/>
                </a:solidFill>
                <a:round/>
                <a:headEnd/>
                <a:tailEnd/>
              </a:ln>
              <a:effectLst/>
            </p:spPr>
            <p:txBody>
              <a:bodyPr/>
              <a:lstStyle/>
              <a:p>
                <a:endParaRPr lang="en-US"/>
              </a:p>
            </p:txBody>
          </p:sp>
          <p:sp>
            <p:nvSpPr>
              <p:cNvPr id="67641" name="Line 57"/>
              <p:cNvSpPr>
                <a:spLocks noChangeShapeType="1"/>
              </p:cNvSpPr>
              <p:nvPr/>
            </p:nvSpPr>
            <p:spPr bwMode="auto">
              <a:xfrm>
                <a:off x="2256" y="2880"/>
                <a:ext cx="432" cy="96"/>
              </a:xfrm>
              <a:prstGeom prst="line">
                <a:avLst/>
              </a:prstGeom>
              <a:noFill/>
              <a:ln w="9525">
                <a:solidFill>
                  <a:srgbClr val="FFCC00"/>
                </a:solidFill>
                <a:round/>
                <a:headEnd/>
                <a:tailEnd/>
              </a:ln>
              <a:effectLst/>
            </p:spPr>
            <p:txBody>
              <a:bodyPr/>
              <a:lstStyle/>
              <a:p>
                <a:endParaRPr lang="en-US"/>
              </a:p>
            </p:txBody>
          </p:sp>
          <p:sp>
            <p:nvSpPr>
              <p:cNvPr id="67642" name="Line 58"/>
              <p:cNvSpPr>
                <a:spLocks noChangeShapeType="1"/>
              </p:cNvSpPr>
              <p:nvPr/>
            </p:nvSpPr>
            <p:spPr bwMode="auto">
              <a:xfrm flipV="1">
                <a:off x="2256" y="2640"/>
                <a:ext cx="432" cy="240"/>
              </a:xfrm>
              <a:prstGeom prst="line">
                <a:avLst/>
              </a:prstGeom>
              <a:noFill/>
              <a:ln w="9525">
                <a:solidFill>
                  <a:srgbClr val="FFCC00"/>
                </a:solidFill>
                <a:round/>
                <a:headEnd/>
                <a:tailEnd type="arrow" w="lg" len="lg"/>
              </a:ln>
              <a:effectLst/>
            </p:spPr>
            <p:txBody>
              <a:bodyPr/>
              <a:lstStyle/>
              <a:p>
                <a:endParaRPr lang="en-US"/>
              </a:p>
            </p:txBody>
          </p:sp>
        </p:grpSp>
      </p:grpSp>
      <p:grpSp>
        <p:nvGrpSpPr>
          <p:cNvPr id="67653" name="Group 69"/>
          <p:cNvGrpSpPr>
            <a:grpSpLocks/>
          </p:cNvGrpSpPr>
          <p:nvPr/>
        </p:nvGrpSpPr>
        <p:grpSpPr bwMode="auto">
          <a:xfrm>
            <a:off x="304800" y="4114800"/>
            <a:ext cx="3352800" cy="1752600"/>
            <a:chOff x="0" y="2928"/>
            <a:chExt cx="2112" cy="1104"/>
          </a:xfrm>
        </p:grpSpPr>
        <p:sp>
          <p:nvSpPr>
            <p:cNvPr id="67651" name="Line 67"/>
            <p:cNvSpPr>
              <a:spLocks noChangeShapeType="1"/>
            </p:cNvSpPr>
            <p:nvPr/>
          </p:nvSpPr>
          <p:spPr bwMode="auto">
            <a:xfrm flipH="1" flipV="1">
              <a:off x="528" y="3312"/>
              <a:ext cx="768" cy="288"/>
            </a:xfrm>
            <a:prstGeom prst="line">
              <a:avLst/>
            </a:prstGeom>
            <a:noFill/>
            <a:ln w="28575">
              <a:solidFill>
                <a:schemeClr val="tx1"/>
              </a:solidFill>
              <a:round/>
              <a:headEnd/>
              <a:tailEnd type="arrow" w="lg" len="lg"/>
            </a:ln>
            <a:effectLst/>
          </p:spPr>
          <p:txBody>
            <a:bodyPr/>
            <a:lstStyle/>
            <a:p>
              <a:endParaRPr lang="en-US"/>
            </a:p>
          </p:txBody>
        </p:sp>
        <p:pic>
          <p:nvPicPr>
            <p:cNvPr id="67645" name="Picture 61" descr="j0212957"/>
            <p:cNvPicPr>
              <a:picLocks noChangeAspect="1" noChangeArrowheads="1"/>
            </p:cNvPicPr>
            <p:nvPr/>
          </p:nvPicPr>
          <p:blipFill>
            <a:blip r:embed="rId2">
              <a:grayscl/>
            </a:blip>
            <a:srcRect/>
            <a:stretch>
              <a:fillRect/>
            </a:stretch>
          </p:blipFill>
          <p:spPr bwMode="auto">
            <a:xfrm>
              <a:off x="1152" y="3504"/>
              <a:ext cx="624" cy="391"/>
            </a:xfrm>
            <a:prstGeom prst="rect">
              <a:avLst/>
            </a:prstGeom>
            <a:noFill/>
          </p:spPr>
        </p:pic>
        <p:sp>
          <p:nvSpPr>
            <p:cNvPr id="67646" name="Rectangle 62"/>
            <p:cNvSpPr>
              <a:spLocks noChangeArrowheads="1"/>
            </p:cNvSpPr>
            <p:nvPr/>
          </p:nvSpPr>
          <p:spPr bwMode="auto">
            <a:xfrm>
              <a:off x="192" y="2928"/>
              <a:ext cx="288" cy="96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47" name="plant"/>
            <p:cNvSpPr>
              <a:spLocks noEditPoints="1" noChangeArrowheads="1"/>
            </p:cNvSpPr>
            <p:nvPr/>
          </p:nvSpPr>
          <p:spPr bwMode="auto">
            <a:xfrm>
              <a:off x="768" y="3312"/>
              <a:ext cx="288" cy="324"/>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67648" name="Line 64"/>
            <p:cNvSpPr>
              <a:spLocks noChangeShapeType="1"/>
            </p:cNvSpPr>
            <p:nvPr/>
          </p:nvSpPr>
          <p:spPr bwMode="auto">
            <a:xfrm>
              <a:off x="0" y="3888"/>
              <a:ext cx="2112" cy="0"/>
            </a:xfrm>
            <a:prstGeom prst="line">
              <a:avLst/>
            </a:prstGeom>
            <a:noFill/>
            <a:ln w="50800">
              <a:solidFill>
                <a:schemeClr val="tx1"/>
              </a:solidFill>
              <a:round/>
              <a:headEnd/>
              <a:tailEnd/>
            </a:ln>
            <a:effectLst/>
          </p:spPr>
          <p:txBody>
            <a:bodyPr/>
            <a:lstStyle/>
            <a:p>
              <a:endParaRPr lang="en-US"/>
            </a:p>
          </p:txBody>
        </p:sp>
        <p:sp>
          <p:nvSpPr>
            <p:cNvPr id="67650" name="Line 66"/>
            <p:cNvSpPr>
              <a:spLocks noChangeShapeType="1"/>
            </p:cNvSpPr>
            <p:nvPr/>
          </p:nvSpPr>
          <p:spPr bwMode="auto">
            <a:xfrm>
              <a:off x="960" y="3648"/>
              <a:ext cx="0" cy="240"/>
            </a:xfrm>
            <a:prstGeom prst="line">
              <a:avLst/>
            </a:prstGeom>
            <a:noFill/>
            <a:ln w="25400">
              <a:solidFill>
                <a:srgbClr val="808080"/>
              </a:solidFill>
              <a:round/>
              <a:headEnd/>
              <a:tailEnd/>
            </a:ln>
            <a:effectLst/>
          </p:spPr>
          <p:txBody>
            <a:bodyPr/>
            <a:lstStyle/>
            <a:p>
              <a:endParaRPr lang="en-US"/>
            </a:p>
          </p:txBody>
        </p:sp>
        <p:sp>
          <p:nvSpPr>
            <p:cNvPr id="67652" name="Line 68"/>
            <p:cNvSpPr>
              <a:spLocks noChangeShapeType="1"/>
            </p:cNvSpPr>
            <p:nvPr/>
          </p:nvSpPr>
          <p:spPr bwMode="auto">
            <a:xfrm>
              <a:off x="480" y="4032"/>
              <a:ext cx="480" cy="0"/>
            </a:xfrm>
            <a:prstGeom prst="line">
              <a:avLst/>
            </a:prstGeom>
            <a:noFill/>
            <a:ln w="9525">
              <a:solidFill>
                <a:schemeClr val="tx1"/>
              </a:solidFill>
              <a:round/>
              <a:headEnd type="arrow" w="lg" len="lg"/>
              <a:tailEnd type="arrow" w="lg" len="lg"/>
            </a:ln>
            <a:effectLst/>
          </p:spPr>
          <p:txBody>
            <a:bodyPr/>
            <a:lstStyle/>
            <a:p>
              <a:endParaRPr lang="en-US"/>
            </a:p>
          </p:txBody>
        </p:sp>
      </p:grpSp>
      <p:grpSp>
        <p:nvGrpSpPr>
          <p:cNvPr id="67666" name="Group 82"/>
          <p:cNvGrpSpPr>
            <a:grpSpLocks/>
          </p:cNvGrpSpPr>
          <p:nvPr/>
        </p:nvGrpSpPr>
        <p:grpSpPr bwMode="auto">
          <a:xfrm>
            <a:off x="3733800" y="3962400"/>
            <a:ext cx="4191000" cy="2017713"/>
            <a:chOff x="2448" y="2592"/>
            <a:chExt cx="2640" cy="1271"/>
          </a:xfrm>
        </p:grpSpPr>
        <p:sp>
          <p:nvSpPr>
            <p:cNvPr id="67655" name="Line 71"/>
            <p:cNvSpPr>
              <a:spLocks noChangeShapeType="1"/>
            </p:cNvSpPr>
            <p:nvPr/>
          </p:nvSpPr>
          <p:spPr bwMode="auto">
            <a:xfrm flipH="1" flipV="1">
              <a:off x="3792" y="3360"/>
              <a:ext cx="480" cy="48"/>
            </a:xfrm>
            <a:prstGeom prst="line">
              <a:avLst/>
            </a:prstGeom>
            <a:noFill/>
            <a:ln w="28575">
              <a:solidFill>
                <a:schemeClr val="tx1"/>
              </a:solidFill>
              <a:round/>
              <a:headEnd/>
              <a:tailEnd type="none" w="lg" len="lg"/>
            </a:ln>
            <a:effectLst/>
          </p:spPr>
          <p:txBody>
            <a:bodyPr/>
            <a:lstStyle/>
            <a:p>
              <a:endParaRPr lang="en-US"/>
            </a:p>
          </p:txBody>
        </p:sp>
        <p:pic>
          <p:nvPicPr>
            <p:cNvPr id="67656" name="Picture 72" descr="j0212957"/>
            <p:cNvPicPr>
              <a:picLocks noChangeAspect="1" noChangeArrowheads="1"/>
            </p:cNvPicPr>
            <p:nvPr/>
          </p:nvPicPr>
          <p:blipFill>
            <a:blip r:embed="rId2">
              <a:grayscl/>
            </a:blip>
            <a:srcRect/>
            <a:stretch>
              <a:fillRect/>
            </a:stretch>
          </p:blipFill>
          <p:spPr bwMode="auto">
            <a:xfrm>
              <a:off x="4272" y="3168"/>
              <a:ext cx="624" cy="391"/>
            </a:xfrm>
            <a:prstGeom prst="rect">
              <a:avLst/>
            </a:prstGeom>
            <a:noFill/>
          </p:spPr>
        </p:pic>
        <p:sp>
          <p:nvSpPr>
            <p:cNvPr id="67657" name="Rectangle 73"/>
            <p:cNvSpPr>
              <a:spLocks noChangeArrowheads="1"/>
            </p:cNvSpPr>
            <p:nvPr/>
          </p:nvSpPr>
          <p:spPr bwMode="auto">
            <a:xfrm>
              <a:off x="2640" y="2592"/>
              <a:ext cx="288" cy="96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7659" name="Line 75"/>
            <p:cNvSpPr>
              <a:spLocks noChangeShapeType="1"/>
            </p:cNvSpPr>
            <p:nvPr/>
          </p:nvSpPr>
          <p:spPr bwMode="auto">
            <a:xfrm>
              <a:off x="2448" y="3552"/>
              <a:ext cx="672" cy="0"/>
            </a:xfrm>
            <a:prstGeom prst="line">
              <a:avLst/>
            </a:prstGeom>
            <a:noFill/>
            <a:ln w="50800">
              <a:solidFill>
                <a:schemeClr val="tx1"/>
              </a:solidFill>
              <a:round/>
              <a:headEnd/>
              <a:tailEnd/>
            </a:ln>
            <a:effectLst/>
          </p:spPr>
          <p:txBody>
            <a:bodyPr/>
            <a:lstStyle/>
            <a:p>
              <a:endParaRPr lang="en-US"/>
            </a:p>
          </p:txBody>
        </p:sp>
        <p:sp>
          <p:nvSpPr>
            <p:cNvPr id="67662" name="Arc 78"/>
            <p:cNvSpPr>
              <a:spLocks/>
            </p:cNvSpPr>
            <p:nvPr/>
          </p:nvSpPr>
          <p:spPr bwMode="auto">
            <a:xfrm rot="2191731" flipH="1">
              <a:off x="3181" y="3264"/>
              <a:ext cx="767" cy="599"/>
            </a:xfrm>
            <a:custGeom>
              <a:avLst/>
              <a:gdLst>
                <a:gd name="G0" fmla="+- 806 0 0"/>
                <a:gd name="G1" fmla="+- 21600 0 0"/>
                <a:gd name="G2" fmla="+- 21600 0 0"/>
                <a:gd name="T0" fmla="*/ 0 w 22394"/>
                <a:gd name="T1" fmla="*/ 15 h 21600"/>
                <a:gd name="T2" fmla="*/ 22394 w 22394"/>
                <a:gd name="T3" fmla="*/ 20881 h 21600"/>
                <a:gd name="T4" fmla="*/ 806 w 22394"/>
                <a:gd name="T5" fmla="*/ 21600 h 21600"/>
              </a:gdLst>
              <a:ahLst/>
              <a:cxnLst>
                <a:cxn ang="0">
                  <a:pos x="T0" y="T1"/>
                </a:cxn>
                <a:cxn ang="0">
                  <a:pos x="T2" y="T3"/>
                </a:cxn>
                <a:cxn ang="0">
                  <a:pos x="T4" y="T5"/>
                </a:cxn>
              </a:cxnLst>
              <a:rect l="0" t="0" r="r" b="b"/>
              <a:pathLst>
                <a:path w="22394" h="21600" fill="none" extrusionOk="0">
                  <a:moveTo>
                    <a:pt x="0" y="15"/>
                  </a:moveTo>
                  <a:cubicBezTo>
                    <a:pt x="268" y="5"/>
                    <a:pt x="537" y="-1"/>
                    <a:pt x="806" y="0"/>
                  </a:cubicBezTo>
                  <a:cubicBezTo>
                    <a:pt x="12455" y="0"/>
                    <a:pt x="22006" y="9237"/>
                    <a:pt x="22394" y="20880"/>
                  </a:cubicBezTo>
                </a:path>
                <a:path w="22394" h="21600" stroke="0" extrusionOk="0">
                  <a:moveTo>
                    <a:pt x="0" y="15"/>
                  </a:moveTo>
                  <a:cubicBezTo>
                    <a:pt x="268" y="5"/>
                    <a:pt x="537" y="-1"/>
                    <a:pt x="806" y="0"/>
                  </a:cubicBezTo>
                  <a:cubicBezTo>
                    <a:pt x="12455" y="0"/>
                    <a:pt x="22006" y="9237"/>
                    <a:pt x="22394" y="20880"/>
                  </a:cubicBezTo>
                  <a:lnTo>
                    <a:pt x="806" y="21600"/>
                  </a:lnTo>
                  <a:close/>
                </a:path>
              </a:pathLst>
            </a:custGeom>
            <a:noFill/>
            <a:ln w="50800">
              <a:solidFill>
                <a:schemeClr val="tx1"/>
              </a:solidFill>
              <a:round/>
              <a:headEnd/>
              <a:tailEnd/>
            </a:ln>
            <a:effectLst/>
          </p:spPr>
          <p:txBody>
            <a:bodyPr wrap="none" anchor="ctr"/>
            <a:lstStyle/>
            <a:p>
              <a:endParaRPr lang="en-US"/>
            </a:p>
          </p:txBody>
        </p:sp>
        <p:sp>
          <p:nvSpPr>
            <p:cNvPr id="67663" name="Line 79"/>
            <p:cNvSpPr>
              <a:spLocks noChangeShapeType="1"/>
            </p:cNvSpPr>
            <p:nvPr/>
          </p:nvSpPr>
          <p:spPr bwMode="auto">
            <a:xfrm>
              <a:off x="4032" y="3552"/>
              <a:ext cx="1056" cy="0"/>
            </a:xfrm>
            <a:prstGeom prst="line">
              <a:avLst/>
            </a:prstGeom>
            <a:noFill/>
            <a:ln w="50800">
              <a:solidFill>
                <a:schemeClr val="tx1"/>
              </a:solidFill>
              <a:round/>
              <a:headEnd/>
              <a:tailEnd/>
            </a:ln>
            <a:effectLst/>
          </p:spPr>
          <p:txBody>
            <a:bodyPr/>
            <a:lstStyle/>
            <a:p>
              <a:endParaRPr lang="en-US"/>
            </a:p>
          </p:txBody>
        </p:sp>
        <p:sp>
          <p:nvSpPr>
            <p:cNvPr id="67664" name="Line 80"/>
            <p:cNvSpPr>
              <a:spLocks noChangeShapeType="1"/>
            </p:cNvSpPr>
            <p:nvPr/>
          </p:nvSpPr>
          <p:spPr bwMode="auto">
            <a:xfrm flipH="1" flipV="1">
              <a:off x="3168" y="3120"/>
              <a:ext cx="624" cy="240"/>
            </a:xfrm>
            <a:prstGeom prst="line">
              <a:avLst/>
            </a:prstGeom>
            <a:noFill/>
            <a:ln w="28575">
              <a:solidFill>
                <a:schemeClr val="tx1"/>
              </a:solidFill>
              <a:round/>
              <a:headEnd/>
              <a:tailEnd type="arrow" w="lg" len="lg"/>
            </a:ln>
            <a:effectLst/>
          </p:spPr>
          <p:txBody>
            <a:bodyPr/>
            <a:lstStyle/>
            <a:p>
              <a:endParaRPr lang="en-US"/>
            </a:p>
          </p:txBody>
        </p:sp>
        <p:sp>
          <p:nvSpPr>
            <p:cNvPr id="67665" name="Arc 81"/>
            <p:cNvSpPr>
              <a:spLocks/>
            </p:cNvSpPr>
            <p:nvPr/>
          </p:nvSpPr>
          <p:spPr bwMode="auto">
            <a:xfrm flipH="1" flipV="1">
              <a:off x="3312" y="2771"/>
              <a:ext cx="960" cy="589"/>
            </a:xfrm>
            <a:custGeom>
              <a:avLst/>
              <a:gdLst>
                <a:gd name="G0" fmla="+- 0 0 0"/>
                <a:gd name="G1" fmla="+- 21600 0 0"/>
                <a:gd name="G2" fmla="+- 21600 0 0"/>
                <a:gd name="T0" fmla="*/ 0 w 21600"/>
                <a:gd name="T1" fmla="*/ 0 h 22086"/>
                <a:gd name="T2" fmla="*/ 21595 w 21600"/>
                <a:gd name="T3" fmla="*/ 22086 h 22086"/>
                <a:gd name="T4" fmla="*/ 0 w 21600"/>
                <a:gd name="T5" fmla="*/ 21600 h 22086"/>
              </a:gdLst>
              <a:ahLst/>
              <a:cxnLst>
                <a:cxn ang="0">
                  <a:pos x="T0" y="T1"/>
                </a:cxn>
                <a:cxn ang="0">
                  <a:pos x="T2" y="T3"/>
                </a:cxn>
                <a:cxn ang="0">
                  <a:pos x="T4" y="T5"/>
                </a:cxn>
              </a:cxnLst>
              <a:rect l="0" t="0" r="r" b="b"/>
              <a:pathLst>
                <a:path w="21600" h="22086" fill="none" extrusionOk="0">
                  <a:moveTo>
                    <a:pt x="-1" y="0"/>
                  </a:moveTo>
                  <a:cubicBezTo>
                    <a:pt x="11929" y="0"/>
                    <a:pt x="21600" y="9670"/>
                    <a:pt x="21600" y="21600"/>
                  </a:cubicBezTo>
                  <a:cubicBezTo>
                    <a:pt x="21600" y="21762"/>
                    <a:pt x="21598" y="21924"/>
                    <a:pt x="21594" y="22085"/>
                  </a:cubicBezTo>
                </a:path>
                <a:path w="21600" h="22086" stroke="0" extrusionOk="0">
                  <a:moveTo>
                    <a:pt x="-1" y="0"/>
                  </a:moveTo>
                  <a:cubicBezTo>
                    <a:pt x="11929" y="0"/>
                    <a:pt x="21600" y="9670"/>
                    <a:pt x="21600" y="21600"/>
                  </a:cubicBezTo>
                  <a:cubicBezTo>
                    <a:pt x="21600" y="21762"/>
                    <a:pt x="21598" y="21924"/>
                    <a:pt x="21594" y="22085"/>
                  </a:cubicBezTo>
                  <a:lnTo>
                    <a:pt x="0" y="21600"/>
                  </a:lnTo>
                  <a:close/>
                </a:path>
              </a:pathLst>
            </a:custGeom>
            <a:noFill/>
            <a:ln w="25400">
              <a:solidFill>
                <a:schemeClr val="tx1"/>
              </a:solidFill>
              <a:round/>
              <a:headEnd/>
              <a:tailEnd type="arrow" w="med" len="med"/>
            </a:ln>
            <a:effectLst/>
          </p:spPr>
          <p:txBody>
            <a:bodyPr wrap="none" anchor="ctr"/>
            <a:lstStyle/>
            <a:p>
              <a:endParaRPr lang="en-US"/>
            </a:p>
          </p:txBody>
        </p:sp>
      </p:gr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228600" y="762000"/>
            <a:ext cx="8229600" cy="55626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buFont typeface="Wingdings" pitchFamily="2" charset="2"/>
              <a:buNone/>
            </a:pPr>
            <a:r>
              <a:rPr lang="en-US" sz="2000" b="1">
                <a:effectLst>
                  <a:outerShdw blurRad="38100" dist="38100" dir="2700000" algn="tl">
                    <a:srgbClr val="000000"/>
                  </a:outerShdw>
                </a:effectLst>
                <a:latin typeface="Dutch801 XBd BT" pitchFamily="18" charset="0"/>
              </a:rPr>
              <a:t>BISING ( NOISE )</a:t>
            </a:r>
          </a:p>
          <a:p>
            <a:pPr marL="342900" indent="-342900" eaLnBrk="1" hangingPunct="1">
              <a:spcBef>
                <a:spcPct val="20000"/>
              </a:spcBef>
              <a:buClr>
                <a:schemeClr val="hlink"/>
              </a:buClr>
              <a:buSzPct val="70000"/>
              <a:buFont typeface="Wingdings" pitchFamily="2" charset="2"/>
              <a:buNone/>
            </a:pPr>
            <a:endParaRPr lang="en-US" sz="2000" b="1">
              <a:latin typeface="Dutch801 XBd BT" pitchFamily="18" charset="0"/>
            </a:endParaRPr>
          </a:p>
          <a:p>
            <a:pPr marL="342900" indent="-342900" eaLnBrk="1" hangingPunct="1">
              <a:spcBef>
                <a:spcPct val="20000"/>
              </a:spcBef>
              <a:buClr>
                <a:schemeClr val="hlink"/>
              </a:buClr>
              <a:buSzPct val="70000"/>
              <a:buFont typeface="Wingdings" pitchFamily="2" charset="2"/>
              <a:buNone/>
            </a:pPr>
            <a:r>
              <a:rPr lang="en-US">
                <a:solidFill>
                  <a:srgbClr val="FFCC00"/>
                </a:solidFill>
                <a:effectLst>
                  <a:outerShdw blurRad="38100" dist="38100" dir="2700000" algn="tl">
                    <a:srgbClr val="000000"/>
                  </a:outerShdw>
                </a:effectLst>
                <a:latin typeface="Arial" charset="0"/>
              </a:rPr>
              <a:t>UN-WANTED SOUND = SEGALA SESUATU SUARA YG TIDAK DIKEHENDAKI</a:t>
            </a:r>
          </a:p>
          <a:p>
            <a:pPr marL="342900" indent="-342900" eaLnBrk="1" hangingPunct="1">
              <a:spcBef>
                <a:spcPct val="20000"/>
              </a:spcBef>
              <a:buClr>
                <a:schemeClr val="hlink"/>
              </a:buClr>
              <a:buSzPct val="70000"/>
              <a:buFont typeface="Wingdings" pitchFamily="2" charset="2"/>
              <a:buNone/>
            </a:pPr>
            <a:endParaRPr lang="en-US" b="1">
              <a:solidFill>
                <a:srgbClr val="FFCC00"/>
              </a:solidFill>
              <a:latin typeface="Dutch801 XBd BT" pitchFamily="18" charset="0"/>
            </a:endParaRPr>
          </a:p>
          <a:p>
            <a:pPr marL="342900" indent="-342900" eaLnBrk="1" hangingPunct="1">
              <a:spcBef>
                <a:spcPct val="20000"/>
              </a:spcBef>
              <a:buClr>
                <a:schemeClr val="hlink"/>
              </a:buClr>
              <a:buSzPct val="70000"/>
              <a:buFont typeface="Wingdings" pitchFamily="2" charset="2"/>
              <a:buNone/>
            </a:pPr>
            <a:r>
              <a:rPr lang="en-US" sz="2000" b="1">
                <a:latin typeface="Dutch801 XBd BT" pitchFamily="18" charset="0"/>
              </a:rPr>
              <a:t>SUMBER BISING</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MANUSIA</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GETARAN MESIN</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HENTAKAN KAKI, DLL</a:t>
            </a:r>
          </a:p>
          <a:p>
            <a:pPr marL="342900" indent="-342900" eaLnBrk="1" hangingPunct="1">
              <a:spcBef>
                <a:spcPct val="20000"/>
              </a:spcBef>
              <a:buClr>
                <a:schemeClr val="hlink"/>
              </a:buClr>
              <a:buSzPct val="70000"/>
              <a:buFont typeface="Wingdings" pitchFamily="2" charset="2"/>
              <a:buNone/>
            </a:pPr>
            <a:endParaRPr lang="en-US">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r>
              <a:rPr lang="en-US" sz="2000" b="1">
                <a:latin typeface="Dutch801 XBd BT" pitchFamily="18" charset="0"/>
              </a:rPr>
              <a:t>CARA MERAMBAT</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MERAMBAT MELALUI UDARA (</a:t>
            </a:r>
            <a:r>
              <a:rPr lang="en-US" b="1">
                <a:solidFill>
                  <a:srgbClr val="FFCC00"/>
                </a:solidFill>
                <a:latin typeface="Arial" charset="0"/>
              </a:rPr>
              <a:t>AIR BORNE NOISE</a:t>
            </a:r>
            <a:r>
              <a:rPr lang="en-US">
                <a:solidFill>
                  <a:srgbClr val="FFCC00"/>
                </a:solidFill>
                <a:effectLst>
                  <a:outerShdw blurRad="38100" dist="38100" dir="2700000" algn="tl">
                    <a:srgbClr val="000000"/>
                  </a:outerShdw>
                </a:effectLst>
                <a:latin typeface="Arial" charset="0"/>
              </a:rPr>
              <a:t>)</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MALALUI INJAKANHENTAKAN/PUKULAN PADA MATERIAL DINDING/ STRUKTUR (</a:t>
            </a:r>
            <a:r>
              <a:rPr lang="en-US" b="1">
                <a:solidFill>
                  <a:srgbClr val="FFCC00"/>
                </a:solidFill>
                <a:latin typeface="Arial" charset="0"/>
              </a:rPr>
              <a:t>IMPACT NOISE = STRUCTURAL BORNE NOISE</a:t>
            </a:r>
            <a:r>
              <a:rPr lang="en-US">
                <a:solidFill>
                  <a:srgbClr val="FFCC00"/>
                </a:solidFill>
                <a:effectLst>
                  <a:outerShdw blurRad="38100" dist="38100" dir="2700000" algn="tl">
                    <a:srgbClr val="000000"/>
                  </a:outerShdw>
                </a:effectLst>
                <a:latin typeface="Arial" charset="0"/>
              </a:rPr>
              <a:t>)</a:t>
            </a:r>
          </a:p>
          <a:p>
            <a:pPr marL="742950" lvl="1" indent="-285750" eaLnBrk="1" hangingPunct="1">
              <a:spcBef>
                <a:spcPct val="20000"/>
              </a:spcBef>
              <a:buClr>
                <a:srgbClr val="993300"/>
              </a:buClr>
              <a:buFont typeface="Wingdings" pitchFamily="2" charset="2"/>
              <a:buChar char="q"/>
            </a:pPr>
            <a:r>
              <a:rPr lang="en-US">
                <a:solidFill>
                  <a:srgbClr val="FFCC00"/>
                </a:solidFill>
                <a:effectLst>
                  <a:outerShdw blurRad="38100" dist="38100" dir="2700000" algn="tl">
                    <a:srgbClr val="000000"/>
                  </a:outerShdw>
                </a:effectLst>
                <a:latin typeface="Arial" charset="0"/>
              </a:rPr>
              <a:t>MELALUI GETARAN (</a:t>
            </a:r>
            <a:r>
              <a:rPr lang="en-US" b="1">
                <a:solidFill>
                  <a:srgbClr val="FFCC00"/>
                </a:solidFill>
                <a:latin typeface="Arial" charset="0"/>
              </a:rPr>
              <a:t>VIBRATION</a:t>
            </a:r>
            <a:r>
              <a:rPr lang="en-US">
                <a:solidFill>
                  <a:srgbClr val="FFCC00"/>
                </a:solidFill>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9" name="Rectangle 5"/>
          <p:cNvSpPr>
            <a:spLocks noGrp="1" noChangeArrowheads="1"/>
          </p:cNvSpPr>
          <p:nvPr>
            <p:ph type="body" idx="1"/>
          </p:nvPr>
        </p:nvSpPr>
        <p:spPr>
          <a:xfrm>
            <a:off x="457200" y="381000"/>
            <a:ext cx="8229600" cy="5791200"/>
          </a:xfrm>
          <a:noFill/>
          <a:ln/>
        </p:spPr>
        <p:txBody>
          <a:bodyPr/>
          <a:lstStyle/>
          <a:p>
            <a:pPr>
              <a:lnSpc>
                <a:spcPct val="80000"/>
              </a:lnSpc>
              <a:buFont typeface="Wingdings" pitchFamily="2" charset="2"/>
              <a:buNone/>
            </a:pPr>
            <a:r>
              <a:rPr lang="en-US" sz="2000" b="1">
                <a:solidFill>
                  <a:srgbClr val="FFCC00"/>
                </a:solidFill>
              </a:rPr>
              <a:t>LINGKUNGAN ARSITEKTUR</a:t>
            </a:r>
          </a:p>
          <a:p>
            <a:pPr>
              <a:lnSpc>
                <a:spcPct val="80000"/>
              </a:lnSpc>
              <a:buFont typeface="Wingdings" pitchFamily="2" charset="2"/>
              <a:buNone/>
            </a:pPr>
            <a:endParaRPr lang="en-US" sz="1600" b="1">
              <a:solidFill>
                <a:srgbClr val="FFCC00"/>
              </a:solidFill>
            </a:endParaRPr>
          </a:p>
          <a:p>
            <a:pPr>
              <a:lnSpc>
                <a:spcPct val="80000"/>
              </a:lnSpc>
              <a:buFont typeface="Wingdings" pitchFamily="2" charset="2"/>
              <a:buNone/>
            </a:pPr>
            <a:r>
              <a:rPr lang="en-US" sz="1600" b="1">
                <a:solidFill>
                  <a:srgbClr val="FFCC00"/>
                </a:solidFill>
              </a:rPr>
              <a:t>DASAR SUARA </a:t>
            </a:r>
          </a:p>
          <a:p>
            <a:pPr>
              <a:lnSpc>
                <a:spcPct val="80000"/>
              </a:lnSpc>
              <a:buFontTx/>
              <a:buChar char="-"/>
            </a:pPr>
            <a:r>
              <a:rPr lang="en-US" sz="1600" b="1">
                <a:solidFill>
                  <a:srgbClr val="FFCC00"/>
                </a:solidFill>
              </a:rPr>
              <a:t>FREKWENSI PERCAKAPAN MANUSIA (HUMAN SPEECH) : 600 – 4.000 Hz.</a:t>
            </a:r>
          </a:p>
          <a:p>
            <a:pPr>
              <a:lnSpc>
                <a:spcPct val="80000"/>
              </a:lnSpc>
              <a:buFontTx/>
              <a:buChar char="-"/>
            </a:pPr>
            <a:r>
              <a:rPr lang="en-US" sz="1600" b="1">
                <a:solidFill>
                  <a:srgbClr val="FFCC00"/>
                </a:solidFill>
              </a:rPr>
              <a:t>KEPEKAAN TELINGA MANUSIA THD SUARA DGN FREKWENSI 100 – 3.200 Hz (PANJANG GELOMBANG 10 CM – 3 M)</a:t>
            </a:r>
          </a:p>
          <a:p>
            <a:pPr>
              <a:lnSpc>
                <a:spcPct val="80000"/>
              </a:lnSpc>
              <a:buFontTx/>
              <a:buNone/>
            </a:pPr>
            <a:endParaRPr lang="en-US" sz="1600" b="1">
              <a:solidFill>
                <a:srgbClr val="FFCC00"/>
              </a:solidFill>
            </a:endParaRPr>
          </a:p>
          <a:p>
            <a:pPr>
              <a:lnSpc>
                <a:spcPct val="80000"/>
              </a:lnSpc>
              <a:buFontTx/>
              <a:buNone/>
            </a:pPr>
            <a:r>
              <a:rPr lang="en-US" sz="1600" b="1">
                <a:solidFill>
                  <a:srgbClr val="FFCC00"/>
                </a:solidFill>
              </a:rPr>
              <a:t>DI DAERAH TROPIS </a:t>
            </a:r>
          </a:p>
          <a:p>
            <a:pPr>
              <a:lnSpc>
                <a:spcPct val="80000"/>
              </a:lnSpc>
              <a:buFontTx/>
              <a:buChar char="-"/>
            </a:pPr>
            <a:r>
              <a:rPr lang="en-US" sz="1600" b="1">
                <a:solidFill>
                  <a:srgbClr val="FFCC00"/>
                </a:solidFill>
              </a:rPr>
              <a:t>MASYARAKAT BANYAK BERAKTIFITAS DI LUAR RUMAH, SHG BUDAYA MASYARAKAT BANYAK BERSOSIALISASI DI LUAR RUANG (TDK MENJUNJUNG TINGGI ASPEK PRIVACY), SHG TOLERANSI KEBISINGANNYA TINGGI.</a:t>
            </a:r>
          </a:p>
          <a:p>
            <a:pPr>
              <a:lnSpc>
                <a:spcPct val="80000"/>
              </a:lnSpc>
              <a:buFontTx/>
              <a:buChar char="-"/>
            </a:pPr>
            <a:r>
              <a:rPr lang="en-US" sz="1600" b="1">
                <a:solidFill>
                  <a:srgbClr val="FFCC00"/>
                </a:solidFill>
              </a:rPr>
              <a:t> TINGKAT KEBISINGAN PEMUKIMAN 65-70 dB DIANGGAP WAJAR, NEGARA MAJU STANDAR KEBISINGANNYA 40-45 dB.</a:t>
            </a:r>
          </a:p>
          <a:p>
            <a:pPr>
              <a:lnSpc>
                <a:spcPct val="80000"/>
              </a:lnSpc>
              <a:buFontTx/>
              <a:buNone/>
            </a:pPr>
            <a:endParaRPr lang="en-US" sz="1600" b="1">
              <a:solidFill>
                <a:srgbClr val="FFCC00"/>
              </a:solidFill>
            </a:endParaRPr>
          </a:p>
          <a:p>
            <a:pPr>
              <a:lnSpc>
                <a:spcPct val="80000"/>
              </a:lnSpc>
              <a:buFontTx/>
              <a:buNone/>
            </a:pPr>
            <a:r>
              <a:rPr lang="en-US" sz="2000" b="1">
                <a:solidFill>
                  <a:srgbClr val="FFCC00"/>
                </a:solidFill>
              </a:rPr>
              <a:t>LINGKUNGAN UDARA</a:t>
            </a:r>
          </a:p>
          <a:p>
            <a:pPr>
              <a:lnSpc>
                <a:spcPct val="80000"/>
              </a:lnSpc>
              <a:buFontTx/>
              <a:buNone/>
            </a:pPr>
            <a:endParaRPr lang="en-US" sz="1600" b="1">
              <a:solidFill>
                <a:srgbClr val="FFCC00"/>
              </a:solidFill>
            </a:endParaRPr>
          </a:p>
          <a:p>
            <a:pPr>
              <a:lnSpc>
                <a:spcPct val="80000"/>
              </a:lnSpc>
              <a:buFontTx/>
              <a:buNone/>
            </a:pPr>
            <a:r>
              <a:rPr lang="en-US" sz="1600" b="1">
                <a:solidFill>
                  <a:srgbClr val="FFCC00"/>
                </a:solidFill>
              </a:rPr>
              <a:t>- ANGIN DPT MENDISTORSAI BUNYI, BUNYI SEARAH ARAH ANGIN AKAN DIPERCEPAT SEDANG BUNYI BERLAWANAN ARAH ANGIN AKAN DIPERLAMBAT.</a:t>
            </a:r>
          </a:p>
          <a:p>
            <a:pPr>
              <a:lnSpc>
                <a:spcPct val="80000"/>
              </a:lnSpc>
              <a:buFontTx/>
              <a:buNone/>
            </a:pPr>
            <a:r>
              <a:rPr lang="en-US" sz="1600" b="1">
                <a:solidFill>
                  <a:srgbClr val="FFCC00"/>
                </a:solidFill>
              </a:rPr>
              <a:t>- SUHU MEMPENGARUHI BUNYI, DMN SUHU AKAN BERPENGARUH THD KECEPATAN BUNYI. SEMAKIN TINGGI SUHU UDARA, SEMAKIN TINGGI KECEPATAN BUNYI.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body" idx="1"/>
          </p:nvPr>
        </p:nvSpPr>
        <p:spPr>
          <a:xfrm>
            <a:off x="457200" y="381000"/>
            <a:ext cx="8229600" cy="5791200"/>
          </a:xfrm>
          <a:noFill/>
          <a:ln/>
        </p:spPr>
        <p:txBody>
          <a:bodyPr/>
          <a:lstStyle/>
          <a:p>
            <a:pPr>
              <a:buFont typeface="Wingdings" pitchFamily="2" charset="2"/>
              <a:buNone/>
            </a:pPr>
            <a:r>
              <a:rPr lang="en-US" sz="2000" b="1">
                <a:solidFill>
                  <a:srgbClr val="FFCC00"/>
                </a:solidFill>
              </a:rPr>
              <a:t>LINGKUNGAN ARSITEKTUR</a:t>
            </a:r>
          </a:p>
          <a:p>
            <a:pPr>
              <a:buFont typeface="Wingdings" pitchFamily="2" charset="2"/>
              <a:buNone/>
            </a:pPr>
            <a:endParaRPr lang="en-US" sz="1600" b="1">
              <a:solidFill>
                <a:srgbClr val="FFCC00"/>
              </a:solidFill>
            </a:endParaRPr>
          </a:p>
          <a:p>
            <a:pPr>
              <a:buFont typeface="Wingdings" pitchFamily="2" charset="2"/>
              <a:buNone/>
            </a:pPr>
            <a:r>
              <a:rPr lang="en-US" sz="1600" b="1">
                <a:solidFill>
                  <a:srgbClr val="FFCC00"/>
                </a:solidFill>
              </a:rPr>
              <a:t>TUJUAN </a:t>
            </a:r>
          </a:p>
          <a:p>
            <a:pPr>
              <a:buFontTx/>
              <a:buChar char="-"/>
            </a:pPr>
            <a:r>
              <a:rPr lang="en-US" sz="1600" b="1">
                <a:solidFill>
                  <a:srgbClr val="FFCC00"/>
                </a:solidFill>
              </a:rPr>
              <a:t>MENYEDIAKAN RUANG &amp; PERLINDUNGAN TERHADAP THERMAL, ATMOSFIR, CAHAYA &amp; BUNYI DARI LINGKUNGAN LUAR</a:t>
            </a:r>
          </a:p>
          <a:p>
            <a:pPr>
              <a:buFontTx/>
              <a:buChar char="-"/>
            </a:pPr>
            <a:r>
              <a:rPr lang="en-US" sz="1600" b="1">
                <a:solidFill>
                  <a:srgbClr val="FFCC00"/>
                </a:solidFill>
              </a:rPr>
              <a:t>LINGKUNGAN BUATAN YANG MEMENUHI PERSYARATAN FISIK, FISIOLOGIS &amp; PSIKOLOGIS</a:t>
            </a:r>
          </a:p>
          <a:p>
            <a:pPr>
              <a:buFontTx/>
              <a:buNone/>
            </a:pPr>
            <a:endParaRPr lang="en-US" sz="1600" b="1">
              <a:solidFill>
                <a:srgbClr val="FFCC00"/>
              </a:solidFill>
            </a:endParaRPr>
          </a:p>
          <a:p>
            <a:pPr>
              <a:buFontTx/>
              <a:buNone/>
            </a:pPr>
            <a:r>
              <a:rPr lang="en-US" sz="1600" b="1">
                <a:solidFill>
                  <a:srgbClr val="FFCC00"/>
                </a:solidFill>
              </a:rPr>
              <a:t>PEMENUHAN PERSYARATAN</a:t>
            </a:r>
          </a:p>
          <a:p>
            <a:pPr>
              <a:buFontTx/>
              <a:buChar char="-"/>
            </a:pPr>
            <a:r>
              <a:rPr lang="en-US" sz="1600" b="1">
                <a:solidFill>
                  <a:srgbClr val="FFCC00"/>
                </a:solidFill>
              </a:rPr>
              <a:t>KEAMANAN, KESEHATAN, KENYAMANAN, KEPUASAN &amp; PRODUKTIFITAS PENGHUNI</a:t>
            </a:r>
          </a:p>
          <a:p>
            <a:pPr>
              <a:buFontTx/>
              <a:buNone/>
            </a:pPr>
            <a:endParaRPr lang="en-US" sz="1600" b="1">
              <a:solidFill>
                <a:srgbClr val="FFCC00"/>
              </a:solidFill>
            </a:endParaRPr>
          </a:p>
          <a:p>
            <a:pPr>
              <a:buFontTx/>
              <a:buNone/>
            </a:pPr>
            <a:r>
              <a:rPr lang="en-US" sz="2000" b="1">
                <a:solidFill>
                  <a:srgbClr val="FFCC00"/>
                </a:solidFill>
              </a:rPr>
              <a:t>AKUSTIK LINGKUNGAN</a:t>
            </a:r>
          </a:p>
          <a:p>
            <a:pPr>
              <a:buFontTx/>
              <a:buNone/>
            </a:pPr>
            <a:endParaRPr lang="en-US" sz="1600" b="1">
              <a:solidFill>
                <a:srgbClr val="FFCC00"/>
              </a:solidFill>
            </a:endParaRPr>
          </a:p>
          <a:p>
            <a:pPr>
              <a:buFontTx/>
              <a:buNone/>
            </a:pPr>
            <a:r>
              <a:rPr lang="en-US" sz="1600" b="1">
                <a:solidFill>
                  <a:srgbClr val="FFCC00"/>
                </a:solidFill>
              </a:rPr>
              <a:t>ADALAH PENGENDALIAN BUNYI SECARA ARSITEKTURAL, GUNA :</a:t>
            </a:r>
          </a:p>
          <a:p>
            <a:pPr>
              <a:buFontTx/>
              <a:buChar char="-"/>
            </a:pPr>
            <a:r>
              <a:rPr lang="en-US" sz="1600" b="1">
                <a:solidFill>
                  <a:srgbClr val="FFCC00"/>
                </a:solidFill>
              </a:rPr>
              <a:t>MENCIPTAKAN KONDISI MENDENGARKAN SECARA IDEAL (RUANG TERTUTUP &amp; RUANG TERBUKA)</a:t>
            </a:r>
          </a:p>
          <a:p>
            <a:pPr>
              <a:buFontTx/>
              <a:buChar char="-"/>
            </a:pPr>
            <a:r>
              <a:rPr lang="en-US" sz="1600" b="1">
                <a:solidFill>
                  <a:srgbClr val="FFCC00"/>
                </a:solidFill>
              </a:rPr>
              <a:t>PERLINDUNGAN YANG CUKUP TERHADAP BISING &amp; GETARAN YANG BERLEBIHAN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5"/>
          <p:cNvSpPr>
            <a:spLocks noChangeArrowheads="1"/>
          </p:cNvSpPr>
          <p:nvPr/>
        </p:nvSpPr>
        <p:spPr bwMode="auto">
          <a:xfrm>
            <a:off x="609600" y="457200"/>
            <a:ext cx="7696200" cy="60960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AKUSTIK LINGKUNGAN</a:t>
            </a:r>
          </a:p>
          <a:p>
            <a:pPr marL="342900" indent="-342900" eaLnBrk="1" hangingPunct="1">
              <a:spcBef>
                <a:spcPct val="20000"/>
              </a:spcBef>
              <a:buClr>
                <a:schemeClr val="hlink"/>
              </a:buClr>
              <a:buSzPct val="70000"/>
            </a:pPr>
            <a:endParaRPr lang="en-US" sz="20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TUJUAN :</a:t>
            </a:r>
          </a:p>
          <a:p>
            <a:pPr marL="342900" indent="-342900" eaLnBrk="1" hangingPunct="1">
              <a:spcBef>
                <a:spcPct val="20000"/>
              </a:spcBef>
              <a:buClr>
                <a:schemeClr val="hlink"/>
              </a:buClr>
              <a:buSzPct val="70000"/>
            </a:pPr>
            <a:endParaRPr lang="en-US" sz="20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Tx/>
              <a:buChar char="-"/>
            </a:pPr>
            <a:r>
              <a:rPr lang="en-US" sz="2000" b="1">
                <a:solidFill>
                  <a:srgbClr val="FFCC00"/>
                </a:solidFill>
                <a:effectLst>
                  <a:outerShdw blurRad="38100" dist="38100" dir="2700000" algn="tl">
                    <a:srgbClr val="000000"/>
                  </a:outerShdw>
                </a:effectLst>
                <a:latin typeface="Arial" charset="0"/>
              </a:rPr>
              <a:t>PENGENDALIAN BUNYI YANG MASUK DALAM RUANG DAN REPRODUKSI SUARA DIDALAM BANGUNAN</a:t>
            </a:r>
          </a:p>
          <a:p>
            <a:pPr marL="342900" indent="-342900" eaLnBrk="1" hangingPunct="1">
              <a:spcBef>
                <a:spcPct val="20000"/>
              </a:spcBef>
              <a:buClr>
                <a:schemeClr val="hlink"/>
              </a:buClr>
              <a:buSzPct val="70000"/>
              <a:buFontTx/>
              <a:buChar char="-"/>
            </a:pPr>
            <a:r>
              <a:rPr lang="en-US" sz="2000" b="1">
                <a:solidFill>
                  <a:srgbClr val="FFCC00"/>
                </a:solidFill>
                <a:effectLst>
                  <a:outerShdw blurRad="38100" dist="38100" dir="2700000" algn="tl">
                    <a:srgbClr val="000000"/>
                  </a:outerShdw>
                </a:effectLst>
                <a:latin typeface="Arial" charset="0"/>
              </a:rPr>
              <a:t>UNTUK MERANCANG LINGKUNGAN BINAAN YANG SESUAI FUNGSI : PENGENDALIAN BISING DAN AKUSTIK PRIVACY (AKUSTIK RUANG)</a:t>
            </a:r>
          </a:p>
          <a:p>
            <a:pPr marL="342900" indent="-342900" eaLnBrk="1" hangingPunct="1">
              <a:spcBef>
                <a:spcPct val="20000"/>
              </a:spcBef>
              <a:buClr>
                <a:schemeClr val="hlink"/>
              </a:buClr>
              <a:buSzPct val="70000"/>
            </a:pPr>
            <a:endParaRPr lang="en-US" sz="20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buFont typeface="Wingdings" pitchFamily="2" charset="2"/>
              <a:buNone/>
            </a:pPr>
            <a:r>
              <a:rPr lang="en-US" sz="2000" b="1">
                <a:solidFill>
                  <a:srgbClr val="FFCC00"/>
                </a:solidFill>
                <a:effectLst>
                  <a:outerShdw blurRad="38100" dist="38100" dir="2700000" algn="tl">
                    <a:srgbClr val="000000"/>
                  </a:outerShdw>
                </a:effectLst>
              </a:rPr>
              <a:t>PENGENDALIAN BUNYI secara arsitektural :</a:t>
            </a:r>
          </a:p>
          <a:p>
            <a:pPr marL="342900" indent="-342900" eaLnBrk="1" hangingPunct="1">
              <a:spcBef>
                <a:spcPct val="20000"/>
              </a:spcBef>
              <a:buClr>
                <a:schemeClr val="hlink"/>
              </a:buClr>
              <a:buSzPct val="70000"/>
              <a:buFont typeface="Wingdings" pitchFamily="2" charset="2"/>
              <a:buNone/>
            </a:pPr>
            <a:endParaRPr lang="en-US" sz="2000" b="1">
              <a:solidFill>
                <a:srgbClr val="FFCC00"/>
              </a:solidFill>
              <a:effectLst>
                <a:outerShdw blurRad="38100" dist="38100" dir="2700000" algn="tl">
                  <a:srgbClr val="000000"/>
                </a:outerShdw>
              </a:effectLst>
            </a:endParaRPr>
          </a:p>
          <a:p>
            <a:pPr marL="342900" indent="-342900" eaLnBrk="1" hangingPunct="1">
              <a:spcBef>
                <a:spcPct val="20000"/>
              </a:spcBef>
              <a:buClr>
                <a:schemeClr val="hlink"/>
              </a:buClr>
              <a:buSzPct val="70000"/>
              <a:buFont typeface="Wingdings" pitchFamily="2" charset="2"/>
              <a:buNone/>
            </a:pPr>
            <a:r>
              <a:rPr lang="en-US" b="1">
                <a:solidFill>
                  <a:srgbClr val="FFCC00"/>
                </a:solidFill>
                <a:effectLst>
                  <a:outerShdw blurRad="38100" dist="38100" dir="2700000" algn="tl">
                    <a:srgbClr val="000000"/>
                  </a:outerShdw>
                </a:effectLst>
              </a:rPr>
              <a:t>- PENIADAAN ATAU PENGURANGAN BISING UTK BUNYI YG TAK DIINGINKAN &amp; GETARAN DLM JUMLAH YG CUKUP (PENGENDALIAN BISING)</a:t>
            </a:r>
          </a:p>
          <a:p>
            <a:pPr marL="342900" indent="-342900" eaLnBrk="1" hangingPunct="1">
              <a:spcBef>
                <a:spcPct val="20000"/>
              </a:spcBef>
              <a:buClr>
                <a:schemeClr val="hlink"/>
              </a:buClr>
              <a:buSzPct val="70000"/>
              <a:buFont typeface="Wingdings" pitchFamily="2" charset="2"/>
              <a:buNone/>
            </a:pPr>
            <a:r>
              <a:rPr lang="en-US" b="1">
                <a:solidFill>
                  <a:srgbClr val="FFCC00"/>
                </a:solidFill>
                <a:effectLst>
                  <a:outerShdw blurRad="38100" dist="38100" dir="2700000" algn="tl">
                    <a:srgbClr val="000000"/>
                  </a:outerShdw>
                </a:effectLst>
              </a:rPr>
              <a:t>- MENYEDIAKAN KEADAAN YG PALING DISUKAI UTK PRODUKSI, PERAMBATAN &amp; PENERIMAAN BUNYI YG DIINGINKAN (AKUSTIK RUANG)</a:t>
            </a:r>
            <a:endParaRPr lang="en-US" b="1">
              <a:solidFill>
                <a:srgbClr val="FFCC00"/>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381000" y="457200"/>
            <a:ext cx="8610600" cy="5943600"/>
          </a:xfrm>
          <a:prstGeom prst="rect">
            <a:avLst/>
          </a:prstGeom>
          <a:noFill/>
          <a:ln w="9525">
            <a:noFill/>
            <a:miter lim="800000"/>
            <a:headEnd/>
            <a:tailEnd/>
          </a:ln>
          <a:effectLst/>
        </p:spPr>
        <p:txBody>
          <a:bodyPr/>
          <a:lstStyle/>
          <a:p>
            <a:pPr marL="609600" indent="-609600" eaLnBrk="1" hangingPunct="1">
              <a:lnSpc>
                <a:spcPct val="80000"/>
              </a:lnSpc>
              <a:spcBef>
                <a:spcPct val="20000"/>
              </a:spcBef>
              <a:buClr>
                <a:schemeClr val="hlink"/>
              </a:buClr>
              <a:buSzPct val="70000"/>
              <a:buFont typeface="Wingdings" pitchFamily="2" charset="2"/>
              <a:buNone/>
            </a:pPr>
            <a:r>
              <a:rPr lang="en-US" sz="2000" b="1">
                <a:solidFill>
                  <a:srgbClr val="FFCC00"/>
                </a:solidFill>
                <a:effectLst>
                  <a:outerShdw blurRad="38100" dist="38100" dir="2700000" algn="tl">
                    <a:srgbClr val="000000"/>
                  </a:outerShdw>
                </a:effectLst>
                <a:latin typeface="Arial" charset="0"/>
              </a:rPr>
              <a:t>LATAR BELAKANG TIMBULNYA AKUSTIK : </a:t>
            </a:r>
          </a:p>
          <a:p>
            <a:pPr marL="609600" indent="-609600" eaLnBrk="1" hangingPunct="1">
              <a:lnSpc>
                <a:spcPct val="80000"/>
              </a:lnSpc>
              <a:spcBef>
                <a:spcPct val="20000"/>
              </a:spcBef>
              <a:buClr>
                <a:schemeClr val="hlink"/>
              </a:buClr>
              <a:buSzPct val="70000"/>
              <a:buFont typeface="Wingdings" pitchFamily="2" charset="2"/>
              <a:buNone/>
            </a:pPr>
            <a:endParaRPr lang="en-US" sz="2000" b="1">
              <a:solidFill>
                <a:srgbClr val="FFCC00"/>
              </a:solidFill>
              <a:effectLst>
                <a:outerShdw blurRad="38100" dist="38100" dir="2700000" algn="tl">
                  <a:srgbClr val="000000"/>
                </a:outerShdw>
              </a:effectLst>
              <a:latin typeface="Arial" charset="0"/>
            </a:endParaRPr>
          </a:p>
          <a:p>
            <a:pPr marL="609600" indent="-609600" eaLnBrk="1" hangingPunct="1">
              <a:lnSpc>
                <a:spcPct val="80000"/>
              </a:lnSpc>
              <a:spcBef>
                <a:spcPct val="20000"/>
              </a:spcBef>
              <a:buClr>
                <a:srgbClr val="CC0000"/>
              </a:buClr>
              <a:buFont typeface="Wingdings" pitchFamily="2" charset="2"/>
              <a:buAutoNum type="arabicPeriod"/>
            </a:pPr>
            <a:r>
              <a:rPr lang="en-US">
                <a:solidFill>
                  <a:srgbClr val="FFCC00"/>
                </a:solidFill>
                <a:latin typeface="Arial" charset="0"/>
              </a:rPr>
              <a:t>KEBUTUHAN AKAN KAPASITAS PENONTON YG BANYAK, FLEKSIBILITAS, &amp; KESERASIAN HUBUNGAN PENONTON-PEMAIN, KEBUTUHAN PENGGUNAAN RUANG YG BERBEDA (MULTI PURPOSE), SPT. :</a:t>
            </a:r>
          </a:p>
          <a:p>
            <a:pPr marL="609600" indent="-609600" eaLnBrk="1" hangingPunct="1">
              <a:lnSpc>
                <a:spcPct val="80000"/>
              </a:lnSpc>
              <a:spcBef>
                <a:spcPct val="20000"/>
              </a:spcBef>
              <a:buClr>
                <a:srgbClr val="CC0000"/>
              </a:buClr>
              <a:buFont typeface="Wingdings" pitchFamily="2" charset="2"/>
              <a:buNone/>
            </a:pPr>
            <a:r>
              <a:rPr lang="en-US">
                <a:solidFill>
                  <a:srgbClr val="FFCC00"/>
                </a:solidFill>
                <a:latin typeface="Arial" charset="0"/>
              </a:rPr>
              <a:t>	- AUDITORIUM</a:t>
            </a:r>
          </a:p>
          <a:p>
            <a:pPr marL="609600" indent="-609600" eaLnBrk="1" hangingPunct="1">
              <a:lnSpc>
                <a:spcPct val="80000"/>
              </a:lnSpc>
              <a:spcBef>
                <a:spcPct val="20000"/>
              </a:spcBef>
              <a:buClr>
                <a:srgbClr val="CC0000"/>
              </a:buClr>
              <a:buFont typeface="Wingdings" pitchFamily="2" charset="2"/>
              <a:buNone/>
            </a:pPr>
            <a:r>
              <a:rPr lang="en-US">
                <a:solidFill>
                  <a:srgbClr val="FFCC00"/>
                </a:solidFill>
                <a:latin typeface="Arial" charset="0"/>
              </a:rPr>
              <a:t>	- SERBAGUNA, DLL.</a:t>
            </a:r>
          </a:p>
          <a:p>
            <a:pPr marL="609600" indent="-609600" eaLnBrk="1" hangingPunct="1">
              <a:lnSpc>
                <a:spcPct val="80000"/>
              </a:lnSpc>
              <a:spcBef>
                <a:spcPct val="20000"/>
              </a:spcBef>
              <a:buClr>
                <a:srgbClr val="CC0000"/>
              </a:buClr>
              <a:buFont typeface="Wingdings" pitchFamily="2" charset="2"/>
              <a:buAutoNum type="arabicPeriod" startAt="2"/>
            </a:pPr>
            <a:r>
              <a:rPr lang="en-US">
                <a:solidFill>
                  <a:srgbClr val="FFCC00"/>
                </a:solidFill>
                <a:latin typeface="Arial" charset="0"/>
              </a:rPr>
              <a:t>PERTENTANGAN RANCANGAN ARSITEKTUR &amp; KERAHASIAAN AKUSTIK (ACOUSTICAL PRIVACY), SPT. :</a:t>
            </a:r>
          </a:p>
          <a:p>
            <a:pPr marL="609600" indent="-609600" eaLnBrk="1" hangingPunct="1">
              <a:lnSpc>
                <a:spcPct val="80000"/>
              </a:lnSpc>
              <a:spcBef>
                <a:spcPct val="20000"/>
              </a:spcBef>
              <a:buClr>
                <a:srgbClr val="CC0000"/>
              </a:buClr>
              <a:buFont typeface="Wingdings" pitchFamily="2" charset="2"/>
              <a:buNone/>
            </a:pPr>
            <a:r>
              <a:rPr lang="en-US">
                <a:solidFill>
                  <a:srgbClr val="FFCC00"/>
                </a:solidFill>
                <a:latin typeface="Arial" charset="0"/>
              </a:rPr>
              <a:t>	- RUANG-2 YG DIGABUNGKAN SCR FUNGSIONAL (TANPA PENYEKAT).</a:t>
            </a:r>
          </a:p>
          <a:p>
            <a:pPr marL="609600" indent="-609600" eaLnBrk="1" hangingPunct="1">
              <a:lnSpc>
                <a:spcPct val="80000"/>
              </a:lnSpc>
              <a:spcBef>
                <a:spcPct val="20000"/>
              </a:spcBef>
              <a:buClr>
                <a:srgbClr val="CC0000"/>
              </a:buClr>
              <a:buFont typeface="Wingdings" pitchFamily="2" charset="2"/>
              <a:buAutoNum type="arabicPeriod" startAt="3"/>
            </a:pPr>
            <a:r>
              <a:rPr lang="en-US">
                <a:solidFill>
                  <a:srgbClr val="FFCC00"/>
                </a:solidFill>
                <a:latin typeface="Arial" charset="0"/>
              </a:rPr>
              <a:t>PEMAKAIAN MATERIAL YG RINGAN &amp; PRAKTIS TANPA MEMPERTIMBANGKAN ASPEK STABILITAS &amp; INSULASI THERMAL. </a:t>
            </a:r>
          </a:p>
          <a:p>
            <a:pPr marL="609600" indent="-609600" eaLnBrk="1" hangingPunct="1">
              <a:lnSpc>
                <a:spcPct val="80000"/>
              </a:lnSpc>
              <a:spcBef>
                <a:spcPct val="20000"/>
              </a:spcBef>
              <a:buClr>
                <a:srgbClr val="CC0000"/>
              </a:buClr>
              <a:buFont typeface="Wingdings" pitchFamily="2" charset="2"/>
              <a:buAutoNum type="arabicPeriod" startAt="3"/>
            </a:pPr>
            <a:r>
              <a:rPr lang="en-US">
                <a:solidFill>
                  <a:srgbClr val="FFCC00"/>
                </a:solidFill>
                <a:latin typeface="Arial" charset="0"/>
              </a:rPr>
              <a:t>MEKANISASI BANGUNAN DGN PENGGUNAAN SISTIM PEMANAS, VENTILASI &amp; PENGKONDISIAN UDARA, SBG PENYUMBANG BISING DR DISTRIBUSI JARINGAN PIPA DPT MERAMBATKAN POLA BISING &amp; GETARAN.</a:t>
            </a:r>
          </a:p>
          <a:p>
            <a:pPr marL="609600" indent="-609600" eaLnBrk="1" hangingPunct="1">
              <a:lnSpc>
                <a:spcPct val="80000"/>
              </a:lnSpc>
              <a:spcBef>
                <a:spcPct val="20000"/>
              </a:spcBef>
              <a:buClr>
                <a:srgbClr val="CC0000"/>
              </a:buClr>
              <a:buFont typeface="Wingdings" pitchFamily="2" charset="2"/>
              <a:buAutoNum type="arabicPeriod" startAt="3"/>
            </a:pPr>
            <a:r>
              <a:rPr lang="en-US">
                <a:solidFill>
                  <a:srgbClr val="FFCC00"/>
                </a:solidFill>
                <a:latin typeface="Arial" charset="0"/>
              </a:rPr>
              <a:t>PARKIR DIATAS BANGUNAN ATAU PERALATAN MEKANIS, MERUPAKAN SUMBER BISING PD RUANG-2 DISEBELAHNYA.</a:t>
            </a:r>
          </a:p>
          <a:p>
            <a:pPr marL="609600" indent="-609600" eaLnBrk="1" hangingPunct="1">
              <a:lnSpc>
                <a:spcPct val="80000"/>
              </a:lnSpc>
              <a:spcBef>
                <a:spcPct val="20000"/>
              </a:spcBef>
              <a:buClr>
                <a:srgbClr val="CC0000"/>
              </a:buClr>
              <a:buFont typeface="Wingdings" pitchFamily="2" charset="2"/>
              <a:buAutoNum type="arabicPeriod" startAt="3"/>
            </a:pPr>
            <a:r>
              <a:rPr lang="en-US">
                <a:solidFill>
                  <a:srgbClr val="FFCC00"/>
                </a:solidFill>
                <a:latin typeface="Arial" charset="0"/>
              </a:rPr>
              <a:t>SUMBER BISING LUAR MRPKAN TAMBAHAN BISING INTERIOR (POLUSI BISING), SPT. :</a:t>
            </a:r>
          </a:p>
          <a:p>
            <a:pPr marL="609600" indent="-609600" eaLnBrk="1" hangingPunct="1">
              <a:lnSpc>
                <a:spcPct val="80000"/>
              </a:lnSpc>
              <a:spcBef>
                <a:spcPct val="20000"/>
              </a:spcBef>
              <a:buClr>
                <a:srgbClr val="CC0000"/>
              </a:buClr>
              <a:buFont typeface="Wingdings" pitchFamily="2" charset="2"/>
              <a:buNone/>
            </a:pPr>
            <a:r>
              <a:rPr lang="en-US">
                <a:solidFill>
                  <a:srgbClr val="FFCC00"/>
                </a:solidFill>
                <a:latin typeface="Arial" charset="0"/>
              </a:rPr>
              <a:t>	- KENDARAAN, PESAWAT, DLL.</a:t>
            </a:r>
          </a:p>
          <a:p>
            <a:pPr marL="609600" indent="-609600" eaLnBrk="1" hangingPunct="1">
              <a:lnSpc>
                <a:spcPct val="80000"/>
              </a:lnSpc>
              <a:spcBef>
                <a:spcPct val="20000"/>
              </a:spcBef>
              <a:buClr>
                <a:srgbClr val="CC0000"/>
              </a:buClr>
              <a:buFont typeface="Wingdings" pitchFamily="2" charset="2"/>
              <a:buNone/>
            </a:pPr>
            <a:endParaRPr lang="en-US">
              <a:solidFill>
                <a:srgbClr val="FFCC00"/>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ChangeArrowheads="1"/>
          </p:cNvSpPr>
          <p:nvPr/>
        </p:nvSpPr>
        <p:spPr bwMode="auto">
          <a:xfrm>
            <a:off x="609600" y="457200"/>
            <a:ext cx="8153400" cy="60960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KONTROL BISING mrpkan aspek pengendalian bising</a:t>
            </a: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p>
          <a:p>
            <a:pPr marL="342900" indent="-342900" eaLnBrk="1" hangingPunct="1">
              <a:spcBef>
                <a:spcPct val="20000"/>
              </a:spcBef>
              <a:buClr>
                <a:schemeClr val="hlink"/>
              </a:buClr>
              <a:buSzPct val="70000"/>
            </a:pPr>
            <a:endParaRPr lang="en-US" sz="20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r>
              <a:rPr lang="en-US" sz="1600" b="1">
                <a:solidFill>
                  <a:srgbClr val="FFCC00"/>
                </a:solidFill>
                <a:effectLst>
                  <a:outerShdw blurRad="38100" dist="38100" dir="2700000" algn="tl">
                    <a:srgbClr val="000000"/>
                  </a:outerShdw>
                </a:effectLst>
                <a:latin typeface="Arial" charset="0"/>
              </a:rPr>
              <a:t>PROBLEM</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 SEMUA DINDING BERFUNGSI SBG PEMANTUL SUARA</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 SUARA MUDAH MENEMBUS RG-2 ATAU BANGUNAN-2</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LAINNYA</a:t>
            </a: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SOLUSI</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DINDING SBG PEMANTUL &amp; PENERIMA                                  </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(BISING) LANGSUNG BERKURANG</a:t>
            </a:r>
          </a:p>
        </p:txBody>
      </p:sp>
      <p:grpSp>
        <p:nvGrpSpPr>
          <p:cNvPr id="59407" name="Group 15"/>
          <p:cNvGrpSpPr>
            <a:grpSpLocks/>
          </p:cNvGrpSpPr>
          <p:nvPr/>
        </p:nvGrpSpPr>
        <p:grpSpPr bwMode="auto">
          <a:xfrm>
            <a:off x="533400" y="2209800"/>
            <a:ext cx="2438400" cy="1447800"/>
            <a:chOff x="288" y="864"/>
            <a:chExt cx="1536" cy="912"/>
          </a:xfrm>
        </p:grpSpPr>
        <p:sp>
          <p:nvSpPr>
            <p:cNvPr id="59397" name="Rectangle 5"/>
            <p:cNvSpPr>
              <a:spLocks noChangeArrowheads="1"/>
            </p:cNvSpPr>
            <p:nvPr/>
          </p:nvSpPr>
          <p:spPr bwMode="auto">
            <a:xfrm>
              <a:off x="288" y="864"/>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398" name="Rectangle 6"/>
            <p:cNvSpPr>
              <a:spLocks noChangeArrowheads="1"/>
            </p:cNvSpPr>
            <p:nvPr/>
          </p:nvSpPr>
          <p:spPr bwMode="auto">
            <a:xfrm>
              <a:off x="720" y="864"/>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399" name="Rectangle 7"/>
            <p:cNvSpPr>
              <a:spLocks noChangeArrowheads="1"/>
            </p:cNvSpPr>
            <p:nvPr/>
          </p:nvSpPr>
          <p:spPr bwMode="auto">
            <a:xfrm>
              <a:off x="1152" y="864"/>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400" name="Line 8"/>
            <p:cNvSpPr>
              <a:spLocks noChangeShapeType="1"/>
            </p:cNvSpPr>
            <p:nvPr/>
          </p:nvSpPr>
          <p:spPr bwMode="auto">
            <a:xfrm>
              <a:off x="480" y="1584"/>
              <a:ext cx="288" cy="0"/>
            </a:xfrm>
            <a:prstGeom prst="line">
              <a:avLst/>
            </a:prstGeom>
            <a:noFill/>
            <a:ln w="63500">
              <a:solidFill>
                <a:srgbClr val="FF0000"/>
              </a:solidFill>
              <a:round/>
              <a:headEnd/>
              <a:tailEnd type="triangle" w="med" len="med"/>
            </a:ln>
            <a:effectLst/>
          </p:spPr>
          <p:txBody>
            <a:bodyPr/>
            <a:lstStyle/>
            <a:p>
              <a:endParaRPr lang="en-US"/>
            </a:p>
          </p:txBody>
        </p:sp>
        <p:sp>
          <p:nvSpPr>
            <p:cNvPr id="59401" name="Line 9"/>
            <p:cNvSpPr>
              <a:spLocks noChangeShapeType="1"/>
            </p:cNvSpPr>
            <p:nvPr/>
          </p:nvSpPr>
          <p:spPr bwMode="auto">
            <a:xfrm>
              <a:off x="912" y="1584"/>
              <a:ext cx="288" cy="0"/>
            </a:xfrm>
            <a:prstGeom prst="line">
              <a:avLst/>
            </a:prstGeom>
            <a:noFill/>
            <a:ln w="63500">
              <a:solidFill>
                <a:srgbClr val="FF0000"/>
              </a:solidFill>
              <a:round/>
              <a:headEnd/>
              <a:tailEnd type="triangle" w="med" len="med"/>
            </a:ln>
            <a:effectLst/>
          </p:spPr>
          <p:txBody>
            <a:bodyPr/>
            <a:lstStyle/>
            <a:p>
              <a:endParaRPr lang="en-US"/>
            </a:p>
          </p:txBody>
        </p:sp>
        <p:sp>
          <p:nvSpPr>
            <p:cNvPr id="59402" name="Line 10"/>
            <p:cNvSpPr>
              <a:spLocks noChangeShapeType="1"/>
            </p:cNvSpPr>
            <p:nvPr/>
          </p:nvSpPr>
          <p:spPr bwMode="auto">
            <a:xfrm flipH="1" flipV="1">
              <a:off x="480" y="960"/>
              <a:ext cx="240" cy="144"/>
            </a:xfrm>
            <a:prstGeom prst="line">
              <a:avLst/>
            </a:prstGeom>
            <a:noFill/>
            <a:ln w="63500">
              <a:solidFill>
                <a:srgbClr val="FF0000"/>
              </a:solidFill>
              <a:round/>
              <a:headEnd/>
              <a:tailEnd type="triangle" w="med" len="med"/>
            </a:ln>
            <a:effectLst/>
          </p:spPr>
          <p:txBody>
            <a:bodyPr/>
            <a:lstStyle/>
            <a:p>
              <a:endParaRPr lang="en-US"/>
            </a:p>
          </p:txBody>
        </p:sp>
        <p:sp>
          <p:nvSpPr>
            <p:cNvPr id="59403" name="Line 11"/>
            <p:cNvSpPr>
              <a:spLocks noChangeShapeType="1"/>
            </p:cNvSpPr>
            <p:nvPr/>
          </p:nvSpPr>
          <p:spPr bwMode="auto">
            <a:xfrm flipH="1">
              <a:off x="480" y="1104"/>
              <a:ext cx="240" cy="192"/>
            </a:xfrm>
            <a:prstGeom prst="line">
              <a:avLst/>
            </a:prstGeom>
            <a:noFill/>
            <a:ln w="63500">
              <a:solidFill>
                <a:srgbClr val="FF0000"/>
              </a:solidFill>
              <a:round/>
              <a:headEnd/>
              <a:tailEnd/>
            </a:ln>
            <a:effectLst/>
          </p:spPr>
          <p:txBody>
            <a:bodyPr/>
            <a:lstStyle/>
            <a:p>
              <a:endParaRPr lang="en-US"/>
            </a:p>
          </p:txBody>
        </p:sp>
        <p:sp>
          <p:nvSpPr>
            <p:cNvPr id="59406" name="Rectangle 14"/>
            <p:cNvSpPr>
              <a:spLocks noChangeArrowheads="1"/>
            </p:cNvSpPr>
            <p:nvPr/>
          </p:nvSpPr>
          <p:spPr bwMode="auto">
            <a:xfrm>
              <a:off x="1584" y="864"/>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grpSp>
        <p:nvGrpSpPr>
          <p:cNvPr id="59422" name="Group 30"/>
          <p:cNvGrpSpPr>
            <a:grpSpLocks/>
          </p:cNvGrpSpPr>
          <p:nvPr/>
        </p:nvGrpSpPr>
        <p:grpSpPr bwMode="auto">
          <a:xfrm>
            <a:off x="533400" y="4572000"/>
            <a:ext cx="3352800" cy="1447800"/>
            <a:chOff x="288" y="2016"/>
            <a:chExt cx="2112" cy="912"/>
          </a:xfrm>
        </p:grpSpPr>
        <p:sp>
          <p:nvSpPr>
            <p:cNvPr id="59409" name="Rectangle 17"/>
            <p:cNvSpPr>
              <a:spLocks noChangeArrowheads="1"/>
            </p:cNvSpPr>
            <p:nvPr/>
          </p:nvSpPr>
          <p:spPr bwMode="auto">
            <a:xfrm>
              <a:off x="288" y="2016"/>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410" name="Rectangle 18"/>
            <p:cNvSpPr>
              <a:spLocks noChangeArrowheads="1"/>
            </p:cNvSpPr>
            <p:nvPr/>
          </p:nvSpPr>
          <p:spPr bwMode="auto">
            <a:xfrm>
              <a:off x="720" y="2016"/>
              <a:ext cx="240" cy="912"/>
            </a:xfrm>
            <a:prstGeom prst="rect">
              <a:avLst/>
            </a:prstGeom>
            <a:noFill/>
            <a:ln w="38100">
              <a:solidFill>
                <a:srgbClr val="FFCC00"/>
              </a:solidFill>
              <a:prstDash val="dash"/>
              <a:miter lim="800000"/>
              <a:headEnd/>
              <a:tailEnd/>
            </a:ln>
            <a:effectLst/>
          </p:spPr>
          <p:txBody>
            <a:bodyPr wrap="none" anchor="ctr"/>
            <a:lstStyle/>
            <a:p>
              <a:endParaRPr lang="en-US"/>
            </a:p>
          </p:txBody>
        </p:sp>
        <p:sp>
          <p:nvSpPr>
            <p:cNvPr id="59412" name="Line 20"/>
            <p:cNvSpPr>
              <a:spLocks noChangeShapeType="1"/>
            </p:cNvSpPr>
            <p:nvPr/>
          </p:nvSpPr>
          <p:spPr bwMode="auto">
            <a:xfrm>
              <a:off x="528" y="2736"/>
              <a:ext cx="528" cy="0"/>
            </a:xfrm>
            <a:prstGeom prst="line">
              <a:avLst/>
            </a:prstGeom>
            <a:noFill/>
            <a:ln w="63500">
              <a:solidFill>
                <a:srgbClr val="FF0000"/>
              </a:solidFill>
              <a:round/>
              <a:headEnd/>
              <a:tailEnd type="triangle" w="med" len="med"/>
            </a:ln>
            <a:effectLst/>
          </p:spPr>
          <p:txBody>
            <a:bodyPr/>
            <a:lstStyle/>
            <a:p>
              <a:endParaRPr lang="en-US"/>
            </a:p>
          </p:txBody>
        </p:sp>
        <p:sp>
          <p:nvSpPr>
            <p:cNvPr id="59416" name="Rectangle 24"/>
            <p:cNvSpPr>
              <a:spLocks noChangeArrowheads="1"/>
            </p:cNvSpPr>
            <p:nvPr/>
          </p:nvSpPr>
          <p:spPr bwMode="auto">
            <a:xfrm>
              <a:off x="2160" y="2016"/>
              <a:ext cx="240" cy="91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413" name="Line 21"/>
            <p:cNvSpPr>
              <a:spLocks noChangeShapeType="1"/>
            </p:cNvSpPr>
            <p:nvPr/>
          </p:nvSpPr>
          <p:spPr bwMode="auto">
            <a:xfrm flipH="1">
              <a:off x="1728" y="2112"/>
              <a:ext cx="432" cy="0"/>
            </a:xfrm>
            <a:prstGeom prst="line">
              <a:avLst/>
            </a:prstGeom>
            <a:noFill/>
            <a:ln w="63500">
              <a:solidFill>
                <a:srgbClr val="FF0000"/>
              </a:solidFill>
              <a:round/>
              <a:headEnd/>
              <a:tailEnd type="triangle" w="med" len="med"/>
            </a:ln>
            <a:effectLst/>
          </p:spPr>
          <p:txBody>
            <a:bodyPr/>
            <a:lstStyle/>
            <a:p>
              <a:endParaRPr lang="en-US"/>
            </a:p>
          </p:txBody>
        </p:sp>
        <p:sp>
          <p:nvSpPr>
            <p:cNvPr id="59417" name="Rectangle 25"/>
            <p:cNvSpPr>
              <a:spLocks noChangeArrowheads="1"/>
            </p:cNvSpPr>
            <p:nvPr/>
          </p:nvSpPr>
          <p:spPr bwMode="auto">
            <a:xfrm>
              <a:off x="1392" y="2016"/>
              <a:ext cx="240" cy="912"/>
            </a:xfrm>
            <a:prstGeom prst="rect">
              <a:avLst/>
            </a:prstGeom>
            <a:noFill/>
            <a:ln w="38100">
              <a:solidFill>
                <a:srgbClr val="FFCC00"/>
              </a:solidFill>
              <a:prstDash val="dash"/>
              <a:miter lim="800000"/>
              <a:headEnd/>
              <a:tailEnd/>
            </a:ln>
            <a:effectLst/>
          </p:spPr>
          <p:txBody>
            <a:bodyPr wrap="none" anchor="ctr"/>
            <a:lstStyle/>
            <a:p>
              <a:endParaRPr lang="en-US"/>
            </a:p>
          </p:txBody>
        </p:sp>
        <p:sp>
          <p:nvSpPr>
            <p:cNvPr id="59420" name="Rectangle 28"/>
            <p:cNvSpPr>
              <a:spLocks noChangeArrowheads="1"/>
            </p:cNvSpPr>
            <p:nvPr/>
          </p:nvSpPr>
          <p:spPr bwMode="auto">
            <a:xfrm rot="16200000">
              <a:off x="912" y="1824"/>
              <a:ext cx="240" cy="62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421" name="Rectangle 29"/>
            <p:cNvSpPr>
              <a:spLocks noChangeArrowheads="1"/>
            </p:cNvSpPr>
            <p:nvPr/>
          </p:nvSpPr>
          <p:spPr bwMode="auto">
            <a:xfrm rot="16200000">
              <a:off x="1584" y="2496"/>
              <a:ext cx="240" cy="624"/>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609600" y="457200"/>
            <a:ext cx="8382000" cy="57912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KONTROL BISING mrpkan aspek pengendalian bising</a:t>
            </a: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p>
          <a:p>
            <a:pPr marL="342900" indent="-342900" eaLnBrk="1" hangingPunct="1">
              <a:spcBef>
                <a:spcPct val="20000"/>
              </a:spcBef>
              <a:buClr>
                <a:schemeClr val="hlink"/>
              </a:buClr>
              <a:buSzPct val="70000"/>
            </a:pPr>
            <a:endParaRPr lang="en-US" sz="20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r>
              <a:rPr lang="en-US" sz="1600" b="1">
                <a:solidFill>
                  <a:srgbClr val="FFCC00"/>
                </a:solidFill>
                <a:effectLst>
                  <a:outerShdw blurRad="38100" dist="38100" dir="2700000" algn="tl">
                    <a:srgbClr val="000000"/>
                  </a:outerShdw>
                </a:effectLst>
                <a:latin typeface="Arial" charset="0"/>
              </a:rPr>
              <a:t>PROBLEM</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 ZONIFIKASI MASSA BANGUNAN PADA DAERAH</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DITEPI JALAN RAYA</a:t>
            </a: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SOLUSI</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DIBUAT KLASIFIKASI BDSKAN AKUSTIK, SPT. :                           </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A. RUANG MENIMBULKAN BISING &amp; BOLEH DI</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MASUKI SUARA</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B. RUANG TDK MENIMBULKAN BISING &amp; BOLEH</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DIMASUKI SUARA </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C. RUANG TDK MENIMBULKAN BISING &amp; TDK</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BOLEH DIMASUKI SUARA</a:t>
            </a:r>
          </a:p>
        </p:txBody>
      </p:sp>
      <p:grpSp>
        <p:nvGrpSpPr>
          <p:cNvPr id="61477" name="Group 37"/>
          <p:cNvGrpSpPr>
            <a:grpSpLocks/>
          </p:cNvGrpSpPr>
          <p:nvPr/>
        </p:nvGrpSpPr>
        <p:grpSpPr bwMode="auto">
          <a:xfrm>
            <a:off x="381000" y="2895600"/>
            <a:ext cx="3276600" cy="3048000"/>
            <a:chOff x="240" y="1824"/>
            <a:chExt cx="2064" cy="1920"/>
          </a:xfrm>
        </p:grpSpPr>
        <p:sp>
          <p:nvSpPr>
            <p:cNvPr id="61456" name="Rectangle 16"/>
            <p:cNvSpPr>
              <a:spLocks noChangeArrowheads="1"/>
            </p:cNvSpPr>
            <p:nvPr/>
          </p:nvSpPr>
          <p:spPr bwMode="auto">
            <a:xfrm>
              <a:off x="2064" y="2592"/>
              <a:ext cx="240" cy="62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1459" name="Rectangle 19"/>
            <p:cNvSpPr>
              <a:spLocks noChangeArrowheads="1"/>
            </p:cNvSpPr>
            <p:nvPr/>
          </p:nvSpPr>
          <p:spPr bwMode="auto">
            <a:xfrm>
              <a:off x="1152" y="2592"/>
              <a:ext cx="240" cy="62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1460" name="Rectangle 20"/>
            <p:cNvSpPr>
              <a:spLocks noChangeArrowheads="1"/>
            </p:cNvSpPr>
            <p:nvPr/>
          </p:nvSpPr>
          <p:spPr bwMode="auto">
            <a:xfrm rot="16200000">
              <a:off x="1608" y="1848"/>
              <a:ext cx="240" cy="96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1461" name="Line 21"/>
            <p:cNvSpPr>
              <a:spLocks noChangeShapeType="1"/>
            </p:cNvSpPr>
            <p:nvPr/>
          </p:nvSpPr>
          <p:spPr bwMode="auto">
            <a:xfrm>
              <a:off x="240" y="1824"/>
              <a:ext cx="2064" cy="0"/>
            </a:xfrm>
            <a:prstGeom prst="line">
              <a:avLst/>
            </a:prstGeom>
            <a:noFill/>
            <a:ln w="38100">
              <a:solidFill>
                <a:schemeClr val="tx1"/>
              </a:solidFill>
              <a:round/>
              <a:headEnd/>
              <a:tailEnd/>
            </a:ln>
            <a:effectLst/>
          </p:spPr>
          <p:txBody>
            <a:bodyPr/>
            <a:lstStyle/>
            <a:p>
              <a:endParaRPr lang="en-US"/>
            </a:p>
          </p:txBody>
        </p:sp>
        <p:sp>
          <p:nvSpPr>
            <p:cNvPr id="61462" name="Line 22"/>
            <p:cNvSpPr>
              <a:spLocks noChangeShapeType="1"/>
            </p:cNvSpPr>
            <p:nvPr/>
          </p:nvSpPr>
          <p:spPr bwMode="auto">
            <a:xfrm>
              <a:off x="864" y="2064"/>
              <a:ext cx="1440" cy="0"/>
            </a:xfrm>
            <a:prstGeom prst="line">
              <a:avLst/>
            </a:prstGeom>
            <a:noFill/>
            <a:ln w="38100">
              <a:solidFill>
                <a:schemeClr val="tx1"/>
              </a:solidFill>
              <a:round/>
              <a:headEnd/>
              <a:tailEnd/>
            </a:ln>
            <a:effectLst/>
          </p:spPr>
          <p:txBody>
            <a:bodyPr/>
            <a:lstStyle/>
            <a:p>
              <a:endParaRPr lang="en-US"/>
            </a:p>
          </p:txBody>
        </p:sp>
        <p:sp>
          <p:nvSpPr>
            <p:cNvPr id="61463" name="Line 23"/>
            <p:cNvSpPr>
              <a:spLocks noChangeShapeType="1"/>
            </p:cNvSpPr>
            <p:nvPr/>
          </p:nvSpPr>
          <p:spPr bwMode="auto">
            <a:xfrm>
              <a:off x="240" y="2064"/>
              <a:ext cx="528" cy="0"/>
            </a:xfrm>
            <a:prstGeom prst="line">
              <a:avLst/>
            </a:prstGeom>
            <a:noFill/>
            <a:ln w="38100">
              <a:solidFill>
                <a:schemeClr val="tx1"/>
              </a:solidFill>
              <a:round/>
              <a:headEnd/>
              <a:tailEnd/>
            </a:ln>
            <a:effectLst/>
          </p:spPr>
          <p:txBody>
            <a:bodyPr/>
            <a:lstStyle/>
            <a:p>
              <a:endParaRPr lang="en-US"/>
            </a:p>
          </p:txBody>
        </p:sp>
        <p:sp>
          <p:nvSpPr>
            <p:cNvPr id="61464" name="Line 24"/>
            <p:cNvSpPr>
              <a:spLocks noChangeShapeType="1"/>
            </p:cNvSpPr>
            <p:nvPr/>
          </p:nvSpPr>
          <p:spPr bwMode="auto">
            <a:xfrm flipV="1">
              <a:off x="768" y="2064"/>
              <a:ext cx="0" cy="1680"/>
            </a:xfrm>
            <a:prstGeom prst="line">
              <a:avLst/>
            </a:prstGeom>
            <a:noFill/>
            <a:ln w="9525">
              <a:solidFill>
                <a:schemeClr val="tx1"/>
              </a:solidFill>
              <a:round/>
              <a:headEnd/>
              <a:tailEnd/>
            </a:ln>
            <a:effectLst/>
          </p:spPr>
          <p:txBody>
            <a:bodyPr/>
            <a:lstStyle/>
            <a:p>
              <a:endParaRPr lang="en-US"/>
            </a:p>
          </p:txBody>
        </p:sp>
        <p:sp>
          <p:nvSpPr>
            <p:cNvPr id="61465" name="Line 25"/>
            <p:cNvSpPr>
              <a:spLocks noChangeShapeType="1"/>
            </p:cNvSpPr>
            <p:nvPr/>
          </p:nvSpPr>
          <p:spPr bwMode="auto">
            <a:xfrm flipV="1">
              <a:off x="864" y="2064"/>
              <a:ext cx="0" cy="1680"/>
            </a:xfrm>
            <a:prstGeom prst="line">
              <a:avLst/>
            </a:prstGeom>
            <a:noFill/>
            <a:ln w="9525">
              <a:solidFill>
                <a:schemeClr val="tx1"/>
              </a:solidFill>
              <a:round/>
              <a:headEnd/>
              <a:tailEnd/>
            </a:ln>
            <a:effectLst/>
          </p:spPr>
          <p:txBody>
            <a:bodyPr/>
            <a:lstStyle/>
            <a:p>
              <a:endParaRPr lang="en-US"/>
            </a:p>
          </p:txBody>
        </p:sp>
        <p:sp>
          <p:nvSpPr>
            <p:cNvPr id="61469" name="Line 29"/>
            <p:cNvSpPr>
              <a:spLocks noChangeShapeType="1"/>
            </p:cNvSpPr>
            <p:nvPr/>
          </p:nvSpPr>
          <p:spPr bwMode="auto">
            <a:xfrm>
              <a:off x="1344" y="1872"/>
              <a:ext cx="0" cy="288"/>
            </a:xfrm>
            <a:prstGeom prst="line">
              <a:avLst/>
            </a:prstGeom>
            <a:noFill/>
            <a:ln w="63500">
              <a:solidFill>
                <a:srgbClr val="FF0000"/>
              </a:solidFill>
              <a:round/>
              <a:headEnd/>
              <a:tailEnd type="triangle" w="med" len="med"/>
            </a:ln>
            <a:effectLst/>
          </p:spPr>
          <p:txBody>
            <a:bodyPr/>
            <a:lstStyle/>
            <a:p>
              <a:endParaRPr lang="en-US"/>
            </a:p>
          </p:txBody>
        </p:sp>
        <p:sp>
          <p:nvSpPr>
            <p:cNvPr id="61470" name="Text Box 30"/>
            <p:cNvSpPr txBox="1">
              <a:spLocks noChangeArrowheads="1"/>
            </p:cNvSpPr>
            <p:nvPr/>
          </p:nvSpPr>
          <p:spPr bwMode="auto">
            <a:xfrm>
              <a:off x="1632" y="2448"/>
              <a:ext cx="144" cy="231"/>
            </a:xfrm>
            <a:prstGeom prst="rect">
              <a:avLst/>
            </a:prstGeom>
            <a:noFill/>
            <a:ln w="9525">
              <a:noFill/>
              <a:miter lim="800000"/>
              <a:headEnd/>
              <a:tailEnd/>
            </a:ln>
            <a:effectLst/>
          </p:spPr>
          <p:txBody>
            <a:bodyPr>
              <a:spAutoFit/>
            </a:bodyPr>
            <a:lstStyle/>
            <a:p>
              <a:pPr>
                <a:spcBef>
                  <a:spcPct val="50000"/>
                </a:spcBef>
              </a:pPr>
              <a:r>
                <a:rPr lang="en-US"/>
                <a:t>A</a:t>
              </a:r>
            </a:p>
          </p:txBody>
        </p:sp>
        <p:sp>
          <p:nvSpPr>
            <p:cNvPr id="61471" name="Text Box 31"/>
            <p:cNvSpPr txBox="1">
              <a:spLocks noChangeArrowheads="1"/>
            </p:cNvSpPr>
            <p:nvPr/>
          </p:nvSpPr>
          <p:spPr bwMode="auto">
            <a:xfrm>
              <a:off x="1200" y="3264"/>
              <a:ext cx="144" cy="231"/>
            </a:xfrm>
            <a:prstGeom prst="rect">
              <a:avLst/>
            </a:prstGeom>
            <a:noFill/>
            <a:ln w="9525">
              <a:noFill/>
              <a:miter lim="800000"/>
              <a:headEnd/>
              <a:tailEnd/>
            </a:ln>
            <a:effectLst/>
          </p:spPr>
          <p:txBody>
            <a:bodyPr>
              <a:spAutoFit/>
            </a:bodyPr>
            <a:lstStyle/>
            <a:p>
              <a:pPr>
                <a:spcBef>
                  <a:spcPct val="50000"/>
                </a:spcBef>
              </a:pPr>
              <a:r>
                <a:rPr lang="en-US"/>
                <a:t>B</a:t>
              </a:r>
            </a:p>
          </p:txBody>
        </p:sp>
        <p:sp>
          <p:nvSpPr>
            <p:cNvPr id="61472" name="Text Box 32"/>
            <p:cNvSpPr txBox="1">
              <a:spLocks noChangeArrowheads="1"/>
            </p:cNvSpPr>
            <p:nvPr/>
          </p:nvSpPr>
          <p:spPr bwMode="auto">
            <a:xfrm>
              <a:off x="1920" y="3216"/>
              <a:ext cx="192" cy="231"/>
            </a:xfrm>
            <a:prstGeom prst="rect">
              <a:avLst/>
            </a:prstGeom>
            <a:noFill/>
            <a:ln w="9525">
              <a:noFill/>
              <a:miter lim="800000"/>
              <a:headEnd/>
              <a:tailEnd/>
            </a:ln>
            <a:effectLst/>
          </p:spPr>
          <p:txBody>
            <a:bodyPr>
              <a:spAutoFit/>
            </a:bodyPr>
            <a:lstStyle/>
            <a:p>
              <a:pPr>
                <a:spcBef>
                  <a:spcPct val="50000"/>
                </a:spcBef>
              </a:pPr>
              <a:r>
                <a:rPr lang="en-US"/>
                <a:t>C</a:t>
              </a:r>
            </a:p>
          </p:txBody>
        </p:sp>
        <p:sp>
          <p:nvSpPr>
            <p:cNvPr id="61473" name="Line 33"/>
            <p:cNvSpPr>
              <a:spLocks noChangeShapeType="1"/>
            </p:cNvSpPr>
            <p:nvPr/>
          </p:nvSpPr>
          <p:spPr bwMode="auto">
            <a:xfrm>
              <a:off x="1536" y="1872"/>
              <a:ext cx="0" cy="288"/>
            </a:xfrm>
            <a:prstGeom prst="line">
              <a:avLst/>
            </a:prstGeom>
            <a:noFill/>
            <a:ln w="63500">
              <a:solidFill>
                <a:srgbClr val="FF0000"/>
              </a:solidFill>
              <a:round/>
              <a:headEnd/>
              <a:tailEnd type="triangle" w="med" len="med"/>
            </a:ln>
            <a:effectLst/>
          </p:spPr>
          <p:txBody>
            <a:bodyPr/>
            <a:lstStyle/>
            <a:p>
              <a:endParaRPr lang="en-US"/>
            </a:p>
          </p:txBody>
        </p:sp>
        <p:sp>
          <p:nvSpPr>
            <p:cNvPr id="61474" name="Line 34"/>
            <p:cNvSpPr>
              <a:spLocks noChangeShapeType="1"/>
            </p:cNvSpPr>
            <p:nvPr/>
          </p:nvSpPr>
          <p:spPr bwMode="auto">
            <a:xfrm>
              <a:off x="1728" y="1872"/>
              <a:ext cx="0" cy="288"/>
            </a:xfrm>
            <a:prstGeom prst="line">
              <a:avLst/>
            </a:prstGeom>
            <a:noFill/>
            <a:ln w="63500">
              <a:solidFill>
                <a:srgbClr val="FF0000"/>
              </a:solidFill>
              <a:round/>
              <a:headEnd/>
              <a:tailEnd type="triangle" w="med" len="med"/>
            </a:ln>
            <a:effectLst/>
          </p:spPr>
          <p:txBody>
            <a:bodyPr/>
            <a:lstStyle/>
            <a:p>
              <a:endParaRPr lang="en-US"/>
            </a:p>
          </p:txBody>
        </p:sp>
        <p:sp>
          <p:nvSpPr>
            <p:cNvPr id="61475" name="Line 35"/>
            <p:cNvSpPr>
              <a:spLocks noChangeShapeType="1"/>
            </p:cNvSpPr>
            <p:nvPr/>
          </p:nvSpPr>
          <p:spPr bwMode="auto">
            <a:xfrm>
              <a:off x="1920" y="1872"/>
              <a:ext cx="0" cy="288"/>
            </a:xfrm>
            <a:prstGeom prst="line">
              <a:avLst/>
            </a:prstGeom>
            <a:noFill/>
            <a:ln w="63500">
              <a:solidFill>
                <a:srgbClr val="FF0000"/>
              </a:solidFill>
              <a:round/>
              <a:headEnd/>
              <a:tailEnd type="triangle" w="med" len="med"/>
            </a:ln>
            <a:effectLst/>
          </p:spPr>
          <p:txBody>
            <a:bodyPr/>
            <a:lstStyle/>
            <a:p>
              <a:endParaRPr lang="en-US"/>
            </a:p>
          </p:txBody>
        </p:sp>
        <p:sp>
          <p:nvSpPr>
            <p:cNvPr id="61476" name="Line 36"/>
            <p:cNvSpPr>
              <a:spLocks noChangeShapeType="1"/>
            </p:cNvSpPr>
            <p:nvPr/>
          </p:nvSpPr>
          <p:spPr bwMode="auto">
            <a:xfrm>
              <a:off x="2112" y="1872"/>
              <a:ext cx="0" cy="288"/>
            </a:xfrm>
            <a:prstGeom prst="line">
              <a:avLst/>
            </a:prstGeom>
            <a:noFill/>
            <a:ln w="63500">
              <a:solidFill>
                <a:srgbClr val="FF0000"/>
              </a:solidFill>
              <a:round/>
              <a:headEnd/>
              <a:tailEnd type="triangle" w="med" len="med"/>
            </a:ln>
            <a:effectLst/>
          </p:spPr>
          <p:txBody>
            <a:bodyPr/>
            <a:lstStyle/>
            <a:p>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609600" y="457200"/>
            <a:ext cx="8153400" cy="60960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KONTROL BISING mrpkan aspek pengendalian bising</a:t>
            </a: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p>
          <a:p>
            <a:pPr marL="342900" indent="-342900" eaLnBrk="1" hangingPunct="1">
              <a:spcBef>
                <a:spcPct val="20000"/>
              </a:spcBef>
              <a:buClr>
                <a:schemeClr val="hlink"/>
              </a:buClr>
              <a:buSzPct val="70000"/>
            </a:pPr>
            <a:endParaRPr lang="en-US" sz="20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2000" b="1">
                <a:solidFill>
                  <a:srgbClr val="FFCC00"/>
                </a:solidFill>
                <a:effectLst>
                  <a:outerShdw blurRad="38100" dist="38100" dir="2700000" algn="tl">
                    <a:srgbClr val="000000"/>
                  </a:outerShdw>
                </a:effectLst>
                <a:latin typeface="Arial" charset="0"/>
              </a:rPr>
              <a:t>                                         </a:t>
            </a:r>
            <a:r>
              <a:rPr lang="en-US" sz="1600" b="1">
                <a:solidFill>
                  <a:srgbClr val="FFCC00"/>
                </a:solidFill>
                <a:effectLst>
                  <a:outerShdw blurRad="38100" dist="38100" dir="2700000" algn="tl">
                    <a:srgbClr val="000000"/>
                  </a:outerShdw>
                </a:effectLst>
                <a:latin typeface="Arial" charset="0"/>
              </a:rPr>
              <a:t>PROBLEM</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 HINDARI PERMUKAAN BIDANG YG LUAS</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YG MENERIMA BISING LUAR / JALAN</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a:t>
            </a: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endParaRPr lang="en-US" sz="1600" b="1">
              <a:solidFill>
                <a:srgbClr val="FFCC00"/>
              </a:solidFill>
              <a:effectLst>
                <a:outerShdw blurRad="38100" dist="38100" dir="2700000" algn="tl">
                  <a:srgbClr val="000000"/>
                </a:outerShdw>
              </a:effectLst>
              <a:latin typeface="Arial" charset="0"/>
            </a:endParaRP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SOLUSI</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MASSA BANGUNAN DIBUAT TEGAK LURUS                                  </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AS JALAN UTK MENGURANGI BIDANG YG</a:t>
            </a:r>
          </a:p>
          <a:p>
            <a:pPr marL="342900" indent="-342900" eaLnBrk="1" hangingPunct="1">
              <a:spcBef>
                <a:spcPct val="20000"/>
              </a:spcBef>
              <a:buClr>
                <a:schemeClr val="hlink"/>
              </a:buClr>
              <a:buSzPct val="70000"/>
            </a:pPr>
            <a:r>
              <a:rPr lang="en-US" sz="1600" b="1">
                <a:solidFill>
                  <a:srgbClr val="FFCC00"/>
                </a:solidFill>
                <a:effectLst>
                  <a:outerShdw blurRad="38100" dist="38100" dir="2700000" algn="tl">
                    <a:srgbClr val="000000"/>
                  </a:outerShdw>
                </a:effectLst>
                <a:latin typeface="Arial" charset="0"/>
              </a:rPr>
              <a:t>                                                           MENERIMA BISING</a:t>
            </a:r>
          </a:p>
        </p:txBody>
      </p:sp>
      <p:sp>
        <p:nvSpPr>
          <p:cNvPr id="62488" name="Rectangle 24"/>
          <p:cNvSpPr>
            <a:spLocks noChangeArrowheads="1"/>
          </p:cNvSpPr>
          <p:nvPr/>
        </p:nvSpPr>
        <p:spPr bwMode="auto">
          <a:xfrm rot="16200000">
            <a:off x="1943100" y="1790700"/>
            <a:ext cx="381000" cy="1219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nvGrpSpPr>
          <p:cNvPr id="62502" name="Group 38"/>
          <p:cNvGrpSpPr>
            <a:grpSpLocks/>
          </p:cNvGrpSpPr>
          <p:nvPr/>
        </p:nvGrpSpPr>
        <p:grpSpPr bwMode="auto">
          <a:xfrm>
            <a:off x="76200" y="1371600"/>
            <a:ext cx="3276600" cy="2667000"/>
            <a:chOff x="240" y="1824"/>
            <a:chExt cx="2064" cy="1920"/>
          </a:xfrm>
        </p:grpSpPr>
        <p:sp>
          <p:nvSpPr>
            <p:cNvPr id="62489" name="Line 25"/>
            <p:cNvSpPr>
              <a:spLocks noChangeShapeType="1"/>
            </p:cNvSpPr>
            <p:nvPr/>
          </p:nvSpPr>
          <p:spPr bwMode="auto">
            <a:xfrm>
              <a:off x="240" y="1824"/>
              <a:ext cx="2064" cy="0"/>
            </a:xfrm>
            <a:prstGeom prst="line">
              <a:avLst/>
            </a:prstGeom>
            <a:noFill/>
            <a:ln w="38100">
              <a:solidFill>
                <a:schemeClr val="tx1"/>
              </a:solidFill>
              <a:round/>
              <a:headEnd/>
              <a:tailEnd/>
            </a:ln>
            <a:effectLst/>
          </p:spPr>
          <p:txBody>
            <a:bodyPr/>
            <a:lstStyle/>
            <a:p>
              <a:endParaRPr lang="en-US"/>
            </a:p>
          </p:txBody>
        </p:sp>
        <p:sp>
          <p:nvSpPr>
            <p:cNvPr id="62490" name="Line 26"/>
            <p:cNvSpPr>
              <a:spLocks noChangeShapeType="1"/>
            </p:cNvSpPr>
            <p:nvPr/>
          </p:nvSpPr>
          <p:spPr bwMode="auto">
            <a:xfrm>
              <a:off x="864" y="2064"/>
              <a:ext cx="1440" cy="0"/>
            </a:xfrm>
            <a:prstGeom prst="line">
              <a:avLst/>
            </a:prstGeom>
            <a:noFill/>
            <a:ln w="38100">
              <a:solidFill>
                <a:schemeClr val="tx1"/>
              </a:solidFill>
              <a:round/>
              <a:headEnd/>
              <a:tailEnd/>
            </a:ln>
            <a:effectLst/>
          </p:spPr>
          <p:txBody>
            <a:bodyPr/>
            <a:lstStyle/>
            <a:p>
              <a:endParaRPr lang="en-US"/>
            </a:p>
          </p:txBody>
        </p:sp>
        <p:sp>
          <p:nvSpPr>
            <p:cNvPr id="62491" name="Line 27"/>
            <p:cNvSpPr>
              <a:spLocks noChangeShapeType="1"/>
            </p:cNvSpPr>
            <p:nvPr/>
          </p:nvSpPr>
          <p:spPr bwMode="auto">
            <a:xfrm>
              <a:off x="240" y="2064"/>
              <a:ext cx="528" cy="0"/>
            </a:xfrm>
            <a:prstGeom prst="line">
              <a:avLst/>
            </a:prstGeom>
            <a:noFill/>
            <a:ln w="38100">
              <a:solidFill>
                <a:schemeClr val="tx1"/>
              </a:solidFill>
              <a:round/>
              <a:headEnd/>
              <a:tailEnd/>
            </a:ln>
            <a:effectLst/>
          </p:spPr>
          <p:txBody>
            <a:bodyPr/>
            <a:lstStyle/>
            <a:p>
              <a:endParaRPr lang="en-US"/>
            </a:p>
          </p:txBody>
        </p:sp>
        <p:sp>
          <p:nvSpPr>
            <p:cNvPr id="62492" name="Line 28"/>
            <p:cNvSpPr>
              <a:spLocks noChangeShapeType="1"/>
            </p:cNvSpPr>
            <p:nvPr/>
          </p:nvSpPr>
          <p:spPr bwMode="auto">
            <a:xfrm flipV="1">
              <a:off x="768" y="2064"/>
              <a:ext cx="0" cy="1680"/>
            </a:xfrm>
            <a:prstGeom prst="line">
              <a:avLst/>
            </a:prstGeom>
            <a:noFill/>
            <a:ln w="9525">
              <a:solidFill>
                <a:schemeClr val="tx1"/>
              </a:solidFill>
              <a:round/>
              <a:headEnd/>
              <a:tailEnd/>
            </a:ln>
            <a:effectLst/>
          </p:spPr>
          <p:txBody>
            <a:bodyPr/>
            <a:lstStyle/>
            <a:p>
              <a:endParaRPr lang="en-US"/>
            </a:p>
          </p:txBody>
        </p:sp>
        <p:sp>
          <p:nvSpPr>
            <p:cNvPr id="62493" name="Line 29"/>
            <p:cNvSpPr>
              <a:spLocks noChangeShapeType="1"/>
            </p:cNvSpPr>
            <p:nvPr/>
          </p:nvSpPr>
          <p:spPr bwMode="auto">
            <a:xfrm flipV="1">
              <a:off x="864" y="2064"/>
              <a:ext cx="0" cy="1680"/>
            </a:xfrm>
            <a:prstGeom prst="line">
              <a:avLst/>
            </a:prstGeom>
            <a:noFill/>
            <a:ln w="9525">
              <a:solidFill>
                <a:schemeClr val="tx1"/>
              </a:solidFill>
              <a:round/>
              <a:headEnd/>
              <a:tailEnd/>
            </a:ln>
            <a:effectLst/>
          </p:spPr>
          <p:txBody>
            <a:bodyPr/>
            <a:lstStyle/>
            <a:p>
              <a:endParaRPr lang="en-US"/>
            </a:p>
          </p:txBody>
        </p:sp>
      </p:grpSp>
      <p:grpSp>
        <p:nvGrpSpPr>
          <p:cNvPr id="62506" name="Group 42"/>
          <p:cNvGrpSpPr>
            <a:grpSpLocks/>
          </p:cNvGrpSpPr>
          <p:nvPr/>
        </p:nvGrpSpPr>
        <p:grpSpPr bwMode="auto">
          <a:xfrm>
            <a:off x="1617663" y="1438275"/>
            <a:ext cx="1049337" cy="400050"/>
            <a:chOff x="998" y="906"/>
            <a:chExt cx="661" cy="252"/>
          </a:xfrm>
        </p:grpSpPr>
        <p:sp>
          <p:nvSpPr>
            <p:cNvPr id="62494" name="Line 30"/>
            <p:cNvSpPr>
              <a:spLocks noChangeShapeType="1"/>
            </p:cNvSpPr>
            <p:nvPr/>
          </p:nvSpPr>
          <p:spPr bwMode="auto">
            <a:xfrm>
              <a:off x="998"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498" name="Line 34"/>
            <p:cNvSpPr>
              <a:spLocks noChangeShapeType="1"/>
            </p:cNvSpPr>
            <p:nvPr/>
          </p:nvSpPr>
          <p:spPr bwMode="auto">
            <a:xfrm>
              <a:off x="1163"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499" name="Line 35"/>
            <p:cNvSpPr>
              <a:spLocks noChangeShapeType="1"/>
            </p:cNvSpPr>
            <p:nvPr/>
          </p:nvSpPr>
          <p:spPr bwMode="auto">
            <a:xfrm>
              <a:off x="1328"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500" name="Line 36"/>
            <p:cNvSpPr>
              <a:spLocks noChangeShapeType="1"/>
            </p:cNvSpPr>
            <p:nvPr/>
          </p:nvSpPr>
          <p:spPr bwMode="auto">
            <a:xfrm>
              <a:off x="1494"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501" name="Line 37"/>
            <p:cNvSpPr>
              <a:spLocks noChangeShapeType="1"/>
            </p:cNvSpPr>
            <p:nvPr/>
          </p:nvSpPr>
          <p:spPr bwMode="auto">
            <a:xfrm>
              <a:off x="1659" y="906"/>
              <a:ext cx="0" cy="252"/>
            </a:xfrm>
            <a:prstGeom prst="line">
              <a:avLst/>
            </a:prstGeom>
            <a:noFill/>
            <a:ln w="63500">
              <a:solidFill>
                <a:srgbClr val="FF0000"/>
              </a:solidFill>
              <a:round/>
              <a:headEnd/>
              <a:tailEnd type="triangle" w="med" len="med"/>
            </a:ln>
            <a:effectLst/>
          </p:spPr>
          <p:txBody>
            <a:bodyPr/>
            <a:lstStyle/>
            <a:p>
              <a:endParaRPr lang="en-US"/>
            </a:p>
          </p:txBody>
        </p:sp>
      </p:grpSp>
      <p:sp>
        <p:nvSpPr>
          <p:cNvPr id="62504" name="Line 40"/>
          <p:cNvSpPr>
            <a:spLocks noChangeShapeType="1"/>
          </p:cNvSpPr>
          <p:nvPr/>
        </p:nvSpPr>
        <p:spPr bwMode="auto">
          <a:xfrm>
            <a:off x="1219200" y="1752600"/>
            <a:ext cx="0" cy="1371600"/>
          </a:xfrm>
          <a:prstGeom prst="line">
            <a:avLst/>
          </a:prstGeom>
          <a:noFill/>
          <a:ln w="9525">
            <a:solidFill>
              <a:srgbClr val="FF0000"/>
            </a:solidFill>
            <a:prstDash val="dash"/>
            <a:round/>
            <a:headEnd/>
            <a:tailEnd/>
          </a:ln>
          <a:effectLst/>
        </p:spPr>
        <p:txBody>
          <a:bodyPr/>
          <a:lstStyle/>
          <a:p>
            <a:endParaRPr lang="en-US"/>
          </a:p>
        </p:txBody>
      </p:sp>
      <p:sp>
        <p:nvSpPr>
          <p:cNvPr id="62505" name="Line 41"/>
          <p:cNvSpPr>
            <a:spLocks noChangeShapeType="1"/>
          </p:cNvSpPr>
          <p:nvPr/>
        </p:nvSpPr>
        <p:spPr bwMode="auto">
          <a:xfrm>
            <a:off x="3048000" y="1752600"/>
            <a:ext cx="0" cy="1371600"/>
          </a:xfrm>
          <a:prstGeom prst="line">
            <a:avLst/>
          </a:prstGeom>
          <a:noFill/>
          <a:ln w="9525">
            <a:solidFill>
              <a:srgbClr val="FF0000"/>
            </a:solidFill>
            <a:prstDash val="dash"/>
            <a:round/>
            <a:headEnd/>
            <a:tailEnd/>
          </a:ln>
          <a:effectLst/>
        </p:spPr>
        <p:txBody>
          <a:bodyPr/>
          <a:lstStyle/>
          <a:p>
            <a:endParaRPr lang="en-US"/>
          </a:p>
        </p:txBody>
      </p:sp>
      <p:sp>
        <p:nvSpPr>
          <p:cNvPr id="62507" name="Line 43"/>
          <p:cNvSpPr>
            <a:spLocks noChangeShapeType="1"/>
          </p:cNvSpPr>
          <p:nvPr/>
        </p:nvSpPr>
        <p:spPr bwMode="auto">
          <a:xfrm flipH="1">
            <a:off x="1219200" y="3124200"/>
            <a:ext cx="1828800" cy="0"/>
          </a:xfrm>
          <a:prstGeom prst="line">
            <a:avLst/>
          </a:prstGeom>
          <a:noFill/>
          <a:ln w="9525">
            <a:solidFill>
              <a:srgbClr val="FF0000"/>
            </a:solidFill>
            <a:prstDash val="dash"/>
            <a:round/>
            <a:headEnd/>
            <a:tailEnd/>
          </a:ln>
          <a:effectLst/>
        </p:spPr>
        <p:txBody>
          <a:bodyPr/>
          <a:lstStyle/>
          <a:p>
            <a:endParaRPr lang="en-US"/>
          </a:p>
        </p:txBody>
      </p:sp>
      <p:sp>
        <p:nvSpPr>
          <p:cNvPr id="62508" name="Rectangle 44"/>
          <p:cNvSpPr>
            <a:spLocks noChangeArrowheads="1"/>
          </p:cNvSpPr>
          <p:nvPr/>
        </p:nvSpPr>
        <p:spPr bwMode="auto">
          <a:xfrm>
            <a:off x="2514600" y="4191000"/>
            <a:ext cx="3810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nvGrpSpPr>
          <p:cNvPr id="62509" name="Group 45"/>
          <p:cNvGrpSpPr>
            <a:grpSpLocks/>
          </p:cNvGrpSpPr>
          <p:nvPr/>
        </p:nvGrpSpPr>
        <p:grpSpPr bwMode="auto">
          <a:xfrm>
            <a:off x="685800" y="3657600"/>
            <a:ext cx="3276600" cy="2667000"/>
            <a:chOff x="240" y="1824"/>
            <a:chExt cx="2064" cy="1920"/>
          </a:xfrm>
        </p:grpSpPr>
        <p:sp>
          <p:nvSpPr>
            <p:cNvPr id="62510" name="Line 46"/>
            <p:cNvSpPr>
              <a:spLocks noChangeShapeType="1"/>
            </p:cNvSpPr>
            <p:nvPr/>
          </p:nvSpPr>
          <p:spPr bwMode="auto">
            <a:xfrm>
              <a:off x="240" y="1824"/>
              <a:ext cx="2064" cy="0"/>
            </a:xfrm>
            <a:prstGeom prst="line">
              <a:avLst/>
            </a:prstGeom>
            <a:noFill/>
            <a:ln w="38100">
              <a:solidFill>
                <a:schemeClr val="tx1"/>
              </a:solidFill>
              <a:round/>
              <a:headEnd/>
              <a:tailEnd/>
            </a:ln>
            <a:effectLst/>
          </p:spPr>
          <p:txBody>
            <a:bodyPr/>
            <a:lstStyle/>
            <a:p>
              <a:endParaRPr lang="en-US"/>
            </a:p>
          </p:txBody>
        </p:sp>
        <p:sp>
          <p:nvSpPr>
            <p:cNvPr id="62511" name="Line 47"/>
            <p:cNvSpPr>
              <a:spLocks noChangeShapeType="1"/>
            </p:cNvSpPr>
            <p:nvPr/>
          </p:nvSpPr>
          <p:spPr bwMode="auto">
            <a:xfrm>
              <a:off x="864" y="2064"/>
              <a:ext cx="1440" cy="0"/>
            </a:xfrm>
            <a:prstGeom prst="line">
              <a:avLst/>
            </a:prstGeom>
            <a:noFill/>
            <a:ln w="38100">
              <a:solidFill>
                <a:schemeClr val="tx1"/>
              </a:solidFill>
              <a:round/>
              <a:headEnd/>
              <a:tailEnd/>
            </a:ln>
            <a:effectLst/>
          </p:spPr>
          <p:txBody>
            <a:bodyPr/>
            <a:lstStyle/>
            <a:p>
              <a:endParaRPr lang="en-US"/>
            </a:p>
          </p:txBody>
        </p:sp>
        <p:sp>
          <p:nvSpPr>
            <p:cNvPr id="62512" name="Line 48"/>
            <p:cNvSpPr>
              <a:spLocks noChangeShapeType="1"/>
            </p:cNvSpPr>
            <p:nvPr/>
          </p:nvSpPr>
          <p:spPr bwMode="auto">
            <a:xfrm>
              <a:off x="240" y="2064"/>
              <a:ext cx="528" cy="0"/>
            </a:xfrm>
            <a:prstGeom prst="line">
              <a:avLst/>
            </a:prstGeom>
            <a:noFill/>
            <a:ln w="38100">
              <a:solidFill>
                <a:schemeClr val="tx1"/>
              </a:solidFill>
              <a:round/>
              <a:headEnd/>
              <a:tailEnd/>
            </a:ln>
            <a:effectLst/>
          </p:spPr>
          <p:txBody>
            <a:bodyPr/>
            <a:lstStyle/>
            <a:p>
              <a:endParaRPr lang="en-US"/>
            </a:p>
          </p:txBody>
        </p:sp>
        <p:sp>
          <p:nvSpPr>
            <p:cNvPr id="62513" name="Line 49"/>
            <p:cNvSpPr>
              <a:spLocks noChangeShapeType="1"/>
            </p:cNvSpPr>
            <p:nvPr/>
          </p:nvSpPr>
          <p:spPr bwMode="auto">
            <a:xfrm flipV="1">
              <a:off x="768" y="2064"/>
              <a:ext cx="0" cy="1680"/>
            </a:xfrm>
            <a:prstGeom prst="line">
              <a:avLst/>
            </a:prstGeom>
            <a:noFill/>
            <a:ln w="9525">
              <a:solidFill>
                <a:schemeClr val="tx1"/>
              </a:solidFill>
              <a:round/>
              <a:headEnd/>
              <a:tailEnd/>
            </a:ln>
            <a:effectLst/>
          </p:spPr>
          <p:txBody>
            <a:bodyPr/>
            <a:lstStyle/>
            <a:p>
              <a:endParaRPr lang="en-US"/>
            </a:p>
          </p:txBody>
        </p:sp>
        <p:sp>
          <p:nvSpPr>
            <p:cNvPr id="62514" name="Line 50"/>
            <p:cNvSpPr>
              <a:spLocks noChangeShapeType="1"/>
            </p:cNvSpPr>
            <p:nvPr/>
          </p:nvSpPr>
          <p:spPr bwMode="auto">
            <a:xfrm flipV="1">
              <a:off x="864" y="2064"/>
              <a:ext cx="0" cy="1680"/>
            </a:xfrm>
            <a:prstGeom prst="line">
              <a:avLst/>
            </a:prstGeom>
            <a:noFill/>
            <a:ln w="9525">
              <a:solidFill>
                <a:schemeClr val="tx1"/>
              </a:solidFill>
              <a:round/>
              <a:headEnd/>
              <a:tailEnd/>
            </a:ln>
            <a:effectLst/>
          </p:spPr>
          <p:txBody>
            <a:bodyPr/>
            <a:lstStyle/>
            <a:p>
              <a:endParaRPr lang="en-US"/>
            </a:p>
          </p:txBody>
        </p:sp>
      </p:grpSp>
      <p:grpSp>
        <p:nvGrpSpPr>
          <p:cNvPr id="62515" name="Group 51"/>
          <p:cNvGrpSpPr>
            <a:grpSpLocks/>
          </p:cNvGrpSpPr>
          <p:nvPr/>
        </p:nvGrpSpPr>
        <p:grpSpPr bwMode="auto">
          <a:xfrm>
            <a:off x="2227263" y="3724275"/>
            <a:ext cx="1049337" cy="400050"/>
            <a:chOff x="998" y="906"/>
            <a:chExt cx="661" cy="252"/>
          </a:xfrm>
        </p:grpSpPr>
        <p:sp>
          <p:nvSpPr>
            <p:cNvPr id="62516" name="Line 52"/>
            <p:cNvSpPr>
              <a:spLocks noChangeShapeType="1"/>
            </p:cNvSpPr>
            <p:nvPr/>
          </p:nvSpPr>
          <p:spPr bwMode="auto">
            <a:xfrm>
              <a:off x="998"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517" name="Line 53"/>
            <p:cNvSpPr>
              <a:spLocks noChangeShapeType="1"/>
            </p:cNvSpPr>
            <p:nvPr/>
          </p:nvSpPr>
          <p:spPr bwMode="auto">
            <a:xfrm>
              <a:off x="1163"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518" name="Line 54"/>
            <p:cNvSpPr>
              <a:spLocks noChangeShapeType="1"/>
            </p:cNvSpPr>
            <p:nvPr/>
          </p:nvSpPr>
          <p:spPr bwMode="auto">
            <a:xfrm>
              <a:off x="1328"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519" name="Line 55"/>
            <p:cNvSpPr>
              <a:spLocks noChangeShapeType="1"/>
            </p:cNvSpPr>
            <p:nvPr/>
          </p:nvSpPr>
          <p:spPr bwMode="auto">
            <a:xfrm>
              <a:off x="1494" y="906"/>
              <a:ext cx="0" cy="252"/>
            </a:xfrm>
            <a:prstGeom prst="line">
              <a:avLst/>
            </a:prstGeom>
            <a:noFill/>
            <a:ln w="63500">
              <a:solidFill>
                <a:srgbClr val="FF0000"/>
              </a:solidFill>
              <a:round/>
              <a:headEnd/>
              <a:tailEnd type="triangle" w="med" len="med"/>
            </a:ln>
            <a:effectLst/>
          </p:spPr>
          <p:txBody>
            <a:bodyPr/>
            <a:lstStyle/>
            <a:p>
              <a:endParaRPr lang="en-US"/>
            </a:p>
          </p:txBody>
        </p:sp>
        <p:sp>
          <p:nvSpPr>
            <p:cNvPr id="62520" name="Line 56"/>
            <p:cNvSpPr>
              <a:spLocks noChangeShapeType="1"/>
            </p:cNvSpPr>
            <p:nvPr/>
          </p:nvSpPr>
          <p:spPr bwMode="auto">
            <a:xfrm>
              <a:off x="1659" y="906"/>
              <a:ext cx="0" cy="252"/>
            </a:xfrm>
            <a:prstGeom prst="line">
              <a:avLst/>
            </a:prstGeom>
            <a:noFill/>
            <a:ln w="63500">
              <a:solidFill>
                <a:srgbClr val="FF0000"/>
              </a:solidFill>
              <a:round/>
              <a:headEnd/>
              <a:tailEnd type="triangle" w="med" len="med"/>
            </a:ln>
            <a:effectLst/>
          </p:spPr>
          <p:txBody>
            <a:bodyPr/>
            <a:lstStyle/>
            <a:p>
              <a:endParaRPr lang="en-US"/>
            </a:p>
          </p:txBody>
        </p:sp>
      </p:grpSp>
      <p:sp>
        <p:nvSpPr>
          <p:cNvPr id="62521" name="Line 57"/>
          <p:cNvSpPr>
            <a:spLocks noChangeShapeType="1"/>
          </p:cNvSpPr>
          <p:nvPr/>
        </p:nvSpPr>
        <p:spPr bwMode="auto">
          <a:xfrm>
            <a:off x="1828800" y="4038600"/>
            <a:ext cx="0" cy="1371600"/>
          </a:xfrm>
          <a:prstGeom prst="line">
            <a:avLst/>
          </a:prstGeom>
          <a:noFill/>
          <a:ln w="9525">
            <a:solidFill>
              <a:srgbClr val="FF0000"/>
            </a:solidFill>
            <a:prstDash val="dash"/>
            <a:round/>
            <a:headEnd/>
            <a:tailEnd/>
          </a:ln>
          <a:effectLst/>
        </p:spPr>
        <p:txBody>
          <a:bodyPr/>
          <a:lstStyle/>
          <a:p>
            <a:endParaRPr lang="en-US"/>
          </a:p>
        </p:txBody>
      </p:sp>
      <p:sp>
        <p:nvSpPr>
          <p:cNvPr id="62522" name="Line 58"/>
          <p:cNvSpPr>
            <a:spLocks noChangeShapeType="1"/>
          </p:cNvSpPr>
          <p:nvPr/>
        </p:nvSpPr>
        <p:spPr bwMode="auto">
          <a:xfrm>
            <a:off x="3657600" y="4038600"/>
            <a:ext cx="0" cy="1371600"/>
          </a:xfrm>
          <a:prstGeom prst="line">
            <a:avLst/>
          </a:prstGeom>
          <a:noFill/>
          <a:ln w="9525">
            <a:solidFill>
              <a:srgbClr val="FF0000"/>
            </a:solidFill>
            <a:prstDash val="dash"/>
            <a:round/>
            <a:headEnd/>
            <a:tailEnd/>
          </a:ln>
          <a:effectLst/>
        </p:spPr>
        <p:txBody>
          <a:bodyPr/>
          <a:lstStyle/>
          <a:p>
            <a:endParaRPr lang="en-US"/>
          </a:p>
        </p:txBody>
      </p:sp>
      <p:sp>
        <p:nvSpPr>
          <p:cNvPr id="62523" name="Line 59"/>
          <p:cNvSpPr>
            <a:spLocks noChangeShapeType="1"/>
          </p:cNvSpPr>
          <p:nvPr/>
        </p:nvSpPr>
        <p:spPr bwMode="auto">
          <a:xfrm flipH="1">
            <a:off x="1828800" y="5410200"/>
            <a:ext cx="1828800" cy="0"/>
          </a:xfrm>
          <a:prstGeom prst="line">
            <a:avLst/>
          </a:prstGeom>
          <a:noFill/>
          <a:ln w="9525">
            <a:solidFill>
              <a:srgbClr val="FF0000"/>
            </a:solidFill>
            <a:prstDash val="dash"/>
            <a:round/>
            <a:headEnd/>
            <a:tailEnd/>
          </a:ln>
          <a:effectLst/>
        </p:spPr>
        <p:txBody>
          <a:bodyPr/>
          <a:lstStyle/>
          <a:p>
            <a:endParaRPr lang="en-US"/>
          </a:p>
        </p:txBody>
      </p:sp>
    </p:spTree>
  </p:cSld>
  <p:clrMapOvr>
    <a:masterClrMapping/>
  </p:clrMapOvr>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838</TotalTime>
  <Words>1424</Words>
  <Application>Microsoft PowerPoint</Application>
  <PresentationFormat>On-screen Show (4:3)</PresentationFormat>
  <Paragraphs>293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Tahoma</vt:lpstr>
      <vt:lpstr>Times New Roman</vt:lpstr>
      <vt:lpstr>Wingdings</vt:lpstr>
      <vt:lpstr>Dutch801 XBd BT</vt:lpstr>
      <vt:lpstr>Shimmer</vt:lpstr>
      <vt:lpstr>ACOUSTIC ARCHITECTURE</vt:lpstr>
      <vt:lpstr>YOUTH CENTRE BUILDING</vt:lpstr>
      <vt:lpstr>Slide 3</vt:lpstr>
      <vt:lpstr>Slide 4</vt:lpstr>
      <vt:lpstr>Slide 5</vt:lpstr>
      <vt:lpstr>Slide 6</vt:lpstr>
      <vt:lpstr>Slide 7</vt:lpstr>
      <vt:lpstr>Slide 8</vt:lpstr>
      <vt:lpstr>Slide 9</vt:lpstr>
      <vt:lpstr>Slide 10</vt:lpstr>
      <vt:lpstr>Slide 11</vt:lpstr>
      <vt:lpstr>Slide 12</vt:lpstr>
      <vt:lpstr>METODA PENGENDALIAN BISING LINGKUNGAN</vt:lpstr>
      <vt:lpstr>Slide 14</vt:lpstr>
      <vt:lpstr>Slide 15</vt:lpstr>
      <vt:lpstr>Slide 16</vt:lpstr>
      <vt:lpstr>Slide 17</vt:lpstr>
      <vt:lpstr>Slide 18</vt:lpstr>
      <vt:lpstr>Slide 19</vt:lpstr>
      <vt:lpstr>Slide 20</vt:lpstr>
      <vt:lpstr>Slide 21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ACOUSTIC</dc:title>
  <dc:creator> </dc:creator>
  <cp:lastModifiedBy>User</cp:lastModifiedBy>
  <cp:revision>34</cp:revision>
  <dcterms:created xsi:type="dcterms:W3CDTF">2003-06-14T01:42:05Z</dcterms:created>
  <dcterms:modified xsi:type="dcterms:W3CDTF">2013-03-02T01:08:22Z</dcterms:modified>
</cp:coreProperties>
</file>