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5" r:id="rId4"/>
    <p:sldId id="264" r:id="rId5"/>
    <p:sldId id="260" r:id="rId6"/>
    <p:sldId id="266" r:id="rId7"/>
    <p:sldId id="269" r:id="rId8"/>
    <p:sldId id="270" r:id="rId9"/>
    <p:sldId id="279" r:id="rId10"/>
    <p:sldId id="280" r:id="rId11"/>
    <p:sldId id="281" r:id="rId12"/>
    <p:sldId id="282" r:id="rId13"/>
    <p:sldId id="283" r:id="rId14"/>
    <p:sldId id="263" r:id="rId15"/>
    <p:sldId id="284" r:id="rId16"/>
    <p:sldId id="285" r:id="rId17"/>
    <p:sldId id="276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4105"/>
    <a:srgbClr val="2D1701"/>
    <a:srgbClr val="B74B09"/>
    <a:srgbClr val="2B200B"/>
    <a:srgbClr val="452207"/>
    <a:srgbClr val="FFFF99"/>
    <a:srgbClr val="996600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4" autoAdjust="0"/>
    <p:restoredTop sz="93609" autoAdjust="0"/>
  </p:normalViewPr>
  <p:slideViewPr>
    <p:cSldViewPr>
      <p:cViewPr varScale="1">
        <p:scale>
          <a:sx n="70" d="100"/>
          <a:sy n="70" d="100"/>
        </p:scale>
        <p:origin x="135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E1BED1A-2796-4C7B-995F-885A95D8C1CC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14D342-030E-4C9F-8EFC-402BA6F7E9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269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75E95EA-8AD7-4908-B2C9-12DAD53A0696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87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71F82-0291-4E78-AA4B-CE6BD7DE753A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86B9A-AA35-47E8-89F6-B10A34EF1F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71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BA494-631F-4FC8-AB6B-86696C34F67A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1955A-3D58-49D9-86BA-98415293BE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2ECD0-E987-4DDF-942D-AB43E72B99B2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9C4FA-4A3C-42C8-8AA8-B50E66C643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0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A9F44-E7F3-4EA0-8829-246C7C2F082F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E1E80-DE7E-4886-AA30-42053800A8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608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8FD2C-371B-4036-8EE3-63C666ABDA3F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3534C-F2A0-47F3-8AAB-02CB936EB8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5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B7358-2F90-4C91-A69E-8335B524A618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ACDF2-745D-4B51-9894-CE4DA2CF43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47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5D62A-9065-4074-9F39-C16F334AA69B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08226-341D-4649-91B3-151A4723D4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59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E3F73-5A10-481E-B211-232C0D539A62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887F9-523E-4DB9-8498-55D38C91AB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65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8E60C-3ED9-420D-8707-0E8F3B261A41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9CE4B-5259-4117-821D-6C567643CB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062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388A7-5039-4978-ABAE-9A374C01A807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7870E-2602-4C93-8DB5-3D82D065E1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459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4276F-512B-4B99-BDA8-76CCD0C59ED4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D2216-636E-427B-ADED-7B4E500B6E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398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F9650E-58FC-45BD-AA5A-C924D3D60844}" type="datetimeFigureOut">
              <a:rPr lang="en-US"/>
              <a:pPr>
                <a:defRPr/>
              </a:pPr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8BBA3CF-973C-40DF-BF59-B0EF3C7F37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5.xml"/><Relationship Id="rId7" Type="http://schemas.openxmlformats.org/officeDocument/2006/relationships/image" Target="../media/image5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7.xml"/><Relationship Id="rId10" Type="http://schemas.openxmlformats.org/officeDocument/2006/relationships/image" Target="../media/image13.png"/><Relationship Id="rId4" Type="http://schemas.openxmlformats.org/officeDocument/2006/relationships/slide" Target="slide9.xml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image" Target="../media/image17.png"/><Relationship Id="rId3" Type="http://schemas.openxmlformats.org/officeDocument/2006/relationships/slide" Target="slide5.xml"/><Relationship Id="rId7" Type="http://schemas.openxmlformats.org/officeDocument/2006/relationships/image" Target="../media/image5.png"/><Relationship Id="rId12" Type="http://schemas.openxmlformats.org/officeDocument/2006/relationships/image" Target="../media/image16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image" Target="../media/image15.png"/><Relationship Id="rId5" Type="http://schemas.openxmlformats.org/officeDocument/2006/relationships/slide" Target="slide7.xml"/><Relationship Id="rId10" Type="http://schemas.openxmlformats.org/officeDocument/2006/relationships/image" Target="../media/image14.png"/><Relationship Id="rId4" Type="http://schemas.openxmlformats.org/officeDocument/2006/relationships/slide" Target="slide9.xml"/><Relationship Id="rId9" Type="http://schemas.openxmlformats.org/officeDocument/2006/relationships/image" Target="../media/image12.png"/><Relationship Id="rId1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image" Target="../media/image23.png"/><Relationship Id="rId3" Type="http://schemas.openxmlformats.org/officeDocument/2006/relationships/slide" Target="slide5.xml"/><Relationship Id="rId7" Type="http://schemas.openxmlformats.org/officeDocument/2006/relationships/image" Target="../media/image5.png"/><Relationship Id="rId12" Type="http://schemas.openxmlformats.org/officeDocument/2006/relationships/image" Target="../media/image22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image" Target="../media/image21.png"/><Relationship Id="rId5" Type="http://schemas.openxmlformats.org/officeDocument/2006/relationships/slide" Target="slide7.xml"/><Relationship Id="rId10" Type="http://schemas.openxmlformats.org/officeDocument/2006/relationships/image" Target="../media/image20.png"/><Relationship Id="rId4" Type="http://schemas.openxmlformats.org/officeDocument/2006/relationships/slide" Target="slide9.xml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5.xml"/><Relationship Id="rId7" Type="http://schemas.openxmlformats.org/officeDocument/2006/relationships/image" Target="../media/image5.png"/><Relationship Id="rId12" Type="http://schemas.openxmlformats.org/officeDocument/2006/relationships/image" Target="../media/image26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11" Type="http://schemas.openxmlformats.org/officeDocument/2006/relationships/image" Target="../media/image25.png"/><Relationship Id="rId5" Type="http://schemas.openxmlformats.org/officeDocument/2006/relationships/slide" Target="slide12.xml"/><Relationship Id="rId10" Type="http://schemas.openxmlformats.org/officeDocument/2006/relationships/image" Target="../media/image24.png"/><Relationship Id="rId4" Type="http://schemas.openxmlformats.org/officeDocument/2006/relationships/slide" Target="slide9.xml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slide" Target="slide5.xml"/><Relationship Id="rId7" Type="http://schemas.openxmlformats.org/officeDocument/2006/relationships/image" Target="../media/image6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image" Target="../media/image5.png"/><Relationship Id="rId4" Type="http://schemas.openxmlformats.org/officeDocument/2006/relationships/slide" Target="slide2.xml"/><Relationship Id="rId9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slide" Target="slide5.xml"/><Relationship Id="rId7" Type="http://schemas.openxmlformats.org/officeDocument/2006/relationships/image" Target="../media/image6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slide" Target="slide5.xml"/><Relationship Id="rId7" Type="http://schemas.openxmlformats.org/officeDocument/2006/relationships/image" Target="../media/image6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slide" Target="slide11.xml"/><Relationship Id="rId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5.xml"/><Relationship Id="rId7" Type="http://schemas.openxmlformats.org/officeDocument/2006/relationships/slide" Target="slide1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7.xml"/><Relationship Id="rId9" Type="http://schemas.openxmlformats.org/officeDocument/2006/relationships/slide" Target="slide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6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5.xml"/><Relationship Id="rId7" Type="http://schemas.openxmlformats.org/officeDocument/2006/relationships/slide" Target="slide17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2.xml"/><Relationship Id="rId4" Type="http://schemas.openxmlformats.org/officeDocument/2006/relationships/slide" Target="slide6.xml"/><Relationship Id="rId9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5.xml"/><Relationship Id="rId7" Type="http://schemas.openxmlformats.org/officeDocument/2006/relationships/slide" Target="slide17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2.xml"/><Relationship Id="rId4" Type="http://schemas.openxmlformats.org/officeDocument/2006/relationships/slide" Target="slide7.xml"/><Relationship Id="rId9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5.xml"/><Relationship Id="rId7" Type="http://schemas.openxmlformats.org/officeDocument/2006/relationships/image" Target="../media/image5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6.xml"/><Relationship Id="rId10" Type="http://schemas.openxmlformats.org/officeDocument/2006/relationships/image" Target="../media/image9.png"/><Relationship Id="rId4" Type="http://schemas.openxmlformats.org/officeDocument/2006/relationships/slide" Target="slide8.xm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5.xml"/><Relationship Id="rId7" Type="http://schemas.openxmlformats.org/officeDocument/2006/relationships/image" Target="../media/image5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7.xml"/><Relationship Id="rId10" Type="http://schemas.openxmlformats.org/officeDocument/2006/relationships/image" Target="../media/image10.png"/><Relationship Id="rId4" Type="http://schemas.openxmlformats.org/officeDocument/2006/relationships/slide" Target="slide9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5.xml"/><Relationship Id="rId7" Type="http://schemas.openxmlformats.org/officeDocument/2006/relationships/image" Target="../media/image5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2.xml"/><Relationship Id="rId10" Type="http://schemas.openxmlformats.org/officeDocument/2006/relationships/image" Target="../media/image11.png"/><Relationship Id="rId4" Type="http://schemas.openxmlformats.org/officeDocument/2006/relationships/slide" Target="slide9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0" y="0"/>
            <a:ext cx="9144000" cy="6248400"/>
          </a:xfrm>
          <a:prstGeom prst="rect">
            <a:avLst/>
          </a:prstGeom>
          <a:solidFill>
            <a:schemeClr val="bg2">
              <a:lumMod val="75000"/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0" y="6096000"/>
            <a:ext cx="1905000" cy="76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7" name="Picture 12" descr="http://www1.villanova.edu/content/villanova/artsci/acsp/writingcenter/_jcr_content/pagecontent/image.img.jpg/1297116872337.jpg"/>
          <p:cNvPicPr>
            <a:picLocks noChangeAspect="1" noChangeArrowheads="1"/>
          </p:cNvPicPr>
          <p:nvPr/>
        </p:nvPicPr>
        <p:blipFill>
          <a:blip r:embed="rId2">
            <a:lum bright="-4000" contrast="26000"/>
          </a:blip>
          <a:srcRect/>
          <a:stretch>
            <a:fillRect/>
          </a:stretch>
        </p:blipFill>
        <p:spPr bwMode="auto">
          <a:xfrm>
            <a:off x="0" y="167640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sp>
        <p:nvSpPr>
          <p:cNvPr id="38" name="Rectangle 37"/>
          <p:cNvSpPr/>
          <p:nvPr/>
        </p:nvSpPr>
        <p:spPr>
          <a:xfrm>
            <a:off x="0" y="1676400"/>
            <a:ext cx="9144000" cy="76200"/>
          </a:xfrm>
          <a:prstGeom prst="rect">
            <a:avLst/>
          </a:prstGeom>
          <a:solidFill>
            <a:schemeClr val="tx1">
              <a:alpha val="86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198" name="Picture 12" descr="http://www1.villanova.edu/content/villanova/artsci/acsp/writingcenter/_jcr_content/pagecontent/image.img.jpg/129711687233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549"/>
          <a:stretch>
            <a:fillRect/>
          </a:stretch>
        </p:blipFill>
        <p:spPr bwMode="auto">
          <a:xfrm>
            <a:off x="0" y="57912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Rectangle 39"/>
          <p:cNvSpPr/>
          <p:nvPr/>
        </p:nvSpPr>
        <p:spPr>
          <a:xfrm>
            <a:off x="0" y="1524000"/>
            <a:ext cx="9144000" cy="76200"/>
          </a:xfrm>
          <a:prstGeom prst="rect">
            <a:avLst/>
          </a:prstGeom>
          <a:solidFill>
            <a:schemeClr val="bg1">
              <a:alpha val="85882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Title 1"/>
          <p:cNvSpPr txBox="1">
            <a:spLocks/>
          </p:cNvSpPr>
          <p:nvPr/>
        </p:nvSpPr>
        <p:spPr bwMode="auto">
          <a:xfrm>
            <a:off x="0" y="4495800"/>
            <a:ext cx="9144000" cy="1470025"/>
          </a:xfrm>
          <a:prstGeom prst="rect">
            <a:avLst/>
          </a:prstGeom>
          <a:solidFill>
            <a:schemeClr val="bg2">
              <a:lumMod val="10000"/>
              <a:alpha val="96863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en-US" sz="4800">
                <a:solidFill>
                  <a:schemeClr val="bg1"/>
                </a:solidFill>
              </a:rPr>
              <a:t>Kinematika Gerakan harmonik </a:t>
            </a:r>
            <a:r>
              <a:rPr lang="en-US" sz="4800" smtClean="0">
                <a:solidFill>
                  <a:schemeClr val="bg1"/>
                </a:solidFill>
              </a:rPr>
              <a:t>Sederhana </a:t>
            </a:r>
            <a:endParaRPr lang="en-US" sz="4800" b="1" dirty="0">
              <a:solidFill>
                <a:schemeClr val="bg1"/>
              </a:solidFill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38138" y="-29570"/>
            <a:ext cx="838200" cy="4525370"/>
          </a:xfrm>
          <a:prstGeom prst="rect">
            <a:avLst/>
          </a:prstGeom>
          <a:solidFill>
            <a:srgbClr val="4F2C05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TextBox 4"/>
          <p:cNvSpPr txBox="1">
            <a:spLocks noChangeArrowheads="1"/>
          </p:cNvSpPr>
          <p:nvPr/>
        </p:nvSpPr>
        <p:spPr bwMode="auto">
          <a:xfrm>
            <a:off x="1487488" y="265113"/>
            <a:ext cx="67421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800" dirty="0" err="1">
                <a:latin typeface="Britannic Bold" pitchFamily="34" charset="0"/>
                <a:cs typeface="Arial" charset="0"/>
              </a:rPr>
              <a:t>Institut</a:t>
            </a:r>
            <a:r>
              <a:rPr lang="en-US" sz="2800" dirty="0">
                <a:latin typeface="Britannic Bold" pitchFamily="34" charset="0"/>
                <a:cs typeface="Arial" charset="0"/>
              </a:rPr>
              <a:t> </a:t>
            </a:r>
            <a:r>
              <a:rPr lang="en-US" sz="2800" dirty="0" err="1">
                <a:latin typeface="Britannic Bold" pitchFamily="34" charset="0"/>
                <a:cs typeface="Arial" charset="0"/>
              </a:rPr>
              <a:t>Teknologi</a:t>
            </a:r>
            <a:r>
              <a:rPr lang="en-US" sz="2800" dirty="0">
                <a:latin typeface="Britannic Bold" pitchFamily="34" charset="0"/>
                <a:cs typeface="Arial" charset="0"/>
              </a:rPr>
              <a:t> </a:t>
            </a:r>
            <a:r>
              <a:rPr lang="en-US" sz="2800" dirty="0" err="1">
                <a:latin typeface="Britannic Bold" pitchFamily="34" charset="0"/>
                <a:cs typeface="Arial" charset="0"/>
              </a:rPr>
              <a:t>Sepuluh</a:t>
            </a:r>
            <a:r>
              <a:rPr lang="en-US" sz="2800" dirty="0">
                <a:latin typeface="Britannic Bold" pitchFamily="34" charset="0"/>
                <a:cs typeface="Arial" charset="0"/>
              </a:rPr>
              <a:t> </a:t>
            </a:r>
            <a:r>
              <a:rPr lang="en-US" sz="2800" dirty="0" err="1">
                <a:latin typeface="Britannic Bold" pitchFamily="34" charset="0"/>
                <a:cs typeface="Arial" charset="0"/>
              </a:rPr>
              <a:t>Nopember</a:t>
            </a:r>
            <a:endParaRPr lang="en-US" sz="2800" dirty="0">
              <a:latin typeface="Britannic Bold" pitchFamily="34" charset="0"/>
              <a:cs typeface="Arial" charset="0"/>
            </a:endParaRPr>
          </a:p>
          <a:p>
            <a:pPr>
              <a:defRPr/>
            </a:pPr>
            <a:r>
              <a:rPr lang="en-US" sz="2800" dirty="0">
                <a:latin typeface="Britannic Bold" pitchFamily="34" charset="0"/>
                <a:cs typeface="Arial" charset="0"/>
              </a:rPr>
              <a:t>Surabaya</a:t>
            </a:r>
          </a:p>
        </p:txBody>
      </p:sp>
      <p:pic>
        <p:nvPicPr>
          <p:cNvPr id="45" name="Picture 2" descr="https://www.its.ac.id/files/images/lambang-its-color-st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8" y="252412"/>
            <a:ext cx="1143000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5400000" algn="t" rotWithShape="0">
              <a:srgbClr val="000000">
                <a:alpha val="39999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3886200" y="60960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Oleh: Aulia Siti Aisjah</a:t>
            </a:r>
            <a:endParaRPr lang="id-ID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>
            <a:hlinkClick r:id="rId2" action="ppaction://hlinksldjump"/>
          </p:cNvPr>
          <p:cNvSpPr/>
          <p:nvPr/>
        </p:nvSpPr>
        <p:spPr>
          <a:xfrm>
            <a:off x="4572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39" name="Rounded Rectangle 38">
            <a:hlinkClick r:id="rId3" action="ppaction://hlinksldjump"/>
          </p:cNvPr>
          <p:cNvSpPr/>
          <p:nvPr/>
        </p:nvSpPr>
        <p:spPr>
          <a:xfrm>
            <a:off x="1524000" y="76200"/>
            <a:ext cx="1524000" cy="457200"/>
          </a:xfrm>
          <a:prstGeom prst="roundRect">
            <a:avLst/>
          </a:prstGeom>
          <a:solidFill>
            <a:srgbClr val="B74B09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41" name="Rounded Rectangle 40">
            <a:hlinkClick r:id="rId2" action="ppaction://hlinksldjump"/>
          </p:cNvPr>
          <p:cNvSpPr/>
          <p:nvPr/>
        </p:nvSpPr>
        <p:spPr>
          <a:xfrm>
            <a:off x="6096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524000" y="76200"/>
            <a:ext cx="1492776" cy="381001"/>
            <a:chOff x="0" y="76200"/>
            <a:chExt cx="1876718" cy="457201"/>
          </a:xfrm>
          <a:solidFill>
            <a:schemeClr val="bg2">
              <a:lumMod val="75000"/>
            </a:schemeClr>
          </a:solidFill>
        </p:grpSpPr>
        <p:sp>
          <p:nvSpPr>
            <p:cNvPr id="48" name="Isosceles Triangle 47"/>
            <p:cNvSpPr/>
            <p:nvPr/>
          </p:nvSpPr>
          <p:spPr>
            <a:xfrm rot="16200000">
              <a:off x="1571947" y="228629"/>
              <a:ext cx="457200" cy="15234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9" name="Isosceles Triangle 48"/>
            <p:cNvSpPr/>
            <p:nvPr/>
          </p:nvSpPr>
          <p:spPr>
            <a:xfrm rot="5400000">
              <a:off x="-152429" y="228629"/>
              <a:ext cx="457200" cy="15234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52" name="Rounded Rectangle 51">
            <a:hlinkClick r:id="rId2" action="ppaction://hlinksldjump"/>
          </p:cNvPr>
          <p:cNvSpPr/>
          <p:nvPr/>
        </p:nvSpPr>
        <p:spPr>
          <a:xfrm>
            <a:off x="3048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Contoh</a:t>
            </a:r>
            <a:r>
              <a:rPr lang="en-US" sz="1600" b="1" dirty="0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Soal</a:t>
            </a:r>
          </a:p>
        </p:txBody>
      </p:sp>
      <p:sp>
        <p:nvSpPr>
          <p:cNvPr id="34" name="Round Diagonal Corner Rectangle 33"/>
          <p:cNvSpPr/>
          <p:nvPr/>
        </p:nvSpPr>
        <p:spPr>
          <a:xfrm>
            <a:off x="152400" y="990600"/>
            <a:ext cx="8077200" cy="54864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ight Arrow 34">
            <a:hlinkClick r:id="rId4" action="ppaction://hlinksldjump"/>
          </p:cNvPr>
          <p:cNvSpPr/>
          <p:nvPr/>
        </p:nvSpPr>
        <p:spPr>
          <a:xfrm>
            <a:off x="43434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Right Arrow 35">
            <a:hlinkClick r:id="rId5" action="ppaction://hlinksldjump"/>
          </p:cNvPr>
          <p:cNvSpPr/>
          <p:nvPr/>
        </p:nvSpPr>
        <p:spPr>
          <a:xfrm rot="10800000">
            <a:off x="36576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Rounded Rectangle 44">
            <a:hlinkClick r:id="rId3" action="ppaction://hlinksldjump"/>
          </p:cNvPr>
          <p:cNvSpPr/>
          <p:nvPr/>
        </p:nvSpPr>
        <p:spPr>
          <a:xfrm>
            <a:off x="2500884" y="990600"/>
            <a:ext cx="4267200" cy="5334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mtClean="0">
                <a:solidFill>
                  <a:prstClr val="black"/>
                </a:solidFill>
                <a:latin typeface="Century Gothic" pitchFamily="34" charset="0"/>
                <a:cs typeface="Arial" pitchFamily="34" charset="0"/>
              </a:rPr>
              <a:t>Gerak Harmonis Sederhana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0" name="Title 1"/>
          <p:cNvSpPr>
            <a:spLocks noGrp="1"/>
          </p:cNvSpPr>
          <p:nvPr>
            <p:ph type="title"/>
          </p:nvPr>
        </p:nvSpPr>
        <p:spPr>
          <a:xfrm rot="16200000">
            <a:off x="5575300" y="3441700"/>
            <a:ext cx="6248400" cy="58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Materi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2064" name="Picture 20" descr="http://png-3.findicons.com/files/icons/1742/ecqlipse_2/128/home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Rounded Rectangle 71">
            <a:hlinkClick r:id="rId8" action="ppaction://hlinksldjump"/>
          </p:cNvPr>
          <p:cNvSpPr/>
          <p:nvPr/>
        </p:nvSpPr>
        <p:spPr>
          <a:xfrm>
            <a:off x="7620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1600" b="1" dirty="0">
              <a:solidFill>
                <a:prstClr val="white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2066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096000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4217" y="1557633"/>
            <a:ext cx="2066667" cy="453836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53285" y="1773972"/>
            <a:ext cx="572871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Perhatikan ujung pegas yang bergerak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Ploting dari ujung pegas ditunjukkan pada pola titik – titik (warna biru)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Suatu saat simpangan dari ujung pegas bernilai maksimum (memanjang – dan memendek - lintasan terjauh)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Suatu saat berada pada titik kesetimbangannya (titik tengah)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Simpangan terjauh ditandai dengan A dan –A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Simpangan terjauh dinamakan Amplitudo (A)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Pola lintasan nya adalah sinusoidal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Gerakan osilasi sinusoidal dinamakan Gerak Harmonis Sederhana </a:t>
            </a:r>
            <a:endParaRPr lang="id-ID" sz="2000"/>
          </a:p>
        </p:txBody>
      </p:sp>
    </p:spTree>
    <p:extLst>
      <p:ext uri="{BB962C8B-B14F-4D97-AF65-F5344CB8AC3E}">
        <p14:creationId xmlns:p14="http://schemas.microsoft.com/office/powerpoint/2010/main" val="17350986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>
            <a:hlinkClick r:id="rId2" action="ppaction://hlinksldjump"/>
          </p:cNvPr>
          <p:cNvSpPr/>
          <p:nvPr/>
        </p:nvSpPr>
        <p:spPr>
          <a:xfrm>
            <a:off x="4572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39" name="Rounded Rectangle 38">
            <a:hlinkClick r:id="rId3" action="ppaction://hlinksldjump"/>
          </p:cNvPr>
          <p:cNvSpPr/>
          <p:nvPr/>
        </p:nvSpPr>
        <p:spPr>
          <a:xfrm>
            <a:off x="1524000" y="76200"/>
            <a:ext cx="1524000" cy="457200"/>
          </a:xfrm>
          <a:prstGeom prst="roundRect">
            <a:avLst/>
          </a:prstGeom>
          <a:solidFill>
            <a:srgbClr val="B74B09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41" name="Rounded Rectangle 40">
            <a:hlinkClick r:id="rId2" action="ppaction://hlinksldjump"/>
          </p:cNvPr>
          <p:cNvSpPr/>
          <p:nvPr/>
        </p:nvSpPr>
        <p:spPr>
          <a:xfrm>
            <a:off x="6096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524000" y="76200"/>
            <a:ext cx="1492776" cy="381001"/>
            <a:chOff x="0" y="76200"/>
            <a:chExt cx="1876718" cy="457201"/>
          </a:xfrm>
          <a:solidFill>
            <a:schemeClr val="bg2">
              <a:lumMod val="75000"/>
            </a:schemeClr>
          </a:solidFill>
        </p:grpSpPr>
        <p:sp>
          <p:nvSpPr>
            <p:cNvPr id="48" name="Isosceles Triangle 47"/>
            <p:cNvSpPr/>
            <p:nvPr/>
          </p:nvSpPr>
          <p:spPr>
            <a:xfrm rot="16200000">
              <a:off x="1571947" y="228629"/>
              <a:ext cx="457200" cy="15234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9" name="Isosceles Triangle 48"/>
            <p:cNvSpPr/>
            <p:nvPr/>
          </p:nvSpPr>
          <p:spPr>
            <a:xfrm rot="5400000">
              <a:off x="-152429" y="228629"/>
              <a:ext cx="457200" cy="15234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52" name="Rounded Rectangle 51">
            <a:hlinkClick r:id="rId2" action="ppaction://hlinksldjump"/>
          </p:cNvPr>
          <p:cNvSpPr/>
          <p:nvPr/>
        </p:nvSpPr>
        <p:spPr>
          <a:xfrm>
            <a:off x="3048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Contoh</a:t>
            </a:r>
            <a:r>
              <a:rPr lang="en-US" sz="1600" b="1" dirty="0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Soal</a:t>
            </a:r>
          </a:p>
        </p:txBody>
      </p:sp>
      <p:sp>
        <p:nvSpPr>
          <p:cNvPr id="34" name="Round Diagonal Corner Rectangle 33"/>
          <p:cNvSpPr/>
          <p:nvPr/>
        </p:nvSpPr>
        <p:spPr>
          <a:xfrm>
            <a:off x="152400" y="990600"/>
            <a:ext cx="8077200" cy="54864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ight Arrow 34">
            <a:hlinkClick r:id="rId4" action="ppaction://hlinksldjump"/>
          </p:cNvPr>
          <p:cNvSpPr/>
          <p:nvPr/>
        </p:nvSpPr>
        <p:spPr>
          <a:xfrm>
            <a:off x="43434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Right Arrow 35">
            <a:hlinkClick r:id="rId5" action="ppaction://hlinksldjump"/>
          </p:cNvPr>
          <p:cNvSpPr/>
          <p:nvPr/>
        </p:nvSpPr>
        <p:spPr>
          <a:xfrm rot="10800000">
            <a:off x="36576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Rounded Rectangle 44">
            <a:hlinkClick r:id="rId3" action="ppaction://hlinksldjump"/>
          </p:cNvPr>
          <p:cNvSpPr/>
          <p:nvPr/>
        </p:nvSpPr>
        <p:spPr>
          <a:xfrm>
            <a:off x="2544129" y="1020938"/>
            <a:ext cx="4267200" cy="5334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mtClean="0">
                <a:solidFill>
                  <a:prstClr val="black"/>
                </a:solidFill>
                <a:latin typeface="Century Gothic" pitchFamily="34" charset="0"/>
                <a:cs typeface="Arial" pitchFamily="34" charset="0"/>
              </a:rPr>
              <a:t>Gerak Harmonis Sederhana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0" name="Title 1"/>
          <p:cNvSpPr>
            <a:spLocks noGrp="1"/>
          </p:cNvSpPr>
          <p:nvPr>
            <p:ph type="title"/>
          </p:nvPr>
        </p:nvSpPr>
        <p:spPr>
          <a:xfrm rot="16200000">
            <a:off x="5575300" y="3441700"/>
            <a:ext cx="6248400" cy="58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Materi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2064" name="Picture 20" descr="http://png-3.findicons.com/files/icons/1742/ecqlipse_2/128/home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Rounded Rectangle 71">
            <a:hlinkClick r:id="rId8" action="ppaction://hlinksldjump"/>
          </p:cNvPr>
          <p:cNvSpPr/>
          <p:nvPr/>
        </p:nvSpPr>
        <p:spPr>
          <a:xfrm>
            <a:off x="7620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1600" b="1" dirty="0">
              <a:solidFill>
                <a:prstClr val="white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2066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096000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8700" y="2655319"/>
            <a:ext cx="3697288" cy="2063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58550" y="2669100"/>
            <a:ext cx="1995410" cy="7446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05031" y="2097526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Persamaan simpangan (osilasi) sinusoidal dinyatakan:</a:t>
            </a:r>
            <a:endParaRPr lang="id-ID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48960" y="3444876"/>
            <a:ext cx="1905000" cy="4857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272671" y="3498095"/>
            <a:ext cx="763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atau</a:t>
            </a:r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1028700" y="4688913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Kecepatan radial = </a:t>
            </a:r>
            <a:r>
              <a:rPr lang="el-GR" smtClean="0"/>
              <a:t>ω</a:t>
            </a:r>
            <a:r>
              <a:rPr lang="en-US" smtClean="0"/>
              <a:t> (dalam rad/s) = 2 </a:t>
            </a:r>
            <a:r>
              <a:rPr lang="el-GR" smtClean="0"/>
              <a:t>π</a:t>
            </a:r>
            <a:r>
              <a:rPr lang="en-US" smtClean="0"/>
              <a:t> f</a:t>
            </a:r>
            <a:endParaRPr lang="id-ID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95945" y="5682176"/>
            <a:ext cx="1738884" cy="58013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8700" y="5227462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Persamaan Gerak Harmonis Sederhana dapat dituliskan</a:t>
            </a:r>
            <a:endParaRPr lang="id-ID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9286" y="609599"/>
            <a:ext cx="1961905" cy="27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2091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>
            <a:hlinkClick r:id="rId2" action="ppaction://hlinksldjump"/>
          </p:cNvPr>
          <p:cNvSpPr/>
          <p:nvPr/>
        </p:nvSpPr>
        <p:spPr>
          <a:xfrm>
            <a:off x="4572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39" name="Rounded Rectangle 38">
            <a:hlinkClick r:id="rId3" action="ppaction://hlinksldjump"/>
          </p:cNvPr>
          <p:cNvSpPr/>
          <p:nvPr/>
        </p:nvSpPr>
        <p:spPr>
          <a:xfrm>
            <a:off x="1524000" y="76200"/>
            <a:ext cx="1524000" cy="457200"/>
          </a:xfrm>
          <a:prstGeom prst="roundRect">
            <a:avLst/>
          </a:prstGeom>
          <a:solidFill>
            <a:srgbClr val="B74B09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41" name="Rounded Rectangle 40">
            <a:hlinkClick r:id="rId2" action="ppaction://hlinksldjump"/>
          </p:cNvPr>
          <p:cNvSpPr/>
          <p:nvPr/>
        </p:nvSpPr>
        <p:spPr>
          <a:xfrm>
            <a:off x="6096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524000" y="76200"/>
            <a:ext cx="1492776" cy="381001"/>
            <a:chOff x="0" y="76200"/>
            <a:chExt cx="1876718" cy="457201"/>
          </a:xfrm>
          <a:solidFill>
            <a:schemeClr val="bg2">
              <a:lumMod val="75000"/>
            </a:schemeClr>
          </a:solidFill>
        </p:grpSpPr>
        <p:sp>
          <p:nvSpPr>
            <p:cNvPr id="48" name="Isosceles Triangle 47"/>
            <p:cNvSpPr/>
            <p:nvPr/>
          </p:nvSpPr>
          <p:spPr>
            <a:xfrm rot="16200000">
              <a:off x="1571947" y="228629"/>
              <a:ext cx="457200" cy="15234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9" name="Isosceles Triangle 48"/>
            <p:cNvSpPr/>
            <p:nvPr/>
          </p:nvSpPr>
          <p:spPr>
            <a:xfrm rot="5400000">
              <a:off x="-152429" y="228629"/>
              <a:ext cx="457200" cy="15234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52" name="Rounded Rectangle 51">
            <a:hlinkClick r:id="rId2" action="ppaction://hlinksldjump"/>
          </p:cNvPr>
          <p:cNvSpPr/>
          <p:nvPr/>
        </p:nvSpPr>
        <p:spPr>
          <a:xfrm>
            <a:off x="3048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Contoh</a:t>
            </a:r>
            <a:r>
              <a:rPr lang="en-US" sz="1600" b="1" dirty="0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Soal</a:t>
            </a:r>
          </a:p>
        </p:txBody>
      </p:sp>
      <p:sp>
        <p:nvSpPr>
          <p:cNvPr id="34" name="Round Diagonal Corner Rectangle 33"/>
          <p:cNvSpPr/>
          <p:nvPr/>
        </p:nvSpPr>
        <p:spPr>
          <a:xfrm>
            <a:off x="152400" y="990600"/>
            <a:ext cx="8077200" cy="54864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ight Arrow 34">
            <a:hlinkClick r:id="rId4" action="ppaction://hlinksldjump"/>
          </p:cNvPr>
          <p:cNvSpPr/>
          <p:nvPr/>
        </p:nvSpPr>
        <p:spPr>
          <a:xfrm>
            <a:off x="43434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Right Arrow 35">
            <a:hlinkClick r:id="rId5" action="ppaction://hlinksldjump"/>
          </p:cNvPr>
          <p:cNvSpPr/>
          <p:nvPr/>
        </p:nvSpPr>
        <p:spPr>
          <a:xfrm rot="10800000">
            <a:off x="36576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Rounded Rectangle 44">
            <a:hlinkClick r:id="rId3" action="ppaction://hlinksldjump"/>
          </p:cNvPr>
          <p:cNvSpPr/>
          <p:nvPr/>
        </p:nvSpPr>
        <p:spPr>
          <a:xfrm>
            <a:off x="1619164" y="978376"/>
            <a:ext cx="5287329" cy="5334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mtClean="0">
                <a:solidFill>
                  <a:prstClr val="black"/>
                </a:solidFill>
                <a:latin typeface="Century Gothic" pitchFamily="34" charset="0"/>
                <a:cs typeface="Arial" pitchFamily="34" charset="0"/>
              </a:rPr>
              <a:t>Kinematika Gerak Harmonis Sederhana</a:t>
            </a:r>
            <a:endParaRPr lang="en-US" sz="2000" b="1" dirty="0">
              <a:solidFill>
                <a:prstClr val="black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0" name="Title 1"/>
          <p:cNvSpPr>
            <a:spLocks noGrp="1"/>
          </p:cNvSpPr>
          <p:nvPr>
            <p:ph type="title"/>
          </p:nvPr>
        </p:nvSpPr>
        <p:spPr>
          <a:xfrm rot="16200000">
            <a:off x="5575300" y="3441700"/>
            <a:ext cx="6248400" cy="58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Materi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2064" name="Picture 20" descr="http://png-3.findicons.com/files/icons/1742/ecqlipse_2/128/home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Rounded Rectangle 71">
            <a:hlinkClick r:id="rId8" action="ppaction://hlinksldjump"/>
          </p:cNvPr>
          <p:cNvSpPr/>
          <p:nvPr/>
        </p:nvSpPr>
        <p:spPr>
          <a:xfrm>
            <a:off x="7620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1600" b="1" dirty="0">
              <a:solidFill>
                <a:prstClr val="white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2066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324600"/>
            <a:ext cx="6127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23220" y="1614017"/>
            <a:ext cx="3966439" cy="4648200"/>
            <a:chOff x="536090" y="1676400"/>
            <a:chExt cx="4409876" cy="46482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36090" y="1676400"/>
              <a:ext cx="4409876" cy="46482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62000" y="1676400"/>
              <a:ext cx="12192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Posisi x</a:t>
              </a:r>
              <a:endParaRPr lang="id-ID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03813" y="4000500"/>
              <a:ext cx="176155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Kecepatan V</a:t>
              </a:r>
              <a:endParaRPr lang="id-ID"/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733801" y="3230455"/>
            <a:ext cx="4364068" cy="70766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733800" y="1798683"/>
            <a:ext cx="41493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Pada saat pergerakan dari simpangan maksimumnya menuju ke titik setimbang, kecepatan nya berubah dari 0 menuju ke arah berlawanan. Atau dituliskan</a:t>
            </a:r>
            <a:endParaRPr lang="id-ID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99132" y="5115946"/>
            <a:ext cx="4364069" cy="58095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733800" y="3993466"/>
            <a:ext cx="4149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Persamaan kinematika, bahwa kecepatan: V = perubahan lintasan terhadap waktu</a:t>
            </a:r>
            <a:endParaRPr lang="id-ID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838135" y="5777232"/>
            <a:ext cx="2219048" cy="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1479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282575" y="-558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6" name="Rounded Rectangle 55">
            <a:hlinkClick r:id="rId2" action="ppaction://hlinksldjump"/>
          </p:cNvPr>
          <p:cNvSpPr/>
          <p:nvPr/>
        </p:nvSpPr>
        <p:spPr>
          <a:xfrm>
            <a:off x="4572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57" name="Rounded Rectangle 56">
            <a:hlinkClick r:id="rId3" action="ppaction://hlinksldjump"/>
          </p:cNvPr>
          <p:cNvSpPr/>
          <p:nvPr/>
        </p:nvSpPr>
        <p:spPr>
          <a:xfrm>
            <a:off x="1524000" y="76200"/>
            <a:ext cx="1524000" cy="457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59" name="Rounded Rectangle 58">
            <a:hlinkClick r:id="rId2" action="ppaction://hlinksldjump"/>
          </p:cNvPr>
          <p:cNvSpPr/>
          <p:nvPr/>
        </p:nvSpPr>
        <p:spPr>
          <a:xfrm>
            <a:off x="6096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524000" y="76200"/>
            <a:ext cx="1492776" cy="381001"/>
            <a:chOff x="0" y="76200"/>
            <a:chExt cx="1876718" cy="457201"/>
          </a:xfrm>
          <a:solidFill>
            <a:schemeClr val="bg2">
              <a:lumMod val="75000"/>
            </a:schemeClr>
          </a:solidFill>
        </p:grpSpPr>
        <p:sp>
          <p:nvSpPr>
            <p:cNvPr id="63" name="Isosceles Triangle 62"/>
            <p:cNvSpPr/>
            <p:nvPr/>
          </p:nvSpPr>
          <p:spPr>
            <a:xfrm rot="16200000">
              <a:off x="1571947" y="228629"/>
              <a:ext cx="457200" cy="15234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Isosceles Triangle 63"/>
            <p:cNvSpPr/>
            <p:nvPr/>
          </p:nvSpPr>
          <p:spPr>
            <a:xfrm rot="5400000">
              <a:off x="-152429" y="228629"/>
              <a:ext cx="457200" cy="15234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ounded Rectangle 65">
            <a:hlinkClick r:id="rId2" action="ppaction://hlinksldjump"/>
          </p:cNvPr>
          <p:cNvSpPr/>
          <p:nvPr/>
        </p:nvSpPr>
        <p:spPr>
          <a:xfrm>
            <a:off x="3048000" y="76200"/>
            <a:ext cx="1524000" cy="4572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Contoh</a:t>
            </a:r>
            <a:r>
              <a:rPr lang="en-US" sz="1600" b="1" dirty="0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Soal</a:t>
            </a:r>
          </a:p>
        </p:txBody>
      </p:sp>
      <p:sp>
        <p:nvSpPr>
          <p:cNvPr id="55" name="Round Diagonal Corner Rectangle 54"/>
          <p:cNvSpPr/>
          <p:nvPr/>
        </p:nvSpPr>
        <p:spPr>
          <a:xfrm>
            <a:off x="190500" y="685800"/>
            <a:ext cx="8077200" cy="54864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8" name="Right Arrow 57">
            <a:hlinkClick r:id="rId4" action="ppaction://hlinksldjump"/>
          </p:cNvPr>
          <p:cNvSpPr/>
          <p:nvPr/>
        </p:nvSpPr>
        <p:spPr>
          <a:xfrm>
            <a:off x="4419600" y="6324600"/>
            <a:ext cx="533400" cy="53340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1" name="Right Arrow 60">
            <a:hlinkClick r:id="rId5" action="ppaction://hlinksldjump"/>
          </p:cNvPr>
          <p:cNvSpPr/>
          <p:nvPr/>
        </p:nvSpPr>
        <p:spPr>
          <a:xfrm rot="10800000">
            <a:off x="37338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3" name="Title 1"/>
          <p:cNvSpPr>
            <a:spLocks noGrp="1"/>
          </p:cNvSpPr>
          <p:nvPr>
            <p:ph type="title"/>
          </p:nvPr>
        </p:nvSpPr>
        <p:spPr>
          <a:xfrm rot="16200000">
            <a:off x="5575300" y="3441700"/>
            <a:ext cx="6248400" cy="58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r">
              <a:defRPr/>
            </a:pPr>
            <a:r>
              <a:rPr lang="en-US" smtClean="0">
                <a:solidFill>
                  <a:schemeClr val="bg1"/>
                </a:solidFill>
              </a:rPr>
              <a:t>Contoh Soal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14352" name="Picture 20" descr="http://png-3.findicons.com/files/icons/1742/ecqlipse_2/128/home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Rounded Rectangle 74">
            <a:hlinkClick r:id="rId8" action="ppaction://hlinksldjump"/>
          </p:cNvPr>
          <p:cNvSpPr/>
          <p:nvPr/>
        </p:nvSpPr>
        <p:spPr>
          <a:xfrm>
            <a:off x="7620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1600" b="1" dirty="0">
              <a:solidFill>
                <a:prstClr val="white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14354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791200"/>
            <a:ext cx="1069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9900" y="836485"/>
            <a:ext cx="7924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/>
              <a:t>Contoh:</a:t>
            </a:r>
            <a:r>
              <a:rPr lang="en-US" sz="1600" smtClean="0"/>
              <a:t> sebuah grider diletakkan di ujung pegas, ditarik kearah kanan sepanjang 20 cm dan dilepaskan saat t = 0 s. Hal ini menyebabkan terjadi osilasi sebanyak 15 dalam waktu 10 s. </a:t>
            </a:r>
          </a:p>
          <a:p>
            <a:r>
              <a:rPr lang="en-US" sz="1600" b="1" smtClean="0"/>
              <a:t>Tentukan:</a:t>
            </a:r>
            <a:endParaRPr lang="en-US" sz="1600" smtClean="0"/>
          </a:p>
          <a:p>
            <a:pPr marL="342900" indent="-342900">
              <a:buAutoNum type="alphaLcPeriod"/>
            </a:pPr>
            <a:r>
              <a:rPr lang="en-US" sz="1600" smtClean="0"/>
              <a:t>Periode osilasi</a:t>
            </a:r>
          </a:p>
          <a:p>
            <a:pPr marL="342900" indent="-342900">
              <a:buAutoNum type="alphaLcPeriod"/>
            </a:pPr>
            <a:r>
              <a:rPr lang="en-US" sz="1600" smtClean="0"/>
              <a:t>Kecepatan maksimum benda di ujung pegas</a:t>
            </a:r>
          </a:p>
          <a:p>
            <a:pPr marL="342900" indent="-342900">
              <a:buAutoNum type="alphaLcPeriod"/>
            </a:pPr>
            <a:r>
              <a:rPr lang="en-US" sz="1600" smtClean="0"/>
              <a:t>Berapa posisi dan kecepatannya saat t = 0.8 s</a:t>
            </a:r>
            <a:endParaRPr lang="id-ID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9900" y="2678405"/>
                <a:ext cx="7683500" cy="2196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smtClean="0"/>
                  <a:t>Jawab</a:t>
                </a:r>
              </a:p>
              <a:p>
                <a:pPr marL="342900" indent="-342900">
                  <a:buAutoNum type="alphaLcPeriod"/>
                </a:pPr>
                <a:r>
                  <a:rPr lang="en-US" sz="1600" smtClean="0"/>
                  <a:t>Frekuensi osilasi: f = jumlah siklus tiap detik = (15 osilasi / 10 sekon) = 1,5 osilasi / sekon = 1,5 Hz</a:t>
                </a:r>
              </a:p>
              <a:p>
                <a:pPr marL="342900" indent="-342900">
                  <a:buAutoNum type="alphaLcPeriod"/>
                </a:pPr>
                <a:r>
                  <a:rPr lang="en-US" sz="1600" smtClean="0"/>
                  <a:t>Amplitudo = A = 0,2 m, sehingga Vmax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𝑓𝐴</m:t>
                    </m:r>
                  </m:oMath>
                </a14:m>
                <a:r>
                  <a:rPr lang="en-US" sz="1600" smtClean="0"/>
                  <a:t> = 2 (3,14) (1,5) (0,2) = 1,88 m/s</a:t>
                </a:r>
              </a:p>
              <a:p>
                <a:pPr marL="342900" indent="-342900">
                  <a:buAutoNum type="alphaLcPeriod"/>
                </a:pPr>
                <a:r>
                  <a:rPr lang="en-US" sz="1600" smtClean="0"/>
                  <a:t>Saat awal, obyek benda pada posisi x = 0,2 m, t = 0 s. Posisi dan kecepatan saat t = 0,8 s</a:t>
                </a:r>
              </a:p>
              <a:p>
                <a:pPr marL="342900" indent="-342900">
                  <a:buAutoNum type="alphaLcPeriod"/>
                </a:pPr>
                <a:endParaRPr lang="id-ID" sz="160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00" y="2678405"/>
                <a:ext cx="7683500" cy="2196242"/>
              </a:xfrm>
              <a:prstGeom prst="rect">
                <a:avLst/>
              </a:prstGeom>
              <a:blipFill rotWithShape="0">
                <a:blip r:embed="rId10"/>
                <a:stretch>
                  <a:fillRect l="-634" t="-138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1288" y="4743199"/>
            <a:ext cx="3563815" cy="10480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94803" y="4753941"/>
            <a:ext cx="4104762" cy="104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5612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hlinkClick r:id="rId2" action="ppaction://hlinksldjump"/>
          </p:cNvPr>
          <p:cNvSpPr/>
          <p:nvPr/>
        </p:nvSpPr>
        <p:spPr>
          <a:xfrm>
            <a:off x="4572000" y="76200"/>
            <a:ext cx="1524000" cy="457200"/>
          </a:xfrm>
          <a:prstGeom prst="roundRect">
            <a:avLst/>
          </a:prstGeom>
          <a:solidFill>
            <a:srgbClr val="B74B09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1524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22" name="Rounded Rectangle 21">
            <a:hlinkClick r:id="rId2" action="ppaction://hlinksldjump"/>
          </p:cNvPr>
          <p:cNvSpPr/>
          <p:nvPr/>
        </p:nvSpPr>
        <p:spPr>
          <a:xfrm>
            <a:off x="6096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0" y="76199"/>
            <a:ext cx="1492776" cy="381001"/>
            <a:chOff x="0" y="76200"/>
            <a:chExt cx="1876718" cy="457201"/>
          </a:xfrm>
          <a:solidFill>
            <a:schemeClr val="bg2">
              <a:lumMod val="75000"/>
            </a:schemeClr>
          </a:solidFill>
        </p:grpSpPr>
        <p:sp>
          <p:nvSpPr>
            <p:cNvPr id="26" name="Isosceles Triangle 25"/>
            <p:cNvSpPr/>
            <p:nvPr/>
          </p:nvSpPr>
          <p:spPr>
            <a:xfrm rot="16200000">
              <a:off x="1571947" y="228629"/>
              <a:ext cx="457200" cy="15234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7" name="Isosceles Triangle 26"/>
            <p:cNvSpPr/>
            <p:nvPr/>
          </p:nvSpPr>
          <p:spPr>
            <a:xfrm rot="5400000">
              <a:off x="-152429" y="228629"/>
              <a:ext cx="457200" cy="152342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Rounded Rectangle 28">
            <a:hlinkClick r:id="rId2" action="ppaction://hlinksldjump"/>
          </p:cNvPr>
          <p:cNvSpPr/>
          <p:nvPr/>
        </p:nvSpPr>
        <p:spPr>
          <a:xfrm>
            <a:off x="3048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Contoh</a:t>
            </a:r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Soal</a:t>
            </a:r>
          </a:p>
        </p:txBody>
      </p:sp>
      <p:sp>
        <p:nvSpPr>
          <p:cNvPr id="18" name="Round Diagonal Corner Rectangle 17"/>
          <p:cNvSpPr/>
          <p:nvPr/>
        </p:nvSpPr>
        <p:spPr>
          <a:xfrm>
            <a:off x="152400" y="990600"/>
            <a:ext cx="8077200" cy="54864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455951" y="1181100"/>
            <a:ext cx="7696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 eaLnBrk="0" hangingPunct="0">
              <a:spcBef>
                <a:spcPct val="20000"/>
              </a:spcBef>
              <a:buAutoNum type="arabicPeriod"/>
              <a:tabLst>
                <a:tab pos="342900" algn="l"/>
              </a:tabLst>
              <a:defRPr/>
            </a:pPr>
            <a:r>
              <a:rPr lang="sv-SE" smtClean="0"/>
              <a:t>Getaran adalah gerakan yang berulang pada titik setimbangnya</a:t>
            </a:r>
          </a:p>
          <a:p>
            <a:pPr marL="457200" indent="-457200" algn="just" eaLnBrk="0" hangingPunct="0">
              <a:spcBef>
                <a:spcPct val="20000"/>
              </a:spcBef>
              <a:buAutoNum type="arabicPeriod"/>
              <a:tabLst>
                <a:tab pos="342900" algn="l"/>
              </a:tabLst>
              <a:defRPr/>
            </a:pPr>
            <a:r>
              <a:rPr lang="sv-SE" smtClean="0"/>
              <a:t>Waktu yang diperlukan oleh gerakan yang berulang memenuhi 1 siklus dinamakan periode (T)</a:t>
            </a:r>
          </a:p>
          <a:p>
            <a:pPr marL="457200" indent="-457200" algn="just" eaLnBrk="0" hangingPunct="0">
              <a:spcBef>
                <a:spcPct val="20000"/>
              </a:spcBef>
              <a:buAutoNum type="arabicPeriod"/>
              <a:tabLst>
                <a:tab pos="342900" algn="l"/>
              </a:tabLst>
              <a:defRPr/>
            </a:pPr>
            <a:r>
              <a:rPr lang="sv-SE" smtClean="0"/>
              <a:t>Jumlah siklus tiap sekon dinamakan ferkuensi (f)</a:t>
            </a:r>
          </a:p>
          <a:p>
            <a:pPr marL="457200" indent="-457200" algn="just" eaLnBrk="0" hangingPunct="0">
              <a:spcBef>
                <a:spcPct val="20000"/>
              </a:spcBef>
              <a:buAutoNum type="arabicPeriod"/>
              <a:tabLst>
                <a:tab pos="342900" algn="l"/>
              </a:tabLst>
              <a:defRPr/>
            </a:pPr>
            <a:r>
              <a:rPr lang="sv-SE" smtClean="0"/>
              <a:t>Frekuensi merupakan 1/periode</a:t>
            </a:r>
          </a:p>
          <a:p>
            <a:pPr marL="457200" indent="-457200" algn="just" eaLnBrk="0" hangingPunct="0">
              <a:spcBef>
                <a:spcPct val="20000"/>
              </a:spcBef>
              <a:buAutoNum type="arabicPeriod"/>
              <a:tabLst>
                <a:tab pos="342900" algn="l"/>
              </a:tabLst>
              <a:defRPr/>
            </a:pPr>
            <a:r>
              <a:rPr lang="sv-SE"/>
              <a:t>f</a:t>
            </a:r>
            <a:r>
              <a:rPr lang="sv-SE" smtClean="0"/>
              <a:t> = (1/T)</a:t>
            </a:r>
          </a:p>
          <a:p>
            <a:pPr marL="457200" indent="-457200" algn="just" eaLnBrk="0" hangingPunct="0">
              <a:spcBef>
                <a:spcPct val="20000"/>
              </a:spcBef>
              <a:buAutoNum type="arabicPeriod"/>
              <a:tabLst>
                <a:tab pos="342900" algn="l"/>
              </a:tabLst>
              <a:defRPr/>
            </a:pPr>
            <a:r>
              <a:rPr lang="sv-SE" smtClean="0"/>
              <a:t>Gerakan sebuah obyek dengan pola sinusoidal dinamakan gerak harmonis sederhana</a:t>
            </a:r>
          </a:p>
          <a:p>
            <a:pPr marL="457200" indent="-457200" algn="just" eaLnBrk="0" hangingPunct="0">
              <a:spcBef>
                <a:spcPct val="20000"/>
              </a:spcBef>
              <a:buAutoNum type="arabicPeriod"/>
              <a:tabLst>
                <a:tab pos="342900" algn="l"/>
              </a:tabLst>
              <a:defRPr/>
            </a:pPr>
            <a:r>
              <a:rPr lang="sv-SE" smtClean="0"/>
              <a:t>Simpangan maksimum sebuah gerak harmonis sederhana dinamakan Amplitudo (A)</a:t>
            </a:r>
          </a:p>
          <a:p>
            <a:pPr marL="457200" indent="-457200" algn="just" eaLnBrk="0" hangingPunct="0">
              <a:spcBef>
                <a:spcPct val="20000"/>
              </a:spcBef>
              <a:buAutoNum type="arabicPeriod"/>
              <a:tabLst>
                <a:tab pos="342900" algn="l"/>
              </a:tabLst>
              <a:defRPr/>
            </a:pPr>
            <a:r>
              <a:rPr lang="sv-SE" smtClean="0"/>
              <a:t>Kecepatan sebuah obyek dalam gerak harmonis sederhana adalah:</a:t>
            </a:r>
          </a:p>
          <a:p>
            <a:pPr algn="just" eaLnBrk="0" hangingPunct="0">
              <a:spcBef>
                <a:spcPct val="20000"/>
              </a:spcBef>
              <a:tabLst>
                <a:tab pos="342900" algn="l"/>
              </a:tabLst>
              <a:defRPr/>
            </a:pPr>
            <a:endParaRPr lang="sv-SE" smtClean="0"/>
          </a:p>
          <a:p>
            <a:pPr marL="457200" indent="-457200" algn="just" eaLnBrk="0" hangingPunct="0">
              <a:spcBef>
                <a:spcPct val="20000"/>
              </a:spcBef>
              <a:buAutoNum type="arabicPeriod"/>
              <a:tabLst>
                <a:tab pos="342900" algn="l"/>
              </a:tabLst>
              <a:defRPr/>
            </a:pPr>
            <a:endParaRPr lang="sv-SE" smtClean="0"/>
          </a:p>
          <a:p>
            <a:pPr algn="just" eaLnBrk="0" hangingPunct="0">
              <a:spcBef>
                <a:spcPct val="20000"/>
              </a:spcBef>
              <a:tabLst>
                <a:tab pos="342900" algn="l"/>
              </a:tabLst>
              <a:defRPr/>
            </a:pPr>
            <a:r>
              <a:rPr lang="sv-SE" smtClean="0"/>
              <a:t>9. Kecepatan maksimum sebuah obyek dalam gerak harmonis sederhana</a:t>
            </a:r>
            <a:endParaRPr lang="sv-SE" dirty="0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 rot="16200000">
            <a:off x="5575300" y="3441700"/>
            <a:ext cx="6248400" cy="58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r">
              <a:defRPr/>
            </a:pPr>
            <a:r>
              <a:rPr lang="en-US" smtClean="0">
                <a:solidFill>
                  <a:schemeClr val="bg1"/>
                </a:solidFill>
              </a:rPr>
              <a:t>eRingkasan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15371" name="Picture 20" descr="http://png-3.findicons.com/files/icons/1742/ecqlipse_2/128/home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ounded Rectangle 31">
            <a:hlinkClick r:id="rId6" action="ppaction://hlinksldjump"/>
          </p:cNvPr>
          <p:cNvSpPr/>
          <p:nvPr/>
        </p:nvSpPr>
        <p:spPr>
          <a:xfrm>
            <a:off x="7620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1600" b="1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15373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791200"/>
            <a:ext cx="1069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86000" y="5692586"/>
            <a:ext cx="1000000" cy="57142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28857" y="4572000"/>
            <a:ext cx="2314286" cy="5619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hlinkClick r:id="rId2" action="ppaction://hlinksldjump"/>
          </p:cNvPr>
          <p:cNvSpPr/>
          <p:nvPr/>
        </p:nvSpPr>
        <p:spPr>
          <a:xfrm>
            <a:off x="4572000" y="76200"/>
            <a:ext cx="1524000" cy="457200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1524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22" name="Rounded Rectangle 21">
            <a:hlinkClick r:id="rId2" action="ppaction://hlinksldjump"/>
          </p:cNvPr>
          <p:cNvSpPr/>
          <p:nvPr/>
        </p:nvSpPr>
        <p:spPr>
          <a:xfrm>
            <a:off x="6096000" y="76200"/>
            <a:ext cx="1524000" cy="45720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0" y="76199"/>
            <a:ext cx="1492776" cy="381001"/>
            <a:chOff x="0" y="76200"/>
            <a:chExt cx="1876718" cy="457201"/>
          </a:xfrm>
          <a:solidFill>
            <a:schemeClr val="bg2">
              <a:lumMod val="75000"/>
            </a:schemeClr>
          </a:solidFill>
        </p:grpSpPr>
        <p:sp>
          <p:nvSpPr>
            <p:cNvPr id="26" name="Isosceles Triangle 25"/>
            <p:cNvSpPr/>
            <p:nvPr/>
          </p:nvSpPr>
          <p:spPr>
            <a:xfrm rot="16200000">
              <a:off x="1571947" y="228629"/>
              <a:ext cx="457200" cy="15234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Isosceles Triangle 26"/>
            <p:cNvSpPr/>
            <p:nvPr/>
          </p:nvSpPr>
          <p:spPr>
            <a:xfrm rot="5400000">
              <a:off x="-152429" y="228629"/>
              <a:ext cx="457200" cy="152342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9" name="Rounded Rectangle 28">
            <a:hlinkClick r:id="rId2" action="ppaction://hlinksldjump"/>
          </p:cNvPr>
          <p:cNvSpPr/>
          <p:nvPr/>
        </p:nvSpPr>
        <p:spPr>
          <a:xfrm>
            <a:off x="3048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Contoh</a:t>
            </a:r>
            <a:r>
              <a:rPr lang="en-US" sz="1600" b="1" dirty="0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Soal</a:t>
            </a:r>
          </a:p>
        </p:txBody>
      </p:sp>
      <p:sp>
        <p:nvSpPr>
          <p:cNvPr id="18" name="Round Diagonal Corner Rectangle 17"/>
          <p:cNvSpPr/>
          <p:nvPr/>
        </p:nvSpPr>
        <p:spPr>
          <a:xfrm>
            <a:off x="108600" y="773425"/>
            <a:ext cx="8077200" cy="54864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 rot="16200000">
            <a:off x="5575300" y="3441700"/>
            <a:ext cx="6248400" cy="58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r">
              <a:defRPr/>
            </a:pPr>
            <a:r>
              <a:rPr lang="en-US" smtClean="0">
                <a:solidFill>
                  <a:schemeClr val="bg1"/>
                </a:solidFill>
              </a:rPr>
              <a:t>Latihan Soal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15371" name="Picture 20" descr="http://png-3.findicons.com/files/icons/1742/ecqlipse_2/128/home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ounded Rectangle 31">
            <a:hlinkClick r:id="rId6" action="ppaction://hlinksldjump"/>
          </p:cNvPr>
          <p:cNvSpPr/>
          <p:nvPr/>
        </p:nvSpPr>
        <p:spPr>
          <a:xfrm>
            <a:off x="7620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1600" b="1" dirty="0">
              <a:solidFill>
                <a:prstClr val="white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15373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791200"/>
            <a:ext cx="1069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1812" y="1250987"/>
            <a:ext cx="568467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Latihan Soal</a:t>
            </a:r>
          </a:p>
          <a:p>
            <a:endParaRPr lang="en-US" sz="1600" b="1" smtClean="0"/>
          </a:p>
          <a:p>
            <a:pPr marL="342900" indent="-342900">
              <a:buAutoNum type="arabicPeriod"/>
            </a:pPr>
            <a:r>
              <a:rPr lang="en-US" sz="1400" smtClean="0"/>
              <a:t>Perhatikan gerak harmonis sederhana Gambar disamping. Saat obyek pada titik A, mana pernyataan yang benar?</a:t>
            </a:r>
          </a:p>
          <a:p>
            <a:pPr marL="342900" indent="-342900">
              <a:buAutoNum type="alphaLcPeriod"/>
            </a:pPr>
            <a:r>
              <a:rPr lang="en-US" sz="1400" smtClean="0"/>
              <a:t>Posisi dan kecepatannya positif</a:t>
            </a:r>
          </a:p>
          <a:p>
            <a:pPr marL="342900" indent="-342900">
              <a:buAutoNum type="alphaLcPeriod"/>
            </a:pPr>
            <a:r>
              <a:rPr lang="en-US" sz="1400" smtClean="0"/>
              <a:t>Posisi dan kecepatannya negative</a:t>
            </a:r>
          </a:p>
          <a:p>
            <a:pPr marL="342900" indent="-342900">
              <a:buAutoNum type="alphaLcPeriod"/>
            </a:pPr>
            <a:r>
              <a:rPr lang="en-US" sz="1400" smtClean="0"/>
              <a:t>Posisi dan kecepatannya nol</a:t>
            </a:r>
          </a:p>
          <a:p>
            <a:pPr marL="342900" indent="-342900">
              <a:buAutoNum type="alphaLcPeriod"/>
            </a:pPr>
            <a:r>
              <a:rPr lang="en-US" sz="1400" smtClean="0"/>
              <a:t>Posisinya positif, dan kecepatannya nol</a:t>
            </a:r>
          </a:p>
          <a:p>
            <a:pPr marL="342900" indent="-342900">
              <a:buAutoNum type="alphaLcPeriod"/>
            </a:pPr>
            <a:r>
              <a:rPr lang="en-US" sz="1400" smtClean="0"/>
              <a:t>Posisinya positif dan kecepatannya negative</a:t>
            </a:r>
          </a:p>
          <a:p>
            <a:endParaRPr lang="en-US" sz="1400"/>
          </a:p>
          <a:p>
            <a:r>
              <a:rPr lang="en-US" sz="1400" smtClean="0"/>
              <a:t>2. Sebuah obyek diketahu bergerak harmonis sederhana, jika Amplitudo dan Periodenya di dua kalikan, berapa kecepatan obyek ini?</a:t>
            </a:r>
            <a:endParaRPr lang="en-US" sz="1400"/>
          </a:p>
          <a:p>
            <a:r>
              <a:rPr lang="en-US" sz="1400" smtClean="0"/>
              <a:t>Jawab:</a:t>
            </a:r>
          </a:p>
          <a:p>
            <a:pPr marL="342900" indent="-342900">
              <a:buAutoNum type="alphaLcPeriod"/>
            </a:pPr>
            <a:r>
              <a:rPr lang="en-US" sz="1400" smtClean="0"/>
              <a:t>Empat kali</a:t>
            </a:r>
          </a:p>
          <a:p>
            <a:pPr marL="342900" indent="-342900">
              <a:buAutoNum type="alphaLcPeriod"/>
            </a:pPr>
            <a:r>
              <a:rPr lang="en-US" sz="1400" smtClean="0"/>
              <a:t>Dua kali</a:t>
            </a:r>
          </a:p>
          <a:p>
            <a:pPr marL="342900" indent="-342900">
              <a:buAutoNum type="alphaLcPeriod"/>
            </a:pPr>
            <a:r>
              <a:rPr lang="en-US" sz="1400" smtClean="0"/>
              <a:t>Setengah kali</a:t>
            </a:r>
          </a:p>
          <a:p>
            <a:pPr marL="342900" indent="-342900">
              <a:buAutoNum type="alphaLcPeriod"/>
            </a:pPr>
            <a:r>
              <a:rPr lang="en-US" sz="1400" smtClean="0"/>
              <a:t>Seperempat kali</a:t>
            </a:r>
          </a:p>
          <a:p>
            <a:pPr marL="342900" indent="-342900">
              <a:buAutoNum type="alphaLcPeriod"/>
            </a:pPr>
            <a:r>
              <a:rPr lang="en-US" sz="1400" smtClean="0"/>
              <a:t>Tidak berubah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3315" y="2133600"/>
            <a:ext cx="2304762" cy="13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2620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hlinkClick r:id="rId2" action="ppaction://hlinksldjump"/>
          </p:cNvPr>
          <p:cNvSpPr/>
          <p:nvPr/>
        </p:nvSpPr>
        <p:spPr>
          <a:xfrm>
            <a:off x="4572000" y="76200"/>
            <a:ext cx="1524000" cy="457200"/>
          </a:xfrm>
          <a:prstGeom prst="round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1524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22" name="Rounded Rectangle 21">
            <a:hlinkClick r:id="rId2" action="ppaction://hlinksldjump"/>
          </p:cNvPr>
          <p:cNvSpPr/>
          <p:nvPr/>
        </p:nvSpPr>
        <p:spPr>
          <a:xfrm>
            <a:off x="6096000" y="76200"/>
            <a:ext cx="1524000" cy="45720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0" y="76199"/>
            <a:ext cx="1492776" cy="381001"/>
            <a:chOff x="0" y="76200"/>
            <a:chExt cx="1876718" cy="457201"/>
          </a:xfrm>
          <a:solidFill>
            <a:schemeClr val="bg2">
              <a:lumMod val="75000"/>
            </a:schemeClr>
          </a:solidFill>
        </p:grpSpPr>
        <p:sp>
          <p:nvSpPr>
            <p:cNvPr id="26" name="Isosceles Triangle 25"/>
            <p:cNvSpPr/>
            <p:nvPr/>
          </p:nvSpPr>
          <p:spPr>
            <a:xfrm rot="16200000">
              <a:off x="1571947" y="228629"/>
              <a:ext cx="457200" cy="15234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Isosceles Triangle 26"/>
            <p:cNvSpPr/>
            <p:nvPr/>
          </p:nvSpPr>
          <p:spPr>
            <a:xfrm rot="5400000">
              <a:off x="-152429" y="228629"/>
              <a:ext cx="457200" cy="152342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9" name="Rounded Rectangle 28">
            <a:hlinkClick r:id="rId2" action="ppaction://hlinksldjump"/>
          </p:cNvPr>
          <p:cNvSpPr/>
          <p:nvPr/>
        </p:nvSpPr>
        <p:spPr>
          <a:xfrm>
            <a:off x="3048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Contoh</a:t>
            </a:r>
            <a:r>
              <a:rPr lang="en-US" sz="1600" b="1" dirty="0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Soal</a:t>
            </a:r>
          </a:p>
        </p:txBody>
      </p:sp>
      <p:sp>
        <p:nvSpPr>
          <p:cNvPr id="18" name="Round Diagonal Corner Rectangle 17"/>
          <p:cNvSpPr/>
          <p:nvPr/>
        </p:nvSpPr>
        <p:spPr>
          <a:xfrm>
            <a:off x="108600" y="773425"/>
            <a:ext cx="8077200" cy="54864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 rot="16200000">
            <a:off x="5575300" y="3441700"/>
            <a:ext cx="6248400" cy="58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r">
              <a:defRPr/>
            </a:pPr>
            <a:r>
              <a:rPr lang="en-US" smtClean="0">
                <a:solidFill>
                  <a:schemeClr val="bg1"/>
                </a:solidFill>
              </a:rPr>
              <a:t>Latihan Soal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15371" name="Picture 20" descr="http://png-3.findicons.com/files/icons/1742/ecqlipse_2/128/home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ounded Rectangle 31">
            <a:hlinkClick r:id="rId6" action="ppaction://hlinksldjump"/>
          </p:cNvPr>
          <p:cNvSpPr/>
          <p:nvPr/>
        </p:nvSpPr>
        <p:spPr>
          <a:xfrm>
            <a:off x="7620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prstClr val="white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1600" b="1" dirty="0">
              <a:solidFill>
                <a:prstClr val="white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15373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791200"/>
            <a:ext cx="1069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1812" y="1250987"/>
            <a:ext cx="708818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prstClr val="black"/>
                </a:solidFill>
              </a:rPr>
              <a:t>Latihan Soal</a:t>
            </a:r>
          </a:p>
          <a:p>
            <a:r>
              <a:rPr lang="en-US" sz="1600" b="1" smtClean="0">
                <a:solidFill>
                  <a:prstClr val="black"/>
                </a:solidFill>
              </a:rPr>
              <a:t>3. Mana pernyatan berikut yang benar? Dari gerak harmonis sederhana sebuah obyek B pada gambar berikut</a:t>
            </a:r>
          </a:p>
          <a:p>
            <a:endParaRPr lang="en-US" sz="1600">
              <a:solidFill>
                <a:prstClr val="black"/>
              </a:solidFill>
            </a:endParaRPr>
          </a:p>
          <a:p>
            <a:endParaRPr lang="en-US" sz="1600" b="1" smtClean="0">
              <a:solidFill>
                <a:prstClr val="black"/>
              </a:solidFill>
            </a:endParaRPr>
          </a:p>
          <a:p>
            <a:endParaRPr lang="en-US" sz="1600" b="1">
              <a:solidFill>
                <a:prstClr val="black"/>
              </a:solidFill>
            </a:endParaRPr>
          </a:p>
          <a:p>
            <a:endParaRPr lang="en-US" sz="1600" b="1" smtClean="0">
              <a:solidFill>
                <a:prstClr val="black"/>
              </a:solidFill>
            </a:endParaRPr>
          </a:p>
          <a:p>
            <a:endParaRPr lang="en-US" sz="1600" b="1">
              <a:solidFill>
                <a:prstClr val="black"/>
              </a:solidFill>
            </a:endParaRPr>
          </a:p>
          <a:p>
            <a:endParaRPr lang="en-US" sz="1600" b="1" smtClean="0">
              <a:solidFill>
                <a:prstClr val="black"/>
              </a:solidFill>
            </a:endParaRPr>
          </a:p>
          <a:p>
            <a:endParaRPr lang="en-US" sz="1600" b="1">
              <a:solidFill>
                <a:prstClr val="black"/>
              </a:solidFill>
            </a:endParaRPr>
          </a:p>
          <a:p>
            <a:endParaRPr lang="en-US" sz="1600" b="1" smtClean="0">
              <a:solidFill>
                <a:prstClr val="black"/>
              </a:solidFill>
            </a:endParaRPr>
          </a:p>
          <a:p>
            <a:endParaRPr lang="en-US" sz="1600" b="1" smtClean="0">
              <a:solidFill>
                <a:prstClr val="black"/>
              </a:solidFill>
            </a:endParaRPr>
          </a:p>
          <a:p>
            <a:pPr marL="342900" indent="-342900">
              <a:buAutoNum type="alphaLcPeriod"/>
            </a:pPr>
            <a:r>
              <a:rPr lang="en-US" sz="1600" smtClean="0">
                <a:solidFill>
                  <a:prstClr val="black"/>
                </a:solidFill>
              </a:rPr>
              <a:t>Frekuensi angular dan Amplitudo lebih besar dari A</a:t>
            </a:r>
          </a:p>
          <a:p>
            <a:pPr marL="342900" indent="-342900">
              <a:buAutoNum type="alphaLcPeriod"/>
            </a:pPr>
            <a:r>
              <a:rPr lang="en-US" sz="1600" smtClean="0">
                <a:solidFill>
                  <a:prstClr val="black"/>
                </a:solidFill>
              </a:rPr>
              <a:t>Frekuensi angular lebih besar dan amplitude lebih kecil dari A</a:t>
            </a:r>
          </a:p>
          <a:p>
            <a:pPr marL="342900" indent="-342900">
              <a:buAutoNum type="alphaLcPeriod"/>
            </a:pPr>
            <a:r>
              <a:rPr lang="en-US" sz="1600" smtClean="0">
                <a:solidFill>
                  <a:prstClr val="black"/>
                </a:solidFill>
              </a:rPr>
              <a:t>Frekuensi angular lebih kecil dan amplitude lebih besar dari A</a:t>
            </a:r>
          </a:p>
          <a:p>
            <a:pPr marL="342900" indent="-342900">
              <a:buAutoNum type="alphaLcPeriod"/>
            </a:pPr>
            <a:r>
              <a:rPr lang="en-US" sz="1600" smtClean="0">
                <a:solidFill>
                  <a:prstClr val="black"/>
                </a:solidFill>
              </a:rPr>
              <a:t>Frekuensi angular lebih kecil dan amplitude lebih kecil dari A</a:t>
            </a:r>
            <a:endParaRPr lang="en-US" sz="160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81200" y="2133600"/>
            <a:ext cx="3124200" cy="19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403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Diagonal Corner Rectangle 14"/>
          <p:cNvSpPr/>
          <p:nvPr/>
        </p:nvSpPr>
        <p:spPr>
          <a:xfrm>
            <a:off x="457200" y="838200"/>
            <a:ext cx="8077200" cy="54864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6387" name="Picture 20" descr="http://png-3.findicons.com/files/icons/1742/ecqlipse_2/128/home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5791200"/>
            <a:ext cx="1069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0" y="2362200"/>
            <a:ext cx="9144000" cy="2286000"/>
          </a:xfrm>
          <a:prstGeom prst="rect">
            <a:avLst/>
          </a:prstGeom>
          <a:solidFill>
            <a:srgbClr val="2D17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400" b="1" dirty="0" smtClean="0"/>
              <a:t>SEKIAN </a:t>
            </a:r>
          </a:p>
          <a:p>
            <a:pPr algn="ctr">
              <a:defRPr/>
            </a:pPr>
            <a:r>
              <a:rPr lang="en-US" sz="4400" b="1" dirty="0"/>
              <a:t>&amp;</a:t>
            </a:r>
            <a:r>
              <a:rPr lang="en-US" sz="4400" b="1" dirty="0" smtClean="0"/>
              <a:t> </a:t>
            </a:r>
          </a:p>
          <a:p>
            <a:pPr algn="ctr">
              <a:defRPr/>
            </a:pPr>
            <a:r>
              <a:rPr lang="en-US" sz="4400" b="1" dirty="0" smtClean="0"/>
              <a:t>TERIMAKASIH</a:t>
            </a:r>
            <a:endParaRPr lang="en-US" sz="4400" b="1" dirty="0"/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0" y="2362200"/>
            <a:ext cx="9144000" cy="152400"/>
          </a:xfrm>
          <a:prstGeom prst="rect">
            <a:avLst/>
          </a:prstGeom>
          <a:solidFill>
            <a:srgbClr val="914105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endParaRPr lang="en-US" sz="4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0" y="4495800"/>
            <a:ext cx="9144000" cy="152400"/>
          </a:xfrm>
          <a:prstGeom prst="rect">
            <a:avLst/>
          </a:prstGeom>
          <a:solidFill>
            <a:srgbClr val="914105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endParaRPr lang="en-US" sz="4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>
            <a:hlinkClick r:id="rId2" action="ppaction://hlinksldjump"/>
          </p:cNvPr>
          <p:cNvSpPr/>
          <p:nvPr/>
        </p:nvSpPr>
        <p:spPr>
          <a:xfrm>
            <a:off x="533400" y="685800"/>
            <a:ext cx="4114800" cy="838200"/>
          </a:xfrm>
          <a:prstGeom prst="roundRect">
            <a:avLst/>
          </a:prstGeom>
          <a:solidFill>
            <a:schemeClr val="bg1"/>
          </a:solidFill>
          <a:ln w="34925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sp>
        <p:nvSpPr>
          <p:cNvPr id="20" name="Rounded Rectangle 19">
            <a:hlinkHover r:id="rId3" action="ppaction://hlinksldjump"/>
          </p:cNvPr>
          <p:cNvSpPr/>
          <p:nvPr/>
        </p:nvSpPr>
        <p:spPr>
          <a:xfrm>
            <a:off x="533400" y="1600200"/>
            <a:ext cx="4114800" cy="838200"/>
          </a:xfrm>
          <a:prstGeom prst="roundRect">
            <a:avLst/>
          </a:prstGeom>
          <a:solidFill>
            <a:schemeClr val="bg1"/>
          </a:solidFill>
          <a:ln w="34925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21" name="Rounded Rectangle 20">
            <a:hlinkClick r:id="rId4" action="ppaction://hlinksldjump"/>
          </p:cNvPr>
          <p:cNvSpPr/>
          <p:nvPr/>
        </p:nvSpPr>
        <p:spPr>
          <a:xfrm>
            <a:off x="533400" y="2514600"/>
            <a:ext cx="4114800" cy="838200"/>
          </a:xfrm>
          <a:prstGeom prst="roundRect">
            <a:avLst/>
          </a:prstGeom>
          <a:solidFill>
            <a:schemeClr val="bg1"/>
          </a:solidFill>
          <a:ln w="34925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Contoh Soal</a:t>
            </a:r>
          </a:p>
        </p:txBody>
      </p:sp>
      <p:sp>
        <p:nvSpPr>
          <p:cNvPr id="22" name="Rounded Rectangle 21">
            <a:hlinkClick r:id="rId5" action="ppaction://hlinksldjump"/>
          </p:cNvPr>
          <p:cNvSpPr/>
          <p:nvPr/>
        </p:nvSpPr>
        <p:spPr>
          <a:xfrm>
            <a:off x="533400" y="4343400"/>
            <a:ext cx="4114800" cy="838200"/>
          </a:xfrm>
          <a:prstGeom prst="roundRect">
            <a:avLst/>
          </a:prstGeom>
          <a:solidFill>
            <a:schemeClr val="bg1"/>
          </a:solidFill>
          <a:ln w="34925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23" name="Rounded Rectangle 22">
            <a:hlinkClick r:id="rId6" action="ppaction://hlinksldjump"/>
          </p:cNvPr>
          <p:cNvSpPr/>
          <p:nvPr/>
        </p:nvSpPr>
        <p:spPr>
          <a:xfrm>
            <a:off x="533400" y="5257800"/>
            <a:ext cx="4114800" cy="838200"/>
          </a:xfrm>
          <a:prstGeom prst="roundRect">
            <a:avLst/>
          </a:prstGeom>
          <a:solidFill>
            <a:schemeClr val="bg1"/>
          </a:solidFill>
          <a:ln w="34925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3600" b="1" dirty="0">
              <a:solidFill>
                <a:schemeClr val="tx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24" name="Rounded Rectangle 23">
            <a:hlinkClick r:id="rId4" action="ppaction://hlinksldjump"/>
          </p:cNvPr>
          <p:cNvSpPr/>
          <p:nvPr/>
        </p:nvSpPr>
        <p:spPr>
          <a:xfrm>
            <a:off x="533400" y="3429000"/>
            <a:ext cx="4114800" cy="838200"/>
          </a:xfrm>
          <a:prstGeom prst="roundRect">
            <a:avLst/>
          </a:prstGeom>
          <a:solidFill>
            <a:schemeClr val="bg1"/>
          </a:solidFill>
          <a:ln w="34925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4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Hover r:id="rId2" action="ppaction://hlinksldjump"/>
          </p:cNvPr>
          <p:cNvSpPr/>
          <p:nvPr/>
        </p:nvSpPr>
        <p:spPr>
          <a:xfrm>
            <a:off x="-228600" y="2819400"/>
            <a:ext cx="9144000" cy="3657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le 6">
            <a:hlinkClick r:id="rId3" action="ppaction://hlinksldjump"/>
          </p:cNvPr>
          <p:cNvSpPr/>
          <p:nvPr/>
        </p:nvSpPr>
        <p:spPr>
          <a:xfrm>
            <a:off x="4800600" y="1371600"/>
            <a:ext cx="3124200" cy="60960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Getaran</a:t>
            </a:r>
            <a:endParaRPr lang="en-US" b="1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9" name="Rounded Rectangle 8">
            <a:hlinkClick r:id="rId4" action="ppaction://hlinksldjump"/>
          </p:cNvPr>
          <p:cNvSpPr/>
          <p:nvPr/>
        </p:nvSpPr>
        <p:spPr>
          <a:xfrm>
            <a:off x="4800600" y="2057400"/>
            <a:ext cx="3124200" cy="60960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Gerakan obyek pada ujung pegas</a:t>
            </a:r>
            <a:endParaRPr lang="en-US" b="1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3" name="Rounded Rectangle 72">
            <a:hlinkClick r:id="rId5" action="ppaction://hlinksldjump"/>
          </p:cNvPr>
          <p:cNvSpPr/>
          <p:nvPr/>
        </p:nvSpPr>
        <p:spPr>
          <a:xfrm>
            <a:off x="533400" y="685800"/>
            <a:ext cx="4114800" cy="838200"/>
          </a:xfrm>
          <a:prstGeom prst="roundRect">
            <a:avLst/>
          </a:prstGeom>
          <a:solidFill>
            <a:schemeClr val="bg1"/>
          </a:solidFill>
          <a:ln w="34925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sp>
        <p:nvSpPr>
          <p:cNvPr id="74" name="Rounded Rectangle 73">
            <a:hlinkHover r:id="rId6" action="ppaction://hlinksldjump"/>
          </p:cNvPr>
          <p:cNvSpPr/>
          <p:nvPr/>
        </p:nvSpPr>
        <p:spPr>
          <a:xfrm>
            <a:off x="533400" y="1600200"/>
            <a:ext cx="4114800" cy="838200"/>
          </a:xfrm>
          <a:prstGeom prst="roundRect">
            <a:avLst/>
          </a:prstGeom>
          <a:solidFill>
            <a:schemeClr val="bg1"/>
          </a:solidFill>
          <a:ln w="34925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76" name="Rounded Rectangle 75">
            <a:hlinkClick r:id="rId7" action="ppaction://hlinksldjump"/>
          </p:cNvPr>
          <p:cNvSpPr/>
          <p:nvPr/>
        </p:nvSpPr>
        <p:spPr>
          <a:xfrm>
            <a:off x="533400" y="2514600"/>
            <a:ext cx="4114800" cy="838200"/>
          </a:xfrm>
          <a:prstGeom prst="roundRect">
            <a:avLst/>
          </a:prstGeom>
          <a:solidFill>
            <a:schemeClr val="bg1"/>
          </a:solidFill>
          <a:ln w="34925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Contoh Soal</a:t>
            </a:r>
          </a:p>
        </p:txBody>
      </p:sp>
      <p:sp>
        <p:nvSpPr>
          <p:cNvPr id="77" name="Rounded Rectangle 76">
            <a:hlinkClick r:id="rId8" action="ppaction://hlinksldjump"/>
          </p:cNvPr>
          <p:cNvSpPr/>
          <p:nvPr/>
        </p:nvSpPr>
        <p:spPr>
          <a:xfrm>
            <a:off x="533400" y="4343400"/>
            <a:ext cx="4114800" cy="838200"/>
          </a:xfrm>
          <a:prstGeom prst="roundRect">
            <a:avLst/>
          </a:prstGeom>
          <a:solidFill>
            <a:schemeClr val="bg1"/>
          </a:solidFill>
          <a:ln w="34925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78" name="Rounded Rectangle 77">
            <a:hlinkClick r:id="rId9" action="ppaction://hlinksldjump"/>
          </p:cNvPr>
          <p:cNvSpPr/>
          <p:nvPr/>
        </p:nvSpPr>
        <p:spPr>
          <a:xfrm>
            <a:off x="533400" y="5257800"/>
            <a:ext cx="4114800" cy="838200"/>
          </a:xfrm>
          <a:prstGeom prst="roundRect">
            <a:avLst/>
          </a:prstGeom>
          <a:solidFill>
            <a:schemeClr val="bg1"/>
          </a:solidFill>
          <a:ln w="34925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3600" b="1" dirty="0">
              <a:solidFill>
                <a:schemeClr val="tx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9" name="Rounded Rectangle 78">
            <a:hlinkClick r:id="rId7" action="ppaction://hlinksldjump"/>
          </p:cNvPr>
          <p:cNvSpPr/>
          <p:nvPr/>
        </p:nvSpPr>
        <p:spPr>
          <a:xfrm>
            <a:off x="533400" y="3429000"/>
            <a:ext cx="4114800" cy="838200"/>
          </a:xfrm>
          <a:prstGeom prst="roundRect">
            <a:avLst/>
          </a:prstGeom>
          <a:solidFill>
            <a:schemeClr val="bg1"/>
          </a:solidFill>
          <a:ln w="34925"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85" name="Rectangle 84">
            <a:hlinkHover r:id="rId2" action="ppaction://hlinksldjump"/>
          </p:cNvPr>
          <p:cNvSpPr/>
          <p:nvPr/>
        </p:nvSpPr>
        <p:spPr>
          <a:xfrm>
            <a:off x="0" y="2667000"/>
            <a:ext cx="4419600" cy="419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ounded Rectangle 11">
            <a:hlinkClick r:id="rId4" action="ppaction://hlinksldjump"/>
          </p:cNvPr>
          <p:cNvSpPr/>
          <p:nvPr/>
        </p:nvSpPr>
        <p:spPr>
          <a:xfrm>
            <a:off x="4800600" y="2895600"/>
            <a:ext cx="3124200" cy="60960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Gerak</a:t>
            </a:r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Harmonis</a:t>
            </a:r>
            <a:r>
              <a:rPr lang="en-US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Sederhana</a:t>
            </a:r>
            <a:endParaRPr lang="en-US" b="1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>
            <a:hlinkClick r:id="rId2" action="ppaction://hlinksldjump"/>
          </p:cNvPr>
          <p:cNvSpPr/>
          <p:nvPr/>
        </p:nvSpPr>
        <p:spPr>
          <a:xfrm>
            <a:off x="4572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19" name="Rounded Rectangle 18">
            <a:hlinkClick r:id="rId3" action="ppaction://hlinksldjump"/>
          </p:cNvPr>
          <p:cNvSpPr/>
          <p:nvPr/>
        </p:nvSpPr>
        <p:spPr>
          <a:xfrm>
            <a:off x="1524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20" name="Rounded Rectangle 19">
            <a:hlinkClick r:id="rId2" action="ppaction://hlinksldjump"/>
          </p:cNvPr>
          <p:cNvSpPr/>
          <p:nvPr/>
        </p:nvSpPr>
        <p:spPr>
          <a:xfrm>
            <a:off x="3048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Contoh</a:t>
            </a:r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Soal</a:t>
            </a:r>
          </a:p>
        </p:txBody>
      </p:sp>
      <p:sp>
        <p:nvSpPr>
          <p:cNvPr id="21" name="Rounded Rectangle 20">
            <a:hlinkClick r:id="rId2" action="ppaction://hlinksldjump"/>
          </p:cNvPr>
          <p:cNvSpPr/>
          <p:nvPr/>
        </p:nvSpPr>
        <p:spPr>
          <a:xfrm>
            <a:off x="6096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0" y="76200"/>
            <a:ext cx="1524000" cy="457200"/>
          </a:xfrm>
          <a:prstGeom prst="roundRect">
            <a:avLst/>
          </a:prstGeom>
          <a:solidFill>
            <a:srgbClr val="B74B09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76200"/>
            <a:ext cx="1492776" cy="381001"/>
            <a:chOff x="0" y="76200"/>
            <a:chExt cx="1876718" cy="457201"/>
          </a:xfrm>
          <a:solidFill>
            <a:schemeClr val="bg2">
              <a:lumMod val="75000"/>
            </a:schemeClr>
          </a:solidFill>
        </p:grpSpPr>
        <p:sp>
          <p:nvSpPr>
            <p:cNvPr id="37" name="Isosceles Triangle 36"/>
            <p:cNvSpPr/>
            <p:nvPr/>
          </p:nvSpPr>
          <p:spPr>
            <a:xfrm rot="16200000">
              <a:off x="1571947" y="228629"/>
              <a:ext cx="457200" cy="15234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8" name="Isosceles Triangle 37"/>
            <p:cNvSpPr/>
            <p:nvPr/>
          </p:nvSpPr>
          <p:spPr>
            <a:xfrm rot="5400000">
              <a:off x="-152429" y="228629"/>
              <a:ext cx="457200" cy="15234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6" name="Round Diagonal Corner Rectangle 15"/>
          <p:cNvSpPr/>
          <p:nvPr/>
        </p:nvSpPr>
        <p:spPr>
          <a:xfrm>
            <a:off x="152400" y="990600"/>
            <a:ext cx="8077200" cy="54864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9600" y="1524000"/>
            <a:ext cx="7243763" cy="12192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Gerakan sebuah benda yang berulang di sekitar titik setimbang nya dikatakan gerak yang periodik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9600" y="3048000"/>
            <a:ext cx="7239000" cy="12192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sv-SE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altLang="en-US" sz="2000" b="1" smtClean="0">
                <a:solidFill>
                  <a:schemeClr val="tx1"/>
                </a:solidFill>
              </a:rPr>
              <a:t>Getaran: </a:t>
            </a:r>
            <a:r>
              <a:rPr lang="en-US" altLang="en-US" sz="2000" smtClean="0">
                <a:solidFill>
                  <a:schemeClr val="tx1"/>
                </a:solidFill>
              </a:rPr>
              <a:t>Gerak </a:t>
            </a:r>
            <a:r>
              <a:rPr lang="en-US" altLang="en-US" sz="2000">
                <a:solidFill>
                  <a:schemeClr val="tx1"/>
                </a:solidFill>
              </a:rPr>
              <a:t>bolak balik di sekitar titik setimbang yang periodik disebabkan adanya gaya pemulih</a:t>
            </a:r>
          </a:p>
          <a:p>
            <a:pPr algn="just">
              <a:defRPr/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9600" y="4495800"/>
            <a:ext cx="7239000" cy="12192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sv-SE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sv-SE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Pada bagian ini akan dibahas </a:t>
            </a:r>
            <a:r>
              <a:rPr lang="sv-SE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mengenai 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etaran dan karakteristik getaran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 rot="16200000">
            <a:off x="5575300" y="3441700"/>
            <a:ext cx="6248400" cy="58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Pengantar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11277" name="Picture 20" descr="http://png-3.findicons.com/files/icons/1742/ecqlipse_2/128/home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ounded Rectangle 30">
            <a:hlinkClick r:id="rId6" action="ppaction://hlinksldjump"/>
          </p:cNvPr>
          <p:cNvSpPr/>
          <p:nvPr/>
        </p:nvSpPr>
        <p:spPr>
          <a:xfrm>
            <a:off x="7620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1600" b="1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11279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791200"/>
            <a:ext cx="1069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>
            <a:hlinkClick r:id="rId2" action="ppaction://hlinksldjump"/>
          </p:cNvPr>
          <p:cNvSpPr/>
          <p:nvPr/>
        </p:nvSpPr>
        <p:spPr>
          <a:xfrm>
            <a:off x="4572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20" name="Rounded Rectangle 19">
            <a:hlinkClick r:id="rId3" action="ppaction://hlinksldjump"/>
          </p:cNvPr>
          <p:cNvSpPr/>
          <p:nvPr/>
        </p:nvSpPr>
        <p:spPr>
          <a:xfrm>
            <a:off x="1524000" y="76200"/>
            <a:ext cx="1524000" cy="457200"/>
          </a:xfrm>
          <a:prstGeom prst="roundRect">
            <a:avLst/>
          </a:prstGeom>
          <a:solidFill>
            <a:srgbClr val="B74B09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27" name="Rounded Rectangle 26">
            <a:hlinkClick r:id="rId2" action="ppaction://hlinksldjump"/>
          </p:cNvPr>
          <p:cNvSpPr/>
          <p:nvPr/>
        </p:nvSpPr>
        <p:spPr>
          <a:xfrm>
            <a:off x="6096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524000" y="76200"/>
            <a:ext cx="1492776" cy="381001"/>
            <a:chOff x="0" y="76200"/>
            <a:chExt cx="1876718" cy="457201"/>
          </a:xfrm>
          <a:solidFill>
            <a:schemeClr val="bg2">
              <a:lumMod val="75000"/>
            </a:schemeClr>
          </a:solidFill>
        </p:grpSpPr>
        <p:sp>
          <p:nvSpPr>
            <p:cNvPr id="31" name="Isosceles Triangle 30"/>
            <p:cNvSpPr/>
            <p:nvPr/>
          </p:nvSpPr>
          <p:spPr>
            <a:xfrm rot="16200000">
              <a:off x="1571947" y="228629"/>
              <a:ext cx="457200" cy="15234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2" name="Isosceles Triangle 31"/>
            <p:cNvSpPr/>
            <p:nvPr/>
          </p:nvSpPr>
          <p:spPr>
            <a:xfrm rot="5400000">
              <a:off x="-152429" y="228629"/>
              <a:ext cx="457200" cy="15234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35" name="Rounded Rectangle 34">
            <a:hlinkClick r:id="rId2" action="ppaction://hlinksldjump"/>
          </p:cNvPr>
          <p:cNvSpPr/>
          <p:nvPr/>
        </p:nvSpPr>
        <p:spPr>
          <a:xfrm>
            <a:off x="3048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Contoh</a:t>
            </a:r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Soal</a:t>
            </a:r>
          </a:p>
        </p:txBody>
      </p:sp>
      <p:sp>
        <p:nvSpPr>
          <p:cNvPr id="26" name="Round Diagonal Corner Rectangle 25"/>
          <p:cNvSpPr/>
          <p:nvPr/>
        </p:nvSpPr>
        <p:spPr>
          <a:xfrm>
            <a:off x="214266" y="914400"/>
            <a:ext cx="8077200" cy="5486400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468266" y="4284827"/>
            <a:ext cx="7848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tabLst>
                <a:tab pos="342900" algn="l"/>
              </a:tabLst>
              <a:defRPr/>
            </a:pPr>
            <a:r>
              <a:rPr lang="sv-SE" sz="2000" smtClean="0"/>
              <a:t>Perhatikan gerakan bolak balik pada titik tengah tali yang kedua ujungnya diikat. Gerakan tersebut merupakan salah satu contoh getaran.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tabLst>
                <a:tab pos="342900" algn="l"/>
              </a:tabLst>
              <a:defRPr/>
            </a:pPr>
            <a:r>
              <a:rPr lang="sv-SE" sz="2000" smtClean="0"/>
              <a:t>Gerak ini dapat terjadi secara bolak balik dikarenakan ada suatu gaya pemulih di titik tengah tali </a:t>
            </a:r>
            <a:endParaRPr lang="sv-SE" sz="2000" dirty="0"/>
          </a:p>
        </p:txBody>
      </p:sp>
      <p:sp>
        <p:nvSpPr>
          <p:cNvPr id="33" name="Rounded Rectangle 32">
            <a:hlinkClick r:id="rId3" action="ppaction://hlinksldjump"/>
          </p:cNvPr>
          <p:cNvSpPr/>
          <p:nvPr/>
        </p:nvSpPr>
        <p:spPr>
          <a:xfrm>
            <a:off x="2514600" y="1066800"/>
            <a:ext cx="3352800" cy="5334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mtClean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GETARAN</a:t>
            </a:r>
            <a:endParaRPr lang="en-US" sz="2000" b="1" dirty="0">
              <a:solidFill>
                <a:schemeClr val="tx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4" name="Right Arrow 33">
            <a:hlinkClick r:id="rId4" action="ppaction://hlinksldjump"/>
          </p:cNvPr>
          <p:cNvSpPr/>
          <p:nvPr/>
        </p:nvSpPr>
        <p:spPr>
          <a:xfrm>
            <a:off x="4267200" y="62484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Right Arrow 36">
            <a:hlinkClick r:id="rId3" action="ppaction://hlinksldjump"/>
          </p:cNvPr>
          <p:cNvSpPr/>
          <p:nvPr/>
        </p:nvSpPr>
        <p:spPr>
          <a:xfrm rot="10800000">
            <a:off x="3581400" y="6248400"/>
            <a:ext cx="533400" cy="53340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 rot="16200000">
            <a:off x="5575300" y="3441700"/>
            <a:ext cx="6248400" cy="58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Materi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12303" name="Picture 20" descr="http://png-3.findicons.com/files/icons/1742/ecqlipse_2/128/home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ounded Rectangle 42">
            <a:hlinkClick r:id="rId7" action="ppaction://hlinksldjump"/>
          </p:cNvPr>
          <p:cNvSpPr/>
          <p:nvPr/>
        </p:nvSpPr>
        <p:spPr>
          <a:xfrm>
            <a:off x="7620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1600" b="1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12305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867400"/>
            <a:ext cx="1069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4" descr="h1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469" y="1742364"/>
            <a:ext cx="5567408" cy="2409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ounded Rectangle 35">
            <a:hlinkClick r:id="rId2" action="ppaction://hlinksldjump"/>
          </p:cNvPr>
          <p:cNvSpPr/>
          <p:nvPr/>
        </p:nvSpPr>
        <p:spPr>
          <a:xfrm>
            <a:off x="4572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37" name="Rounded Rectangle 36">
            <a:hlinkClick r:id="rId3" action="ppaction://hlinksldjump"/>
          </p:cNvPr>
          <p:cNvSpPr/>
          <p:nvPr/>
        </p:nvSpPr>
        <p:spPr>
          <a:xfrm>
            <a:off x="1524000" y="76200"/>
            <a:ext cx="1524000" cy="457200"/>
          </a:xfrm>
          <a:prstGeom prst="roundRect">
            <a:avLst/>
          </a:prstGeom>
          <a:solidFill>
            <a:srgbClr val="B74B09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39" name="Rounded Rectangle 38">
            <a:hlinkClick r:id="rId2" action="ppaction://hlinksldjump"/>
          </p:cNvPr>
          <p:cNvSpPr/>
          <p:nvPr/>
        </p:nvSpPr>
        <p:spPr>
          <a:xfrm>
            <a:off x="6096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524000" y="76200"/>
            <a:ext cx="1492776" cy="381001"/>
            <a:chOff x="0" y="76200"/>
            <a:chExt cx="1876718" cy="457201"/>
          </a:xfrm>
          <a:solidFill>
            <a:schemeClr val="bg2">
              <a:lumMod val="75000"/>
            </a:schemeClr>
          </a:solidFill>
        </p:grpSpPr>
        <p:sp>
          <p:nvSpPr>
            <p:cNvPr id="43" name="Isosceles Triangle 42"/>
            <p:cNvSpPr/>
            <p:nvPr/>
          </p:nvSpPr>
          <p:spPr>
            <a:xfrm rot="16200000">
              <a:off x="1571947" y="228629"/>
              <a:ext cx="457200" cy="15234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4" name="Isosceles Triangle 43"/>
            <p:cNvSpPr/>
            <p:nvPr/>
          </p:nvSpPr>
          <p:spPr>
            <a:xfrm rot="5400000">
              <a:off x="-152429" y="228629"/>
              <a:ext cx="457200" cy="15234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46" name="Rounded Rectangle 45">
            <a:hlinkClick r:id="rId2" action="ppaction://hlinksldjump"/>
          </p:cNvPr>
          <p:cNvSpPr/>
          <p:nvPr/>
        </p:nvSpPr>
        <p:spPr>
          <a:xfrm>
            <a:off x="3048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Contoh</a:t>
            </a:r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Soal</a:t>
            </a:r>
          </a:p>
        </p:txBody>
      </p:sp>
      <p:sp>
        <p:nvSpPr>
          <p:cNvPr id="24" name="Round Diagonal Corner Rectangle 23"/>
          <p:cNvSpPr/>
          <p:nvPr/>
        </p:nvSpPr>
        <p:spPr>
          <a:xfrm>
            <a:off x="152400" y="990600"/>
            <a:ext cx="8077200" cy="54864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25" name="Right Arrow 24">
            <a:hlinkClick r:id="rId4" action="ppaction://hlinksldjump"/>
          </p:cNvPr>
          <p:cNvSpPr/>
          <p:nvPr/>
        </p:nvSpPr>
        <p:spPr>
          <a:xfrm>
            <a:off x="42672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ight Arrow 28">
            <a:hlinkClick r:id="rId3" action="ppaction://hlinksldjump"/>
          </p:cNvPr>
          <p:cNvSpPr/>
          <p:nvPr/>
        </p:nvSpPr>
        <p:spPr>
          <a:xfrm rot="10800000">
            <a:off x="35814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ounded Rectangle 30">
            <a:hlinkClick r:id="rId3" action="ppaction://hlinksldjump"/>
          </p:cNvPr>
          <p:cNvSpPr/>
          <p:nvPr/>
        </p:nvSpPr>
        <p:spPr>
          <a:xfrm>
            <a:off x="2590800" y="1025320"/>
            <a:ext cx="3352800" cy="50641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mtClean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Contoh lain - Getaran</a:t>
            </a:r>
            <a:endParaRPr lang="en-US" sz="2000" b="1" dirty="0">
              <a:solidFill>
                <a:schemeClr val="tx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 rot="16200000">
            <a:off x="5575300" y="3441700"/>
            <a:ext cx="6248400" cy="58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Materi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13326" name="Picture 20" descr="http://png-3.findicons.com/files/icons/1742/ecqlipse_2/128/home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Rounded Rectangle 37">
            <a:hlinkClick r:id="rId7" action="ppaction://hlinksldjump"/>
          </p:cNvPr>
          <p:cNvSpPr/>
          <p:nvPr/>
        </p:nvSpPr>
        <p:spPr>
          <a:xfrm>
            <a:off x="7620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1600" b="1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13328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791200"/>
            <a:ext cx="1069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5" descr="Animation1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" y="1545781"/>
            <a:ext cx="4848225" cy="421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00600" y="1608784"/>
            <a:ext cx="3429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Perhatikan pergerakan bola warna biru.</a:t>
            </a:r>
          </a:p>
          <a:p>
            <a:r>
              <a:rPr lang="en-US" sz="2000" smtClean="0"/>
              <a:t>Gerakan bola biru secara berulang melalui titik tengahnya, dengan waktu yang konstan. </a:t>
            </a:r>
          </a:p>
          <a:p>
            <a:r>
              <a:rPr lang="en-US" sz="2000" smtClean="0"/>
              <a:t>Lama waktu gerakan bola biru dari: A – O – B – O – A dikatakan </a:t>
            </a:r>
            <a:r>
              <a:rPr lang="en-US" sz="2000" b="1" smtClean="0"/>
              <a:t>Periode</a:t>
            </a:r>
          </a:p>
          <a:p>
            <a:r>
              <a:rPr lang="en-US" sz="2000" smtClean="0"/>
              <a:t>Gerak dari </a:t>
            </a:r>
            <a:r>
              <a:rPr lang="en-US" sz="2000"/>
              <a:t>A – O – B – O – A </a:t>
            </a:r>
            <a:r>
              <a:rPr lang="en-US" sz="2000" smtClean="0"/>
              <a:t> dikatakan sebagai gerak </a:t>
            </a:r>
            <a:r>
              <a:rPr lang="en-US" sz="2000" b="1" smtClean="0"/>
              <a:t>1 siklus</a:t>
            </a:r>
          </a:p>
          <a:p>
            <a:r>
              <a:rPr lang="en-US" sz="2000" b="1" smtClean="0"/>
              <a:t>Getaran: </a:t>
            </a:r>
            <a:r>
              <a:rPr lang="en-US" sz="2000" smtClean="0"/>
              <a:t>Gerakan berulang melintasi lintasan yang sama</a:t>
            </a:r>
            <a:endParaRPr lang="id-ID" sz="2000" b="1"/>
          </a:p>
        </p:txBody>
      </p:sp>
      <p:sp>
        <p:nvSpPr>
          <p:cNvPr id="4" name="TextBox 3"/>
          <p:cNvSpPr txBox="1"/>
          <p:nvPr/>
        </p:nvSpPr>
        <p:spPr>
          <a:xfrm>
            <a:off x="4267200" y="56065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/>
              <a:t>A</a:t>
            </a:r>
            <a:endParaRPr lang="id-ID" b="1"/>
          </a:p>
        </p:txBody>
      </p:sp>
      <p:sp>
        <p:nvSpPr>
          <p:cNvPr id="22" name="TextBox 21"/>
          <p:cNvSpPr txBox="1"/>
          <p:nvPr/>
        </p:nvSpPr>
        <p:spPr>
          <a:xfrm>
            <a:off x="531812" y="56065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/>
              <a:t>B</a:t>
            </a:r>
            <a:endParaRPr lang="id-ID" b="1"/>
          </a:p>
        </p:txBody>
      </p:sp>
      <p:sp>
        <p:nvSpPr>
          <p:cNvPr id="23" name="TextBox 22"/>
          <p:cNvSpPr txBox="1"/>
          <p:nvPr/>
        </p:nvSpPr>
        <p:spPr>
          <a:xfrm>
            <a:off x="2362200" y="558010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O</a:t>
            </a:r>
            <a:endParaRPr lang="id-ID" b="1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ounded Rectangle 41">
            <a:hlinkClick r:id="rId2" action="ppaction://hlinksldjump"/>
          </p:cNvPr>
          <p:cNvSpPr/>
          <p:nvPr/>
        </p:nvSpPr>
        <p:spPr>
          <a:xfrm>
            <a:off x="4572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43" name="Rounded Rectangle 42">
            <a:hlinkClick r:id="rId3" action="ppaction://hlinksldjump"/>
          </p:cNvPr>
          <p:cNvSpPr/>
          <p:nvPr/>
        </p:nvSpPr>
        <p:spPr>
          <a:xfrm>
            <a:off x="1524000" y="76200"/>
            <a:ext cx="1524000" cy="457200"/>
          </a:xfrm>
          <a:prstGeom prst="roundRect">
            <a:avLst/>
          </a:prstGeom>
          <a:solidFill>
            <a:srgbClr val="B74B09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45" name="Rounded Rectangle 44">
            <a:hlinkClick r:id="rId2" action="ppaction://hlinksldjump"/>
          </p:cNvPr>
          <p:cNvSpPr/>
          <p:nvPr/>
        </p:nvSpPr>
        <p:spPr>
          <a:xfrm>
            <a:off x="6096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524000" y="76200"/>
            <a:ext cx="1492776" cy="381001"/>
            <a:chOff x="0" y="76200"/>
            <a:chExt cx="1876718" cy="457201"/>
          </a:xfrm>
          <a:solidFill>
            <a:schemeClr val="bg2">
              <a:lumMod val="75000"/>
            </a:schemeClr>
          </a:solidFill>
        </p:grpSpPr>
        <p:sp>
          <p:nvSpPr>
            <p:cNvPr id="49" name="Isosceles Triangle 48"/>
            <p:cNvSpPr/>
            <p:nvPr/>
          </p:nvSpPr>
          <p:spPr>
            <a:xfrm rot="16200000">
              <a:off x="1571947" y="228629"/>
              <a:ext cx="457200" cy="15234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4" name="Isosceles Triangle 53"/>
            <p:cNvSpPr/>
            <p:nvPr/>
          </p:nvSpPr>
          <p:spPr>
            <a:xfrm rot="5400000">
              <a:off x="-152429" y="228629"/>
              <a:ext cx="457200" cy="15234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57" name="Rounded Rectangle 56">
            <a:hlinkClick r:id="rId2" action="ppaction://hlinksldjump"/>
          </p:cNvPr>
          <p:cNvSpPr/>
          <p:nvPr/>
        </p:nvSpPr>
        <p:spPr>
          <a:xfrm>
            <a:off x="3048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Contoh</a:t>
            </a:r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Soal</a:t>
            </a:r>
          </a:p>
        </p:txBody>
      </p:sp>
      <p:sp>
        <p:nvSpPr>
          <p:cNvPr id="41" name="Round Diagonal Corner Rectangle 40"/>
          <p:cNvSpPr/>
          <p:nvPr/>
        </p:nvSpPr>
        <p:spPr>
          <a:xfrm>
            <a:off x="152400" y="990600"/>
            <a:ext cx="8077200" cy="54864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Right Arrow 51">
            <a:hlinkClick r:id="rId4" action="ppaction://hlinksldjump"/>
          </p:cNvPr>
          <p:cNvSpPr/>
          <p:nvPr/>
        </p:nvSpPr>
        <p:spPr>
          <a:xfrm>
            <a:off x="44196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Right Arrow 52">
            <a:hlinkClick r:id="rId5" action="ppaction://hlinksldjump"/>
          </p:cNvPr>
          <p:cNvSpPr/>
          <p:nvPr/>
        </p:nvSpPr>
        <p:spPr>
          <a:xfrm rot="10800000">
            <a:off x="37338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Rounded Rectangle 59">
            <a:hlinkClick r:id="rId3" action="ppaction://hlinksldjump"/>
          </p:cNvPr>
          <p:cNvSpPr/>
          <p:nvPr/>
        </p:nvSpPr>
        <p:spPr>
          <a:xfrm>
            <a:off x="2667000" y="1066800"/>
            <a:ext cx="3352800" cy="5334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mtClean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Getaran</a:t>
            </a:r>
            <a:endParaRPr lang="en-US" sz="2000" b="1" dirty="0">
              <a:solidFill>
                <a:schemeClr val="tx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83" name="Title 1"/>
          <p:cNvSpPr>
            <a:spLocks noGrp="1"/>
          </p:cNvSpPr>
          <p:nvPr>
            <p:ph type="title"/>
          </p:nvPr>
        </p:nvSpPr>
        <p:spPr>
          <a:xfrm rot="16200000">
            <a:off x="5575300" y="3441700"/>
            <a:ext cx="6248400" cy="58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Materi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1042" name="Picture 20" descr="http://png-3.findicons.com/files/icons/1742/ecqlipse_2/128/home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Rounded Rectangle 84">
            <a:hlinkClick r:id="rId8" action="ppaction://hlinksldjump"/>
          </p:cNvPr>
          <p:cNvSpPr/>
          <p:nvPr/>
        </p:nvSpPr>
        <p:spPr>
          <a:xfrm>
            <a:off x="7620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1600" b="1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1044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791200"/>
            <a:ext cx="1069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8088" y="2001166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smtClean="0"/>
              <a:t>Waktu yang dibutuhkan untuk memenuhi 1 siklus dikatakan </a:t>
            </a:r>
            <a:r>
              <a:rPr lang="en-US" sz="2000" b="1" smtClean="0"/>
              <a:t>Periode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smtClean="0"/>
              <a:t>Notasi untuk periode </a:t>
            </a:r>
            <a:r>
              <a:rPr lang="en-US" sz="2000" b="1" smtClean="0"/>
              <a:t>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smtClean="0"/>
              <a:t>Jumlah siklus tiap sekon dinamakan frekuensi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smtClean="0"/>
              <a:t>Notasi untuk frekuensi: 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smtClean="0"/>
              <a:t>Hubungan antara Periode dengan frekuensi: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133600" y="4114800"/>
                <a:ext cx="34290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id-ID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114800"/>
                <a:ext cx="3429000" cy="63478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066800" y="4749589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Satuan frekuensi adalah </a:t>
            </a:r>
            <a:r>
              <a:rPr lang="en-US" b="1" smtClean="0"/>
              <a:t>hertz </a:t>
            </a:r>
            <a:r>
              <a:rPr lang="en-US" smtClean="0"/>
              <a:t> disingkat Hz (nama penghormatan untuk Heinrich Hertz seorang fisikawan)</a:t>
            </a:r>
          </a:p>
          <a:p>
            <a:pPr algn="ctr"/>
            <a:r>
              <a:rPr lang="en-US" smtClean="0"/>
              <a:t>1 Hz = 1 siklus per sekon = 1/s</a:t>
            </a:r>
            <a:endParaRPr lang="id-ID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>
            <a:hlinkClick r:id="rId2" action="ppaction://hlinksldjump"/>
          </p:cNvPr>
          <p:cNvSpPr/>
          <p:nvPr/>
        </p:nvSpPr>
        <p:spPr>
          <a:xfrm>
            <a:off x="4572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39" name="Rounded Rectangle 38">
            <a:hlinkClick r:id="rId3" action="ppaction://hlinksldjump"/>
          </p:cNvPr>
          <p:cNvSpPr/>
          <p:nvPr/>
        </p:nvSpPr>
        <p:spPr>
          <a:xfrm>
            <a:off x="1524000" y="76200"/>
            <a:ext cx="1524000" cy="457200"/>
          </a:xfrm>
          <a:prstGeom prst="roundRect">
            <a:avLst/>
          </a:prstGeom>
          <a:solidFill>
            <a:srgbClr val="B74B09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41" name="Rounded Rectangle 40">
            <a:hlinkClick r:id="rId2" action="ppaction://hlinksldjump"/>
          </p:cNvPr>
          <p:cNvSpPr/>
          <p:nvPr/>
        </p:nvSpPr>
        <p:spPr>
          <a:xfrm>
            <a:off x="6096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524000" y="76200"/>
            <a:ext cx="1492776" cy="381001"/>
            <a:chOff x="0" y="76200"/>
            <a:chExt cx="1876718" cy="457201"/>
          </a:xfrm>
          <a:solidFill>
            <a:schemeClr val="bg2">
              <a:lumMod val="75000"/>
            </a:schemeClr>
          </a:solidFill>
        </p:grpSpPr>
        <p:sp>
          <p:nvSpPr>
            <p:cNvPr id="48" name="Isosceles Triangle 47"/>
            <p:cNvSpPr/>
            <p:nvPr/>
          </p:nvSpPr>
          <p:spPr>
            <a:xfrm rot="16200000">
              <a:off x="1571947" y="228629"/>
              <a:ext cx="457200" cy="15234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9" name="Isosceles Triangle 48"/>
            <p:cNvSpPr/>
            <p:nvPr/>
          </p:nvSpPr>
          <p:spPr>
            <a:xfrm rot="5400000">
              <a:off x="-152429" y="228629"/>
              <a:ext cx="457200" cy="15234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52" name="Rounded Rectangle 51">
            <a:hlinkClick r:id="rId2" action="ppaction://hlinksldjump"/>
          </p:cNvPr>
          <p:cNvSpPr/>
          <p:nvPr/>
        </p:nvSpPr>
        <p:spPr>
          <a:xfrm>
            <a:off x="3048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Contoh</a:t>
            </a:r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Soal</a:t>
            </a:r>
          </a:p>
        </p:txBody>
      </p:sp>
      <p:sp>
        <p:nvSpPr>
          <p:cNvPr id="34" name="Round Diagonal Corner Rectangle 33"/>
          <p:cNvSpPr/>
          <p:nvPr/>
        </p:nvSpPr>
        <p:spPr>
          <a:xfrm>
            <a:off x="152400" y="990600"/>
            <a:ext cx="8077200" cy="54864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ight Arrow 34">
            <a:hlinkClick r:id="rId4" action="ppaction://hlinksldjump"/>
          </p:cNvPr>
          <p:cNvSpPr/>
          <p:nvPr/>
        </p:nvSpPr>
        <p:spPr>
          <a:xfrm>
            <a:off x="43434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ight Arrow 35">
            <a:hlinkClick r:id="rId5" action="ppaction://hlinksldjump"/>
          </p:cNvPr>
          <p:cNvSpPr/>
          <p:nvPr/>
        </p:nvSpPr>
        <p:spPr>
          <a:xfrm rot="10800000">
            <a:off x="36576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ounded Rectangle 44">
            <a:hlinkClick r:id="rId3" action="ppaction://hlinksldjump"/>
          </p:cNvPr>
          <p:cNvSpPr/>
          <p:nvPr/>
        </p:nvSpPr>
        <p:spPr>
          <a:xfrm>
            <a:off x="2590800" y="1066800"/>
            <a:ext cx="3352800" cy="5334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mtClean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rPr>
              <a:t>Frekuensi</a:t>
            </a:r>
            <a:endParaRPr lang="en-US" sz="2000" b="1" dirty="0">
              <a:solidFill>
                <a:schemeClr val="tx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0" name="Title 1"/>
          <p:cNvSpPr>
            <a:spLocks noGrp="1"/>
          </p:cNvSpPr>
          <p:nvPr>
            <p:ph type="title"/>
          </p:nvPr>
        </p:nvSpPr>
        <p:spPr>
          <a:xfrm rot="16200000">
            <a:off x="5575300" y="3441700"/>
            <a:ext cx="6248400" cy="58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Materi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2064" name="Picture 20" descr="http://png-3.findicons.com/files/icons/1742/ecqlipse_2/128/home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Rounded Rectangle 71">
            <a:hlinkClick r:id="rId8" action="ppaction://hlinksldjump"/>
          </p:cNvPr>
          <p:cNvSpPr/>
          <p:nvPr/>
        </p:nvSpPr>
        <p:spPr>
          <a:xfrm>
            <a:off x="7620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1600" b="1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2066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791200"/>
            <a:ext cx="1069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016995" y="2576562"/>
            <a:ext cx="4383805" cy="1462038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816474"/>
              </p:ext>
            </p:extLst>
          </p:nvPr>
        </p:nvGraphicFramePr>
        <p:xfrm>
          <a:off x="2016994" y="2205722"/>
          <a:ext cx="440920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3606"/>
                <a:gridCol w="162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Frekuensi</a:t>
                      </a:r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Periode</a:t>
                      </a:r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282575" y="-558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" name="Rounded Rectangle 55">
            <a:hlinkClick r:id="rId2" action="ppaction://hlinksldjump"/>
          </p:cNvPr>
          <p:cNvSpPr/>
          <p:nvPr/>
        </p:nvSpPr>
        <p:spPr>
          <a:xfrm>
            <a:off x="4572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Ringkasan</a:t>
            </a:r>
          </a:p>
        </p:txBody>
      </p:sp>
      <p:sp>
        <p:nvSpPr>
          <p:cNvPr id="57" name="Rounded Rectangle 56">
            <a:hlinkClick r:id="rId3" action="ppaction://hlinksldjump"/>
          </p:cNvPr>
          <p:cNvSpPr/>
          <p:nvPr/>
        </p:nvSpPr>
        <p:spPr>
          <a:xfrm>
            <a:off x="1524000" y="76200"/>
            <a:ext cx="1524000" cy="4572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Materi</a:t>
            </a:r>
          </a:p>
        </p:txBody>
      </p:sp>
      <p:sp>
        <p:nvSpPr>
          <p:cNvPr id="59" name="Rounded Rectangle 58">
            <a:hlinkClick r:id="rId2" action="ppaction://hlinksldjump"/>
          </p:cNvPr>
          <p:cNvSpPr/>
          <p:nvPr/>
        </p:nvSpPr>
        <p:spPr>
          <a:xfrm>
            <a:off x="6096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Pengantar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524000" y="76200"/>
            <a:ext cx="1492776" cy="381001"/>
            <a:chOff x="0" y="76200"/>
            <a:chExt cx="1876718" cy="457201"/>
          </a:xfrm>
          <a:solidFill>
            <a:schemeClr val="bg2">
              <a:lumMod val="75000"/>
            </a:schemeClr>
          </a:solidFill>
        </p:grpSpPr>
        <p:sp>
          <p:nvSpPr>
            <p:cNvPr id="63" name="Isosceles Triangle 62"/>
            <p:cNvSpPr/>
            <p:nvPr/>
          </p:nvSpPr>
          <p:spPr>
            <a:xfrm rot="16200000">
              <a:off x="1571947" y="228629"/>
              <a:ext cx="457200" cy="15234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4" name="Isosceles Triangle 63"/>
            <p:cNvSpPr/>
            <p:nvPr/>
          </p:nvSpPr>
          <p:spPr>
            <a:xfrm rot="5400000">
              <a:off x="-152429" y="228629"/>
              <a:ext cx="457200" cy="15234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66" name="Rounded Rectangle 65">
            <a:hlinkClick r:id="rId2" action="ppaction://hlinksldjump"/>
          </p:cNvPr>
          <p:cNvSpPr/>
          <p:nvPr/>
        </p:nvSpPr>
        <p:spPr>
          <a:xfrm>
            <a:off x="3048000" y="76200"/>
            <a:ext cx="1524000" cy="4572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Contoh</a:t>
            </a:r>
            <a:r>
              <a:rPr lang="en-US" sz="1600" b="1" dirty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Soal</a:t>
            </a:r>
          </a:p>
        </p:txBody>
      </p:sp>
      <p:sp>
        <p:nvSpPr>
          <p:cNvPr id="55" name="Round Diagonal Corner Rectangle 54"/>
          <p:cNvSpPr/>
          <p:nvPr/>
        </p:nvSpPr>
        <p:spPr>
          <a:xfrm>
            <a:off x="152400" y="990600"/>
            <a:ext cx="8077200" cy="54864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Right Arrow 57">
            <a:hlinkClick r:id="rId4" action="ppaction://hlinksldjump"/>
          </p:cNvPr>
          <p:cNvSpPr/>
          <p:nvPr/>
        </p:nvSpPr>
        <p:spPr>
          <a:xfrm>
            <a:off x="4419600" y="6324600"/>
            <a:ext cx="533400" cy="53340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Right Arrow 60">
            <a:hlinkClick r:id="rId5" action="ppaction://hlinksldjump"/>
          </p:cNvPr>
          <p:cNvSpPr/>
          <p:nvPr/>
        </p:nvSpPr>
        <p:spPr>
          <a:xfrm rot="10800000">
            <a:off x="3733800" y="6324600"/>
            <a:ext cx="533400" cy="5334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3" name="Title 1"/>
          <p:cNvSpPr>
            <a:spLocks noGrp="1"/>
          </p:cNvSpPr>
          <p:nvPr>
            <p:ph type="title"/>
          </p:nvPr>
        </p:nvSpPr>
        <p:spPr>
          <a:xfrm rot="16200000">
            <a:off x="5575300" y="3441700"/>
            <a:ext cx="6248400" cy="5842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r">
              <a:defRPr/>
            </a:pPr>
            <a:r>
              <a:rPr lang="en-US" dirty="0" err="1" smtClean="0">
                <a:solidFill>
                  <a:schemeClr val="bg1"/>
                </a:solidFill>
              </a:rPr>
              <a:t>Materi</a:t>
            </a:r>
            <a:endParaRPr lang="id-ID" dirty="0">
              <a:solidFill>
                <a:schemeClr val="bg1"/>
              </a:solidFill>
            </a:endParaRPr>
          </a:p>
        </p:txBody>
      </p:sp>
      <p:pic>
        <p:nvPicPr>
          <p:cNvPr id="14352" name="Picture 20" descr="http://png-3.findicons.com/files/icons/1742/ecqlipse_2/128/home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Rounded Rectangle 74">
            <a:hlinkClick r:id="rId8" action="ppaction://hlinksldjump"/>
          </p:cNvPr>
          <p:cNvSpPr/>
          <p:nvPr/>
        </p:nvSpPr>
        <p:spPr>
          <a:xfrm>
            <a:off x="7620000" y="76200"/>
            <a:ext cx="1524000" cy="457200"/>
          </a:xfrm>
          <a:prstGeom prst="roundRect">
            <a:avLst/>
          </a:prstGeom>
          <a:solidFill>
            <a:srgbClr val="2B200B"/>
          </a:solidFill>
          <a:ln w="38100">
            <a:solidFill>
              <a:schemeClr val="bg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Asesmen</a:t>
            </a:r>
            <a:endParaRPr lang="en-US" sz="1600" b="1" dirty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14354" name="Picture 12" descr="http://4.bp.blogspot.com/-VPLqur-gw3A/T1MynDDoE0I/AAAAAAAAAuw/4EWYbA084hY/s1600/lambang-its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791200"/>
            <a:ext cx="10699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62000" y="1582167"/>
                <a:ext cx="7200900" cy="3009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smtClean="0"/>
                  <a:t>Contoh Soal: Frekuensi dan periode stasiun radio FM</a:t>
                </a:r>
              </a:p>
              <a:p>
                <a:r>
                  <a:rPr lang="en-US" smtClean="0"/>
                  <a:t>Berapa periode osilasi untuk siaran dari stasiun radio FM pada 100 MHz </a:t>
                </a:r>
              </a:p>
              <a:p>
                <a:endParaRPr lang="en-US" smtClean="0"/>
              </a:p>
              <a:p>
                <a:r>
                  <a:rPr lang="en-US" b="1" smtClean="0"/>
                  <a:t>Jawab:</a:t>
                </a:r>
              </a:p>
              <a:p>
                <a:r>
                  <a:rPr lang="en-US" smtClean="0"/>
                  <a:t>Frekuensi dari getaran arus transmiter radio 100 MHz </a:t>
                </a:r>
              </a:p>
              <a:p>
                <a:r>
                  <a:rPr lang="en-US" smtClean="0"/>
                  <a:t>1.00 x 10</a:t>
                </a:r>
                <a:r>
                  <a:rPr lang="en-US" baseline="30000" smtClean="0"/>
                  <a:t>6 </a:t>
                </a:r>
                <a:r>
                  <a:rPr lang="en-US" smtClean="0"/>
                  <a:t>Hz </a:t>
                </a:r>
              </a:p>
              <a:p>
                <a:r>
                  <a:rPr lang="en-US" smtClean="0"/>
                  <a:t>Periodenya:</a:t>
                </a:r>
              </a:p>
              <a:p>
                <a:r>
                  <a:rPr lang="en-US" smtClean="0"/>
                  <a:t>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en-US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den>
                    </m:f>
                  </m:oMath>
                </a14:m>
                <a:endParaRPr lang="en-US" smtClean="0"/>
              </a:p>
              <a:p>
                <a:r>
                  <a:rPr lang="en-US" smtClean="0"/>
                  <a:t>=1 x 10</a:t>
                </a:r>
                <a:r>
                  <a:rPr lang="en-US" baseline="30000" smtClean="0"/>
                  <a:t>-8</a:t>
                </a:r>
                <a:r>
                  <a:rPr lang="en-US" smtClean="0"/>
                  <a:t> s = 10 ns</a:t>
                </a:r>
                <a:endParaRPr lang="id-ID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582167"/>
                <a:ext cx="7200900" cy="3009222"/>
              </a:xfrm>
              <a:prstGeom prst="rect">
                <a:avLst/>
              </a:prstGeom>
              <a:blipFill rotWithShape="0">
                <a:blip r:embed="rId10"/>
                <a:stretch>
                  <a:fillRect l="-677" t="-1217" b="-243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5fbb66b6c9f1b751101c26fb67f23cfcc64d1b"/>
</p:tagLst>
</file>

<file path=ppt/theme/theme1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3441</TotalTime>
  <Words>850</Words>
  <Application>Microsoft Office PowerPoint</Application>
  <PresentationFormat>On-screen Show (4:3)</PresentationFormat>
  <Paragraphs>222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Britannic Bold</vt:lpstr>
      <vt:lpstr>Calibri</vt:lpstr>
      <vt:lpstr>Cambria Math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Pengantar</vt:lpstr>
      <vt:lpstr>Materi</vt:lpstr>
      <vt:lpstr>Materi</vt:lpstr>
      <vt:lpstr>Materi</vt:lpstr>
      <vt:lpstr>Materi</vt:lpstr>
      <vt:lpstr>Materi</vt:lpstr>
      <vt:lpstr>Materi</vt:lpstr>
      <vt:lpstr>Materi</vt:lpstr>
      <vt:lpstr>Materi</vt:lpstr>
      <vt:lpstr>Contoh Soal</vt:lpstr>
      <vt:lpstr>eRingkasan</vt:lpstr>
      <vt:lpstr>Latihan Soal</vt:lpstr>
      <vt:lpstr>Latihan Soal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</dc:title>
  <dc:creator>ndiiit</dc:creator>
  <cp:lastModifiedBy>auliasa</cp:lastModifiedBy>
  <cp:revision>71</cp:revision>
  <dcterms:created xsi:type="dcterms:W3CDTF">2014-01-01T21:40:07Z</dcterms:created>
  <dcterms:modified xsi:type="dcterms:W3CDTF">2014-12-21T01:12:02Z</dcterms:modified>
</cp:coreProperties>
</file>