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9"/>
  </p:notesMasterIdLst>
  <p:sldIdLst>
    <p:sldId id="256" r:id="rId3"/>
    <p:sldId id="258" r:id="rId4"/>
    <p:sldId id="257" r:id="rId5"/>
    <p:sldId id="261" r:id="rId6"/>
    <p:sldId id="262" r:id="rId7"/>
    <p:sldId id="312" r:id="rId8"/>
  </p:sldIdLst>
  <p:sldSz cx="9144000" cy="5143500" type="screen16x9"/>
  <p:notesSz cx="6858000" cy="9144000"/>
  <p:embeddedFontLst>
    <p:embeddedFont>
      <p:font typeface="Do Hyeon" panose="020B0604020202020204" charset="-127"/>
      <p:regular r:id="rId10"/>
    </p:embeddedFont>
    <p:embeddedFont>
      <p:font typeface="Blinker" panose="020B0604020202020204" charset="0"/>
      <p:regular r:id="rId11"/>
      <p:bold r:id="rId12"/>
    </p:embeddedFont>
    <p:embeddedFont>
      <p:font typeface="Monda" panose="020B0604020202020204" charset="0"/>
      <p:regular r:id="rId13"/>
      <p:bold r:id="rId14"/>
    </p:embeddedFont>
    <p:embeddedFont>
      <p:font typeface="Montserrat Light" panose="00000400000000000000" pitchFamily="2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Medium" panose="00000600000000000000" pitchFamily="2" charset="0"/>
      <p:regular r:id="rId27"/>
      <p: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Proxima Nova Semibold" panose="020B0604020202020204" charset="0"/>
      <p:regular r:id="rId33"/>
      <p:bold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ACEE1C-AB7B-4295-9368-61C29AACE583}">
  <a:tblStyle styleId="{1EACEE1C-AB7B-4295-9368-61C29AACE5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DE3A65-D07C-4AC0-923C-BDBCDC467F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dc232b804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dc232b804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a4dfc6c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a4dfc6c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d9df95369_4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d9df95369_4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a43ff433f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a43ff433f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0" name="Google Shape;13940;g8a43ff433f_0_24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1" name="Google Shape;13941;g8a43ff433f_0_24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29650" y="100"/>
            <a:ext cx="6580200" cy="5143500"/>
          </a:xfrm>
          <a:prstGeom prst="parallelogram">
            <a:avLst>
              <a:gd name="adj" fmla="val 25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1365850" y="100"/>
            <a:ext cx="6580200" cy="5143500"/>
          </a:xfrm>
          <a:prstGeom prst="parallelogram">
            <a:avLst>
              <a:gd name="adj" fmla="val 25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575417" y="1538800"/>
            <a:ext cx="5993400" cy="20658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366925" y="710100"/>
            <a:ext cx="1162200" cy="11622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638650" y="4402250"/>
            <a:ext cx="1162200" cy="1162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50875" y="3608250"/>
            <a:ext cx="524700" cy="5247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18300" y="396300"/>
            <a:ext cx="286500" cy="2865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617875" y="-1538375"/>
            <a:ext cx="2871300" cy="2871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295000" y="1654200"/>
            <a:ext cx="4554000" cy="18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4600" b="1">
                <a:solidFill>
                  <a:srgbClr val="00C3B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13100" y="3797713"/>
            <a:ext cx="771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300" y="387600"/>
            <a:ext cx="77106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>
                <a:solidFill>
                  <a:srgbClr val="FF99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225" y="1152150"/>
            <a:ext cx="77106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5400000">
            <a:off x="-551025" y="3563275"/>
            <a:ext cx="1366500" cy="687600"/>
          </a:xfrm>
          <a:prstGeom prst="parallelogram">
            <a:avLst>
              <a:gd name="adj" fmla="val 25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984950" y="1676425"/>
            <a:ext cx="2470500" cy="24705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231850" y="4796100"/>
            <a:ext cx="183000" cy="18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934350" y="-286350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1940825" y="1534650"/>
            <a:ext cx="8678400" cy="86784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 flipH="1">
            <a:off x="560825" y="411275"/>
            <a:ext cx="1162200" cy="116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flipH="1">
            <a:off x="1231650" y="3605875"/>
            <a:ext cx="524700" cy="5247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 flipH="1">
            <a:off x="1555350" y="3281900"/>
            <a:ext cx="201000" cy="20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379475" y="2966050"/>
            <a:ext cx="5977200" cy="11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 idx="2" hasCustomPrompt="1"/>
          </p:nvPr>
        </p:nvSpPr>
        <p:spPr>
          <a:xfrm>
            <a:off x="4521775" y="387100"/>
            <a:ext cx="4057800" cy="28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100"/>
              <a:buNone/>
              <a:defRPr sz="25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 b="1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3"/>
          </p:nvPr>
        </p:nvSpPr>
        <p:spPr>
          <a:xfrm>
            <a:off x="5042700" y="4064000"/>
            <a:ext cx="3290700" cy="6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SemiBold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/>
          <p:nvPr/>
        </p:nvSpPr>
        <p:spPr>
          <a:xfrm rot="10800000">
            <a:off x="3780400" y="4563450"/>
            <a:ext cx="3623100" cy="1160100"/>
          </a:xfrm>
          <a:prstGeom prst="parallelogram">
            <a:avLst>
              <a:gd name="adj" fmla="val 25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10800000">
            <a:off x="-77348" y="844986"/>
            <a:ext cx="344100" cy="34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10800000">
            <a:off x="7818328" y="1400699"/>
            <a:ext cx="1096500" cy="10965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+ Text">
  <p:cSld name="CUSTOM_6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>
            <a:off x="1756500" y="4337950"/>
            <a:ext cx="1495200" cy="1495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3939575" y="100"/>
            <a:ext cx="5204400" cy="51435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8070875" y="-944675"/>
            <a:ext cx="2448900" cy="24489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2694425" y="538950"/>
            <a:ext cx="201000" cy="20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7083725" y="4171375"/>
            <a:ext cx="636900" cy="636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-1831125" y="100"/>
            <a:ext cx="2448900" cy="2448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ctrTitle"/>
          </p:nvPr>
        </p:nvSpPr>
        <p:spPr>
          <a:xfrm>
            <a:off x="713225" y="1878000"/>
            <a:ext cx="3858900" cy="13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1"/>
          </p:nvPr>
        </p:nvSpPr>
        <p:spPr>
          <a:xfrm>
            <a:off x="5280100" y="1468200"/>
            <a:ext cx="2523300" cy="22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None/>
              <a:defRPr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chemeClr val="accent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1063150" y="-4088075"/>
            <a:ext cx="8678400" cy="86784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3487700" y="-1859300"/>
            <a:ext cx="2246400" cy="224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7906075" y="1218550"/>
            <a:ext cx="524700" cy="524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1465650" y="4150150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1170413" y="1721238"/>
            <a:ext cx="4332900" cy="13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R="9144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R="9144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R="9144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R="9144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R="9144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R="9144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R="9144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R="9144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1246625" y="3076650"/>
            <a:ext cx="33171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oppins Medium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omuns + numbers">
  <p:cSld name="BLANK_1_1_1_1_1_1_1_1_1_1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SemiBold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Montserrat SemiBold"/>
              <a:buNone/>
              <a:defRPr sz="3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1"/>
          </p:nvPr>
        </p:nvSpPr>
        <p:spPr>
          <a:xfrm>
            <a:off x="833850" y="3727550"/>
            <a:ext cx="16737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 idx="2"/>
          </p:nvPr>
        </p:nvSpPr>
        <p:spPr>
          <a:xfrm>
            <a:off x="1400700" y="1824625"/>
            <a:ext cx="6867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title" idx="3"/>
          </p:nvPr>
        </p:nvSpPr>
        <p:spPr>
          <a:xfrm>
            <a:off x="3209755" y="1824625"/>
            <a:ext cx="6867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4"/>
          </p:nvPr>
        </p:nvSpPr>
        <p:spPr>
          <a:xfrm>
            <a:off x="5023178" y="1824625"/>
            <a:ext cx="6867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title" idx="5"/>
          </p:nvPr>
        </p:nvSpPr>
        <p:spPr>
          <a:xfrm>
            <a:off x="6827887" y="1824625"/>
            <a:ext cx="6867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6"/>
          </p:nvPr>
        </p:nvSpPr>
        <p:spPr>
          <a:xfrm>
            <a:off x="1087525" y="3153000"/>
            <a:ext cx="13044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title" idx="7"/>
          </p:nvPr>
        </p:nvSpPr>
        <p:spPr>
          <a:xfrm>
            <a:off x="2897987" y="3153000"/>
            <a:ext cx="13044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8"/>
          </p:nvPr>
        </p:nvSpPr>
        <p:spPr>
          <a:xfrm>
            <a:off x="4708500" y="3153000"/>
            <a:ext cx="13044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title" idx="9"/>
          </p:nvPr>
        </p:nvSpPr>
        <p:spPr>
          <a:xfrm>
            <a:off x="6519012" y="3153000"/>
            <a:ext cx="13044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13"/>
          </p:nvPr>
        </p:nvSpPr>
        <p:spPr>
          <a:xfrm>
            <a:off x="2642913" y="3727550"/>
            <a:ext cx="16737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14"/>
          </p:nvPr>
        </p:nvSpPr>
        <p:spPr>
          <a:xfrm>
            <a:off x="4451962" y="3727550"/>
            <a:ext cx="16737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subTitle" idx="15"/>
          </p:nvPr>
        </p:nvSpPr>
        <p:spPr>
          <a:xfrm>
            <a:off x="6261025" y="3727550"/>
            <a:ext cx="16737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2926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linker"/>
              <a:buNone/>
              <a:defRPr sz="3500" b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o Hyeon"/>
              <a:buNone/>
              <a:defRPr sz="4000" b="1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da"/>
              <a:buChar char="●"/>
              <a:defRPr sz="1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Char char="○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Char char="■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Char char="●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Char char="○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Char char="■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Char char="●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da"/>
              <a:buChar char="○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da"/>
              <a:buChar char="■"/>
              <a:defRPr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66" r:id="rId6"/>
    <p:sldLayoutId id="2147483667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orient="horz" pos="1620">
          <p15:clr>
            <a:srgbClr val="EA4335"/>
          </p15:clr>
        </p15:guide>
        <p15:guide id="3" pos="449">
          <p15:clr>
            <a:srgbClr val="00FF00"/>
          </p15:clr>
        </p15:guide>
        <p15:guide id="4" pos="5311">
          <p15:clr>
            <a:srgbClr val="00FF00"/>
          </p15:clr>
        </p15:guide>
        <p15:guide id="5" orient="horz" pos="340">
          <p15:clr>
            <a:srgbClr val="00FF00"/>
          </p15:clr>
        </p15:guide>
        <p15:guide id="6" orient="horz" pos="2892">
          <p15:clr>
            <a:srgbClr val="00FF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63" name="Google Shape;363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>
            <a:spLocks noGrp="1"/>
          </p:cNvSpPr>
          <p:nvPr>
            <p:ph type="ctrTitle"/>
          </p:nvPr>
        </p:nvSpPr>
        <p:spPr>
          <a:xfrm>
            <a:off x="1535289" y="1654200"/>
            <a:ext cx="6005689" cy="18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PERAN PARIWISATA DALAM PEMBANGUNAN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C06E12-999E-4317-B68F-7B54E26F2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4" y="362058"/>
            <a:ext cx="7811912" cy="4419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4CB769-BA56-444C-877A-C510C067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00" y="1087511"/>
            <a:ext cx="7710600" cy="612300"/>
          </a:xfrm>
        </p:spPr>
        <p:txBody>
          <a:bodyPr/>
          <a:lstStyle/>
          <a:p>
            <a:pPr algn="ctr"/>
            <a:r>
              <a:rPr lang="en-US"/>
              <a:t>* Pariwisata dalam Pembangunan</a:t>
            </a:r>
            <a:br>
              <a:rPr lang="en-US"/>
            </a:br>
            <a:r>
              <a:rPr lang="en-US"/>
              <a:t>* Community Based Tourism (CBT)</a:t>
            </a:r>
            <a:br>
              <a:rPr lang="en-US"/>
            </a:br>
            <a:r>
              <a:rPr lang="en-US"/>
              <a:t>* Strategi Pemasaran Pariwisata</a:t>
            </a:r>
            <a:br>
              <a:rPr lang="en-US"/>
            </a:br>
            <a:r>
              <a:rPr lang="en-US"/>
              <a:t>* Strategi Pengembangan Pariwisata Daerah</a:t>
            </a:r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EEDCB8-B327-4E14-BB66-2CC79F56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9" y="426568"/>
            <a:ext cx="7678615" cy="4194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0"/>
          <p:cNvSpPr txBox="1"/>
          <p:nvPr/>
        </p:nvSpPr>
        <p:spPr>
          <a:xfrm>
            <a:off x="428138" y="1190735"/>
            <a:ext cx="750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00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“ </a:t>
            </a:r>
            <a:endParaRPr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20" name="Google Shape;420;p50"/>
          <p:cNvSpPr txBox="1"/>
          <p:nvPr/>
        </p:nvSpPr>
        <p:spPr>
          <a:xfrm>
            <a:off x="3725538" y="2346695"/>
            <a:ext cx="7125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00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” </a:t>
            </a:r>
            <a:endParaRPr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21" name="Google Shape;421;p50"/>
          <p:cNvSpPr txBox="1">
            <a:spLocks noGrp="1"/>
          </p:cNvSpPr>
          <p:nvPr>
            <p:ph type="title"/>
          </p:nvPr>
        </p:nvSpPr>
        <p:spPr>
          <a:xfrm>
            <a:off x="1246625" y="3076650"/>
            <a:ext cx="33171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33BFF-22B9-4AD5-A1AD-7255EBF9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118750"/>
            <a:ext cx="8038530" cy="490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96F0D-5BB6-4780-8809-CECD1CC45F81}"/>
              </a:ext>
            </a:extLst>
          </p:cNvPr>
          <p:cNvSpPr txBox="1"/>
          <p:nvPr/>
        </p:nvSpPr>
        <p:spPr>
          <a:xfrm>
            <a:off x="3352800" y="198697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bg1"/>
                </a:solidFill>
              </a:rPr>
              <a:t>SELESAI</a:t>
            </a:r>
            <a:endParaRPr lang="en-ID" sz="32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b Analy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9900"/>
      </a:accent1>
      <a:accent2>
        <a:srgbClr val="FFD966"/>
      </a:accent2>
      <a:accent3>
        <a:srgbClr val="00C3B1"/>
      </a:accent3>
      <a:accent4>
        <a:srgbClr val="FFD969"/>
      </a:accent4>
      <a:accent5>
        <a:srgbClr val="FFA76C"/>
      </a:accent5>
      <a:accent6>
        <a:srgbClr val="FF737D"/>
      </a:accent6>
      <a:hlink>
        <a:srgbClr val="C281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</Words>
  <Application>Microsoft Office PowerPoint</Application>
  <PresentationFormat>On-screen Show (16:9)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Monda</vt:lpstr>
      <vt:lpstr>Poppins Medium</vt:lpstr>
      <vt:lpstr>Arial</vt:lpstr>
      <vt:lpstr>Blinker</vt:lpstr>
      <vt:lpstr>Montserrat SemiBold</vt:lpstr>
      <vt:lpstr>Roboto Condensed Light</vt:lpstr>
      <vt:lpstr>Poppins</vt:lpstr>
      <vt:lpstr>Livvic</vt:lpstr>
      <vt:lpstr>Proxima Nova</vt:lpstr>
      <vt:lpstr>Do Hyeon</vt:lpstr>
      <vt:lpstr>Montserrat Light</vt:lpstr>
      <vt:lpstr>Proxima Nova Semibold</vt:lpstr>
      <vt:lpstr>Web Analysis by Slidesgo</vt:lpstr>
      <vt:lpstr>Slidesgo Final Pages</vt:lpstr>
      <vt:lpstr>PERAN PARIWISATA DALAM PEMBANGUNAN</vt:lpstr>
      <vt:lpstr>PowerPoint Presentation</vt:lpstr>
      <vt:lpstr>* Pariwisata dalam Pembangunan * Community Based Tourism (CBT) * Strategi Pemasaran Pariwisata * Strategi Pengembangan Pariwisata Daerah</vt:lpstr>
      <vt:lpstr>PowerPoint Presentation</vt:lpstr>
      <vt:lpstr>—SOMEONE FAMOUS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PARIWISATA DALAM PEMBANGUNAN</dc:title>
  <cp:lastModifiedBy>ACER</cp:lastModifiedBy>
  <cp:revision>3</cp:revision>
  <dcterms:modified xsi:type="dcterms:W3CDTF">2022-11-01T00:29:22Z</dcterms:modified>
</cp:coreProperties>
</file>