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B4363-87D1-46D7-834A-98158AFD54E5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4C3B-7553-4852-AC0B-4538DE06E3E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005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7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66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82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94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61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9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492D-C78A-BAF1-545E-0EC02B993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FAEE4-739C-8E11-BC4D-ACDE5480A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E087B-015E-A71D-AC10-6B7286AC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4D100-E913-8CB8-47D2-0778B2DB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A73C8-A17A-8F1B-B393-637FB96F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22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742-D4A0-B731-FD43-D599A788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60C6C-ED83-65DD-16F3-74E23B15C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00F0-867F-E086-EAE3-5D4695FC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A8E7-F9A7-C03E-2DFE-E394C87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3118D-B84D-C290-F306-A3ED34B9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716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30A51-1A0D-0463-148B-FDFB824C2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2EB02-B5AC-489E-55D8-9690202B5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A966-CD3A-56C7-5145-123DB489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2616-CE55-578A-0554-421CC5A1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8A7A-0BC8-E88B-85A6-D1CA1D8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968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048"/>
            <a:ext cx="12192000" cy="2917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87632"/>
            <a:ext cx="12192000" cy="7826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187025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9169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4" y="644691"/>
            <a:ext cx="3456384" cy="1632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76872"/>
            <a:ext cx="345638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3248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9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389107"/>
            <a:ext cx="12192000" cy="24688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4838133"/>
            <a:ext cx="4153583" cy="15708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527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24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39640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679F-167F-F680-3390-0058D383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F2CF-7106-C47C-D9E7-F97213594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CD98D-8956-6E07-6CF2-3FC0BC65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00C1-0280-5563-0DDD-0BB11318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23B1-1555-4F2D-9474-2B354F70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666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ECD78-5B58-C0D1-7250-EB51F0D1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9335-C243-4E7C-010D-A6F0DB99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CE23-71CD-7E08-C957-430F2B77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9DC4-BB37-36AA-1B99-B5570146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76B9-38AA-D0AA-F7DB-FCC0E295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23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5989-0F4D-5994-1F49-5C1FD881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2F4C8-756C-D741-2412-533AF528A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35EC5-41CE-7128-BB1B-AFFB84197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82695-59F0-CD96-4AFD-28AD243D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B1D82-C13C-8A15-8039-21F7918E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80100-6B75-D07C-D596-8C1E3C3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047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C286-53DD-1893-2D65-FE6E4E88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71FC3-48DF-D651-868E-17306AC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94692-E343-AEBD-520F-52721E23D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F5BF4-0C51-7094-A808-9764C15AC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7B159-D8AB-BDD0-995B-11E27D0BD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9A306-F825-CFD8-4984-DB5BB6E0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7860A-6B57-2D73-8D14-D56B8407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F7AC6-2338-34C4-D1DC-691A9DEC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2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A601-69A4-F0B8-5401-320FDA45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87A45-4324-DE89-EC57-6AA9812D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394F7-2DDD-A4F7-BB85-35B50153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331D9-9522-9693-7A17-AAE0EC44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139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06862-4B06-9F89-B0BC-B8439D51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62FD9-B79D-11D3-11C7-864B738E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183A7-F142-25FA-5945-7A9627FB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921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F361-2122-6A12-985D-7E350407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474A-6470-111B-C826-570EE611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801F9-9BF1-FC37-3B36-BB8A60CB8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5B95E-9E14-9D17-7717-B2C9D32E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2E25A-8251-2ED9-70C2-632D6FCA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75034-9D21-0F5C-CEC7-D82832DD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2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53C6-8835-4C21-96EA-0A523F77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7E621-EEF7-8C8D-3C33-12B583F1B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2949E-3CF6-8C5B-2AFE-643D912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40EB9-2184-796B-EB5B-CCF7C907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7E580-13AD-10D6-4F13-B22E4B15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7BFBD-D8AF-B9F6-6B8C-95BDDF4C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02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D704D-A438-1BAC-A9A4-DFB2FD6A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5E8B1-7624-B4EA-C933-5E9B2029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C429-42CF-9AB8-A2A9-C0F5C9D70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B17D-B409-462A-829D-B5975F0D170C}" type="datetimeFigureOut">
              <a:rPr lang="en-ID" smtClean="0"/>
              <a:t>26/09/2023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76361-AC77-200C-B242-69E340010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F418-D048-0327-307B-7670B6F7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9DA2-753C-4433-9D30-F4C806DC1D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478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 By : Yeni Raini, </a:t>
            </a:r>
            <a:r>
              <a:rPr lang="en-US" dirty="0" err="1"/>
              <a:t>M.Pd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45570" y="2730363"/>
            <a:ext cx="5973233" cy="1361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MULTIMEDIA</a:t>
            </a:r>
            <a:br>
              <a:rPr lang="en-US" sz="7200" b="1" dirty="0">
                <a:solidFill>
                  <a:srgbClr val="C00000"/>
                </a:solidFill>
              </a:rPr>
            </a:br>
            <a:r>
              <a:rPr lang="en-US" sz="7200" b="1" dirty="0">
                <a:solidFill>
                  <a:srgbClr val="C00000"/>
                </a:solidFill>
              </a:rPr>
              <a:t>PEMBELAJAR</a:t>
            </a:r>
          </a:p>
        </p:txBody>
      </p:sp>
      <p:grpSp>
        <p:nvGrpSpPr>
          <p:cNvPr id="4" name="Shape 568"/>
          <p:cNvGrpSpPr/>
          <p:nvPr/>
        </p:nvGrpSpPr>
        <p:grpSpPr>
          <a:xfrm>
            <a:off x="10336434" y="4627083"/>
            <a:ext cx="1463719" cy="1855333"/>
            <a:chOff x="6662738" y="3806825"/>
            <a:chExt cx="1732075" cy="2195488"/>
          </a:xfrm>
        </p:grpSpPr>
        <p:sp>
          <p:nvSpPr>
            <p:cNvPr id="5" name="Shape 569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570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571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7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573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574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575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576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57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57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579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580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581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582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583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584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585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586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7222597" y="714152"/>
            <a:ext cx="3839339" cy="5429793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7480067" y="1213767"/>
            <a:ext cx="33244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333" kern="0">
              <a:solidFill>
                <a:srgbClr val="999999"/>
              </a:solidFill>
              <a:cs typeface="Arial"/>
              <a:sym typeface="Arial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body" idx="4294967295"/>
          </p:nvPr>
        </p:nvSpPr>
        <p:spPr>
          <a:xfrm>
            <a:off x="146893" y="264405"/>
            <a:ext cx="6717193" cy="6331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1597" indent="0" algn="ctr">
              <a:buNone/>
            </a:pPr>
            <a:r>
              <a:rPr lang="en-US" altLang="ko-KR" sz="4800" b="1" i="1" dirty="0">
                <a:solidFill>
                  <a:srgbClr val="002060"/>
                </a:solidFill>
                <a:latin typeface="Baskerville Old Face" panose="02020602080505020303" pitchFamily="18" charset="0"/>
                <a:ea typeface="Arial Unicode MS"/>
                <a:cs typeface="Arial" pitchFamily="34" charset="0"/>
              </a:rPr>
              <a:t>Media </a:t>
            </a:r>
            <a:r>
              <a:rPr lang="en-US" altLang="ko-KR" sz="4800" b="1" i="1" dirty="0" err="1">
                <a:solidFill>
                  <a:srgbClr val="002060"/>
                </a:solidFill>
                <a:latin typeface="Baskerville Old Face" panose="02020602080505020303" pitchFamily="18" charset="0"/>
                <a:ea typeface="Arial Unicode MS"/>
                <a:cs typeface="Arial" pitchFamily="34" charset="0"/>
              </a:rPr>
              <a:t>Interaktif</a:t>
            </a:r>
            <a:endParaRPr lang="en-US" sz="4800" dirty="0">
              <a:solidFill>
                <a:srgbClr val="002060"/>
              </a:solidFill>
            </a:endParaRPr>
          </a:p>
          <a:p>
            <a:pPr marL="101597" indent="0" algn="ctr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67" dirty="0"/>
              <a:t>Media yang </a:t>
            </a:r>
            <a:r>
              <a:rPr lang="en-US" sz="2667" dirty="0" err="1"/>
              <a:t>meminta</a:t>
            </a:r>
            <a:r>
              <a:rPr lang="en-US" sz="2667" dirty="0"/>
              <a:t> </a:t>
            </a:r>
            <a:r>
              <a:rPr lang="en-US" sz="2667" dirty="0" err="1"/>
              <a:t>pembelajar</a:t>
            </a:r>
            <a:r>
              <a:rPr lang="en-US" sz="2667" dirty="0"/>
              <a:t>  </a:t>
            </a:r>
            <a:r>
              <a:rPr lang="en-US" sz="2667" dirty="0" err="1"/>
              <a:t>mempraktikkan</a:t>
            </a:r>
            <a:r>
              <a:rPr lang="en-US" sz="2667" dirty="0"/>
              <a:t> </a:t>
            </a:r>
            <a:r>
              <a:rPr lang="en-US" sz="2667" dirty="0" err="1"/>
              <a:t>suatu</a:t>
            </a:r>
            <a:r>
              <a:rPr lang="en-US" sz="2667" dirty="0"/>
              <a:t> </a:t>
            </a:r>
            <a:r>
              <a:rPr lang="en-US" sz="2667" dirty="0" err="1"/>
              <a:t>keterampilan</a:t>
            </a:r>
            <a:r>
              <a:rPr lang="en-US" sz="2667" dirty="0"/>
              <a:t>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menerima</a:t>
            </a:r>
            <a:r>
              <a:rPr lang="en-US" sz="2667" dirty="0"/>
              <a:t> </a:t>
            </a:r>
            <a:r>
              <a:rPr lang="en-US" sz="2667" dirty="0" err="1"/>
              <a:t>balikan</a:t>
            </a:r>
            <a:endParaRPr lang="id-ID" sz="2667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667" dirty="0" err="1"/>
              <a:t>M</a:t>
            </a:r>
            <a:r>
              <a:rPr lang="en-US" sz="2667" dirty="0" err="1"/>
              <a:t>erupakan</a:t>
            </a:r>
            <a:r>
              <a:rPr lang="en-US" sz="2667" dirty="0"/>
              <a:t> </a:t>
            </a:r>
            <a:r>
              <a:rPr lang="en-US" sz="2667" dirty="0" err="1"/>
              <a:t>suatu</a:t>
            </a:r>
            <a:r>
              <a:rPr lang="en-US" sz="2667" dirty="0"/>
              <a:t> </a:t>
            </a:r>
            <a:r>
              <a:rPr lang="en-US" sz="2667" dirty="0" err="1"/>
              <a:t>sistem</a:t>
            </a:r>
            <a:r>
              <a:rPr lang="en-US" sz="2667" dirty="0"/>
              <a:t> </a:t>
            </a:r>
            <a:r>
              <a:rPr lang="en-US" sz="2667" dirty="0" err="1"/>
              <a:t>penyajian</a:t>
            </a:r>
            <a:r>
              <a:rPr lang="en-US" sz="2667" dirty="0"/>
              <a:t> </a:t>
            </a:r>
            <a:r>
              <a:rPr lang="en-US" sz="2667" dirty="0" err="1"/>
              <a:t>pelajaran</a:t>
            </a:r>
            <a:r>
              <a:rPr lang="en-US" sz="2667" dirty="0"/>
              <a:t> </a:t>
            </a:r>
            <a:r>
              <a:rPr lang="en-US" sz="2667" dirty="0" err="1"/>
              <a:t>dengan</a:t>
            </a:r>
            <a:r>
              <a:rPr lang="en-US" sz="2667" dirty="0"/>
              <a:t> visual, </a:t>
            </a:r>
            <a:r>
              <a:rPr lang="en-US" sz="2667" dirty="0" err="1"/>
              <a:t>suara</a:t>
            </a:r>
            <a:r>
              <a:rPr lang="en-US" sz="2667" dirty="0"/>
              <a:t>,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materi</a:t>
            </a:r>
            <a:r>
              <a:rPr lang="en-US" sz="2667" dirty="0"/>
              <a:t> video </a:t>
            </a:r>
            <a:r>
              <a:rPr lang="en-US" sz="2667" dirty="0" err="1"/>
              <a:t>disajikan</a:t>
            </a:r>
            <a:r>
              <a:rPr lang="en-US" sz="2667" dirty="0"/>
              <a:t> </a:t>
            </a:r>
            <a:r>
              <a:rPr lang="en-US" sz="2667" dirty="0" err="1"/>
              <a:t>dengan</a:t>
            </a:r>
            <a:r>
              <a:rPr lang="en-US" sz="2667" dirty="0"/>
              <a:t> </a:t>
            </a:r>
            <a:r>
              <a:rPr lang="en-US" sz="2667" dirty="0" err="1"/>
              <a:t>kontrol</a:t>
            </a:r>
            <a:r>
              <a:rPr lang="en-US" sz="2667" dirty="0"/>
              <a:t> </a:t>
            </a:r>
            <a:r>
              <a:rPr lang="en-US" sz="2667" dirty="0" err="1"/>
              <a:t>komputer</a:t>
            </a:r>
            <a:r>
              <a:rPr lang="en-US" sz="2667" dirty="0"/>
              <a:t> </a:t>
            </a:r>
            <a:r>
              <a:rPr lang="en-US" sz="2667" dirty="0" err="1"/>
              <a:t>sehingga</a:t>
            </a:r>
            <a:r>
              <a:rPr lang="en-US" sz="2667" dirty="0"/>
              <a:t> </a:t>
            </a:r>
            <a:r>
              <a:rPr lang="en-US" sz="2667" dirty="0" err="1"/>
              <a:t>pembelajar</a:t>
            </a:r>
            <a:r>
              <a:rPr lang="en-US" sz="2667" dirty="0"/>
              <a:t> </a:t>
            </a:r>
            <a:r>
              <a:rPr lang="en-US" sz="2667" dirty="0" err="1"/>
              <a:t>tidak</a:t>
            </a:r>
            <a:r>
              <a:rPr lang="en-US" sz="2667" dirty="0"/>
              <a:t> </a:t>
            </a:r>
            <a:r>
              <a:rPr lang="en-US" sz="2667" dirty="0" err="1"/>
              <a:t>hanya</a:t>
            </a:r>
            <a:r>
              <a:rPr lang="en-US" sz="2667" dirty="0"/>
              <a:t> </a:t>
            </a:r>
            <a:r>
              <a:rPr lang="en-US" sz="2667" dirty="0" err="1"/>
              <a:t>dapat</a:t>
            </a:r>
            <a:r>
              <a:rPr lang="en-US" sz="2667" dirty="0"/>
              <a:t> </a:t>
            </a:r>
            <a:r>
              <a:rPr lang="en-US" sz="2667" dirty="0" err="1"/>
              <a:t>mendengar</a:t>
            </a:r>
            <a:r>
              <a:rPr lang="en-US" sz="2667" dirty="0"/>
              <a:t>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melihat</a:t>
            </a:r>
            <a:r>
              <a:rPr lang="en-US" sz="2667" dirty="0"/>
              <a:t> </a:t>
            </a:r>
            <a:r>
              <a:rPr lang="en-US" sz="2667" dirty="0" err="1"/>
              <a:t>gambar</a:t>
            </a:r>
            <a:r>
              <a:rPr lang="en-US" sz="2667" dirty="0"/>
              <a:t> </a:t>
            </a:r>
            <a:r>
              <a:rPr lang="en-US" sz="2667" dirty="0" err="1"/>
              <a:t>dan</a:t>
            </a:r>
            <a:r>
              <a:rPr lang="en-US" sz="2667" dirty="0"/>
              <a:t> </a:t>
            </a:r>
            <a:r>
              <a:rPr lang="en-US" sz="2667" dirty="0" err="1"/>
              <a:t>suara</a:t>
            </a:r>
            <a:r>
              <a:rPr lang="en-US" sz="2667" dirty="0"/>
              <a:t>, </a:t>
            </a:r>
            <a:r>
              <a:rPr lang="en-US" sz="2667" dirty="0" err="1"/>
              <a:t>tetapi</a:t>
            </a:r>
            <a:r>
              <a:rPr lang="en-US" sz="2667" dirty="0"/>
              <a:t> </a:t>
            </a:r>
            <a:r>
              <a:rPr lang="en-US" sz="2667" dirty="0" err="1"/>
              <a:t>juga</a:t>
            </a:r>
            <a:r>
              <a:rPr lang="en-US" sz="2667" dirty="0"/>
              <a:t> </a:t>
            </a:r>
            <a:r>
              <a:rPr lang="en-US" sz="2667" dirty="0" err="1"/>
              <a:t>memberi</a:t>
            </a:r>
            <a:r>
              <a:rPr lang="en-US" sz="2667" dirty="0"/>
              <a:t> </a:t>
            </a:r>
            <a:r>
              <a:rPr lang="en-US" sz="2667" dirty="0" err="1"/>
              <a:t>respon</a:t>
            </a:r>
            <a:r>
              <a:rPr lang="en-US" sz="2667" dirty="0"/>
              <a:t> </a:t>
            </a:r>
            <a:r>
              <a:rPr lang="en-US" sz="2667" dirty="0" err="1"/>
              <a:t>aktif</a:t>
            </a:r>
            <a:endParaRPr lang="en-US" sz="266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68" y="1213767"/>
            <a:ext cx="3324400" cy="44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6" y="212642"/>
            <a:ext cx="5422789" cy="6432713"/>
          </a:xfrm>
        </p:spPr>
      </p:pic>
      <p:sp>
        <p:nvSpPr>
          <p:cNvPr id="6" name="Frame 5"/>
          <p:cNvSpPr/>
          <p:nvPr/>
        </p:nvSpPr>
        <p:spPr>
          <a:xfrm>
            <a:off x="263691" y="212641"/>
            <a:ext cx="5568619" cy="6432715"/>
          </a:xfrm>
          <a:prstGeom prst="frame">
            <a:avLst>
              <a:gd name="adj1" fmla="val 10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427035" y="452669"/>
            <a:ext cx="5472608" cy="16532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8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Brush Script MT" panose="03060802040406070304" pitchFamily="66" charset="0"/>
                <a:cs typeface="Arial" pitchFamily="34" charset="0"/>
                <a:sym typeface="Arial"/>
              </a:rPr>
              <a:t>Virtual Reality</a:t>
            </a:r>
            <a:endParaRPr lang="ko-KR" altLang="en-US" sz="8000" b="1" i="1" dirty="0">
              <a:solidFill>
                <a:prstClr val="black">
                  <a:lumMod val="75000"/>
                  <a:lumOff val="25000"/>
                </a:prstClr>
              </a:solidFill>
              <a:latin typeface="Brush Script MT" panose="03060802040406070304" pitchFamily="66" charset="0"/>
              <a:cs typeface="Arial" pitchFamily="34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9690" y="1988841"/>
            <a:ext cx="5539953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Media yang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melibatkan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pengalaman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multi </a:t>
            </a:r>
            <a:endParaRPr lang="id-ID" sz="3733" dirty="0">
              <a:solidFill>
                <a:prstClr val="black"/>
              </a:solidFill>
              <a:latin typeface="CentSchbkCyrill BT" panose="02040603050705020303" pitchFamily="18" charset="-52"/>
              <a:sym typeface="Arial"/>
            </a:endParaRPr>
          </a:p>
          <a:p>
            <a:pPr algn="ctr"/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sensori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dan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berinteraksi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dengan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fenomena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</a:p>
          <a:p>
            <a:pPr algn="ctr"/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sebagaimana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yang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ada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</a:p>
          <a:p>
            <a:pPr algn="ctr"/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di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dunia</a:t>
            </a:r>
            <a:r>
              <a:rPr lang="en-US" sz="3733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nyata</a:t>
            </a:r>
            <a:endParaRPr lang="en-US" altLang="ko-KR" sz="3733" dirty="0">
              <a:solidFill>
                <a:prstClr val="black">
                  <a:lumMod val="75000"/>
                  <a:lumOff val="25000"/>
                </a:prstClr>
              </a:solidFill>
              <a:latin typeface="CentSchbkCyrill BT" panose="02040603050705020303" pitchFamily="18" charset="-52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1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6" y="212641"/>
            <a:ext cx="5422789" cy="6432715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Frame 5"/>
          <p:cNvSpPr/>
          <p:nvPr/>
        </p:nvSpPr>
        <p:spPr>
          <a:xfrm>
            <a:off x="263691" y="212641"/>
            <a:ext cx="5568619" cy="6432715"/>
          </a:xfrm>
          <a:prstGeom prst="frame">
            <a:avLst>
              <a:gd name="adj1" fmla="val 100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427035" y="212641"/>
            <a:ext cx="5472608" cy="16532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7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Bernard MT Condensed" panose="02050806060905020404" pitchFamily="18" charset="0"/>
                <a:cs typeface="Arial" pitchFamily="34" charset="0"/>
                <a:sym typeface="Arial"/>
              </a:rPr>
              <a:t>Expert System</a:t>
            </a:r>
            <a:endParaRPr lang="ko-KR" altLang="en-US" sz="7200" b="1" i="1" dirty="0">
              <a:solidFill>
                <a:prstClr val="black">
                  <a:lumMod val="75000"/>
                  <a:lumOff val="25000"/>
                </a:prstClr>
              </a:solidFill>
              <a:latin typeface="Bernard MT Condensed" panose="02050806060905020404" pitchFamily="18" charset="0"/>
              <a:cs typeface="Arial" pitchFamily="34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1648" y="1739124"/>
            <a:ext cx="5597995" cy="468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Paket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software yang </a:t>
            </a:r>
          </a:p>
          <a:p>
            <a:pPr algn="ctr"/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mengajarkan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kepada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pebelajar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bagaimana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memecahkan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</a:p>
          <a:p>
            <a:pPr algn="ctr"/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masalah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yang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kompleks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</a:p>
          <a:p>
            <a:pPr algn="ctr"/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dengan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menerapkan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kebijakan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para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ahli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secara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kolektif</a:t>
            </a:r>
            <a:r>
              <a:rPr lang="en-US" sz="4267" kern="0" dirty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di </a:t>
            </a:r>
          </a:p>
          <a:p>
            <a:pPr algn="ctr"/>
            <a:r>
              <a:rPr lang="en-US" sz="4267" kern="0" dirty="0" err="1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lapangan</a:t>
            </a:r>
            <a:endParaRPr lang="en-US" altLang="ko-KR" sz="4267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3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51C823-9A6A-4C60-BC0B-7EF7516921CC}"/>
              </a:ext>
            </a:extLst>
          </p:cNvPr>
          <p:cNvGrpSpPr/>
          <p:nvPr/>
        </p:nvGrpSpPr>
        <p:grpSpPr>
          <a:xfrm>
            <a:off x="3887756" y="4884437"/>
            <a:ext cx="1484033" cy="1973564"/>
            <a:chOff x="1187623" y="2740415"/>
            <a:chExt cx="1275678" cy="1696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8CBAE7-112D-4907-B634-1AE8C4C76352}"/>
                </a:ext>
              </a:extLst>
            </p:cNvPr>
            <p:cNvGrpSpPr/>
            <p:nvPr/>
          </p:nvGrpSpPr>
          <p:grpSpPr>
            <a:xfrm rot="16200000">
              <a:off x="958081" y="3408634"/>
              <a:ext cx="1696480" cy="360041"/>
              <a:chOff x="1709238" y="4209096"/>
              <a:chExt cx="3492000" cy="43761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A5FC21-001F-48B7-9C3F-90089ABB0A3B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8CD6F35-74EE-4F45-BA28-37862668E1E9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74D7F8-5644-4F84-B2AB-CA97B7286F8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5158C2D-F0C9-4A28-80D0-C38B91FFCC29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80587D2-0FA2-4205-9D06-E26F24FB89B8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DFE962B-5F51-4208-A9B9-BDD8EF9B8EB6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A2709F5-1719-4D59-9869-5D561EF78DC4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62246F-F136-4A8C-B344-BE5E0EFC6AD6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4C81E77-F321-49B1-80EC-55900420E25A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DF2E659-96D9-4229-A842-12D3864F3AF4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724943C-AD47-4F6E-AA67-8CA6CC5648F8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439BE53-C566-418E-B5B7-6861E65E5FDF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3C19F11-2F4E-41C8-968E-7FA6669E634A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091A01-7209-44DF-AA97-055945A1AB00}"/>
                </a:ext>
              </a:extLst>
            </p:cNvPr>
            <p:cNvGrpSpPr/>
            <p:nvPr/>
          </p:nvGrpSpPr>
          <p:grpSpPr>
            <a:xfrm rot="5400000" flipH="1">
              <a:off x="519403" y="3408635"/>
              <a:ext cx="1696480" cy="360040"/>
              <a:chOff x="1709238" y="4209096"/>
              <a:chExt cx="3492000" cy="43761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DAF908-41F0-4811-9CEA-FBA8EEF471A3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60CE141-3DCA-4691-853D-2EAEFB93BF3A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9B4743E-2AD8-4CCB-8CD5-1CE742F947E8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409617B-58E5-4D25-8032-74C3A9936F55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3050EE4-C0FE-4544-B0ED-97026EA61485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0C5E391-6F99-4076-B55A-9E36BA034F9D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2C86927-D8B9-4585-BE36-A3AC8320F81F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8871737-60B8-4802-957F-0DDF39AC047B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2122E38-A8C8-497B-9AB8-82BB357BA6C0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C7350A-2099-446A-8CC2-647E8B890B84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CF6887A-4A95-4D13-8E76-8CDE53ADA3A8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AF86065-3277-407D-A251-5A48CF502D99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C48754B-9F8E-4EBD-8055-89C535967D59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41EB5C-DB7B-4CEE-9571-9658049379AC}"/>
                </a:ext>
              </a:extLst>
            </p:cNvPr>
            <p:cNvGrpSpPr/>
            <p:nvPr/>
          </p:nvGrpSpPr>
          <p:grpSpPr>
            <a:xfrm rot="15698048">
              <a:off x="1654194" y="3614280"/>
              <a:ext cx="1334909" cy="283305"/>
              <a:chOff x="1709238" y="4209096"/>
              <a:chExt cx="3492000" cy="4376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86FB8C-2147-4A72-B0A5-F6153A8C5CC5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D28DE64-3A67-4476-8FDB-80033EB54297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F1F83A-5237-493C-AB36-BB32E7FA15C2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131F288-C4C9-40D4-A512-D5576CF34BC4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CF67F03-E3D8-43A6-9A54-D4A1988A9040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DD7BEBD-DF4A-4955-AF5F-36DA161494AF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C708BBA-791D-4706-907C-C076EDC1A7CB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A0D593A-C0EF-44E0-B967-C4FDBA92569B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F69E98E-4432-4298-8D55-F094E3DA585B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762B081-72E5-4B8D-8C99-6A631DF0801A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5C04C76-E4B7-4AE5-8359-A68DC2234C9B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A6576C9-9C3F-460E-8952-E6447A2B6696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D120D15-C742-445B-BE53-9E46E25126DB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20CEEF-82A6-45E4-B1C5-129BE31C6130}"/>
              </a:ext>
            </a:extLst>
          </p:cNvPr>
          <p:cNvGrpSpPr/>
          <p:nvPr/>
        </p:nvGrpSpPr>
        <p:grpSpPr>
          <a:xfrm>
            <a:off x="5999989" y="4785204"/>
            <a:ext cx="2292328" cy="2070257"/>
            <a:chOff x="3369348" y="2673754"/>
            <a:chExt cx="1970490" cy="1779598"/>
          </a:xfrm>
        </p:grpSpPr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6839F616-43F4-45DD-932E-DC474FFF6688}"/>
                </a:ext>
              </a:extLst>
            </p:cNvPr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49" name="Round Same Side Corner Rectangle 6">
              <a:extLst>
                <a:ext uri="{FF2B5EF4-FFF2-40B4-BE49-F238E27FC236}">
                  <a16:creationId xmlns:a16="http://schemas.microsoft.com/office/drawing/2014/main" id="{11E66816-B3BA-421A-997D-12535D839DDB}"/>
                </a:ext>
              </a:extLst>
            </p:cNvPr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51" name="텍스트 개체 틀 50">
            <a:extLst>
              <a:ext uri="{FF2B5EF4-FFF2-40B4-BE49-F238E27FC236}">
                <a16:creationId xmlns:a16="http://schemas.microsoft.com/office/drawing/2014/main" id="{C4291E49-A080-41F9-8EB2-788C3B8AB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75" y="1508787"/>
            <a:ext cx="8767951" cy="724247"/>
          </a:xfrm>
        </p:spPr>
        <p:txBody>
          <a:bodyPr>
            <a:normAutofit fontScale="92500" lnSpcReduction="10000"/>
          </a:bodyPr>
          <a:lstStyle/>
          <a:p>
            <a:r>
              <a:rPr lang="id-ID" altLang="ko-KR" dirty="0"/>
              <a:t>Selesai!</a:t>
            </a:r>
            <a:endParaRPr lang="ko-KR" altLang="en-US" dirty="0"/>
          </a:p>
        </p:txBody>
      </p:sp>
      <p:sp>
        <p:nvSpPr>
          <p:cNvPr id="52" name="Freeform 4">
            <a:extLst>
              <a:ext uri="{FF2B5EF4-FFF2-40B4-BE49-F238E27FC236}">
                <a16:creationId xmlns:a16="http://schemas.microsoft.com/office/drawing/2014/main" id="{04FF4881-6573-4968-8C26-97F2A0388F9D}"/>
              </a:ext>
            </a:extLst>
          </p:cNvPr>
          <p:cNvSpPr/>
          <p:nvPr/>
        </p:nvSpPr>
        <p:spPr>
          <a:xfrm>
            <a:off x="9747003" y="1754744"/>
            <a:ext cx="2490752" cy="5089035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3" name="Round Same Side Corner Rectangle 6">
            <a:extLst>
              <a:ext uri="{FF2B5EF4-FFF2-40B4-BE49-F238E27FC236}">
                <a16:creationId xmlns:a16="http://schemas.microsoft.com/office/drawing/2014/main" id="{97BF5BA8-1D53-47C5-AE59-B75BA78B1E12}"/>
              </a:ext>
            </a:extLst>
          </p:cNvPr>
          <p:cNvSpPr/>
          <p:nvPr/>
        </p:nvSpPr>
        <p:spPr>
          <a:xfrm rot="10800000" flipH="1">
            <a:off x="8655240" y="2948946"/>
            <a:ext cx="1091763" cy="4068764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2849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6801" y="3126256"/>
            <a:ext cx="8178016" cy="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buClrTx/>
              <a:buFontTx/>
              <a:buNone/>
            </a:pPr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191" y="432967"/>
            <a:ext cx="12192000" cy="768085"/>
          </a:xfrm>
        </p:spPr>
        <p:txBody>
          <a:bodyPr/>
          <a:lstStyle/>
          <a:p>
            <a:pPr algn="ctr"/>
            <a:r>
              <a:rPr lang="en-US" altLang="ko-KR" b="1" i="1" dirty="0">
                <a:solidFill>
                  <a:srgbClr val="C00000"/>
                </a:solidFill>
              </a:rPr>
              <a:t>Multimedia</a:t>
            </a:r>
            <a:endParaRPr lang="ko-KR" altLang="en-US" b="1" i="1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065007" y="2084851"/>
            <a:ext cx="722223" cy="66050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04780" y="2958235"/>
            <a:ext cx="384043" cy="38404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buClrTx/>
              <a:buFontTx/>
              <a:buNone/>
            </a:pPr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30785" y="2958235"/>
            <a:ext cx="384043" cy="38404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buClrTx/>
              <a:buFontTx/>
              <a:buNone/>
            </a:pPr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6791" y="2958235"/>
            <a:ext cx="384043" cy="38404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buClrTx/>
              <a:buFontTx/>
              <a:buNone/>
            </a:pPr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82796" y="2958235"/>
            <a:ext cx="384043" cy="38404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buClrTx/>
              <a:buFontTx/>
              <a:buNone/>
            </a:pPr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425" y="3525011"/>
            <a:ext cx="211223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Pengertian</a:t>
            </a:r>
            <a:endParaRPr lang="en-US" altLang="ko-KR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Arial Unicode MS"/>
              <a:cs typeface="Arial" pitchFamily="34" charset="0"/>
            </a:endParaRPr>
          </a:p>
          <a:p>
            <a:pPr algn="ctr" latinLnBrk="1">
              <a:buClrTx/>
              <a:buFontTx/>
              <a:buNone/>
            </a:pP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Ahli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0908" y="3525011"/>
            <a:ext cx="176380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Sistem</a:t>
            </a:r>
            <a:endParaRPr lang="en-US" altLang="ko-KR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Arial Unicode MS"/>
              <a:cs typeface="Arial" pitchFamily="34" charset="0"/>
            </a:endParaRPr>
          </a:p>
          <a:p>
            <a:pPr algn="ctr" latinLnBrk="1">
              <a:buClrTx/>
              <a:buFontTx/>
              <a:buNone/>
            </a:pPr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Multimedia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6912" y="3525011"/>
            <a:ext cx="176380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Tujuan</a:t>
            </a:r>
            <a:endParaRPr lang="en-US" altLang="ko-KR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Arial Unicode MS"/>
              <a:cs typeface="Arial" pitchFamily="34" charset="0"/>
            </a:endParaRPr>
          </a:p>
          <a:p>
            <a:pPr algn="ctr" latinLnBrk="1">
              <a:buClrTx/>
              <a:buFontTx/>
              <a:buNone/>
            </a:pPr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Multimedia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92918" y="3525011"/>
            <a:ext cx="176380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buClrTx/>
              <a:buFontTx/>
              <a:buNone/>
            </a:pP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Klasifikasi</a:t>
            </a:r>
            <a:r>
              <a:rPr lang="ko-KR" altLang="en-US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 </a:t>
            </a:r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Arial Unicode MS"/>
                <a:cs typeface="Arial" pitchFamily="34" charset="0"/>
              </a:rPr>
              <a:t>Multimedia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7" name="Shape 752"/>
          <p:cNvSpPr/>
          <p:nvPr/>
        </p:nvSpPr>
        <p:spPr>
          <a:xfrm>
            <a:off x="1723399" y="2021438"/>
            <a:ext cx="546804" cy="723916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1">
              <a:buClrTx/>
              <a:buFontTx/>
              <a:buNone/>
            </a:pPr>
            <a:endParaRPr sz="2400">
              <a:solidFill>
                <a:prstClr val="black"/>
              </a:solidFill>
              <a:ea typeface="Arial Unicode MS"/>
            </a:endParaRPr>
          </a:p>
        </p:txBody>
      </p:sp>
      <p:grpSp>
        <p:nvGrpSpPr>
          <p:cNvPr id="28" name="Shape 771"/>
          <p:cNvGrpSpPr/>
          <p:nvPr/>
        </p:nvGrpSpPr>
        <p:grpSpPr>
          <a:xfrm>
            <a:off x="4271798" y="2021438"/>
            <a:ext cx="771749" cy="650764"/>
            <a:chOff x="5247525" y="3007275"/>
            <a:chExt cx="517575" cy="384825"/>
          </a:xfrm>
        </p:grpSpPr>
        <p:sp>
          <p:nvSpPr>
            <p:cNvPr id="29" name="Shape 77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atinLnBrk="1">
                <a:buClrTx/>
                <a:buFontTx/>
                <a:buNone/>
              </a:pPr>
              <a:endParaRPr sz="2400">
                <a:solidFill>
                  <a:prstClr val="black"/>
                </a:solidFill>
                <a:ea typeface="Arial Unicode MS"/>
              </a:endParaRPr>
            </a:p>
          </p:txBody>
        </p:sp>
        <p:sp>
          <p:nvSpPr>
            <p:cNvPr id="30" name="Shape 77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atinLnBrk="1">
                <a:buClrTx/>
                <a:buFontTx/>
                <a:buNone/>
              </a:pPr>
              <a:endParaRPr sz="2400">
                <a:solidFill>
                  <a:prstClr val="black"/>
                </a:solidFill>
                <a:ea typeface="Arial Unicode M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710476" y="2007031"/>
            <a:ext cx="837432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en" sz="5333" dirty="0">
                <a:solidFill>
                  <a:prstClr val="white"/>
                </a:solidFill>
                <a:latin typeface="Muli"/>
                <a:ea typeface="Muli"/>
                <a:cs typeface="Muli"/>
                <a:sym typeface="Muli"/>
              </a:rPr>
              <a:t>👪</a:t>
            </a:r>
            <a:endParaRPr lang="en-US" sz="5333" dirty="0">
              <a:solidFill>
                <a:prstClr val="white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320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0575" y="260648"/>
            <a:ext cx="9582150" cy="880097"/>
          </a:xfrm>
        </p:spPr>
        <p:txBody>
          <a:bodyPr/>
          <a:lstStyle/>
          <a:p>
            <a:pPr algn="ctr"/>
            <a:r>
              <a:rPr lang="en-US" altLang="ko-KR" sz="5333" dirty="0" err="1">
                <a:solidFill>
                  <a:srgbClr val="002060"/>
                </a:solidFill>
                <a:latin typeface="Consolas" panose="020B0609020204030204" pitchFamily="49" charset="0"/>
              </a:rPr>
              <a:t>Pengertian</a:t>
            </a:r>
            <a:r>
              <a:rPr lang="en-US" altLang="ko-KR" sz="5333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5333" dirty="0" err="1">
                <a:solidFill>
                  <a:srgbClr val="002060"/>
                </a:solidFill>
                <a:latin typeface="Consolas" panose="020B0609020204030204" pitchFamily="49" charset="0"/>
              </a:rPr>
              <a:t>Menurut</a:t>
            </a:r>
            <a:r>
              <a:rPr lang="en-US" altLang="ko-KR" sz="5333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5333" dirty="0" err="1">
                <a:solidFill>
                  <a:srgbClr val="002060"/>
                </a:solidFill>
                <a:latin typeface="Consolas" panose="020B0609020204030204" pitchFamily="49" charset="0"/>
              </a:rPr>
              <a:t>Ahli</a:t>
            </a:r>
            <a:endParaRPr lang="ko-KR" altLang="en-US" sz="5333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3339" y="1412777"/>
          <a:ext cx="4032444" cy="5280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279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Arial Rounded MT Bold" panose="020F0704030504030204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099">
                <a:tc>
                  <a:txBody>
                    <a:bodyPr/>
                    <a:lstStyle/>
                    <a:p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err="1">
                          <a:latin typeface="Baskerville Old Face" panose="02020602080505020303" pitchFamily="18" charset="0"/>
                        </a:rPr>
                        <a:t>Smaldino</a:t>
                      </a:r>
                      <a:r>
                        <a:rPr lang="en-US" sz="2100" kern="1200" dirty="0">
                          <a:latin typeface="Baskerville Old Face" panose="02020602080505020303" pitchFamily="18" charset="0"/>
                        </a:rPr>
                        <a:t>, </a:t>
                      </a:r>
                      <a:r>
                        <a:rPr lang="en-US" sz="2100" kern="1200" dirty="0" err="1">
                          <a:latin typeface="Baskerville Old Face" panose="02020602080505020303" pitchFamily="18" charset="0"/>
                        </a:rPr>
                        <a:t>dkk</a:t>
                      </a:r>
                      <a:r>
                        <a:rPr lang="en-US" sz="2100" kern="1200" dirty="0">
                          <a:latin typeface="Baskerville Old Face" panose="02020602080505020303" pitchFamily="18" charset="0"/>
                        </a:rPr>
                        <a:t>, 2008</a:t>
                      </a:r>
                      <a:r>
                        <a:rPr lang="en-US" altLang="ko-KR" sz="2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skerville Old Face" panose="02020602080505020303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852">
                <a:tc>
                  <a:txBody>
                    <a:bodyPr/>
                    <a:lstStyle/>
                    <a:p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Multimedia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diartikan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sebagai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penggunaan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berbagai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jenis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media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secara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berurutan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maupun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simultan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untuk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menyajikan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suatu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informasi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.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Mutimedia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tidak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harus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menggunakan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alat-alat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canggih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endParaRPr lang="en-US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2400" kern="100" spc="0" baseline="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kern="100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kern="100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00730" y="1412777"/>
          <a:ext cx="3923461" cy="5280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279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Arial Rounded MT Bold" panose="020F0704030504030204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099">
                <a:tc>
                  <a:txBody>
                    <a:bodyPr/>
                    <a:lstStyle/>
                    <a:p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>
                          <a:latin typeface="Baskerville Old Face" panose="02020602080505020303" pitchFamily="18" charset="0"/>
                        </a:rPr>
                        <a:t>Helzafah</a:t>
                      </a:r>
                      <a:r>
                        <a:rPr lang="en-US" sz="2100" dirty="0">
                          <a:latin typeface="Baskerville Old Face" panose="02020602080505020303" pitchFamily="18" charset="0"/>
                        </a:rPr>
                        <a:t>,</a:t>
                      </a:r>
                      <a:r>
                        <a:rPr lang="en-US" sz="2100" baseline="0" dirty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en-US" sz="2100" dirty="0">
                          <a:latin typeface="Baskerville Old Face" panose="02020602080505020303" pitchFamily="18" charset="0"/>
                        </a:rPr>
                        <a:t>2004</a:t>
                      </a:r>
                      <a:endParaRPr lang="en-US" altLang="ko-KR" sz="2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skerville Old Face" panose="02020602080505020303" pitchFamily="18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852">
                <a:tc>
                  <a:txBody>
                    <a:bodyPr/>
                    <a:lstStyle/>
                    <a:p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Multimedia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digunakan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untuk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mendeskripsikan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penggunaan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berbagai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media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secara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terpadu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dalam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menyajikan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atau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mengajarkan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suatu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topik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mata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pelajaran</a:t>
                      </a:r>
                      <a:endParaRPr lang="en-US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2400" kern="100" spc="0" baseline="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kern="100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kern="100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549135" y="1412777"/>
          <a:ext cx="3923461" cy="5282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Arial Rounded MT Bold" panose="020F0704030504030204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767">
                <a:tc>
                  <a:txBody>
                    <a:bodyPr/>
                    <a:lstStyle/>
                    <a:p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>
                          <a:latin typeface="Baskerville Old Face" panose="02020602080505020303" pitchFamily="18" charset="0"/>
                        </a:rPr>
                        <a:t>Duffy, </a:t>
                      </a:r>
                      <a:r>
                        <a:rPr lang="en-US" sz="2100" kern="1200" dirty="0" err="1">
                          <a:latin typeface="Baskerville Old Face" panose="02020602080505020303" pitchFamily="18" charset="0"/>
                        </a:rPr>
                        <a:t>Mc.Donald</a:t>
                      </a:r>
                      <a:r>
                        <a:rPr lang="en-US" sz="2100" kern="1200" dirty="0">
                          <a:latin typeface="Baskerville Old Face" panose="02020602080505020303" pitchFamily="18" charset="0"/>
                        </a:rPr>
                        <a:t> &amp; </a:t>
                      </a:r>
                      <a:r>
                        <a:rPr lang="en-US" sz="2100" kern="1200" dirty="0" err="1">
                          <a:latin typeface="Baskerville Old Face" panose="02020602080505020303" pitchFamily="18" charset="0"/>
                        </a:rPr>
                        <a:t>Mizell</a:t>
                      </a:r>
                      <a:r>
                        <a:rPr lang="en-US" sz="2100" kern="1200" dirty="0">
                          <a:latin typeface="Baskerville Old Face" panose="02020602080505020303" pitchFamily="18" charset="0"/>
                        </a:rPr>
                        <a:t>,</a:t>
                      </a:r>
                      <a:r>
                        <a:rPr lang="en-US" sz="2100" kern="1200" baseline="0" dirty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en-US" sz="2100" kern="1200" dirty="0">
                          <a:latin typeface="Baskerville Old Face" panose="02020602080505020303" pitchFamily="18" charset="0"/>
                        </a:rPr>
                        <a:t>2003</a:t>
                      </a:r>
                      <a:endParaRPr lang="en-US" altLang="ko-KR" sz="2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skerville Old Face" panose="02020602080505020303" pitchFamily="18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497">
                <a:tc>
                  <a:txBody>
                    <a:bodyPr/>
                    <a:lstStyle/>
                    <a:p>
                      <a:endParaRPr lang="ko-KR" altLang="en-US" sz="2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Konsep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multimedia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merupakan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kombinasi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multipel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media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dengan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satu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jenis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sehingga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terjadi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keterpaduan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secara</a:t>
                      </a:r>
                      <a:r>
                        <a:rPr lang="en-US" sz="1600" kern="1200" dirty="0"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latin typeface="Arial Rounded MT Bold" panose="020F0704030504030204" pitchFamily="34" charset="0"/>
                        </a:rPr>
                        <a:t>keseluruhan</a:t>
                      </a:r>
                      <a:endParaRPr lang="en-US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32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2400" kern="100" spc="0" baseline="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kern="100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kern="100" spc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6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2442" y="1312948"/>
            <a:ext cx="11473358" cy="260077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Jadi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x-none" sz="3600" dirty="0">
                <a:solidFill>
                  <a:schemeClr val="tx1"/>
                </a:solidFill>
              </a:rPr>
              <a:t>Multimedia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merupakan</a:t>
            </a:r>
            <a:r>
              <a:rPr lang="x-none" sz="3600" dirty="0">
                <a:solidFill>
                  <a:schemeClr val="tx1"/>
                </a:solidFill>
              </a:rPr>
              <a:t> media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x-none" sz="3600" dirty="0">
                <a:solidFill>
                  <a:schemeClr val="tx1"/>
                </a:solidFill>
              </a:rPr>
              <a:t>yang melibatkan jenis media untuk merangsang semua indera dalam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x-none" sz="3600" dirty="0">
                <a:solidFill>
                  <a:schemeClr val="tx1"/>
                </a:solidFill>
              </a:rPr>
              <a:t>satu kegiatan pembelajaran</a:t>
            </a:r>
            <a:endParaRPr lang="id-ID" sz="3600" dirty="0"/>
          </a:p>
        </p:txBody>
      </p:sp>
      <p:sp>
        <p:nvSpPr>
          <p:cNvPr id="337" name="Shape 337"/>
          <p:cNvSpPr txBox="1">
            <a:spLocks noGrp="1"/>
          </p:cNvSpPr>
          <p:nvPr>
            <p:ph type="sldNum" idx="4294967295"/>
          </p:nvPr>
        </p:nvSpPr>
        <p:spPr>
          <a:xfrm>
            <a:off x="11743267" y="2944285"/>
            <a:ext cx="448733" cy="9694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47650" y="161925"/>
            <a:ext cx="2781300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Multimedia </a:t>
            </a:r>
            <a:r>
              <a:rPr lang="en-US" sz="2400" dirty="0" err="1"/>
              <a:t>Itu</a:t>
            </a:r>
            <a:r>
              <a:rPr lang="en-US" sz="2400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14090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0480"/>
          <p:cNvGrpSpPr/>
          <p:nvPr/>
        </p:nvGrpSpPr>
        <p:grpSpPr>
          <a:xfrm>
            <a:off x="1851877" y="2817350"/>
            <a:ext cx="9366751" cy="2421729"/>
            <a:chOff x="1291353" y="1755670"/>
            <a:chExt cx="7025063" cy="1816297"/>
          </a:xfrm>
        </p:grpSpPr>
        <p:sp>
          <p:nvSpPr>
            <p:cNvPr id="22" name="Block Arc 21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480" name="Rectangle 20479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5337" y="90483"/>
            <a:ext cx="6098203" cy="1632181"/>
          </a:xfrm>
        </p:spPr>
        <p:txBody>
          <a:bodyPr>
            <a:normAutofit/>
          </a:bodyPr>
          <a:lstStyle/>
          <a:p>
            <a:r>
              <a:rPr lang="en-US" altLang="ko-KR" b="1" dirty="0" err="1">
                <a:solidFill>
                  <a:srgbClr val="C00000"/>
                </a:solidFill>
                <a:latin typeface="Copperplate Gothic Light" panose="020E0507020206020404" pitchFamily="34" charset="0"/>
              </a:rPr>
              <a:t>Sistem</a:t>
            </a:r>
            <a:r>
              <a:rPr lang="en-US" altLang="ko-KR" b="1" dirty="0">
                <a:solidFill>
                  <a:srgbClr val="C00000"/>
                </a:solidFill>
                <a:latin typeface="Copperplate Gothic Light" panose="020E0507020206020404" pitchFamily="34" charset="0"/>
              </a:rPr>
              <a:t> Multimedia</a:t>
            </a:r>
            <a:endParaRPr lang="ko-KR" altLang="en-US" b="1" dirty="0">
              <a:solidFill>
                <a:srgbClr val="C00000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7696" y="2269264"/>
            <a:ext cx="1219200" cy="1219200"/>
            <a:chOff x="5364088" y="2787774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1007" y="2269264"/>
            <a:ext cx="1219200" cy="1219200"/>
            <a:chOff x="5364088" y="2787774"/>
            <a:chExt cx="914400" cy="914400"/>
          </a:xfrm>
        </p:grpSpPr>
        <p:sp>
          <p:nvSpPr>
            <p:cNvPr id="9" name="Oval 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34317" y="2269264"/>
            <a:ext cx="1219200" cy="1219200"/>
            <a:chOff x="5364088" y="2787774"/>
            <a:chExt cx="914400" cy="914400"/>
          </a:xfrm>
        </p:grpSpPr>
        <p:sp>
          <p:nvSpPr>
            <p:cNvPr id="12" name="Oval 1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9352" y="4580299"/>
            <a:ext cx="1219200" cy="1219200"/>
            <a:chOff x="5364088" y="2787774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42663" y="4580299"/>
            <a:ext cx="1219200" cy="1219200"/>
            <a:chOff x="5364088" y="2787774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64417" y="2674329"/>
            <a:ext cx="409071" cy="409071"/>
            <a:chOff x="1547664" y="3147814"/>
            <a:chExt cx="720080" cy="720080"/>
          </a:xfrm>
        </p:grpSpPr>
        <p:sp>
          <p:nvSpPr>
            <p:cNvPr id="7" name="Oval 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7047727" y="2674329"/>
            <a:ext cx="409071" cy="4090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5256073" y="4985365"/>
            <a:ext cx="409071" cy="4090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30" name="Oval 29"/>
          <p:cNvSpPr/>
          <p:nvPr/>
        </p:nvSpPr>
        <p:spPr>
          <a:xfrm rot="5400000">
            <a:off x="10755798" y="3173039"/>
            <a:ext cx="409069" cy="4090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7991" y="3586622"/>
            <a:ext cx="26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Komputer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1299" y="3586622"/>
            <a:ext cx="26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Teks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94607" y="3586622"/>
            <a:ext cx="26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Grafis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6268" y="5907917"/>
            <a:ext cx="26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Video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19579" y="5907917"/>
            <a:ext cx="26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Suara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1396" y="1419178"/>
            <a:ext cx="269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untuk</a:t>
            </a:r>
            <a:r>
              <a: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16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menyajikan</a:t>
            </a:r>
            <a:endParaRPr lang="ko-KR" alt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  <a:sym typeface="Arial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120417" y="4369313"/>
            <a:ext cx="1219200" cy="1219200"/>
            <a:chOff x="5364088" y="2787774"/>
            <a:chExt cx="914400" cy="914400"/>
          </a:xfrm>
        </p:grpSpPr>
        <p:sp>
          <p:nvSpPr>
            <p:cNvPr id="61" name="Oval 60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63" name="Rectangle 36"/>
          <p:cNvSpPr/>
          <p:nvPr/>
        </p:nvSpPr>
        <p:spPr>
          <a:xfrm>
            <a:off x="3441027" y="5020616"/>
            <a:ext cx="405020" cy="33856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80711" y="5730718"/>
            <a:ext cx="26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  <a:sym typeface="Arial"/>
              </a:rPr>
              <a:t>Gambar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66" name="Trapezoid 13">
            <a:extLst>
              <a:ext uri="{FF2B5EF4-FFF2-40B4-BE49-F238E27FC236}">
                <a16:creationId xmlns:a16="http://schemas.microsoft.com/office/drawing/2014/main" id="{1586F4DB-CD4B-45B8-8208-8BD6229D014E}"/>
              </a:ext>
            </a:extLst>
          </p:cNvPr>
          <p:cNvSpPr/>
          <p:nvPr/>
        </p:nvSpPr>
        <p:spPr>
          <a:xfrm>
            <a:off x="1619477" y="2675458"/>
            <a:ext cx="482451" cy="4079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7" name="Round Same Side Corner Rectangle 6">
            <a:extLst>
              <a:ext uri="{FF2B5EF4-FFF2-40B4-BE49-F238E27FC236}">
                <a16:creationId xmlns:a16="http://schemas.microsoft.com/office/drawing/2014/main" id="{70CF66EF-EFBC-4950-BF6B-411A105D7178}"/>
              </a:ext>
            </a:extLst>
          </p:cNvPr>
          <p:cNvSpPr/>
          <p:nvPr/>
        </p:nvSpPr>
        <p:spPr>
          <a:xfrm rot="2700000">
            <a:off x="5384190" y="2535728"/>
            <a:ext cx="173661" cy="69622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B492C6F2-61E2-42A7-A26F-34A5088F73D6}"/>
              </a:ext>
            </a:extLst>
          </p:cNvPr>
          <p:cNvSpPr/>
          <p:nvPr/>
        </p:nvSpPr>
        <p:spPr>
          <a:xfrm>
            <a:off x="10467743" y="4822313"/>
            <a:ext cx="576180" cy="37867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1" name="Chord 15">
            <a:extLst>
              <a:ext uri="{FF2B5EF4-FFF2-40B4-BE49-F238E27FC236}">
                <a16:creationId xmlns:a16="http://schemas.microsoft.com/office/drawing/2014/main" id="{DA47F4E6-41BA-4BF0-857A-0C2FC1E26EE1}"/>
              </a:ext>
            </a:extLst>
          </p:cNvPr>
          <p:cNvSpPr/>
          <p:nvPr/>
        </p:nvSpPr>
        <p:spPr>
          <a:xfrm>
            <a:off x="7119511" y="4911555"/>
            <a:ext cx="265500" cy="578861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2" name="Oval 25">
            <a:extLst>
              <a:ext uri="{FF2B5EF4-FFF2-40B4-BE49-F238E27FC236}">
                <a16:creationId xmlns:a16="http://schemas.microsoft.com/office/drawing/2014/main" id="{C078CAEB-0A49-40DA-9C6C-9737B6C622C8}"/>
              </a:ext>
            </a:extLst>
          </p:cNvPr>
          <p:cNvSpPr>
            <a:spLocks noChangeAspect="1"/>
          </p:cNvSpPr>
          <p:nvPr/>
        </p:nvSpPr>
        <p:spPr>
          <a:xfrm>
            <a:off x="8813571" y="2603399"/>
            <a:ext cx="479347" cy="48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3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sz="quarter" idx="10"/>
          </p:nvPr>
        </p:nvSpPr>
        <p:spPr>
          <a:xfrm>
            <a:off x="0" y="1700808"/>
            <a:ext cx="6384032" cy="268829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203195"/>
            <a:r>
              <a:rPr lang="en-US" sz="2667" dirty="0" err="1">
                <a:solidFill>
                  <a:srgbClr val="C00000"/>
                </a:solidFill>
              </a:rPr>
              <a:t>Tujuan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penggunaan</a:t>
            </a:r>
            <a:r>
              <a:rPr lang="en-US" sz="2667" dirty="0">
                <a:solidFill>
                  <a:srgbClr val="C00000"/>
                </a:solidFill>
              </a:rPr>
              <a:t> multimedia </a:t>
            </a:r>
            <a:r>
              <a:rPr lang="en-US" sz="2667" dirty="0" err="1">
                <a:solidFill>
                  <a:srgbClr val="C00000"/>
                </a:solidFill>
              </a:rPr>
              <a:t>dalam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pendidikan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dan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pelatihan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adalah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melibatkan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pembelajar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dalam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pengalaman</a:t>
            </a:r>
            <a:r>
              <a:rPr lang="en-US" sz="2667" dirty="0">
                <a:solidFill>
                  <a:srgbClr val="C00000"/>
                </a:solidFill>
              </a:rPr>
              <a:t> multi </a:t>
            </a:r>
            <a:r>
              <a:rPr lang="en-US" sz="2667" dirty="0" err="1">
                <a:solidFill>
                  <a:srgbClr val="C00000"/>
                </a:solidFill>
              </a:rPr>
              <a:t>sensori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untuk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meningkatkan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 err="1">
                <a:solidFill>
                  <a:srgbClr val="C00000"/>
                </a:solidFill>
              </a:rPr>
              <a:t>kegiat</a:t>
            </a:r>
            <a:r>
              <a:rPr lang="id-ID" sz="2667" dirty="0">
                <a:solidFill>
                  <a:srgbClr val="C00000"/>
                </a:solidFill>
              </a:rPr>
              <a:t>a</a:t>
            </a:r>
            <a:r>
              <a:rPr lang="en-US" sz="2667" dirty="0">
                <a:solidFill>
                  <a:srgbClr val="C00000"/>
                </a:solidFill>
              </a:rPr>
              <a:t>n </a:t>
            </a:r>
            <a:r>
              <a:rPr lang="en-US" sz="2667" dirty="0" err="1">
                <a:solidFill>
                  <a:srgbClr val="C00000"/>
                </a:solidFill>
              </a:rPr>
              <a:t>belajar</a:t>
            </a:r>
            <a:r>
              <a:rPr lang="en-US" sz="2667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 marL="203195"/>
            <a:r>
              <a:rPr lang="en-US" sz="2400" dirty="0" err="1"/>
              <a:t>Dimanfaatkannya</a:t>
            </a:r>
            <a:r>
              <a:rPr lang="en-US" sz="2400" dirty="0"/>
              <a:t> multimedia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,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.</a:t>
            </a:r>
          </a:p>
          <a:p>
            <a:pPr marL="203195"/>
            <a:endParaRPr lang="en-US" sz="2400" dirty="0"/>
          </a:p>
        </p:txBody>
      </p:sp>
      <p:sp>
        <p:nvSpPr>
          <p:cNvPr id="307" name="Shape 307"/>
          <p:cNvSpPr txBox="1">
            <a:spLocks noGrp="1"/>
          </p:cNvSpPr>
          <p:nvPr>
            <p:ph type="title" idx="4294967295"/>
          </p:nvPr>
        </p:nvSpPr>
        <p:spPr>
          <a:xfrm>
            <a:off x="2543605" y="548680"/>
            <a:ext cx="6851651" cy="1143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chemeClr val="tx2"/>
                </a:solidFill>
              </a:rPr>
              <a:t>Tujuan Multimedia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0768" y="2373170"/>
            <a:ext cx="5408976" cy="35394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03195"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Dimanfaatkannya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multimedia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berbagai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sumber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informasi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serta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d-ID" sz="3200" dirty="0">
              <a:solidFill>
                <a:schemeClr val="tx2">
                  <a:lumMod val="50000"/>
                </a:schemeClr>
              </a:solidFill>
            </a:endParaRPr>
          </a:p>
          <a:p>
            <a:pPr marL="203195"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pembelajaran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pencapaian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hasil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pembelajaran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diharapkan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d-ID" sz="3200" dirty="0">
              <a:solidFill>
                <a:schemeClr val="tx2">
                  <a:lumMod val="50000"/>
                </a:schemeClr>
              </a:solidFill>
            </a:endParaRPr>
          </a:p>
          <a:p>
            <a:pPr marL="203195"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meningkat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7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 animBg="1"/>
      <p:bldP spid="30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7069" y="452334"/>
            <a:ext cx="11296650" cy="948580"/>
          </a:xfrm>
          <a:ln w="28575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US" altLang="ko-KR" sz="5867" dirty="0" err="1">
                <a:solidFill>
                  <a:srgbClr val="C00000"/>
                </a:solidFill>
                <a:latin typeface="Copperplate Gothic Light" panose="020E0507020206020404" pitchFamily="34" charset="0"/>
              </a:rPr>
              <a:t>Klasifikasi</a:t>
            </a:r>
            <a:r>
              <a:rPr lang="en-US" altLang="ko-KR" sz="5867" dirty="0">
                <a:solidFill>
                  <a:srgbClr val="C00000"/>
                </a:solidFill>
                <a:latin typeface="Copperplate Gothic Light" panose="020E0507020206020404" pitchFamily="34" charset="0"/>
              </a:rPr>
              <a:t> Multimedia</a:t>
            </a:r>
            <a:endParaRPr lang="ko-KR" altLang="en-US" sz="5867" dirty="0">
              <a:solidFill>
                <a:srgbClr val="C00000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18137" y="2372883"/>
            <a:ext cx="1113724" cy="960107"/>
            <a:chOff x="3496214" y="1275606"/>
            <a:chExt cx="1060704" cy="914400"/>
          </a:xfrm>
        </p:grpSpPr>
        <p:sp>
          <p:nvSpPr>
            <p:cNvPr id="6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28641" y="3020955"/>
            <a:ext cx="1113724" cy="960107"/>
            <a:chOff x="3496214" y="1275606"/>
            <a:chExt cx="1060704" cy="914400"/>
          </a:xfrm>
        </p:grpSpPr>
        <p:sp>
          <p:nvSpPr>
            <p:cNvPr id="11" name="Hexagon 1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18137" y="3669027"/>
            <a:ext cx="1113724" cy="960107"/>
            <a:chOff x="3496214" y="1275606"/>
            <a:chExt cx="1060704" cy="914400"/>
          </a:xfrm>
        </p:grpSpPr>
        <p:sp>
          <p:nvSpPr>
            <p:cNvPr id="14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18137" y="4965171"/>
            <a:ext cx="1113724" cy="960107"/>
            <a:chOff x="3496214" y="1275606"/>
            <a:chExt cx="1060704" cy="914400"/>
          </a:xfrm>
        </p:grpSpPr>
        <p:sp>
          <p:nvSpPr>
            <p:cNvPr id="20" name="Hexagon 19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28641" y="4317099"/>
            <a:ext cx="1113724" cy="960107"/>
            <a:chOff x="3496214" y="1275606"/>
            <a:chExt cx="1060704" cy="914400"/>
          </a:xfrm>
        </p:grpSpPr>
        <p:sp>
          <p:nvSpPr>
            <p:cNvPr id="23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7142365" y="3501008"/>
            <a:ext cx="404220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142365" y="4797152"/>
            <a:ext cx="404220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75936" y="2852936"/>
            <a:ext cx="404220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975936" y="4149080"/>
            <a:ext cx="404220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975936" y="5445224"/>
            <a:ext cx="404220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61751" y="2155310"/>
            <a:ext cx="34563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733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cs typeface="Arial" pitchFamily="34" charset="0"/>
                <a:sym typeface="Arial"/>
              </a:rPr>
              <a:t>Multimedia Kits</a:t>
            </a:r>
            <a:endParaRPr lang="ko-KR" altLang="en-US" sz="3733" b="1" i="1" dirty="0">
              <a:solidFill>
                <a:prstClr val="black">
                  <a:lumMod val="75000"/>
                  <a:lumOff val="25000"/>
                </a:prstClr>
              </a:solidFill>
              <a:latin typeface="Baskerville Old Face" panose="02020602080505020303" pitchFamily="18" charset="0"/>
              <a:cs typeface="Arial" pitchFamily="34" charset="0"/>
              <a:sym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98103" y="2958925"/>
            <a:ext cx="3456384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cs typeface="Arial" pitchFamily="34" charset="0"/>
                <a:sym typeface="Arial"/>
              </a:rPr>
              <a:t>Multimedia </a:t>
            </a:r>
            <a:r>
              <a:rPr lang="en-US" altLang="ko-KR" sz="3733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cs typeface="Arial" pitchFamily="34" charset="0"/>
                <a:sym typeface="Arial"/>
              </a:rPr>
              <a:t>Interaktif</a:t>
            </a:r>
            <a:endParaRPr lang="ko-KR" altLang="en-US" sz="3733" b="1" dirty="0">
              <a:solidFill>
                <a:prstClr val="black">
                  <a:lumMod val="75000"/>
                  <a:lumOff val="25000"/>
                </a:prstClr>
              </a:solidFill>
              <a:latin typeface="Baskerville Old Face" panose="02020602080505020303" pitchFamily="18" charset="0"/>
              <a:cs typeface="Arial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18155" y="4760374"/>
            <a:ext cx="34563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733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cs typeface="Arial" pitchFamily="34" charset="0"/>
                <a:sym typeface="Arial"/>
              </a:rPr>
              <a:t>Expert System</a:t>
            </a:r>
            <a:endParaRPr lang="ko-KR" altLang="en-US" sz="3733" b="1" i="1" dirty="0">
              <a:solidFill>
                <a:prstClr val="black">
                  <a:lumMod val="75000"/>
                  <a:lumOff val="25000"/>
                </a:prstClr>
              </a:solidFill>
              <a:latin typeface="Baskerville Old Face" panose="02020602080505020303" pitchFamily="18" charset="0"/>
              <a:cs typeface="Arial" pitchFamily="34" charset="0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2361" y="2754952"/>
            <a:ext cx="34563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733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cs typeface="Arial" pitchFamily="34" charset="0"/>
                <a:sym typeface="Arial"/>
              </a:rPr>
              <a:t>Hypermedia</a:t>
            </a:r>
            <a:endParaRPr lang="ko-KR" altLang="en-US" sz="3733" b="1" i="1" dirty="0">
              <a:solidFill>
                <a:prstClr val="black">
                  <a:lumMod val="75000"/>
                  <a:lumOff val="25000"/>
                </a:prstClr>
              </a:solidFill>
              <a:latin typeface="Baskerville Old Face" panose="02020602080505020303" pitchFamily="18" charset="0"/>
              <a:cs typeface="Arial" pitchFamily="34" charset="0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52165" y="4127795"/>
            <a:ext cx="34563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733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cs typeface="Arial" pitchFamily="34" charset="0"/>
                <a:sym typeface="Arial"/>
              </a:rPr>
              <a:t>Virtual Reality</a:t>
            </a:r>
            <a:endParaRPr lang="ko-KR" altLang="en-US" sz="3733" b="1" i="1" dirty="0">
              <a:solidFill>
                <a:prstClr val="black">
                  <a:lumMod val="75000"/>
                  <a:lumOff val="25000"/>
                </a:prstClr>
              </a:solidFill>
              <a:latin typeface="Baskerville Old Face" panose="02020602080505020303" pitchFamily="18" charset="0"/>
              <a:cs typeface="Arial" pitchFamily="34" charset="0"/>
              <a:sym typeface="Arial"/>
            </a:endParaRPr>
          </a:p>
        </p:txBody>
      </p:sp>
      <p:sp>
        <p:nvSpPr>
          <p:cNvPr id="56" name="Donut 22">
            <a:extLst>
              <a:ext uri="{FF2B5EF4-FFF2-40B4-BE49-F238E27FC236}">
                <a16:creationId xmlns:a16="http://schemas.microsoft.com/office/drawing/2014/main" id="{D1C318CF-7A10-40B6-A5AA-12501593F22A}"/>
              </a:ext>
            </a:extLst>
          </p:cNvPr>
          <p:cNvSpPr>
            <a:spLocks noChangeAspect="1"/>
          </p:cNvSpPr>
          <p:nvPr/>
        </p:nvSpPr>
        <p:spPr>
          <a:xfrm>
            <a:off x="6295089" y="4636511"/>
            <a:ext cx="572003" cy="29298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58" name="Oval 27">
            <a:extLst>
              <a:ext uri="{FF2B5EF4-FFF2-40B4-BE49-F238E27FC236}">
                <a16:creationId xmlns:a16="http://schemas.microsoft.com/office/drawing/2014/main" id="{8725CAB3-2F1E-41D7-BCA3-B9F954066738}"/>
              </a:ext>
            </a:extLst>
          </p:cNvPr>
          <p:cNvSpPr/>
          <p:nvPr/>
        </p:nvSpPr>
        <p:spPr>
          <a:xfrm>
            <a:off x="5380861" y="5090466"/>
            <a:ext cx="373083" cy="709517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59" name="Smiley Face 14">
            <a:extLst>
              <a:ext uri="{FF2B5EF4-FFF2-40B4-BE49-F238E27FC236}">
                <a16:creationId xmlns:a16="http://schemas.microsoft.com/office/drawing/2014/main" id="{B9D55924-95C3-47A6-8499-855562DC8947}"/>
              </a:ext>
            </a:extLst>
          </p:cNvPr>
          <p:cNvSpPr/>
          <p:nvPr/>
        </p:nvSpPr>
        <p:spPr>
          <a:xfrm>
            <a:off x="5325376" y="3913857"/>
            <a:ext cx="504257" cy="50425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0" name="Rectangle 130">
            <a:extLst>
              <a:ext uri="{FF2B5EF4-FFF2-40B4-BE49-F238E27FC236}">
                <a16:creationId xmlns:a16="http://schemas.microsoft.com/office/drawing/2014/main" id="{8D312A6D-CC03-42D7-869D-4EEDF63EB1DA}"/>
              </a:ext>
            </a:extLst>
          </p:cNvPr>
          <p:cNvSpPr/>
          <p:nvPr/>
        </p:nvSpPr>
        <p:spPr>
          <a:xfrm>
            <a:off x="5329569" y="2627302"/>
            <a:ext cx="495867" cy="4981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61" name="Trapezoid 13">
            <a:extLst>
              <a:ext uri="{FF2B5EF4-FFF2-40B4-BE49-F238E27FC236}">
                <a16:creationId xmlns:a16="http://schemas.microsoft.com/office/drawing/2014/main" id="{1586F4DB-CD4B-45B8-8208-8BD6229D014E}"/>
              </a:ext>
            </a:extLst>
          </p:cNvPr>
          <p:cNvSpPr/>
          <p:nvPr/>
        </p:nvSpPr>
        <p:spPr>
          <a:xfrm>
            <a:off x="6350359" y="3261086"/>
            <a:ext cx="482451" cy="4079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8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sz="quarter" idx="10"/>
          </p:nvPr>
        </p:nvSpPr>
        <p:spPr>
          <a:xfrm>
            <a:off x="495299" y="2084851"/>
            <a:ext cx="11306175" cy="34563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711182" indent="-609585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Kumpulan </a:t>
            </a:r>
            <a:r>
              <a:rPr lang="en-US" sz="3600" dirty="0" err="1">
                <a:solidFill>
                  <a:srgbClr val="002060"/>
                </a:solidFill>
              </a:rPr>
              <a:t>bahan-bahan</a:t>
            </a:r>
            <a:r>
              <a:rPr lang="en-US" sz="3600" dirty="0">
                <a:solidFill>
                  <a:srgbClr val="002060"/>
                </a:solidFill>
              </a:rPr>
              <a:t> yang </a:t>
            </a:r>
            <a:r>
              <a:rPr lang="en-US" sz="3600" dirty="0" err="1">
                <a:solidFill>
                  <a:srgbClr val="002060"/>
                </a:solidFill>
              </a:rPr>
              <a:t>berisi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lebih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dari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satu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jenis</a:t>
            </a:r>
            <a:r>
              <a:rPr lang="en-US" sz="3600" dirty="0">
                <a:solidFill>
                  <a:srgbClr val="002060"/>
                </a:solidFill>
              </a:rPr>
              <a:t> media yang </a:t>
            </a:r>
            <a:r>
              <a:rPr lang="en-US" sz="3600" dirty="0" err="1">
                <a:solidFill>
                  <a:srgbClr val="002060"/>
                </a:solidFill>
              </a:rPr>
              <a:t>diorganisasikan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untuk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satu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topik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  <a:endParaRPr lang="id-ID" sz="3600" dirty="0">
              <a:solidFill>
                <a:srgbClr val="002060"/>
              </a:solidFill>
            </a:endParaRPr>
          </a:p>
          <a:p>
            <a:pPr marL="711182" indent="-609585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Jenis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ini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termasuk</a:t>
            </a:r>
            <a:r>
              <a:rPr lang="en-US" sz="3600" dirty="0">
                <a:solidFill>
                  <a:srgbClr val="002060"/>
                </a:solidFill>
              </a:rPr>
              <a:t> CD-ROM, slides, audiotape, Videotape, </a:t>
            </a:r>
            <a:r>
              <a:rPr lang="en-US" sz="3600" dirty="0" err="1">
                <a:solidFill>
                  <a:srgbClr val="002060"/>
                </a:solidFill>
              </a:rPr>
              <a:t>gambar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diam</a:t>
            </a:r>
            <a:r>
              <a:rPr lang="en-US" sz="3600" dirty="0">
                <a:solidFill>
                  <a:srgbClr val="002060"/>
                </a:solidFill>
              </a:rPr>
              <a:t>, model, media </a:t>
            </a:r>
            <a:r>
              <a:rPr lang="en-US" sz="3600" dirty="0" err="1">
                <a:solidFill>
                  <a:srgbClr val="002060"/>
                </a:solidFill>
              </a:rPr>
              <a:t>cetak</a:t>
            </a:r>
            <a:r>
              <a:rPr lang="en-US" sz="3600" dirty="0">
                <a:solidFill>
                  <a:srgbClr val="002060"/>
                </a:solidFill>
              </a:rPr>
              <a:t>, OHT, </a:t>
            </a:r>
            <a:r>
              <a:rPr lang="en-US" sz="3600" dirty="0" err="1">
                <a:solidFill>
                  <a:srgbClr val="002060"/>
                </a:solidFill>
              </a:rPr>
              <a:t>lembar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kerja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gambar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grafis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objek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ko-KR" sz="5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ea typeface="Arial Unicode MS"/>
              </a:rPr>
              <a:t>Multimedia Kits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6018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sz="quarter" idx="10"/>
          </p:nvPr>
        </p:nvSpPr>
        <p:spPr>
          <a:xfrm>
            <a:off x="431371" y="1700808"/>
            <a:ext cx="11137237" cy="4896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58786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yang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memiliki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komposisi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materi-materi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berurutan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58786" indent="-457189">
              <a:buFont typeface="Arial" panose="020B0604020202020204" pitchFamily="34" charset="0"/>
              <a:buChar char="•"/>
            </a:pPr>
            <a:r>
              <a:rPr lang="id-ID" sz="3200" dirty="0">
                <a:solidFill>
                  <a:srgbClr val="C00000"/>
                </a:solidFill>
              </a:rPr>
              <a:t>M</a:t>
            </a:r>
            <a:r>
              <a:rPr lang="en-US" sz="3200" dirty="0" err="1">
                <a:solidFill>
                  <a:srgbClr val="C00000"/>
                </a:solidFill>
              </a:rPr>
              <a:t>engacu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pada</a:t>
            </a:r>
            <a:r>
              <a:rPr lang="en-US" sz="3200" dirty="0">
                <a:solidFill>
                  <a:srgbClr val="C00000"/>
                </a:solidFill>
              </a:rPr>
              <a:t> software </a:t>
            </a:r>
            <a:r>
              <a:rPr lang="en-US" sz="3200" dirty="0" err="1">
                <a:solidFill>
                  <a:srgbClr val="C00000"/>
                </a:solidFill>
              </a:rPr>
              <a:t>komputer</a:t>
            </a:r>
            <a:r>
              <a:rPr lang="en-US" sz="3200" dirty="0">
                <a:solidFill>
                  <a:srgbClr val="C00000"/>
                </a:solidFill>
              </a:rPr>
              <a:t> yang </a:t>
            </a:r>
            <a:r>
              <a:rPr lang="en-US" sz="3200" dirty="0" err="1">
                <a:solidFill>
                  <a:srgbClr val="C00000"/>
                </a:solidFill>
              </a:rPr>
              <a:t>menggunakan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id-ID" sz="3200" dirty="0">
                <a:solidFill>
                  <a:srgbClr val="C00000"/>
                </a:solidFill>
              </a:rPr>
              <a:t>  </a:t>
            </a:r>
            <a:r>
              <a:rPr lang="en-US" sz="3200" dirty="0">
                <a:solidFill>
                  <a:srgbClr val="C00000"/>
                </a:solidFill>
              </a:rPr>
              <a:t>un</a:t>
            </a:r>
            <a:r>
              <a:rPr lang="id-ID" sz="3200" dirty="0">
                <a:solidFill>
                  <a:srgbClr val="C00000"/>
                </a:solidFill>
              </a:rPr>
              <a:t>s</a:t>
            </a:r>
            <a:r>
              <a:rPr lang="en-US" sz="3200" dirty="0" err="1">
                <a:solidFill>
                  <a:srgbClr val="C00000"/>
                </a:solidFill>
              </a:rPr>
              <a:t>ur-unsur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teks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grafis</a:t>
            </a:r>
            <a:r>
              <a:rPr lang="en-US" sz="3200" dirty="0">
                <a:solidFill>
                  <a:srgbClr val="C00000"/>
                </a:solidFill>
              </a:rPr>
              <a:t>, video,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audio yang </a:t>
            </a:r>
            <a:r>
              <a:rPr lang="id-ID" sz="3200" dirty="0">
                <a:solidFill>
                  <a:srgbClr val="C00000"/>
                </a:solidFill>
              </a:rPr>
              <a:t>              </a:t>
            </a:r>
            <a:r>
              <a:rPr lang="en-US" sz="3200" dirty="0" err="1">
                <a:solidFill>
                  <a:srgbClr val="C00000"/>
                </a:solidFill>
              </a:rPr>
              <a:t>dihubungkan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dengan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cara</a:t>
            </a:r>
            <a:r>
              <a:rPr lang="en-US" sz="3200" dirty="0">
                <a:solidFill>
                  <a:srgbClr val="C00000"/>
                </a:solidFill>
              </a:rPr>
              <a:t> yang </a:t>
            </a:r>
            <a:r>
              <a:rPr lang="id-ID" sz="3200" dirty="0">
                <a:solidFill>
                  <a:srgbClr val="C00000"/>
                </a:solidFill>
              </a:rPr>
              <a:t> d</a:t>
            </a:r>
            <a:r>
              <a:rPr lang="en-US" sz="3200" dirty="0" err="1">
                <a:solidFill>
                  <a:srgbClr val="C00000"/>
                </a:solidFill>
              </a:rPr>
              <a:t>apat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mempermudah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id-ID" sz="3200" dirty="0">
                <a:solidFill>
                  <a:srgbClr val="C00000"/>
                </a:solidFill>
              </a:rPr>
              <a:t>   </a:t>
            </a:r>
            <a:r>
              <a:rPr lang="en-US" sz="3200" dirty="0" err="1">
                <a:solidFill>
                  <a:srgbClr val="C00000"/>
                </a:solidFill>
              </a:rPr>
              <a:t>pemakai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untuk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beralih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suatu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informasi</a:t>
            </a:r>
            <a:r>
              <a:rPr lang="en-US" sz="3200" dirty="0">
                <a:solidFill>
                  <a:srgbClr val="C00000"/>
                </a:solidFill>
              </a:rPr>
              <a:t>. </a:t>
            </a:r>
            <a:endParaRPr lang="id-ID" sz="3200" dirty="0">
              <a:solidFill>
                <a:srgbClr val="C00000"/>
              </a:solidFill>
            </a:endParaRPr>
          </a:p>
          <a:p>
            <a:pPr marL="558786" indent="-457189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Pemakai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memilih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cara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sesuai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gaya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belajar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berpikir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cara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memproses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informasinya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sendiri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5937251" cy="12932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 latinLnBrk="1">
              <a:buClrTx/>
            </a:pPr>
            <a:r>
              <a:rPr lang="en-US" altLang="ko-KR" sz="5333" b="1" i="1" dirty="0">
                <a:solidFill>
                  <a:srgbClr val="FF0000"/>
                </a:solidFill>
                <a:latin typeface="Baskerville Old Face" panose="02020602080505020303" pitchFamily="18" charset="0"/>
                <a:ea typeface="Arial Unicode MS"/>
                <a:cs typeface="Arial" pitchFamily="34" charset="0"/>
              </a:rPr>
              <a:t>Hypermedia</a:t>
            </a:r>
            <a:endParaRPr lang="ko-KR" altLang="en-US" sz="5333" b="1" i="1" dirty="0">
              <a:solidFill>
                <a:srgbClr val="FF0000"/>
              </a:solidFill>
              <a:latin typeface="Baskerville Old Face" panose="02020602080505020303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4294967295"/>
          </p:nvPr>
        </p:nvSpPr>
        <p:spPr>
          <a:xfrm>
            <a:off x="11743267" y="2944285"/>
            <a:ext cx="448733" cy="9694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6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77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Agency FB</vt:lpstr>
      <vt:lpstr>Arial</vt:lpstr>
      <vt:lpstr>Arial Rounded MT Bold</vt:lpstr>
      <vt:lpstr>Barlow Light</vt:lpstr>
      <vt:lpstr>Baskerville Old Face</vt:lpstr>
      <vt:lpstr>Bernard MT Condensed</vt:lpstr>
      <vt:lpstr>Brush Script MT</vt:lpstr>
      <vt:lpstr>Calibri</vt:lpstr>
      <vt:lpstr>Calibri Light</vt:lpstr>
      <vt:lpstr>CentSchbkCyrill BT</vt:lpstr>
      <vt:lpstr>Consolas</vt:lpstr>
      <vt:lpstr>Copperplate Gothic Light</vt:lpstr>
      <vt:lpstr>Muli</vt:lpstr>
      <vt:lpstr>Wingdings</vt:lpstr>
      <vt:lpstr>Office Theme</vt:lpstr>
      <vt:lpstr>MULTIMEDIA PEMBELAJAR</vt:lpstr>
      <vt:lpstr>PowerPoint Presentation</vt:lpstr>
      <vt:lpstr>PowerPoint Presentation</vt:lpstr>
      <vt:lpstr>PowerPoint Presentation</vt:lpstr>
      <vt:lpstr>PowerPoint Presentation</vt:lpstr>
      <vt:lpstr>Tujuan Multimedia</vt:lpstr>
      <vt:lpstr>PowerPoint Presentation</vt:lpstr>
      <vt:lpstr>PowerPoint Presentation</vt:lpstr>
      <vt:lpstr>Hypermedia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Yeni Raini</dc:creator>
  <cp:lastModifiedBy>Yeni Raini</cp:lastModifiedBy>
  <cp:revision>3</cp:revision>
  <dcterms:created xsi:type="dcterms:W3CDTF">2023-09-26T05:05:20Z</dcterms:created>
  <dcterms:modified xsi:type="dcterms:W3CDTF">2023-09-26T05:09:12Z</dcterms:modified>
</cp:coreProperties>
</file>