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8" r:id="rId3"/>
    <p:sldId id="259" r:id="rId4"/>
    <p:sldId id="260" r:id="rId5"/>
    <p:sldId id="262" r:id="rId6"/>
    <p:sldId id="261" r:id="rId7"/>
    <p:sldId id="280" r:id="rId8"/>
    <p:sldId id="263" r:id="rId9"/>
    <p:sldId id="264" r:id="rId10"/>
    <p:sldId id="265" r:id="rId11"/>
    <p:sldId id="257" r:id="rId12"/>
    <p:sldId id="266" r:id="rId13"/>
    <p:sldId id="267" r:id="rId14"/>
    <p:sldId id="268" r:id="rId15"/>
    <p:sldId id="273" r:id="rId16"/>
    <p:sldId id="274" r:id="rId17"/>
    <p:sldId id="275" r:id="rId18"/>
    <p:sldId id="276" r:id="rId19"/>
    <p:sldId id="277" r:id="rId20"/>
    <p:sldId id="278" r:id="rId21"/>
    <p:sldId id="281" r:id="rId22"/>
    <p:sldId id="269" r:id="rId23"/>
    <p:sldId id="271" r:id="rId24"/>
    <p:sldId id="270" r:id="rId25"/>
    <p:sldId id="272" r:id="rId26"/>
    <p:sldId id="279" r:id="rId2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639EBD-16FC-442C-8303-162AF1E6CC8E}" type="datetimeFigureOut">
              <a:rPr lang="id-ID" smtClean="0"/>
              <a:pPr/>
              <a:t>04/12/2016</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274C15-D59F-48D1-B523-E16079521AEE}" type="slidenum">
              <a:rPr lang="id-ID" smtClean="0"/>
              <a:pPr/>
              <a:t>‹#›</a:t>
            </a:fld>
            <a:endParaRPr lang="id-ID"/>
          </a:p>
        </p:txBody>
      </p:sp>
    </p:spTree>
    <p:extLst>
      <p:ext uri="{BB962C8B-B14F-4D97-AF65-F5344CB8AC3E}">
        <p14:creationId xmlns:p14="http://schemas.microsoft.com/office/powerpoint/2010/main" val="2026504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63274C15-D59F-48D1-B523-E16079521AEE}" type="slidenum">
              <a:rPr lang="id-ID" smtClean="0"/>
              <a:pPr/>
              <a:t>24</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34337C-3E83-45D5-80CD-26DDBDC56204}" type="datetimeFigureOut">
              <a:rPr lang="id-ID" smtClean="0"/>
              <a:pPr/>
              <a:t>04/12/2016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074FEA2-5435-418D-8155-735EA23F4F0E}"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34337C-3E83-45D5-80CD-26DDBDC56204}" type="datetimeFigureOut">
              <a:rPr lang="id-ID" smtClean="0"/>
              <a:pPr/>
              <a:t>04/12/2016</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4FEA2-5435-418D-8155-735EA23F4F0E}"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5.xml"/><Relationship Id="rId1" Type="http://schemas.openxmlformats.org/officeDocument/2006/relationships/video" Target="file:///D:\Tugas%20Kuliah\Semester%205\Bimbingan%20Anak%20Berkebutuhan%20Khusus\Terapi%20Wicara%20Umur%203%20Tahun%20video%20A.mp4" TargetMode="External"/><Relationship Id="rId4" Type="http://schemas.openxmlformats.org/officeDocument/2006/relationships/hyperlink" Target="Lucu%20Banget%20Hafalan%20Pancasila%20Anak%20SD%20KETUHANAN%20jadi%20KEHUTANAN.mp4"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file:///D:\Tugas%20Kuliah\Semester%205\Bimbingan%20Anak%20Berkebutuhan%20Khusus\SLB%20Tuna%20Grahita%20dan%20PJKR%20F%20'08.mp4"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9" name="Rounded Rectangle 8"/>
          <p:cNvSpPr/>
          <p:nvPr/>
        </p:nvSpPr>
        <p:spPr>
          <a:xfrm>
            <a:off x="714348" y="285728"/>
            <a:ext cx="7786742" cy="2571768"/>
          </a:xfrm>
          <a:prstGeom prst="roundRect">
            <a:avLst/>
          </a:prstGeom>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b="1" dirty="0" smtClean="0">
                <a:solidFill>
                  <a:schemeClr val="tx1"/>
                </a:solidFill>
              </a:rPr>
              <a:t>BIMBINGAN ANAK BERKEBUTUHAN KHUSUS</a:t>
            </a:r>
          </a:p>
          <a:p>
            <a:pPr algn="ctr"/>
            <a:r>
              <a:rPr lang="id-ID" sz="3200" dirty="0" smtClean="0">
                <a:solidFill>
                  <a:schemeClr val="tx1"/>
                </a:solidFill>
              </a:rPr>
              <a:t>(PERKEMBANGAN ANAK TUNAGRAHITA)</a:t>
            </a:r>
            <a:endParaRPr lang="id-ID" sz="3200" dirty="0">
              <a:solidFill>
                <a:schemeClr val="tx1"/>
              </a:solidFill>
            </a:endParaRPr>
          </a:p>
        </p:txBody>
      </p:sp>
      <p:sp>
        <p:nvSpPr>
          <p:cNvPr id="13" name="Flowchart: Terminator 12"/>
          <p:cNvSpPr/>
          <p:nvPr/>
        </p:nvSpPr>
        <p:spPr>
          <a:xfrm>
            <a:off x="1500166" y="3857628"/>
            <a:ext cx="6072230" cy="1071570"/>
          </a:xfrm>
          <a:prstGeom prst="flowChartTerminator">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dirty="0" err="1" smtClean="0"/>
              <a:t>Adi</a:t>
            </a:r>
            <a:r>
              <a:rPr lang="en-US" sz="4000" dirty="0" smtClean="0"/>
              <a:t> </a:t>
            </a:r>
            <a:r>
              <a:rPr lang="en-US" sz="4000" dirty="0" err="1" smtClean="0"/>
              <a:t>Apriadi</a:t>
            </a:r>
            <a:r>
              <a:rPr lang="en-US" sz="4000" dirty="0" smtClean="0"/>
              <a:t> </a:t>
            </a:r>
            <a:r>
              <a:rPr lang="en-US" sz="4000" dirty="0" err="1" smtClean="0"/>
              <a:t>Adiansha</a:t>
            </a:r>
            <a:endParaRPr lang="id-ID" sz="4000" dirty="0"/>
          </a:p>
        </p:txBody>
      </p:sp>
      <p:sp>
        <p:nvSpPr>
          <p:cNvPr id="15" name="Rectangle 14"/>
          <p:cNvSpPr/>
          <p:nvPr/>
        </p:nvSpPr>
        <p:spPr>
          <a:xfrm>
            <a:off x="3428992" y="2928934"/>
            <a:ext cx="2145974" cy="769441"/>
          </a:xfrm>
          <a:prstGeom prst="rect">
            <a:avLst/>
          </a:prstGeom>
          <a:noFill/>
        </p:spPr>
        <p:txBody>
          <a:bodyPr wrap="square" lIns="91440" tIns="45720" rIns="91440" bIns="45720">
            <a:spAutoFit/>
          </a:bodyPr>
          <a:lstStyle/>
          <a:p>
            <a:pPr algn="ctr"/>
            <a:r>
              <a:rPr lang="id-ID" sz="4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Oleh :</a:t>
            </a:r>
            <a:endParaRPr lang="en-US" sz="4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
                                        <p:tgtEl>
                                          <p:spTgt spid="9"/>
                                        </p:tgtEl>
                                      </p:cBhvr>
                                    </p:animEffect>
                                    <p:anim calcmode="lin" valueType="num">
                                      <p:cBhvr>
                                        <p:cTn id="8" dur="400" fill="hold"/>
                                        <p:tgtEl>
                                          <p:spTgt spid="9"/>
                                        </p:tgtEl>
                                        <p:attrNameLst>
                                          <p:attrName>ppt_x</p:attrName>
                                        </p:attrNameLst>
                                      </p:cBhvr>
                                      <p:tavLst>
                                        <p:tav tm="0">
                                          <p:val>
                                            <p:strVal val="#ppt_x"/>
                                          </p:val>
                                        </p:tav>
                                        <p:tav tm="100000">
                                          <p:val>
                                            <p:strVal val="#ppt_x"/>
                                          </p:val>
                                        </p:tav>
                                      </p:tavLst>
                                    </p:anim>
                                    <p:anim calcmode="lin" valueType="num">
                                      <p:cBhvr>
                                        <p:cTn id="9" dur="400" fill="hold"/>
                                        <p:tgtEl>
                                          <p:spTgt spid="9"/>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
                                        <p:tgtEl>
                                          <p:spTgt spid="15"/>
                                        </p:tgtEl>
                                      </p:cBhvr>
                                    </p:animEffect>
                                    <p:anim calcmode="lin" valueType="num">
                                      <p:cBhvr>
                                        <p:cTn id="17" dur="400" fill="hold"/>
                                        <p:tgtEl>
                                          <p:spTgt spid="15"/>
                                        </p:tgtEl>
                                        <p:attrNameLst>
                                          <p:attrName>ppt_x</p:attrName>
                                        </p:attrNameLst>
                                      </p:cBhvr>
                                      <p:tavLst>
                                        <p:tav tm="0">
                                          <p:val>
                                            <p:strVal val="#ppt_x"/>
                                          </p:val>
                                        </p:tav>
                                        <p:tav tm="100000">
                                          <p:val>
                                            <p:strVal val="#ppt_x"/>
                                          </p:val>
                                        </p:tav>
                                      </p:tavLst>
                                    </p:anim>
                                    <p:anim calcmode="lin" valueType="num">
                                      <p:cBhvr>
                                        <p:cTn id="18" dur="400" fill="hold"/>
                                        <p:tgtEl>
                                          <p:spTgt spid="15"/>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pic>
        <p:nvPicPr>
          <p:cNvPr id="22531" name="Picture 3" descr="http://3.bp.blogspot.com/-dHu6wcFUSZE/Uo2fNLTB5pI/AAAAAAAAADw/DXry-qQlznA/s1600/image04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Flowchart: Terminator 3"/>
          <p:cNvSpPr/>
          <p:nvPr/>
        </p:nvSpPr>
        <p:spPr>
          <a:xfrm>
            <a:off x="1214414" y="500042"/>
            <a:ext cx="6500858" cy="142876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600" b="1" dirty="0" smtClean="0">
                <a:solidFill>
                  <a:schemeClr val="tx1"/>
                </a:solidFill>
              </a:rPr>
              <a:t>Karakteristik Anak Tunagrahita</a:t>
            </a:r>
            <a:endParaRPr lang="id-ID" sz="3600" b="1" dirty="0">
              <a:solidFill>
                <a:schemeClr val="tx1"/>
              </a:solidFill>
            </a:endParaRPr>
          </a:p>
        </p:txBody>
      </p:sp>
      <p:sp>
        <p:nvSpPr>
          <p:cNvPr id="6" name="Oval 5"/>
          <p:cNvSpPr/>
          <p:nvPr/>
        </p:nvSpPr>
        <p:spPr>
          <a:xfrm>
            <a:off x="1643042" y="2357430"/>
            <a:ext cx="5643602"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d-ID" sz="2800" dirty="0"/>
              <a:t>Keterbatasan intelegensi</a:t>
            </a:r>
          </a:p>
          <a:p>
            <a:pPr algn="ctr"/>
            <a:endParaRPr lang="id-ID" dirty="0"/>
          </a:p>
        </p:txBody>
      </p:sp>
      <p:sp>
        <p:nvSpPr>
          <p:cNvPr id="8" name="Oval 7"/>
          <p:cNvSpPr/>
          <p:nvPr/>
        </p:nvSpPr>
        <p:spPr>
          <a:xfrm>
            <a:off x="1714480" y="3429000"/>
            <a:ext cx="5643602"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d-ID" sz="2800" dirty="0"/>
              <a:t>Keterbatasan Sosial</a:t>
            </a:r>
          </a:p>
          <a:p>
            <a:pPr algn="ctr"/>
            <a:endParaRPr lang="id-ID" dirty="0"/>
          </a:p>
        </p:txBody>
      </p:sp>
      <p:sp>
        <p:nvSpPr>
          <p:cNvPr id="9" name="Oval 8"/>
          <p:cNvSpPr/>
          <p:nvPr/>
        </p:nvSpPr>
        <p:spPr>
          <a:xfrm>
            <a:off x="1714480" y="4572008"/>
            <a:ext cx="5643602" cy="1214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d-ID" sz="2800" dirty="0"/>
              <a:t>Keterbatasan Fungsi mental lainnya</a:t>
            </a:r>
          </a:p>
          <a:p>
            <a:pPr algn="ctr"/>
            <a:endParaRPr lang="id-ID" dirty="0"/>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5"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30" dur="1000" fill="hold"/>
                                        <p:tgtEl>
                                          <p:spTgt spid="8"/>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42" dur="1000" fill="hold"/>
                                        <p:tgtEl>
                                          <p:spTgt spid="9"/>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026" name="Picture 2" descr="http://4.bp.blogspot.com/-mOmV2xWmPyI/UH5Idpyw0KI/AAAAAAAAADU/Axjw0DXmeBU/s1600/cci18022011_00001.jpg"/>
          <p:cNvPicPr>
            <a:picLocks noChangeAspect="1" noChangeArrowheads="1"/>
          </p:cNvPicPr>
          <p:nvPr/>
        </p:nvPicPr>
        <p:blipFill>
          <a:blip r:embed="rId2"/>
          <a:srcRect/>
          <a:stretch>
            <a:fillRect/>
          </a:stretch>
        </p:blipFill>
        <p:spPr bwMode="auto">
          <a:xfrm>
            <a:off x="0" y="0"/>
            <a:ext cx="9144000" cy="46685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Oval 5"/>
          <p:cNvSpPr/>
          <p:nvPr/>
        </p:nvSpPr>
        <p:spPr>
          <a:xfrm>
            <a:off x="500034" y="0"/>
            <a:ext cx="8215370" cy="1071546"/>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id-ID" sz="4000" b="1" dirty="0" smtClean="0">
                <a:solidFill>
                  <a:schemeClr val="tx1"/>
                </a:solidFill>
              </a:rPr>
              <a:t>PENYEBAB  TUNAGRAHITA</a:t>
            </a:r>
            <a:endParaRPr lang="id-ID" sz="4000" b="1" dirty="0">
              <a:solidFill>
                <a:schemeClr val="tx1"/>
              </a:solidFill>
            </a:endParaRPr>
          </a:p>
        </p:txBody>
      </p:sp>
      <p:sp>
        <p:nvSpPr>
          <p:cNvPr id="5" name="Rounded Rectangle 4"/>
          <p:cNvSpPr/>
          <p:nvPr/>
        </p:nvSpPr>
        <p:spPr>
          <a:xfrm>
            <a:off x="0" y="4357670"/>
            <a:ext cx="9144000" cy="250033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d-ID" sz="2800" dirty="0" smtClean="0"/>
              <a:t>Kirk (dalam Efendi:2006) mengemukakan tunagrahita disebabkan oleh faktor endogen yaitu faktor ketidaksempurnaan psikobiologis dalam memindahkan gen, dan faktor Eksogen yaitu faktor yang terjadi akibat perubahan patologis dari perkembangan normal.</a:t>
            </a:r>
          </a:p>
          <a:p>
            <a:pPr algn="ctr"/>
            <a:endParaRPr lang="id-ID" dirty="0"/>
          </a:p>
        </p:txBody>
      </p:sp>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wheel(4)">
                                      <p:cBhvr>
                                        <p:cTn id="13" dur="2000"/>
                                        <p:tgtEl>
                                          <p:spTgt spid="1026"/>
                                        </p:tgtEl>
                                      </p:cBhvr>
                                    </p:animEffect>
                                  </p:childTnLst>
                                </p:cTn>
                              </p:par>
                            </p:childTnLst>
                          </p:cTn>
                        </p:par>
                      </p:childTnLst>
                    </p:cTn>
                  </p:par>
                  <p:par>
                    <p:cTn id="14" fill="hold">
                      <p:stCondLst>
                        <p:cond delay="indefinite"/>
                      </p:stCondLst>
                      <p:childTnLst>
                        <p:par>
                          <p:cTn id="15" fill="hold">
                            <p:stCondLst>
                              <p:cond delay="0"/>
                            </p:stCondLst>
                            <p:childTnLst>
                              <p:par>
                                <p:cTn id="16" presetID="25"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pic>
        <p:nvPicPr>
          <p:cNvPr id="23556" name="Picture 4" descr="http://genggamcita.blogdetik.com/files/2012/06/2f4330c1072e78439eb4d1000aa9ce72_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Flowchart: Terminator 3"/>
          <p:cNvSpPr/>
          <p:nvPr/>
        </p:nvSpPr>
        <p:spPr>
          <a:xfrm>
            <a:off x="1214414" y="500042"/>
            <a:ext cx="6500858" cy="1428760"/>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d-ID" sz="3600" b="1" dirty="0" smtClean="0">
                <a:solidFill>
                  <a:schemeClr val="tx1"/>
                </a:solidFill>
              </a:rPr>
              <a:t>Klasifikasi Anak Tunagrahita</a:t>
            </a:r>
            <a:endParaRPr lang="id-ID" sz="3600" b="1" dirty="0">
              <a:solidFill>
                <a:schemeClr val="tx1"/>
              </a:solidFill>
            </a:endParaRPr>
          </a:p>
        </p:txBody>
      </p:sp>
      <p:sp>
        <p:nvSpPr>
          <p:cNvPr id="6" name="Oval 5"/>
          <p:cNvSpPr/>
          <p:nvPr/>
        </p:nvSpPr>
        <p:spPr>
          <a:xfrm>
            <a:off x="1643042" y="2357430"/>
            <a:ext cx="5643602" cy="92869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r>
              <a:rPr lang="id-ID" sz="2800" dirty="0" smtClean="0"/>
              <a:t>Tunagrahita Ringan</a:t>
            </a:r>
            <a:endParaRPr lang="id-ID" sz="2800" dirty="0"/>
          </a:p>
          <a:p>
            <a:pPr algn="ctr"/>
            <a:endParaRPr lang="id-ID" dirty="0"/>
          </a:p>
        </p:txBody>
      </p:sp>
      <p:sp>
        <p:nvSpPr>
          <p:cNvPr id="8" name="Oval 7"/>
          <p:cNvSpPr/>
          <p:nvPr/>
        </p:nvSpPr>
        <p:spPr>
          <a:xfrm>
            <a:off x="1714480" y="3429000"/>
            <a:ext cx="5643602" cy="92869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r>
              <a:rPr lang="id-ID" sz="2800" dirty="0" smtClean="0"/>
              <a:t>Tunagrahita Sedang</a:t>
            </a:r>
            <a:endParaRPr lang="id-ID" sz="2800" dirty="0"/>
          </a:p>
          <a:p>
            <a:pPr algn="ctr"/>
            <a:endParaRPr lang="id-ID" dirty="0"/>
          </a:p>
        </p:txBody>
      </p:sp>
      <p:sp>
        <p:nvSpPr>
          <p:cNvPr id="9" name="Oval 8"/>
          <p:cNvSpPr/>
          <p:nvPr/>
        </p:nvSpPr>
        <p:spPr>
          <a:xfrm>
            <a:off x="1714480" y="4572008"/>
            <a:ext cx="5643602" cy="121444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r>
              <a:rPr lang="id-ID" sz="2800" dirty="0" smtClean="0"/>
              <a:t>Tunagrahita Berat</a:t>
            </a:r>
            <a:endParaRPr lang="id-ID" dirty="0"/>
          </a:p>
        </p:txBody>
      </p:sp>
    </p:spTree>
  </p:cSld>
  <p:clrMapOvr>
    <a:masterClrMapping/>
  </p:clrMapOvr>
  <p:transition spd="med">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5"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30" dur="1000" fill="hold"/>
                                        <p:tgtEl>
                                          <p:spTgt spid="8"/>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42" dur="1000" fill="hold"/>
                                        <p:tgtEl>
                                          <p:spTgt spid="9"/>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pic>
        <p:nvPicPr>
          <p:cNvPr id="23554" name="Picture 2" descr="http://t1.gstatic.com/images?q=tbn:ANd9GcTXGkpvgGO71hnawMRspqmo8UoFs_UJS-OZs68tQ9aGkCNYXffg"/>
          <p:cNvPicPr>
            <a:picLocks noChangeAspect="1" noChangeArrowheads="1"/>
          </p:cNvPicPr>
          <p:nvPr/>
        </p:nvPicPr>
        <p:blipFill>
          <a:blip r:embed="rId2"/>
          <a:srcRect/>
          <a:stretch>
            <a:fillRect/>
          </a:stretch>
        </p:blipFill>
        <p:spPr bwMode="auto">
          <a:xfrm>
            <a:off x="0" y="-1"/>
            <a:ext cx="9144000" cy="6858001"/>
          </a:xfrm>
          <a:prstGeom prst="rect">
            <a:avLst/>
          </a:prstGeom>
          <a:noFill/>
        </p:spPr>
      </p:pic>
      <p:sp>
        <p:nvSpPr>
          <p:cNvPr id="11" name="Rectangle 10"/>
          <p:cNvSpPr/>
          <p:nvPr/>
        </p:nvSpPr>
        <p:spPr>
          <a:xfrm>
            <a:off x="571472" y="4572008"/>
            <a:ext cx="8215370" cy="1754326"/>
          </a:xfrm>
          <a:prstGeom prst="rect">
            <a:avLst/>
          </a:prstGeom>
          <a:noFill/>
        </p:spPr>
        <p:txBody>
          <a:bodyPr wrap="square" lIns="91440" tIns="45720" rIns="91440" bIns="45720">
            <a:spAutoFit/>
          </a:bodyPr>
          <a:lstStyle/>
          <a:p>
            <a:pPr algn="ctr"/>
            <a:r>
              <a:rPr lang="id-ID"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effectLst>
              </a:rPr>
              <a:t>Perkembangan Fisik Anak Tunagrahita</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effectLst>
            </a:endParaRPr>
          </a:p>
        </p:txBody>
      </p:sp>
    </p:spTree>
  </p:cSld>
  <p:clrMapOvr>
    <a:masterClrMapping/>
  </p:clrMapOvr>
  <p:transition>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pic>
        <p:nvPicPr>
          <p:cNvPr id="23554" name="Picture 2" descr="http://t1.gstatic.com/images?q=tbn:ANd9GcTXGkpvgGO71hnawMRspqmo8UoFs_UJS-OZs68tQ9aGkCNYXffg"/>
          <p:cNvPicPr>
            <a:picLocks noChangeAspect="1" noChangeArrowheads="1"/>
          </p:cNvPicPr>
          <p:nvPr/>
        </p:nvPicPr>
        <p:blipFill>
          <a:blip r:embed="rId2"/>
          <a:srcRect/>
          <a:stretch>
            <a:fillRect/>
          </a:stretch>
        </p:blipFill>
        <p:spPr bwMode="auto">
          <a:xfrm>
            <a:off x="0" y="-1"/>
            <a:ext cx="9144000" cy="6858001"/>
          </a:xfrm>
          <a:prstGeom prst="rect">
            <a:avLst/>
          </a:prstGeom>
          <a:noFill/>
        </p:spPr>
      </p:pic>
      <p:sp>
        <p:nvSpPr>
          <p:cNvPr id="4" name="Rectangle 3"/>
          <p:cNvSpPr/>
          <p:nvPr/>
        </p:nvSpPr>
        <p:spPr>
          <a:xfrm>
            <a:off x="285720" y="2643182"/>
            <a:ext cx="8501122" cy="3714776"/>
          </a:xfrm>
          <a:prstGeom prst="rect">
            <a:avLst/>
          </a:prstGeom>
          <a:effectLst>
            <a:outerShdw blurRad="40000" dist="20000" dir="5400000" rotWithShape="0">
              <a:srgbClr val="000000">
                <a:alpha val="38000"/>
              </a:srgbClr>
            </a:outerShdw>
            <a:reflection blurRad="6350" stA="50000" endA="300" endPos="55500" dist="50800" dir="5400000" sy="-100000" algn="bl" rotWithShape="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id-ID" sz="2400" dirty="0" smtClean="0"/>
              <a:t>Perkembangan </a:t>
            </a:r>
            <a:r>
              <a:rPr lang="id-ID" sz="2400" dirty="0"/>
              <a:t>fisik dan motorik anak tunagrahita akan mengalami perkembangan yang setingkat lebih rendah dibandingkan dengan anak normal pada usia yang sama. Menurut (Martasuta:1984 dalam Soemantri:2012) bahwa berdasarkan hasil penelitian tingkat kesegaran jasmani anak terbelakang mental atau tunagrahita yang memiliki MA 2 tahun sampai dengan 12 tahun ada di dalam katagori kurng sekali. Sedang anak normal pada umur yang sama ada dalam kategori kurang. </a:t>
            </a:r>
          </a:p>
          <a:p>
            <a:pPr algn="ctr"/>
            <a:endParaRPr lang="id-ID" dirty="0"/>
          </a:p>
        </p:txBody>
      </p:sp>
    </p:spTree>
  </p:cSld>
  <p:clrMapOvr>
    <a:masterClrMapping/>
  </p:clrMapOvr>
  <p:transition>
    <p:spli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sp>
        <p:nvSpPr>
          <p:cNvPr id="5" name="Rounded Rectangle 4"/>
          <p:cNvSpPr/>
          <p:nvPr/>
        </p:nvSpPr>
        <p:spPr>
          <a:xfrm>
            <a:off x="0" y="0"/>
            <a:ext cx="9144000" cy="1285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smtClean="0"/>
              <a:t>Perkembangan Kognitif Anak Tunagrahita</a:t>
            </a:r>
            <a:endParaRPr lang="id-ID" sz="3200" dirty="0"/>
          </a:p>
        </p:txBody>
      </p:sp>
      <p:sp>
        <p:nvSpPr>
          <p:cNvPr id="6" name="Flowchart: Process 5"/>
          <p:cNvSpPr/>
          <p:nvPr/>
        </p:nvSpPr>
        <p:spPr>
          <a:xfrm>
            <a:off x="357158" y="1500174"/>
            <a:ext cx="3643338" cy="5072074"/>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sz="2800" dirty="0" smtClean="0"/>
              <a:t>Dalam hal kecepatan belajar, anak tunagrahita jauh ketinggalan oleh anak normal. Namun anak tunagrahita dapat mencapai prestasi lebih baik dalam tugas-tugas diskriminasi jika mereka melakukannya dengan pengertian.</a:t>
            </a:r>
            <a:endParaRPr lang="id-ID" sz="2800" dirty="0"/>
          </a:p>
        </p:txBody>
      </p:sp>
      <p:pic>
        <p:nvPicPr>
          <p:cNvPr id="30724" name="Picture 4" descr="http://jusmengkudunoni.com/wp-content/uploads/products_img/tuna%20grahita.jpg"/>
          <p:cNvPicPr>
            <a:picLocks noChangeAspect="1" noChangeArrowheads="1"/>
          </p:cNvPicPr>
          <p:nvPr/>
        </p:nvPicPr>
        <p:blipFill>
          <a:blip r:embed="rId2"/>
          <a:srcRect/>
          <a:stretch>
            <a:fillRect/>
          </a:stretch>
        </p:blipFill>
        <p:spPr bwMode="auto">
          <a:xfrm>
            <a:off x="4286248" y="1857364"/>
            <a:ext cx="4361601" cy="29289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290">
                                          <p:stCondLst>
                                            <p:cond delay="0"/>
                                          </p:stCondLst>
                                        </p:cTn>
                                        <p:tgtEl>
                                          <p:spTgt spid="5"/>
                                        </p:tgtEl>
                                      </p:cBhvr>
                                    </p:animEffect>
                                    <p:anim calcmode="lin" valueType="num">
                                      <p:cBhvr>
                                        <p:cTn id="8"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13" dur="13">
                                          <p:stCondLst>
                                            <p:cond delay="325"/>
                                          </p:stCondLst>
                                        </p:cTn>
                                        <p:tgtEl>
                                          <p:spTgt spid="5"/>
                                        </p:tgtEl>
                                      </p:cBhvr>
                                      <p:to x="100000" y="60000"/>
                                    </p:animScale>
                                    <p:animScale>
                                      <p:cBhvr>
                                        <p:cTn id="14" dur="83" decel="50000">
                                          <p:stCondLst>
                                            <p:cond delay="338"/>
                                          </p:stCondLst>
                                        </p:cTn>
                                        <p:tgtEl>
                                          <p:spTgt spid="5"/>
                                        </p:tgtEl>
                                      </p:cBhvr>
                                      <p:to x="100000" y="100000"/>
                                    </p:animScale>
                                    <p:animScale>
                                      <p:cBhvr>
                                        <p:cTn id="15" dur="13">
                                          <p:stCondLst>
                                            <p:cond delay="656"/>
                                          </p:stCondLst>
                                        </p:cTn>
                                        <p:tgtEl>
                                          <p:spTgt spid="5"/>
                                        </p:tgtEl>
                                      </p:cBhvr>
                                      <p:to x="100000" y="80000"/>
                                    </p:animScale>
                                    <p:animScale>
                                      <p:cBhvr>
                                        <p:cTn id="16" dur="83" decel="50000">
                                          <p:stCondLst>
                                            <p:cond delay="669"/>
                                          </p:stCondLst>
                                        </p:cTn>
                                        <p:tgtEl>
                                          <p:spTgt spid="5"/>
                                        </p:tgtEl>
                                      </p:cBhvr>
                                      <p:to x="100000" y="100000"/>
                                    </p:animScale>
                                    <p:animScale>
                                      <p:cBhvr>
                                        <p:cTn id="17" dur="13">
                                          <p:stCondLst>
                                            <p:cond delay="821"/>
                                          </p:stCondLst>
                                        </p:cTn>
                                        <p:tgtEl>
                                          <p:spTgt spid="5"/>
                                        </p:tgtEl>
                                      </p:cBhvr>
                                      <p:to x="100000" y="90000"/>
                                    </p:animScale>
                                    <p:animScale>
                                      <p:cBhvr>
                                        <p:cTn id="18" dur="83" decel="50000">
                                          <p:stCondLst>
                                            <p:cond delay="834"/>
                                          </p:stCondLst>
                                        </p:cTn>
                                        <p:tgtEl>
                                          <p:spTgt spid="5"/>
                                        </p:tgtEl>
                                      </p:cBhvr>
                                      <p:to x="100000" y="100000"/>
                                    </p:animScale>
                                    <p:animScale>
                                      <p:cBhvr>
                                        <p:cTn id="19" dur="13">
                                          <p:stCondLst>
                                            <p:cond delay="904"/>
                                          </p:stCondLst>
                                        </p:cTn>
                                        <p:tgtEl>
                                          <p:spTgt spid="5"/>
                                        </p:tgtEl>
                                      </p:cBhvr>
                                      <p:to x="100000" y="95000"/>
                                    </p:animScale>
                                    <p:animScale>
                                      <p:cBhvr>
                                        <p:cTn id="20" dur="83" decel="50000">
                                          <p:stCondLst>
                                            <p:cond delay="917"/>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
                                        <p:tgtEl>
                                          <p:spTgt spid="6"/>
                                        </p:tgtEl>
                                      </p:cBhvr>
                                    </p:animEffect>
                                    <p:anim calcmode="lin" valueType="num">
                                      <p:cBhvr>
                                        <p:cTn id="26" dur="400" fill="hold"/>
                                        <p:tgtEl>
                                          <p:spTgt spid="6"/>
                                        </p:tgtEl>
                                        <p:attrNameLst>
                                          <p:attrName>ppt_x</p:attrName>
                                        </p:attrNameLst>
                                      </p:cBhvr>
                                      <p:tavLst>
                                        <p:tav tm="0">
                                          <p:val>
                                            <p:strVal val="#ppt_x"/>
                                          </p:val>
                                        </p:tav>
                                        <p:tav tm="100000">
                                          <p:val>
                                            <p:strVal val="#ppt_x"/>
                                          </p:val>
                                        </p:tav>
                                      </p:tavLst>
                                    </p:anim>
                                    <p:anim calcmode="lin" valueType="num">
                                      <p:cBhvr>
                                        <p:cTn id="27" dur="400" fill="hold"/>
                                        <p:tgtEl>
                                          <p:spTgt spid="6"/>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sp>
        <p:nvSpPr>
          <p:cNvPr id="5" name="Rounded Rectangle 4"/>
          <p:cNvSpPr/>
          <p:nvPr/>
        </p:nvSpPr>
        <p:spPr>
          <a:xfrm>
            <a:off x="0" y="0"/>
            <a:ext cx="9144000" cy="1285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smtClean="0"/>
              <a:t>Perkembangan Kognitif Anak Tunagrahita</a:t>
            </a:r>
            <a:endParaRPr lang="id-ID" sz="3200" dirty="0"/>
          </a:p>
        </p:txBody>
      </p:sp>
      <p:sp>
        <p:nvSpPr>
          <p:cNvPr id="6" name="Flowchart: Process 5"/>
          <p:cNvSpPr/>
          <p:nvPr/>
        </p:nvSpPr>
        <p:spPr>
          <a:xfrm>
            <a:off x="5500662" y="1500174"/>
            <a:ext cx="3214742" cy="5072074"/>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sz="2800" dirty="0" smtClean="0"/>
              <a:t>Ketepatan respon anak tunagrahita kurang daripada respon anak normal. Tetapi bila tugas yang diberikan bersifat diskriminasi visual, ternyata posisi anak tunagrahita hampir sama dengan anak normal.</a:t>
            </a:r>
            <a:endParaRPr lang="id-ID" sz="2800" dirty="0"/>
          </a:p>
        </p:txBody>
      </p:sp>
      <p:pic>
        <p:nvPicPr>
          <p:cNvPr id="7" name="Picture 2" descr="http://genggamcita.blogdetik.com/files/2012/06/784e930310f0d7cd129db980f626371d_1.jpg"/>
          <p:cNvPicPr>
            <a:picLocks noChangeAspect="1" noChangeArrowheads="1"/>
          </p:cNvPicPr>
          <p:nvPr/>
        </p:nvPicPr>
        <p:blipFill>
          <a:blip r:embed="rId2"/>
          <a:srcRect/>
          <a:stretch>
            <a:fillRect/>
          </a:stretch>
        </p:blipFill>
        <p:spPr bwMode="auto">
          <a:xfrm>
            <a:off x="285720" y="2000240"/>
            <a:ext cx="4857752" cy="32359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4)">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sp>
        <p:nvSpPr>
          <p:cNvPr id="5" name="Rounded Rectangle 4"/>
          <p:cNvSpPr/>
          <p:nvPr/>
        </p:nvSpPr>
        <p:spPr>
          <a:xfrm>
            <a:off x="0" y="0"/>
            <a:ext cx="9144000" cy="1285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smtClean="0"/>
              <a:t>Perkembangan Kognitif Anak Tunagrahita</a:t>
            </a:r>
            <a:endParaRPr lang="id-ID" sz="3200" dirty="0"/>
          </a:p>
        </p:txBody>
      </p:sp>
      <p:sp>
        <p:nvSpPr>
          <p:cNvPr id="6" name="Flowchart: Process 5"/>
          <p:cNvSpPr/>
          <p:nvPr/>
        </p:nvSpPr>
        <p:spPr>
          <a:xfrm>
            <a:off x="4000496" y="1500174"/>
            <a:ext cx="4714908" cy="5072074"/>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sz="2800" dirty="0" smtClean="0"/>
              <a:t>Anak tunagrahita membutuhkan waktu yang lebih lama dalam menjawab soal. Mereka juga sukar dalam menangkap informasi yang kompleks. Untuk long term memory daya ingat mereka sama dengan anak normal. Namun untuk mengingat hal-hal yang segera mereka tertinggal.</a:t>
            </a:r>
            <a:endParaRPr lang="id-ID" sz="2800" dirty="0"/>
          </a:p>
        </p:txBody>
      </p:sp>
      <p:pic>
        <p:nvPicPr>
          <p:cNvPr id="32770" name="Picture 2" descr="http://t3.gstatic.com/images?q=tbn:ANd9GcQhfm7W8B0X0KHSDQGetBr85_2K8ZP3cD4lHWs0wb7WJDzwb1oC"/>
          <p:cNvPicPr>
            <a:picLocks noChangeAspect="1" noChangeArrowheads="1"/>
          </p:cNvPicPr>
          <p:nvPr/>
        </p:nvPicPr>
        <p:blipFill>
          <a:blip r:embed="rId2"/>
          <a:srcRect/>
          <a:stretch>
            <a:fillRect/>
          </a:stretch>
        </p:blipFill>
        <p:spPr bwMode="auto">
          <a:xfrm>
            <a:off x="285720" y="1571612"/>
            <a:ext cx="3429024" cy="45720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fade">
                                      <p:cBhvr>
                                        <p:cTn id="7" dur="100"/>
                                        <p:tgtEl>
                                          <p:spTgt spid="32770"/>
                                        </p:tgtEl>
                                      </p:cBhvr>
                                    </p:animEffect>
                                    <p:anim calcmode="lin" valueType="num">
                                      <p:cBhvr>
                                        <p:cTn id="8" dur="400" fill="hold"/>
                                        <p:tgtEl>
                                          <p:spTgt spid="32770"/>
                                        </p:tgtEl>
                                        <p:attrNameLst>
                                          <p:attrName>ppt_x</p:attrName>
                                        </p:attrNameLst>
                                      </p:cBhvr>
                                      <p:tavLst>
                                        <p:tav tm="0">
                                          <p:val>
                                            <p:strVal val="#ppt_x"/>
                                          </p:val>
                                        </p:tav>
                                        <p:tav tm="100000">
                                          <p:val>
                                            <p:strVal val="#ppt_x"/>
                                          </p:val>
                                        </p:tav>
                                      </p:tavLst>
                                    </p:anim>
                                    <p:anim calcmode="lin" valueType="num">
                                      <p:cBhvr>
                                        <p:cTn id="9" dur="400" fill="hold"/>
                                        <p:tgtEl>
                                          <p:spTgt spid="32770"/>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277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277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5"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7"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8"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9" dur="1000" fill="hold"/>
                                        <p:tgtEl>
                                          <p:spTgt spid="6"/>
                                        </p:tgtEl>
                                        <p:attrNameLst>
                                          <p:attrName>ppt_h</p:attrName>
                                        </p:attrNameLst>
                                      </p:cBhvr>
                                      <p:tavLst>
                                        <p:tav tm="0">
                                          <p:val>
                                            <p:strVal val="#ppt_h"/>
                                          </p:val>
                                        </p:tav>
                                        <p:tav tm="100000">
                                          <p:val>
                                            <p:strVal val="#ppt_h"/>
                                          </p:val>
                                        </p:tav>
                                      </p:tavLst>
                                    </p:anim>
                                    <p:anim calcmode="lin" valueType="num">
                                      <p:cBhvr>
                                        <p:cTn id="20"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1"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2"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3" dur="1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5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sp>
        <p:nvSpPr>
          <p:cNvPr id="7" name="Oval 6"/>
          <p:cNvSpPr/>
          <p:nvPr/>
        </p:nvSpPr>
        <p:spPr>
          <a:xfrm>
            <a:off x="571472" y="500042"/>
            <a:ext cx="8072494" cy="1571636"/>
          </a:xfrm>
          <a:prstGeom prst="ellipse">
            <a:avLst/>
          </a:prstGeom>
          <a:effectLst>
            <a:outerShdw blurRad="40000" dist="23000" dir="5400000" rotWithShape="0">
              <a:srgbClr val="000000">
                <a:alpha val="35000"/>
              </a:srgbClr>
            </a:outerShdw>
            <a:reflection blurRad="6350" stA="52000" endA="300" endPos="35000" dir="5400000" sy="-100000" algn="bl" rotWithShape="0"/>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lang="id-ID" sz="2800" b="1" dirty="0" smtClean="0">
                <a:solidFill>
                  <a:schemeClr val="tx1"/>
                </a:solidFill>
              </a:rPr>
              <a:t>Perkembangan Bahasa Pada Anak Normal Menurut Myklebust (1960)</a:t>
            </a:r>
            <a:endParaRPr lang="id-ID" sz="2800" b="1" dirty="0">
              <a:solidFill>
                <a:schemeClr val="tx1"/>
              </a:solidFill>
            </a:endParaRPr>
          </a:p>
        </p:txBody>
      </p:sp>
      <p:sp>
        <p:nvSpPr>
          <p:cNvPr id="10" name="Flowchart: Process 9"/>
          <p:cNvSpPr/>
          <p:nvPr/>
        </p:nvSpPr>
        <p:spPr>
          <a:xfrm>
            <a:off x="4214778" y="2500306"/>
            <a:ext cx="4929222" cy="928694"/>
          </a:xfrm>
          <a:prstGeom prst="flowChartProcess">
            <a:avLst/>
          </a:prstGeom>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smtClean="0">
                <a:solidFill>
                  <a:schemeClr val="tx1"/>
                </a:solidFill>
              </a:rPr>
              <a:t>Inner Language</a:t>
            </a:r>
            <a:endParaRPr lang="id-ID" sz="3200" dirty="0">
              <a:solidFill>
                <a:schemeClr val="tx1"/>
              </a:solidFill>
            </a:endParaRPr>
          </a:p>
        </p:txBody>
      </p:sp>
      <p:sp>
        <p:nvSpPr>
          <p:cNvPr id="11" name="Flowchart: Process 10"/>
          <p:cNvSpPr/>
          <p:nvPr/>
        </p:nvSpPr>
        <p:spPr>
          <a:xfrm>
            <a:off x="4286216" y="3643314"/>
            <a:ext cx="4857784" cy="928694"/>
          </a:xfrm>
          <a:prstGeom prst="flowChartProcess">
            <a:avLst/>
          </a:prstGeom>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smtClean="0">
                <a:solidFill>
                  <a:schemeClr val="tx1"/>
                </a:solidFill>
              </a:rPr>
              <a:t>Receptive Language</a:t>
            </a:r>
            <a:endParaRPr lang="id-ID" sz="3200" dirty="0">
              <a:solidFill>
                <a:schemeClr val="tx1"/>
              </a:solidFill>
            </a:endParaRPr>
          </a:p>
        </p:txBody>
      </p:sp>
      <p:sp>
        <p:nvSpPr>
          <p:cNvPr id="12" name="Flowchart: Process 11"/>
          <p:cNvSpPr/>
          <p:nvPr/>
        </p:nvSpPr>
        <p:spPr>
          <a:xfrm>
            <a:off x="4286216" y="4786322"/>
            <a:ext cx="4857784" cy="785818"/>
          </a:xfrm>
          <a:prstGeom prst="flowChartProcess">
            <a:avLst/>
          </a:prstGeom>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smtClean="0">
                <a:solidFill>
                  <a:schemeClr val="tx1"/>
                </a:solidFill>
              </a:rPr>
              <a:t>Ekspresive Language</a:t>
            </a:r>
            <a:endParaRPr lang="id-ID" sz="3200" dirty="0">
              <a:solidFill>
                <a:schemeClr val="tx1"/>
              </a:solidFill>
            </a:endParaRPr>
          </a:p>
        </p:txBody>
      </p:sp>
      <p:pic>
        <p:nvPicPr>
          <p:cNvPr id="9220" name="Picture 4" descr="http://www.dietrendahkalori.com/wp-content/uploads/2013/08/aktif.jpg"/>
          <p:cNvPicPr>
            <a:picLocks noChangeAspect="1" noChangeArrowheads="1"/>
          </p:cNvPicPr>
          <p:nvPr/>
        </p:nvPicPr>
        <p:blipFill>
          <a:blip r:embed="rId2"/>
          <a:srcRect/>
          <a:stretch>
            <a:fillRect/>
          </a:stretch>
        </p:blipFill>
        <p:spPr bwMode="auto">
          <a:xfrm>
            <a:off x="0" y="2571744"/>
            <a:ext cx="3595395" cy="27146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80">
                                          <p:stCondLst>
                                            <p:cond delay="0"/>
                                          </p:stCondLst>
                                        </p:cTn>
                                        <p:tgtEl>
                                          <p:spTgt spid="10"/>
                                        </p:tgtEl>
                                      </p:cBhvr>
                                    </p:animEffect>
                                    <p:anim calcmode="lin" valueType="num">
                                      <p:cBhvr>
                                        <p:cTn id="1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9" dur="26">
                                          <p:stCondLst>
                                            <p:cond delay="650"/>
                                          </p:stCondLst>
                                        </p:cTn>
                                        <p:tgtEl>
                                          <p:spTgt spid="10"/>
                                        </p:tgtEl>
                                      </p:cBhvr>
                                      <p:to x="100000" y="60000"/>
                                    </p:animScale>
                                    <p:animScale>
                                      <p:cBhvr>
                                        <p:cTn id="20" dur="166" decel="50000">
                                          <p:stCondLst>
                                            <p:cond delay="676"/>
                                          </p:stCondLst>
                                        </p:cTn>
                                        <p:tgtEl>
                                          <p:spTgt spid="10"/>
                                        </p:tgtEl>
                                      </p:cBhvr>
                                      <p:to x="100000" y="100000"/>
                                    </p:animScale>
                                    <p:animScale>
                                      <p:cBhvr>
                                        <p:cTn id="21" dur="26">
                                          <p:stCondLst>
                                            <p:cond delay="1312"/>
                                          </p:stCondLst>
                                        </p:cTn>
                                        <p:tgtEl>
                                          <p:spTgt spid="10"/>
                                        </p:tgtEl>
                                      </p:cBhvr>
                                      <p:to x="100000" y="80000"/>
                                    </p:animScale>
                                    <p:animScale>
                                      <p:cBhvr>
                                        <p:cTn id="22" dur="166" decel="50000">
                                          <p:stCondLst>
                                            <p:cond delay="1338"/>
                                          </p:stCondLst>
                                        </p:cTn>
                                        <p:tgtEl>
                                          <p:spTgt spid="10"/>
                                        </p:tgtEl>
                                      </p:cBhvr>
                                      <p:to x="100000" y="100000"/>
                                    </p:animScale>
                                    <p:animScale>
                                      <p:cBhvr>
                                        <p:cTn id="23" dur="26">
                                          <p:stCondLst>
                                            <p:cond delay="1642"/>
                                          </p:stCondLst>
                                        </p:cTn>
                                        <p:tgtEl>
                                          <p:spTgt spid="10"/>
                                        </p:tgtEl>
                                      </p:cBhvr>
                                      <p:to x="100000" y="90000"/>
                                    </p:animScale>
                                    <p:animScale>
                                      <p:cBhvr>
                                        <p:cTn id="24" dur="166" decel="50000">
                                          <p:stCondLst>
                                            <p:cond delay="1668"/>
                                          </p:stCondLst>
                                        </p:cTn>
                                        <p:tgtEl>
                                          <p:spTgt spid="10"/>
                                        </p:tgtEl>
                                      </p:cBhvr>
                                      <p:to x="100000" y="100000"/>
                                    </p:animScale>
                                    <p:animScale>
                                      <p:cBhvr>
                                        <p:cTn id="25" dur="26">
                                          <p:stCondLst>
                                            <p:cond delay="1808"/>
                                          </p:stCondLst>
                                        </p:cTn>
                                        <p:tgtEl>
                                          <p:spTgt spid="10"/>
                                        </p:tgtEl>
                                      </p:cBhvr>
                                      <p:to x="100000" y="95000"/>
                                    </p:animScale>
                                    <p:animScale>
                                      <p:cBhvr>
                                        <p:cTn id="26" dur="166" decel="50000">
                                          <p:stCondLst>
                                            <p:cond delay="1834"/>
                                          </p:stCondLst>
                                        </p:cTn>
                                        <p:tgtEl>
                                          <p:spTgt spid="10"/>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80">
                                          <p:stCondLst>
                                            <p:cond delay="0"/>
                                          </p:stCondLst>
                                        </p:cTn>
                                        <p:tgtEl>
                                          <p:spTgt spid="11"/>
                                        </p:tgtEl>
                                      </p:cBhvr>
                                    </p:animEffect>
                                    <p:anim calcmode="lin" valueType="num">
                                      <p:cBhvr>
                                        <p:cTn id="3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7" dur="26">
                                          <p:stCondLst>
                                            <p:cond delay="650"/>
                                          </p:stCondLst>
                                        </p:cTn>
                                        <p:tgtEl>
                                          <p:spTgt spid="11"/>
                                        </p:tgtEl>
                                      </p:cBhvr>
                                      <p:to x="100000" y="60000"/>
                                    </p:animScale>
                                    <p:animScale>
                                      <p:cBhvr>
                                        <p:cTn id="38" dur="166" decel="50000">
                                          <p:stCondLst>
                                            <p:cond delay="676"/>
                                          </p:stCondLst>
                                        </p:cTn>
                                        <p:tgtEl>
                                          <p:spTgt spid="11"/>
                                        </p:tgtEl>
                                      </p:cBhvr>
                                      <p:to x="100000" y="100000"/>
                                    </p:animScale>
                                    <p:animScale>
                                      <p:cBhvr>
                                        <p:cTn id="39" dur="26">
                                          <p:stCondLst>
                                            <p:cond delay="1312"/>
                                          </p:stCondLst>
                                        </p:cTn>
                                        <p:tgtEl>
                                          <p:spTgt spid="11"/>
                                        </p:tgtEl>
                                      </p:cBhvr>
                                      <p:to x="100000" y="80000"/>
                                    </p:animScale>
                                    <p:animScale>
                                      <p:cBhvr>
                                        <p:cTn id="40" dur="166" decel="50000">
                                          <p:stCondLst>
                                            <p:cond delay="1338"/>
                                          </p:stCondLst>
                                        </p:cTn>
                                        <p:tgtEl>
                                          <p:spTgt spid="11"/>
                                        </p:tgtEl>
                                      </p:cBhvr>
                                      <p:to x="100000" y="100000"/>
                                    </p:animScale>
                                    <p:animScale>
                                      <p:cBhvr>
                                        <p:cTn id="41" dur="26">
                                          <p:stCondLst>
                                            <p:cond delay="1642"/>
                                          </p:stCondLst>
                                        </p:cTn>
                                        <p:tgtEl>
                                          <p:spTgt spid="11"/>
                                        </p:tgtEl>
                                      </p:cBhvr>
                                      <p:to x="100000" y="90000"/>
                                    </p:animScale>
                                    <p:animScale>
                                      <p:cBhvr>
                                        <p:cTn id="42" dur="166" decel="50000">
                                          <p:stCondLst>
                                            <p:cond delay="1668"/>
                                          </p:stCondLst>
                                        </p:cTn>
                                        <p:tgtEl>
                                          <p:spTgt spid="11"/>
                                        </p:tgtEl>
                                      </p:cBhvr>
                                      <p:to x="100000" y="100000"/>
                                    </p:animScale>
                                    <p:animScale>
                                      <p:cBhvr>
                                        <p:cTn id="43" dur="26">
                                          <p:stCondLst>
                                            <p:cond delay="1808"/>
                                          </p:stCondLst>
                                        </p:cTn>
                                        <p:tgtEl>
                                          <p:spTgt spid="11"/>
                                        </p:tgtEl>
                                      </p:cBhvr>
                                      <p:to x="100000" y="95000"/>
                                    </p:animScale>
                                    <p:animScale>
                                      <p:cBhvr>
                                        <p:cTn id="44" dur="166" decel="50000">
                                          <p:stCondLst>
                                            <p:cond delay="1834"/>
                                          </p:stCondLst>
                                        </p:cTn>
                                        <p:tgtEl>
                                          <p:spTgt spid="11"/>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down)">
                                      <p:cBhvr>
                                        <p:cTn id="49" dur="580">
                                          <p:stCondLst>
                                            <p:cond delay="0"/>
                                          </p:stCondLst>
                                        </p:cTn>
                                        <p:tgtEl>
                                          <p:spTgt spid="12"/>
                                        </p:tgtEl>
                                      </p:cBhvr>
                                    </p:animEffect>
                                    <p:anim calcmode="lin" valueType="num">
                                      <p:cBhvr>
                                        <p:cTn id="5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5" dur="26">
                                          <p:stCondLst>
                                            <p:cond delay="650"/>
                                          </p:stCondLst>
                                        </p:cTn>
                                        <p:tgtEl>
                                          <p:spTgt spid="12"/>
                                        </p:tgtEl>
                                      </p:cBhvr>
                                      <p:to x="100000" y="60000"/>
                                    </p:animScale>
                                    <p:animScale>
                                      <p:cBhvr>
                                        <p:cTn id="56" dur="166" decel="50000">
                                          <p:stCondLst>
                                            <p:cond delay="676"/>
                                          </p:stCondLst>
                                        </p:cTn>
                                        <p:tgtEl>
                                          <p:spTgt spid="12"/>
                                        </p:tgtEl>
                                      </p:cBhvr>
                                      <p:to x="100000" y="100000"/>
                                    </p:animScale>
                                    <p:animScale>
                                      <p:cBhvr>
                                        <p:cTn id="57" dur="26">
                                          <p:stCondLst>
                                            <p:cond delay="1312"/>
                                          </p:stCondLst>
                                        </p:cTn>
                                        <p:tgtEl>
                                          <p:spTgt spid="12"/>
                                        </p:tgtEl>
                                      </p:cBhvr>
                                      <p:to x="100000" y="80000"/>
                                    </p:animScale>
                                    <p:animScale>
                                      <p:cBhvr>
                                        <p:cTn id="58" dur="166" decel="50000">
                                          <p:stCondLst>
                                            <p:cond delay="1338"/>
                                          </p:stCondLst>
                                        </p:cTn>
                                        <p:tgtEl>
                                          <p:spTgt spid="12"/>
                                        </p:tgtEl>
                                      </p:cBhvr>
                                      <p:to x="100000" y="100000"/>
                                    </p:animScale>
                                    <p:animScale>
                                      <p:cBhvr>
                                        <p:cTn id="59" dur="26">
                                          <p:stCondLst>
                                            <p:cond delay="1642"/>
                                          </p:stCondLst>
                                        </p:cTn>
                                        <p:tgtEl>
                                          <p:spTgt spid="12"/>
                                        </p:tgtEl>
                                      </p:cBhvr>
                                      <p:to x="100000" y="90000"/>
                                    </p:animScale>
                                    <p:animScale>
                                      <p:cBhvr>
                                        <p:cTn id="60" dur="166" decel="50000">
                                          <p:stCondLst>
                                            <p:cond delay="1668"/>
                                          </p:stCondLst>
                                        </p:cTn>
                                        <p:tgtEl>
                                          <p:spTgt spid="12"/>
                                        </p:tgtEl>
                                      </p:cBhvr>
                                      <p:to x="100000" y="100000"/>
                                    </p:animScale>
                                    <p:animScale>
                                      <p:cBhvr>
                                        <p:cTn id="61" dur="26">
                                          <p:stCondLst>
                                            <p:cond delay="1808"/>
                                          </p:stCondLst>
                                        </p:cTn>
                                        <p:tgtEl>
                                          <p:spTgt spid="12"/>
                                        </p:tgtEl>
                                      </p:cBhvr>
                                      <p:to x="100000" y="95000"/>
                                    </p:animScale>
                                    <p:animScale>
                                      <p:cBhvr>
                                        <p:cTn id="62"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sp>
        <p:nvSpPr>
          <p:cNvPr id="10" name="Flowchart: Process 9"/>
          <p:cNvSpPr/>
          <p:nvPr/>
        </p:nvSpPr>
        <p:spPr>
          <a:xfrm>
            <a:off x="0" y="0"/>
            <a:ext cx="9144000" cy="857232"/>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sz="3200" b="1" dirty="0" smtClean="0">
                <a:solidFill>
                  <a:schemeClr val="tx1"/>
                </a:solidFill>
              </a:rPr>
              <a:t>Perkembangan Bahasa pada Anak Tunagrahita</a:t>
            </a:r>
            <a:endParaRPr lang="id-ID" sz="3200" b="1" dirty="0">
              <a:solidFill>
                <a:schemeClr val="tx1"/>
              </a:solidFill>
            </a:endParaRPr>
          </a:p>
        </p:txBody>
      </p:sp>
      <p:sp>
        <p:nvSpPr>
          <p:cNvPr id="12" name="Flowchart: Process 11"/>
          <p:cNvSpPr/>
          <p:nvPr/>
        </p:nvSpPr>
        <p:spPr>
          <a:xfrm>
            <a:off x="0" y="4643446"/>
            <a:ext cx="9144000" cy="221455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smtClean="0">
                <a:solidFill>
                  <a:schemeClr val="tx1"/>
                </a:solidFill>
              </a:rPr>
              <a:t>Anak tunagrahita tidak bisa menggunakan kalimat majemuk dalam percakapan (mereka menggunakan kalimat tunggal). Mereka mengalami gangguan artikulasi, kualitas suara, dan ritme. Mereka juga memiliki kelambatan dalam perkembangan berbicara.</a:t>
            </a:r>
            <a:endParaRPr lang="id-ID" sz="2800" dirty="0">
              <a:solidFill>
                <a:schemeClr val="tx1"/>
              </a:solidFill>
            </a:endParaRPr>
          </a:p>
        </p:txBody>
      </p:sp>
      <p:pic>
        <p:nvPicPr>
          <p:cNvPr id="33794" name="Picture 2" descr="http://t0.gstatic.com/images?q=tbn:ANd9GcRHQjQIHdSQeNrWvX_j-5ybqUGX1JMTmtflX9Hmo8DoOyGD0oHe"/>
          <p:cNvPicPr>
            <a:picLocks noChangeAspect="1" noChangeArrowheads="1"/>
          </p:cNvPicPr>
          <p:nvPr/>
        </p:nvPicPr>
        <p:blipFill>
          <a:blip r:embed="rId2"/>
          <a:srcRect/>
          <a:stretch>
            <a:fillRect/>
          </a:stretch>
        </p:blipFill>
        <p:spPr bwMode="auto">
          <a:xfrm>
            <a:off x="0" y="857232"/>
            <a:ext cx="9144000" cy="3786214"/>
          </a:xfrm>
          <a:prstGeom prst="rect">
            <a:avLst/>
          </a:prstGeom>
          <a:noFill/>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0"/>
                                        </p:tgtEl>
                                        <p:attrNameLst>
                                          <p:attrName>ppt_y</p:attrName>
                                        </p:attrNameLst>
                                      </p:cBhvr>
                                      <p:tavLst>
                                        <p:tav tm="0">
                                          <p:val>
                                            <p:strVal val="#ppt_y"/>
                                          </p:val>
                                        </p:tav>
                                        <p:tav tm="100000">
                                          <p:val>
                                            <p:strVal val="#ppt_y"/>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098" name="Picture 2" descr="http://stat.ks.kidsklik.com/statics/files/2012/08/13450438392075935555_300x225.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Rectangle 6"/>
          <p:cNvSpPr/>
          <p:nvPr/>
        </p:nvSpPr>
        <p:spPr>
          <a:xfrm>
            <a:off x="1214414" y="0"/>
            <a:ext cx="6786610" cy="923330"/>
          </a:xfrm>
          <a:prstGeom prst="rect">
            <a:avLst/>
          </a:prstGeom>
          <a:noFill/>
        </p:spPr>
        <p:txBody>
          <a:bodyPr wrap="square" lIns="91440" tIns="45720" rIns="91440" bIns="45720">
            <a:spAutoFit/>
          </a:bodyPr>
          <a:lstStyle/>
          <a:p>
            <a:pPr algn="ctr"/>
            <a:r>
              <a:rPr lang="id-ID"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reflection blurRad="6350" stA="60000" endA="900" endPos="58000" dir="5400000" sy="-100000" algn="bl" rotWithShape="0"/>
                </a:effectLst>
              </a:rPr>
              <a:t>Kalian tahu mereka??</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reflection blurRad="6350" stA="60000" endA="900" endPos="58000" dir="5400000" sy="-100000" algn="bl" rotWithShape="0"/>
              </a:effectLst>
            </a:endParaRPr>
          </a:p>
        </p:txBody>
      </p:sp>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
                                        <p:tgtEl>
                                          <p:spTgt spid="7"/>
                                        </p:tgtEl>
                                      </p:cBhvr>
                                    </p:animEffect>
                                    <p:anim calcmode="lin" valueType="num">
                                      <p:cBhvr>
                                        <p:cTn id="8" dur="400" fill="hold"/>
                                        <p:tgtEl>
                                          <p:spTgt spid="7"/>
                                        </p:tgtEl>
                                        <p:attrNameLst>
                                          <p:attrName>ppt_x</p:attrName>
                                        </p:attrNameLst>
                                      </p:cBhvr>
                                      <p:tavLst>
                                        <p:tav tm="0">
                                          <p:val>
                                            <p:strVal val="#ppt_x"/>
                                          </p:val>
                                        </p:tav>
                                        <p:tav tm="100000">
                                          <p:val>
                                            <p:strVal val="#ppt_x"/>
                                          </p:val>
                                        </p:tav>
                                      </p:tavLst>
                                    </p:anim>
                                    <p:anim calcmode="lin" valueType="num">
                                      <p:cBhvr>
                                        <p:cTn id="9" dur="400" fill="hold"/>
                                        <p:tgtEl>
                                          <p:spTgt spid="7"/>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sp>
        <p:nvSpPr>
          <p:cNvPr id="10" name="Flowchart: Process 9"/>
          <p:cNvSpPr/>
          <p:nvPr/>
        </p:nvSpPr>
        <p:spPr>
          <a:xfrm>
            <a:off x="0" y="0"/>
            <a:ext cx="9144000" cy="857232"/>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sz="3200" b="1" dirty="0" smtClean="0">
                <a:solidFill>
                  <a:schemeClr val="tx1"/>
                </a:solidFill>
              </a:rPr>
              <a:t>Perkembangan Bahasa pada Anak Tunagrahita</a:t>
            </a:r>
            <a:endParaRPr lang="id-ID" sz="3200" b="1" dirty="0">
              <a:solidFill>
                <a:schemeClr val="tx1"/>
              </a:solidFill>
            </a:endParaRPr>
          </a:p>
        </p:txBody>
      </p:sp>
      <p:sp>
        <p:nvSpPr>
          <p:cNvPr id="12" name="Flowchart: Process 11"/>
          <p:cNvSpPr/>
          <p:nvPr/>
        </p:nvSpPr>
        <p:spPr>
          <a:xfrm>
            <a:off x="0" y="4643446"/>
            <a:ext cx="9144000" cy="221455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smtClean="0">
                <a:solidFill>
                  <a:schemeClr val="tx1"/>
                </a:solidFill>
              </a:rPr>
              <a:t>Dalam vacabulary anak tunagrahita lebih lambat daripada anak noramal (kata per menit), lebih banyak menggunakan kata-kata positif, umum, tidak pernah menggunakan kata-kata ganti, menggunakan kata bentuk tunggal.</a:t>
            </a:r>
            <a:endParaRPr lang="id-ID" sz="2800" dirty="0">
              <a:solidFill>
                <a:schemeClr val="tx1"/>
              </a:solidFill>
            </a:endParaRPr>
          </a:p>
        </p:txBody>
      </p:sp>
      <p:pic>
        <p:nvPicPr>
          <p:cNvPr id="36866" name="Picture 2" descr="http://tzuchi.or.id/Berita/b_110410-4.jpg"/>
          <p:cNvPicPr>
            <a:picLocks noChangeAspect="1" noChangeArrowheads="1"/>
          </p:cNvPicPr>
          <p:nvPr/>
        </p:nvPicPr>
        <p:blipFill>
          <a:blip r:embed="rId2"/>
          <a:srcRect/>
          <a:stretch>
            <a:fillRect/>
          </a:stretch>
        </p:blipFill>
        <p:spPr bwMode="auto">
          <a:xfrm>
            <a:off x="0" y="785794"/>
            <a:ext cx="9144000" cy="3929090"/>
          </a:xfrm>
          <a:prstGeom prst="rect">
            <a:avLst/>
          </a:prstGeom>
          <a:noFill/>
        </p:spPr>
      </p:pic>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additive="base">
                                        <p:cTn id="7" dur="500" fill="hold"/>
                                        <p:tgtEl>
                                          <p:spTgt spid="36866"/>
                                        </p:tgtEl>
                                        <p:attrNameLst>
                                          <p:attrName>ppt_x</p:attrName>
                                        </p:attrNameLst>
                                      </p:cBhvr>
                                      <p:tavLst>
                                        <p:tav tm="0">
                                          <p:val>
                                            <p:strVal val="#ppt_x"/>
                                          </p:val>
                                        </p:tav>
                                        <p:tav tm="100000">
                                          <p:val>
                                            <p:strVal val="#ppt_x"/>
                                          </p:val>
                                        </p:tav>
                                      </p:tavLst>
                                    </p:anim>
                                    <p:anim calcmode="lin" valueType="num">
                                      <p:cBhvr additive="base">
                                        <p:cTn id="8" dur="500" fill="hold"/>
                                        <p:tgtEl>
                                          <p:spTgt spid="368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16" dur="1000" fill="hold"/>
                                        <p:tgtEl>
                                          <p:spTgt spid="12"/>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75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pic>
        <p:nvPicPr>
          <p:cNvPr id="11" name="Terapi Wicara Umur 3 Tahun video A.mp4">
            <a:hlinkClick r:id="" action="ppaction://media"/>
          </p:cNvPr>
          <p:cNvPicPr>
            <a:picLocks noGrp="1" noRot="1" noChangeAspect="1"/>
          </p:cNvPicPr>
          <p:nvPr>
            <p:ph sz="half" idx="2"/>
            <a:videoFile r:link="rId1"/>
          </p:nvPr>
        </p:nvPicPr>
        <p:blipFill>
          <a:blip r:embed="rId3"/>
          <a:stretch>
            <a:fillRect/>
          </a:stretch>
        </p:blipFill>
        <p:spPr>
          <a:xfrm>
            <a:off x="0" y="0"/>
            <a:ext cx="9143999" cy="4500594"/>
          </a:xfrm>
          <a:prstGeom prst="rect">
            <a:avLst/>
          </a:prstGeom>
        </p:spPr>
      </p:pic>
      <p:sp>
        <p:nvSpPr>
          <p:cNvPr id="13" name="Rectangle 12"/>
          <p:cNvSpPr/>
          <p:nvPr/>
        </p:nvSpPr>
        <p:spPr>
          <a:xfrm>
            <a:off x="1142976" y="4714884"/>
            <a:ext cx="6491649"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Ingin Lihat yang Lain?</a:t>
            </a:r>
          </a:p>
          <a:p>
            <a:pPr algn="ctr"/>
            <a:r>
              <a:rPr lang="id-ID"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hlinkClick r:id="rId4" action="ppaction://hlinkfile"/>
              </a:rPr>
              <a:t>Kilik di Sini!</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strips dir="ru"/>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p:cTn id="7" fill="hold" display="0">
                  <p:stCondLst>
                    <p:cond delay="indefinite"/>
                  </p:stCondLst>
                  <p:endCondLst>
                    <p:cond evt="onNext" delay="0">
                      <p:tgtEl>
                        <p:sldTgt/>
                      </p:tgtEl>
                    </p:cond>
                    <p:cond evt="onPrev" delay="0">
                      <p:tgtEl>
                        <p:sldTgt/>
                      </p:tgtEl>
                    </p:cond>
                  </p:endCondLst>
                </p:cTn>
                <p:tgtEl>
                  <p:spTgt spid="11"/>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pic>
        <p:nvPicPr>
          <p:cNvPr id="25602" name="Picture 2" descr="http://www.unesa.ac.id/bank/images/HMS_8215.JPG"/>
          <p:cNvPicPr>
            <a:picLocks noChangeAspect="1" noChangeArrowheads="1"/>
          </p:cNvPicPr>
          <p:nvPr/>
        </p:nvPicPr>
        <p:blipFill>
          <a:blip r:embed="rId2"/>
          <a:srcRect/>
          <a:stretch>
            <a:fillRect/>
          </a:stretch>
        </p:blipFill>
        <p:spPr bwMode="auto">
          <a:xfrm>
            <a:off x="0" y="1214423"/>
            <a:ext cx="5429256" cy="3610456"/>
          </a:xfrm>
          <a:prstGeom prst="rect">
            <a:avLst/>
          </a:prstGeom>
          <a:ln>
            <a:noFill/>
          </a:ln>
          <a:effectLst>
            <a:outerShdw blurRad="190500" algn="tl" rotWithShape="0">
              <a:srgbClr val="000000">
                <a:alpha val="70000"/>
              </a:srgbClr>
            </a:outerShdw>
          </a:effectLst>
        </p:spPr>
      </p:pic>
      <p:sp>
        <p:nvSpPr>
          <p:cNvPr id="5" name="Flowchart: Process 4"/>
          <p:cNvSpPr/>
          <p:nvPr/>
        </p:nvSpPr>
        <p:spPr>
          <a:xfrm>
            <a:off x="0" y="4429132"/>
            <a:ext cx="9144000" cy="242886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t>Untuk anak tunagrahita berat, mereka cenderung tidak memiliki dorongan untuk pemeliharaan dirinya sendiri. Mereka juga tidak dapat menunjukkan rasa lapar atau haus dan tidak mampu menghindar dari bahaya. Sedangkan pada anak tunagrahita ringan, dorongan emosi mereka memiliki emosi yang hampir sama dengan orang normal hanya saja emosi mereka terbatas. </a:t>
            </a:r>
          </a:p>
        </p:txBody>
      </p:sp>
      <p:sp>
        <p:nvSpPr>
          <p:cNvPr id="6" name="Rectangle 5"/>
          <p:cNvSpPr/>
          <p:nvPr/>
        </p:nvSpPr>
        <p:spPr>
          <a:xfrm>
            <a:off x="1357291" y="0"/>
            <a:ext cx="692948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id-ID" sz="3600" b="1" dirty="0" smtClean="0">
                <a:ln w="17780" cmpd="sng">
                  <a:solidFill>
                    <a:srgbClr val="FFFFFF"/>
                  </a:solidFill>
                  <a:prstDash val="solid"/>
                  <a:miter lim="800000"/>
                </a:ln>
                <a:effectLst>
                  <a:glow rad="228600">
                    <a:schemeClr val="accent1">
                      <a:satMod val="175000"/>
                      <a:alpha val="40000"/>
                    </a:schemeClr>
                  </a:glow>
                </a:effectLst>
              </a:rPr>
              <a:t>Perkembangan Emosi, Sosial, dan Kepribadian Anak Tunagrahita</a:t>
            </a:r>
            <a:endParaRPr lang="en-US" sz="3600" b="1" cap="none" spc="0" dirty="0">
              <a:ln w="17780" cmpd="sng">
                <a:solidFill>
                  <a:srgbClr val="FFFFFF"/>
                </a:solidFill>
                <a:prstDash val="solid"/>
                <a:miter lim="800000"/>
              </a:ln>
              <a:effectLst>
                <a:glow rad="228600">
                  <a:schemeClr val="accent1">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25602"/>
                                        </p:tgtEl>
                                        <p:attrNameLst>
                                          <p:attrName>style.visibility</p:attrName>
                                        </p:attrNameLst>
                                      </p:cBhvr>
                                      <p:to>
                                        <p:strVal val="visible"/>
                                      </p:to>
                                    </p:set>
                                    <p:animEffect transition="in" filter="wipe(down)">
                                      <p:cBhvr>
                                        <p:cTn id="13" dur="580">
                                          <p:stCondLst>
                                            <p:cond delay="0"/>
                                          </p:stCondLst>
                                        </p:cTn>
                                        <p:tgtEl>
                                          <p:spTgt spid="25602"/>
                                        </p:tgtEl>
                                      </p:cBhvr>
                                    </p:animEffect>
                                    <p:anim calcmode="lin" valueType="num">
                                      <p:cBhvr>
                                        <p:cTn id="14" dur="1822" tmFilter="0,0; 0.14,0.36; 0.43,0.73; 0.71,0.91; 1.0,1.0">
                                          <p:stCondLst>
                                            <p:cond delay="0"/>
                                          </p:stCondLst>
                                        </p:cTn>
                                        <p:tgtEl>
                                          <p:spTgt spid="25602"/>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25602"/>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25602"/>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25602"/>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25602"/>
                                        </p:tgtEl>
                                        <p:attrNameLst>
                                          <p:attrName>ppt_y</p:attrName>
                                        </p:attrNameLst>
                                      </p:cBhvr>
                                      <p:tavLst>
                                        <p:tav tm="0" fmla="#ppt_y-sin(pi*$)/81">
                                          <p:val>
                                            <p:fltVal val="0"/>
                                          </p:val>
                                        </p:tav>
                                        <p:tav tm="100000">
                                          <p:val>
                                            <p:fltVal val="1"/>
                                          </p:val>
                                        </p:tav>
                                      </p:tavLst>
                                    </p:anim>
                                    <p:animScale>
                                      <p:cBhvr>
                                        <p:cTn id="19" dur="26">
                                          <p:stCondLst>
                                            <p:cond delay="650"/>
                                          </p:stCondLst>
                                        </p:cTn>
                                        <p:tgtEl>
                                          <p:spTgt spid="25602"/>
                                        </p:tgtEl>
                                      </p:cBhvr>
                                      <p:to x="100000" y="60000"/>
                                    </p:animScale>
                                    <p:animScale>
                                      <p:cBhvr>
                                        <p:cTn id="20" dur="166" decel="50000">
                                          <p:stCondLst>
                                            <p:cond delay="676"/>
                                          </p:stCondLst>
                                        </p:cTn>
                                        <p:tgtEl>
                                          <p:spTgt spid="25602"/>
                                        </p:tgtEl>
                                      </p:cBhvr>
                                      <p:to x="100000" y="100000"/>
                                    </p:animScale>
                                    <p:animScale>
                                      <p:cBhvr>
                                        <p:cTn id="21" dur="26">
                                          <p:stCondLst>
                                            <p:cond delay="1312"/>
                                          </p:stCondLst>
                                        </p:cTn>
                                        <p:tgtEl>
                                          <p:spTgt spid="25602"/>
                                        </p:tgtEl>
                                      </p:cBhvr>
                                      <p:to x="100000" y="80000"/>
                                    </p:animScale>
                                    <p:animScale>
                                      <p:cBhvr>
                                        <p:cTn id="22" dur="166" decel="50000">
                                          <p:stCondLst>
                                            <p:cond delay="1338"/>
                                          </p:stCondLst>
                                        </p:cTn>
                                        <p:tgtEl>
                                          <p:spTgt spid="25602"/>
                                        </p:tgtEl>
                                      </p:cBhvr>
                                      <p:to x="100000" y="100000"/>
                                    </p:animScale>
                                    <p:animScale>
                                      <p:cBhvr>
                                        <p:cTn id="23" dur="26">
                                          <p:stCondLst>
                                            <p:cond delay="1642"/>
                                          </p:stCondLst>
                                        </p:cTn>
                                        <p:tgtEl>
                                          <p:spTgt spid="25602"/>
                                        </p:tgtEl>
                                      </p:cBhvr>
                                      <p:to x="100000" y="90000"/>
                                    </p:animScale>
                                    <p:animScale>
                                      <p:cBhvr>
                                        <p:cTn id="24" dur="166" decel="50000">
                                          <p:stCondLst>
                                            <p:cond delay="1668"/>
                                          </p:stCondLst>
                                        </p:cTn>
                                        <p:tgtEl>
                                          <p:spTgt spid="25602"/>
                                        </p:tgtEl>
                                      </p:cBhvr>
                                      <p:to x="100000" y="100000"/>
                                    </p:animScale>
                                    <p:animScale>
                                      <p:cBhvr>
                                        <p:cTn id="25" dur="26">
                                          <p:stCondLst>
                                            <p:cond delay="1808"/>
                                          </p:stCondLst>
                                        </p:cTn>
                                        <p:tgtEl>
                                          <p:spTgt spid="25602"/>
                                        </p:tgtEl>
                                      </p:cBhvr>
                                      <p:to x="100000" y="95000"/>
                                    </p:animScale>
                                    <p:animScale>
                                      <p:cBhvr>
                                        <p:cTn id="26" dur="166" decel="50000">
                                          <p:stCondLst>
                                            <p:cond delay="1834"/>
                                          </p:stCondLst>
                                        </p:cTn>
                                        <p:tgtEl>
                                          <p:spTgt spid="25602"/>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4" dur="1000" fill="hold"/>
                                        <p:tgtEl>
                                          <p:spTgt spid="5"/>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pic>
        <p:nvPicPr>
          <p:cNvPr id="27650" name="Picture 2" descr="http://4.bp.blogspot.com/-7UEf7eNAmK4/TsyRbC2VhDI/AAAAAAAAAC8/uktvGQzeqw4/s200/Foto-0012.jpg"/>
          <p:cNvPicPr>
            <a:picLocks noChangeAspect="1" noChangeArrowheads="1"/>
          </p:cNvPicPr>
          <p:nvPr/>
        </p:nvPicPr>
        <p:blipFill>
          <a:blip r:embed="rId2"/>
          <a:srcRect/>
          <a:stretch>
            <a:fillRect/>
          </a:stretch>
        </p:blipFill>
        <p:spPr bwMode="auto">
          <a:xfrm>
            <a:off x="0" y="1428736"/>
            <a:ext cx="4000528" cy="3000396"/>
          </a:xfrm>
          <a:prstGeom prst="rect">
            <a:avLst/>
          </a:prstGeom>
          <a:noFill/>
        </p:spPr>
      </p:pic>
      <p:sp>
        <p:nvSpPr>
          <p:cNvPr id="5" name="Flowchart: Process 4"/>
          <p:cNvSpPr/>
          <p:nvPr/>
        </p:nvSpPr>
        <p:spPr>
          <a:xfrm>
            <a:off x="3786182" y="2786058"/>
            <a:ext cx="5357818" cy="350043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a:t>Anak tunagrahita pria memiliki kekurangan berupa tidak matangnya emosi, depresi, bersikap dingin, menyendiri, tidak dapat dipercaya, impulsif, lancang, dan merusak</a:t>
            </a:r>
            <a:r>
              <a:rPr lang="id-ID" sz="2400" dirty="0"/>
              <a:t>. </a:t>
            </a:r>
          </a:p>
        </p:txBody>
      </p:sp>
      <p:sp>
        <p:nvSpPr>
          <p:cNvPr id="6" name="Rectangle 5"/>
          <p:cNvSpPr/>
          <p:nvPr/>
        </p:nvSpPr>
        <p:spPr>
          <a:xfrm>
            <a:off x="1357291" y="0"/>
            <a:ext cx="692948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id-ID" sz="3600" b="1" dirty="0" smtClean="0">
                <a:ln w="17780" cmpd="sng">
                  <a:solidFill>
                    <a:srgbClr val="FFFFFF"/>
                  </a:solidFill>
                  <a:prstDash val="solid"/>
                  <a:miter lim="800000"/>
                </a:ln>
                <a:effectLst>
                  <a:glow rad="228600">
                    <a:schemeClr val="accent1">
                      <a:satMod val="175000"/>
                      <a:alpha val="40000"/>
                    </a:schemeClr>
                  </a:glow>
                </a:effectLst>
              </a:rPr>
              <a:t>Perkembangan Emosi, Sosial, dan Kepribadian Anak Tunagrahita</a:t>
            </a:r>
            <a:endParaRPr lang="en-US" sz="3600" b="1" cap="none" spc="0" dirty="0">
              <a:ln w="17780" cmpd="sng">
                <a:solidFill>
                  <a:srgbClr val="FFFFFF"/>
                </a:solidFill>
                <a:prstDash val="solid"/>
                <a:miter lim="800000"/>
              </a:ln>
              <a:effectLst>
                <a:glow rad="228600">
                  <a:schemeClr val="accent1">
                    <a:satMod val="175000"/>
                    <a:alpha val="40000"/>
                  </a:schemeClr>
                </a:glow>
              </a:effectLst>
            </a:endParaRP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6" dur="1000" fill="hold"/>
                                        <p:tgtEl>
                                          <p:spTgt spid="5"/>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pic>
        <p:nvPicPr>
          <p:cNvPr id="27652" name="Picture 4" descr="http://suarakawan.com/wp-content/uploads/2014/03/tuna-grahita-keterbelakangan-mental.jpg"/>
          <p:cNvPicPr>
            <a:picLocks noChangeAspect="1" noChangeArrowheads="1"/>
          </p:cNvPicPr>
          <p:nvPr/>
        </p:nvPicPr>
        <p:blipFill>
          <a:blip r:embed="rId3"/>
          <a:srcRect/>
          <a:stretch>
            <a:fillRect/>
          </a:stretch>
        </p:blipFill>
        <p:spPr bwMode="auto">
          <a:xfrm>
            <a:off x="0" y="2071678"/>
            <a:ext cx="4372665" cy="29289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Flowchart: Process 4"/>
          <p:cNvSpPr/>
          <p:nvPr/>
        </p:nvSpPr>
        <p:spPr>
          <a:xfrm>
            <a:off x="4071934" y="3357562"/>
            <a:ext cx="5072066" cy="264318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t> </a:t>
            </a:r>
            <a:r>
              <a:rPr lang="id-ID" sz="3200" dirty="0"/>
              <a:t>Anak tunagrahita wanita mudah dipengaruhi, kurang tabah, ceroboh, kurang dapat menahan diri, dan cenderung melanggar ketentuan.</a:t>
            </a:r>
          </a:p>
        </p:txBody>
      </p:sp>
      <p:sp>
        <p:nvSpPr>
          <p:cNvPr id="6" name="Rectangle 5"/>
          <p:cNvSpPr/>
          <p:nvPr/>
        </p:nvSpPr>
        <p:spPr>
          <a:xfrm>
            <a:off x="1357291" y="0"/>
            <a:ext cx="692948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id-ID" sz="3600" b="1" dirty="0" smtClean="0">
                <a:ln w="17780" cmpd="sng">
                  <a:solidFill>
                    <a:srgbClr val="FFFFFF"/>
                  </a:solidFill>
                  <a:prstDash val="solid"/>
                  <a:miter lim="800000"/>
                </a:ln>
                <a:effectLst>
                  <a:glow rad="228600">
                    <a:schemeClr val="accent1">
                      <a:satMod val="175000"/>
                      <a:alpha val="40000"/>
                    </a:schemeClr>
                  </a:glow>
                </a:effectLst>
              </a:rPr>
              <a:t>Perkembangan Emosi, Sosial, dan Kepribadian Anak Tunagrahita</a:t>
            </a:r>
            <a:endParaRPr lang="en-US" sz="3600" b="1" cap="none" spc="0" dirty="0">
              <a:ln w="17780" cmpd="sng">
                <a:solidFill>
                  <a:srgbClr val="FFFFFF"/>
                </a:solidFill>
                <a:prstDash val="solid"/>
                <a:miter lim="800000"/>
              </a:ln>
              <a:effectLst>
                <a:glow rad="228600">
                  <a:schemeClr val="accent1">
                    <a:satMod val="175000"/>
                    <a:alpha val="40000"/>
                  </a:schemeClr>
                </a:glow>
              </a:effectLst>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6" dur="1000" fill="hold"/>
                                        <p:tgtEl>
                                          <p:spTgt spid="5"/>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pic>
        <p:nvPicPr>
          <p:cNvPr id="29698" name="Picture 2" descr="http://7.brta.in/images/2012-12/bd9d3642574b03873aab3262c22c3e6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9" name="Rectangle 8"/>
          <p:cNvSpPr/>
          <p:nvPr/>
        </p:nvSpPr>
        <p:spPr>
          <a:xfrm>
            <a:off x="1643042" y="357166"/>
            <a:ext cx="6138476" cy="923330"/>
          </a:xfrm>
          <a:prstGeom prst="rect">
            <a:avLst/>
          </a:prstGeom>
          <a:noFill/>
        </p:spPr>
        <p:txBody>
          <a:bodyPr wrap="none" lIns="91440" tIns="45720" rIns="91440" bIns="45720">
            <a:spAutoFit/>
          </a:bodyPr>
          <a:lstStyle/>
          <a:p>
            <a:pPr algn="ctr"/>
            <a:r>
              <a:rPr lang="id-ID"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effectLst>
              </a:rPr>
              <a:t>Dampak Tunagrahita</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effectLst>
            </a:endParaRPr>
          </a:p>
        </p:txBody>
      </p:sp>
      <p:sp>
        <p:nvSpPr>
          <p:cNvPr id="10" name="Rounded Rectangle 9"/>
          <p:cNvSpPr/>
          <p:nvPr/>
        </p:nvSpPr>
        <p:spPr>
          <a:xfrm>
            <a:off x="0" y="1357298"/>
            <a:ext cx="9144000" cy="492922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342900" indent="-342900" algn="ctr">
              <a:buAutoNum type="arabicPeriod"/>
            </a:pPr>
            <a:r>
              <a:rPr lang="id-ID" sz="2800" dirty="0" smtClean="0">
                <a:solidFill>
                  <a:schemeClr val="tx1"/>
                </a:solidFill>
              </a:rPr>
              <a:t>Perasaan </a:t>
            </a:r>
            <a:r>
              <a:rPr lang="id-ID" sz="2800" dirty="0">
                <a:solidFill>
                  <a:schemeClr val="tx1"/>
                </a:solidFill>
              </a:rPr>
              <a:t>melindungi anak secara </a:t>
            </a:r>
            <a:r>
              <a:rPr lang="id-ID" sz="2800" dirty="0" smtClean="0">
                <a:solidFill>
                  <a:schemeClr val="tx1"/>
                </a:solidFill>
              </a:rPr>
              <a:t>berlebihan.</a:t>
            </a:r>
          </a:p>
          <a:p>
            <a:pPr marL="342900" indent="-342900" algn="ctr">
              <a:buAutoNum type="arabicPeriod"/>
            </a:pPr>
            <a:r>
              <a:rPr lang="id-ID" sz="2800" dirty="0">
                <a:solidFill>
                  <a:schemeClr val="tx1"/>
                </a:solidFill>
              </a:rPr>
              <a:t>Ada perasaan bersalah melahirkan anak berkelainan, kemudian terjadi praduga yang </a:t>
            </a:r>
            <a:r>
              <a:rPr lang="id-ID" sz="2800" dirty="0" smtClean="0">
                <a:solidFill>
                  <a:schemeClr val="tx1"/>
                </a:solidFill>
              </a:rPr>
              <a:t>berlebihan. </a:t>
            </a:r>
          </a:p>
          <a:p>
            <a:pPr marL="342900" lvl="0" indent="-342900" algn="ctr">
              <a:buFontTx/>
              <a:buAutoNum type="arabicPeriod"/>
            </a:pPr>
            <a:r>
              <a:rPr lang="id-ID" sz="2800" dirty="0">
                <a:solidFill>
                  <a:schemeClr val="tx1"/>
                </a:solidFill>
              </a:rPr>
              <a:t>Kehilangan kepercayaan akan mempunyai anak yang normal.</a:t>
            </a:r>
          </a:p>
          <a:p>
            <a:pPr marL="342900" indent="-342900" algn="ctr">
              <a:buAutoNum type="arabicPeriod"/>
            </a:pPr>
            <a:r>
              <a:rPr lang="id-ID" sz="2800" dirty="0">
                <a:solidFill>
                  <a:schemeClr val="tx1"/>
                </a:solidFill>
              </a:rPr>
              <a:t>Terkejut dan kehilangan kepercayaan </a:t>
            </a:r>
            <a:r>
              <a:rPr lang="id-ID" sz="2800" dirty="0" smtClean="0">
                <a:solidFill>
                  <a:schemeClr val="tx1"/>
                </a:solidFill>
              </a:rPr>
              <a:t>diri.</a:t>
            </a:r>
          </a:p>
          <a:p>
            <a:pPr marL="342900" indent="-342900" algn="ctr">
              <a:buAutoNum type="arabicPeriod"/>
            </a:pPr>
            <a:r>
              <a:rPr lang="id-ID" sz="2800" dirty="0">
                <a:solidFill>
                  <a:schemeClr val="tx1"/>
                </a:solidFill>
              </a:rPr>
              <a:t>Banyak tulisan yang menyatakan bahwa orangtua merasa </a:t>
            </a:r>
            <a:r>
              <a:rPr lang="id-ID" sz="2800" dirty="0" smtClean="0">
                <a:solidFill>
                  <a:schemeClr val="tx1"/>
                </a:solidFill>
              </a:rPr>
              <a:t>berdosa.</a:t>
            </a:r>
          </a:p>
          <a:p>
            <a:pPr marL="342900" lvl="0" indent="-342900" algn="ctr">
              <a:buFontTx/>
              <a:buAutoNum type="arabicPeriod"/>
            </a:pPr>
            <a:r>
              <a:rPr lang="id-ID" sz="2800" dirty="0" smtClean="0">
                <a:solidFill>
                  <a:schemeClr val="tx1"/>
                </a:solidFill>
              </a:rPr>
              <a:t>Orangtua </a:t>
            </a:r>
            <a:r>
              <a:rPr lang="id-ID" sz="2800" dirty="0">
                <a:solidFill>
                  <a:schemeClr val="tx1"/>
                </a:solidFill>
              </a:rPr>
              <a:t>kurang suka bergaul dengan tetangga dan lebih suka </a:t>
            </a:r>
            <a:r>
              <a:rPr lang="id-ID" sz="2800" dirty="0" smtClean="0">
                <a:solidFill>
                  <a:schemeClr val="tx1"/>
                </a:solidFill>
              </a:rPr>
              <a:t>menyendiri karena bingung dan malu.</a:t>
            </a:r>
            <a:endParaRPr lang="id-ID" sz="2800" dirty="0">
              <a:solidFill>
                <a:schemeClr val="tx1"/>
              </a:solidFill>
            </a:endParaRPr>
          </a:p>
          <a:p>
            <a:pPr marL="342900" indent="-342900" algn="ctr">
              <a:buAutoNum type="arabicPeriod"/>
            </a:pPr>
            <a:endParaRPr lang="id-ID" dirty="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sp>
        <p:nvSpPr>
          <p:cNvPr id="9" name="Rectangle 8"/>
          <p:cNvSpPr/>
          <p:nvPr/>
        </p:nvSpPr>
        <p:spPr>
          <a:xfrm>
            <a:off x="785786" y="571480"/>
            <a:ext cx="5107040" cy="923330"/>
          </a:xfrm>
          <a:prstGeom prst="rect">
            <a:avLst/>
          </a:prstGeom>
          <a:noFill/>
        </p:spPr>
        <p:txBody>
          <a:bodyPr wrap="none" lIns="91440" tIns="45720" rIns="91440" bIns="45720">
            <a:spAutoFit/>
          </a:bodyPr>
          <a:lstStyle/>
          <a:p>
            <a:pPr algn="ctr"/>
            <a:r>
              <a:rPr lang="id-ID"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effectLst>
              </a:rPr>
              <a:t>Sumber Rujukan:</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effectLst>
            </a:endParaRPr>
          </a:p>
        </p:txBody>
      </p:sp>
      <p:sp>
        <p:nvSpPr>
          <p:cNvPr id="7" name="Flowchart: Process 6"/>
          <p:cNvSpPr/>
          <p:nvPr/>
        </p:nvSpPr>
        <p:spPr>
          <a:xfrm>
            <a:off x="571472" y="1714488"/>
            <a:ext cx="7858180" cy="4786346"/>
          </a:xfrm>
          <a:prstGeom prst="flowChartProcess">
            <a:avLst/>
          </a:prstGeom>
        </p:spPr>
        <p:style>
          <a:lnRef idx="2">
            <a:schemeClr val="accent1"/>
          </a:lnRef>
          <a:fillRef idx="1">
            <a:schemeClr val="lt1"/>
          </a:fillRef>
          <a:effectRef idx="0">
            <a:schemeClr val="accent1"/>
          </a:effectRef>
          <a:fontRef idx="minor">
            <a:schemeClr val="dk1"/>
          </a:fontRef>
        </p:style>
        <p:txBody>
          <a:bodyPr rtlCol="0" anchor="ctr"/>
          <a:lstStyle/>
          <a:p>
            <a:pPr marL="444500" indent="-444500"/>
            <a:r>
              <a:rPr lang="id-ID" sz="2400" dirty="0" smtClean="0"/>
              <a:t>Delphie. Bandi. (2009). </a:t>
            </a:r>
            <a:r>
              <a:rPr lang="id-ID" sz="2400" i="1" dirty="0" smtClean="0"/>
              <a:t>Bimbingan Perilaku Adaptif</a:t>
            </a:r>
            <a:r>
              <a:rPr lang="id-ID" sz="2400" dirty="0" smtClean="0"/>
              <a:t>. Sleman: KTSP.</a:t>
            </a:r>
          </a:p>
          <a:p>
            <a:pPr marL="444500" indent="-444500"/>
            <a:r>
              <a:rPr lang="id-ID" sz="2400" dirty="0" smtClean="0"/>
              <a:t>Efendi, Mohamad. (2006). </a:t>
            </a:r>
            <a:r>
              <a:rPr lang="id-ID" sz="2400" i="1" dirty="0" smtClean="0"/>
              <a:t>Pengantar Psikologi Anak Berkebutuhan Khusus</a:t>
            </a:r>
            <a:r>
              <a:rPr lang="id-ID" sz="2400" dirty="0" smtClean="0"/>
              <a:t>. Jakarta: PT Bumi Aksara.</a:t>
            </a:r>
          </a:p>
          <a:p>
            <a:pPr marL="444500" indent="-444500"/>
            <a:r>
              <a:rPr lang="id-ID" sz="2400" dirty="0" smtClean="0"/>
              <a:t>Somantri, Sutjihati. (2012). </a:t>
            </a:r>
            <a:r>
              <a:rPr lang="id-ID" sz="2400" i="1" dirty="0" smtClean="0"/>
              <a:t>Psikologi Anak Luar Biasa.</a:t>
            </a:r>
            <a:r>
              <a:rPr lang="id-ID" sz="2400" dirty="0" smtClean="0"/>
              <a:t> Bandung: PT Refika Aditama.</a:t>
            </a:r>
          </a:p>
          <a:p>
            <a:pPr marL="444500" indent="-444500"/>
            <a:r>
              <a:rPr lang="id-ID" sz="2400" dirty="0" smtClean="0"/>
              <a:t>Yusuf, Syamsu. (2011). </a:t>
            </a:r>
            <a:r>
              <a:rPr lang="id-ID" sz="2400" i="1" dirty="0" smtClean="0"/>
              <a:t>Psikologi Perkembangan Anak &amp; Remaja</a:t>
            </a:r>
            <a:r>
              <a:rPr lang="id-ID" sz="2400" dirty="0" smtClean="0"/>
              <a:t>. Bandung: PT Remaja Rosdakarya.</a:t>
            </a:r>
          </a:p>
          <a:p>
            <a:pPr marL="444500" indent="-444500"/>
            <a:r>
              <a:rPr lang="id-ID" sz="2400" dirty="0" smtClean="0"/>
              <a:t>Kurniawan, Edi. (2011). </a:t>
            </a:r>
            <a:r>
              <a:rPr lang="id-ID" sz="2400" i="1" dirty="0" smtClean="0"/>
              <a:t>Pengertian dan Penyebab Tunagrahita</a:t>
            </a:r>
            <a:r>
              <a:rPr lang="id-ID" sz="2400" dirty="0" smtClean="0"/>
              <a:t>. (Online). Tersedia: </a:t>
            </a:r>
            <a:r>
              <a:rPr lang="id-ID" sz="2400" dirty="0" smtClean="0">
                <a:latin typeface="Times New Roman" pitchFamily="18" charset="0"/>
                <a:cs typeface="Times New Roman" pitchFamily="18" charset="0"/>
              </a:rPr>
              <a:t>http://www.edy.slbntarunamandiri.com/2011/10/pengertian-dan-penyebab-tuna-grahita.html. </a:t>
            </a:r>
            <a:r>
              <a:rPr lang="id-ID" sz="2400" dirty="0" smtClean="0"/>
              <a:t>[September 2014].</a:t>
            </a:r>
          </a:p>
          <a:p>
            <a:pPr algn="ctr"/>
            <a:endParaRPr lang="id-ID" dirty="0"/>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Picture 2" descr="http://www.suarabanyuurip.com/data/foto/2012/06/09/18/15/380/380_600x600.JPG"/>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1214414" y="0"/>
            <a:ext cx="6786610" cy="923330"/>
          </a:xfrm>
          <a:prstGeom prst="rect">
            <a:avLst/>
          </a:prstGeom>
          <a:noFill/>
        </p:spPr>
        <p:txBody>
          <a:bodyPr wrap="square" lIns="91440" tIns="45720" rIns="91440" bIns="45720">
            <a:spAutoFit/>
          </a:bodyPr>
          <a:lstStyle/>
          <a:p>
            <a:pPr algn="ctr"/>
            <a:r>
              <a:rPr lang="id-ID"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reflection blurRad="6350" stA="60000" endA="900" endPos="58000" dir="5400000" sy="-100000" algn="bl" rotWithShape="0"/>
                </a:effectLst>
              </a:rPr>
              <a:t>Mereka??</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reflection blurRad="6350" stA="60000" endA="900" endPos="58000" dir="5400000" sy="-100000" algn="bl" rotWithShape="0"/>
              </a:effectLst>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7410" name="Picture 2" descr="http://3.bp.blogspot.com/-bKKKgN0Xzx4/UIq5VpqoHtI/AAAAAAAAASQ/j_EdI1KZRCY/s1600/1.jpg"/>
          <p:cNvPicPr>
            <a:picLocks noChangeAspect="1" noChangeArrowheads="1"/>
          </p:cNvPicPr>
          <p:nvPr/>
        </p:nvPicPr>
        <p:blipFill>
          <a:blip r:embed="rId2"/>
          <a:srcRect/>
          <a:stretch>
            <a:fillRect/>
          </a:stretch>
        </p:blipFill>
        <p:spPr bwMode="auto">
          <a:xfrm>
            <a:off x="0" y="-1"/>
            <a:ext cx="9144000" cy="6858001"/>
          </a:xfrm>
          <a:prstGeom prst="rect">
            <a:avLst/>
          </a:prstGeom>
          <a:noFill/>
        </p:spPr>
      </p:pic>
      <p:sp>
        <p:nvSpPr>
          <p:cNvPr id="7" name="Rectangle 6"/>
          <p:cNvSpPr/>
          <p:nvPr/>
        </p:nvSpPr>
        <p:spPr>
          <a:xfrm>
            <a:off x="1571604" y="0"/>
            <a:ext cx="6786610" cy="1015663"/>
          </a:xfrm>
          <a:prstGeom prst="rect">
            <a:avLst/>
          </a:prstGeom>
          <a:noFill/>
        </p:spPr>
        <p:txBody>
          <a:bodyPr wrap="square" lIns="91440" tIns="45720" rIns="91440" bIns="45720">
            <a:spAutoFit/>
          </a:bodyPr>
          <a:lstStyle/>
          <a:p>
            <a:pPr algn="ctr"/>
            <a:r>
              <a:rPr lang="id-ID" sz="6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reflection blurRad="6350" stA="60000" endA="900" endPos="58000" dir="5400000" sy="-100000" algn="bl" rotWithShape="0"/>
                </a:effectLst>
              </a:rPr>
              <a:t>Dan Mereka??</a:t>
            </a:r>
            <a:endParaRPr lang="en-US"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1">
                    <a:satMod val="175000"/>
                    <a:alpha val="40000"/>
                  </a:schemeClr>
                </a:glow>
                <a:outerShdw blurRad="50800" algn="tl" rotWithShape="0">
                  <a:srgbClr val="000000"/>
                </a:outerShdw>
                <a:reflection blurRad="6350" stA="60000" endA="900" endPos="58000" dir="5400000" sy="-100000" algn="bl" rotWithShape="0"/>
              </a:effectLst>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wipe(down)">
                                      <p:cBhvr>
                                        <p:cTn id="7" dur="580">
                                          <p:stCondLst>
                                            <p:cond delay="0"/>
                                          </p:stCondLst>
                                        </p:cTn>
                                        <p:tgtEl>
                                          <p:spTgt spid="17410"/>
                                        </p:tgtEl>
                                      </p:cBhvr>
                                    </p:animEffect>
                                    <p:anim calcmode="lin" valueType="num">
                                      <p:cBhvr>
                                        <p:cTn id="8" dur="1822" tmFilter="0,0; 0.14,0.36; 0.43,0.73; 0.71,0.91; 1.0,1.0">
                                          <p:stCondLst>
                                            <p:cond delay="0"/>
                                          </p:stCondLst>
                                        </p:cTn>
                                        <p:tgtEl>
                                          <p:spTgt spid="174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4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4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4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4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7410"/>
                                        </p:tgtEl>
                                      </p:cBhvr>
                                      <p:to x="100000" y="60000"/>
                                    </p:animScale>
                                    <p:animScale>
                                      <p:cBhvr>
                                        <p:cTn id="14" dur="166" decel="50000">
                                          <p:stCondLst>
                                            <p:cond delay="676"/>
                                          </p:stCondLst>
                                        </p:cTn>
                                        <p:tgtEl>
                                          <p:spTgt spid="17410"/>
                                        </p:tgtEl>
                                      </p:cBhvr>
                                      <p:to x="100000" y="100000"/>
                                    </p:animScale>
                                    <p:animScale>
                                      <p:cBhvr>
                                        <p:cTn id="15" dur="26">
                                          <p:stCondLst>
                                            <p:cond delay="1312"/>
                                          </p:stCondLst>
                                        </p:cTn>
                                        <p:tgtEl>
                                          <p:spTgt spid="17410"/>
                                        </p:tgtEl>
                                      </p:cBhvr>
                                      <p:to x="100000" y="80000"/>
                                    </p:animScale>
                                    <p:animScale>
                                      <p:cBhvr>
                                        <p:cTn id="16" dur="166" decel="50000">
                                          <p:stCondLst>
                                            <p:cond delay="1338"/>
                                          </p:stCondLst>
                                        </p:cTn>
                                        <p:tgtEl>
                                          <p:spTgt spid="17410"/>
                                        </p:tgtEl>
                                      </p:cBhvr>
                                      <p:to x="100000" y="100000"/>
                                    </p:animScale>
                                    <p:animScale>
                                      <p:cBhvr>
                                        <p:cTn id="17" dur="26">
                                          <p:stCondLst>
                                            <p:cond delay="1642"/>
                                          </p:stCondLst>
                                        </p:cTn>
                                        <p:tgtEl>
                                          <p:spTgt spid="17410"/>
                                        </p:tgtEl>
                                      </p:cBhvr>
                                      <p:to x="100000" y="90000"/>
                                    </p:animScale>
                                    <p:animScale>
                                      <p:cBhvr>
                                        <p:cTn id="18" dur="166" decel="50000">
                                          <p:stCondLst>
                                            <p:cond delay="1668"/>
                                          </p:stCondLst>
                                        </p:cTn>
                                        <p:tgtEl>
                                          <p:spTgt spid="17410"/>
                                        </p:tgtEl>
                                      </p:cBhvr>
                                      <p:to x="100000" y="100000"/>
                                    </p:animScale>
                                    <p:animScale>
                                      <p:cBhvr>
                                        <p:cTn id="19" dur="26">
                                          <p:stCondLst>
                                            <p:cond delay="1808"/>
                                          </p:stCondLst>
                                        </p:cTn>
                                        <p:tgtEl>
                                          <p:spTgt spid="17410"/>
                                        </p:tgtEl>
                                      </p:cBhvr>
                                      <p:to x="100000" y="95000"/>
                                    </p:animScale>
                                    <p:animScale>
                                      <p:cBhvr>
                                        <p:cTn id="20" dur="166" decel="50000">
                                          <p:stCondLst>
                                            <p:cond delay="1834"/>
                                          </p:stCondLst>
                                        </p:cTn>
                                        <p:tgtEl>
                                          <p:spTgt spid="174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50000">
              <a:schemeClr val="accent1">
                <a:tint val="44500"/>
                <a:satMod val="160000"/>
              </a:schemeClr>
            </a:gs>
            <a:gs pos="100000">
              <a:schemeClr val="accent1">
                <a:tint val="23500"/>
                <a:satMod val="160000"/>
              </a:schemeClr>
            </a:gs>
          </a:gsLst>
          <a:lin ang="0" scaled="1"/>
          <a:tileRect/>
        </a:gradFill>
        <a:effectLst/>
      </p:bgPr>
    </p:bg>
    <p:spTree>
      <p:nvGrpSpPr>
        <p:cNvPr id="1" name=""/>
        <p:cNvGrpSpPr/>
        <p:nvPr/>
      </p:nvGrpSpPr>
      <p:grpSpPr>
        <a:xfrm>
          <a:off x="0" y="0"/>
          <a:ext cx="0" cy="0"/>
          <a:chOff x="0" y="0"/>
          <a:chExt cx="0" cy="0"/>
        </a:xfrm>
      </p:grpSpPr>
      <p:sp>
        <p:nvSpPr>
          <p:cNvPr id="4" name="Rectangle 3"/>
          <p:cNvSpPr/>
          <p:nvPr/>
        </p:nvSpPr>
        <p:spPr>
          <a:xfrm>
            <a:off x="1857356" y="3929066"/>
            <a:ext cx="4147290" cy="156966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9600" b="1" cap="none" spc="50" dirty="0" smtClean="0">
                <a:ln w="11430"/>
                <a:solidFill>
                  <a:srgbClr val="FFFF00"/>
                </a:solidFill>
              </a:rPr>
              <a:t>Mereka</a:t>
            </a:r>
            <a:endParaRPr lang="en-US" sz="9600" b="1" cap="none" spc="50" dirty="0">
              <a:ln w="11430"/>
              <a:solidFill>
                <a:srgbClr val="FFFF00"/>
              </a:solidFill>
            </a:endParaRPr>
          </a:p>
        </p:txBody>
      </p:sp>
      <p:sp>
        <p:nvSpPr>
          <p:cNvPr id="6" name="Rectangle 5"/>
          <p:cNvSpPr/>
          <p:nvPr/>
        </p:nvSpPr>
        <p:spPr>
          <a:xfrm>
            <a:off x="4000496" y="5357826"/>
            <a:ext cx="433804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5400" b="1" cap="none" spc="50" dirty="0" smtClean="0">
                <a:ln w="11430"/>
                <a:solidFill>
                  <a:srgbClr val="FF0000"/>
                </a:solidFill>
              </a:rPr>
              <a:t>Adalah...........</a:t>
            </a:r>
            <a:endParaRPr lang="en-US" sz="5400" b="1" cap="none" spc="50" dirty="0">
              <a:ln w="11430"/>
              <a:solidFill>
                <a:srgbClr val="FF0000"/>
              </a:solidFill>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80">
                                          <p:stCondLst>
                                            <p:cond delay="0"/>
                                          </p:stCondLst>
                                        </p:cTn>
                                        <p:tgtEl>
                                          <p:spTgt spid="6"/>
                                        </p:tgtEl>
                                      </p:cBhvr>
                                    </p:animEffect>
                                    <p:anim calcmode="lin" valueType="num">
                                      <p:cBhvr>
                                        <p:cTn id="1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9" dur="26">
                                          <p:stCondLst>
                                            <p:cond delay="650"/>
                                          </p:stCondLst>
                                        </p:cTn>
                                        <p:tgtEl>
                                          <p:spTgt spid="6"/>
                                        </p:tgtEl>
                                      </p:cBhvr>
                                      <p:to x="100000" y="60000"/>
                                    </p:animScale>
                                    <p:animScale>
                                      <p:cBhvr>
                                        <p:cTn id="20" dur="166" decel="50000">
                                          <p:stCondLst>
                                            <p:cond delay="676"/>
                                          </p:stCondLst>
                                        </p:cTn>
                                        <p:tgtEl>
                                          <p:spTgt spid="6"/>
                                        </p:tgtEl>
                                      </p:cBhvr>
                                      <p:to x="100000" y="100000"/>
                                    </p:animScale>
                                    <p:animScale>
                                      <p:cBhvr>
                                        <p:cTn id="21" dur="26">
                                          <p:stCondLst>
                                            <p:cond delay="1312"/>
                                          </p:stCondLst>
                                        </p:cTn>
                                        <p:tgtEl>
                                          <p:spTgt spid="6"/>
                                        </p:tgtEl>
                                      </p:cBhvr>
                                      <p:to x="100000" y="80000"/>
                                    </p:animScale>
                                    <p:animScale>
                                      <p:cBhvr>
                                        <p:cTn id="22" dur="166" decel="50000">
                                          <p:stCondLst>
                                            <p:cond delay="1338"/>
                                          </p:stCondLst>
                                        </p:cTn>
                                        <p:tgtEl>
                                          <p:spTgt spid="6"/>
                                        </p:tgtEl>
                                      </p:cBhvr>
                                      <p:to x="100000" y="100000"/>
                                    </p:animScale>
                                    <p:animScale>
                                      <p:cBhvr>
                                        <p:cTn id="23" dur="26">
                                          <p:stCondLst>
                                            <p:cond delay="1642"/>
                                          </p:stCondLst>
                                        </p:cTn>
                                        <p:tgtEl>
                                          <p:spTgt spid="6"/>
                                        </p:tgtEl>
                                      </p:cBhvr>
                                      <p:to x="100000" y="90000"/>
                                    </p:animScale>
                                    <p:animScale>
                                      <p:cBhvr>
                                        <p:cTn id="24" dur="166" decel="50000">
                                          <p:stCondLst>
                                            <p:cond delay="1668"/>
                                          </p:stCondLst>
                                        </p:cTn>
                                        <p:tgtEl>
                                          <p:spTgt spid="6"/>
                                        </p:tgtEl>
                                      </p:cBhvr>
                                      <p:to x="100000" y="100000"/>
                                    </p:animScale>
                                    <p:animScale>
                                      <p:cBhvr>
                                        <p:cTn id="25" dur="26">
                                          <p:stCondLst>
                                            <p:cond delay="1808"/>
                                          </p:stCondLst>
                                        </p:cTn>
                                        <p:tgtEl>
                                          <p:spTgt spid="6"/>
                                        </p:tgtEl>
                                      </p:cBhvr>
                                      <p:to x="100000" y="95000"/>
                                    </p:animScale>
                                    <p:animScale>
                                      <p:cBhvr>
                                        <p:cTn id="26"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8434" name="Picture 2" descr="http://3.bp.blogspot.com/-Debe1dnulH0/T6Swaf8Re-I/AAAAAAAAAEo/BxtD3zKG2HU/s640/Tuna-Grahita.jpg"/>
          <p:cNvPicPr>
            <a:picLocks noChangeAspect="1" noChangeArrowheads="1"/>
          </p:cNvPicPr>
          <p:nvPr/>
        </p:nvPicPr>
        <p:blipFill>
          <a:blip r:embed="rId2"/>
          <a:srcRect/>
          <a:stretch>
            <a:fillRect/>
          </a:stretch>
        </p:blipFill>
        <p:spPr bwMode="auto">
          <a:xfrm>
            <a:off x="0" y="642918"/>
            <a:ext cx="9144000" cy="57150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decel="50000" fill="hold">
                                          <p:stCondLst>
                                            <p:cond delay="0"/>
                                          </p:stCondLst>
                                        </p:cTn>
                                        <p:tgtEl>
                                          <p:spTgt spid="1843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843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8434"/>
                                        </p:tgtEl>
                                        <p:attrNameLst>
                                          <p:attrName>ppt_w</p:attrName>
                                        </p:attrNameLst>
                                      </p:cBhvr>
                                      <p:tavLst>
                                        <p:tav tm="0">
                                          <p:val>
                                            <p:strVal val="#ppt_w*.05"/>
                                          </p:val>
                                        </p:tav>
                                        <p:tav tm="100000">
                                          <p:val>
                                            <p:strVal val="#ppt_w"/>
                                          </p:val>
                                        </p:tav>
                                      </p:tavLst>
                                    </p:anim>
                                    <p:anim calcmode="lin" valueType="num">
                                      <p:cBhvr>
                                        <p:cTn id="10" dur="1000" fill="hold"/>
                                        <p:tgtEl>
                                          <p:spTgt spid="1843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843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843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843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5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5" name="SLB Tuna Grahita dan PJKR F '08.mp4">
            <a:hlinkClick r:id="" action="ppaction://media"/>
          </p:cNvPr>
          <p:cNvPicPr>
            <a:picLocks noGrp="1" noRot="1" noChangeAspect="1"/>
          </p:cNvPicPr>
          <p:nvPr>
            <p:ph idx="1"/>
            <a:videoFile r:link="rId1"/>
          </p:nvPr>
        </p:nvPicPr>
        <p:blipFill>
          <a:blip r:embed="rId3"/>
          <a:stretch>
            <a:fillRect/>
          </a:stretch>
        </p:blipFill>
        <p:spPr>
          <a:xfrm>
            <a:off x="785786" y="1000108"/>
            <a:ext cx="7572396" cy="4880660"/>
          </a:xfrm>
          <a:prstGeom prst="rect">
            <a:avLst/>
          </a:prstGeom>
        </p:spPr>
      </p:pic>
    </p:spTree>
  </p:cSld>
  <p:clrMapOvr>
    <a:masterClrMapping/>
  </p:clrMapOvr>
  <p:transition spd="slow">
    <p:split orient="vert" dir="in"/>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9458" name="Picture 2" descr="http://4.bp.blogspot.com/-rwWd56MyWr4/T3wk16UvRAI/AAAAAAAAACE/4S8gORIWwYs/s1600/gambar+posting+5.jpg"/>
          <p:cNvPicPr>
            <a:picLocks noChangeAspect="1" noChangeArrowheads="1"/>
          </p:cNvPicPr>
          <p:nvPr/>
        </p:nvPicPr>
        <p:blipFill>
          <a:blip r:embed="rId2"/>
          <a:srcRect/>
          <a:stretch>
            <a:fillRect/>
          </a:stretch>
        </p:blipFill>
        <p:spPr bwMode="auto">
          <a:xfrm>
            <a:off x="0" y="1571612"/>
            <a:ext cx="5054788" cy="37862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Oval 2"/>
          <p:cNvSpPr/>
          <p:nvPr/>
        </p:nvSpPr>
        <p:spPr>
          <a:xfrm>
            <a:off x="357158" y="0"/>
            <a:ext cx="4786314" cy="150019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id-ID" sz="3600" dirty="0" smtClean="0"/>
              <a:t>Tunagrahita????</a:t>
            </a:r>
            <a:endParaRPr lang="id-ID" sz="3600" dirty="0"/>
          </a:p>
        </p:txBody>
      </p:sp>
      <p:sp>
        <p:nvSpPr>
          <p:cNvPr id="4" name="Rounded Rectangle 3"/>
          <p:cNvSpPr/>
          <p:nvPr/>
        </p:nvSpPr>
        <p:spPr>
          <a:xfrm>
            <a:off x="4714844" y="1785926"/>
            <a:ext cx="4429156" cy="507207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sz="3200" dirty="0"/>
              <a:t>Somantri (2012:103) tunagrahita adalah istilah yang digunakan untuk menyebut anak yang mempunyai kemampuan intelektual dibawah rata-rata.</a:t>
            </a:r>
          </a:p>
          <a:p>
            <a:pPr algn="ctr"/>
            <a:endParaRPr lang="id-ID" dirty="0"/>
          </a:p>
        </p:txBody>
      </p: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8" presetClass="entr" presetSubtype="0" accel="5000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6"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Effect transition="in" filter="fade">
                                      <p:cBhvr>
                                        <p:cTn id="2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sp>
        <p:nvSpPr>
          <p:cNvPr id="7" name="Flowchart: Document 6"/>
          <p:cNvSpPr/>
          <p:nvPr/>
        </p:nvSpPr>
        <p:spPr>
          <a:xfrm>
            <a:off x="357158" y="357166"/>
            <a:ext cx="8429684" cy="4143404"/>
          </a:xfrm>
          <a:prstGeom prst="flowChartDocumen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id-ID" sz="3200" dirty="0" smtClean="0">
                <a:solidFill>
                  <a:schemeClr val="tx1"/>
                </a:solidFill>
              </a:rPr>
              <a:t>Anak tunagrahita </a:t>
            </a:r>
            <a:r>
              <a:rPr lang="id-ID" sz="3200" dirty="0">
                <a:solidFill>
                  <a:schemeClr val="tx1"/>
                </a:solidFill>
              </a:rPr>
              <a:t>merupakan seorang anak yang memiliki keterlambatan mental yang dialami selama periode perkembangan, berhubungan dengan gangguan belajar, penyesuaian sosial, dan lain-lain yang menyebabkan anak tersebut memiliki intelektual di bawah rata-rata.</a:t>
            </a:r>
          </a:p>
          <a:p>
            <a:pPr algn="ctr"/>
            <a:endParaRPr lang="id-ID" dirty="0"/>
          </a:p>
        </p:txBody>
      </p:sp>
      <p:pic>
        <p:nvPicPr>
          <p:cNvPr id="21506" name="Picture 2" descr="http://t3.gstatic.com/images?q=tbn:ANd9GcQhBx8pC_6Wh91IqGYYpoClc6rhLz_IkUv9wMSqs1TanN6honES"/>
          <p:cNvPicPr>
            <a:picLocks noChangeAspect="1" noChangeArrowheads="1"/>
          </p:cNvPicPr>
          <p:nvPr/>
        </p:nvPicPr>
        <p:blipFill>
          <a:blip r:embed="rId2"/>
          <a:srcRect/>
          <a:stretch>
            <a:fillRect/>
          </a:stretch>
        </p:blipFill>
        <p:spPr bwMode="auto">
          <a:xfrm>
            <a:off x="6500826" y="4000504"/>
            <a:ext cx="2205040" cy="2466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TotalTime>
  <Words>713</Words>
  <Application>Microsoft Office PowerPoint</Application>
  <PresentationFormat>On-screen Show (4:3)</PresentationFormat>
  <Paragraphs>60</Paragraphs>
  <Slides>26</Slides>
  <Notes>1</Notes>
  <HiddenSlides>0</HiddenSlides>
  <MMClips>2</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Asus</dc:creator>
  <cp:lastModifiedBy>Lenovo</cp:lastModifiedBy>
  <cp:revision>29</cp:revision>
  <dcterms:created xsi:type="dcterms:W3CDTF">2014-09-30T06:15:49Z</dcterms:created>
  <dcterms:modified xsi:type="dcterms:W3CDTF">2016-12-04T09:31:04Z</dcterms:modified>
</cp:coreProperties>
</file>