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98" d="100"/>
          <a:sy n="98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4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2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8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65" y="1527512"/>
            <a:ext cx="11618259" cy="48288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55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76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6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9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1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5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8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9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458820"/>
            <a:ext cx="12192000" cy="489752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45976" y="519953"/>
            <a:ext cx="8807824" cy="8875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27512"/>
            <a:ext cx="10515600" cy="4828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23B57-A78B-4172-A984-8E1E1C1755C9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BB57-654B-43AE-92B7-7BE32FF1A0D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854824" cy="4286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038601" y="15875"/>
            <a:ext cx="8153400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17" descr="Logo UBD Baru.JPG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8F6F7"/>
              </a:clrFrom>
              <a:clrTo>
                <a:srgbClr val="F8F6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504" y="548679"/>
            <a:ext cx="2286072" cy="858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0" y="6411445"/>
            <a:ext cx="8794376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/>
              <a:t>Fakultas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Komputer</a:t>
            </a:r>
            <a:r>
              <a:rPr lang="en-US" sz="2000" dirty="0"/>
              <a:t> </a:t>
            </a:r>
            <a:r>
              <a:rPr lang="en-US" sz="2000" dirty="0" err="1"/>
              <a:t>Universitas</a:t>
            </a:r>
            <a:r>
              <a:rPr lang="en-US" sz="2000" dirty="0"/>
              <a:t> </a:t>
            </a:r>
            <a:r>
              <a:rPr lang="en-US" sz="2000" dirty="0" err="1"/>
              <a:t>Bina</a:t>
            </a:r>
            <a:r>
              <a:rPr lang="en-US" sz="2000" dirty="0"/>
              <a:t> </a:t>
            </a:r>
            <a:r>
              <a:rPr lang="en-US" sz="2000" dirty="0" err="1"/>
              <a:t>Darma</a:t>
            </a:r>
            <a:endParaRPr lang="en-US" sz="20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9009529" y="6407712"/>
            <a:ext cx="3182471" cy="4286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Find us for Quality</a:t>
            </a:r>
          </a:p>
        </p:txBody>
      </p:sp>
    </p:spTree>
    <p:extLst>
      <p:ext uri="{BB962C8B-B14F-4D97-AF65-F5344CB8AC3E}">
        <p14:creationId xmlns:p14="http://schemas.microsoft.com/office/powerpoint/2010/main" val="102899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Variabel</a:t>
            </a:r>
            <a:r>
              <a:rPr lang="en-US" dirty="0"/>
              <a:t> dan </a:t>
            </a:r>
            <a:r>
              <a:rPr lang="en-US" dirty="0" err="1"/>
              <a:t>Struktur</a:t>
            </a:r>
            <a:r>
              <a:rPr lang="en-US" dirty="0"/>
              <a:t> Data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4304780" y="3677912"/>
            <a:ext cx="4087660" cy="1966586"/>
          </a:xfrm>
        </p:spPr>
        <p:txBody>
          <a:bodyPr>
            <a:normAutofit fontScale="70000" lnSpcReduction="20000"/>
          </a:bodyPr>
          <a:lstStyle/>
          <a:p>
            <a:r>
              <a:rPr lang="en-US" sz="3600" b="1" dirty="0" smtClean="0"/>
              <a:t>Tim </a:t>
            </a:r>
            <a:r>
              <a:rPr lang="en-US" sz="3600" b="1" dirty="0" err="1" smtClean="0"/>
              <a:t>Dosen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Pengampu</a:t>
            </a:r>
            <a:r>
              <a:rPr lang="en-US" sz="3600" b="1" dirty="0" smtClean="0"/>
              <a:t>: </a:t>
            </a:r>
          </a:p>
          <a:p>
            <a:pPr marL="457200" indent="-457200" algn="l">
              <a:buAutoNum type="arabicPeriod"/>
            </a:pPr>
            <a:r>
              <a:rPr lang="en-US" b="1" dirty="0" smtClean="0"/>
              <a:t>Ari </a:t>
            </a:r>
            <a:r>
              <a:rPr lang="en-US" b="1" dirty="0" err="1"/>
              <a:t>Muzakir</a:t>
            </a:r>
            <a:r>
              <a:rPr lang="en-US" b="1" dirty="0"/>
              <a:t>, </a:t>
            </a:r>
            <a:r>
              <a:rPr lang="en-US" b="1" dirty="0" err="1"/>
              <a:t>S.Kom</a:t>
            </a:r>
            <a:r>
              <a:rPr lang="en-US" b="1" dirty="0"/>
              <a:t>., M.Cs </a:t>
            </a:r>
            <a:endParaRPr lang="en-US" b="1" dirty="0" smtClean="0"/>
          </a:p>
          <a:p>
            <a:pPr marL="457200" indent="-457200" algn="l">
              <a:buAutoNum type="arabicPeriod"/>
            </a:pPr>
            <a:r>
              <a:rPr lang="en-US" b="1" dirty="0" smtClean="0"/>
              <a:t>Ahmad </a:t>
            </a:r>
            <a:r>
              <a:rPr lang="en-US" b="1" dirty="0" err="1"/>
              <a:t>Mutatkin</a:t>
            </a:r>
            <a:r>
              <a:rPr lang="en-US" b="1" dirty="0"/>
              <a:t> </a:t>
            </a:r>
            <a:r>
              <a:rPr lang="en-US" b="1" dirty="0" err="1"/>
              <a:t>Bakti</a:t>
            </a:r>
            <a:r>
              <a:rPr lang="en-US" b="1" dirty="0"/>
              <a:t> , M.M., </a:t>
            </a:r>
            <a:r>
              <a:rPr lang="en-US" b="1" dirty="0" err="1" smtClean="0"/>
              <a:t>M.Kom</a:t>
            </a:r>
            <a:r>
              <a:rPr lang="en-US" b="1" dirty="0" smtClean="0"/>
              <a:t> </a:t>
            </a:r>
          </a:p>
          <a:p>
            <a:pPr marL="457200" indent="-457200" algn="l">
              <a:buAutoNum type="arabicPeriod"/>
            </a:pPr>
            <a:r>
              <a:rPr lang="en-US" b="1" dirty="0" smtClean="0"/>
              <a:t>Ahmad </a:t>
            </a:r>
            <a:r>
              <a:rPr lang="en-US" b="1" dirty="0" err="1"/>
              <a:t>Syazili</a:t>
            </a:r>
            <a:r>
              <a:rPr lang="en-US" b="1" dirty="0"/>
              <a:t>, </a:t>
            </a:r>
            <a:r>
              <a:rPr lang="en-US" b="1" dirty="0" err="1" smtClean="0"/>
              <a:t>M.Kom</a:t>
            </a:r>
            <a:endParaRPr lang="en-US" b="1" dirty="0" smtClean="0"/>
          </a:p>
          <a:p>
            <a:pPr marL="457200" indent="-457200" algn="l">
              <a:buAutoNum type="arabicPeriod"/>
            </a:pPr>
            <a:r>
              <a:rPr lang="en-US" b="1" dirty="0" err="1" smtClean="0"/>
              <a:t>Misinem</a:t>
            </a:r>
            <a:r>
              <a:rPr lang="en-US" b="1" dirty="0" smtClean="0"/>
              <a:t> </a:t>
            </a:r>
            <a:r>
              <a:rPr lang="en-US" b="1" dirty="0"/>
              <a:t>, </a:t>
            </a:r>
            <a:r>
              <a:rPr lang="en-US" b="1" dirty="0" err="1"/>
              <a:t>S.Kom</a:t>
            </a:r>
            <a:r>
              <a:rPr lang="en-US" b="1" dirty="0"/>
              <a:t>., </a:t>
            </a:r>
            <a:r>
              <a:rPr lang="en-US" b="1" dirty="0" err="1" smtClean="0"/>
              <a:t>M.Si</a:t>
            </a:r>
            <a:endParaRPr lang="en-US" b="1" dirty="0" smtClean="0"/>
          </a:p>
          <a:p>
            <a:pPr marL="457200" indent="-457200" algn="l">
              <a:buAutoNum type="arabicPeriod"/>
            </a:pPr>
            <a:r>
              <a:rPr lang="en-US" b="1" dirty="0" err="1" smtClean="0"/>
              <a:t>Heri</a:t>
            </a:r>
            <a:r>
              <a:rPr lang="en-US" b="1" dirty="0" smtClean="0"/>
              <a:t> </a:t>
            </a:r>
            <a:r>
              <a:rPr lang="en-US" b="1" dirty="0" err="1"/>
              <a:t>Suroyo</a:t>
            </a:r>
            <a:r>
              <a:rPr lang="en-US" b="1" dirty="0"/>
              <a:t>, </a:t>
            </a:r>
            <a:r>
              <a:rPr lang="en-US" b="1" dirty="0" err="1"/>
              <a:t>S.Si</a:t>
            </a:r>
            <a:r>
              <a:rPr lang="en-US" b="1" dirty="0"/>
              <a:t>., </a:t>
            </a:r>
            <a:r>
              <a:rPr lang="en-US" b="1" dirty="0" err="1" smtClean="0"/>
              <a:t>M.Kom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4447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</a:t>
            </a:r>
            <a:r>
              <a:rPr lang="en-US" dirty="0" err="1" smtClean="0"/>
              <a:t>Outcame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﻿</a:t>
            </a:r>
            <a:r>
              <a:rPr lang="en-US" dirty="0" err="1"/>
              <a:t>Mampu</a:t>
            </a:r>
            <a:r>
              <a:rPr lang="en-US" dirty="0"/>
              <a:t>	</a:t>
            </a:r>
            <a:r>
              <a:rPr lang="en-US" dirty="0" err="1"/>
              <a:t>membuat</a:t>
            </a:r>
            <a:r>
              <a:rPr lang="en-US" dirty="0"/>
              <a:t>	</a:t>
            </a:r>
            <a:r>
              <a:rPr lang="en-US" dirty="0" smtClean="0"/>
              <a:t>program </a:t>
            </a:r>
            <a:r>
              <a:rPr lang="en-US" dirty="0" err="1" smtClean="0"/>
              <a:t>dengan</a:t>
            </a:r>
            <a:r>
              <a:rPr lang="en-US" dirty="0"/>
              <a:t>	</a:t>
            </a:r>
            <a:r>
              <a:rPr lang="en-US" dirty="0" err="1"/>
              <a:t>memanfaatkan</a:t>
            </a:r>
            <a:r>
              <a:rPr lang="en-US" dirty="0"/>
              <a:t>	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Data.</a:t>
            </a:r>
          </a:p>
          <a:p>
            <a:endParaRPr lang="en-US" dirty="0"/>
          </a:p>
          <a:p>
            <a:r>
              <a:rPr lang="en-US" dirty="0" err="1" smtClean="0"/>
              <a:t>Topik</a:t>
            </a:r>
            <a:r>
              <a:rPr lang="en-US" dirty="0" smtClean="0"/>
              <a:t>:</a:t>
            </a:r>
          </a:p>
          <a:p>
            <a:pPr>
              <a:buFont typeface="Wingdings" charset="2"/>
              <a:buChar char="Ø"/>
            </a:pPr>
            <a:r>
              <a:rPr lang="en-US" dirty="0"/>
              <a:t>﻿</a:t>
            </a:r>
            <a:r>
              <a:rPr lang="en-US" dirty="0" err="1" smtClean="0"/>
              <a:t>Variabel</a:t>
            </a:r>
            <a:r>
              <a:rPr lang="en-US" dirty="0" smtClean="0"/>
              <a:t> scope (global </a:t>
            </a:r>
            <a:r>
              <a:rPr lang="en-US" dirty="0" err="1" smtClean="0"/>
              <a:t>dan</a:t>
            </a:r>
            <a:r>
              <a:rPr lang="en-US" dirty="0" smtClean="0"/>
              <a:t> local </a:t>
            </a:r>
            <a:r>
              <a:rPr lang="en-US" dirty="0" err="1" smtClean="0"/>
              <a:t>variabel</a:t>
            </a:r>
            <a:r>
              <a:rPr lang="en-US" dirty="0" smtClean="0"/>
              <a:t>)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 smtClean="0"/>
              <a:t>Tipe</a:t>
            </a:r>
            <a:r>
              <a:rPr lang="en-US" dirty="0" smtClean="0"/>
              <a:t>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97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F895E3-0633-0842-B700-C05F94FC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6081060-D543-D549-ABA7-20B451B9D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Variable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menyimpan</a:t>
            </a:r>
            <a:r>
              <a:rPr lang="en-ID" dirty="0"/>
              <a:t> data. Variable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, </a:t>
            </a:r>
            <a:r>
              <a:rPr lang="en-ID" dirty="0" err="1"/>
              <a:t>nilai</a:t>
            </a:r>
            <a:r>
              <a:rPr lang="en-ID" dirty="0"/>
              <a:t>, dan </a:t>
            </a:r>
            <a:r>
              <a:rPr lang="en-ID" dirty="0" err="1"/>
              <a:t>tipe</a:t>
            </a:r>
            <a:r>
              <a:rPr lang="en-ID" dirty="0"/>
              <a:t> data. </a:t>
            </a:r>
            <a:r>
              <a:rPr lang="en-ID" dirty="0" err="1"/>
              <a:t>Statementnya</a:t>
            </a:r>
            <a:r>
              <a:rPr lang="en-ID" dirty="0"/>
              <a:t> </a:t>
            </a:r>
            <a:r>
              <a:rPr lang="en-ID" dirty="0" err="1"/>
              <a:t>biasa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deklarasi</a:t>
            </a:r>
            <a:r>
              <a:rPr lang="en-ID" dirty="0"/>
              <a:t>. </a:t>
            </a:r>
          </a:p>
          <a:p>
            <a:endParaRPr lang="en-US" dirty="0"/>
          </a:p>
        </p:txBody>
      </p:sp>
      <p:pic>
        <p:nvPicPr>
          <p:cNvPr id="1025" name="Picture 1" descr="page18image41438720">
            <a:extLst>
              <a:ext uri="{FF2B5EF4-FFF2-40B4-BE49-F238E27FC236}">
                <a16:creationId xmlns="" xmlns:a16="http://schemas.microsoft.com/office/drawing/2014/main" id="{CF7AE01C-8310-1F47-9860-A8542D099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376" y="3069772"/>
            <a:ext cx="8636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5FC48B1-F1FF-AE42-859D-785C2AEF52F1}"/>
              </a:ext>
            </a:extLst>
          </p:cNvPr>
          <p:cNvSpPr/>
          <p:nvPr/>
        </p:nvSpPr>
        <p:spPr>
          <a:xfrm>
            <a:off x="3048000" y="2690336"/>
            <a:ext cx="21640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b="1" dirty="0">
                <a:solidFill>
                  <a:srgbClr val="BF0000"/>
                </a:solidFill>
                <a:latin typeface="Georgia" panose="02040502050405020303" pitchFamily="18" charset="0"/>
              </a:rPr>
              <a:t>Integer </a:t>
            </a:r>
            <a:endParaRPr lang="en-ID" sz="2400" dirty="0"/>
          </a:p>
          <a:p>
            <a:r>
              <a:rPr lang="en-ID" sz="2400" b="1" dirty="0">
                <a:solidFill>
                  <a:srgbClr val="7C9330"/>
                </a:solidFill>
                <a:latin typeface="Georgia" panose="02040502050405020303" pitchFamily="18" charset="0"/>
              </a:rPr>
              <a:t>Long </a:t>
            </a:r>
            <a:endParaRPr lang="en-ID" sz="2400" dirty="0"/>
          </a:p>
          <a:p>
            <a:r>
              <a:rPr lang="en-ID" sz="2400" b="1" dirty="0">
                <a:solidFill>
                  <a:srgbClr val="00AF4F"/>
                </a:solidFill>
                <a:latin typeface="Georgia" panose="02040502050405020303" pitchFamily="18" charset="0"/>
              </a:rPr>
              <a:t>Boolean </a:t>
            </a:r>
            <a:endParaRPr lang="en-ID" sz="2400" dirty="0"/>
          </a:p>
          <a:p>
            <a:r>
              <a:rPr lang="en-ID" sz="2400" b="1" dirty="0">
                <a:solidFill>
                  <a:srgbClr val="02607A"/>
                </a:solidFill>
                <a:latin typeface="Georgia" panose="02040502050405020303" pitchFamily="18" charset="0"/>
              </a:rPr>
              <a:t>Float </a:t>
            </a:r>
            <a:endParaRPr lang="en-ID" sz="2400" dirty="0"/>
          </a:p>
          <a:p>
            <a:r>
              <a:rPr lang="en-ID" sz="2400" b="1" dirty="0">
                <a:solidFill>
                  <a:srgbClr val="6D2D9E"/>
                </a:solidFill>
                <a:latin typeface="Georgia" panose="02040502050405020303" pitchFamily="18" charset="0"/>
              </a:rPr>
              <a:t>Character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2018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EB7923-8EB5-FC46-B09E-236198CDE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C0C6E4-5F8D-EE4A-8CF2-B8ABD3245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D" b="1" dirty="0">
                <a:solidFill>
                  <a:schemeClr val="accent5">
                    <a:lumMod val="75000"/>
                  </a:schemeClr>
                </a:solidFill>
              </a:rPr>
              <a:t>int (integer) </a:t>
            </a:r>
          </a:p>
          <a:p>
            <a:pPr marL="0" indent="0">
              <a:buNone/>
            </a:pPr>
            <a:r>
              <a:rPr lang="en-ID" dirty="0" err="1"/>
              <a:t>Tipe</a:t>
            </a:r>
            <a:r>
              <a:rPr lang="en-ID" dirty="0"/>
              <a:t> data yang paling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, </a:t>
            </a:r>
            <a:r>
              <a:rPr lang="en-ID" dirty="0" err="1"/>
              <a:t>menyimpan</a:t>
            </a:r>
            <a:r>
              <a:rPr lang="en-ID" dirty="0"/>
              <a:t> data </a:t>
            </a:r>
            <a:r>
              <a:rPr lang="en-ID" dirty="0" err="1"/>
              <a:t>sebesar</a:t>
            </a:r>
            <a:r>
              <a:rPr lang="en-ID" dirty="0"/>
              <a:t> 2 bytes (16 bits). </a:t>
            </a:r>
            <a:r>
              <a:rPr lang="en-ID" dirty="0" err="1"/>
              <a:t>Menyimpan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-32,768 </a:t>
            </a:r>
            <a:r>
              <a:rPr lang="en-ID" dirty="0" err="1"/>
              <a:t>sampai</a:t>
            </a:r>
            <a:r>
              <a:rPr lang="en-ID" dirty="0"/>
              <a:t> 32,768. </a:t>
            </a:r>
          </a:p>
          <a:p>
            <a:r>
              <a:rPr lang="en-ID" b="1" dirty="0">
                <a:solidFill>
                  <a:schemeClr val="accent5">
                    <a:lumMod val="75000"/>
                  </a:schemeClr>
                </a:solidFill>
              </a:rPr>
              <a:t>Boolean (Boolean)</a:t>
            </a:r>
          </a:p>
          <a:p>
            <a:pPr marL="0" indent="0">
              <a:buNone/>
            </a:pPr>
            <a:r>
              <a:rPr lang="en-ID" dirty="0"/>
              <a:t>Variable </a:t>
            </a:r>
            <a:r>
              <a:rPr lang="en-ID" dirty="0" err="1"/>
              <a:t>sederhana</a:t>
            </a:r>
            <a:r>
              <a:rPr lang="en-ID" dirty="0"/>
              <a:t> yang </a:t>
            </a:r>
            <a:r>
              <a:rPr lang="en-ID" dirty="0" err="1"/>
              <a:t>menyimpan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True </a:t>
            </a:r>
            <a:r>
              <a:rPr lang="en-ID" dirty="0" err="1"/>
              <a:t>atau</a:t>
            </a:r>
            <a:r>
              <a:rPr lang="en-ID" dirty="0"/>
              <a:t> False.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berguna</a:t>
            </a:r>
            <a:r>
              <a:rPr lang="en-ID" dirty="0"/>
              <a:t> </a:t>
            </a:r>
            <a:r>
              <a:rPr lang="en-ID" dirty="0" err="1"/>
              <a:t>karna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1 bit </a:t>
            </a:r>
            <a:r>
              <a:rPr lang="en-ID" dirty="0" err="1"/>
              <a:t>memori</a:t>
            </a:r>
            <a:r>
              <a:rPr lang="en-ID" dirty="0"/>
              <a:t> RAM. </a:t>
            </a:r>
          </a:p>
          <a:p>
            <a:r>
              <a:rPr lang="en-ID" b="1" dirty="0">
                <a:solidFill>
                  <a:schemeClr val="accent5">
                    <a:lumMod val="75000"/>
                  </a:schemeClr>
                </a:solidFill>
              </a:rPr>
              <a:t>long(long) </a:t>
            </a:r>
          </a:p>
          <a:p>
            <a:pPr marL="0" indent="0">
              <a:buNone/>
            </a:pP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datanya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data integer. </a:t>
            </a:r>
            <a:r>
              <a:rPr lang="en-ID" dirty="0" err="1"/>
              <a:t>Menggunakan</a:t>
            </a:r>
            <a:r>
              <a:rPr lang="en-ID" dirty="0"/>
              <a:t> 4 bytes (32 bits) </a:t>
            </a:r>
            <a:r>
              <a:rPr lang="en-ID" dirty="0" err="1"/>
              <a:t>memori</a:t>
            </a:r>
            <a:r>
              <a:rPr lang="en-ID" dirty="0"/>
              <a:t> RAM dan </a:t>
            </a:r>
            <a:r>
              <a:rPr lang="en-ID" dirty="0" err="1"/>
              <a:t>memiliki</a:t>
            </a:r>
            <a:r>
              <a:rPr lang="en-ID" dirty="0"/>
              <a:t> range - 2,147,483,648 dan 2,147 ,483,648. </a:t>
            </a:r>
          </a:p>
          <a:p>
            <a:r>
              <a:rPr lang="en-ID" b="1" dirty="0">
                <a:solidFill>
                  <a:schemeClr val="accent5">
                    <a:lumMod val="75000"/>
                  </a:schemeClr>
                </a:solidFill>
              </a:rPr>
              <a:t>float(float) </a:t>
            </a:r>
          </a:p>
          <a:p>
            <a:pPr marL="0" indent="0">
              <a:buNone/>
            </a:pP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floating point math (decimals). </a:t>
            </a:r>
            <a:r>
              <a:rPr lang="en-ID" dirty="0" err="1"/>
              <a:t>Memori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4 bytes (32 bits) RAM range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-3.4028235E+38 dan 3.4028235E+38. </a:t>
            </a:r>
          </a:p>
          <a:p>
            <a:r>
              <a:rPr lang="en-ID" b="1" dirty="0">
                <a:solidFill>
                  <a:schemeClr val="accent5">
                    <a:lumMod val="75000"/>
                  </a:schemeClr>
                </a:solidFill>
              </a:rPr>
              <a:t>char(character) </a:t>
            </a:r>
          </a:p>
          <a:p>
            <a:pPr marL="0" indent="0">
              <a:buNone/>
            </a:pPr>
            <a:r>
              <a:rPr lang="en-ID" dirty="0" err="1"/>
              <a:t>Menyimpan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karakter</a:t>
            </a:r>
            <a:r>
              <a:rPr lang="en-ID" dirty="0"/>
              <a:t> </a:t>
            </a:r>
            <a:r>
              <a:rPr lang="en-ID" dirty="0" err="1"/>
              <a:t>mengunakan</a:t>
            </a:r>
            <a:r>
              <a:rPr lang="en-ID" dirty="0"/>
              <a:t> ASCII code (</a:t>
            </a:r>
            <a:r>
              <a:rPr lang="en-ID" dirty="0" err="1"/>
              <a:t>contoh</a:t>
            </a:r>
            <a:r>
              <a:rPr lang="en-ID" dirty="0"/>
              <a:t>: 'A' = 65). </a:t>
            </a:r>
            <a:r>
              <a:rPr lang="en-ID" dirty="0" err="1"/>
              <a:t>Memori</a:t>
            </a:r>
            <a:r>
              <a:rPr lang="en-ID" dirty="0"/>
              <a:t> 1 byte (8 bits) RAM. Arduino </a:t>
            </a:r>
            <a:r>
              <a:rPr lang="en-ID" dirty="0" err="1"/>
              <a:t>menggunakan</a:t>
            </a:r>
            <a:r>
              <a:rPr lang="en-ID" dirty="0"/>
              <a:t> strings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array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char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057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project </a:t>
            </a:r>
            <a:r>
              <a:rPr lang="en-US" dirty="0" err="1" smtClean="0"/>
              <a:t>lampu</a:t>
            </a:r>
            <a:r>
              <a:rPr lang="en-US" dirty="0" smtClean="0"/>
              <a:t> blink </a:t>
            </a:r>
            <a:r>
              <a:rPr lang="en-US" dirty="0" err="1" smtClean="0"/>
              <a:t>dengan</a:t>
            </a:r>
            <a:r>
              <a:rPr lang="en-US" dirty="0" smtClean="0"/>
              <a:t> simulator Arduino.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996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217</Words>
  <Application>Microsoft Macintosh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Calibri Light</vt:lpstr>
      <vt:lpstr>Georgia</vt:lpstr>
      <vt:lpstr>Wingdings</vt:lpstr>
      <vt:lpstr>Arial</vt:lpstr>
      <vt:lpstr>Office Theme</vt:lpstr>
      <vt:lpstr>Variabel dan Struktur Data</vt:lpstr>
      <vt:lpstr>Learning Outcame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 Muzakir</dc:creator>
  <cp:lastModifiedBy>Microsoft Office User</cp:lastModifiedBy>
  <cp:revision>27</cp:revision>
  <dcterms:created xsi:type="dcterms:W3CDTF">2018-10-09T05:54:09Z</dcterms:created>
  <dcterms:modified xsi:type="dcterms:W3CDTF">2019-10-01T06:56:31Z</dcterms:modified>
</cp:coreProperties>
</file>