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326" r:id="rId4"/>
    <p:sldId id="325" r:id="rId5"/>
    <p:sldId id="327" r:id="rId6"/>
    <p:sldId id="328" r:id="rId7"/>
    <p:sldId id="348" r:id="rId8"/>
    <p:sldId id="342" r:id="rId9"/>
    <p:sldId id="343" r:id="rId10"/>
    <p:sldId id="344" r:id="rId11"/>
    <p:sldId id="345" r:id="rId12"/>
    <p:sldId id="346" r:id="rId13"/>
    <p:sldId id="347" r:id="rId14"/>
    <p:sldId id="349" r:id="rId15"/>
    <p:sldId id="350" r:id="rId16"/>
    <p:sldId id="368" r:id="rId17"/>
    <p:sldId id="315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7" r:id="rId32"/>
    <p:sldId id="365" r:id="rId33"/>
    <p:sldId id="366" r:id="rId34"/>
    <p:sldId id="299" r:id="rId3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66FF66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FDFE-6E41-4D19-8199-ECF4EDE9C550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CD419-1878-479F-98A3-6484EC252BA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68047-EB54-4063-816F-6C7B67816D80}" type="slidenum">
              <a:rPr lang="en-US"/>
              <a:pPr/>
              <a:t>18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D161-A32F-4CA2-BAB7-78027E66DAE6}" type="slidenum">
              <a:rPr lang="en-US"/>
              <a:pPr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1920C-BD79-43DA-92B4-E2FB7E8FBA89}" type="slidenum">
              <a:rPr lang="en-US"/>
              <a:pPr/>
              <a:t>20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For a dendrogram tree, its horizontal axis indexes all the data in a given data set, while its vertical axis expresses the lifetime of all possible cluster formation.</a:t>
            </a:r>
          </a:p>
          <a:p>
            <a:r>
              <a:rPr lang="en-US" smtClean="0">
                <a:latin typeface="Arial" pitchFamily="34" charset="0"/>
              </a:rPr>
              <a:t>The lifetime of a cluster in the dendrogram is defined as </a:t>
            </a:r>
          </a:p>
          <a:p>
            <a:r>
              <a:rPr lang="en-US" smtClean="0">
                <a:latin typeface="Arial" pitchFamily="34" charset="0"/>
              </a:rPr>
              <a:t>an interval from the moment that the cluster is created to the moment that it disappears by merging with other clusters.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C7BF2-7036-4004-A722-558F154498C9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9852C3-1CF3-4558-AED2-E61CA70B286A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338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52C3-1CF3-4558-AED2-E61CA70B286A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4752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52C3-1CF3-4558-AED2-E61CA70B286A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504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52C3-1CF3-4558-AED2-E61CA70B286A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344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52C3-1CF3-4558-AED2-E61CA70B286A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396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52C3-1CF3-4558-AED2-E61CA70B286A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9583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52C3-1CF3-4558-AED2-E61CA70B286A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3157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52C3-1CF3-4558-AED2-E61CA70B286A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0740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52C3-1CF3-4558-AED2-E61CA70B286A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8089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52C3-1CF3-4558-AED2-E61CA70B286A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1692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52C3-1CF3-4558-AED2-E61CA70B286A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294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19852C3-1CF3-4558-AED2-E61CA70B286A}" type="datetimeFigureOut">
              <a:rPr lang="id-ID" smtClean="0"/>
              <a:pPr/>
              <a:t>11/02/2016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71F69C-953D-492E-A5FB-15FA43E3636D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534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Data_Mining_Algorithms_In_R/Clustering/K-Means" TargetMode="External"/><Relationship Id="rId2" Type="http://schemas.openxmlformats.org/officeDocument/2006/relationships/hyperlink" Target="http://www.cs.man.ac.uk/~kechen/teaching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id-ID" dirty="0" smtClean="0"/>
              <a:t>PARTITIONAL &amp; HIERARCHICAL CLUSTERING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/>
              <a:t>KS141321 </a:t>
            </a:r>
            <a:r>
              <a:rPr lang="id-ID" b="1" dirty="0">
                <a:solidFill>
                  <a:srgbClr val="00B0F0"/>
                </a:solidFill>
              </a:rPr>
              <a:t>SISTEM CERDAS</a:t>
            </a:r>
            <a:r>
              <a:rPr lang="id-ID" dirty="0">
                <a:solidFill>
                  <a:srgbClr val="00B0F0"/>
                </a:solidFill>
              </a:rPr>
              <a:t> </a:t>
            </a:r>
          </a:p>
          <a:p>
            <a:r>
              <a:rPr lang="id-ID" dirty="0">
                <a:solidFill>
                  <a:srgbClr val="C00000"/>
                </a:solidFill>
              </a:rPr>
              <a:t>Materi </a:t>
            </a:r>
            <a:r>
              <a:rPr lang="id-ID" dirty="0" smtClean="0">
                <a:solidFill>
                  <a:srgbClr val="C00000"/>
                </a:solidFill>
              </a:rPr>
              <a:t>– Minggu 11</a:t>
            </a:r>
            <a:endParaRPr lang="id-ID" dirty="0">
              <a:solidFill>
                <a:srgbClr val="C00000"/>
              </a:solidFill>
            </a:endParaRPr>
          </a:p>
          <a:p>
            <a:r>
              <a:rPr lang="id-ID" b="1" dirty="0">
                <a:solidFill>
                  <a:schemeClr val="tx1"/>
                </a:solidFill>
              </a:rPr>
              <a:t>Jurusan Sistem Informasi </a:t>
            </a:r>
            <a:r>
              <a:rPr lang="id-ID" b="1" dirty="0" smtClean="0">
                <a:solidFill>
                  <a:schemeClr val="tx1"/>
                </a:solidFill>
              </a:rPr>
              <a:t>ITS</a:t>
            </a:r>
            <a:br>
              <a:rPr lang="id-ID" b="1" dirty="0" smtClean="0">
                <a:solidFill>
                  <a:schemeClr val="tx1"/>
                </a:solidFill>
              </a:rPr>
            </a:br>
            <a:r>
              <a:rPr lang="id-ID" dirty="0" smtClean="0">
                <a:solidFill>
                  <a:schemeClr val="tx1"/>
                </a:solidFill>
              </a:rPr>
              <a:t>Oleh: Irmasari Hafidz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39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1042988"/>
            <a:fld id="{4E60091F-7EE8-4E33-B97E-1DB5501DFACF}" type="slidenum">
              <a:rPr lang="en-GB"/>
              <a:pPr defTabSz="1042988"/>
              <a:t>10</a:t>
            </a:fld>
            <a:endParaRPr lang="en-GB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74" y="0"/>
            <a:ext cx="11294252" cy="1143240"/>
          </a:xfrm>
        </p:spPr>
        <p:txBody>
          <a:bodyPr/>
          <a:lstStyle/>
          <a:p>
            <a:pPr eaLnBrk="1" hangingPunct="1"/>
            <a:r>
              <a:rPr lang="en-US" b="0" smtClean="0"/>
              <a:t>Example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875" y="1218112"/>
            <a:ext cx="11393801" cy="5183455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Step 2: </a:t>
            </a:r>
            <a:r>
              <a:rPr lang="en-GB" smtClean="0"/>
              <a:t>Compute new centroids of the current partition </a:t>
            </a:r>
            <a:endParaRPr lang="en-US" smtClean="0"/>
          </a:p>
          <a:p>
            <a:pPr marL="979488" lvl="1" indent="-457200" eaLnBrk="1" hangingPunct="1">
              <a:buFontTx/>
              <a:buNone/>
            </a:pPr>
            <a:r>
              <a:rPr lang="en-US" smtClean="0"/>
              <a:t>  </a:t>
            </a:r>
          </a:p>
        </p:txBody>
      </p: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147" y="2047465"/>
            <a:ext cx="5212732" cy="389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6356636" y="2047465"/>
            <a:ext cx="56616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GB" sz="2400">
                <a:latin typeface="Tahoma" pitchFamily="34" charset="0"/>
              </a:rPr>
              <a:t>Knowing the members of each </a:t>
            </a:r>
          </a:p>
          <a:p>
            <a:pPr defTabSz="1042988"/>
            <a:r>
              <a:rPr lang="en-GB" sz="2400">
                <a:latin typeface="Tahoma" pitchFamily="34" charset="0"/>
              </a:rPr>
              <a:t>cluster, now we compute the new </a:t>
            </a:r>
          </a:p>
          <a:p>
            <a:pPr defTabSz="1042988"/>
            <a:r>
              <a:rPr lang="en-GB" sz="2400">
                <a:latin typeface="Tahoma" pitchFamily="34" charset="0"/>
              </a:rPr>
              <a:t>centroid of each group based on </a:t>
            </a:r>
          </a:p>
          <a:p>
            <a:pPr defTabSz="1042988"/>
            <a:r>
              <a:rPr lang="en-GB" sz="2400">
                <a:latin typeface="Tahoma" pitchFamily="34" charset="0"/>
              </a:rPr>
              <a:t>these new memberships.</a:t>
            </a:r>
            <a:endParaRPr lang="en-GB"/>
          </a:p>
        </p:txBody>
      </p:sp>
      <p:graphicFrame>
        <p:nvGraphicFramePr>
          <p:cNvPr id="3074" name="Object 14"/>
          <p:cNvGraphicFramePr>
            <a:graphicFrameLocks noChangeAspect="1"/>
          </p:cNvGraphicFramePr>
          <p:nvPr/>
        </p:nvGraphicFramePr>
        <p:xfrm>
          <a:off x="6474286" y="3461396"/>
          <a:ext cx="5618166" cy="2633484"/>
        </p:xfrm>
        <a:graphic>
          <a:graphicData uri="http://schemas.openxmlformats.org/presentationml/2006/ole">
            <p:oleObj spid="_x0000_s81922" name="Equation" r:id="rId4" imgW="1638000" imgH="10918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1042988"/>
            <a:fld id="{D7F09C13-5231-46E3-ADC0-DC9CB0948D32}" type="slidenum">
              <a:rPr lang="en-GB"/>
              <a:pPr defTabSz="1042988"/>
              <a:t>11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74" y="0"/>
            <a:ext cx="11294252" cy="1143240"/>
          </a:xfrm>
        </p:spPr>
        <p:txBody>
          <a:bodyPr/>
          <a:lstStyle/>
          <a:p>
            <a:pPr eaLnBrk="1" hangingPunct="1"/>
            <a:r>
              <a:rPr lang="en-US" b="0" smtClean="0"/>
              <a:t>Example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875" y="1218112"/>
            <a:ext cx="11393801" cy="5183455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Step 2: </a:t>
            </a:r>
            <a:r>
              <a:rPr lang="en-GB" smtClean="0"/>
              <a:t>Renew membership based on new centroids </a:t>
            </a:r>
            <a:endParaRPr lang="en-US" smtClean="0"/>
          </a:p>
          <a:p>
            <a:pPr marL="979488" lvl="1" indent="-457200" eaLnBrk="1" hangingPunct="1">
              <a:buFontTx/>
              <a:buNone/>
            </a:pPr>
            <a:r>
              <a:rPr lang="en-US" smtClean="0"/>
              <a:t> 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617273" y="2323916"/>
            <a:ext cx="4850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GB" sz="2400">
                <a:latin typeface="Tahoma" pitchFamily="34" charset="0"/>
              </a:rPr>
              <a:t>Compute the distance of all objects to the new centroids</a:t>
            </a: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148" y="1978352"/>
            <a:ext cx="5397349" cy="403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7273" y="3222381"/>
            <a:ext cx="5038974" cy="17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6443516" y="5226651"/>
            <a:ext cx="47852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42988"/>
            <a:r>
              <a:rPr lang="en-GB" sz="2400">
                <a:latin typeface="Tahoma" pitchFamily="34" charset="0"/>
              </a:rPr>
              <a:t>Assign the membership to objects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1042988"/>
            <a:fld id="{F7C99038-2BE7-4B49-BCB9-42D2B6EA8561}" type="slidenum">
              <a:rPr lang="en-GB"/>
              <a:pPr defTabSz="1042988"/>
              <a:t>12</a:t>
            </a:fld>
            <a:endParaRPr lang="en-GB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74" y="0"/>
            <a:ext cx="11294252" cy="1143240"/>
          </a:xfrm>
        </p:spPr>
        <p:txBody>
          <a:bodyPr/>
          <a:lstStyle/>
          <a:p>
            <a:pPr eaLnBrk="1" hangingPunct="1"/>
            <a:r>
              <a:rPr lang="en-US" b="0" smtClean="0"/>
              <a:t>Example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875" y="1218112"/>
            <a:ext cx="11393801" cy="5183455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Step 3: </a:t>
            </a:r>
            <a:r>
              <a:rPr lang="en-GB" smtClean="0"/>
              <a:t>Repeat the first two steps until its convergence </a:t>
            </a:r>
            <a:endParaRPr lang="en-US" smtClean="0"/>
          </a:p>
          <a:p>
            <a:pPr marL="979488" lvl="1" indent="-457200" eaLnBrk="1" hangingPunct="1">
              <a:buFontTx/>
              <a:buNone/>
            </a:pPr>
            <a:r>
              <a:rPr lang="en-US" smtClean="0"/>
              <a:t>  </a:t>
            </a: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390" y="1963954"/>
            <a:ext cx="5473368" cy="405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356636" y="2228886"/>
            <a:ext cx="56616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GB" sz="2400">
                <a:latin typeface="Tahoma" pitchFamily="34" charset="0"/>
              </a:rPr>
              <a:t>Knowing the members of each </a:t>
            </a:r>
          </a:p>
          <a:p>
            <a:pPr defTabSz="1042988"/>
            <a:r>
              <a:rPr lang="en-GB" sz="2400">
                <a:latin typeface="Tahoma" pitchFamily="34" charset="0"/>
              </a:rPr>
              <a:t>cluster, now we compute the new </a:t>
            </a:r>
          </a:p>
          <a:p>
            <a:pPr defTabSz="1042988"/>
            <a:r>
              <a:rPr lang="en-GB" sz="2400">
                <a:latin typeface="Tahoma" pitchFamily="34" charset="0"/>
              </a:rPr>
              <a:t>centroid of each group based on </a:t>
            </a:r>
          </a:p>
          <a:p>
            <a:pPr defTabSz="1042988"/>
            <a:r>
              <a:rPr lang="en-GB" sz="2400">
                <a:latin typeface="Tahoma" pitchFamily="34" charset="0"/>
              </a:rPr>
              <a:t>these new memberships.</a:t>
            </a:r>
            <a:endParaRPr lang="en-GB"/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6564785" y="3844397"/>
          <a:ext cx="5627216" cy="1686063"/>
        </p:xfrm>
        <a:graphic>
          <a:graphicData uri="http://schemas.openxmlformats.org/presentationml/2006/ole">
            <p:oleObj spid="_x0000_s82946" name="Equation" r:id="rId4" imgW="1726920" imgH="698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1042988"/>
            <a:fld id="{5D7D8A54-4874-4291-A826-345EDF34A755}" type="slidenum">
              <a:rPr lang="en-GB"/>
              <a:pPr defTabSz="1042988"/>
              <a:t>13</a:t>
            </a:fld>
            <a:endParaRPr lang="en-GB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74" y="0"/>
            <a:ext cx="11294252" cy="1143240"/>
          </a:xfrm>
        </p:spPr>
        <p:txBody>
          <a:bodyPr/>
          <a:lstStyle/>
          <a:p>
            <a:pPr eaLnBrk="1" hangingPunct="1"/>
            <a:r>
              <a:rPr lang="en-US" b="0" dirty="0" smtClean="0"/>
              <a:t>Example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875" y="1218112"/>
            <a:ext cx="11393801" cy="5183455"/>
          </a:xfrm>
        </p:spPr>
        <p:txBody>
          <a:bodyPr/>
          <a:lstStyle/>
          <a:p>
            <a:pPr marL="533400" indent="-533400" eaLnBrk="1" hangingPunct="1"/>
            <a:r>
              <a:rPr lang="en-US" dirty="0" smtClean="0"/>
              <a:t>Step 3: </a:t>
            </a:r>
            <a:r>
              <a:rPr lang="en-GB" dirty="0" smtClean="0"/>
              <a:t>Repeat the first two steps until its convergence </a:t>
            </a:r>
            <a:endParaRPr lang="en-US" dirty="0" smtClean="0"/>
          </a:p>
          <a:p>
            <a:pPr marL="979488" lvl="1" indent="-457200" eaLnBrk="1" hangingPunct="1">
              <a:buFontTx/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390" y="1963954"/>
            <a:ext cx="5473368" cy="405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356636" y="3021344"/>
            <a:ext cx="56616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GB" sz="2400" dirty="0">
                <a:latin typeface="Tahoma" pitchFamily="34" charset="0"/>
              </a:rPr>
              <a:t>Compute the distance of all objects to the new </a:t>
            </a:r>
            <a:r>
              <a:rPr lang="en-GB" sz="2400" dirty="0" err="1">
                <a:latin typeface="Tahoma" pitchFamily="34" charset="0"/>
              </a:rPr>
              <a:t>centroids</a:t>
            </a:r>
            <a:endParaRPr lang="en-GB" sz="2400" dirty="0">
              <a:latin typeface="Tahoma" pitchFamily="34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395" y="3965571"/>
            <a:ext cx="5299610" cy="158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530394" y="5675199"/>
            <a:ext cx="5661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GB" sz="2400">
                <a:latin typeface="Tahoma" pitchFamily="34" charset="0"/>
              </a:rPr>
              <a:t>Stop due to no new assignment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947" y="71181"/>
            <a:ext cx="4802104" cy="292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10395284" y="2165684"/>
            <a:ext cx="794085" cy="1864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142621" y="2225842"/>
            <a:ext cx="541421" cy="2081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EVALUASI PERFORMA K-Means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indent="-442913">
              <a:buFont typeface="Wingdings" pitchFamily="2" charset="2"/>
              <a:buChar char="v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K-Means Clustering </a:t>
            </a:r>
            <a:r>
              <a:rPr lang="en-US" dirty="0" err="1" smtClean="0"/>
              <a:t>dapat</a:t>
            </a:r>
            <a:r>
              <a:rPr lang="id-ID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Sum of Square Error (SSE)</a:t>
            </a:r>
            <a:r>
              <a:rPr lang="id-ID" dirty="0" smtClean="0"/>
              <a:t>. </a:t>
            </a:r>
            <a:r>
              <a:rPr lang="it-IT" dirty="0" smtClean="0"/>
              <a:t>Ide utama dari penggunaan SSE ini adalah</a:t>
            </a:r>
            <a:r>
              <a:rPr lang="id-ID" dirty="0" smtClean="0"/>
              <a:t> mengukur keseragaman antar data dalam satu klaster</a:t>
            </a:r>
          </a:p>
          <a:p>
            <a:pPr marL="442913" indent="-442913">
              <a:buFont typeface="Wingdings" pitchFamily="2" charset="2"/>
              <a:buChar char="v"/>
            </a:pPr>
            <a:r>
              <a:rPr lang="id-ID" dirty="0" smtClean="0"/>
              <a:t>Keseragaman diukur berdasarkan error/jarak antara setiap data dengan centroidnya. </a:t>
            </a:r>
            <a:r>
              <a:rPr lang="pt-BR" dirty="0" smtClean="0"/>
              <a:t>Semakin seragam data-data dalam sebuah</a:t>
            </a:r>
            <a:r>
              <a:rPr lang="id-ID" dirty="0" smtClean="0"/>
              <a:t> cluster, semakin kecil jarak antara setiap data dengan centroidnya</a:t>
            </a:r>
          </a:p>
          <a:p>
            <a:pPr marL="442913" indent="-442913">
              <a:buFont typeface="Wingdings" pitchFamily="2" charset="2"/>
              <a:buChar char="v"/>
            </a:pPr>
            <a:r>
              <a:rPr lang="id-ID" dirty="0" smtClean="0"/>
              <a:t>Selanjutnya error disetiap cluster dijumlahkan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cluster (Sum of Square Error/SSE)</a:t>
            </a:r>
            <a:r>
              <a:rPr lang="id-ID" dirty="0" smtClean="0"/>
              <a:t>. </a:t>
            </a:r>
            <a:r>
              <a:rPr lang="fi-FI" dirty="0" smtClean="0"/>
              <a:t>Semakin kecil nilai SSE maka semakin bagus</a:t>
            </a:r>
            <a:r>
              <a:rPr lang="id-ID" dirty="0" smtClean="0"/>
              <a:t> hasil clusteringnya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EVALUASI PERFORMA K-Means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K = banyaknya cluster</a:t>
            </a:r>
          </a:p>
          <a:p>
            <a:r>
              <a:rPr lang="id-ID" dirty="0" smtClean="0"/>
              <a:t>Ci = Cluster ke-i</a:t>
            </a:r>
          </a:p>
          <a:p>
            <a:r>
              <a:rPr lang="id-ID" dirty="0" smtClean="0"/>
              <a:t>mi = centroid cluster ke-I</a:t>
            </a:r>
          </a:p>
          <a:p>
            <a:r>
              <a:rPr lang="id-ID" dirty="0" smtClean="0"/>
              <a:t>x = data yang berada di masing-masing cluster</a:t>
            </a:r>
            <a:endParaRPr lang="id-ID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 l="28005" t="36364" r="41435" b="51648"/>
          <a:stretch>
            <a:fillRect/>
          </a:stretch>
        </p:blipFill>
        <p:spPr bwMode="auto">
          <a:xfrm>
            <a:off x="1294618" y="1906819"/>
            <a:ext cx="5169132" cy="108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8473" y="3295645"/>
            <a:ext cx="4802104" cy="292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450305" y="2875547"/>
            <a:ext cx="5402179" cy="1335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</a:t>
            </a:r>
            <a:r>
              <a:rPr lang="en-US" dirty="0" err="1" smtClean="0"/>
              <a:t>dengan</a:t>
            </a:r>
            <a:r>
              <a:rPr lang="en-US" dirty="0" smtClean="0"/>
              <a:t> WEKA</a:t>
            </a:r>
            <a:endParaRPr lang="en-US" dirty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0175" y="4422608"/>
            <a:ext cx="31718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078" y="245896"/>
            <a:ext cx="46291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endCxn id="106499" idx="0"/>
          </p:cNvCxnSpPr>
          <p:nvPr/>
        </p:nvCxnSpPr>
        <p:spPr>
          <a:xfrm>
            <a:off x="8325853" y="2658979"/>
            <a:ext cx="2280235" cy="17636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76724" y="1868160"/>
            <a:ext cx="6292516" cy="4747407"/>
            <a:chOff x="348916" y="1868160"/>
            <a:chExt cx="6292516" cy="4747407"/>
          </a:xfrm>
        </p:grpSpPr>
        <p:pic>
          <p:nvPicPr>
            <p:cNvPr id="1065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916" y="1868160"/>
              <a:ext cx="6292516" cy="4747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2"/>
            <p:cNvSpPr/>
            <p:nvPr/>
          </p:nvSpPr>
          <p:spPr>
            <a:xfrm>
              <a:off x="806116" y="2081463"/>
              <a:ext cx="3453063" cy="83017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3919" y="4547937"/>
            <a:ext cx="2292947" cy="19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endCxn id="106500" idx="1"/>
          </p:cNvCxnSpPr>
          <p:nvPr/>
        </p:nvCxnSpPr>
        <p:spPr>
          <a:xfrm flipV="1">
            <a:off x="1864895" y="2117559"/>
            <a:ext cx="5213183" cy="270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6"/>
          </p:cNvCxnSpPr>
          <p:nvPr/>
        </p:nvCxnSpPr>
        <p:spPr>
          <a:xfrm>
            <a:off x="4186987" y="2496553"/>
            <a:ext cx="3262810" cy="20784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HIERARCHICAL CLUSTERING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47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74" y="0"/>
            <a:ext cx="11743126" cy="1143240"/>
          </a:xfrm>
        </p:spPr>
        <p:txBody>
          <a:bodyPr/>
          <a:lstStyle/>
          <a:p>
            <a:pPr eaLnBrk="1" hangingPunct="1"/>
            <a:r>
              <a:rPr lang="en-US" b="0" smtClean="0"/>
              <a:t>Introduction</a:t>
            </a:r>
            <a:r>
              <a:rPr lang="en-US" smtClean="0"/>
              <a:t>	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875" y="1218112"/>
            <a:ext cx="11393801" cy="518345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en-US" dirty="0" smtClean="0"/>
              <a:t>Hierarchical Clustering Approach</a:t>
            </a:r>
          </a:p>
          <a:p>
            <a:pPr marL="979488" lvl="1" indent="-457200" eaLnBrk="1" hangingPunct="1">
              <a:lnSpc>
                <a:spcPct val="110000"/>
              </a:lnSpc>
            </a:pPr>
            <a:r>
              <a:rPr lang="en-US" sz="2000" dirty="0" smtClean="0"/>
              <a:t>A typical clustering analysis approach via partitioning data set </a:t>
            </a:r>
            <a:r>
              <a:rPr lang="en-US" sz="2000" dirty="0" smtClean="0">
                <a:solidFill>
                  <a:srgbClr val="FF0000"/>
                </a:solidFill>
              </a:rPr>
              <a:t>sequentially</a:t>
            </a:r>
          </a:p>
          <a:p>
            <a:pPr marL="979488" lvl="1" indent="-457200" eaLnBrk="1" hangingPunct="1">
              <a:lnSpc>
                <a:spcPct val="110000"/>
              </a:lnSpc>
            </a:pPr>
            <a:r>
              <a:rPr lang="en-GB" sz="2000" dirty="0" smtClean="0"/>
              <a:t>Construct nested partitions layer by layer via grouping objects  into a tree of clusters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without the need to know the number of clusters in advance</a:t>
            </a:r>
            <a:r>
              <a:rPr lang="en-US" sz="2000" dirty="0" smtClean="0"/>
              <a:t>)</a:t>
            </a:r>
          </a:p>
          <a:p>
            <a:pPr marL="979488" lvl="1" indent="-457200" eaLnBrk="1" hangingPunct="1">
              <a:lnSpc>
                <a:spcPct val="110000"/>
              </a:lnSpc>
            </a:pPr>
            <a:r>
              <a:rPr lang="en-GB" sz="2000" dirty="0" smtClean="0"/>
              <a:t>Uses distance matrix as clustering criteria and a termination condition needed</a:t>
            </a:r>
            <a:endParaRPr lang="en-US" sz="2000" dirty="0" smtClean="0"/>
          </a:p>
          <a:p>
            <a:pPr marL="533400" indent="-533400" eaLnBrk="1" hangingPunct="1">
              <a:lnSpc>
                <a:spcPct val="110000"/>
              </a:lnSpc>
            </a:pPr>
            <a:r>
              <a:rPr lang="en-US" dirty="0" smtClean="0"/>
              <a:t>Agglomerative vs. Divisive</a:t>
            </a:r>
          </a:p>
          <a:p>
            <a:pPr marL="979488" lvl="1" indent="-457200" eaLnBrk="1" hangingPunct="1">
              <a:lnSpc>
                <a:spcPct val="110000"/>
              </a:lnSpc>
            </a:pPr>
            <a:r>
              <a:rPr lang="en-US" sz="2000" dirty="0" smtClean="0"/>
              <a:t>Two sequential clustering strategies for constructing a tree of clusters</a:t>
            </a:r>
          </a:p>
          <a:p>
            <a:pPr marL="979488" lvl="1" indent="-457200" eaLnBrk="1" hangingPunct="1">
              <a:lnSpc>
                <a:spcPct val="11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Agglomerative: a bottom-up strategy</a:t>
            </a:r>
          </a:p>
          <a:p>
            <a:pPr marL="1423988" lvl="2" indent="-381000" eaLnBrk="1" hangingPunct="1">
              <a:lnSpc>
                <a:spcPct val="110000"/>
              </a:lnSpc>
            </a:pPr>
            <a:r>
              <a:rPr lang="en-US" dirty="0" smtClean="0"/>
              <a:t>Initially each data object is in its own (atomic) cluster</a:t>
            </a:r>
          </a:p>
          <a:p>
            <a:pPr marL="1423988" lvl="2" indent="-381000" algn="just" eaLnBrk="1" hangingPunct="1"/>
            <a:r>
              <a:rPr lang="en-US" dirty="0" smtClean="0"/>
              <a:t>Then merge these atomic clusters into larger and larger clusters</a:t>
            </a:r>
            <a:endParaRPr lang="en-GB" dirty="0" smtClean="0"/>
          </a:p>
          <a:p>
            <a:pPr marL="979488" lvl="1" indent="-457200" eaLnBrk="1" hangingPunct="1">
              <a:lnSpc>
                <a:spcPct val="110000"/>
              </a:lnSpc>
            </a:pPr>
            <a:r>
              <a:rPr lang="en-GB" sz="2000" dirty="0" smtClean="0">
                <a:solidFill>
                  <a:srgbClr val="FF0000"/>
                </a:solidFill>
              </a:rPr>
              <a:t>Divisive: a top-down strategy</a:t>
            </a:r>
          </a:p>
          <a:p>
            <a:pPr marL="1423988" lvl="2" indent="-381000" eaLnBrk="1" hangingPunct="1">
              <a:lnSpc>
                <a:spcPct val="110000"/>
              </a:lnSpc>
            </a:pPr>
            <a:r>
              <a:rPr lang="en-US" dirty="0" smtClean="0"/>
              <a:t>Initially all objects are in one single cluster</a:t>
            </a:r>
          </a:p>
          <a:p>
            <a:pPr marL="1423988" lvl="2" indent="-381000" eaLnBrk="1" hangingPunct="1"/>
            <a:r>
              <a:rPr lang="en-US" dirty="0" smtClean="0"/>
              <a:t>Then the cluster is subdivided into smaller and smaller clusters</a:t>
            </a:r>
            <a:endParaRPr lang="en-GB" dirty="0" smtClean="0"/>
          </a:p>
          <a:p>
            <a:pPr marL="979488" lvl="1" indent="-457200" eaLnBrk="1" hangingPunct="1">
              <a:lnSpc>
                <a:spcPct val="110000"/>
              </a:lnSpc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74" y="0"/>
            <a:ext cx="11743126" cy="1143240"/>
          </a:xfrm>
        </p:spPr>
        <p:txBody>
          <a:bodyPr/>
          <a:lstStyle/>
          <a:p>
            <a:pPr eaLnBrk="1" hangingPunct="1"/>
            <a:r>
              <a:rPr lang="en-US" b="0" smtClean="0"/>
              <a:t>Introduction</a:t>
            </a:r>
            <a:r>
              <a:rPr lang="en-US" smtClean="0"/>
              <a:t>	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875" y="1218112"/>
            <a:ext cx="11393801" cy="518345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en-US" smtClean="0"/>
              <a:t>Illustrative Example</a:t>
            </a:r>
          </a:p>
          <a:p>
            <a:pPr marL="979488" lvl="1" indent="-457200" eaLnBrk="1" hangingPunct="1">
              <a:lnSpc>
                <a:spcPct val="110000"/>
              </a:lnSpc>
              <a:buFontTx/>
              <a:buNone/>
            </a:pPr>
            <a:r>
              <a:rPr lang="en-GB" smtClean="0"/>
              <a:t>Agglomerative and divisive clustering on the data set {a, b, c, d ,e }</a:t>
            </a:r>
            <a:br>
              <a:rPr lang="en-GB" smtClean="0"/>
            </a:br>
            <a:endParaRPr lang="en-US" smtClean="0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8092405" y="3706173"/>
            <a:ext cx="3214517" cy="830793"/>
            <a:chOff x="4760" y="2622"/>
            <a:chExt cx="1776" cy="577"/>
          </a:xfrm>
        </p:grpSpPr>
        <p:sp>
          <p:nvSpPr>
            <p:cNvPr id="5183" name="Rectangle 61"/>
            <p:cNvSpPr>
              <a:spLocks noChangeArrowheads="1"/>
            </p:cNvSpPr>
            <p:nvPr/>
          </p:nvSpPr>
          <p:spPr bwMode="auto">
            <a:xfrm>
              <a:off x="4760" y="2622"/>
              <a:ext cx="17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4" name="Text Box 60"/>
            <p:cNvSpPr txBox="1">
              <a:spLocks noChangeArrowheads="1"/>
            </p:cNvSpPr>
            <p:nvPr/>
          </p:nvSpPr>
          <p:spPr bwMode="auto">
            <a:xfrm>
              <a:off x="4760" y="2622"/>
              <a:ext cx="155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42988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GB" sz="2000">
                  <a:solidFill>
                    <a:srgbClr val="FF0000"/>
                  </a:solidFill>
                  <a:latin typeface="Tahoma" pitchFamily="34" charset="0"/>
                </a:rPr>
                <a:t> Cluster distance</a:t>
              </a:r>
            </a:p>
            <a:p>
              <a:pPr defTabSz="1042988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GB" sz="2000">
                  <a:solidFill>
                    <a:srgbClr val="FF0000"/>
                  </a:solidFill>
                  <a:latin typeface="Tahoma" pitchFamily="34" charset="0"/>
                </a:rPr>
                <a:t> Termination condition</a:t>
              </a: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362913" y="2393029"/>
            <a:ext cx="9127762" cy="3761571"/>
            <a:chOff x="1200" y="1776"/>
            <a:chExt cx="4152" cy="2256"/>
          </a:xfrm>
        </p:grpSpPr>
        <p:sp>
          <p:nvSpPr>
            <p:cNvPr id="5128" name="Line 5"/>
            <p:cNvSpPr>
              <a:spLocks noChangeShapeType="1"/>
            </p:cNvSpPr>
            <p:nvPr/>
          </p:nvSpPr>
          <p:spPr bwMode="auto">
            <a:xfrm>
              <a:off x="1200" y="2112"/>
              <a:ext cx="3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0" y="1785"/>
              <a:ext cx="480" cy="327"/>
              <a:chOff x="1104" y="1785"/>
              <a:chExt cx="480" cy="327"/>
            </a:xfrm>
          </p:grpSpPr>
          <p:sp>
            <p:nvSpPr>
              <p:cNvPr id="5181" name="Line 7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182" name="Text Box 8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800">
                    <a:ea typeface="宋体" pitchFamily="2" charset="-122"/>
                  </a:rPr>
                  <a:t>Step 0</a:t>
                </a:r>
                <a:endParaRPr lang="en-US" altLang="zh-CN" sz="2400">
                  <a:ea typeface="宋体" pitchFamily="2" charset="-122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968" y="1776"/>
              <a:ext cx="480" cy="327"/>
              <a:chOff x="1104" y="1785"/>
              <a:chExt cx="480" cy="327"/>
            </a:xfrm>
          </p:grpSpPr>
          <p:sp>
            <p:nvSpPr>
              <p:cNvPr id="5179" name="Line 10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180" name="Text Box 11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800">
                    <a:ea typeface="宋体" pitchFamily="2" charset="-122"/>
                  </a:rPr>
                  <a:t>Step 1</a:t>
                </a:r>
                <a:endParaRPr lang="en-US" altLang="zh-CN" sz="2400">
                  <a:ea typeface="宋体" pitchFamily="2" charset="-122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496" y="1776"/>
              <a:ext cx="480" cy="327"/>
              <a:chOff x="1104" y="1785"/>
              <a:chExt cx="480" cy="327"/>
            </a:xfrm>
          </p:grpSpPr>
          <p:sp>
            <p:nvSpPr>
              <p:cNvPr id="5177" name="Line 13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178" name="Text Box 14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800">
                    <a:ea typeface="宋体" pitchFamily="2" charset="-122"/>
                  </a:rPr>
                  <a:t>Step 2</a:t>
                </a:r>
                <a:endParaRPr lang="en-US" altLang="zh-CN" sz="2400">
                  <a:ea typeface="宋体" pitchFamily="2" charset="-122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2976" y="1776"/>
              <a:ext cx="480" cy="327"/>
              <a:chOff x="1104" y="1785"/>
              <a:chExt cx="480" cy="327"/>
            </a:xfrm>
          </p:grpSpPr>
          <p:sp>
            <p:nvSpPr>
              <p:cNvPr id="5175" name="Line 16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176" name="Text Box 17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800">
                    <a:ea typeface="宋体" pitchFamily="2" charset="-122"/>
                  </a:rPr>
                  <a:t>Step 3</a:t>
                </a:r>
                <a:endParaRPr lang="en-US" altLang="zh-CN" sz="2400">
                  <a:ea typeface="宋体" pitchFamily="2" charset="-122"/>
                </a:endParaRPr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456" y="1776"/>
              <a:ext cx="480" cy="327"/>
              <a:chOff x="1104" y="1785"/>
              <a:chExt cx="480" cy="327"/>
            </a:xfrm>
          </p:grpSpPr>
          <p:sp>
            <p:nvSpPr>
              <p:cNvPr id="5173" name="Line 19"/>
              <p:cNvSpPr>
                <a:spLocks noChangeShapeType="1"/>
              </p:cNvSpPr>
              <p:nvPr/>
            </p:nvSpPr>
            <p:spPr bwMode="auto">
              <a:xfrm flipH="1">
                <a:off x="1200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174" name="Text Box 20"/>
              <p:cNvSpPr txBox="1">
                <a:spLocks noChangeArrowheads="1"/>
              </p:cNvSpPr>
              <p:nvPr/>
            </p:nvSpPr>
            <p:spPr bwMode="auto">
              <a:xfrm>
                <a:off x="1104" y="1785"/>
                <a:ext cx="48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800">
                    <a:ea typeface="宋体" pitchFamily="2" charset="-122"/>
                  </a:rPr>
                  <a:t>Step 4</a:t>
                </a:r>
                <a:endParaRPr lang="en-US" altLang="zh-CN" sz="2400">
                  <a:ea typeface="宋体" pitchFamily="2" charset="-122"/>
                </a:endParaRPr>
              </a:p>
            </p:txBody>
          </p:sp>
        </p:grpSp>
        <p:sp>
          <p:nvSpPr>
            <p:cNvPr id="5134" name="Text Box 21"/>
            <p:cNvSpPr txBox="1">
              <a:spLocks noChangeArrowheads="1"/>
            </p:cNvSpPr>
            <p:nvPr/>
          </p:nvSpPr>
          <p:spPr bwMode="auto">
            <a:xfrm>
              <a:off x="1440" y="2508"/>
              <a:ext cx="16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ea typeface="宋体" pitchFamily="2" charset="-122"/>
                </a:rPr>
                <a:t>b</a:t>
              </a:r>
            </a:p>
          </p:txBody>
        </p:sp>
        <p:sp>
          <p:nvSpPr>
            <p:cNvPr id="5135" name="Text Box 22"/>
            <p:cNvSpPr txBox="1">
              <a:spLocks noChangeArrowheads="1"/>
            </p:cNvSpPr>
            <p:nvPr/>
          </p:nvSpPr>
          <p:spPr bwMode="auto">
            <a:xfrm>
              <a:off x="1440" y="3108"/>
              <a:ext cx="16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ea typeface="宋体" pitchFamily="2" charset="-122"/>
                </a:rPr>
                <a:t>d</a:t>
              </a:r>
            </a:p>
          </p:txBody>
        </p:sp>
        <p:sp>
          <p:nvSpPr>
            <p:cNvPr id="5136" name="Text Box 23"/>
            <p:cNvSpPr txBox="1">
              <a:spLocks noChangeArrowheads="1"/>
            </p:cNvSpPr>
            <p:nvPr/>
          </p:nvSpPr>
          <p:spPr bwMode="auto">
            <a:xfrm>
              <a:off x="1440" y="2808"/>
              <a:ext cx="138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ea typeface="宋体" pitchFamily="2" charset="-122"/>
                </a:rPr>
                <a:t>c</a:t>
              </a:r>
            </a:p>
          </p:txBody>
        </p:sp>
        <p:sp>
          <p:nvSpPr>
            <p:cNvPr id="5137" name="Text Box 24"/>
            <p:cNvSpPr txBox="1">
              <a:spLocks noChangeArrowheads="1"/>
            </p:cNvSpPr>
            <p:nvPr/>
          </p:nvSpPr>
          <p:spPr bwMode="auto">
            <a:xfrm>
              <a:off x="1440" y="3408"/>
              <a:ext cx="154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ea typeface="宋体" pitchFamily="2" charset="-122"/>
                </a:rPr>
                <a:t>e</a:t>
              </a:r>
            </a:p>
          </p:txBody>
        </p:sp>
        <p:sp>
          <p:nvSpPr>
            <p:cNvPr id="5138" name="Text Box 25"/>
            <p:cNvSpPr txBox="1">
              <a:spLocks noChangeArrowheads="1"/>
            </p:cNvSpPr>
            <p:nvPr/>
          </p:nvSpPr>
          <p:spPr bwMode="auto">
            <a:xfrm>
              <a:off x="1440" y="2208"/>
              <a:ext cx="16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ea typeface="宋体" pitchFamily="2" charset="-122"/>
                </a:rPr>
                <a:t>a</a:t>
              </a:r>
            </a:p>
          </p:txBody>
        </p:sp>
        <p:sp>
          <p:nvSpPr>
            <p:cNvPr id="5139" name="Oval 26"/>
            <p:cNvSpPr>
              <a:spLocks noChangeArrowheads="1"/>
            </p:cNvSpPr>
            <p:nvPr/>
          </p:nvSpPr>
          <p:spPr bwMode="auto">
            <a:xfrm>
              <a:off x="1392" y="2256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ahoma" pitchFamily="34" charset="0"/>
              </a:endParaRPr>
            </a:p>
          </p:txBody>
        </p:sp>
        <p:sp>
          <p:nvSpPr>
            <p:cNvPr id="5140" name="Oval 27"/>
            <p:cNvSpPr>
              <a:spLocks noChangeArrowheads="1"/>
            </p:cNvSpPr>
            <p:nvPr/>
          </p:nvSpPr>
          <p:spPr bwMode="auto">
            <a:xfrm>
              <a:off x="1392" y="2544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ahoma" pitchFamily="34" charset="0"/>
              </a:endParaRPr>
            </a:p>
          </p:txBody>
        </p:sp>
        <p:sp>
          <p:nvSpPr>
            <p:cNvPr id="5141" name="Oval 28"/>
            <p:cNvSpPr>
              <a:spLocks noChangeArrowheads="1"/>
            </p:cNvSpPr>
            <p:nvPr/>
          </p:nvSpPr>
          <p:spPr bwMode="auto">
            <a:xfrm>
              <a:off x="1392" y="2832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ahoma" pitchFamily="34" charset="0"/>
              </a:endParaRPr>
            </a:p>
          </p:txBody>
        </p:sp>
        <p:sp>
          <p:nvSpPr>
            <p:cNvPr id="5142" name="Oval 29"/>
            <p:cNvSpPr>
              <a:spLocks noChangeArrowheads="1"/>
            </p:cNvSpPr>
            <p:nvPr/>
          </p:nvSpPr>
          <p:spPr bwMode="auto">
            <a:xfrm>
              <a:off x="1392" y="3120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ahoma" pitchFamily="34" charset="0"/>
              </a:endParaRPr>
            </a:p>
          </p:txBody>
        </p:sp>
        <p:sp>
          <p:nvSpPr>
            <p:cNvPr id="5143" name="Oval 30"/>
            <p:cNvSpPr>
              <a:spLocks noChangeArrowheads="1"/>
            </p:cNvSpPr>
            <p:nvPr/>
          </p:nvSpPr>
          <p:spPr bwMode="auto">
            <a:xfrm>
              <a:off x="1392" y="3408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ahoma" pitchFamily="34" charset="0"/>
              </a:endParaRPr>
            </a:p>
          </p:txBody>
        </p:sp>
        <p:sp>
          <p:nvSpPr>
            <p:cNvPr id="5144" name="Text Box 31"/>
            <p:cNvSpPr txBox="1">
              <a:spLocks noChangeArrowheads="1"/>
            </p:cNvSpPr>
            <p:nvPr/>
          </p:nvSpPr>
          <p:spPr bwMode="auto">
            <a:xfrm>
              <a:off x="1968" y="2304"/>
              <a:ext cx="27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ea typeface="宋体" pitchFamily="2" charset="-122"/>
                </a:rPr>
                <a:t>a b</a:t>
              </a:r>
            </a:p>
          </p:txBody>
        </p:sp>
        <p:sp>
          <p:nvSpPr>
            <p:cNvPr id="5145" name="Oval 32"/>
            <p:cNvSpPr>
              <a:spLocks noChangeArrowheads="1"/>
            </p:cNvSpPr>
            <p:nvPr/>
          </p:nvSpPr>
          <p:spPr bwMode="auto">
            <a:xfrm>
              <a:off x="1872" y="2352"/>
              <a:ext cx="52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ahoma" pitchFamily="34" charset="0"/>
              </a:endParaRPr>
            </a:p>
          </p:txBody>
        </p:sp>
        <p:sp>
          <p:nvSpPr>
            <p:cNvPr id="5146" name="Text Box 33"/>
            <p:cNvSpPr txBox="1">
              <a:spLocks noChangeArrowheads="1"/>
            </p:cNvSpPr>
            <p:nvPr/>
          </p:nvSpPr>
          <p:spPr bwMode="auto">
            <a:xfrm>
              <a:off x="2496" y="3216"/>
              <a:ext cx="27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ea typeface="宋体" pitchFamily="2" charset="-122"/>
                </a:rPr>
                <a:t>d e</a:t>
              </a:r>
            </a:p>
          </p:txBody>
        </p:sp>
        <p:sp>
          <p:nvSpPr>
            <p:cNvPr id="5147" name="Oval 34"/>
            <p:cNvSpPr>
              <a:spLocks noChangeArrowheads="1"/>
            </p:cNvSpPr>
            <p:nvPr/>
          </p:nvSpPr>
          <p:spPr bwMode="auto">
            <a:xfrm>
              <a:off x="2400" y="3264"/>
              <a:ext cx="52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ahoma" pitchFamily="34" charset="0"/>
              </a:endParaRPr>
            </a:p>
          </p:txBody>
        </p:sp>
        <p:sp>
          <p:nvSpPr>
            <p:cNvPr id="5148" name="Text Box 35"/>
            <p:cNvSpPr txBox="1">
              <a:spLocks noChangeArrowheads="1"/>
            </p:cNvSpPr>
            <p:nvPr/>
          </p:nvSpPr>
          <p:spPr bwMode="auto">
            <a:xfrm>
              <a:off x="2880" y="2928"/>
              <a:ext cx="363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ea typeface="宋体" pitchFamily="2" charset="-122"/>
                </a:rPr>
                <a:t>c d e</a:t>
              </a:r>
            </a:p>
          </p:txBody>
        </p:sp>
        <p:sp>
          <p:nvSpPr>
            <p:cNvPr id="5149" name="Oval 36"/>
            <p:cNvSpPr>
              <a:spLocks noChangeArrowheads="1"/>
            </p:cNvSpPr>
            <p:nvPr/>
          </p:nvSpPr>
          <p:spPr bwMode="auto">
            <a:xfrm>
              <a:off x="2784" y="2928"/>
              <a:ext cx="62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ahoma" pitchFamily="34" charset="0"/>
              </a:endParaRPr>
            </a:p>
          </p:txBody>
        </p:sp>
        <p:sp>
          <p:nvSpPr>
            <p:cNvPr id="5150" name="Text Box 37"/>
            <p:cNvSpPr txBox="1">
              <a:spLocks noChangeArrowheads="1"/>
            </p:cNvSpPr>
            <p:nvPr/>
          </p:nvSpPr>
          <p:spPr bwMode="auto">
            <a:xfrm>
              <a:off x="3216" y="2592"/>
              <a:ext cx="594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ea typeface="宋体" pitchFamily="2" charset="-122"/>
                </a:rPr>
                <a:t>a b c d e</a:t>
              </a:r>
            </a:p>
          </p:txBody>
        </p:sp>
        <p:sp>
          <p:nvSpPr>
            <p:cNvPr id="5151" name="Oval 38"/>
            <p:cNvSpPr>
              <a:spLocks noChangeArrowheads="1"/>
            </p:cNvSpPr>
            <p:nvPr/>
          </p:nvSpPr>
          <p:spPr bwMode="auto">
            <a:xfrm>
              <a:off x="3120" y="2592"/>
              <a:ext cx="100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ahoma" pitchFamily="34" charset="0"/>
              </a:endParaRPr>
            </a:p>
          </p:txBody>
        </p:sp>
        <p:sp>
          <p:nvSpPr>
            <p:cNvPr id="5152" name="Line 39"/>
            <p:cNvSpPr>
              <a:spLocks noChangeShapeType="1"/>
            </p:cNvSpPr>
            <p:nvPr/>
          </p:nvSpPr>
          <p:spPr bwMode="auto">
            <a:xfrm>
              <a:off x="1200" y="3753"/>
              <a:ext cx="3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53" name="Line 40"/>
            <p:cNvSpPr>
              <a:spLocks noChangeShapeType="1"/>
            </p:cNvSpPr>
            <p:nvPr/>
          </p:nvSpPr>
          <p:spPr bwMode="auto">
            <a:xfrm flipH="1">
              <a:off x="1536" y="375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54" name="Text Box 41"/>
            <p:cNvSpPr txBox="1">
              <a:spLocks noChangeArrowheads="1"/>
            </p:cNvSpPr>
            <p:nvPr/>
          </p:nvSpPr>
          <p:spPr bwMode="auto">
            <a:xfrm>
              <a:off x="1440" y="3810"/>
              <a:ext cx="48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800">
                  <a:ea typeface="宋体" pitchFamily="2" charset="-122"/>
                </a:rPr>
                <a:t>Step 4</a:t>
              </a:r>
              <a:endParaRPr lang="en-US" altLang="zh-CN" sz="2400">
                <a:ea typeface="宋体" pitchFamily="2" charset="-122"/>
              </a:endParaRPr>
            </a:p>
          </p:txBody>
        </p:sp>
        <p:sp>
          <p:nvSpPr>
            <p:cNvPr id="5155" name="Line 42"/>
            <p:cNvSpPr>
              <a:spLocks noChangeShapeType="1"/>
            </p:cNvSpPr>
            <p:nvPr/>
          </p:nvSpPr>
          <p:spPr bwMode="auto">
            <a:xfrm flipH="1">
              <a:off x="2064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56" name="Text Box 43"/>
            <p:cNvSpPr txBox="1">
              <a:spLocks noChangeArrowheads="1"/>
            </p:cNvSpPr>
            <p:nvPr/>
          </p:nvSpPr>
          <p:spPr bwMode="auto">
            <a:xfrm>
              <a:off x="1968" y="3801"/>
              <a:ext cx="48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800">
                  <a:ea typeface="宋体" pitchFamily="2" charset="-122"/>
                </a:rPr>
                <a:t>Step 3</a:t>
              </a:r>
              <a:endParaRPr lang="en-US" altLang="zh-CN" sz="2400">
                <a:ea typeface="宋体" pitchFamily="2" charset="-122"/>
              </a:endParaRPr>
            </a:p>
          </p:txBody>
        </p:sp>
        <p:sp>
          <p:nvSpPr>
            <p:cNvPr id="5157" name="Line 44"/>
            <p:cNvSpPr>
              <a:spLocks noChangeShapeType="1"/>
            </p:cNvSpPr>
            <p:nvPr/>
          </p:nvSpPr>
          <p:spPr bwMode="auto">
            <a:xfrm flipH="1">
              <a:off x="259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58" name="Text Box 45"/>
            <p:cNvSpPr txBox="1">
              <a:spLocks noChangeArrowheads="1"/>
            </p:cNvSpPr>
            <p:nvPr/>
          </p:nvSpPr>
          <p:spPr bwMode="auto">
            <a:xfrm>
              <a:off x="2496" y="3801"/>
              <a:ext cx="48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800">
                  <a:ea typeface="宋体" pitchFamily="2" charset="-122"/>
                </a:rPr>
                <a:t>Step 2</a:t>
              </a:r>
              <a:endParaRPr lang="en-US" altLang="zh-CN" sz="2400">
                <a:ea typeface="宋体" pitchFamily="2" charset="-122"/>
              </a:endParaRPr>
            </a:p>
          </p:txBody>
        </p:sp>
        <p:sp>
          <p:nvSpPr>
            <p:cNvPr id="5159" name="Line 46"/>
            <p:cNvSpPr>
              <a:spLocks noChangeShapeType="1"/>
            </p:cNvSpPr>
            <p:nvPr/>
          </p:nvSpPr>
          <p:spPr bwMode="auto">
            <a:xfrm flipH="1">
              <a:off x="30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60" name="Text Box 47"/>
            <p:cNvSpPr txBox="1">
              <a:spLocks noChangeArrowheads="1"/>
            </p:cNvSpPr>
            <p:nvPr/>
          </p:nvSpPr>
          <p:spPr bwMode="auto">
            <a:xfrm>
              <a:off x="2976" y="3801"/>
              <a:ext cx="48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800">
                  <a:ea typeface="宋体" pitchFamily="2" charset="-122"/>
                </a:rPr>
                <a:t>Step 1</a:t>
              </a:r>
              <a:endParaRPr lang="en-US" altLang="zh-CN" sz="2400">
                <a:ea typeface="宋体" pitchFamily="2" charset="-122"/>
              </a:endParaRPr>
            </a:p>
          </p:txBody>
        </p:sp>
        <p:sp>
          <p:nvSpPr>
            <p:cNvPr id="5161" name="Line 48"/>
            <p:cNvSpPr>
              <a:spLocks noChangeShapeType="1"/>
            </p:cNvSpPr>
            <p:nvPr/>
          </p:nvSpPr>
          <p:spPr bwMode="auto">
            <a:xfrm flipH="1">
              <a:off x="355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62" name="Text Box 49"/>
            <p:cNvSpPr txBox="1">
              <a:spLocks noChangeArrowheads="1"/>
            </p:cNvSpPr>
            <p:nvPr/>
          </p:nvSpPr>
          <p:spPr bwMode="auto">
            <a:xfrm>
              <a:off x="3456" y="3801"/>
              <a:ext cx="48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800">
                  <a:ea typeface="宋体" pitchFamily="2" charset="-122"/>
                </a:rPr>
                <a:t>Step 0</a:t>
              </a:r>
              <a:endParaRPr lang="en-US" altLang="zh-CN" sz="2400">
                <a:ea typeface="宋体" pitchFamily="2" charset="-122"/>
              </a:endParaRPr>
            </a:p>
          </p:txBody>
        </p:sp>
        <p:sp>
          <p:nvSpPr>
            <p:cNvPr id="5163" name="Line 50"/>
            <p:cNvSpPr>
              <a:spLocks noChangeShapeType="1"/>
            </p:cNvSpPr>
            <p:nvPr/>
          </p:nvSpPr>
          <p:spPr bwMode="auto">
            <a:xfrm>
              <a:off x="1680" y="235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64" name="Line 51"/>
            <p:cNvSpPr>
              <a:spLocks noChangeShapeType="1"/>
            </p:cNvSpPr>
            <p:nvPr/>
          </p:nvSpPr>
          <p:spPr bwMode="auto">
            <a:xfrm flipV="1">
              <a:off x="1680" y="244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65" name="Line 52"/>
            <p:cNvSpPr>
              <a:spLocks noChangeShapeType="1"/>
            </p:cNvSpPr>
            <p:nvPr/>
          </p:nvSpPr>
          <p:spPr bwMode="auto">
            <a:xfrm>
              <a:off x="1680" y="3216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66" name="Line 53"/>
            <p:cNvSpPr>
              <a:spLocks noChangeShapeType="1"/>
            </p:cNvSpPr>
            <p:nvPr/>
          </p:nvSpPr>
          <p:spPr bwMode="auto">
            <a:xfrm flipV="1">
              <a:off x="1680" y="3360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67" name="Line 54"/>
            <p:cNvSpPr>
              <a:spLocks noChangeShapeType="1"/>
            </p:cNvSpPr>
            <p:nvPr/>
          </p:nvSpPr>
          <p:spPr bwMode="auto">
            <a:xfrm>
              <a:off x="1680" y="2976"/>
              <a:ext cx="110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68" name="Line 55"/>
            <p:cNvSpPr>
              <a:spLocks noChangeShapeType="1"/>
            </p:cNvSpPr>
            <p:nvPr/>
          </p:nvSpPr>
          <p:spPr bwMode="auto">
            <a:xfrm flipV="1">
              <a:off x="2688" y="307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69" name="Line 56"/>
            <p:cNvSpPr>
              <a:spLocks noChangeShapeType="1"/>
            </p:cNvSpPr>
            <p:nvPr/>
          </p:nvSpPr>
          <p:spPr bwMode="auto">
            <a:xfrm>
              <a:off x="2400" y="2496"/>
              <a:ext cx="72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70" name="Line 57"/>
            <p:cNvSpPr>
              <a:spLocks noChangeShapeType="1"/>
            </p:cNvSpPr>
            <p:nvPr/>
          </p:nvSpPr>
          <p:spPr bwMode="auto">
            <a:xfrm flipV="1">
              <a:off x="3072" y="273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71" name="Text Box 58"/>
            <p:cNvSpPr txBox="1">
              <a:spLocks noChangeArrowheads="1"/>
            </p:cNvSpPr>
            <p:nvPr/>
          </p:nvSpPr>
          <p:spPr bwMode="auto">
            <a:xfrm>
              <a:off x="4400" y="1824"/>
              <a:ext cx="95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ea typeface="宋体" pitchFamily="2" charset="-122"/>
                </a:rPr>
                <a:t>Agglomerative</a:t>
              </a:r>
            </a:p>
          </p:txBody>
        </p:sp>
        <p:sp>
          <p:nvSpPr>
            <p:cNvPr id="5172" name="Text Box 59"/>
            <p:cNvSpPr txBox="1">
              <a:spLocks noChangeArrowheads="1"/>
            </p:cNvSpPr>
            <p:nvPr/>
          </p:nvSpPr>
          <p:spPr bwMode="auto">
            <a:xfrm>
              <a:off x="4522" y="3552"/>
              <a:ext cx="55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ea typeface="宋体" pitchFamily="2" charset="-122"/>
                </a:rPr>
                <a:t>Divisive</a:t>
              </a:r>
              <a:endParaRPr lang="en-US" altLang="zh-CN" sz="2400"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Partitional Clustering: K-Means</a:t>
            </a:r>
          </a:p>
          <a:p>
            <a:pPr marL="688086" lvl="1" indent="-514350">
              <a:buFont typeface="Wingdings" pitchFamily="2" charset="2"/>
              <a:buChar char="v"/>
            </a:pPr>
            <a:r>
              <a:rPr lang="id-ID" sz="2800" dirty="0" smtClean="0"/>
              <a:t>Pseudocode of K-Means</a:t>
            </a:r>
          </a:p>
          <a:p>
            <a:pPr marL="688086" lvl="1" indent="-514350">
              <a:buFont typeface="Wingdings" pitchFamily="2" charset="2"/>
              <a:buChar char="v"/>
            </a:pPr>
            <a:r>
              <a:rPr lang="id-ID" sz="2800" dirty="0" smtClean="0"/>
              <a:t>Example</a:t>
            </a:r>
          </a:p>
          <a:p>
            <a:pPr marL="688086" lvl="1" indent="-514350">
              <a:buFont typeface="Wingdings" pitchFamily="2" charset="2"/>
              <a:buChar char="v"/>
            </a:pPr>
            <a:r>
              <a:rPr lang="id-ID" sz="2800" dirty="0" smtClean="0"/>
              <a:t>Evaluasi Performa K-Means</a:t>
            </a:r>
          </a:p>
          <a:p>
            <a:pPr marL="688086" lvl="1" indent="-514350">
              <a:buNone/>
            </a:pPr>
            <a:endParaRPr lang="id-ID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Hierarchical Clustering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GB" sz="2600" dirty="0" smtClean="0"/>
              <a:t>Cluster Distance Measures</a:t>
            </a:r>
            <a:endParaRPr lang="id-ID" sz="2600" dirty="0" smtClean="0"/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GB" sz="2600" dirty="0" smtClean="0"/>
              <a:t>Agglomerative Algorithm</a:t>
            </a:r>
            <a:endParaRPr lang="id-ID" sz="2600" dirty="0" smtClean="0"/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GB" sz="2600" dirty="0" smtClean="0"/>
              <a:t>Example</a:t>
            </a:r>
          </a:p>
          <a:p>
            <a:pPr marL="514350" indent="-514350">
              <a:buFont typeface="+mj-lt"/>
              <a:buAutoNum type="arabicPeriod"/>
            </a:pPr>
            <a:endParaRPr lang="id-ID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686748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6182879" y="940222"/>
            <a:ext cx="5038974" cy="5471425"/>
            <a:chOff x="3464" y="749"/>
            <a:chExt cx="2784" cy="380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3464" y="750"/>
              <a:ext cx="2640" cy="1200"/>
              <a:chOff x="864" y="672"/>
              <a:chExt cx="2640" cy="1200"/>
            </a:xfrm>
          </p:grpSpPr>
          <p:sp>
            <p:nvSpPr>
              <p:cNvPr id="6168" name="Freeform 32" descr="5%"/>
              <p:cNvSpPr>
                <a:spLocks/>
              </p:cNvSpPr>
              <p:nvPr/>
            </p:nvSpPr>
            <p:spPr bwMode="auto">
              <a:xfrm rot="-5400000">
                <a:off x="724" y="860"/>
                <a:ext cx="1152" cy="871"/>
              </a:xfrm>
              <a:custGeom>
                <a:avLst/>
                <a:gdLst>
                  <a:gd name="T0" fmla="*/ 2147483647 w 598"/>
                  <a:gd name="T1" fmla="*/ 2147483647 h 652"/>
                  <a:gd name="T2" fmla="*/ 2147483647 w 598"/>
                  <a:gd name="T3" fmla="*/ 0 h 652"/>
                  <a:gd name="T4" fmla="*/ 2147483647 w 598"/>
                  <a:gd name="T5" fmla="*/ 2147483647 h 652"/>
                  <a:gd name="T6" fmla="*/ 2147483647 w 598"/>
                  <a:gd name="T7" fmla="*/ 2147483647 h 652"/>
                  <a:gd name="T8" fmla="*/ 2147483647 w 598"/>
                  <a:gd name="T9" fmla="*/ 2147483647 h 652"/>
                  <a:gd name="T10" fmla="*/ 2147483647 w 598"/>
                  <a:gd name="T11" fmla="*/ 2147483647 h 652"/>
                  <a:gd name="T12" fmla="*/ 2147483647 w 598"/>
                  <a:gd name="T13" fmla="*/ 2147483647 h 652"/>
                  <a:gd name="T14" fmla="*/ 2147483647 w 598"/>
                  <a:gd name="T15" fmla="*/ 2147483647 h 652"/>
                  <a:gd name="T16" fmla="*/ 2147483647 w 598"/>
                  <a:gd name="T17" fmla="*/ 2147483647 h 652"/>
                  <a:gd name="T18" fmla="*/ 2147483647 w 598"/>
                  <a:gd name="T19" fmla="*/ 2147483647 h 652"/>
                  <a:gd name="T20" fmla="*/ 2147483647 w 598"/>
                  <a:gd name="T21" fmla="*/ 2147483647 h 652"/>
                  <a:gd name="T22" fmla="*/ 2147483647 w 598"/>
                  <a:gd name="T23" fmla="*/ 2147483647 h 652"/>
                  <a:gd name="T24" fmla="*/ 2147483647 w 598"/>
                  <a:gd name="T25" fmla="*/ 2147483647 h 652"/>
                  <a:gd name="T26" fmla="*/ 2147483647 w 598"/>
                  <a:gd name="T27" fmla="*/ 2147483647 h 652"/>
                  <a:gd name="T28" fmla="*/ 2147483647 w 598"/>
                  <a:gd name="T29" fmla="*/ 2147483647 h 652"/>
                  <a:gd name="T30" fmla="*/ 2147483647 w 598"/>
                  <a:gd name="T31" fmla="*/ 2147483647 h 652"/>
                  <a:gd name="T32" fmla="*/ 2147483647 w 598"/>
                  <a:gd name="T33" fmla="*/ 2147483647 h 652"/>
                  <a:gd name="T34" fmla="*/ 2147483647 w 598"/>
                  <a:gd name="T35" fmla="*/ 2147483647 h 652"/>
                  <a:gd name="T36" fmla="*/ 2147483647 w 598"/>
                  <a:gd name="T37" fmla="*/ 2147483647 h 652"/>
                  <a:gd name="T38" fmla="*/ 2147483647 w 598"/>
                  <a:gd name="T39" fmla="*/ 2147483647 h 652"/>
                  <a:gd name="T40" fmla="*/ 2147483647 w 598"/>
                  <a:gd name="T41" fmla="*/ 2147483647 h 652"/>
                  <a:gd name="T42" fmla="*/ 2147483647 w 598"/>
                  <a:gd name="T43" fmla="*/ 2147483647 h 652"/>
                  <a:gd name="T44" fmla="*/ 2147483647 w 598"/>
                  <a:gd name="T45" fmla="*/ 2147483647 h 652"/>
                  <a:gd name="T46" fmla="*/ 2147483647 w 598"/>
                  <a:gd name="T47" fmla="*/ 2147483647 h 652"/>
                  <a:gd name="T48" fmla="*/ 2147483647 w 598"/>
                  <a:gd name="T49" fmla="*/ 2147483647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6169" name="Oval 33"/>
              <p:cNvSpPr>
                <a:spLocks noChangeArrowheads="1"/>
              </p:cNvSpPr>
              <p:nvPr/>
            </p:nvSpPr>
            <p:spPr bwMode="auto">
              <a:xfrm rot="-5400000">
                <a:off x="1488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70" name="Oval 34"/>
              <p:cNvSpPr>
                <a:spLocks noChangeArrowheads="1"/>
              </p:cNvSpPr>
              <p:nvPr/>
            </p:nvSpPr>
            <p:spPr bwMode="auto">
              <a:xfrm rot="-5400000">
                <a:off x="1488" y="81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71" name="Oval 35"/>
              <p:cNvSpPr>
                <a:spLocks noChangeArrowheads="1"/>
              </p:cNvSpPr>
              <p:nvPr/>
            </p:nvSpPr>
            <p:spPr bwMode="auto">
              <a:xfrm rot="-5400000">
                <a:off x="1008" y="120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72" name="Oval 36"/>
              <p:cNvSpPr>
                <a:spLocks noChangeArrowheads="1"/>
              </p:cNvSpPr>
              <p:nvPr/>
            </p:nvSpPr>
            <p:spPr bwMode="auto">
              <a:xfrm rot="-5400000">
                <a:off x="1584" y="115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73" name="Freeform 37" descr="5%"/>
              <p:cNvSpPr>
                <a:spLocks/>
              </p:cNvSpPr>
              <p:nvPr/>
            </p:nvSpPr>
            <p:spPr bwMode="auto">
              <a:xfrm rot="5400000" flipV="1">
                <a:off x="2400" y="720"/>
                <a:ext cx="1152" cy="1056"/>
              </a:xfrm>
              <a:custGeom>
                <a:avLst/>
                <a:gdLst>
                  <a:gd name="T0" fmla="*/ 2147483647 w 598"/>
                  <a:gd name="T1" fmla="*/ 2147483647 h 652"/>
                  <a:gd name="T2" fmla="*/ 2147483647 w 598"/>
                  <a:gd name="T3" fmla="*/ 0 h 652"/>
                  <a:gd name="T4" fmla="*/ 2147483647 w 598"/>
                  <a:gd name="T5" fmla="*/ 2147483647 h 652"/>
                  <a:gd name="T6" fmla="*/ 2147483647 w 598"/>
                  <a:gd name="T7" fmla="*/ 2147483647 h 652"/>
                  <a:gd name="T8" fmla="*/ 2147483647 w 598"/>
                  <a:gd name="T9" fmla="*/ 2147483647 h 652"/>
                  <a:gd name="T10" fmla="*/ 2147483647 w 598"/>
                  <a:gd name="T11" fmla="*/ 2147483647 h 652"/>
                  <a:gd name="T12" fmla="*/ 2147483647 w 598"/>
                  <a:gd name="T13" fmla="*/ 2147483647 h 652"/>
                  <a:gd name="T14" fmla="*/ 2147483647 w 598"/>
                  <a:gd name="T15" fmla="*/ 2147483647 h 652"/>
                  <a:gd name="T16" fmla="*/ 2147483647 w 598"/>
                  <a:gd name="T17" fmla="*/ 2147483647 h 652"/>
                  <a:gd name="T18" fmla="*/ 2147483647 w 598"/>
                  <a:gd name="T19" fmla="*/ 2147483647 h 652"/>
                  <a:gd name="T20" fmla="*/ 2147483647 w 598"/>
                  <a:gd name="T21" fmla="*/ 2147483647 h 652"/>
                  <a:gd name="T22" fmla="*/ 2147483647 w 598"/>
                  <a:gd name="T23" fmla="*/ 2147483647 h 652"/>
                  <a:gd name="T24" fmla="*/ 2147483647 w 598"/>
                  <a:gd name="T25" fmla="*/ 2147483647 h 652"/>
                  <a:gd name="T26" fmla="*/ 2147483647 w 598"/>
                  <a:gd name="T27" fmla="*/ 2147483647 h 652"/>
                  <a:gd name="T28" fmla="*/ 2147483647 w 598"/>
                  <a:gd name="T29" fmla="*/ 2147483647 h 652"/>
                  <a:gd name="T30" fmla="*/ 2147483647 w 598"/>
                  <a:gd name="T31" fmla="*/ 2147483647 h 652"/>
                  <a:gd name="T32" fmla="*/ 2147483647 w 598"/>
                  <a:gd name="T33" fmla="*/ 2147483647 h 652"/>
                  <a:gd name="T34" fmla="*/ 2147483647 w 598"/>
                  <a:gd name="T35" fmla="*/ 2147483647 h 652"/>
                  <a:gd name="T36" fmla="*/ 2147483647 w 598"/>
                  <a:gd name="T37" fmla="*/ 2147483647 h 652"/>
                  <a:gd name="T38" fmla="*/ 2147483647 w 598"/>
                  <a:gd name="T39" fmla="*/ 2147483647 h 652"/>
                  <a:gd name="T40" fmla="*/ 2147483647 w 598"/>
                  <a:gd name="T41" fmla="*/ 2147483647 h 652"/>
                  <a:gd name="T42" fmla="*/ 2147483647 w 598"/>
                  <a:gd name="T43" fmla="*/ 2147483647 h 652"/>
                  <a:gd name="T44" fmla="*/ 2147483647 w 598"/>
                  <a:gd name="T45" fmla="*/ 2147483647 h 652"/>
                  <a:gd name="T46" fmla="*/ 2147483647 w 598"/>
                  <a:gd name="T47" fmla="*/ 2147483647 h 652"/>
                  <a:gd name="T48" fmla="*/ 2147483647 w 598"/>
                  <a:gd name="T49" fmla="*/ 2147483647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6174" name="Oval 38"/>
              <p:cNvSpPr>
                <a:spLocks noChangeArrowheads="1"/>
              </p:cNvSpPr>
              <p:nvPr/>
            </p:nvSpPr>
            <p:spPr bwMode="auto">
              <a:xfrm rot="5400000" flipV="1">
                <a:off x="3360" y="96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75" name="Oval 39"/>
              <p:cNvSpPr>
                <a:spLocks noChangeArrowheads="1"/>
              </p:cNvSpPr>
              <p:nvPr/>
            </p:nvSpPr>
            <p:spPr bwMode="auto">
              <a:xfrm rot="5400000" flipV="1">
                <a:off x="2928" y="139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76" name="Oval 40"/>
              <p:cNvSpPr>
                <a:spLocks noChangeArrowheads="1"/>
              </p:cNvSpPr>
              <p:nvPr/>
            </p:nvSpPr>
            <p:spPr bwMode="auto">
              <a:xfrm rot="5400000" flipV="1">
                <a:off x="2544" y="105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77" name="Oval 41"/>
              <p:cNvSpPr>
                <a:spLocks noChangeArrowheads="1"/>
              </p:cNvSpPr>
              <p:nvPr/>
            </p:nvSpPr>
            <p:spPr bwMode="auto">
              <a:xfrm rot="5400000" flipV="1">
                <a:off x="2976" y="81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78" name="Line 39"/>
              <p:cNvSpPr>
                <a:spLocks noChangeShapeType="1"/>
              </p:cNvSpPr>
              <p:nvPr/>
            </p:nvSpPr>
            <p:spPr bwMode="auto">
              <a:xfrm flipV="1">
                <a:off x="1632" y="1056"/>
                <a:ext cx="960" cy="9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6152" name="Text Box 28"/>
            <p:cNvSpPr txBox="1">
              <a:spLocks noChangeArrowheads="1"/>
            </p:cNvSpPr>
            <p:nvPr/>
          </p:nvSpPr>
          <p:spPr bwMode="auto">
            <a:xfrm>
              <a:off x="4328" y="749"/>
              <a:ext cx="721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42988"/>
              <a:r>
                <a:rPr lang="en-US" sz="2000">
                  <a:latin typeface="Tahoma" pitchFamily="34" charset="0"/>
                  <a:cs typeface="Tahoma" pitchFamily="34" charset="0"/>
                  <a:sym typeface="Symbol" pitchFamily="18" charset="2"/>
                </a:rPr>
                <a:t>single link</a:t>
              </a:r>
            </a:p>
            <a:p>
              <a:pPr defTabSz="1042988"/>
              <a:r>
                <a:rPr lang="en-GB" sz="2000">
                  <a:latin typeface="Tahoma" pitchFamily="34" charset="0"/>
                  <a:cs typeface="Tahoma" pitchFamily="34" charset="0"/>
                  <a:sym typeface="Symbol" pitchFamily="18" charset="2"/>
                </a:rPr>
                <a:t>   (min)</a:t>
              </a:r>
            </a:p>
          </p:txBody>
        </p:sp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3512" y="1998"/>
              <a:ext cx="2640" cy="1200"/>
              <a:chOff x="864" y="672"/>
              <a:chExt cx="2640" cy="1200"/>
            </a:xfrm>
          </p:grpSpPr>
          <p:sp>
            <p:nvSpPr>
              <p:cNvPr id="6157" name="Freeform 32" descr="5%"/>
              <p:cNvSpPr>
                <a:spLocks/>
              </p:cNvSpPr>
              <p:nvPr/>
            </p:nvSpPr>
            <p:spPr bwMode="auto">
              <a:xfrm rot="-5400000">
                <a:off x="724" y="860"/>
                <a:ext cx="1152" cy="871"/>
              </a:xfrm>
              <a:custGeom>
                <a:avLst/>
                <a:gdLst>
                  <a:gd name="T0" fmla="*/ 2147483647 w 598"/>
                  <a:gd name="T1" fmla="*/ 2147483647 h 652"/>
                  <a:gd name="T2" fmla="*/ 2147483647 w 598"/>
                  <a:gd name="T3" fmla="*/ 0 h 652"/>
                  <a:gd name="T4" fmla="*/ 2147483647 w 598"/>
                  <a:gd name="T5" fmla="*/ 2147483647 h 652"/>
                  <a:gd name="T6" fmla="*/ 2147483647 w 598"/>
                  <a:gd name="T7" fmla="*/ 2147483647 h 652"/>
                  <a:gd name="T8" fmla="*/ 2147483647 w 598"/>
                  <a:gd name="T9" fmla="*/ 2147483647 h 652"/>
                  <a:gd name="T10" fmla="*/ 2147483647 w 598"/>
                  <a:gd name="T11" fmla="*/ 2147483647 h 652"/>
                  <a:gd name="T12" fmla="*/ 2147483647 w 598"/>
                  <a:gd name="T13" fmla="*/ 2147483647 h 652"/>
                  <a:gd name="T14" fmla="*/ 2147483647 w 598"/>
                  <a:gd name="T15" fmla="*/ 2147483647 h 652"/>
                  <a:gd name="T16" fmla="*/ 2147483647 w 598"/>
                  <a:gd name="T17" fmla="*/ 2147483647 h 652"/>
                  <a:gd name="T18" fmla="*/ 2147483647 w 598"/>
                  <a:gd name="T19" fmla="*/ 2147483647 h 652"/>
                  <a:gd name="T20" fmla="*/ 2147483647 w 598"/>
                  <a:gd name="T21" fmla="*/ 2147483647 h 652"/>
                  <a:gd name="T22" fmla="*/ 2147483647 w 598"/>
                  <a:gd name="T23" fmla="*/ 2147483647 h 652"/>
                  <a:gd name="T24" fmla="*/ 2147483647 w 598"/>
                  <a:gd name="T25" fmla="*/ 2147483647 h 652"/>
                  <a:gd name="T26" fmla="*/ 2147483647 w 598"/>
                  <a:gd name="T27" fmla="*/ 2147483647 h 652"/>
                  <a:gd name="T28" fmla="*/ 2147483647 w 598"/>
                  <a:gd name="T29" fmla="*/ 2147483647 h 652"/>
                  <a:gd name="T30" fmla="*/ 2147483647 w 598"/>
                  <a:gd name="T31" fmla="*/ 2147483647 h 652"/>
                  <a:gd name="T32" fmla="*/ 2147483647 w 598"/>
                  <a:gd name="T33" fmla="*/ 2147483647 h 652"/>
                  <a:gd name="T34" fmla="*/ 2147483647 w 598"/>
                  <a:gd name="T35" fmla="*/ 2147483647 h 652"/>
                  <a:gd name="T36" fmla="*/ 2147483647 w 598"/>
                  <a:gd name="T37" fmla="*/ 2147483647 h 652"/>
                  <a:gd name="T38" fmla="*/ 2147483647 w 598"/>
                  <a:gd name="T39" fmla="*/ 2147483647 h 652"/>
                  <a:gd name="T40" fmla="*/ 2147483647 w 598"/>
                  <a:gd name="T41" fmla="*/ 2147483647 h 652"/>
                  <a:gd name="T42" fmla="*/ 2147483647 w 598"/>
                  <a:gd name="T43" fmla="*/ 2147483647 h 652"/>
                  <a:gd name="T44" fmla="*/ 2147483647 w 598"/>
                  <a:gd name="T45" fmla="*/ 2147483647 h 652"/>
                  <a:gd name="T46" fmla="*/ 2147483647 w 598"/>
                  <a:gd name="T47" fmla="*/ 2147483647 h 652"/>
                  <a:gd name="T48" fmla="*/ 2147483647 w 598"/>
                  <a:gd name="T49" fmla="*/ 2147483647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6158" name="Oval 33"/>
              <p:cNvSpPr>
                <a:spLocks noChangeArrowheads="1"/>
              </p:cNvSpPr>
              <p:nvPr/>
            </p:nvSpPr>
            <p:spPr bwMode="auto">
              <a:xfrm rot="-5400000">
                <a:off x="1488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59" name="Oval 34"/>
              <p:cNvSpPr>
                <a:spLocks noChangeArrowheads="1"/>
              </p:cNvSpPr>
              <p:nvPr/>
            </p:nvSpPr>
            <p:spPr bwMode="auto">
              <a:xfrm rot="-5400000">
                <a:off x="1488" y="81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60" name="Oval 35"/>
              <p:cNvSpPr>
                <a:spLocks noChangeArrowheads="1"/>
              </p:cNvSpPr>
              <p:nvPr/>
            </p:nvSpPr>
            <p:spPr bwMode="auto">
              <a:xfrm rot="-5400000">
                <a:off x="960" y="115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61" name="Oval 36"/>
              <p:cNvSpPr>
                <a:spLocks noChangeArrowheads="1"/>
              </p:cNvSpPr>
              <p:nvPr/>
            </p:nvSpPr>
            <p:spPr bwMode="auto">
              <a:xfrm rot="-5400000">
                <a:off x="1584" y="115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62" name="Freeform 37" descr="5%"/>
              <p:cNvSpPr>
                <a:spLocks/>
              </p:cNvSpPr>
              <p:nvPr/>
            </p:nvSpPr>
            <p:spPr bwMode="auto">
              <a:xfrm rot="5400000" flipV="1">
                <a:off x="2400" y="720"/>
                <a:ext cx="1152" cy="1056"/>
              </a:xfrm>
              <a:custGeom>
                <a:avLst/>
                <a:gdLst>
                  <a:gd name="T0" fmla="*/ 2147483647 w 598"/>
                  <a:gd name="T1" fmla="*/ 2147483647 h 652"/>
                  <a:gd name="T2" fmla="*/ 2147483647 w 598"/>
                  <a:gd name="T3" fmla="*/ 0 h 652"/>
                  <a:gd name="T4" fmla="*/ 2147483647 w 598"/>
                  <a:gd name="T5" fmla="*/ 2147483647 h 652"/>
                  <a:gd name="T6" fmla="*/ 2147483647 w 598"/>
                  <a:gd name="T7" fmla="*/ 2147483647 h 652"/>
                  <a:gd name="T8" fmla="*/ 2147483647 w 598"/>
                  <a:gd name="T9" fmla="*/ 2147483647 h 652"/>
                  <a:gd name="T10" fmla="*/ 2147483647 w 598"/>
                  <a:gd name="T11" fmla="*/ 2147483647 h 652"/>
                  <a:gd name="T12" fmla="*/ 2147483647 w 598"/>
                  <a:gd name="T13" fmla="*/ 2147483647 h 652"/>
                  <a:gd name="T14" fmla="*/ 2147483647 w 598"/>
                  <a:gd name="T15" fmla="*/ 2147483647 h 652"/>
                  <a:gd name="T16" fmla="*/ 2147483647 w 598"/>
                  <a:gd name="T17" fmla="*/ 2147483647 h 652"/>
                  <a:gd name="T18" fmla="*/ 2147483647 w 598"/>
                  <a:gd name="T19" fmla="*/ 2147483647 h 652"/>
                  <a:gd name="T20" fmla="*/ 2147483647 w 598"/>
                  <a:gd name="T21" fmla="*/ 2147483647 h 652"/>
                  <a:gd name="T22" fmla="*/ 2147483647 w 598"/>
                  <a:gd name="T23" fmla="*/ 2147483647 h 652"/>
                  <a:gd name="T24" fmla="*/ 2147483647 w 598"/>
                  <a:gd name="T25" fmla="*/ 2147483647 h 652"/>
                  <a:gd name="T26" fmla="*/ 2147483647 w 598"/>
                  <a:gd name="T27" fmla="*/ 2147483647 h 652"/>
                  <a:gd name="T28" fmla="*/ 2147483647 w 598"/>
                  <a:gd name="T29" fmla="*/ 2147483647 h 652"/>
                  <a:gd name="T30" fmla="*/ 2147483647 w 598"/>
                  <a:gd name="T31" fmla="*/ 2147483647 h 652"/>
                  <a:gd name="T32" fmla="*/ 2147483647 w 598"/>
                  <a:gd name="T33" fmla="*/ 2147483647 h 652"/>
                  <a:gd name="T34" fmla="*/ 2147483647 w 598"/>
                  <a:gd name="T35" fmla="*/ 2147483647 h 652"/>
                  <a:gd name="T36" fmla="*/ 2147483647 w 598"/>
                  <a:gd name="T37" fmla="*/ 2147483647 h 652"/>
                  <a:gd name="T38" fmla="*/ 2147483647 w 598"/>
                  <a:gd name="T39" fmla="*/ 2147483647 h 652"/>
                  <a:gd name="T40" fmla="*/ 2147483647 w 598"/>
                  <a:gd name="T41" fmla="*/ 2147483647 h 652"/>
                  <a:gd name="T42" fmla="*/ 2147483647 w 598"/>
                  <a:gd name="T43" fmla="*/ 2147483647 h 652"/>
                  <a:gd name="T44" fmla="*/ 2147483647 w 598"/>
                  <a:gd name="T45" fmla="*/ 2147483647 h 652"/>
                  <a:gd name="T46" fmla="*/ 2147483647 w 598"/>
                  <a:gd name="T47" fmla="*/ 2147483647 h 652"/>
                  <a:gd name="T48" fmla="*/ 2147483647 w 598"/>
                  <a:gd name="T49" fmla="*/ 2147483647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6163" name="Oval 38"/>
              <p:cNvSpPr>
                <a:spLocks noChangeArrowheads="1"/>
              </p:cNvSpPr>
              <p:nvPr/>
            </p:nvSpPr>
            <p:spPr bwMode="auto">
              <a:xfrm rot="5400000" flipV="1">
                <a:off x="3408" y="100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64" name="Oval 39"/>
              <p:cNvSpPr>
                <a:spLocks noChangeArrowheads="1"/>
              </p:cNvSpPr>
              <p:nvPr/>
            </p:nvSpPr>
            <p:spPr bwMode="auto">
              <a:xfrm rot="5400000" flipV="1">
                <a:off x="2928" y="139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65" name="Oval 40"/>
              <p:cNvSpPr>
                <a:spLocks noChangeArrowheads="1"/>
              </p:cNvSpPr>
              <p:nvPr/>
            </p:nvSpPr>
            <p:spPr bwMode="auto">
              <a:xfrm rot="5400000" flipV="1">
                <a:off x="2544" y="105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66" name="Oval 41"/>
              <p:cNvSpPr>
                <a:spLocks noChangeArrowheads="1"/>
              </p:cNvSpPr>
              <p:nvPr/>
            </p:nvSpPr>
            <p:spPr bwMode="auto">
              <a:xfrm rot="5400000" flipV="1">
                <a:off x="2976" y="81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800">
                  <a:latin typeface="Gill Sans MT" pitchFamily="34" charset="0"/>
                  <a:cs typeface="Arial" pitchFamily="34" charset="0"/>
                </a:endParaRPr>
              </a:p>
            </p:txBody>
          </p:sp>
          <p:sp>
            <p:nvSpPr>
              <p:cNvPr id="6167" name="Line 39"/>
              <p:cNvSpPr>
                <a:spLocks noChangeShapeType="1"/>
              </p:cNvSpPr>
              <p:nvPr/>
            </p:nvSpPr>
            <p:spPr bwMode="auto">
              <a:xfrm flipV="1">
                <a:off x="960" y="1056"/>
                <a:ext cx="2496" cy="144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6154" name="Text Box 54"/>
            <p:cNvSpPr txBox="1">
              <a:spLocks noChangeArrowheads="1"/>
            </p:cNvSpPr>
            <p:nvPr/>
          </p:nvSpPr>
          <p:spPr bwMode="auto">
            <a:xfrm>
              <a:off x="4232" y="1998"/>
              <a:ext cx="93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42988"/>
              <a:r>
                <a:rPr lang="en-US" sz="2000">
                  <a:latin typeface="Tahoma" pitchFamily="34" charset="0"/>
                  <a:cs typeface="Tahoma" pitchFamily="34" charset="0"/>
                  <a:sym typeface="Symbol" pitchFamily="18" charset="2"/>
                </a:rPr>
                <a:t>complete link</a:t>
              </a:r>
            </a:p>
            <a:p>
              <a:pPr defTabSz="1042988"/>
              <a:r>
                <a:rPr lang="en-GB" sz="2000">
                  <a:latin typeface="Tahoma" pitchFamily="34" charset="0"/>
                  <a:cs typeface="Tahoma" pitchFamily="34" charset="0"/>
                  <a:sym typeface="Symbol" pitchFamily="18" charset="2"/>
                </a:rPr>
                <a:t>     (max)</a:t>
              </a:r>
            </a:p>
          </p:txBody>
        </p:sp>
        <p:pic>
          <p:nvPicPr>
            <p:cNvPr id="615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2" y="3246"/>
              <a:ext cx="2736" cy="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Text Box 56"/>
            <p:cNvSpPr txBox="1">
              <a:spLocks noChangeArrowheads="1"/>
            </p:cNvSpPr>
            <p:nvPr/>
          </p:nvSpPr>
          <p:spPr bwMode="auto">
            <a:xfrm>
              <a:off x="4317" y="3198"/>
              <a:ext cx="72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42988"/>
              <a:r>
                <a:rPr lang="en-US" sz="2000">
                  <a:latin typeface="Tahoma" pitchFamily="34" charset="0"/>
                  <a:cs typeface="Tahoma" pitchFamily="34" charset="0"/>
                  <a:sym typeface="Symbol" pitchFamily="18" charset="2"/>
                </a:rPr>
                <a:t>  average </a:t>
              </a:r>
              <a:endParaRPr lang="en-GB" sz="2000">
                <a:latin typeface="Tahoma" pitchFamily="34" charset="0"/>
                <a:cs typeface="Tahoma" pitchFamily="34" charset="0"/>
                <a:sym typeface="Symbol" pitchFamily="18" charset="2"/>
              </a:endParaRPr>
            </a:p>
          </p:txBody>
        </p:sp>
      </p:grp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74" y="-96470"/>
            <a:ext cx="11743126" cy="1143241"/>
          </a:xfrm>
        </p:spPr>
        <p:txBody>
          <a:bodyPr/>
          <a:lstStyle/>
          <a:p>
            <a:pPr eaLnBrk="1" hangingPunct="1"/>
            <a:r>
              <a:rPr lang="en-US" b="0" smtClean="0"/>
              <a:t>Cluster Distance Measures</a:t>
            </a:r>
            <a:r>
              <a:rPr lang="en-US" smtClean="0"/>
              <a:t>	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632" y="1010774"/>
            <a:ext cx="5386489" cy="5390794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</a:pPr>
            <a:r>
              <a:rPr lang="en-US" sz="2400" smtClean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Single link</a:t>
            </a:r>
            <a:r>
              <a:rPr lang="en-US" sz="2400" smtClean="0">
                <a:cs typeface="Tahoma" pitchFamily="34" charset="0"/>
                <a:sym typeface="Symbol" pitchFamily="18" charset="2"/>
              </a:rPr>
              <a:t>:  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smallest distance between an element in one cluster and an element in the other, i.e.,  d(C</a:t>
            </a:r>
            <a:r>
              <a:rPr lang="en-US" sz="2000" baseline="-25000" smtClean="0">
                <a:cs typeface="Tahoma" pitchFamily="34" charset="0"/>
                <a:sym typeface="Symbol" pitchFamily="18" charset="2"/>
              </a:rPr>
              <a:t>i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, C</a:t>
            </a:r>
            <a:r>
              <a:rPr lang="en-US" sz="2000" baseline="-25000" smtClean="0">
                <a:cs typeface="Tahoma" pitchFamily="34" charset="0"/>
                <a:sym typeface="Symbol" pitchFamily="18" charset="2"/>
              </a:rPr>
              <a:t>j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) = min{d(x</a:t>
            </a:r>
            <a:r>
              <a:rPr lang="en-US" sz="2000" baseline="-25000" smtClean="0">
                <a:cs typeface="Tahoma" pitchFamily="34" charset="0"/>
                <a:sym typeface="Symbol" pitchFamily="18" charset="2"/>
              </a:rPr>
              <a:t>ip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, x</a:t>
            </a:r>
            <a:r>
              <a:rPr lang="en-US" sz="2000" baseline="-25000" smtClean="0">
                <a:cs typeface="Tahoma" pitchFamily="34" charset="0"/>
                <a:sym typeface="Symbol" pitchFamily="18" charset="2"/>
              </a:rPr>
              <a:t>jq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)}</a:t>
            </a:r>
          </a:p>
          <a:p>
            <a:pPr marL="533400" indent="-533400" eaLnBrk="1" hangingPunct="1">
              <a:lnSpc>
                <a:spcPct val="140000"/>
              </a:lnSpc>
            </a:pPr>
            <a:r>
              <a:rPr lang="en-US" sz="2400" smtClean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Complete link</a:t>
            </a:r>
            <a:r>
              <a:rPr lang="en-US" sz="2400" smtClean="0">
                <a:cs typeface="Tahoma" pitchFamily="34" charset="0"/>
                <a:sym typeface="Symbol" pitchFamily="18" charset="2"/>
              </a:rPr>
              <a:t>: 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largest distance between an element in one cluster and an element in the other, i.e.,  d(C</a:t>
            </a:r>
            <a:r>
              <a:rPr lang="en-US" sz="2000" baseline="-25000" smtClean="0">
                <a:cs typeface="Tahoma" pitchFamily="34" charset="0"/>
                <a:sym typeface="Symbol" pitchFamily="18" charset="2"/>
              </a:rPr>
              <a:t>i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, C</a:t>
            </a:r>
            <a:r>
              <a:rPr lang="en-US" sz="2000" baseline="-25000" smtClean="0">
                <a:cs typeface="Tahoma" pitchFamily="34" charset="0"/>
                <a:sym typeface="Symbol" pitchFamily="18" charset="2"/>
              </a:rPr>
              <a:t>j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) = max{d(x</a:t>
            </a:r>
            <a:r>
              <a:rPr lang="en-US" sz="2000" baseline="-25000" smtClean="0">
                <a:cs typeface="Tahoma" pitchFamily="34" charset="0"/>
                <a:sym typeface="Symbol" pitchFamily="18" charset="2"/>
              </a:rPr>
              <a:t>ip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, x</a:t>
            </a:r>
            <a:r>
              <a:rPr lang="en-US" sz="2000" baseline="-25000" smtClean="0">
                <a:cs typeface="Tahoma" pitchFamily="34" charset="0"/>
                <a:sym typeface="Symbol" pitchFamily="18" charset="2"/>
              </a:rPr>
              <a:t>jq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)}</a:t>
            </a:r>
          </a:p>
          <a:p>
            <a:pPr marL="533400" indent="-533400" eaLnBrk="1" hangingPunct="1">
              <a:lnSpc>
                <a:spcPct val="140000"/>
              </a:lnSpc>
            </a:pPr>
            <a:r>
              <a:rPr lang="en-US" sz="2400" smtClean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Average</a:t>
            </a:r>
            <a:r>
              <a:rPr lang="en-US" sz="2400" smtClean="0">
                <a:cs typeface="Tahoma" pitchFamily="34" charset="0"/>
                <a:sym typeface="Symbol" pitchFamily="18" charset="2"/>
              </a:rPr>
              <a:t>: 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avg distance between elements in one cluster and  elements in the other, i.e.,  </a:t>
            </a: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r>
              <a:rPr lang="en-US" sz="2000" smtClean="0">
                <a:cs typeface="Tahoma" pitchFamily="34" charset="0"/>
                <a:sym typeface="Symbol" pitchFamily="18" charset="2"/>
              </a:rPr>
              <a:t>       d(C</a:t>
            </a:r>
            <a:r>
              <a:rPr lang="en-US" sz="2000" baseline="-25000" smtClean="0">
                <a:cs typeface="Tahoma" pitchFamily="34" charset="0"/>
                <a:sym typeface="Symbol" pitchFamily="18" charset="2"/>
              </a:rPr>
              <a:t>i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, C</a:t>
            </a:r>
            <a:r>
              <a:rPr lang="en-US" sz="2000" baseline="-25000" smtClean="0">
                <a:cs typeface="Tahoma" pitchFamily="34" charset="0"/>
                <a:sym typeface="Symbol" pitchFamily="18" charset="2"/>
              </a:rPr>
              <a:t>j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) = avg{d(x</a:t>
            </a:r>
            <a:r>
              <a:rPr lang="en-US" sz="2000" baseline="-25000" smtClean="0">
                <a:cs typeface="Tahoma" pitchFamily="34" charset="0"/>
                <a:sym typeface="Symbol" pitchFamily="18" charset="2"/>
              </a:rPr>
              <a:t>ip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, x</a:t>
            </a:r>
            <a:r>
              <a:rPr lang="en-US" sz="2000" baseline="-25000" smtClean="0">
                <a:cs typeface="Tahoma" pitchFamily="34" charset="0"/>
                <a:sym typeface="Symbol" pitchFamily="18" charset="2"/>
              </a:rPr>
              <a:t>jq</a:t>
            </a:r>
            <a:r>
              <a:rPr lang="en-US" sz="2000" smtClean="0">
                <a:cs typeface="Tahoma" pitchFamily="34" charset="0"/>
                <a:sym typeface="Symbol" pitchFamily="18" charset="2"/>
              </a:rPr>
              <a:t>)}</a:t>
            </a:r>
          </a:p>
          <a:p>
            <a:pPr marL="979488" lvl="1" indent="-457200" eaLnBrk="1" hangingPunct="1">
              <a:lnSpc>
                <a:spcPct val="110000"/>
              </a:lnSpc>
              <a:buFontTx/>
              <a:buNone/>
            </a:pPr>
            <a:endParaRPr lang="en-US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74" y="0"/>
            <a:ext cx="11743126" cy="1143240"/>
          </a:xfrm>
        </p:spPr>
        <p:txBody>
          <a:bodyPr/>
          <a:lstStyle/>
          <a:p>
            <a:pPr eaLnBrk="1" hangingPunct="1"/>
            <a:r>
              <a:rPr lang="en-US" b="0" smtClean="0"/>
              <a:t> Agglomerative Algorithm</a:t>
            </a:r>
            <a:r>
              <a:rPr lang="en-US" smtClean="0"/>
              <a:t>	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753" y="1218112"/>
            <a:ext cx="11468010" cy="5183455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The </a:t>
            </a:r>
            <a:r>
              <a:rPr lang="en-US" i="1" smtClean="0"/>
              <a:t>Agglomerative </a:t>
            </a:r>
            <a:r>
              <a:rPr lang="en-US" smtClean="0"/>
              <a:t>algorithm is carried out in three steps:</a:t>
            </a:r>
          </a:p>
          <a:p>
            <a:pPr marL="2390775" lvl="4" indent="-304800" eaLnBrk="1" hangingPunct="1">
              <a:lnSpc>
                <a:spcPct val="120000"/>
              </a:lnSpc>
            </a:pPr>
            <a:endParaRPr lang="en-US" sz="1800" smtClean="0"/>
          </a:p>
          <a:p>
            <a:pPr marL="979488" lvl="1" indent="-457200" eaLnBrk="1" hangingPunct="1">
              <a:lnSpc>
                <a:spcPct val="110000"/>
              </a:lnSpc>
            </a:pPr>
            <a:endParaRPr lang="en-US" sz="2800" smtClean="0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317663" y="1771014"/>
            <a:ext cx="5473368" cy="477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1042988">
              <a:lnSpc>
                <a:spcPct val="130000"/>
              </a:lnSpc>
              <a:buFontTx/>
              <a:buAutoNum type="arabicParenR"/>
            </a:pPr>
            <a:r>
              <a:rPr lang="en-GB" sz="2400">
                <a:latin typeface="Tahoma" pitchFamily="34" charset="0"/>
              </a:rPr>
              <a:t>Convert object attributes to distance matrix</a:t>
            </a:r>
          </a:p>
          <a:p>
            <a:pPr marL="342900" indent="-342900" defTabSz="1042988">
              <a:lnSpc>
                <a:spcPct val="130000"/>
              </a:lnSpc>
              <a:buFontTx/>
              <a:buAutoNum type="arabicParenR"/>
            </a:pPr>
            <a:r>
              <a:rPr lang="en-GB" sz="2400">
                <a:latin typeface="Tahoma" pitchFamily="34" charset="0"/>
              </a:rPr>
              <a:t>Set each object as a cluster (thus if we have </a:t>
            </a:r>
            <a:r>
              <a:rPr lang="en-GB" sz="2400" i="1">
                <a:latin typeface="Tahoma" pitchFamily="34" charset="0"/>
              </a:rPr>
              <a:t>N</a:t>
            </a:r>
            <a:r>
              <a:rPr lang="en-GB" sz="2400">
                <a:latin typeface="Tahoma" pitchFamily="34" charset="0"/>
              </a:rPr>
              <a:t> objects, we will have </a:t>
            </a:r>
            <a:r>
              <a:rPr lang="en-GB" sz="2400" i="1">
                <a:latin typeface="Tahoma" pitchFamily="34" charset="0"/>
              </a:rPr>
              <a:t>N</a:t>
            </a:r>
            <a:r>
              <a:rPr lang="en-GB" sz="2400">
                <a:latin typeface="Tahoma" pitchFamily="34" charset="0"/>
              </a:rPr>
              <a:t> clusters at the beginning)</a:t>
            </a:r>
          </a:p>
          <a:p>
            <a:pPr marL="342900" indent="-342900" defTabSz="1042988">
              <a:lnSpc>
                <a:spcPct val="130000"/>
              </a:lnSpc>
              <a:buFontTx/>
              <a:buAutoNum type="arabicParenR"/>
            </a:pPr>
            <a:r>
              <a:rPr lang="en-GB" sz="2400">
                <a:solidFill>
                  <a:srgbClr val="FF0000"/>
                </a:solidFill>
                <a:latin typeface="Tahoma" pitchFamily="34" charset="0"/>
              </a:rPr>
              <a:t>Repeat until number of cluster is one </a:t>
            </a:r>
            <a:r>
              <a:rPr lang="en-GB" sz="2400">
                <a:latin typeface="Tahoma" pitchFamily="34" charset="0"/>
              </a:rPr>
              <a:t>(or known # of clusters)  </a:t>
            </a:r>
          </a:p>
          <a:p>
            <a:pPr marL="800100" lvl="1" indent="-342900" defTabSz="1042988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2400">
                <a:solidFill>
                  <a:srgbClr val="FF0000"/>
                </a:solidFill>
                <a:latin typeface="Tahoma" pitchFamily="34" charset="0"/>
              </a:rPr>
              <a:t>Merge two closest clusters</a:t>
            </a:r>
          </a:p>
          <a:p>
            <a:pPr marL="800100" lvl="1" indent="-342900" defTabSz="1042988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2400">
                <a:solidFill>
                  <a:srgbClr val="FF0000"/>
                </a:solidFill>
                <a:latin typeface="Tahoma" pitchFamily="34" charset="0"/>
              </a:rPr>
              <a:t>Update distance matrix</a:t>
            </a:r>
          </a:p>
          <a:p>
            <a:pPr marL="342900" indent="-342900" defTabSz="1042988"/>
            <a:endParaRPr lang="en-GB" sz="240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5331" y="1840127"/>
            <a:ext cx="4376523" cy="428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877910" y="1771014"/>
            <a:ext cx="4517701" cy="44232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177" name="Straight Arrow Connector 9"/>
          <p:cNvCxnSpPr>
            <a:cxnSpLocks noChangeShapeType="1"/>
          </p:cNvCxnSpPr>
          <p:nvPr/>
        </p:nvCxnSpPr>
        <p:spPr bwMode="auto">
          <a:xfrm flipV="1">
            <a:off x="6530394" y="4741422"/>
            <a:ext cx="1303183" cy="27645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084" y="1079887"/>
            <a:ext cx="11393800" cy="518345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en-US" smtClean="0"/>
              <a:t>Problem: clustering analysis with agglomerative algorithm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     </a:t>
            </a:r>
            <a:endParaRPr lang="en-US" sz="2000" smtClean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984627" y="-96470"/>
            <a:ext cx="11207373" cy="1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en-US" sz="4800">
                <a:solidFill>
                  <a:schemeClr val="tx2"/>
                </a:solidFill>
                <a:latin typeface="Tahoma" pitchFamily="34" charset="0"/>
              </a:rPr>
              <a:t>Example and Demo</a:t>
            </a:r>
            <a:r>
              <a:rPr lang="en-US" sz="4800" b="1">
                <a:solidFill>
                  <a:schemeClr val="tx2"/>
                </a:solidFill>
                <a:latin typeface="Tahoma" pitchFamily="34" charset="0"/>
              </a:rPr>
              <a:t>	</a:t>
            </a:r>
          </a:p>
        </p:txBody>
      </p:sp>
      <p:pic>
        <p:nvPicPr>
          <p:cNvPr id="8198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026" y="4535524"/>
            <a:ext cx="4952095" cy="52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63" y="5088426"/>
            <a:ext cx="4517701" cy="55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49"/>
          <p:cNvSpPr txBox="1">
            <a:spLocks noChangeArrowheads="1"/>
          </p:cNvSpPr>
          <p:nvPr/>
        </p:nvSpPr>
        <p:spPr bwMode="auto">
          <a:xfrm>
            <a:off x="8162993" y="3567946"/>
            <a:ext cx="1476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42988"/>
            <a:r>
              <a:rPr lang="en-GB" sz="2000">
                <a:latin typeface="Tahoma" pitchFamily="34" charset="0"/>
              </a:rPr>
              <a:t>data matrix</a:t>
            </a:r>
          </a:p>
        </p:txBody>
      </p:sp>
      <p:sp>
        <p:nvSpPr>
          <p:cNvPr id="8201" name="Text Box 50"/>
          <p:cNvSpPr txBox="1">
            <a:spLocks noChangeArrowheads="1"/>
          </p:cNvSpPr>
          <p:nvPr/>
        </p:nvSpPr>
        <p:spPr bwMode="auto">
          <a:xfrm>
            <a:off x="8094214" y="6041606"/>
            <a:ext cx="19111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42988"/>
            <a:r>
              <a:rPr lang="en-GB" sz="2000">
                <a:latin typeface="Tahoma" pitchFamily="34" charset="0"/>
              </a:rPr>
              <a:t>distance matrix</a:t>
            </a:r>
          </a:p>
        </p:txBody>
      </p:sp>
      <p:sp>
        <p:nvSpPr>
          <p:cNvPr id="8202" name="Text Box 51"/>
          <p:cNvSpPr txBox="1">
            <a:spLocks noChangeArrowheads="1"/>
          </p:cNvSpPr>
          <p:nvPr/>
        </p:nvSpPr>
        <p:spPr bwMode="auto">
          <a:xfrm>
            <a:off x="2224461" y="5572215"/>
            <a:ext cx="2273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42988"/>
            <a:r>
              <a:rPr lang="en-GB" sz="2000">
                <a:latin typeface="Tahoma" pitchFamily="34" charset="0"/>
              </a:rPr>
              <a:t>Euclidean distance</a:t>
            </a:r>
          </a:p>
        </p:txBody>
      </p:sp>
      <p:pic>
        <p:nvPicPr>
          <p:cNvPr id="820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515" y="4102129"/>
            <a:ext cx="5343050" cy="202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5179" y="1700462"/>
            <a:ext cx="3985568" cy="260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2305" y="1769575"/>
            <a:ext cx="3029900" cy="189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084" y="1079887"/>
            <a:ext cx="11393800" cy="518345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en-US" smtClean="0"/>
              <a:t>Merge two closest clusters (iteration 1) 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     </a:t>
            </a:r>
            <a:endParaRPr lang="en-US" sz="2000" smtClean="0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984627" y="-96470"/>
            <a:ext cx="11207373" cy="1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en-US" sz="4800">
                <a:solidFill>
                  <a:schemeClr val="tx2"/>
                </a:solidFill>
                <a:latin typeface="Tahoma" pitchFamily="34" charset="0"/>
              </a:rPr>
              <a:t>Example and Demo</a:t>
            </a:r>
            <a:r>
              <a:rPr lang="en-US" sz="4800" b="1">
                <a:solidFill>
                  <a:schemeClr val="tx2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9222" name="Line 26"/>
          <p:cNvSpPr>
            <a:spLocks noChangeShapeType="1"/>
          </p:cNvSpPr>
          <p:nvPr/>
        </p:nvSpPr>
        <p:spPr bwMode="auto">
          <a:xfrm flipH="1">
            <a:off x="4879696" y="3015043"/>
            <a:ext cx="1042546" cy="48378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23" name="Line 27"/>
          <p:cNvSpPr>
            <a:spLocks noChangeShapeType="1"/>
          </p:cNvSpPr>
          <p:nvPr/>
        </p:nvSpPr>
        <p:spPr bwMode="auto">
          <a:xfrm>
            <a:off x="4879696" y="3913509"/>
            <a:ext cx="955667" cy="6220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pic>
        <p:nvPicPr>
          <p:cNvPr id="922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769575"/>
            <a:ext cx="5343050" cy="197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129" y="2391589"/>
            <a:ext cx="3985568" cy="267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9122" y="3981183"/>
            <a:ext cx="5375629" cy="18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084" y="1079887"/>
            <a:ext cx="11393800" cy="518345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en-US" smtClean="0"/>
              <a:t>Update distance matrix (iteration 1)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     </a:t>
            </a:r>
            <a:endParaRPr lang="en-US" sz="2000" smtClean="0"/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984627" y="-96470"/>
            <a:ext cx="11207373" cy="1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en-US" sz="4800">
                <a:solidFill>
                  <a:schemeClr val="tx2"/>
                </a:solidFill>
                <a:latin typeface="Tahoma" pitchFamily="34" charset="0"/>
              </a:rPr>
              <a:t>Example and Demo</a:t>
            </a:r>
            <a:r>
              <a:rPr lang="en-US" sz="4800" b="1">
                <a:solidFill>
                  <a:schemeClr val="tx2"/>
                </a:solidFill>
                <a:latin typeface="Tahoma" pitchFamily="34" charset="0"/>
              </a:rPr>
              <a:t>	</a:t>
            </a:r>
          </a:p>
        </p:txBody>
      </p:sp>
      <p:pic>
        <p:nvPicPr>
          <p:cNvPr id="1024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273" y="1909240"/>
            <a:ext cx="4952095" cy="40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7273" y="2393029"/>
            <a:ext cx="4952095" cy="33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7273" y="2807705"/>
            <a:ext cx="4952095" cy="3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7273" y="3229581"/>
            <a:ext cx="4952095" cy="3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Line 19"/>
          <p:cNvSpPr>
            <a:spLocks noChangeShapeType="1"/>
          </p:cNvSpPr>
          <p:nvPr/>
        </p:nvSpPr>
        <p:spPr bwMode="auto">
          <a:xfrm flipH="1">
            <a:off x="5227211" y="3637058"/>
            <a:ext cx="1476941" cy="48378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pic>
        <p:nvPicPr>
          <p:cNvPr id="10251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1867" y="4188520"/>
            <a:ext cx="5104133" cy="1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9440" y="4033017"/>
            <a:ext cx="5603686" cy="209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7027" y="1735018"/>
            <a:ext cx="5310470" cy="196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084" y="1079887"/>
            <a:ext cx="11393800" cy="518345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en-US" smtClean="0"/>
              <a:t>Merge two closest clusters (iteration 2) 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     </a:t>
            </a:r>
            <a:endParaRPr lang="en-US" sz="2000" smtClean="0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984627" y="-96470"/>
            <a:ext cx="11207373" cy="1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en-US" sz="4800">
                <a:solidFill>
                  <a:schemeClr val="tx2"/>
                </a:solidFill>
                <a:latin typeface="Tahoma" pitchFamily="34" charset="0"/>
              </a:rPr>
              <a:t>Example and Demo</a:t>
            </a:r>
            <a:r>
              <a:rPr lang="en-US" sz="4800" b="1">
                <a:solidFill>
                  <a:schemeClr val="tx2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 flipH="1">
            <a:off x="4879696" y="3015043"/>
            <a:ext cx="1042546" cy="48378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>
            <a:off x="4879696" y="3913509"/>
            <a:ext cx="955667" cy="6220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pic>
        <p:nvPicPr>
          <p:cNvPr id="1127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438" y="3333250"/>
            <a:ext cx="1075126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438" y="3333250"/>
            <a:ext cx="1075126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438" y="3333250"/>
            <a:ext cx="1075126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682" y="1631350"/>
            <a:ext cx="5516808" cy="208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9122" y="4050295"/>
            <a:ext cx="5310470" cy="178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389" y="2529815"/>
            <a:ext cx="3996428" cy="262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084" y="1079887"/>
            <a:ext cx="11393800" cy="518345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en-US" smtClean="0"/>
              <a:t>Update distance matrix (iteration 2) 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984627" y="-96470"/>
            <a:ext cx="11207373" cy="1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en-US" sz="4800">
                <a:solidFill>
                  <a:schemeClr val="tx2"/>
                </a:solidFill>
                <a:latin typeface="Tahoma" pitchFamily="34" charset="0"/>
              </a:rPr>
              <a:t>Example and Demo</a:t>
            </a:r>
            <a:r>
              <a:rPr lang="en-US" sz="4800" b="1">
                <a:solidFill>
                  <a:schemeClr val="tx2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12294" name="Line 11"/>
          <p:cNvSpPr>
            <a:spLocks noChangeShapeType="1"/>
          </p:cNvSpPr>
          <p:nvPr/>
        </p:nvSpPr>
        <p:spPr bwMode="auto">
          <a:xfrm flipH="1">
            <a:off x="5314090" y="3706171"/>
            <a:ext cx="1476941" cy="48378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295" name="Line 12"/>
          <p:cNvSpPr>
            <a:spLocks noChangeShapeType="1"/>
          </p:cNvSpPr>
          <p:nvPr/>
        </p:nvSpPr>
        <p:spPr bwMode="auto">
          <a:xfrm>
            <a:off x="5922242" y="5088425"/>
            <a:ext cx="60815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pic>
        <p:nvPicPr>
          <p:cNvPr id="1229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9758" y="2151134"/>
            <a:ext cx="5473368" cy="31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269758" y="2531254"/>
            <a:ext cx="4952095" cy="489549"/>
            <a:chOff x="3560" y="1710"/>
            <a:chExt cx="2736" cy="340"/>
          </a:xfrm>
        </p:grpSpPr>
        <p:pic>
          <p:nvPicPr>
            <p:cNvPr id="12302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0" y="1710"/>
              <a:ext cx="225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32" y="1887"/>
              <a:ext cx="206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8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758" y="3124472"/>
            <a:ext cx="5125853" cy="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0394" y="4119408"/>
            <a:ext cx="5060694" cy="18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0148" y="4257633"/>
            <a:ext cx="4972005" cy="165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510" y="1700462"/>
            <a:ext cx="5516808" cy="208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1996" y="1147560"/>
            <a:ext cx="11393801" cy="518345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en-US" smtClean="0"/>
              <a:t>Merge two closest clusters/update distance matrix (iteration 3) 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     </a:t>
            </a:r>
            <a:endParaRPr lang="en-US" sz="2000" smtClean="0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984627" y="-96470"/>
            <a:ext cx="11207373" cy="1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en-US" sz="4800">
                <a:solidFill>
                  <a:schemeClr val="tx2"/>
                </a:solidFill>
                <a:latin typeface="Tahoma" pitchFamily="34" charset="0"/>
              </a:rPr>
              <a:t>Example and Demo</a:t>
            </a:r>
            <a:r>
              <a:rPr lang="en-US" sz="4800" b="1">
                <a:solidFill>
                  <a:schemeClr val="tx2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13318" name="Line 4"/>
          <p:cNvSpPr>
            <a:spLocks noChangeShapeType="1"/>
          </p:cNvSpPr>
          <p:nvPr/>
        </p:nvSpPr>
        <p:spPr bwMode="auto">
          <a:xfrm flipH="1">
            <a:off x="4879696" y="3015043"/>
            <a:ext cx="1042546" cy="48378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4966575" y="4189960"/>
            <a:ext cx="1042546" cy="41467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438" y="3333250"/>
            <a:ext cx="1075126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438" y="3333250"/>
            <a:ext cx="1075126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438" y="3333250"/>
            <a:ext cx="1075126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1890522"/>
            <a:ext cx="5571107" cy="209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69" y="2529815"/>
            <a:ext cx="3985568" cy="265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096001" y="4119408"/>
            <a:ext cx="5493278" cy="1935157"/>
            <a:chOff x="5346700" y="4542631"/>
            <a:chExt cx="4818130" cy="2133600"/>
          </a:xfrm>
        </p:grpSpPr>
        <p:pic>
          <p:nvPicPr>
            <p:cNvPr id="13326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46700" y="4542631"/>
              <a:ext cx="481813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04300" y="5342731"/>
              <a:ext cx="8382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5754" y="1078447"/>
            <a:ext cx="11393801" cy="518345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en-US" smtClean="0"/>
              <a:t>Merge two closest clusters/update distance matrix (iteration 4) 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     </a:t>
            </a:r>
            <a:endParaRPr lang="en-US" sz="2000" smtClean="0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984627" y="-96470"/>
            <a:ext cx="11207373" cy="1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en-US" sz="4800">
                <a:solidFill>
                  <a:schemeClr val="tx2"/>
                </a:solidFill>
                <a:latin typeface="Tahoma" pitchFamily="34" charset="0"/>
              </a:rPr>
              <a:t>Example and Demo</a:t>
            </a:r>
            <a:r>
              <a:rPr lang="en-US" sz="4800" b="1">
                <a:solidFill>
                  <a:schemeClr val="tx2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14342" name="Line 4"/>
          <p:cNvSpPr>
            <a:spLocks noChangeShapeType="1"/>
          </p:cNvSpPr>
          <p:nvPr/>
        </p:nvSpPr>
        <p:spPr bwMode="auto">
          <a:xfrm flipH="1">
            <a:off x="4879696" y="3015043"/>
            <a:ext cx="1042546" cy="48378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4966575" y="4189960"/>
            <a:ext cx="1042546" cy="41467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438" y="3333250"/>
            <a:ext cx="1075126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438" y="3333250"/>
            <a:ext cx="1075126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438" y="3333250"/>
            <a:ext cx="1075126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758" y="4119408"/>
            <a:ext cx="4973815" cy="168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511" y="2391589"/>
            <a:ext cx="3985568" cy="2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96001" y="1907800"/>
            <a:ext cx="5223591" cy="1840127"/>
            <a:chOff x="5346700" y="2104231"/>
            <a:chExt cx="4581525" cy="2028825"/>
          </a:xfrm>
        </p:grpSpPr>
        <p:pic>
          <p:nvPicPr>
            <p:cNvPr id="14350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46700" y="2104231"/>
              <a:ext cx="4581525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75700" y="2866231"/>
              <a:ext cx="8382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2119" y="6381410"/>
            <a:ext cx="5587397" cy="476590"/>
          </a:xfrm>
          <a:noFill/>
        </p:spPr>
        <p:txBody>
          <a:bodyPr/>
          <a:lstStyle/>
          <a:p>
            <a:pPr defTabSz="1042988"/>
            <a:r>
              <a:rPr lang="en-GB" smtClean="0">
                <a:latin typeface="Arial" pitchFamily="34" charset="0"/>
              </a:rPr>
              <a:t>COMP24111  Machine Learning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42988"/>
            <a:fld id="{09B3F773-B76F-4EB8-93A6-83D7BB9514B9}" type="slidenum">
              <a:rPr lang="en-GB"/>
              <a:pPr defTabSz="1042988"/>
              <a:t>29</a:t>
            </a:fld>
            <a:endParaRPr lang="en-GB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5754" y="1356338"/>
            <a:ext cx="11393801" cy="4768779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en-US" smtClean="0"/>
              <a:t>Final result (meeting termination condition) 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     </a:t>
            </a:r>
            <a:endParaRPr lang="en-US" sz="2000" smtClean="0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984627" y="-96470"/>
            <a:ext cx="11207373" cy="1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en-US" sz="4800">
                <a:solidFill>
                  <a:schemeClr val="tx2"/>
                </a:solidFill>
                <a:latin typeface="Tahoma" pitchFamily="34" charset="0"/>
              </a:rPr>
              <a:t>Example and Demo</a:t>
            </a:r>
            <a:r>
              <a:rPr lang="en-US" sz="4800" b="1">
                <a:solidFill>
                  <a:schemeClr val="tx2"/>
                </a:solidFill>
                <a:latin typeface="Tahoma" pitchFamily="34" charset="0"/>
              </a:rPr>
              <a:t>	</a:t>
            </a:r>
          </a:p>
        </p:txBody>
      </p:sp>
      <p:pic>
        <p:nvPicPr>
          <p:cNvPr id="1536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129" y="2046026"/>
            <a:ext cx="10588361" cy="386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Partitional clustering: </a:t>
            </a:r>
            <a:r>
              <a:rPr lang="id-ID" dirty="0" smtClean="0">
                <a:solidFill>
                  <a:srgbClr val="00B0F0"/>
                </a:solidFill>
              </a:rPr>
              <a:t>K-means</a:t>
            </a:r>
            <a:endParaRPr lang="id-ID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47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5754" y="1079887"/>
            <a:ext cx="11393801" cy="518345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en-US" smtClean="0">
                <a:solidFill>
                  <a:srgbClr val="FF0000"/>
                </a:solidFill>
              </a:rPr>
              <a:t>Dendrogram tree</a:t>
            </a:r>
            <a:r>
              <a:rPr lang="en-US" smtClean="0"/>
              <a:t> representation 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     </a:t>
            </a:r>
            <a:endParaRPr lang="en-US" sz="2000" smtClean="0"/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984627" y="-96470"/>
            <a:ext cx="11207373" cy="1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en-US" sz="4800">
                <a:solidFill>
                  <a:schemeClr val="tx2"/>
                </a:solidFill>
                <a:latin typeface="Tahoma" pitchFamily="34" charset="0"/>
              </a:rPr>
              <a:t>Example and Demo</a:t>
            </a:r>
            <a:r>
              <a:rPr lang="en-US" sz="4800" b="1">
                <a:solidFill>
                  <a:schemeClr val="tx2"/>
                </a:solidFill>
                <a:latin typeface="Tahoma" pitchFamily="34" charset="0"/>
              </a:rPr>
              <a:t>	</a:t>
            </a:r>
          </a:p>
        </p:txBody>
      </p:sp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389" y="1771014"/>
            <a:ext cx="5125853" cy="424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5922242" y="1834368"/>
            <a:ext cx="50775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1042988">
              <a:lnSpc>
                <a:spcPct val="90000"/>
              </a:lnSpc>
              <a:buFontTx/>
              <a:buAutoNum type="arabicPeriod"/>
            </a:pPr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In the beginning we have 6 </a:t>
            </a:r>
          </a:p>
          <a:p>
            <a:pPr marL="342900" indent="-342900" defTabSz="1042988">
              <a:lnSpc>
                <a:spcPct val="90000"/>
              </a:lnSpc>
            </a:pPr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     clusters: A, B, C, D, E and F </a:t>
            </a:r>
          </a:p>
          <a:p>
            <a:pPr marL="342900" indent="-342900" defTabSz="1042988">
              <a:lnSpc>
                <a:spcPct val="90000"/>
              </a:lnSpc>
              <a:buFontTx/>
              <a:buAutoNum type="arabicPeriod" startAt="2"/>
            </a:pPr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We merge cluster D and F into </a:t>
            </a:r>
          </a:p>
          <a:p>
            <a:pPr marL="342900" indent="-342900" defTabSz="1042988">
              <a:lnSpc>
                <a:spcPct val="90000"/>
              </a:lnSpc>
            </a:pPr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     cluster (D, F) at distance 0.50 </a:t>
            </a:r>
          </a:p>
          <a:p>
            <a:pPr marL="342900" indent="-342900" defTabSz="1042988">
              <a:buFontTx/>
              <a:buAutoNum type="arabicPeriod" startAt="3"/>
            </a:pPr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We merge cluster A and cluster B </a:t>
            </a:r>
          </a:p>
          <a:p>
            <a:pPr marL="342900" indent="-342900" defTabSz="1042988"/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     into (A, B) at distance 0.71 </a:t>
            </a:r>
          </a:p>
          <a:p>
            <a:pPr marL="342900" indent="-342900" defTabSz="1042988">
              <a:buFontTx/>
              <a:buAutoNum type="arabicPeriod" startAt="4"/>
            </a:pPr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We merge cluster E and (D, F) </a:t>
            </a:r>
          </a:p>
          <a:p>
            <a:pPr marL="342900" indent="-342900" defTabSz="1042988"/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     into ((D, F), E) at distance 1.00 </a:t>
            </a:r>
          </a:p>
          <a:p>
            <a:pPr marL="342900" indent="-342900" defTabSz="1042988">
              <a:buFontTx/>
              <a:buAutoNum type="arabicPeriod" startAt="5"/>
            </a:pPr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We merge cluster ((D, F), E) and C </a:t>
            </a:r>
          </a:p>
          <a:p>
            <a:pPr marL="342900" indent="-342900" defTabSz="1042988"/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     into (((D, F), E), C) at distance 1.41 </a:t>
            </a:r>
          </a:p>
          <a:p>
            <a:pPr marL="342900" indent="-342900" defTabSz="1042988">
              <a:buFontTx/>
              <a:buAutoNum type="arabicPeriod" startAt="6"/>
            </a:pPr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We merge cluster (((D, F), E), C) </a:t>
            </a:r>
          </a:p>
          <a:p>
            <a:pPr marL="342900" indent="-342900" defTabSz="1042988"/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     and (A, B) into ((((D, F), E), C), (A, B)) </a:t>
            </a:r>
          </a:p>
          <a:p>
            <a:pPr marL="342900" indent="-342900" defTabSz="1042988"/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     at distance 2.50 </a:t>
            </a:r>
          </a:p>
          <a:p>
            <a:pPr marL="342900" indent="-342900" defTabSz="1042988">
              <a:buFontTx/>
              <a:buAutoNum type="arabicPeriod" startAt="7"/>
            </a:pPr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The last cluster contain all the objects, </a:t>
            </a:r>
          </a:p>
          <a:p>
            <a:pPr marL="342900" indent="-342900" defTabSz="1042988"/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     thus conclude the computation </a:t>
            </a:r>
          </a:p>
          <a:p>
            <a:pPr marL="342900" indent="-342900" defTabSz="1042988"/>
            <a:endParaRPr lang="en-GB" sz="2000">
              <a:latin typeface="Tahoma" pitchFamily="34" charset="0"/>
            </a:endParaRP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2012694" y="4879648"/>
            <a:ext cx="320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2</a:t>
            </a:r>
            <a:endParaRPr lang="en-US" sz="2000" b="1"/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4705938" y="4603197"/>
            <a:ext cx="320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3</a:t>
            </a:r>
            <a:endParaRPr lang="en-US" sz="2000" b="1"/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2447088" y="4257634"/>
            <a:ext cx="320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4</a:t>
            </a:r>
            <a:endParaRPr lang="en-US" sz="2000" b="1"/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3142119" y="3773845"/>
            <a:ext cx="320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5</a:t>
            </a:r>
            <a:endParaRPr lang="en-US" sz="2000" b="1"/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3924028" y="2391590"/>
            <a:ext cx="320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6</a:t>
            </a:r>
            <a:endParaRPr lang="en-US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73" y="720436"/>
            <a:ext cx="10363200" cy="1143000"/>
          </a:xfrm>
        </p:spPr>
        <p:txBody>
          <a:bodyPr/>
          <a:lstStyle/>
          <a:p>
            <a:r>
              <a:rPr lang="en-US" sz="4000" dirty="0"/>
              <a:t>Clustering in R</a:t>
            </a:r>
            <a:endParaRPr lang="en-GB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library </a:t>
            </a:r>
            <a:r>
              <a:rPr lang="en-US" b="1"/>
              <a:t>mva</a:t>
            </a:r>
            <a:r>
              <a:rPr lang="en-US"/>
              <a:t>:</a:t>
            </a:r>
          </a:p>
          <a:p>
            <a:pPr>
              <a:buFontTx/>
              <a:buNone/>
            </a:pPr>
            <a:r>
              <a:rPr lang="en-US"/>
              <a:t>   - Hierarchical clustering: </a:t>
            </a:r>
            <a:r>
              <a:rPr lang="en-US" b="1"/>
              <a:t>hclust, heatmap</a:t>
            </a:r>
          </a:p>
          <a:p>
            <a:pPr>
              <a:buFontTx/>
              <a:buNone/>
            </a:pPr>
            <a:r>
              <a:rPr lang="en-US"/>
              <a:t>   - k-means: </a:t>
            </a:r>
            <a:r>
              <a:rPr lang="en-US" b="1"/>
              <a:t>kmeans</a:t>
            </a:r>
          </a:p>
          <a:p>
            <a:r>
              <a:rPr lang="de-DE"/>
              <a:t>library </a:t>
            </a:r>
            <a:r>
              <a:rPr lang="de-DE" b="1"/>
              <a:t>class</a:t>
            </a:r>
            <a:r>
              <a:rPr lang="de-DE"/>
              <a:t>: </a:t>
            </a:r>
          </a:p>
          <a:p>
            <a:pPr>
              <a:buFontTx/>
              <a:buNone/>
            </a:pPr>
            <a:r>
              <a:rPr lang="de-DE"/>
              <a:t>   - Self-organizing maps: </a:t>
            </a:r>
            <a:r>
              <a:rPr lang="de-DE" b="1"/>
              <a:t>SOM</a:t>
            </a:r>
          </a:p>
          <a:p>
            <a:r>
              <a:rPr lang="de-DE"/>
              <a:t>library </a:t>
            </a:r>
            <a:r>
              <a:rPr lang="de-DE" b="1"/>
              <a:t>cluster</a:t>
            </a:r>
            <a:r>
              <a:rPr lang="de-DE"/>
              <a:t>: </a:t>
            </a:r>
          </a:p>
          <a:p>
            <a:pPr>
              <a:buFontTx/>
              <a:buNone/>
            </a:pPr>
            <a:r>
              <a:rPr lang="de-DE"/>
              <a:t>   - </a:t>
            </a:r>
            <a:r>
              <a:rPr lang="de-DE" b="1"/>
              <a:t>pam </a:t>
            </a:r>
            <a:r>
              <a:rPr lang="de-DE"/>
              <a:t>and other functions</a:t>
            </a: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T2: K-Means &amp; Hierarchical clustering (Section 4)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Individu</a:t>
            </a:r>
          </a:p>
          <a:p>
            <a:r>
              <a:rPr lang="id-ID" dirty="0" smtClean="0"/>
              <a:t>Dikerjakan di kertas folio/A4 (tulis tangan)</a:t>
            </a:r>
          </a:p>
          <a:p>
            <a:r>
              <a:rPr lang="id-ID" dirty="0" smtClean="0"/>
              <a:t>Dikumpulkan </a:t>
            </a:r>
            <a:r>
              <a:rPr lang="id-ID" smtClean="0"/>
              <a:t>minggu depan (Minggu 12), </a:t>
            </a:r>
            <a:r>
              <a:rPr lang="id-ID" dirty="0" smtClean="0"/>
              <a:t>21 April 2015</a:t>
            </a:r>
            <a:endParaRPr lang="id-ID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NEXT WEEK (Minggu 12)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dirty="0" smtClean="0"/>
              <a:t>UNSUPERVISED LEARNING: ASSOCIATION RULE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BAYES THEOREM</a:t>
            </a:r>
          </a:p>
          <a:p>
            <a:pPr>
              <a:buFont typeface="Wingdings" pitchFamily="2" charset="2"/>
              <a:buChar char="v"/>
            </a:pPr>
            <a:endParaRPr lang="id-ID" dirty="0" smtClean="0"/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Final Project: Any topic (From Week 1-14) </a:t>
            </a:r>
            <a:r>
              <a:rPr lang="id-ID" smtClean="0"/>
              <a:t>using R, Laporan &amp; Demo: Minggu 15 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FP: kelompok, 3-4 orang</a:t>
            </a:r>
          </a:p>
          <a:p>
            <a:pPr lvl="1">
              <a:buFont typeface="Wingdings" pitchFamily="2" charset="2"/>
              <a:buChar char="ü"/>
            </a:pPr>
            <a:r>
              <a:rPr lang="id-ID" dirty="0" smtClean="0"/>
              <a:t>Neural Network</a:t>
            </a:r>
          </a:p>
          <a:p>
            <a:pPr lvl="1">
              <a:buFont typeface="Wingdings" pitchFamily="2" charset="2"/>
              <a:buChar char="ü"/>
            </a:pPr>
            <a:r>
              <a:rPr lang="id-ID" dirty="0" smtClean="0"/>
              <a:t>Clustering</a:t>
            </a:r>
          </a:p>
          <a:p>
            <a:pPr lvl="1">
              <a:buFont typeface="Wingdings" pitchFamily="2" charset="2"/>
              <a:buChar char="ü"/>
            </a:pPr>
            <a:r>
              <a:rPr lang="id-ID" dirty="0" smtClean="0"/>
              <a:t>Bayesian</a:t>
            </a:r>
          </a:p>
          <a:p>
            <a:pPr lvl="1">
              <a:buFont typeface="Wingdings" pitchFamily="2" charset="2"/>
              <a:buChar char="ü"/>
            </a:pPr>
            <a:r>
              <a:rPr lang="id-ID" dirty="0" smtClean="0"/>
              <a:t>Association Rule</a:t>
            </a:r>
          </a:p>
          <a:p>
            <a:pPr>
              <a:buFont typeface="Wingdings" pitchFamily="2" charset="2"/>
              <a:buChar char="v"/>
            </a:pPr>
            <a:endParaRPr lang="id-ID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id-ID" sz="2400" b="1" dirty="0"/>
              <a:t>Flach, Peter. 2012. </a:t>
            </a:r>
            <a:r>
              <a:rPr lang="en-US" sz="2400" b="1" dirty="0"/>
              <a:t>Machine Learning: The Art and Science of Algorithms that Make Sense of Data</a:t>
            </a:r>
            <a:r>
              <a:rPr lang="id-ID" sz="2400" b="1" dirty="0" smtClean="0"/>
              <a:t>. Cambridge University Press.</a:t>
            </a:r>
          </a:p>
          <a:p>
            <a:pPr marL="0" lvl="0" indent="0">
              <a:buNone/>
            </a:pPr>
            <a:r>
              <a:rPr lang="id-ID" sz="2400" b="1" dirty="0" smtClean="0"/>
              <a:t>Tan et. al., ‘Introduction to Data Mining’, Addison Wesley, 2006</a:t>
            </a:r>
          </a:p>
          <a:p>
            <a:pPr marL="0" indent="0">
              <a:buNone/>
            </a:pPr>
            <a:r>
              <a:rPr lang="id-ID" sz="2400" b="1" dirty="0" smtClean="0"/>
              <a:t>Ke Chen, University of Manchester, COMP24111  Machine Learning</a:t>
            </a:r>
          </a:p>
          <a:p>
            <a:pPr marL="0" indent="0">
              <a:buNone/>
            </a:pPr>
            <a:r>
              <a:rPr lang="id-ID" sz="2400" dirty="0" smtClean="0">
                <a:hlinkClick r:id="rId2"/>
              </a:rPr>
              <a:t>http://www.cs.man.ac.uk/~kechen/teaching.php</a:t>
            </a:r>
            <a:r>
              <a:rPr lang="id-ID" sz="2400" dirty="0" smtClean="0"/>
              <a:t> </a:t>
            </a:r>
          </a:p>
          <a:p>
            <a:pPr marL="0" indent="0">
              <a:buNone/>
            </a:pPr>
            <a:r>
              <a:rPr lang="id-ID" sz="2400" b="1" dirty="0" smtClean="0"/>
              <a:t>Wikibooks, K-Means Example, </a:t>
            </a:r>
            <a:r>
              <a:rPr lang="id-ID" sz="2400" dirty="0" smtClean="0">
                <a:hlinkClick r:id="rId3"/>
              </a:rPr>
              <a:t>http://en.wikibooks.org/wiki/Data_Mining_Algorithms_In_R/Clustering/K-Means</a:t>
            </a:r>
            <a:r>
              <a:rPr lang="id-ID" sz="2400" dirty="0" smtClean="0"/>
              <a:t>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83013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K-means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partitional</a:t>
            </a:r>
            <a:r>
              <a:rPr lang="en-US" dirty="0" smtClean="0"/>
              <a:t> clustering yang </a:t>
            </a:r>
            <a:r>
              <a:rPr lang="en-US" dirty="0" err="1" smtClean="0"/>
              <a:t>terkenal</a:t>
            </a:r>
            <a:r>
              <a:rPr lang="id-ID" dirty="0" smtClean="0"/>
              <a:t> adalah K-Means Clustering</a:t>
            </a:r>
          </a:p>
          <a:p>
            <a:pPr lvl="1">
              <a:buFont typeface="Wingdings" pitchFamily="2" charset="2"/>
              <a:buChar char="Ø"/>
            </a:pPr>
            <a:r>
              <a:rPr lang="id-ID" dirty="0" smtClean="0"/>
              <a:t>Kelebihan: komputasinya yang sederhana</a:t>
            </a:r>
          </a:p>
          <a:p>
            <a:pPr lvl="1">
              <a:buFont typeface="Wingdings" pitchFamily="2" charset="2"/>
              <a:buChar char="Ø"/>
            </a:pPr>
            <a:r>
              <a:rPr lang="id-ID" dirty="0" smtClean="0"/>
              <a:t>Kekurangan: </a:t>
            </a:r>
            <a:r>
              <a:rPr lang="id-ID" dirty="0" smtClean="0">
                <a:solidFill>
                  <a:srgbClr val="FF0000"/>
                </a:solidFill>
              </a:rPr>
              <a:t>kualitas kluster </a:t>
            </a:r>
            <a:r>
              <a:rPr lang="id-ID" dirty="0" smtClean="0"/>
              <a:t>tergantung pada </a:t>
            </a:r>
            <a:r>
              <a:rPr lang="nl-NL" dirty="0" smtClean="0"/>
              <a:t>pemilihan centroid awal dan nilai k.</a:t>
            </a:r>
            <a:endParaRPr lang="id-ID" dirty="0" smtClean="0"/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Parameter K menunjukkan banyaknya cluster yang akan dibentuk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Sebuah nilai k ditentukan di awal.</a:t>
            </a:r>
          </a:p>
          <a:p>
            <a:endParaRPr lang="id-ID" dirty="0" smtClean="0"/>
          </a:p>
          <a:p>
            <a:r>
              <a:rPr lang="id-ID" dirty="0" smtClean="0"/>
              <a:t>Nilai k = banyaknya cluster</a:t>
            </a:r>
          </a:p>
          <a:p>
            <a:r>
              <a:rPr lang="id-ID" dirty="0" smtClean="0"/>
              <a:t>• Didefinisikan centroid awal sebanyak k</a:t>
            </a:r>
          </a:p>
          <a:p>
            <a:r>
              <a:rPr lang="it-IT" dirty="0" smtClean="0"/>
              <a:t>• Centroid awal di-inisialisasikan secara random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K-MEANS (pseudocode)</a:t>
            </a: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0143"/>
          <a:stretch>
            <a:fillRect/>
          </a:stretch>
        </p:blipFill>
        <p:spPr bwMode="auto">
          <a:xfrm>
            <a:off x="751608" y="1983166"/>
            <a:ext cx="9805555" cy="23810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4488872"/>
            <a:ext cx="9720073" cy="18204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d-ID" dirty="0" smtClean="0"/>
              <a:t>Proses pengelompokan ke k-cluster dilakukan dalam beberapa iterasi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Iterasi berhenti jika centroidnya tidak berubah lagi atau setiap data selalu berada di cluster yang sama di iterasi-iterasi berikutnya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K-MEANS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3018" y="1898073"/>
            <a:ext cx="3990109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v-SE" dirty="0" smtClean="0"/>
              <a:t>Jika atribut ke-i </a:t>
            </a:r>
            <a:r>
              <a:rPr lang="sv-SE" dirty="0" smtClean="0">
                <a:solidFill>
                  <a:srgbClr val="FF0000"/>
                </a:solidFill>
              </a:rPr>
              <a:t>numerik</a:t>
            </a:r>
            <a:r>
              <a:rPr lang="sv-SE" dirty="0" smtClean="0"/>
              <a:t>, maka nilai centroid ke-i</a:t>
            </a:r>
            <a:r>
              <a:rPr lang="id-ID" dirty="0" smtClean="0"/>
              <a:t> </a:t>
            </a:r>
            <a:r>
              <a:rPr lang="it-IT" dirty="0" smtClean="0"/>
              <a:t>merupakan mean dari nilai atribut 1≤ i ≤ n</a:t>
            </a:r>
          </a:p>
          <a:p>
            <a:pPr>
              <a:buFont typeface="Wingdings" pitchFamily="2" charset="2"/>
              <a:buChar char="v"/>
            </a:pPr>
            <a:r>
              <a:rPr lang="sv-SE" dirty="0" smtClean="0"/>
              <a:t>Jika atribut ke-i </a:t>
            </a:r>
            <a:r>
              <a:rPr lang="sv-SE" dirty="0" smtClean="0">
                <a:solidFill>
                  <a:srgbClr val="FF0000"/>
                </a:solidFill>
              </a:rPr>
              <a:t>kategorikal</a:t>
            </a:r>
            <a:r>
              <a:rPr lang="sv-SE" dirty="0" smtClean="0"/>
              <a:t>,</a:t>
            </a:r>
            <a:r>
              <a:rPr lang="id-ID" dirty="0" smtClean="0"/>
              <a:t> </a:t>
            </a:r>
            <a:r>
              <a:rPr lang="sv-SE" dirty="0" smtClean="0"/>
              <a:t>maka nilai centroid</a:t>
            </a:r>
            <a:r>
              <a:rPr lang="id-ID" dirty="0" smtClean="0"/>
              <a:t> ke-i merupakan modus dari nilai atribut itu 1</a:t>
            </a:r>
            <a:r>
              <a:rPr lang="it-IT" dirty="0" smtClean="0"/>
              <a:t> ≤</a:t>
            </a:r>
            <a:r>
              <a:rPr lang="id-ID" dirty="0" smtClean="0"/>
              <a:t> i </a:t>
            </a:r>
            <a:r>
              <a:rPr lang="it-IT" dirty="0" smtClean="0"/>
              <a:t>≤</a:t>
            </a:r>
            <a:r>
              <a:rPr lang="id-ID" dirty="0" smtClean="0"/>
              <a:t> n</a:t>
            </a:r>
            <a:endParaRPr lang="id-ID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28324" t="51948" r="39199" b="6294"/>
          <a:stretch>
            <a:fillRect/>
          </a:stretch>
        </p:blipFill>
        <p:spPr bwMode="auto">
          <a:xfrm>
            <a:off x="651164" y="2798617"/>
            <a:ext cx="42256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6473" y="187291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 smtClean="0"/>
              <a:t>Contoh k-Means clustering dengan k=3, dan 3</a:t>
            </a:r>
          </a:p>
          <a:p>
            <a:r>
              <a:rPr lang="id-ID" sz="2400" dirty="0" smtClean="0"/>
              <a:t>centroid: m1, m2, m3</a:t>
            </a:r>
            <a:endParaRPr lang="id-ID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5364" y="5195455"/>
            <a:ext cx="9720073" cy="141870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Setiap cluster diasosiasikan dengan sebuah centroid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Setiap point data dimasukkan ke cluster dengan centroid terdekat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Sebuah centroid: sebuah vektor n-dimensi. (Dimana n adalah banyaknya </a:t>
            </a:r>
            <a:r>
              <a:rPr kumimoji="0" 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atribut</a:t>
            </a:r>
            <a:r>
              <a:rPr kumimoji="0" 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setiap data)</a:t>
            </a:r>
            <a:endParaRPr kumimoji="0" lang="id-ID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1042988"/>
            <a:fld id="{68CD6844-3383-4064-AD62-97A7D5352325}" type="slidenum">
              <a:rPr lang="en-GB"/>
              <a:pPr defTabSz="1042988"/>
              <a:t>7</a:t>
            </a:fld>
            <a:endParaRPr lang="en-GB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74" y="0"/>
            <a:ext cx="11743126" cy="1143240"/>
          </a:xfrm>
        </p:spPr>
        <p:txBody>
          <a:bodyPr/>
          <a:lstStyle/>
          <a:p>
            <a:pPr eaLnBrk="1" hangingPunct="1"/>
            <a:r>
              <a:rPr lang="en-US" b="0" smtClean="0"/>
              <a:t> K-mean Algorithm</a:t>
            </a:r>
            <a:r>
              <a:rPr lang="en-US" smtClean="0"/>
              <a:t>	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753" y="1218112"/>
            <a:ext cx="11468010" cy="5183455"/>
          </a:xfrm>
        </p:spPr>
        <p:txBody>
          <a:bodyPr/>
          <a:lstStyle/>
          <a:p>
            <a:pPr marL="533400" indent="-533400" eaLnBrk="1" hangingPunct="1"/>
            <a:r>
              <a:rPr lang="id-ID" dirty="0" smtClean="0"/>
              <a:t>Diinisialkan jumlah klaster sebanyak </a:t>
            </a:r>
            <a:r>
              <a:rPr lang="en-US" i="1" dirty="0" smtClean="0"/>
              <a:t>K</a:t>
            </a:r>
            <a:r>
              <a:rPr lang="en-US" dirty="0" smtClean="0"/>
              <a:t>, the </a:t>
            </a:r>
            <a:r>
              <a:rPr lang="en-US" i="1" dirty="0" smtClean="0"/>
              <a:t>K-means </a:t>
            </a:r>
            <a:r>
              <a:rPr lang="en-US" dirty="0" smtClean="0"/>
              <a:t>algorithm </a:t>
            </a:r>
            <a:r>
              <a:rPr lang="id-ID" dirty="0" smtClean="0"/>
              <a:t>dilakukan dalam 5 langkah</a:t>
            </a:r>
            <a:r>
              <a:rPr lang="en-US" dirty="0" smtClean="0"/>
              <a:t>:</a:t>
            </a:r>
          </a:p>
          <a:p>
            <a:pPr marL="2390775" lvl="4" indent="-304800" eaLnBrk="1" hangingPunct="1">
              <a:lnSpc>
                <a:spcPct val="120000"/>
              </a:lnSpc>
            </a:pPr>
            <a:endParaRPr lang="en-US" sz="1800" dirty="0" smtClean="0"/>
          </a:p>
          <a:p>
            <a:pPr marL="979488" lvl="1" indent="-457200" eaLnBrk="1" hangingPunct="1">
              <a:lnSpc>
                <a:spcPct val="110000"/>
              </a:lnSpc>
            </a:pPr>
            <a:endParaRPr lang="en-US" sz="2800" dirty="0" smtClean="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477" y="2116578"/>
            <a:ext cx="5364770" cy="421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883268" y="2220247"/>
            <a:ext cx="54733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1042988">
              <a:buFont typeface="+mj-lt"/>
              <a:buAutoNum type="arabicPeriod"/>
            </a:pPr>
            <a:r>
              <a:rPr lang="id-ID" sz="2400" dirty="0" smtClean="0"/>
              <a:t>Tentukan k</a:t>
            </a:r>
          </a:p>
          <a:p>
            <a:pPr marL="457200" indent="-457200" defTabSz="1042988">
              <a:buFont typeface="+mj-lt"/>
              <a:buAutoNum type="arabicPeriod"/>
            </a:pPr>
            <a:r>
              <a:rPr lang="id-ID" sz="2400" dirty="0" smtClean="0"/>
              <a:t>Tentukan titik awal centroid (set seed points) sebanyak k</a:t>
            </a:r>
          </a:p>
          <a:p>
            <a:pPr marL="457200" indent="-457200" defTabSz="1042988">
              <a:buFont typeface="+mj-lt"/>
              <a:buAutoNum type="arabicPeriod"/>
            </a:pPr>
            <a:r>
              <a:rPr lang="id-ID" sz="2400" dirty="0" smtClean="0"/>
              <a:t>M</a:t>
            </a:r>
            <a:r>
              <a:rPr lang="en-GB" sz="2400" dirty="0" err="1" smtClean="0"/>
              <a:t>asukkan</a:t>
            </a:r>
            <a:r>
              <a:rPr lang="en-GB" sz="2400" dirty="0" smtClean="0"/>
              <a:t> </a:t>
            </a:r>
            <a:r>
              <a:rPr lang="en-GB" sz="2400" dirty="0" err="1" smtClean="0"/>
              <a:t>setiap</a:t>
            </a:r>
            <a:r>
              <a:rPr lang="en-GB" sz="2400" dirty="0" smtClean="0"/>
              <a:t> data</a:t>
            </a:r>
            <a:r>
              <a:rPr lang="id-ID" sz="2400" dirty="0" smtClean="0"/>
              <a:t> </a:t>
            </a:r>
            <a:r>
              <a:rPr lang="en-GB" sz="2400" dirty="0" err="1" smtClean="0"/>
              <a:t>ke</a:t>
            </a:r>
            <a:r>
              <a:rPr lang="en-GB" sz="2400" dirty="0" smtClean="0"/>
              <a:t> cluster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</a:t>
            </a:r>
            <a:r>
              <a:rPr lang="en-GB" sz="2400" dirty="0" err="1" smtClean="0"/>
              <a:t>centroid</a:t>
            </a:r>
            <a:r>
              <a:rPr lang="en-GB" sz="2400" dirty="0" smtClean="0"/>
              <a:t> </a:t>
            </a:r>
            <a:r>
              <a:rPr lang="en-GB" sz="2400" dirty="0" err="1" smtClean="0"/>
              <a:t>terdekat</a:t>
            </a:r>
            <a:r>
              <a:rPr lang="id-ID" sz="2400" dirty="0" smtClean="0"/>
              <a:t> (jarak minimum)</a:t>
            </a:r>
            <a:endParaRPr lang="en-GB" sz="2400" dirty="0" smtClean="0"/>
          </a:p>
          <a:p>
            <a:pPr marL="457200" indent="-457200" defTabSz="1042988">
              <a:buFont typeface="+mj-lt"/>
              <a:buAutoNum type="arabicPeriod"/>
            </a:pPr>
            <a:r>
              <a:rPr lang="en-GB" sz="2400" dirty="0" smtClean="0"/>
              <a:t>Update </a:t>
            </a:r>
            <a:r>
              <a:rPr lang="en-GB" sz="2400" dirty="0" err="1" smtClean="0"/>
              <a:t>centroid</a:t>
            </a:r>
            <a:r>
              <a:rPr lang="en-GB" sz="2400" dirty="0" smtClean="0"/>
              <a:t> 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 smtClean="0"/>
              <a:t>masing-masing</a:t>
            </a:r>
            <a:r>
              <a:rPr lang="en-GB" sz="2400" dirty="0" smtClean="0"/>
              <a:t> k</a:t>
            </a:r>
            <a:r>
              <a:rPr lang="id-ID" sz="2400" dirty="0" smtClean="0"/>
              <a:t>laster </a:t>
            </a:r>
            <a:r>
              <a:rPr lang="en-GB" sz="2400" dirty="0" smtClean="0"/>
              <a:t>(</a:t>
            </a:r>
            <a:r>
              <a:rPr lang="en-GB" sz="2400" dirty="0" err="1" smtClean="0"/>
              <a:t>centroid</a:t>
            </a:r>
            <a:r>
              <a:rPr lang="en-GB" sz="2400" dirty="0" smtClean="0"/>
              <a:t> </a:t>
            </a:r>
            <a:r>
              <a:rPr lang="id-ID" sz="2400" dirty="0" smtClean="0"/>
              <a:t>adalah pusat dari klaster</a:t>
            </a:r>
            <a:r>
              <a:rPr lang="en-GB" sz="2400" dirty="0" smtClean="0"/>
              <a:t>, </a:t>
            </a:r>
            <a:r>
              <a:rPr lang="en-GB" sz="2400" dirty="0"/>
              <a:t>i.e., </a:t>
            </a:r>
            <a:r>
              <a:rPr lang="en-GB" sz="2400" i="1" dirty="0">
                <a:solidFill>
                  <a:schemeClr val="accent2"/>
                </a:solidFill>
              </a:rPr>
              <a:t>mean point</a:t>
            </a:r>
            <a:r>
              <a:rPr lang="en-GB" sz="2400" dirty="0" smtClean="0"/>
              <a:t>,</a:t>
            </a:r>
            <a:r>
              <a:rPr lang="id-ID" sz="2400" dirty="0" smtClean="0"/>
              <a:t> dari klaster</a:t>
            </a:r>
            <a:r>
              <a:rPr lang="en-GB" sz="2400" dirty="0" smtClean="0"/>
              <a:t>)</a:t>
            </a:r>
            <a:endParaRPr lang="en-GB" sz="2400" dirty="0"/>
          </a:p>
          <a:p>
            <a:pPr marL="457200" indent="-457200" defTabSz="1042988">
              <a:buFont typeface="+mj-lt"/>
              <a:buAutoNum type="arabicPeriod"/>
            </a:pPr>
            <a:r>
              <a:rPr lang="id-ID" sz="2400" dirty="0" smtClean="0"/>
              <a:t>Kembali ke no 1</a:t>
            </a:r>
            <a:r>
              <a:rPr lang="en-GB" sz="2400" dirty="0" smtClean="0"/>
              <a:t>,</a:t>
            </a:r>
            <a:r>
              <a:rPr lang="id-ID" sz="2400" dirty="0" smtClean="0"/>
              <a:t> iterasi berhenti jika sudah tidak ada perubahan centroid</a:t>
            </a:r>
            <a:endParaRPr lang="en-GB" sz="2400" dirty="0"/>
          </a:p>
          <a:p>
            <a:pPr marL="457200" indent="-457200" defTabSz="1042988">
              <a:buFont typeface="+mj-lt"/>
              <a:buAutoNum type="arabicPeriod"/>
            </a:pP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1042988"/>
            <a:fld id="{6E5AEAED-325A-437C-AB16-A740A155191C}" type="slidenum">
              <a:rPr lang="en-GB"/>
              <a:pPr defTabSz="1042988"/>
              <a:t>8</a:t>
            </a:fld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875" y="1149000"/>
            <a:ext cx="11393801" cy="518345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</a:pPr>
            <a:r>
              <a:rPr lang="en-US" smtClean="0"/>
              <a:t>Problem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     </a:t>
            </a:r>
            <a:endParaRPr lang="en-US" sz="20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84627" y="112309"/>
            <a:ext cx="1120737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en-US" sz="4800">
                <a:solidFill>
                  <a:schemeClr val="tx2"/>
                </a:solidFill>
                <a:latin typeface="Tahoma" pitchFamily="34" charset="0"/>
              </a:rPr>
              <a:t>Example</a:t>
            </a:r>
            <a:r>
              <a:rPr lang="en-US" sz="4800" b="1">
                <a:solidFill>
                  <a:schemeClr val="tx2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057026" y="1563676"/>
            <a:ext cx="1033858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20000"/>
              </a:spcBef>
            </a:pPr>
            <a:r>
              <a:rPr lang="en-GB" sz="2000">
                <a:latin typeface="Tahoma" pitchFamily="34" charset="0"/>
              </a:rPr>
              <a:t>Suppose we have 4 types of medicines and each has two attributes (pH and </a:t>
            </a:r>
          </a:p>
          <a:p>
            <a:pPr defTabSz="1042988">
              <a:spcBef>
                <a:spcPct val="20000"/>
              </a:spcBef>
            </a:pPr>
            <a:r>
              <a:rPr lang="en-GB" sz="2000">
                <a:latin typeface="Tahoma" pitchFamily="34" charset="0"/>
              </a:rPr>
              <a:t>weight index). Our goal is to group these objects into </a:t>
            </a:r>
            <a:r>
              <a:rPr lang="en-GB" sz="2000" i="1">
                <a:latin typeface="Tahoma" pitchFamily="34" charset="0"/>
              </a:rPr>
              <a:t>K=2</a:t>
            </a:r>
            <a:r>
              <a:rPr lang="en-GB" sz="2000">
                <a:latin typeface="Tahoma" pitchFamily="34" charset="0"/>
              </a:rPr>
              <a:t>  group of medicine.</a:t>
            </a:r>
            <a:endParaRPr lang="en-US" sz="2000">
              <a:latin typeface="Tahoma" pitchFamily="34" charset="0"/>
            </a:endParaRPr>
          </a:p>
          <a:p>
            <a:pPr defTabSz="1042988"/>
            <a:endParaRPr lang="en-GB"/>
          </a:p>
        </p:txBody>
      </p:sp>
      <p:graphicFrame>
        <p:nvGraphicFramePr>
          <p:cNvPr id="549929" name="Group 41"/>
          <p:cNvGraphicFramePr>
            <a:graphicFrameLocks noGrp="1"/>
          </p:cNvGraphicFramePr>
          <p:nvPr/>
        </p:nvGraphicFramePr>
        <p:xfrm>
          <a:off x="1057026" y="2738592"/>
          <a:ext cx="4584669" cy="2847445"/>
        </p:xfrm>
        <a:graphic>
          <a:graphicData uri="http://schemas.openxmlformats.org/drawingml/2006/table">
            <a:tbl>
              <a:tblPr/>
              <a:tblGrid>
                <a:gridCol w="1529430"/>
                <a:gridCol w="1525809"/>
                <a:gridCol w="1529430"/>
              </a:tblGrid>
              <a:tr h="635837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Medicine</a:t>
                      </a:r>
                    </a:p>
                  </a:txBody>
                  <a:tcPr marL="104255" marR="104255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Weight</a:t>
                      </a:r>
                    </a:p>
                  </a:txBody>
                  <a:tcPr marL="104255" marR="10425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pH-Index</a:t>
                      </a:r>
                    </a:p>
                  </a:txBody>
                  <a:tcPr marL="104255" marR="10425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0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104255" marR="104255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04255" marR="10425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04255" marR="10425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0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04255" marR="104255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04255" marR="10425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04255" marR="10425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0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04255" marR="104255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104255" marR="10425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04255" marR="10425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0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104255" marR="104255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104255" marR="10425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104255" marR="10425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835364" y="2323916"/>
            <a:ext cx="5397349" cy="3792562"/>
            <a:chOff x="3224" y="1614"/>
            <a:chExt cx="2982" cy="2634"/>
          </a:xfrm>
        </p:grpSpPr>
        <p:pic>
          <p:nvPicPr>
            <p:cNvPr id="9249" name="Picture 3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24" y="1614"/>
              <a:ext cx="2982" cy="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0" name="Text Box 37"/>
            <p:cNvSpPr txBox="1">
              <a:spLocks noChangeArrowheads="1"/>
            </p:cNvSpPr>
            <p:nvPr/>
          </p:nvSpPr>
          <p:spPr bwMode="auto">
            <a:xfrm>
              <a:off x="4040" y="2948"/>
              <a:ext cx="187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42988"/>
              <a:r>
                <a:rPr lang="en-GB" sz="2000">
                  <a:latin typeface="Tahoma" pitchFamily="34" charset="0"/>
                </a:rPr>
                <a:t>A</a:t>
              </a:r>
            </a:p>
          </p:txBody>
        </p:sp>
        <p:sp>
          <p:nvSpPr>
            <p:cNvPr id="9251" name="Text Box 38"/>
            <p:cNvSpPr txBox="1">
              <a:spLocks noChangeArrowheads="1"/>
            </p:cNvSpPr>
            <p:nvPr/>
          </p:nvSpPr>
          <p:spPr bwMode="auto">
            <a:xfrm>
              <a:off x="4424" y="2948"/>
              <a:ext cx="18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42988"/>
              <a:r>
                <a:rPr lang="en-GB" sz="2000">
                  <a:latin typeface="Tahoma" pitchFamily="34" charset="0"/>
                </a:rPr>
                <a:t>B</a:t>
              </a:r>
            </a:p>
          </p:txBody>
        </p:sp>
        <p:sp>
          <p:nvSpPr>
            <p:cNvPr id="9252" name="Text Box 39"/>
            <p:cNvSpPr txBox="1">
              <a:spLocks noChangeArrowheads="1"/>
            </p:cNvSpPr>
            <p:nvPr/>
          </p:nvSpPr>
          <p:spPr bwMode="auto">
            <a:xfrm>
              <a:off x="5192" y="2094"/>
              <a:ext cx="223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42988"/>
              <a:r>
                <a:rPr lang="en-GB" sz="2000">
                  <a:latin typeface="Tahoma" pitchFamily="34" charset="0"/>
                </a:rPr>
                <a:t>C</a:t>
              </a:r>
            </a:p>
          </p:txBody>
        </p:sp>
        <p:sp>
          <p:nvSpPr>
            <p:cNvPr id="9253" name="Text Box 40"/>
            <p:cNvSpPr txBox="1">
              <a:spLocks noChangeArrowheads="1"/>
            </p:cNvSpPr>
            <p:nvPr/>
          </p:nvSpPr>
          <p:spPr bwMode="auto">
            <a:xfrm>
              <a:off x="5576" y="1700"/>
              <a:ext cx="199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42988"/>
              <a:r>
                <a:rPr lang="en-GB" sz="2000">
                  <a:latin typeface="Tahoma" pitchFamily="34" charset="0"/>
                </a:rPr>
                <a:t>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1042988"/>
            <a:fld id="{4644FBB0-3D2F-409F-810E-B145C52B041B}" type="slidenum">
              <a:rPr lang="en-GB"/>
              <a:pPr defTabSz="1042988"/>
              <a:t>9</a:t>
            </a:fld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74" y="0"/>
            <a:ext cx="11294252" cy="1143240"/>
          </a:xfrm>
        </p:spPr>
        <p:txBody>
          <a:bodyPr/>
          <a:lstStyle/>
          <a:p>
            <a:pPr eaLnBrk="1" hangingPunct="1"/>
            <a:r>
              <a:rPr lang="en-US" b="0" smtClean="0"/>
              <a:t>Example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875" y="1218112"/>
            <a:ext cx="11393801" cy="5183455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Step 1: Use initial seed points for partitioning </a:t>
            </a:r>
          </a:p>
          <a:p>
            <a:pPr marL="979488" lvl="1" indent="-457200" eaLnBrk="1" hangingPunct="1">
              <a:buFontTx/>
              <a:buNone/>
            </a:pPr>
            <a:r>
              <a:rPr lang="en-US" smtClean="0"/>
              <a:t> 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96390" y="1909240"/>
            <a:ext cx="10772978" cy="4015738"/>
            <a:chOff x="488" y="1322"/>
            <a:chExt cx="5952" cy="2789"/>
          </a:xfrm>
        </p:grpSpPr>
        <p:graphicFrame>
          <p:nvGraphicFramePr>
            <p:cNvPr id="2050" name="Object 11"/>
            <p:cNvGraphicFramePr>
              <a:graphicFrameLocks noChangeAspect="1"/>
            </p:cNvGraphicFramePr>
            <p:nvPr/>
          </p:nvGraphicFramePr>
          <p:xfrm>
            <a:off x="4184" y="1322"/>
            <a:ext cx="1283" cy="292"/>
          </p:xfrm>
          <a:graphic>
            <a:graphicData uri="http://schemas.openxmlformats.org/presentationml/2006/ole">
              <p:oleObj spid="_x0000_s80898" name="Equation" r:id="rId3" imgW="723600" imgH="177480" progId="Equation.3">
                <p:embed/>
              </p:oleObj>
            </a:graphicData>
          </a:graphic>
        </p:graphicFrame>
        <p:graphicFrame>
          <p:nvGraphicFramePr>
            <p:cNvPr id="2051" name="Object 7"/>
            <p:cNvGraphicFramePr>
              <a:graphicFrameLocks noChangeAspect="1"/>
            </p:cNvGraphicFramePr>
            <p:nvPr/>
          </p:nvGraphicFramePr>
          <p:xfrm>
            <a:off x="3608" y="2688"/>
            <a:ext cx="2832" cy="702"/>
          </p:xfrm>
          <a:graphic>
            <a:graphicData uri="http://schemas.openxmlformats.org/presentationml/2006/ole">
              <p:oleObj spid="_x0000_s80899" name="Equation" r:id="rId4" imgW="1803240" imgH="482400" progId="Equation.3">
                <p:embed/>
              </p:oleObj>
            </a:graphicData>
          </a:graphic>
        </p:graphicFrame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8" y="1369"/>
              <a:ext cx="2928" cy="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8" y="1614"/>
              <a:ext cx="2832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2"/>
            <p:cNvSpPr>
              <a:spLocks noChangeArrowheads="1"/>
            </p:cNvSpPr>
            <p:nvPr/>
          </p:nvSpPr>
          <p:spPr bwMode="auto">
            <a:xfrm>
              <a:off x="4760" y="1614"/>
              <a:ext cx="288" cy="4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3608" y="2718"/>
              <a:ext cx="2832" cy="72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61" name="Rectangle 18"/>
            <p:cNvSpPr>
              <a:spLocks noChangeArrowheads="1"/>
            </p:cNvSpPr>
            <p:nvPr/>
          </p:nvSpPr>
          <p:spPr bwMode="auto">
            <a:xfrm>
              <a:off x="3560" y="3534"/>
              <a:ext cx="26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42988"/>
              <a:r>
                <a:rPr lang="en-GB" sz="2400">
                  <a:latin typeface="Tahoma" pitchFamily="34" charset="0"/>
                </a:rPr>
                <a:t>Assign each object to the cluster </a:t>
              </a:r>
            </a:p>
            <a:p>
              <a:pPr defTabSz="1042988"/>
              <a:r>
                <a:rPr lang="en-GB" sz="2400">
                  <a:latin typeface="Tahoma" pitchFamily="34" charset="0"/>
                </a:rPr>
                <a:t>with the nearest seed point</a:t>
              </a:r>
            </a:p>
          </p:txBody>
        </p:sp>
      </p:grpSp>
      <p:sp>
        <p:nvSpPr>
          <p:cNvPr id="2056" name="Text Box 20"/>
          <p:cNvSpPr txBox="1">
            <a:spLocks noChangeArrowheads="1"/>
          </p:cNvSpPr>
          <p:nvPr/>
        </p:nvSpPr>
        <p:spPr bwMode="auto">
          <a:xfrm>
            <a:off x="9466177" y="2940172"/>
            <a:ext cx="1851982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42988"/>
            <a:r>
              <a:rPr lang="en-GB" sz="1600">
                <a:latin typeface="Tahoma" pitchFamily="34" charset="0"/>
              </a:rPr>
              <a:t>Euclidean distance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1086</TotalTime>
  <Words>1472</Words>
  <Application>Microsoft Office PowerPoint</Application>
  <PresentationFormat>Custom</PresentationFormat>
  <Paragraphs>259</Paragraphs>
  <Slides>34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Integral</vt:lpstr>
      <vt:lpstr>Equation</vt:lpstr>
      <vt:lpstr>PARTITIONAL &amp; HIERARCHICAL CLUSTERING</vt:lpstr>
      <vt:lpstr>OUtline</vt:lpstr>
      <vt:lpstr>Partitional clustering: K-means</vt:lpstr>
      <vt:lpstr>K-means</vt:lpstr>
      <vt:lpstr>K-MEANS (pseudocode)</vt:lpstr>
      <vt:lpstr>K-MEANS</vt:lpstr>
      <vt:lpstr> K-mean Algorithm </vt:lpstr>
      <vt:lpstr>Slide 8</vt:lpstr>
      <vt:lpstr>Example</vt:lpstr>
      <vt:lpstr>Example</vt:lpstr>
      <vt:lpstr>Example</vt:lpstr>
      <vt:lpstr>Example</vt:lpstr>
      <vt:lpstr>Example</vt:lpstr>
      <vt:lpstr>EVALUASI PERFORMA K-Means</vt:lpstr>
      <vt:lpstr>EVALUASI PERFORMA K-Means</vt:lpstr>
      <vt:lpstr>Clustering dengan WEKA</vt:lpstr>
      <vt:lpstr>HIERARCHICAL CLUSTERING</vt:lpstr>
      <vt:lpstr>Introduction </vt:lpstr>
      <vt:lpstr>Introduction </vt:lpstr>
      <vt:lpstr>Cluster Distance Measures </vt:lpstr>
      <vt:lpstr> Agglomerative Algorithm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Clustering in R</vt:lpstr>
      <vt:lpstr>TUGAS T2: K-Means &amp; Hierarchical clustering (Section 4)</vt:lpstr>
      <vt:lpstr>NEXT WEEK (Minggu 12)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Ingredients of Machine Learning</dc:title>
  <dc:creator>Renny</dc:creator>
  <cp:lastModifiedBy>Aris Tjahyanto</cp:lastModifiedBy>
  <cp:revision>83</cp:revision>
  <dcterms:created xsi:type="dcterms:W3CDTF">2015-02-17T08:41:45Z</dcterms:created>
  <dcterms:modified xsi:type="dcterms:W3CDTF">2016-02-11T08:34:11Z</dcterms:modified>
</cp:coreProperties>
</file>