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9"/>
  </p:notesMasterIdLst>
  <p:sldIdLst>
    <p:sldId id="256" r:id="rId2"/>
    <p:sldId id="257" r:id="rId3"/>
    <p:sldId id="258" r:id="rId4"/>
    <p:sldId id="265" r:id="rId5"/>
    <p:sldId id="259" r:id="rId6"/>
    <p:sldId id="260"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0" clrIdx="0">
    <p:extLst>
      <p:ext uri="{19B8F6BF-5375-455C-9EA6-DF929625EA0E}">
        <p15:presenceInfo xmlns:p15="http://schemas.microsoft.com/office/powerpoint/2012/main" xmlns="" userId="WIN7"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6" d="100"/>
          <a:sy n="86" d="100"/>
        </p:scale>
        <p:origin x="-102" y="1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CB2EFC-3ADA-4A4F-A68A-BCEABFD482D5}" type="datetimeFigureOut">
              <a:rPr lang="en-US" smtClean="0"/>
              <a:t>12/12/2017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ED167E-5B15-4EC8-948E-68F9139A620B}" type="slidenum">
              <a:rPr lang="en-US" smtClean="0"/>
              <a:t>‹#›</a:t>
            </a:fld>
            <a:endParaRPr lang="en-US"/>
          </a:p>
        </p:txBody>
      </p:sp>
    </p:spTree>
    <p:extLst>
      <p:ext uri="{BB962C8B-B14F-4D97-AF65-F5344CB8AC3E}">
        <p14:creationId xmlns:p14="http://schemas.microsoft.com/office/powerpoint/2010/main" val="3381528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ED167E-5B15-4EC8-948E-68F9139A620B}" type="slidenum">
              <a:rPr lang="en-US" smtClean="0"/>
              <a:t>1</a:t>
            </a:fld>
            <a:endParaRPr lang="en-US"/>
          </a:p>
        </p:txBody>
      </p:sp>
    </p:spTree>
    <p:extLst>
      <p:ext uri="{BB962C8B-B14F-4D97-AF65-F5344CB8AC3E}">
        <p14:creationId xmlns:p14="http://schemas.microsoft.com/office/powerpoint/2010/main" val="1480584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48D3CC6-A3C8-4B06-8B94-875E6D9FB1F4}" type="datetime1">
              <a:rPr lang="en-US" smtClean="0"/>
              <a:t>12/12/2017</a:t>
            </a:fld>
            <a:endParaRPr lang="en-US" dirty="0"/>
          </a:p>
        </p:txBody>
      </p:sp>
      <p:sp>
        <p:nvSpPr>
          <p:cNvPr id="5" name="Footer Placeholder 4"/>
          <p:cNvSpPr>
            <a:spLocks noGrp="1"/>
          </p:cNvSpPr>
          <p:nvPr>
            <p:ph type="ftr" sz="quarter" idx="11"/>
          </p:nvPr>
        </p:nvSpPr>
        <p:spPr/>
        <p:txBody>
          <a:bodyPr/>
          <a:lstStyle/>
          <a:p>
            <a:r>
              <a:rPr lang="pt-BR" smtClean="0"/>
              <a:t>Djoko Santoso - Agribisnis - Faperta - Unlam</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F85811-3306-42DC-845E-50FFCD45003D}" type="datetime1">
              <a:rPr lang="en-US" smtClean="0"/>
              <a:t>12/12/2017</a:t>
            </a:fld>
            <a:endParaRPr lang="en-US" dirty="0"/>
          </a:p>
        </p:txBody>
      </p:sp>
      <p:sp>
        <p:nvSpPr>
          <p:cNvPr id="6" name="Footer Placeholder 5"/>
          <p:cNvSpPr>
            <a:spLocks noGrp="1"/>
          </p:cNvSpPr>
          <p:nvPr>
            <p:ph type="ftr" sz="quarter" idx="11"/>
          </p:nvPr>
        </p:nvSpPr>
        <p:spPr/>
        <p:txBody>
          <a:bodyPr/>
          <a:lstStyle/>
          <a:p>
            <a:r>
              <a:rPr lang="pt-BR" smtClean="0"/>
              <a:t>Djoko Santoso - Agribisnis - Faperta - Unlam</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E8FBFC-20AF-4690-A032-04CF8A14E961}" type="datetime1">
              <a:rPr lang="en-US" smtClean="0"/>
              <a:t>12/12/2017</a:t>
            </a:fld>
            <a:endParaRPr lang="en-US" dirty="0"/>
          </a:p>
        </p:txBody>
      </p:sp>
      <p:sp>
        <p:nvSpPr>
          <p:cNvPr id="5" name="Footer Placeholder 4"/>
          <p:cNvSpPr>
            <a:spLocks noGrp="1"/>
          </p:cNvSpPr>
          <p:nvPr>
            <p:ph type="ftr" sz="quarter" idx="11"/>
          </p:nvPr>
        </p:nvSpPr>
        <p:spPr/>
        <p:txBody>
          <a:bodyPr/>
          <a:lstStyle/>
          <a:p>
            <a:r>
              <a:rPr lang="pt-BR" smtClean="0"/>
              <a:t>Djoko Santoso - Agribisnis - Faperta - Unlam</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FBB023-C859-45A5-A4F0-F08357104A83}" type="datetime1">
              <a:rPr lang="en-US" smtClean="0"/>
              <a:t>12/12/2017</a:t>
            </a:fld>
            <a:endParaRPr lang="en-US" dirty="0"/>
          </a:p>
        </p:txBody>
      </p:sp>
      <p:sp>
        <p:nvSpPr>
          <p:cNvPr id="5" name="Footer Placeholder 4"/>
          <p:cNvSpPr>
            <a:spLocks noGrp="1"/>
          </p:cNvSpPr>
          <p:nvPr>
            <p:ph type="ftr" sz="quarter" idx="11"/>
          </p:nvPr>
        </p:nvSpPr>
        <p:spPr/>
        <p:txBody>
          <a:bodyPr/>
          <a:lstStyle/>
          <a:p>
            <a:r>
              <a:rPr lang="pt-BR" smtClean="0"/>
              <a:t>Djoko Santoso - Agribisnis - Faperta - Unlam</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2A6638-2981-44B4-87CE-90AB547ADA11}" type="datetime1">
              <a:rPr lang="en-US" smtClean="0"/>
              <a:t>12/12/2017</a:t>
            </a:fld>
            <a:endParaRPr lang="en-US" dirty="0"/>
          </a:p>
        </p:txBody>
      </p:sp>
      <p:sp>
        <p:nvSpPr>
          <p:cNvPr id="5" name="Footer Placeholder 4"/>
          <p:cNvSpPr>
            <a:spLocks noGrp="1"/>
          </p:cNvSpPr>
          <p:nvPr>
            <p:ph type="ftr" sz="quarter" idx="11"/>
          </p:nvPr>
        </p:nvSpPr>
        <p:spPr/>
        <p:txBody>
          <a:bodyPr/>
          <a:lstStyle/>
          <a:p>
            <a:r>
              <a:rPr lang="pt-BR" smtClean="0"/>
              <a:t>Djoko Santoso - Agribisnis - Faperta - Unlam</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14B6798-DA90-470F-A492-282126DB4182}" type="datetime1">
              <a:rPr lang="en-US" smtClean="0"/>
              <a:t>12/12/2017</a:t>
            </a:fld>
            <a:endParaRPr lang="en-US" dirty="0"/>
          </a:p>
        </p:txBody>
      </p:sp>
      <p:sp>
        <p:nvSpPr>
          <p:cNvPr id="4" name="Footer Placeholder 4"/>
          <p:cNvSpPr>
            <a:spLocks noGrp="1"/>
          </p:cNvSpPr>
          <p:nvPr>
            <p:ph type="ftr" sz="quarter" idx="11"/>
          </p:nvPr>
        </p:nvSpPr>
        <p:spPr/>
        <p:txBody>
          <a:bodyPr/>
          <a:lstStyle/>
          <a:p>
            <a:r>
              <a:rPr lang="pt-BR" smtClean="0"/>
              <a:t>Djoko Santoso - Agribisnis - Faperta - Unlam</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382FAD9-0992-4BBC-8B4C-2B3C974E3B6A}" type="datetime1">
              <a:rPr lang="en-US" smtClean="0"/>
              <a:t>12/12/2017</a:t>
            </a:fld>
            <a:endParaRPr lang="en-US" dirty="0"/>
          </a:p>
        </p:txBody>
      </p:sp>
      <p:sp>
        <p:nvSpPr>
          <p:cNvPr id="4" name="Footer Placeholder 4"/>
          <p:cNvSpPr>
            <a:spLocks noGrp="1"/>
          </p:cNvSpPr>
          <p:nvPr>
            <p:ph type="ftr" sz="quarter" idx="11"/>
          </p:nvPr>
        </p:nvSpPr>
        <p:spPr/>
        <p:txBody>
          <a:bodyPr/>
          <a:lstStyle/>
          <a:p>
            <a:r>
              <a:rPr lang="pt-BR" smtClean="0"/>
              <a:t>Djoko Santoso - Agribisnis - Faperta - Unlam</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38ABC8-73B0-4770-AA13-67C2256E46B6}" type="datetime1">
              <a:rPr lang="en-US" smtClean="0"/>
              <a:t>12/12/2017</a:t>
            </a:fld>
            <a:endParaRPr lang="en-US" dirty="0"/>
          </a:p>
        </p:txBody>
      </p:sp>
      <p:sp>
        <p:nvSpPr>
          <p:cNvPr id="5" name="Footer Placeholder 4"/>
          <p:cNvSpPr>
            <a:spLocks noGrp="1"/>
          </p:cNvSpPr>
          <p:nvPr>
            <p:ph type="ftr" sz="quarter" idx="11"/>
          </p:nvPr>
        </p:nvSpPr>
        <p:spPr/>
        <p:txBody>
          <a:bodyPr/>
          <a:lstStyle/>
          <a:p>
            <a:r>
              <a:rPr lang="pt-BR" smtClean="0"/>
              <a:t>Djoko Santoso - Agribisnis - Faperta - Unlam</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3C458F-8B7D-42E2-92DD-9B4CB21BB31B}" type="datetime1">
              <a:rPr lang="en-US" smtClean="0"/>
              <a:t>12/12/2017</a:t>
            </a:fld>
            <a:endParaRPr lang="en-US" dirty="0"/>
          </a:p>
        </p:txBody>
      </p:sp>
      <p:sp>
        <p:nvSpPr>
          <p:cNvPr id="5" name="Footer Placeholder 4"/>
          <p:cNvSpPr>
            <a:spLocks noGrp="1"/>
          </p:cNvSpPr>
          <p:nvPr>
            <p:ph type="ftr" sz="quarter" idx="11"/>
          </p:nvPr>
        </p:nvSpPr>
        <p:spPr/>
        <p:txBody>
          <a:bodyPr/>
          <a:lstStyle/>
          <a:p>
            <a:r>
              <a:rPr lang="pt-BR" smtClean="0"/>
              <a:t>Djoko Santoso - Agribisnis - Faperta - Unlam</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39245C9E-2694-45AE-ADF1-B057BC322841}" type="datetime1">
              <a:rPr lang="en-US" smtClean="0"/>
              <a:t>12/12/2017</a:t>
            </a:fld>
            <a:endParaRPr lang="en-US" dirty="0"/>
          </a:p>
        </p:txBody>
      </p:sp>
      <p:sp>
        <p:nvSpPr>
          <p:cNvPr id="5" name="Footer Placeholder 4"/>
          <p:cNvSpPr>
            <a:spLocks noGrp="1"/>
          </p:cNvSpPr>
          <p:nvPr>
            <p:ph type="ftr" sz="quarter" idx="11"/>
          </p:nvPr>
        </p:nvSpPr>
        <p:spPr/>
        <p:txBody>
          <a:bodyPr/>
          <a:lstStyle/>
          <a:p>
            <a:r>
              <a:rPr lang="pt-BR" smtClean="0"/>
              <a:t>Djoko Santoso - Agribisnis - Faperta - Unlam</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7482EF-E2E5-40C0-9A96-222AFC907632}" type="datetime1">
              <a:rPr lang="en-US" smtClean="0"/>
              <a:t>12/12/2017</a:t>
            </a:fld>
            <a:endParaRPr lang="en-US" dirty="0"/>
          </a:p>
        </p:txBody>
      </p:sp>
      <p:sp>
        <p:nvSpPr>
          <p:cNvPr id="5" name="Footer Placeholder 4"/>
          <p:cNvSpPr>
            <a:spLocks noGrp="1"/>
          </p:cNvSpPr>
          <p:nvPr>
            <p:ph type="ftr" sz="quarter" idx="11"/>
          </p:nvPr>
        </p:nvSpPr>
        <p:spPr/>
        <p:txBody>
          <a:bodyPr/>
          <a:lstStyle/>
          <a:p>
            <a:r>
              <a:rPr lang="pt-BR" smtClean="0"/>
              <a:t>Djoko Santoso - Agribisnis - Faperta - Unlam</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8F5412-CDFF-4B1F-B23B-91FB2B70712D}" type="datetime1">
              <a:rPr lang="en-US" smtClean="0"/>
              <a:t>12/12/2017</a:t>
            </a:fld>
            <a:endParaRPr lang="en-US" dirty="0"/>
          </a:p>
        </p:txBody>
      </p:sp>
      <p:sp>
        <p:nvSpPr>
          <p:cNvPr id="6" name="Footer Placeholder 5"/>
          <p:cNvSpPr>
            <a:spLocks noGrp="1"/>
          </p:cNvSpPr>
          <p:nvPr>
            <p:ph type="ftr" sz="quarter" idx="11"/>
          </p:nvPr>
        </p:nvSpPr>
        <p:spPr/>
        <p:txBody>
          <a:bodyPr/>
          <a:lstStyle/>
          <a:p>
            <a:r>
              <a:rPr lang="pt-BR" smtClean="0"/>
              <a:t>Djoko Santoso - Agribisnis - Faperta - Unlam</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FB815C-41B0-4123-A854-476EB7530BB4}" type="datetime1">
              <a:rPr lang="en-US" smtClean="0"/>
              <a:t>12/12/2017</a:t>
            </a:fld>
            <a:endParaRPr lang="en-US" dirty="0"/>
          </a:p>
        </p:txBody>
      </p:sp>
      <p:sp>
        <p:nvSpPr>
          <p:cNvPr id="8" name="Footer Placeholder 7"/>
          <p:cNvSpPr>
            <a:spLocks noGrp="1"/>
          </p:cNvSpPr>
          <p:nvPr>
            <p:ph type="ftr" sz="quarter" idx="11"/>
          </p:nvPr>
        </p:nvSpPr>
        <p:spPr/>
        <p:txBody>
          <a:bodyPr/>
          <a:lstStyle/>
          <a:p>
            <a:r>
              <a:rPr lang="pt-BR" smtClean="0"/>
              <a:t>Djoko Santoso - Agribisnis - Faperta - Unlam</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3A653E8-9647-4D73-AEDD-9AC1EFD24154}" type="datetime1">
              <a:rPr lang="en-US" smtClean="0"/>
              <a:t>12/12/2017</a:t>
            </a:fld>
            <a:endParaRPr lang="en-US" dirty="0"/>
          </a:p>
        </p:txBody>
      </p:sp>
      <p:sp>
        <p:nvSpPr>
          <p:cNvPr id="5" name="Footer Placeholder 3"/>
          <p:cNvSpPr>
            <a:spLocks noGrp="1"/>
          </p:cNvSpPr>
          <p:nvPr>
            <p:ph type="ftr" sz="quarter" idx="11"/>
          </p:nvPr>
        </p:nvSpPr>
        <p:spPr/>
        <p:txBody>
          <a:bodyPr/>
          <a:lstStyle/>
          <a:p>
            <a:r>
              <a:rPr lang="pt-BR" smtClean="0"/>
              <a:t>Djoko Santoso - Agribisnis - Faperta - Unlam</a:t>
            </a:r>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03C8509-F68E-4B79-9255-3D4B6D6B07D9}" type="datetime1">
              <a:rPr lang="en-US" smtClean="0"/>
              <a:t>12/12/2017</a:t>
            </a:fld>
            <a:endParaRPr lang="en-US" dirty="0"/>
          </a:p>
        </p:txBody>
      </p:sp>
      <p:sp>
        <p:nvSpPr>
          <p:cNvPr id="5" name="Footer Placeholder 2"/>
          <p:cNvSpPr>
            <a:spLocks noGrp="1"/>
          </p:cNvSpPr>
          <p:nvPr>
            <p:ph type="ftr" sz="quarter" idx="11"/>
          </p:nvPr>
        </p:nvSpPr>
        <p:spPr/>
        <p:txBody>
          <a:bodyPr/>
          <a:lstStyle/>
          <a:p>
            <a:r>
              <a:rPr lang="pt-BR" smtClean="0"/>
              <a:t>Djoko Santoso - Agribisnis - Faperta - Unlam</a:t>
            </a:r>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17BD4C2A-A89D-4298-AA9E-4A2B4B37D42C}" type="datetime1">
              <a:rPr lang="en-US" smtClean="0"/>
              <a:t>12/12/2017</a:t>
            </a:fld>
            <a:endParaRPr lang="en-US" dirty="0"/>
          </a:p>
        </p:txBody>
      </p:sp>
      <p:sp>
        <p:nvSpPr>
          <p:cNvPr id="5" name="Footer Placeholder 5"/>
          <p:cNvSpPr>
            <a:spLocks noGrp="1"/>
          </p:cNvSpPr>
          <p:nvPr>
            <p:ph type="ftr" sz="quarter" idx="11"/>
          </p:nvPr>
        </p:nvSpPr>
        <p:spPr/>
        <p:txBody>
          <a:bodyPr/>
          <a:lstStyle/>
          <a:p>
            <a:r>
              <a:rPr lang="pt-BR" smtClean="0"/>
              <a:t>Djoko Santoso - Agribisnis - Faperta - Unlam</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671250-4B82-4989-BF9D-05490EC2BCF9}" type="datetime1">
              <a:rPr lang="en-US" smtClean="0"/>
              <a:t>12/12/2017</a:t>
            </a:fld>
            <a:endParaRPr lang="en-US" dirty="0"/>
          </a:p>
        </p:txBody>
      </p:sp>
      <p:sp>
        <p:nvSpPr>
          <p:cNvPr id="6" name="Footer Placeholder 5"/>
          <p:cNvSpPr>
            <a:spLocks noGrp="1"/>
          </p:cNvSpPr>
          <p:nvPr>
            <p:ph type="ftr" sz="quarter" idx="11"/>
          </p:nvPr>
        </p:nvSpPr>
        <p:spPr/>
        <p:txBody>
          <a:bodyPr/>
          <a:lstStyle/>
          <a:p>
            <a:r>
              <a:rPr lang="pt-BR" smtClean="0"/>
              <a:t>Djoko Santoso - Agribisnis - Faperta - Unlam</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E4E1CAA-09BF-45D4-B3BE-9B3284975819}" type="datetime1">
              <a:rPr lang="en-US" smtClean="0"/>
              <a:t>12/12/2017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pt-BR" smtClean="0"/>
              <a:t>Djoko Santoso - Agribisnis - Faperta - Unlam</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smtClean="0"/>
              <a:t>Pokok Bahasan 9</a:t>
            </a:r>
            <a:br>
              <a:rPr lang="en-US" sz="3200" smtClean="0"/>
            </a:br>
            <a:r>
              <a:rPr lang="en-US" sz="4800" smtClean="0"/>
              <a:t>Membentuk Opini Konsumen</a:t>
            </a:r>
            <a:endParaRPr lang="en-US" sz="480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582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233" y="452718"/>
            <a:ext cx="9581602" cy="702314"/>
          </a:xfrm>
        </p:spPr>
        <p:txBody>
          <a:bodyPr/>
          <a:lstStyle/>
          <a:p>
            <a:r>
              <a:rPr lang="en-US" altLang="zh-CN" sz="3600" b="1">
                <a:solidFill>
                  <a:srgbClr val="00FF00"/>
                </a:solidFill>
                <a:latin typeface="Arial" panose="020B0604020202020204" pitchFamily="34" charset="0"/>
              </a:rPr>
              <a:t>The Central Process of Opinion Formation</a:t>
            </a:r>
          </a:p>
        </p:txBody>
      </p:sp>
      <p:sp>
        <p:nvSpPr>
          <p:cNvPr id="3" name="Content Placeholder 2"/>
          <p:cNvSpPr>
            <a:spLocks noGrp="1"/>
          </p:cNvSpPr>
          <p:nvPr>
            <p:ph idx="1"/>
          </p:nvPr>
        </p:nvSpPr>
        <p:spPr>
          <a:xfrm>
            <a:off x="469233" y="1239254"/>
            <a:ext cx="10142619" cy="5009146"/>
          </a:xfrm>
        </p:spPr>
        <p:txBody>
          <a:bodyPr>
            <a:normAutofit/>
          </a:bodyPr>
          <a:lstStyle/>
          <a:p>
            <a:r>
              <a:rPr lang="en-US" sz="2400" smtClean="0">
                <a:latin typeface="Arial" panose="020B0604020202020204" pitchFamily="34" charset="0"/>
                <a:cs typeface="Arial" panose="020B0604020202020204" pitchFamily="34" charset="0"/>
              </a:rPr>
              <a:t>Central Process : </a:t>
            </a:r>
            <a:r>
              <a:rPr lang="sv-SE" sz="2400">
                <a:latin typeface="Arial" panose="020B0604020202020204" pitchFamily="34" charset="0"/>
                <a:cs typeface="Arial" panose="020B0604020202020204" pitchFamily="34" charset="0"/>
              </a:rPr>
              <a:t>proses di mana pendapat terbentuk dari </a:t>
            </a:r>
            <a:r>
              <a:rPr lang="sv-SE" sz="2400" smtClean="0">
                <a:latin typeface="Arial" panose="020B0604020202020204" pitchFamily="34" charset="0"/>
                <a:cs typeface="Arial" panose="020B0604020202020204" pitchFamily="34" charset="0"/>
              </a:rPr>
              <a:t>merenungi </a:t>
            </a:r>
            <a:r>
              <a:rPr lang="sv-SE" sz="2400">
                <a:latin typeface="Arial" panose="020B0604020202020204" pitchFamily="34" charset="0"/>
                <a:cs typeface="Arial" panose="020B0604020202020204" pitchFamily="34" charset="0"/>
              </a:rPr>
              <a:t>pertimbangan informasi yang </a:t>
            </a:r>
            <a:r>
              <a:rPr lang="sv-SE" sz="2400" smtClean="0">
                <a:latin typeface="Arial" panose="020B0604020202020204" pitchFamily="34" charset="0"/>
                <a:cs typeface="Arial" panose="020B0604020202020204" pitchFamily="34" charset="0"/>
              </a:rPr>
              <a:t>relevan</a:t>
            </a:r>
          </a:p>
          <a:p>
            <a:r>
              <a:rPr lang="sv-SE" sz="2400">
                <a:latin typeface="Arial" panose="020B0604020202020204" pitchFamily="34" charset="0"/>
                <a:cs typeface="Arial" panose="020B0604020202020204" pitchFamily="34" charset="0"/>
              </a:rPr>
              <a:t>Pendapat ini sangat sensitif terhadap kekuatan atau kualitas informasi </a:t>
            </a:r>
            <a:r>
              <a:rPr lang="sv-SE" sz="2400" smtClean="0">
                <a:latin typeface="Arial" panose="020B0604020202020204" pitchFamily="34" charset="0"/>
                <a:cs typeface="Arial" panose="020B0604020202020204" pitchFamily="34" charset="0"/>
              </a:rPr>
              <a:t>relevan </a:t>
            </a:r>
            <a:r>
              <a:rPr lang="sv-SE" sz="2400">
                <a:latin typeface="Arial" panose="020B0604020202020204" pitchFamily="34" charset="0"/>
                <a:cs typeface="Arial" panose="020B0604020202020204" pitchFamily="34" charset="0"/>
              </a:rPr>
              <a:t>yang </a:t>
            </a:r>
            <a:r>
              <a:rPr lang="sv-SE" sz="2400" smtClean="0">
                <a:latin typeface="Arial" panose="020B0604020202020204" pitchFamily="34" charset="0"/>
                <a:cs typeface="Arial" panose="020B0604020202020204" pitchFamily="34" charset="0"/>
              </a:rPr>
              <a:t>disajikan</a:t>
            </a:r>
          </a:p>
          <a:p>
            <a:r>
              <a:rPr lang="en-US" sz="2400">
                <a:latin typeface="Arial" panose="020B0604020202020204" pitchFamily="34" charset="0"/>
                <a:cs typeface="Arial" panose="020B0604020202020204" pitchFamily="34" charset="0"/>
              </a:rPr>
              <a:t>Iklan yang menggambarkan </a:t>
            </a:r>
            <a:r>
              <a:rPr lang="en-US" sz="2400" smtClean="0">
                <a:latin typeface="Arial" panose="020B0604020202020204" pitchFamily="34" charset="0"/>
                <a:cs typeface="Arial" panose="020B0604020202020204" pitchFamily="34" charset="0"/>
              </a:rPr>
              <a:t>keunggulan merek menyebabkan pendapat yang </a:t>
            </a:r>
            <a:r>
              <a:rPr lang="en-US" sz="2400">
                <a:latin typeface="Arial" panose="020B0604020202020204" pitchFamily="34" charset="0"/>
                <a:cs typeface="Arial" panose="020B0604020202020204" pitchFamily="34" charset="0"/>
              </a:rPr>
              <a:t>lebih </a:t>
            </a:r>
            <a:r>
              <a:rPr lang="en-US" sz="2400" smtClean="0">
                <a:latin typeface="Arial" panose="020B0604020202020204" pitchFamily="34" charset="0"/>
                <a:cs typeface="Arial" panose="020B0604020202020204" pitchFamily="34" charset="0"/>
              </a:rPr>
              <a:t>menguntungkan</a:t>
            </a:r>
          </a:p>
          <a:p>
            <a:r>
              <a:rPr lang="en-US" sz="2400">
                <a:latin typeface="Arial" panose="020B0604020202020204" pitchFamily="34" charset="0"/>
                <a:cs typeface="Arial" panose="020B0604020202020204" pitchFamily="34" charset="0"/>
              </a:rPr>
              <a:t>Daya Persuasif dari iklan </a:t>
            </a:r>
            <a:r>
              <a:rPr lang="en-US" sz="2400" smtClean="0">
                <a:latin typeface="Arial" panose="020B0604020202020204" pitchFamily="34" charset="0"/>
                <a:cs typeface="Arial" panose="020B0604020202020204" pitchFamily="34" charset="0"/>
              </a:rPr>
              <a:t>tergantung </a:t>
            </a:r>
            <a:r>
              <a:rPr lang="en-US" sz="2400">
                <a:latin typeface="Arial" panose="020B0604020202020204" pitchFamily="34" charset="0"/>
                <a:cs typeface="Arial" panose="020B0604020202020204" pitchFamily="34" charset="0"/>
              </a:rPr>
              <a:t>pada pemikiran </a:t>
            </a:r>
            <a:r>
              <a:rPr lang="en-US" sz="2400" smtClean="0">
                <a:latin typeface="Arial" panose="020B0604020202020204" pitchFamily="34" charset="0"/>
                <a:cs typeface="Arial" panose="020B0604020202020204" pitchFamily="34" charset="0"/>
              </a:rPr>
              <a:t>yang dilakukan </a:t>
            </a:r>
            <a:r>
              <a:rPr lang="en-US" sz="2400">
                <a:latin typeface="Arial" panose="020B0604020202020204" pitchFamily="34" charset="0"/>
                <a:cs typeface="Arial" panose="020B0604020202020204" pitchFamily="34" charset="0"/>
              </a:rPr>
              <a:t>selama </a:t>
            </a:r>
            <a:r>
              <a:rPr lang="en-US" sz="2400" smtClean="0">
                <a:latin typeface="Arial" panose="020B0604020202020204" pitchFamily="34" charset="0"/>
                <a:cs typeface="Arial" panose="020B0604020202020204" pitchFamily="34" charset="0"/>
              </a:rPr>
              <a:t>pemrosesan</a:t>
            </a:r>
          </a:p>
          <a:p>
            <a:r>
              <a:rPr lang="en-US" sz="2400">
                <a:latin typeface="Arial" panose="020B0604020202020204" pitchFamily="34" charset="0"/>
                <a:cs typeface="Arial" panose="020B0604020202020204" pitchFamily="34" charset="0"/>
              </a:rPr>
              <a:t>Sejauh mana pendapat tentang produk dipengaruhi oleh iklan </a:t>
            </a:r>
            <a:r>
              <a:rPr lang="en-US" sz="2400" smtClean="0">
                <a:latin typeface="Arial" panose="020B0604020202020204" pitchFamily="34" charset="0"/>
                <a:cs typeface="Arial" panose="020B0604020202020204" pitchFamily="34" charset="0"/>
              </a:rPr>
              <a:t>tergantung </a:t>
            </a:r>
            <a:r>
              <a:rPr lang="en-US" sz="2400">
                <a:latin typeface="Arial" panose="020B0604020202020204" pitchFamily="34" charset="0"/>
                <a:cs typeface="Arial" panose="020B0604020202020204" pitchFamily="34" charset="0"/>
              </a:rPr>
              <a:t>pada jumlah produk-relevan </a:t>
            </a:r>
            <a:r>
              <a:rPr lang="en-US" sz="2400" smtClean="0">
                <a:latin typeface="Arial" panose="020B0604020202020204" pitchFamily="34" charset="0"/>
                <a:cs typeface="Arial" panose="020B0604020202020204" pitchFamily="34" charset="0"/>
              </a:rPr>
              <a:t>yang dipikirkan selama </a:t>
            </a:r>
            <a:r>
              <a:rPr lang="en-US" sz="2400">
                <a:latin typeface="Arial" panose="020B0604020202020204" pitchFamily="34" charset="0"/>
                <a:cs typeface="Arial" panose="020B0604020202020204" pitchFamily="34" charset="0"/>
              </a:rPr>
              <a:t>pemrosesan</a:t>
            </a:r>
          </a:p>
        </p:txBody>
      </p:sp>
      <p:sp>
        <p:nvSpPr>
          <p:cNvPr id="4" name="Footer Placeholder 3"/>
          <p:cNvSpPr>
            <a:spLocks noGrp="1"/>
          </p:cNvSpPr>
          <p:nvPr>
            <p:ph type="ftr" sz="quarter" idx="11"/>
          </p:nvPr>
        </p:nvSpPr>
        <p:spPr/>
        <p:txBody>
          <a:bodyPr/>
          <a:lstStyle/>
          <a:p>
            <a:r>
              <a:rPr lang="pt-BR" smtClean="0"/>
              <a:t>Djoko Santoso - Agribisnis - Faperta - Unlam</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168280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pt-BR" smtClean="0"/>
              <a:t>Djoko Santoso - Agribisnis - Faperta - Unlam</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11</a:t>
            </a:fld>
            <a:endParaRPr lang="en-US" dirty="0"/>
          </a:p>
        </p:txBody>
      </p:sp>
      <p:sp>
        <p:nvSpPr>
          <p:cNvPr id="18" name="Text Box 2"/>
          <p:cNvSpPr txBox="1">
            <a:spLocks noChangeArrowheads="1"/>
          </p:cNvSpPr>
          <p:nvPr/>
        </p:nvSpPr>
        <p:spPr bwMode="auto">
          <a:xfrm>
            <a:off x="1447800" y="152400"/>
            <a:ext cx="845605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800" b="1">
                <a:solidFill>
                  <a:srgbClr val="00FF00"/>
                </a:solidFill>
                <a:latin typeface="Arial" panose="020B0604020202020204" pitchFamily="34" charset="0"/>
              </a:rPr>
              <a:t>Pengaruh iklan </a:t>
            </a:r>
            <a:r>
              <a:rPr lang="en-US" altLang="zh-CN" sz="2800" b="1" smtClean="0">
                <a:solidFill>
                  <a:srgbClr val="00FF00"/>
                </a:solidFill>
                <a:latin typeface="Arial" panose="020B0604020202020204" pitchFamily="34" charset="0"/>
              </a:rPr>
              <a:t>tergantung </a:t>
            </a:r>
            <a:r>
              <a:rPr lang="en-US" altLang="zh-CN" sz="2800" b="1">
                <a:solidFill>
                  <a:srgbClr val="00FF00"/>
                </a:solidFill>
                <a:latin typeface="Arial" panose="020B0604020202020204" pitchFamily="34" charset="0"/>
              </a:rPr>
              <a:t>pada pemikiran yang terjadi selama pemrosesan iklan</a:t>
            </a:r>
          </a:p>
        </p:txBody>
      </p:sp>
      <p:sp>
        <p:nvSpPr>
          <p:cNvPr id="19" name="Line 3"/>
          <p:cNvSpPr>
            <a:spLocks noChangeShapeType="1"/>
          </p:cNvSpPr>
          <p:nvPr/>
        </p:nvSpPr>
        <p:spPr bwMode="auto">
          <a:xfrm>
            <a:off x="3124200" y="2057400"/>
            <a:ext cx="0" cy="32766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 name="Line 4"/>
          <p:cNvSpPr>
            <a:spLocks noChangeShapeType="1"/>
          </p:cNvSpPr>
          <p:nvPr/>
        </p:nvSpPr>
        <p:spPr bwMode="auto">
          <a:xfrm flipV="1">
            <a:off x="3124200" y="5322888"/>
            <a:ext cx="5045075" cy="11112"/>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 name="Line 5"/>
          <p:cNvSpPr>
            <a:spLocks noChangeShapeType="1"/>
          </p:cNvSpPr>
          <p:nvPr/>
        </p:nvSpPr>
        <p:spPr bwMode="auto">
          <a:xfrm>
            <a:off x="6858000" y="5105400"/>
            <a:ext cx="0" cy="2286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 name="Line 6"/>
          <p:cNvSpPr>
            <a:spLocks noChangeShapeType="1"/>
          </p:cNvSpPr>
          <p:nvPr/>
        </p:nvSpPr>
        <p:spPr bwMode="auto">
          <a:xfrm>
            <a:off x="4038600" y="5105400"/>
            <a:ext cx="0" cy="2286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 name="Text Box 7"/>
          <p:cNvSpPr txBox="1">
            <a:spLocks noChangeArrowheads="1"/>
          </p:cNvSpPr>
          <p:nvPr/>
        </p:nvSpPr>
        <p:spPr bwMode="auto">
          <a:xfrm>
            <a:off x="6248400" y="53340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1">
                <a:solidFill>
                  <a:schemeClr val="bg1"/>
                </a:solidFill>
                <a:latin typeface="Arial" panose="020B0604020202020204" pitchFamily="34" charset="0"/>
              </a:rPr>
              <a:t>More</a:t>
            </a:r>
          </a:p>
        </p:txBody>
      </p:sp>
      <p:sp>
        <p:nvSpPr>
          <p:cNvPr id="24" name="Text Box 8"/>
          <p:cNvSpPr txBox="1">
            <a:spLocks noChangeArrowheads="1"/>
          </p:cNvSpPr>
          <p:nvPr/>
        </p:nvSpPr>
        <p:spPr bwMode="auto">
          <a:xfrm>
            <a:off x="3505200" y="53340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1">
                <a:solidFill>
                  <a:schemeClr val="bg1"/>
                </a:solidFill>
                <a:latin typeface="Arial" panose="020B0604020202020204" pitchFamily="34" charset="0"/>
              </a:rPr>
              <a:t>Less</a:t>
            </a:r>
          </a:p>
        </p:txBody>
      </p:sp>
      <p:sp>
        <p:nvSpPr>
          <p:cNvPr id="25" name="Line 9"/>
          <p:cNvSpPr>
            <a:spLocks noChangeShapeType="1"/>
          </p:cNvSpPr>
          <p:nvPr/>
        </p:nvSpPr>
        <p:spPr bwMode="auto">
          <a:xfrm flipV="1">
            <a:off x="4130675" y="2808288"/>
            <a:ext cx="2438400" cy="1219200"/>
          </a:xfrm>
          <a:prstGeom prst="line">
            <a:avLst/>
          </a:prstGeom>
          <a:noFill/>
          <a:ln w="571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 name="Line 10"/>
          <p:cNvSpPr>
            <a:spLocks noChangeShapeType="1"/>
          </p:cNvSpPr>
          <p:nvPr/>
        </p:nvSpPr>
        <p:spPr bwMode="auto">
          <a:xfrm>
            <a:off x="4130675" y="4256088"/>
            <a:ext cx="243840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 name="Text Box 11"/>
          <p:cNvSpPr txBox="1">
            <a:spLocks noChangeArrowheads="1"/>
          </p:cNvSpPr>
          <p:nvPr/>
        </p:nvSpPr>
        <p:spPr bwMode="auto">
          <a:xfrm>
            <a:off x="6645275" y="4103688"/>
            <a:ext cx="1616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b="1">
                <a:solidFill>
                  <a:schemeClr val="bg1"/>
                </a:solidFill>
                <a:latin typeface="Arial" panose="020B0604020202020204" pitchFamily="34" charset="0"/>
              </a:rPr>
              <a:t>Weaker ad claims </a:t>
            </a:r>
          </a:p>
        </p:txBody>
      </p:sp>
      <p:sp>
        <p:nvSpPr>
          <p:cNvPr id="28" name="Text Box 12"/>
          <p:cNvSpPr txBox="1">
            <a:spLocks noChangeArrowheads="1"/>
          </p:cNvSpPr>
          <p:nvPr/>
        </p:nvSpPr>
        <p:spPr bwMode="auto">
          <a:xfrm>
            <a:off x="6629400" y="2286000"/>
            <a:ext cx="1616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b="1">
                <a:solidFill>
                  <a:schemeClr val="bg1"/>
                </a:solidFill>
                <a:latin typeface="Arial" panose="020B0604020202020204" pitchFamily="34" charset="0"/>
              </a:rPr>
              <a:t>Stronger ad claims </a:t>
            </a:r>
          </a:p>
        </p:txBody>
      </p:sp>
      <p:sp>
        <p:nvSpPr>
          <p:cNvPr id="29" name="Text Box 13"/>
          <p:cNvSpPr txBox="1">
            <a:spLocks noChangeArrowheads="1"/>
          </p:cNvSpPr>
          <p:nvPr/>
        </p:nvSpPr>
        <p:spPr bwMode="auto">
          <a:xfrm>
            <a:off x="2971800" y="5709634"/>
            <a:ext cx="637718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zh-CN" sz="2000" b="1">
                <a:solidFill>
                  <a:schemeClr val="bg1"/>
                </a:solidFill>
                <a:latin typeface="Arial" panose="020B0604020202020204" pitchFamily="34" charset="0"/>
              </a:rPr>
              <a:t>Jumlah relevan berpikir selama pemrosesan iklan</a:t>
            </a:r>
          </a:p>
        </p:txBody>
      </p:sp>
      <p:sp>
        <p:nvSpPr>
          <p:cNvPr id="30" name="Text Box 14"/>
          <p:cNvSpPr txBox="1">
            <a:spLocks noChangeArrowheads="1"/>
          </p:cNvSpPr>
          <p:nvPr/>
        </p:nvSpPr>
        <p:spPr bwMode="auto">
          <a:xfrm>
            <a:off x="811369" y="2667000"/>
            <a:ext cx="21604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altLang="zh-CN" sz="2000" b="1" smtClean="0">
                <a:solidFill>
                  <a:schemeClr val="bg1"/>
                </a:solidFill>
                <a:latin typeface="Arial" panose="020B0604020202020204" pitchFamily="34" charset="0"/>
              </a:rPr>
              <a:t>Favorabilitas opini produk pasca pesan</a:t>
            </a:r>
            <a:endParaRPr lang="en-US" altLang="zh-CN" sz="2000" b="1">
              <a:solidFill>
                <a:schemeClr val="bg1"/>
              </a:solidFill>
              <a:latin typeface="Arial" panose="020B0604020202020204" pitchFamily="34" charset="0"/>
            </a:endParaRPr>
          </a:p>
        </p:txBody>
      </p:sp>
    </p:spTree>
    <p:extLst>
      <p:ext uri="{BB962C8B-B14F-4D97-AF65-F5344CB8AC3E}">
        <p14:creationId xmlns:p14="http://schemas.microsoft.com/office/powerpoint/2010/main" val="367497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circle(in)">
                                      <p:cBhvr>
                                        <p:cTn id="15" dur="2000"/>
                                        <p:tgtEl>
                                          <p:spTgt spid="2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ircle(in)">
                                      <p:cBhvr>
                                        <p:cTn id="18" dur="2000"/>
                                        <p:tgtEl>
                                          <p:spTgt spid="20"/>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circle(in)">
                                      <p:cBhvr>
                                        <p:cTn id="21" dur="2000"/>
                                        <p:tgtEl>
                                          <p:spTgt spid="22"/>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circle(in)">
                                      <p:cBhvr>
                                        <p:cTn id="24" dur="2000"/>
                                        <p:tgtEl>
                                          <p:spTgt spid="21"/>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circle(in)">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circle(in)">
                                      <p:cBhvr>
                                        <p:cTn id="32" dur="20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circle(in)">
                                      <p:cBhvr>
                                        <p:cTn id="37" dur="20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circle(in)">
                                      <p:cBhvr>
                                        <p:cTn id="42" dur="20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circle(in)">
                                      <p:cBhvr>
                                        <p:cTn id="47" dur="20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circle(in)">
                                      <p:cBhvr>
                                        <p:cTn id="52" dur="20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circle(in)">
                                      <p:cBhvr>
                                        <p:cTn id="5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1" grpId="0" animBg="1"/>
      <p:bldP spid="22" grpId="0" animBg="1"/>
      <p:bldP spid="23" grpId="0"/>
      <p:bldP spid="24" grpId="0"/>
      <p:bldP spid="25" grpId="0" animBg="1"/>
      <p:bldP spid="26" grpId="0" animBg="1"/>
      <p:bldP spid="27" grpId="0"/>
      <p:bldP spid="2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792" y="1197736"/>
            <a:ext cx="10071278" cy="5050664"/>
          </a:xfrm>
        </p:spPr>
        <p:txBody>
          <a:bodyPr>
            <a:normAutofit/>
          </a:bodyPr>
          <a:lstStyle/>
          <a:p>
            <a:r>
              <a:rPr lang="en-US" sz="2400">
                <a:latin typeface="Arial" panose="020B0604020202020204" pitchFamily="34" charset="0"/>
                <a:cs typeface="Arial" panose="020B0604020202020204" pitchFamily="34" charset="0"/>
              </a:rPr>
              <a:t>Apa yang dimaksud dengan potensi unsur-unsur </a:t>
            </a:r>
            <a:r>
              <a:rPr lang="en-US" sz="2400" smtClean="0">
                <a:latin typeface="Arial" panose="020B0604020202020204" pitchFamily="34" charset="0"/>
                <a:cs typeface="Arial" panose="020B0604020202020204" pitchFamily="34" charset="0"/>
              </a:rPr>
              <a:t>nonclaim </a:t>
            </a:r>
            <a:r>
              <a:rPr lang="en-US" sz="2400">
                <a:latin typeface="Arial" panose="020B0604020202020204" pitchFamily="34" charset="0"/>
                <a:cs typeface="Arial" panose="020B0604020202020204" pitchFamily="34" charset="0"/>
              </a:rPr>
              <a:t>iklan </a:t>
            </a:r>
            <a:r>
              <a:rPr lang="en-US" sz="2400" smtClean="0">
                <a:latin typeface="Arial" panose="020B0604020202020204" pitchFamily="34" charset="0"/>
                <a:cs typeface="Arial" panose="020B0604020202020204" pitchFamily="34" charset="0"/>
              </a:rPr>
              <a:t>untuk menyediakan informasi </a:t>
            </a:r>
            <a:r>
              <a:rPr lang="en-US" sz="2400">
                <a:latin typeface="Arial" panose="020B0604020202020204" pitchFamily="34" charset="0"/>
                <a:cs typeface="Arial" panose="020B0604020202020204" pitchFamily="34" charset="0"/>
              </a:rPr>
              <a:t>produk-relevan</a:t>
            </a:r>
            <a:r>
              <a:rPr lang="en-US" sz="2400" smtClean="0">
                <a:latin typeface="Arial" panose="020B0604020202020204" pitchFamily="34" charset="0"/>
                <a:cs typeface="Arial" panose="020B0604020202020204" pitchFamily="34" charset="0"/>
              </a:rPr>
              <a:t>?</a:t>
            </a:r>
          </a:p>
          <a:p>
            <a:r>
              <a:rPr lang="en-US" sz="2400">
                <a:latin typeface="Arial" panose="020B0604020202020204" pitchFamily="34" charset="0"/>
                <a:cs typeface="Arial" panose="020B0604020202020204" pitchFamily="34" charset="0"/>
              </a:rPr>
              <a:t>Ketika </a:t>
            </a:r>
            <a:r>
              <a:rPr lang="en-US" sz="2400" smtClean="0">
                <a:latin typeface="Arial" panose="020B0604020202020204" pitchFamily="34" charset="0"/>
                <a:cs typeface="Arial" panose="020B0604020202020204" pitchFamily="34" charset="0"/>
              </a:rPr>
              <a:t>waktu berpikir yang dilakukan </a:t>
            </a:r>
            <a:r>
              <a:rPr lang="en-US" sz="2400">
                <a:latin typeface="Arial" panose="020B0604020202020204" pitchFamily="34" charset="0"/>
                <a:cs typeface="Arial" panose="020B0604020202020204" pitchFamily="34" charset="0"/>
              </a:rPr>
              <a:t>selama </a:t>
            </a:r>
            <a:r>
              <a:rPr lang="en-US" sz="2400" smtClean="0">
                <a:latin typeface="Arial" panose="020B0604020202020204" pitchFamily="34" charset="0"/>
                <a:cs typeface="Arial" panose="020B0604020202020204" pitchFamily="34" charset="0"/>
              </a:rPr>
              <a:t>pemrosesan </a:t>
            </a:r>
            <a:r>
              <a:rPr lang="en-US" sz="2400">
                <a:latin typeface="Arial" panose="020B0604020202020204" pitchFamily="34" charset="0"/>
                <a:cs typeface="Arial" panose="020B0604020202020204" pitchFamily="34" charset="0"/>
              </a:rPr>
              <a:t>relatif </a:t>
            </a:r>
            <a:r>
              <a:rPr lang="en-US" sz="2400" smtClean="0">
                <a:latin typeface="Arial" panose="020B0604020202020204" pitchFamily="34" charset="0"/>
                <a:cs typeface="Arial" panose="020B0604020202020204" pitchFamily="34" charset="0"/>
              </a:rPr>
              <a:t>sedikit, opini tidak </a:t>
            </a:r>
            <a:r>
              <a:rPr lang="en-US" sz="2400">
                <a:latin typeface="Arial" panose="020B0604020202020204" pitchFamily="34" charset="0"/>
                <a:cs typeface="Arial" panose="020B0604020202020204" pitchFamily="34" charset="0"/>
              </a:rPr>
              <a:t>terpengaruh oleh manipulasi </a:t>
            </a:r>
            <a:r>
              <a:rPr lang="en-US" sz="2400" smtClean="0">
                <a:latin typeface="Arial" panose="020B0604020202020204" pitchFamily="34" charset="0"/>
                <a:cs typeface="Arial" panose="020B0604020202020204" pitchFamily="34" charset="0"/>
              </a:rPr>
              <a:t>gambar</a:t>
            </a:r>
          </a:p>
          <a:p>
            <a:r>
              <a:rPr lang="en-US" sz="2400">
                <a:latin typeface="Arial" panose="020B0604020202020204" pitchFamily="34" charset="0"/>
                <a:cs typeface="Arial" panose="020B0604020202020204" pitchFamily="34" charset="0"/>
              </a:rPr>
              <a:t>Ketika terjadi lebih banyak </a:t>
            </a:r>
            <a:r>
              <a:rPr lang="en-US" sz="2400" smtClean="0">
                <a:latin typeface="Arial" panose="020B0604020202020204" pitchFamily="34" charset="0"/>
                <a:cs typeface="Arial" panose="020B0604020202020204" pitchFamily="34" charset="0"/>
              </a:rPr>
              <a:t>waktu berpikir</a:t>
            </a:r>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opini lebih </a:t>
            </a:r>
            <a:r>
              <a:rPr lang="en-US" sz="2400">
                <a:latin typeface="Arial" panose="020B0604020202020204" pitchFamily="34" charset="0"/>
                <a:cs typeface="Arial" panose="020B0604020202020204" pitchFamily="34" charset="0"/>
              </a:rPr>
              <a:t>mungkin untuk </a:t>
            </a:r>
            <a:r>
              <a:rPr lang="en-US" sz="2400" smtClean="0">
                <a:latin typeface="Arial" panose="020B0604020202020204" pitchFamily="34" charset="0"/>
                <a:cs typeface="Arial" panose="020B0604020202020204" pitchFamily="34" charset="0"/>
              </a:rPr>
              <a:t>berubah</a:t>
            </a:r>
          </a:p>
          <a:p>
            <a:endParaRPr lang="en-US" sz="24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pt-BR" smtClean="0"/>
              <a:t>Djoko Santoso - Agribisnis - Faperta - Unlam</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12</a:t>
            </a:fld>
            <a:endParaRPr lang="en-US" dirty="0"/>
          </a:p>
        </p:txBody>
      </p:sp>
      <p:sp>
        <p:nvSpPr>
          <p:cNvPr id="6" name="Title 1"/>
          <p:cNvSpPr>
            <a:spLocks noGrp="1"/>
          </p:cNvSpPr>
          <p:nvPr>
            <p:ph type="title"/>
          </p:nvPr>
        </p:nvSpPr>
        <p:spPr>
          <a:xfrm>
            <a:off x="450761" y="452718"/>
            <a:ext cx="9600073" cy="745017"/>
          </a:xfrm>
        </p:spPr>
        <p:txBody>
          <a:bodyPr/>
          <a:lstStyle/>
          <a:p>
            <a:r>
              <a:rPr lang="en-US" altLang="zh-CN" sz="3600" b="1">
                <a:solidFill>
                  <a:srgbClr val="00FF00"/>
                </a:solidFill>
                <a:latin typeface="Arial" panose="020B0604020202020204" pitchFamily="34" charset="0"/>
              </a:rPr>
              <a:t>The Central Process of Opinion Formation</a:t>
            </a:r>
          </a:p>
        </p:txBody>
      </p:sp>
    </p:spTree>
    <p:extLst>
      <p:ext uri="{BB962C8B-B14F-4D97-AF65-F5344CB8AC3E}">
        <p14:creationId xmlns:p14="http://schemas.microsoft.com/office/powerpoint/2010/main" val="56748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pt-BR" smtClean="0"/>
              <a:t>Djoko Santoso - Agribisnis - Faperta - Unlam</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13</a:t>
            </a:fld>
            <a:endParaRPr lang="en-US" dirty="0"/>
          </a:p>
        </p:txBody>
      </p:sp>
      <p:sp>
        <p:nvSpPr>
          <p:cNvPr id="6" name="Text Box 2"/>
          <p:cNvSpPr txBox="1">
            <a:spLocks noChangeArrowheads="1"/>
          </p:cNvSpPr>
          <p:nvPr/>
        </p:nvSpPr>
        <p:spPr bwMode="auto">
          <a:xfrm>
            <a:off x="1447800" y="152400"/>
            <a:ext cx="7391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solidFill>
                  <a:srgbClr val="00FF00"/>
                </a:solidFill>
                <a:latin typeface="Arial" panose="020B0604020202020204" pitchFamily="34" charset="0"/>
              </a:rPr>
              <a:t>Pengaruh </a:t>
            </a:r>
            <a:r>
              <a:rPr lang="en-US" altLang="zh-CN" sz="2800" b="1" smtClean="0">
                <a:solidFill>
                  <a:srgbClr val="00FF00"/>
                </a:solidFill>
                <a:latin typeface="Arial" panose="020B0604020202020204" pitchFamily="34" charset="0"/>
              </a:rPr>
              <a:t>gambar </a:t>
            </a:r>
            <a:r>
              <a:rPr lang="en-US" altLang="zh-CN" sz="2800" b="1">
                <a:solidFill>
                  <a:srgbClr val="00FF00"/>
                </a:solidFill>
                <a:latin typeface="Arial" panose="020B0604020202020204" pitchFamily="34" charset="0"/>
              </a:rPr>
              <a:t>yang menyampaikan informasi produk </a:t>
            </a:r>
            <a:r>
              <a:rPr lang="en-US" altLang="zh-CN" sz="2800" b="1" smtClean="0">
                <a:solidFill>
                  <a:srgbClr val="00FF00"/>
                </a:solidFill>
                <a:latin typeface="Arial" panose="020B0604020202020204" pitchFamily="34" charset="0"/>
              </a:rPr>
              <a:t>relevan juga </a:t>
            </a:r>
            <a:r>
              <a:rPr lang="en-US" altLang="zh-CN" sz="2800" b="1">
                <a:solidFill>
                  <a:srgbClr val="00FF00"/>
                </a:solidFill>
                <a:latin typeface="Arial" panose="020B0604020202020204" pitchFamily="34" charset="0"/>
              </a:rPr>
              <a:t>tergantung pada </a:t>
            </a:r>
            <a:r>
              <a:rPr lang="en-US" altLang="zh-CN" sz="2800" b="1" smtClean="0">
                <a:solidFill>
                  <a:srgbClr val="00FF00"/>
                </a:solidFill>
                <a:latin typeface="Arial" panose="020B0604020202020204" pitchFamily="34" charset="0"/>
              </a:rPr>
              <a:t>waktu berpikir </a:t>
            </a:r>
            <a:r>
              <a:rPr lang="en-US" altLang="zh-CN" sz="2800" b="1">
                <a:solidFill>
                  <a:srgbClr val="00FF00"/>
                </a:solidFill>
                <a:latin typeface="Arial" panose="020B0604020202020204" pitchFamily="34" charset="0"/>
              </a:rPr>
              <a:t>selama pengolahan</a:t>
            </a:r>
          </a:p>
        </p:txBody>
      </p:sp>
      <p:sp>
        <p:nvSpPr>
          <p:cNvPr id="7" name="Line 3"/>
          <p:cNvSpPr>
            <a:spLocks noChangeShapeType="1"/>
          </p:cNvSpPr>
          <p:nvPr/>
        </p:nvSpPr>
        <p:spPr bwMode="auto">
          <a:xfrm>
            <a:off x="3124200" y="2057400"/>
            <a:ext cx="0" cy="32766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Line 4"/>
          <p:cNvSpPr>
            <a:spLocks noChangeShapeType="1"/>
          </p:cNvSpPr>
          <p:nvPr/>
        </p:nvSpPr>
        <p:spPr bwMode="auto">
          <a:xfrm flipV="1">
            <a:off x="3124200" y="5322888"/>
            <a:ext cx="5045075" cy="11112"/>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Line 5"/>
          <p:cNvSpPr>
            <a:spLocks noChangeShapeType="1"/>
          </p:cNvSpPr>
          <p:nvPr/>
        </p:nvSpPr>
        <p:spPr bwMode="auto">
          <a:xfrm>
            <a:off x="6858000" y="5105400"/>
            <a:ext cx="0" cy="2286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 name="Line 6"/>
          <p:cNvSpPr>
            <a:spLocks noChangeShapeType="1"/>
          </p:cNvSpPr>
          <p:nvPr/>
        </p:nvSpPr>
        <p:spPr bwMode="auto">
          <a:xfrm>
            <a:off x="4038600" y="5105400"/>
            <a:ext cx="0" cy="2286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Text Box 7"/>
          <p:cNvSpPr txBox="1">
            <a:spLocks noChangeArrowheads="1"/>
          </p:cNvSpPr>
          <p:nvPr/>
        </p:nvSpPr>
        <p:spPr bwMode="auto">
          <a:xfrm>
            <a:off x="6248400" y="53340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1">
                <a:solidFill>
                  <a:schemeClr val="bg1"/>
                </a:solidFill>
                <a:latin typeface="Arial" panose="020B0604020202020204" pitchFamily="34" charset="0"/>
              </a:rPr>
              <a:t>More</a:t>
            </a:r>
          </a:p>
        </p:txBody>
      </p:sp>
      <p:sp>
        <p:nvSpPr>
          <p:cNvPr id="12" name="Text Box 8"/>
          <p:cNvSpPr txBox="1">
            <a:spLocks noChangeArrowheads="1"/>
          </p:cNvSpPr>
          <p:nvPr/>
        </p:nvSpPr>
        <p:spPr bwMode="auto">
          <a:xfrm>
            <a:off x="3505200" y="53340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1">
                <a:solidFill>
                  <a:schemeClr val="bg1"/>
                </a:solidFill>
                <a:latin typeface="Arial" panose="020B0604020202020204" pitchFamily="34" charset="0"/>
              </a:rPr>
              <a:t>Less</a:t>
            </a:r>
          </a:p>
        </p:txBody>
      </p:sp>
      <p:sp>
        <p:nvSpPr>
          <p:cNvPr id="13" name="Line 9"/>
          <p:cNvSpPr>
            <a:spLocks noChangeShapeType="1"/>
          </p:cNvSpPr>
          <p:nvPr/>
        </p:nvSpPr>
        <p:spPr bwMode="auto">
          <a:xfrm flipV="1">
            <a:off x="4130675" y="2808288"/>
            <a:ext cx="2438400" cy="1219200"/>
          </a:xfrm>
          <a:prstGeom prst="line">
            <a:avLst/>
          </a:prstGeom>
          <a:noFill/>
          <a:ln w="571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 name="Line 10"/>
          <p:cNvSpPr>
            <a:spLocks noChangeShapeType="1"/>
          </p:cNvSpPr>
          <p:nvPr/>
        </p:nvSpPr>
        <p:spPr bwMode="auto">
          <a:xfrm>
            <a:off x="4130675" y="4256088"/>
            <a:ext cx="2422525" cy="11112"/>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 name="Text Box 11"/>
          <p:cNvSpPr txBox="1">
            <a:spLocks noChangeArrowheads="1"/>
          </p:cNvSpPr>
          <p:nvPr/>
        </p:nvSpPr>
        <p:spPr bwMode="auto">
          <a:xfrm>
            <a:off x="6645275" y="4103688"/>
            <a:ext cx="1616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b="1">
                <a:solidFill>
                  <a:schemeClr val="bg1"/>
                </a:solidFill>
                <a:latin typeface="Arial" panose="020B0604020202020204" pitchFamily="34" charset="0"/>
              </a:rPr>
              <a:t>Irrelevant ad picture </a:t>
            </a:r>
          </a:p>
        </p:txBody>
      </p:sp>
      <p:sp>
        <p:nvSpPr>
          <p:cNvPr id="16" name="Text Box 12"/>
          <p:cNvSpPr txBox="1">
            <a:spLocks noChangeArrowheads="1"/>
          </p:cNvSpPr>
          <p:nvPr/>
        </p:nvSpPr>
        <p:spPr bwMode="auto">
          <a:xfrm>
            <a:off x="6629400" y="2286000"/>
            <a:ext cx="1616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b="1">
                <a:solidFill>
                  <a:schemeClr val="bg1"/>
                </a:solidFill>
                <a:latin typeface="Arial" panose="020B0604020202020204" pitchFamily="34" charset="0"/>
              </a:rPr>
              <a:t>Relevant ad picture </a:t>
            </a:r>
          </a:p>
        </p:txBody>
      </p:sp>
      <p:sp>
        <p:nvSpPr>
          <p:cNvPr id="17" name="Text Box 13"/>
          <p:cNvSpPr txBox="1">
            <a:spLocks noChangeArrowheads="1"/>
          </p:cNvSpPr>
          <p:nvPr/>
        </p:nvSpPr>
        <p:spPr bwMode="auto">
          <a:xfrm>
            <a:off x="2895599" y="5715000"/>
            <a:ext cx="63514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zh-CN" sz="2000" b="1">
                <a:solidFill>
                  <a:schemeClr val="bg1"/>
                </a:solidFill>
                <a:latin typeface="Arial" panose="020B0604020202020204" pitchFamily="34" charset="0"/>
              </a:rPr>
              <a:t>Jumlah relevan berpikir selama pemrosesan iklan</a:t>
            </a:r>
          </a:p>
        </p:txBody>
      </p:sp>
      <p:sp>
        <p:nvSpPr>
          <p:cNvPr id="18" name="Text Box 14"/>
          <p:cNvSpPr txBox="1">
            <a:spLocks noChangeArrowheads="1"/>
          </p:cNvSpPr>
          <p:nvPr/>
        </p:nvSpPr>
        <p:spPr bwMode="auto">
          <a:xfrm>
            <a:off x="1188187" y="3088025"/>
            <a:ext cx="18899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altLang="zh-CN" sz="2000" b="1">
                <a:solidFill>
                  <a:schemeClr val="bg1"/>
                </a:solidFill>
                <a:latin typeface="Arial" panose="020B0604020202020204" pitchFamily="34" charset="0"/>
              </a:rPr>
              <a:t>Favorabilitas opini produk pasca pesan</a:t>
            </a:r>
          </a:p>
        </p:txBody>
      </p:sp>
    </p:spTree>
    <p:extLst>
      <p:ext uri="{BB962C8B-B14F-4D97-AF65-F5344CB8AC3E}">
        <p14:creationId xmlns:p14="http://schemas.microsoft.com/office/powerpoint/2010/main" val="153081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in)">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2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circle(in)">
                                      <p:cBhvr>
                                        <p:cTn id="45" dur="20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circle(in)">
                                      <p:cBhvr>
                                        <p:cTn id="50" dur="2000"/>
                                        <p:tgtEl>
                                          <p:spTgt spid="14"/>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circle(in)">
                                      <p:cBhvr>
                                        <p:cTn id="5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p:bldP spid="12" grpId="0"/>
      <p:bldP spid="13" grpId="0" animBg="1"/>
      <p:bldP spid="14" grpId="0" animBg="1"/>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56" y="452718"/>
            <a:ext cx="10650829" cy="706381"/>
          </a:xfrm>
        </p:spPr>
        <p:txBody>
          <a:bodyPr/>
          <a:lstStyle/>
          <a:p>
            <a:r>
              <a:rPr lang="en-US" altLang="zh-CN" sz="3600" b="1">
                <a:solidFill>
                  <a:srgbClr val="00FF00"/>
                </a:solidFill>
                <a:latin typeface="Arial" panose="020B0604020202020204" pitchFamily="34" charset="0"/>
              </a:rPr>
              <a:t>The Peripheral Process of Opinion Formation</a:t>
            </a:r>
          </a:p>
        </p:txBody>
      </p:sp>
      <p:sp>
        <p:nvSpPr>
          <p:cNvPr id="3" name="Content Placeholder 2"/>
          <p:cNvSpPr>
            <a:spLocks noGrp="1"/>
          </p:cNvSpPr>
          <p:nvPr>
            <p:ph idx="1"/>
          </p:nvPr>
        </p:nvSpPr>
        <p:spPr>
          <a:xfrm>
            <a:off x="425003" y="1287888"/>
            <a:ext cx="10187189" cy="4960512"/>
          </a:xfrm>
        </p:spPr>
        <p:txBody>
          <a:bodyPr>
            <a:normAutofit/>
          </a:bodyPr>
          <a:lstStyle/>
          <a:p>
            <a:r>
              <a:rPr lang="en-US" altLang="zh-CN" sz="2400" b="1">
                <a:solidFill>
                  <a:srgbClr val="00FF00"/>
                </a:solidFill>
                <a:latin typeface="Arial" panose="020B0604020202020204" pitchFamily="34" charset="0"/>
              </a:rPr>
              <a:t>Peripheral process : </a:t>
            </a:r>
            <a:r>
              <a:rPr lang="en-US" altLang="zh-CN" sz="2400">
                <a:latin typeface="Arial" panose="020B0604020202020204" pitchFamily="34" charset="0"/>
              </a:rPr>
              <a:t>mengarah pada pembentukan pendapat tanpa berpikir tentang informasi yang </a:t>
            </a:r>
            <a:r>
              <a:rPr lang="en-US" altLang="zh-CN" sz="2400" smtClean="0">
                <a:latin typeface="Arial" panose="020B0604020202020204" pitchFamily="34" charset="0"/>
              </a:rPr>
              <a:t>relevan</a:t>
            </a:r>
          </a:p>
          <a:p>
            <a:r>
              <a:rPr lang="en-US" sz="2400" smtClean="0">
                <a:latin typeface="Arial" panose="020B0604020202020204" pitchFamily="34" charset="0"/>
                <a:cs typeface="Arial" panose="020B0604020202020204" pitchFamily="34" charset="0"/>
              </a:rPr>
              <a:t>Sikap terhadap iklan sering kali merupakan determinan </a:t>
            </a:r>
            <a:r>
              <a:rPr lang="en-US" sz="2400">
                <a:latin typeface="Arial" panose="020B0604020202020204" pitchFamily="34" charset="0"/>
                <a:cs typeface="Arial" panose="020B0604020202020204" pitchFamily="34" charset="0"/>
              </a:rPr>
              <a:t>penting </a:t>
            </a:r>
            <a:r>
              <a:rPr lang="en-US" sz="2400" smtClean="0">
                <a:latin typeface="Arial" panose="020B0604020202020204" pitchFamily="34" charset="0"/>
                <a:cs typeface="Arial" panose="020B0604020202020204" pitchFamily="34" charset="0"/>
              </a:rPr>
              <a:t>pada efektivitas </a:t>
            </a:r>
            <a:r>
              <a:rPr lang="en-US" sz="2400">
                <a:latin typeface="Arial" panose="020B0604020202020204" pitchFamily="34" charset="0"/>
                <a:cs typeface="Arial" panose="020B0604020202020204" pitchFamily="34" charset="0"/>
              </a:rPr>
              <a:t>iklan </a:t>
            </a:r>
            <a:r>
              <a:rPr lang="en-US" sz="2400" smtClean="0">
                <a:latin typeface="Arial" panose="020B0604020202020204" pitchFamily="34" charset="0"/>
                <a:cs typeface="Arial" panose="020B0604020202020204" pitchFamily="34" charset="0"/>
              </a:rPr>
              <a:t>dalam </a:t>
            </a:r>
            <a:r>
              <a:rPr lang="en-US" sz="2400">
                <a:latin typeface="Arial" panose="020B0604020202020204" pitchFamily="34" charset="0"/>
                <a:cs typeface="Arial" panose="020B0604020202020204" pitchFamily="34" charset="0"/>
              </a:rPr>
              <a:t>membentuk </a:t>
            </a:r>
            <a:r>
              <a:rPr lang="en-US" sz="2400" smtClean="0">
                <a:latin typeface="Arial" panose="020B0604020202020204" pitchFamily="34" charset="0"/>
                <a:cs typeface="Arial" panose="020B0604020202020204" pitchFamily="34" charset="0"/>
              </a:rPr>
              <a:t>opini</a:t>
            </a:r>
          </a:p>
          <a:p>
            <a:r>
              <a:rPr lang="en-US" altLang="zh-CN" sz="2400" b="1">
                <a:solidFill>
                  <a:srgbClr val="00FF00"/>
                </a:solidFill>
                <a:latin typeface="Arial" panose="020B0604020202020204" pitchFamily="34" charset="0"/>
              </a:rPr>
              <a:t>Peripheral </a:t>
            </a:r>
            <a:r>
              <a:rPr lang="en-US" altLang="zh-CN" sz="2400" b="1" smtClean="0">
                <a:solidFill>
                  <a:srgbClr val="00FF00"/>
                </a:solidFill>
                <a:latin typeface="Arial" panose="020B0604020202020204" pitchFamily="34" charset="0"/>
              </a:rPr>
              <a:t>cues </a:t>
            </a:r>
            <a:r>
              <a:rPr lang="en-US" altLang="zh-CN" sz="2400" b="1">
                <a:latin typeface="Arial" panose="020B0604020202020204" pitchFamily="34" charset="0"/>
              </a:rPr>
              <a:t>: </a:t>
            </a:r>
            <a:r>
              <a:rPr lang="en-US" altLang="zh-CN" sz="2400" smtClean="0">
                <a:latin typeface="Arial" panose="020B0604020202020204" pitchFamily="34" charset="0"/>
              </a:rPr>
              <a:t>isyarat peripheral yang merupakan rangsangan </a:t>
            </a:r>
            <a:r>
              <a:rPr lang="en-US" altLang="zh-CN" sz="2400">
                <a:latin typeface="Arial" panose="020B0604020202020204" pitchFamily="34" charset="0"/>
              </a:rPr>
              <a:t>tanpa informasi terkait </a:t>
            </a:r>
            <a:r>
              <a:rPr lang="en-US" altLang="zh-CN" sz="2400" smtClean="0">
                <a:latin typeface="Arial" panose="020B0604020202020204" pitchFamily="34" charset="0"/>
              </a:rPr>
              <a:t>produk</a:t>
            </a:r>
          </a:p>
          <a:p>
            <a:r>
              <a:rPr lang="en-US" sz="2400" smtClean="0">
                <a:latin typeface="Arial" panose="020B0604020202020204" pitchFamily="34" charset="0"/>
                <a:cs typeface="Arial" panose="020B0604020202020204" pitchFamily="34" charset="0"/>
              </a:rPr>
              <a:t>Gambaran menarik yang menyebabkan pengembangan opini produk </a:t>
            </a:r>
            <a:r>
              <a:rPr lang="en-US" sz="2400">
                <a:latin typeface="Arial" panose="020B0604020202020204" pitchFamily="34" charset="0"/>
                <a:cs typeface="Arial" panose="020B0604020202020204" pitchFamily="34" charset="0"/>
              </a:rPr>
              <a:t>yang lebih menguntungkan </a:t>
            </a:r>
            <a:r>
              <a:rPr lang="en-US" sz="2400" smtClean="0">
                <a:latin typeface="Arial" panose="020B0604020202020204" pitchFamily="34" charset="0"/>
                <a:cs typeface="Arial" panose="020B0604020202020204" pitchFamily="34" charset="0"/>
              </a:rPr>
              <a:t>akan lebih baik dibanding dengan gambaran </a:t>
            </a:r>
            <a:r>
              <a:rPr lang="en-US" sz="2400">
                <a:latin typeface="Arial" panose="020B0604020202020204" pitchFamily="34" charset="0"/>
                <a:cs typeface="Arial" panose="020B0604020202020204" pitchFamily="34" charset="0"/>
              </a:rPr>
              <a:t>menarik ketika berpikir tentang manfaat minimal </a:t>
            </a:r>
            <a:r>
              <a:rPr lang="en-US" sz="2400" smtClean="0">
                <a:latin typeface="Arial" panose="020B0604020202020204" pitchFamily="34" charset="0"/>
                <a:cs typeface="Arial" panose="020B0604020202020204" pitchFamily="34" charset="0"/>
              </a:rPr>
              <a:t>produk</a:t>
            </a:r>
          </a:p>
          <a:p>
            <a:r>
              <a:rPr lang="en-US" sz="2400">
                <a:latin typeface="Arial" panose="020B0604020202020204" pitchFamily="34" charset="0"/>
                <a:cs typeface="Arial" panose="020B0604020202020204" pitchFamily="34" charset="0"/>
              </a:rPr>
              <a:t>Ketika berpikir lebih </a:t>
            </a:r>
            <a:r>
              <a:rPr lang="en-US" sz="2400" smtClean="0">
                <a:latin typeface="Arial" panose="020B0604020202020204" pitchFamily="34" charset="0"/>
                <a:cs typeface="Arial" panose="020B0604020202020204" pitchFamily="34" charset="0"/>
              </a:rPr>
              <a:t>dimungkinkan, opini tidak </a:t>
            </a:r>
            <a:r>
              <a:rPr lang="en-US" sz="2400">
                <a:latin typeface="Arial" panose="020B0604020202020204" pitchFamily="34" charset="0"/>
                <a:cs typeface="Arial" panose="020B0604020202020204" pitchFamily="34" charset="0"/>
              </a:rPr>
              <a:t>terpengaruh oleh </a:t>
            </a:r>
            <a:r>
              <a:rPr lang="en-US" sz="2400" smtClean="0">
                <a:latin typeface="Arial" panose="020B0604020202020204" pitchFamily="34" charset="0"/>
                <a:cs typeface="Arial" panose="020B0604020202020204" pitchFamily="34" charset="0"/>
              </a:rPr>
              <a:t>gambaran yang ada</a:t>
            </a:r>
            <a:endParaRPr lang="en-US" sz="24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pt-BR" smtClean="0"/>
              <a:t>Djoko Santoso - Agribisnis - Faperta - Unlam</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24297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pt-BR" smtClean="0"/>
              <a:t>Djoko Santoso - Agribisnis - Faperta - Unlam</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15</a:t>
            </a:fld>
            <a:endParaRPr lang="en-US" dirty="0"/>
          </a:p>
        </p:txBody>
      </p:sp>
      <p:sp>
        <p:nvSpPr>
          <p:cNvPr id="6" name="Text Box 2"/>
          <p:cNvSpPr txBox="1">
            <a:spLocks noChangeArrowheads="1"/>
          </p:cNvSpPr>
          <p:nvPr/>
        </p:nvSpPr>
        <p:spPr bwMode="auto">
          <a:xfrm>
            <a:off x="772731" y="152400"/>
            <a:ext cx="904096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800" b="1" smtClean="0">
                <a:solidFill>
                  <a:srgbClr val="00FF00"/>
                </a:solidFill>
                <a:latin typeface="Arial" panose="020B0604020202020204" pitchFamily="34" charset="0"/>
              </a:rPr>
              <a:t>Gambar Peripheral menjadi </a:t>
            </a:r>
            <a:r>
              <a:rPr lang="en-US" altLang="zh-CN" sz="2800" b="1">
                <a:solidFill>
                  <a:srgbClr val="00FF00"/>
                </a:solidFill>
                <a:latin typeface="Arial" panose="020B0604020202020204" pitchFamily="34" charset="0"/>
              </a:rPr>
              <a:t>lebih berpengaruh ketika berpikir </a:t>
            </a:r>
            <a:r>
              <a:rPr lang="en-US" altLang="zh-CN" sz="2800" b="1" smtClean="0">
                <a:solidFill>
                  <a:srgbClr val="00FF00"/>
                </a:solidFill>
                <a:latin typeface="Arial" panose="020B0604020202020204" pitchFamily="34" charset="0"/>
              </a:rPr>
              <a:t>produk-relevan mengalami penurunan </a:t>
            </a:r>
            <a:r>
              <a:rPr lang="en-US" altLang="zh-CN" sz="2800" b="1">
                <a:solidFill>
                  <a:srgbClr val="00FF00"/>
                </a:solidFill>
                <a:latin typeface="Arial" panose="020B0604020202020204" pitchFamily="34" charset="0"/>
              </a:rPr>
              <a:t>selama </a:t>
            </a:r>
            <a:r>
              <a:rPr lang="en-US" altLang="zh-CN" sz="2800" b="1" smtClean="0">
                <a:solidFill>
                  <a:srgbClr val="00FF00"/>
                </a:solidFill>
                <a:latin typeface="Arial" panose="020B0604020202020204" pitchFamily="34" charset="0"/>
              </a:rPr>
              <a:t>pemrosesan iklan</a:t>
            </a:r>
            <a:endParaRPr lang="en-US" altLang="zh-CN" sz="2800" b="1">
              <a:solidFill>
                <a:srgbClr val="00FF00"/>
              </a:solidFill>
              <a:latin typeface="Arial" panose="020B0604020202020204" pitchFamily="34" charset="0"/>
            </a:endParaRPr>
          </a:p>
        </p:txBody>
      </p:sp>
      <p:sp>
        <p:nvSpPr>
          <p:cNvPr id="7" name="Line 3"/>
          <p:cNvSpPr>
            <a:spLocks noChangeShapeType="1"/>
          </p:cNvSpPr>
          <p:nvPr/>
        </p:nvSpPr>
        <p:spPr bwMode="auto">
          <a:xfrm>
            <a:off x="3124200" y="2057400"/>
            <a:ext cx="0" cy="32766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Line 4"/>
          <p:cNvSpPr>
            <a:spLocks noChangeShapeType="1"/>
          </p:cNvSpPr>
          <p:nvPr/>
        </p:nvSpPr>
        <p:spPr bwMode="auto">
          <a:xfrm flipV="1">
            <a:off x="3124200" y="5322888"/>
            <a:ext cx="5045075" cy="11112"/>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Line 5"/>
          <p:cNvSpPr>
            <a:spLocks noChangeShapeType="1"/>
          </p:cNvSpPr>
          <p:nvPr/>
        </p:nvSpPr>
        <p:spPr bwMode="auto">
          <a:xfrm>
            <a:off x="6858000" y="5105400"/>
            <a:ext cx="0" cy="2286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 name="Line 6"/>
          <p:cNvSpPr>
            <a:spLocks noChangeShapeType="1"/>
          </p:cNvSpPr>
          <p:nvPr/>
        </p:nvSpPr>
        <p:spPr bwMode="auto">
          <a:xfrm>
            <a:off x="4038600" y="5105400"/>
            <a:ext cx="0" cy="2286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Text Box 7"/>
          <p:cNvSpPr txBox="1">
            <a:spLocks noChangeArrowheads="1"/>
          </p:cNvSpPr>
          <p:nvPr/>
        </p:nvSpPr>
        <p:spPr bwMode="auto">
          <a:xfrm>
            <a:off x="6248400" y="53340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1">
                <a:solidFill>
                  <a:schemeClr val="bg1"/>
                </a:solidFill>
                <a:latin typeface="Arial" panose="020B0604020202020204" pitchFamily="34" charset="0"/>
              </a:rPr>
              <a:t>More</a:t>
            </a:r>
          </a:p>
        </p:txBody>
      </p:sp>
      <p:sp>
        <p:nvSpPr>
          <p:cNvPr id="12" name="Text Box 8"/>
          <p:cNvSpPr txBox="1">
            <a:spLocks noChangeArrowheads="1"/>
          </p:cNvSpPr>
          <p:nvPr/>
        </p:nvSpPr>
        <p:spPr bwMode="auto">
          <a:xfrm>
            <a:off x="3505200" y="53340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1">
                <a:solidFill>
                  <a:schemeClr val="bg1"/>
                </a:solidFill>
                <a:latin typeface="Arial" panose="020B0604020202020204" pitchFamily="34" charset="0"/>
              </a:rPr>
              <a:t>Less</a:t>
            </a:r>
          </a:p>
        </p:txBody>
      </p:sp>
      <p:sp>
        <p:nvSpPr>
          <p:cNvPr id="13" name="Line 9"/>
          <p:cNvSpPr>
            <a:spLocks noChangeShapeType="1"/>
          </p:cNvSpPr>
          <p:nvPr/>
        </p:nvSpPr>
        <p:spPr bwMode="auto">
          <a:xfrm flipV="1">
            <a:off x="4114800" y="2808288"/>
            <a:ext cx="2454275" cy="468312"/>
          </a:xfrm>
          <a:prstGeom prst="line">
            <a:avLst/>
          </a:prstGeom>
          <a:noFill/>
          <a:ln w="571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 name="Line 10"/>
          <p:cNvSpPr>
            <a:spLocks noChangeShapeType="1"/>
          </p:cNvSpPr>
          <p:nvPr/>
        </p:nvSpPr>
        <p:spPr bwMode="auto">
          <a:xfrm flipV="1">
            <a:off x="4130675" y="3352800"/>
            <a:ext cx="2346325" cy="9032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 name="Text Box 11"/>
          <p:cNvSpPr txBox="1">
            <a:spLocks noChangeArrowheads="1"/>
          </p:cNvSpPr>
          <p:nvPr/>
        </p:nvSpPr>
        <p:spPr bwMode="auto">
          <a:xfrm>
            <a:off x="6553199" y="3249613"/>
            <a:ext cx="248359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CN" sz="2000" b="1">
                <a:solidFill>
                  <a:schemeClr val="bg1"/>
                </a:solidFill>
                <a:latin typeface="Arial" panose="020B0604020202020204" pitchFamily="34" charset="0"/>
              </a:rPr>
              <a:t>Negative irrelevant picture </a:t>
            </a:r>
          </a:p>
        </p:txBody>
      </p:sp>
      <p:sp>
        <p:nvSpPr>
          <p:cNvPr id="16" name="Text Box 12"/>
          <p:cNvSpPr txBox="1">
            <a:spLocks noChangeArrowheads="1"/>
          </p:cNvSpPr>
          <p:nvPr/>
        </p:nvSpPr>
        <p:spPr bwMode="auto">
          <a:xfrm>
            <a:off x="6614457" y="2278064"/>
            <a:ext cx="248359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CN" sz="2000" b="1">
                <a:solidFill>
                  <a:schemeClr val="bg1"/>
                </a:solidFill>
                <a:latin typeface="Arial" panose="020B0604020202020204" pitchFamily="34" charset="0"/>
              </a:rPr>
              <a:t>Positive irrelevant picture </a:t>
            </a:r>
          </a:p>
        </p:txBody>
      </p:sp>
      <p:sp>
        <p:nvSpPr>
          <p:cNvPr id="17" name="Text Box 13"/>
          <p:cNvSpPr txBox="1">
            <a:spLocks noChangeArrowheads="1"/>
          </p:cNvSpPr>
          <p:nvPr/>
        </p:nvSpPr>
        <p:spPr bwMode="auto">
          <a:xfrm>
            <a:off x="2895599" y="5715000"/>
            <a:ext cx="637718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zh-CN" sz="2000" b="1">
                <a:solidFill>
                  <a:schemeClr val="bg1"/>
                </a:solidFill>
                <a:latin typeface="Arial" panose="020B0604020202020204" pitchFamily="34" charset="0"/>
              </a:rPr>
              <a:t>Jumlah relevan berpikir selama pemrosesan iklan</a:t>
            </a:r>
          </a:p>
        </p:txBody>
      </p:sp>
      <p:sp>
        <p:nvSpPr>
          <p:cNvPr id="18" name="Text Box 14"/>
          <p:cNvSpPr txBox="1">
            <a:spLocks noChangeArrowheads="1"/>
          </p:cNvSpPr>
          <p:nvPr/>
        </p:nvSpPr>
        <p:spPr bwMode="auto">
          <a:xfrm>
            <a:off x="1043189" y="2667000"/>
            <a:ext cx="192861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altLang="zh-CN" sz="2000" b="1">
                <a:solidFill>
                  <a:schemeClr val="bg1"/>
                </a:solidFill>
                <a:latin typeface="Arial" panose="020B0604020202020204" pitchFamily="34" charset="0"/>
              </a:rPr>
              <a:t>Favorabilitas opini produk pasca pesan</a:t>
            </a:r>
          </a:p>
        </p:txBody>
      </p:sp>
    </p:spTree>
    <p:extLst>
      <p:ext uri="{BB962C8B-B14F-4D97-AF65-F5344CB8AC3E}">
        <p14:creationId xmlns:p14="http://schemas.microsoft.com/office/powerpoint/2010/main" val="416628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in)">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2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circle(in)">
                                      <p:cBhvr>
                                        <p:cTn id="45" dur="20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circle(in)">
                                      <p:cBhvr>
                                        <p:cTn id="50" dur="2000"/>
                                        <p:tgtEl>
                                          <p:spTgt spid="14"/>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circle(in)">
                                      <p:cBhvr>
                                        <p:cTn id="5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p:bldP spid="12" grpId="0"/>
      <p:bldP spid="13" grpId="0" animBg="1"/>
      <p:bldP spid="14" grpId="0" animBg="1"/>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277" y="452718"/>
            <a:ext cx="9548558" cy="706381"/>
          </a:xfrm>
        </p:spPr>
        <p:txBody>
          <a:bodyPr/>
          <a:lstStyle/>
          <a:p>
            <a:r>
              <a:rPr lang="en-US" sz="3600" smtClean="0">
                <a:latin typeface="Arial" panose="020B0604020202020204" pitchFamily="34" charset="0"/>
                <a:cs typeface="Arial" panose="020B0604020202020204" pitchFamily="34" charset="0"/>
              </a:rPr>
              <a:t>Pengaruh bias saat pemrosesan</a:t>
            </a:r>
            <a:endParaRPr lang="en-US" sz="360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02278" y="1249252"/>
            <a:ext cx="10226792" cy="4999148"/>
          </a:xfrm>
        </p:spPr>
        <p:txBody>
          <a:bodyPr>
            <a:normAutofit/>
          </a:bodyPr>
          <a:lstStyle/>
          <a:p>
            <a:r>
              <a:rPr lang="en-US" sz="2400">
                <a:latin typeface="Arial" panose="020B0604020202020204" pitchFamily="34" charset="0"/>
                <a:cs typeface="Arial" panose="020B0604020202020204" pitchFamily="34" charset="0"/>
              </a:rPr>
              <a:t>Faktor-faktor lain mungkin </a:t>
            </a:r>
            <a:r>
              <a:rPr lang="en-US" sz="2400" smtClean="0">
                <a:latin typeface="Arial" panose="020B0604020202020204" pitchFamily="34" charset="0"/>
                <a:cs typeface="Arial" panose="020B0604020202020204" pitchFamily="34" charset="0"/>
              </a:rPr>
              <a:t>berbias </a:t>
            </a:r>
            <a:r>
              <a:rPr lang="en-US" sz="2400">
                <a:latin typeface="Arial" panose="020B0604020202020204" pitchFamily="34" charset="0"/>
                <a:cs typeface="Arial" panose="020B0604020202020204" pitchFamily="34" charset="0"/>
              </a:rPr>
              <a:t>atau mengubah pengolahan </a:t>
            </a:r>
            <a:r>
              <a:rPr lang="en-US" sz="2400" smtClean="0">
                <a:latin typeface="Arial" panose="020B0604020202020204" pitchFamily="34" charset="0"/>
                <a:cs typeface="Arial" panose="020B0604020202020204" pitchFamily="34" charset="0"/>
              </a:rPr>
              <a:t>informasi dan </a:t>
            </a:r>
            <a:r>
              <a:rPr lang="en-US" sz="2400">
                <a:latin typeface="Arial" panose="020B0604020202020204" pitchFamily="34" charset="0"/>
                <a:cs typeface="Arial" panose="020B0604020202020204" pitchFamily="34" charset="0"/>
              </a:rPr>
              <a:t>menyebabkan perubahan dalam bagaimana informasi </a:t>
            </a:r>
            <a:r>
              <a:rPr lang="en-US" sz="2400" smtClean="0">
                <a:latin typeface="Arial" panose="020B0604020202020204" pitchFamily="34" charset="0"/>
                <a:cs typeface="Arial" panose="020B0604020202020204" pitchFamily="34" charset="0"/>
              </a:rPr>
              <a:t>ditafsirkan</a:t>
            </a:r>
          </a:p>
          <a:p>
            <a:r>
              <a:rPr lang="en-US" sz="2400">
                <a:latin typeface="Arial" panose="020B0604020202020204" pitchFamily="34" charset="0"/>
                <a:cs typeface="Arial" panose="020B0604020202020204" pitchFamily="34" charset="0"/>
              </a:rPr>
              <a:t>Harapan dan suasana </a:t>
            </a:r>
            <a:r>
              <a:rPr lang="en-US" sz="2400" smtClean="0">
                <a:latin typeface="Arial" panose="020B0604020202020204" pitchFamily="34" charset="0"/>
                <a:cs typeface="Arial" panose="020B0604020202020204" pitchFamily="34" charset="0"/>
              </a:rPr>
              <a:t>hati mungkin bias menyebabkan informasi berbias</a:t>
            </a:r>
          </a:p>
          <a:p>
            <a:endParaRPr lang="en-US" sz="24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pt-BR" smtClean="0"/>
              <a:t>Djoko Santoso - Agribisnis - Faperta - Unlam</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16</a:t>
            </a:fld>
            <a:endParaRPr lang="en-US" dirty="0"/>
          </a:p>
        </p:txBody>
      </p:sp>
      <p:grpSp>
        <p:nvGrpSpPr>
          <p:cNvPr id="9" name="Group 8"/>
          <p:cNvGrpSpPr/>
          <p:nvPr/>
        </p:nvGrpSpPr>
        <p:grpSpPr>
          <a:xfrm>
            <a:off x="2086378" y="151296"/>
            <a:ext cx="6237258" cy="6584355"/>
            <a:chOff x="3276600" y="1981200"/>
            <a:chExt cx="3505200" cy="4038600"/>
          </a:xfrm>
        </p:grpSpPr>
        <p:sp>
          <p:nvSpPr>
            <p:cNvPr id="7" name="Rectangle 4"/>
            <p:cNvSpPr>
              <a:spLocks noChangeArrowheads="1"/>
            </p:cNvSpPr>
            <p:nvPr/>
          </p:nvSpPr>
          <p:spPr bwMode="auto">
            <a:xfrm>
              <a:off x="3276600" y="1981200"/>
              <a:ext cx="3505200" cy="4038600"/>
            </a:xfrm>
            <a:prstGeom prst="rect">
              <a:avLst/>
            </a:prstGeom>
            <a:solidFill>
              <a:schemeClr val="bg1"/>
            </a:solidFill>
            <a:ln w="12700">
              <a:solidFill>
                <a:schemeClr val="hlink"/>
              </a:solidFill>
              <a:miter lim="800000"/>
              <a:headEnd/>
              <a:tailEnd/>
            </a:ln>
            <a:effectLst>
              <a:outerShdw dist="107763" dir="2700000" algn="ctr" rotWithShape="0">
                <a:schemeClr val="hlink"/>
              </a:outerShdw>
            </a:effectLst>
          </p:spPr>
          <p:txBody>
            <a:bodyPr wrap="none" anchor="ctr"/>
            <a:lstStyle/>
            <a:p>
              <a:endParaRPr lang="zh-CN" altLang="en-US"/>
            </a:p>
          </p:txBody>
        </p:sp>
        <p:pic>
          <p:nvPicPr>
            <p:cNvPr id="8" name="Picture 6" descr="F:\Blackwell--Consumer Behavior PPT\PAGINATION FILES-PPT\Blackwell Ch15\Fig 15.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7100" y="2057400"/>
              <a:ext cx="3109913" cy="373380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rot="20823766">
            <a:off x="2575775" y="2942925"/>
            <a:ext cx="5164428" cy="1200329"/>
          </a:xfrm>
          <a:prstGeom prst="rect">
            <a:avLst/>
          </a:prstGeom>
          <a:noFill/>
        </p:spPr>
        <p:txBody>
          <a:bodyPr wrap="square" rtlCol="0">
            <a:spAutoFit/>
          </a:bodyPr>
          <a:lstStyle/>
          <a:p>
            <a:r>
              <a:rPr lang="en-US" sz="3600" b="1" smtClean="0">
                <a:solidFill>
                  <a:schemeClr val="bg1"/>
                </a:solidFill>
                <a:effectLst>
                  <a:outerShdw blurRad="38100" dist="38100" dir="2700000" algn="tl">
                    <a:srgbClr val="000000">
                      <a:alpha val="43137"/>
                    </a:srgbClr>
                  </a:outerShdw>
                </a:effectLst>
              </a:rPr>
              <a:t>Menurut anda ini huruf B atau nomor 13 </a:t>
            </a:r>
            <a:endParaRPr lang="en-US" sz="3600" b="1">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880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67" y="452718"/>
            <a:ext cx="9664468" cy="822290"/>
          </a:xfrm>
        </p:spPr>
        <p:txBody>
          <a:bodyPr/>
          <a:lstStyle/>
          <a:p>
            <a:r>
              <a:rPr lang="en-US" sz="3600" smtClean="0">
                <a:latin typeface="Arial" panose="020B0604020202020204" pitchFamily="34" charset="0"/>
                <a:cs typeface="Arial" panose="020B0604020202020204" pitchFamily="34" charset="0"/>
              </a:rPr>
              <a:t>Perubahan Opini</a:t>
            </a:r>
            <a:endParaRPr lang="en-US" sz="360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28034" y="1275008"/>
            <a:ext cx="10058400" cy="4973391"/>
          </a:xfrm>
        </p:spPr>
        <p:txBody>
          <a:bodyPr>
            <a:normAutofit lnSpcReduction="10000"/>
          </a:bodyPr>
          <a:lstStyle/>
          <a:p>
            <a:r>
              <a:rPr lang="en-US" sz="2400" smtClean="0">
                <a:latin typeface="Arial" panose="020B0604020202020204" pitchFamily="34" charset="0"/>
                <a:cs typeface="Arial" panose="020B0604020202020204" pitchFamily="34" charset="0"/>
              </a:rPr>
              <a:t>Setiap modifikasi terjadi pada opini merupakan </a:t>
            </a:r>
            <a:r>
              <a:rPr lang="en-US" sz="2400">
                <a:latin typeface="Arial" panose="020B0604020202020204" pitchFamily="34" charset="0"/>
                <a:cs typeface="Arial" panose="020B0604020202020204" pitchFamily="34" charset="0"/>
              </a:rPr>
              <a:t>perubahan </a:t>
            </a:r>
            <a:r>
              <a:rPr lang="en-US" sz="2400" smtClean="0">
                <a:latin typeface="Arial" panose="020B0604020202020204" pitchFamily="34" charset="0"/>
                <a:cs typeface="Arial" panose="020B0604020202020204" pitchFamily="34" charset="0"/>
              </a:rPr>
              <a:t>opini</a:t>
            </a:r>
          </a:p>
          <a:p>
            <a:r>
              <a:rPr lang="en-US" sz="2400">
                <a:latin typeface="Arial" panose="020B0604020202020204" pitchFamily="34" charset="0"/>
                <a:cs typeface="Arial" panose="020B0604020202020204" pitchFamily="34" charset="0"/>
              </a:rPr>
              <a:t>Setiap kali konsumen memiliki </a:t>
            </a:r>
            <a:r>
              <a:rPr lang="en-US" sz="2400" smtClean="0">
                <a:latin typeface="Arial" panose="020B0604020202020204" pitchFamily="34" charset="0"/>
                <a:cs typeface="Arial" panose="020B0604020202020204" pitchFamily="34" charset="0"/>
              </a:rPr>
              <a:t>opini yang </a:t>
            </a:r>
            <a:r>
              <a:rPr lang="en-US" sz="2400">
                <a:latin typeface="Arial" panose="020B0604020202020204" pitchFamily="34" charset="0"/>
                <a:cs typeface="Arial" panose="020B0604020202020204" pitchFamily="34" charset="0"/>
              </a:rPr>
              <a:t>mungkin mencegah mereka membeli produk, bisnis mungkin berusaha untuk mengubah </a:t>
            </a:r>
            <a:r>
              <a:rPr lang="en-US" sz="2400" smtClean="0">
                <a:latin typeface="Arial" panose="020B0604020202020204" pitchFamily="34" charset="0"/>
                <a:cs typeface="Arial" panose="020B0604020202020204" pitchFamily="34" charset="0"/>
              </a:rPr>
              <a:t>opini konsumen tersebut</a:t>
            </a:r>
          </a:p>
          <a:p>
            <a:r>
              <a:rPr lang="en-US" sz="2400">
                <a:latin typeface="Arial" panose="020B0604020202020204" pitchFamily="34" charset="0"/>
                <a:cs typeface="Arial" panose="020B0604020202020204" pitchFamily="34" charset="0"/>
              </a:rPr>
              <a:t>Kebutuhan untuk mengubah </a:t>
            </a:r>
            <a:r>
              <a:rPr lang="en-US" sz="2400" smtClean="0">
                <a:latin typeface="Arial" panose="020B0604020202020204" pitchFamily="34" charset="0"/>
                <a:cs typeface="Arial" panose="020B0604020202020204" pitchFamily="34" charset="0"/>
              </a:rPr>
              <a:t>opini konsumen terhadap </a:t>
            </a:r>
            <a:r>
              <a:rPr lang="en-US" sz="2400">
                <a:latin typeface="Arial" panose="020B0604020202020204" pitchFamily="34" charset="0"/>
                <a:cs typeface="Arial" panose="020B0604020202020204" pitchFamily="34" charset="0"/>
              </a:rPr>
              <a:t>produk </a:t>
            </a:r>
            <a:r>
              <a:rPr lang="en-US" sz="2400" smtClean="0">
                <a:latin typeface="Arial" panose="020B0604020202020204" pitchFamily="34" charset="0"/>
                <a:cs typeface="Arial" panose="020B0604020202020204" pitchFamily="34" charset="0"/>
              </a:rPr>
              <a:t>sering </a:t>
            </a:r>
            <a:r>
              <a:rPr lang="en-US" sz="2400">
                <a:latin typeface="Arial" panose="020B0604020202020204" pitchFamily="34" charset="0"/>
                <a:cs typeface="Arial" panose="020B0604020202020204" pitchFamily="34" charset="0"/>
              </a:rPr>
              <a:t>muncul </a:t>
            </a:r>
            <a:r>
              <a:rPr lang="en-US" sz="2400" smtClean="0">
                <a:latin typeface="Arial" panose="020B0604020202020204" pitchFamily="34" charset="0"/>
                <a:cs typeface="Arial" panose="020B0604020202020204" pitchFamily="34" charset="0"/>
              </a:rPr>
              <a:t>pada produk – produk yang sudah matang</a:t>
            </a:r>
          </a:p>
          <a:p>
            <a:r>
              <a:rPr lang="en-US" sz="2400">
                <a:latin typeface="Arial" panose="020B0604020202020204" pitchFamily="34" charset="0"/>
                <a:cs typeface="Arial" panose="020B0604020202020204" pitchFamily="34" charset="0"/>
              </a:rPr>
              <a:t>Kadang-kadang </a:t>
            </a:r>
            <a:r>
              <a:rPr lang="en-US" sz="2400" smtClean="0">
                <a:latin typeface="Arial" panose="020B0604020202020204" pitchFamily="34" charset="0"/>
                <a:cs typeface="Arial" panose="020B0604020202020204" pitchFamily="34" charset="0"/>
              </a:rPr>
              <a:t>untuk mengubah opini konsumen dapat dilakukan dengan cara memperbaiki </a:t>
            </a:r>
            <a:r>
              <a:rPr lang="en-US" sz="2400">
                <a:latin typeface="Arial" panose="020B0604020202020204" pitchFamily="34" charset="0"/>
                <a:cs typeface="Arial" panose="020B0604020202020204" pitchFamily="34" charset="0"/>
              </a:rPr>
              <a:t>atau mengubah produk itu sendiri (Update </a:t>
            </a:r>
            <a:r>
              <a:rPr lang="en-US" sz="2400" smtClean="0">
                <a:latin typeface="Arial" panose="020B0604020202020204" pitchFamily="34" charset="0"/>
                <a:cs typeface="Arial" panose="020B0604020202020204" pitchFamily="34" charset="0"/>
              </a:rPr>
              <a:t>citra, </a:t>
            </a:r>
            <a:r>
              <a:rPr lang="en-US" sz="2400">
                <a:latin typeface="Arial" panose="020B0604020202020204" pitchFamily="34" charset="0"/>
                <a:cs typeface="Arial" panose="020B0604020202020204" pitchFamily="34" charset="0"/>
              </a:rPr>
              <a:t>Kemasan, atau klaim</a:t>
            </a:r>
            <a:r>
              <a:rPr lang="en-US" sz="2400" smtClean="0">
                <a:latin typeface="Arial" panose="020B0604020202020204" pitchFamily="34" charset="0"/>
                <a:cs typeface="Arial" panose="020B0604020202020204" pitchFamily="34" charset="0"/>
              </a:rPr>
              <a:t>)</a:t>
            </a:r>
          </a:p>
          <a:p>
            <a:r>
              <a:rPr lang="en-US" sz="2400">
                <a:latin typeface="Arial" panose="020B0604020202020204" pitchFamily="34" charset="0"/>
                <a:cs typeface="Arial" panose="020B0604020202020204" pitchFamily="34" charset="0"/>
              </a:rPr>
              <a:t>Ambang batas diferensial: perubahan terkecil intensitas stimulus yang akan </a:t>
            </a:r>
            <a:r>
              <a:rPr lang="en-US" sz="2400" smtClean="0">
                <a:latin typeface="Arial" panose="020B0604020202020204" pitchFamily="34" charset="0"/>
                <a:cs typeface="Arial" panose="020B0604020202020204" pitchFamily="34" charset="0"/>
              </a:rPr>
              <a:t>diperhatikan.  Ini diperlukan untuk aplikasi </a:t>
            </a:r>
            <a:r>
              <a:rPr lang="en-US" altLang="zh-CN" sz="2400" b="1">
                <a:latin typeface="Arial" panose="020B0604020202020204" pitchFamily="34" charset="0"/>
              </a:rPr>
              <a:t>Just noticeable difference (jnd</a:t>
            </a:r>
            <a:r>
              <a:rPr lang="en-US" altLang="zh-CN" sz="2400" b="1" smtClean="0">
                <a:latin typeface="Arial" panose="020B0604020202020204" pitchFamily="34" charset="0"/>
              </a:rPr>
              <a:t>)</a:t>
            </a:r>
            <a:r>
              <a:rPr lang="en-US" sz="2400" smtClean="0">
                <a:latin typeface="Arial" panose="020B0604020202020204" pitchFamily="34" charset="0"/>
                <a:cs typeface="Arial" panose="020B0604020202020204" pitchFamily="34" charset="0"/>
              </a:rPr>
              <a:t> </a:t>
            </a:r>
          </a:p>
          <a:p>
            <a:endParaRPr lang="en-US" sz="24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pt-BR" smtClean="0"/>
              <a:t>Djoko Santoso - Agribisnis - Faperta - Unlam</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212591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759" y="452718"/>
            <a:ext cx="9762076" cy="714345"/>
          </a:xfrm>
        </p:spPr>
        <p:txBody>
          <a:bodyPr/>
          <a:lstStyle/>
          <a:p>
            <a:r>
              <a:rPr lang="en-US" sz="3600" smtClean="0">
                <a:latin typeface="Arial" panose="020B0604020202020204" pitchFamily="34" charset="0"/>
                <a:cs typeface="Arial" panose="020B0604020202020204" pitchFamily="34" charset="0"/>
              </a:rPr>
              <a:t>Kesulitan dalam mengubah Opini Konsumen</a:t>
            </a:r>
            <a:endParaRPr lang="en-US" sz="360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88759" y="1167064"/>
            <a:ext cx="10311061" cy="5081336"/>
          </a:xfrm>
        </p:spPr>
        <p:txBody>
          <a:bodyPr>
            <a:normAutofit/>
          </a:bodyPr>
          <a:lstStyle/>
          <a:p>
            <a:r>
              <a:rPr lang="en-US" sz="2400">
                <a:latin typeface="Arial" panose="020B0604020202020204" pitchFamily="34" charset="0"/>
                <a:cs typeface="Arial" panose="020B0604020202020204" pitchFamily="34" charset="0"/>
              </a:rPr>
              <a:t>Mempengaruhi </a:t>
            </a:r>
            <a:r>
              <a:rPr lang="en-US" sz="2400" smtClean="0">
                <a:latin typeface="Arial" panose="020B0604020202020204" pitchFamily="34" charset="0"/>
                <a:cs typeface="Arial" panose="020B0604020202020204" pitchFamily="34" charset="0"/>
              </a:rPr>
              <a:t>opini pada </a:t>
            </a:r>
            <a:r>
              <a:rPr lang="en-US" sz="2400">
                <a:latin typeface="Arial" panose="020B0604020202020204" pitchFamily="34" charset="0"/>
                <a:cs typeface="Arial" panose="020B0604020202020204" pitchFamily="34" charset="0"/>
              </a:rPr>
              <a:t>saat </a:t>
            </a:r>
            <a:r>
              <a:rPr lang="en-US" sz="2400" smtClean="0">
                <a:latin typeface="Arial" panose="020B0604020202020204" pitchFamily="34" charset="0"/>
                <a:cs typeface="Arial" panose="020B0604020202020204" pitchFamily="34" charset="0"/>
              </a:rPr>
              <a:t>terbentuk akan lebih </a:t>
            </a:r>
            <a:r>
              <a:rPr lang="en-US" sz="2400">
                <a:latin typeface="Arial" panose="020B0604020202020204" pitchFamily="34" charset="0"/>
                <a:cs typeface="Arial" panose="020B0604020202020204" pitchFamily="34" charset="0"/>
              </a:rPr>
              <a:t>mudah daripada perubahan </a:t>
            </a:r>
            <a:r>
              <a:rPr lang="en-US" sz="2400" smtClean="0">
                <a:latin typeface="Arial" panose="020B0604020202020204" pitchFamily="34" charset="0"/>
                <a:cs typeface="Arial" panose="020B0604020202020204" pitchFamily="34" charset="0"/>
              </a:rPr>
              <a:t>opinin yang </a:t>
            </a:r>
            <a:r>
              <a:rPr lang="en-US" sz="2400">
                <a:latin typeface="Arial" panose="020B0604020202020204" pitchFamily="34" charset="0"/>
                <a:cs typeface="Arial" panose="020B0604020202020204" pitchFamily="34" charset="0"/>
              </a:rPr>
              <a:t>sudah ada, terutama jika </a:t>
            </a:r>
            <a:r>
              <a:rPr lang="en-US" sz="2400" smtClean="0">
                <a:latin typeface="Arial" panose="020B0604020202020204" pitchFamily="34" charset="0"/>
                <a:cs typeface="Arial" panose="020B0604020202020204" pitchFamily="34" charset="0"/>
              </a:rPr>
              <a:t>konsumen pada tingkat keyakinan yang tinggi</a:t>
            </a:r>
          </a:p>
          <a:p>
            <a:r>
              <a:rPr lang="en-US" sz="2400" smtClean="0">
                <a:latin typeface="Arial" panose="020B0604020202020204" pitchFamily="34" charset="0"/>
                <a:cs typeface="Arial" panose="020B0604020202020204" pitchFamily="34" charset="0"/>
              </a:rPr>
              <a:t>Penolakan konsumen terhadap </a:t>
            </a:r>
            <a:r>
              <a:rPr lang="en-US" sz="2400">
                <a:latin typeface="Arial" panose="020B0604020202020204" pitchFamily="34" charset="0"/>
                <a:cs typeface="Arial" panose="020B0604020202020204" pitchFamily="34" charset="0"/>
              </a:rPr>
              <a:t>perubahan </a:t>
            </a:r>
            <a:r>
              <a:rPr lang="en-US" sz="2400" smtClean="0">
                <a:latin typeface="Arial" panose="020B0604020202020204" pitchFamily="34" charset="0"/>
                <a:cs typeface="Arial" panose="020B0604020202020204" pitchFamily="34" charset="0"/>
              </a:rPr>
              <a:t>opinin bervariasi </a:t>
            </a:r>
            <a:r>
              <a:rPr lang="en-US" sz="2400">
                <a:latin typeface="Arial" panose="020B0604020202020204" pitchFamily="34" charset="0"/>
                <a:cs typeface="Arial" panose="020B0604020202020204" pitchFamily="34" charset="0"/>
              </a:rPr>
              <a:t>dari </a:t>
            </a:r>
            <a:r>
              <a:rPr lang="en-US" sz="2400" smtClean="0">
                <a:latin typeface="Arial" panose="020B0604020202020204" pitchFamily="34" charset="0"/>
                <a:cs typeface="Arial" panose="020B0604020202020204" pitchFamily="34" charset="0"/>
              </a:rPr>
              <a:t>ke </a:t>
            </a:r>
            <a:r>
              <a:rPr lang="en-US" sz="2400">
                <a:latin typeface="Arial" panose="020B0604020202020204" pitchFamily="34" charset="0"/>
                <a:cs typeface="Arial" panose="020B0604020202020204" pitchFamily="34" charset="0"/>
              </a:rPr>
              <a:t>yang berikutnya dan tergantung pada apakah hal ini didasarkan pada pengalaman langsung atau tidak </a:t>
            </a:r>
            <a:r>
              <a:rPr lang="en-US" sz="2400" smtClean="0">
                <a:latin typeface="Arial" panose="020B0604020202020204" pitchFamily="34" charset="0"/>
                <a:cs typeface="Arial" panose="020B0604020202020204" pitchFamily="34" charset="0"/>
              </a:rPr>
              <a:t>langsung yang telah dimiliki konsumen</a:t>
            </a:r>
            <a:endParaRPr lang="en-US" sz="24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pt-BR" smtClean="0"/>
              <a:t>Djoko Santoso - Agribisnis - Faperta - Unlam</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32500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05" y="452718"/>
            <a:ext cx="9629729" cy="726377"/>
          </a:xfrm>
        </p:spPr>
        <p:txBody>
          <a:bodyPr/>
          <a:lstStyle/>
          <a:p>
            <a:r>
              <a:rPr lang="en-US" sz="3600" smtClean="0">
                <a:latin typeface="Arial" panose="020B0604020202020204" pitchFamily="34" charset="0"/>
                <a:cs typeface="Arial" panose="020B0604020202020204" pitchFamily="34" charset="0"/>
              </a:rPr>
              <a:t>Resiko Bahaya pada perubahan Opini</a:t>
            </a:r>
            <a:endParaRPr lang="en-US" sz="360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21106" y="1263316"/>
            <a:ext cx="10202778" cy="4985083"/>
          </a:xfrm>
        </p:spPr>
        <p:txBody>
          <a:bodyPr>
            <a:normAutofit/>
          </a:bodyPr>
          <a:lstStyle/>
          <a:p>
            <a:r>
              <a:rPr lang="sv-SE" sz="2400">
                <a:latin typeface="Arial" panose="020B0604020202020204" pitchFamily="34" charset="0"/>
                <a:cs typeface="Arial" panose="020B0604020202020204" pitchFamily="34" charset="0"/>
              </a:rPr>
              <a:t>Membuat perubahan dapat meningkatkan </a:t>
            </a:r>
            <a:r>
              <a:rPr lang="sv-SE" sz="2400" smtClean="0">
                <a:latin typeface="Arial" panose="020B0604020202020204" pitchFamily="34" charset="0"/>
                <a:cs typeface="Arial" panose="020B0604020202020204" pitchFamily="34" charset="0"/>
              </a:rPr>
              <a:t>dari </a:t>
            </a:r>
            <a:r>
              <a:rPr lang="sv-SE" sz="2400">
                <a:latin typeface="Arial" panose="020B0604020202020204" pitchFamily="34" charset="0"/>
                <a:cs typeface="Arial" panose="020B0604020202020204" pitchFamily="34" charset="0"/>
              </a:rPr>
              <a:t>beberapa </a:t>
            </a:r>
            <a:r>
              <a:rPr lang="sv-SE" sz="2400" smtClean="0">
                <a:latin typeface="Arial" panose="020B0604020202020204" pitchFamily="34" charset="0"/>
                <a:cs typeface="Arial" panose="020B0604020202020204" pitchFamily="34" charset="0"/>
              </a:rPr>
              <a:t>opini ke arah yang lebih baik tetapi juga bisa membahayakan opini lainnya</a:t>
            </a:r>
          </a:p>
          <a:p>
            <a:r>
              <a:rPr lang="en-US" sz="2400" smtClean="0">
                <a:latin typeface="Arial" panose="020B0604020202020204" pitchFamily="34" charset="0"/>
                <a:cs typeface="Arial" panose="020B0604020202020204" pitchFamily="34" charset="0"/>
              </a:rPr>
              <a:t>Perubahan dalam citra produk mungkin menarik bagi satu segmen tetapi bisa membingungkan segmen lainnya</a:t>
            </a:r>
          </a:p>
          <a:p>
            <a:r>
              <a:rPr lang="en-US" sz="2400" smtClean="0">
                <a:latin typeface="Arial" panose="020B0604020202020204" pitchFamily="34" charset="0"/>
                <a:cs typeface="Arial" panose="020B0604020202020204" pitchFamily="34" charset="0"/>
              </a:rPr>
              <a:t>Pengorbanan yang diberikan masih bisa </a:t>
            </a:r>
            <a:r>
              <a:rPr lang="en-US" sz="2400">
                <a:latin typeface="Arial" panose="020B0604020202020204" pitchFamily="34" charset="0"/>
                <a:cs typeface="Arial" panose="020B0604020202020204" pitchFamily="34" charset="0"/>
              </a:rPr>
              <a:t>diterima selama kerugian </a:t>
            </a:r>
            <a:r>
              <a:rPr lang="en-US" sz="2400" smtClean="0">
                <a:latin typeface="Arial" panose="020B0604020202020204" pitchFamily="34" charset="0"/>
                <a:cs typeface="Arial" panose="020B0604020202020204" pitchFamily="34" charset="0"/>
              </a:rPr>
              <a:t>yang muncul dapat ditutupi atau minimal diimbangi </a:t>
            </a:r>
            <a:r>
              <a:rPr lang="en-US" sz="2400">
                <a:latin typeface="Arial" panose="020B0604020202020204" pitchFamily="34" charset="0"/>
                <a:cs typeface="Arial" panose="020B0604020202020204" pitchFamily="34" charset="0"/>
              </a:rPr>
              <a:t>oleh </a:t>
            </a:r>
            <a:r>
              <a:rPr lang="en-US" sz="2400" smtClean="0">
                <a:latin typeface="Arial" panose="020B0604020202020204" pitchFamily="34" charset="0"/>
                <a:cs typeface="Arial" panose="020B0604020202020204" pitchFamily="34" charset="0"/>
              </a:rPr>
              <a:t>segmen pelanggan yang baru diperoleh</a:t>
            </a:r>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pt-BR" smtClean="0"/>
              <a:t>Djoko Santoso - Agribisnis - Faperta - Unlam</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97000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979" y="452718"/>
            <a:ext cx="9677855" cy="702314"/>
          </a:xfrm>
        </p:spPr>
        <p:txBody>
          <a:bodyPr/>
          <a:lstStyle/>
          <a:p>
            <a:r>
              <a:rPr lang="en-US" sz="3600" smtClean="0">
                <a:latin typeface="Arial" panose="020B0604020202020204" pitchFamily="34" charset="0"/>
                <a:cs typeface="Arial" panose="020B0604020202020204" pitchFamily="34" charset="0"/>
              </a:rPr>
              <a:t>Pembentukan Opini</a:t>
            </a:r>
            <a:endParaRPr lang="en-US" sz="360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72980" y="1155032"/>
            <a:ext cx="10262936" cy="5093367"/>
          </a:xfrm>
        </p:spPr>
        <p:txBody>
          <a:bodyPr>
            <a:normAutofit/>
          </a:bodyPr>
          <a:lstStyle/>
          <a:p>
            <a:r>
              <a:rPr lang="en-US" sz="2400">
                <a:latin typeface="Arial" panose="020B0604020202020204" pitchFamily="34" charset="0"/>
                <a:cs typeface="Arial" panose="020B0604020202020204" pitchFamily="34" charset="0"/>
              </a:rPr>
              <a:t>Pembentukan </a:t>
            </a:r>
            <a:r>
              <a:rPr lang="en-US" sz="2400" smtClean="0">
                <a:latin typeface="Arial" panose="020B0604020202020204" pitchFamily="34" charset="0"/>
                <a:cs typeface="Arial" panose="020B0604020202020204" pitchFamily="34" charset="0"/>
              </a:rPr>
              <a:t>opini: </a:t>
            </a:r>
            <a:r>
              <a:rPr lang="en-US" sz="2400">
                <a:latin typeface="Arial" panose="020B0604020202020204" pitchFamily="34" charset="0"/>
                <a:cs typeface="Arial" panose="020B0604020202020204" pitchFamily="34" charset="0"/>
              </a:rPr>
              <a:t>pertama kalinya kita mengembangkan kepercayaan, perasaan atau sikap tentang </a:t>
            </a:r>
            <a:r>
              <a:rPr lang="en-US" sz="2400" smtClean="0">
                <a:latin typeface="Arial" panose="020B0604020202020204" pitchFamily="34" charset="0"/>
                <a:cs typeface="Arial" panose="020B0604020202020204" pitchFamily="34" charset="0"/>
              </a:rPr>
              <a:t>sesuatu</a:t>
            </a:r>
          </a:p>
          <a:p>
            <a:r>
              <a:rPr lang="en-US" sz="2400">
                <a:latin typeface="Arial" panose="020B0604020202020204" pitchFamily="34" charset="0"/>
                <a:cs typeface="Arial" panose="020B0604020202020204" pitchFamily="34" charset="0"/>
              </a:rPr>
              <a:t>Pemahaman: melibatkan penafsiran </a:t>
            </a:r>
            <a:r>
              <a:rPr lang="en-US" sz="2400" smtClean="0">
                <a:latin typeface="Arial" panose="020B0604020202020204" pitchFamily="34" charset="0"/>
                <a:cs typeface="Arial" panose="020B0604020202020204" pitchFamily="34" charset="0"/>
              </a:rPr>
              <a:t>stimulus</a:t>
            </a:r>
          </a:p>
          <a:p>
            <a:r>
              <a:rPr lang="en-US" sz="2400">
                <a:latin typeface="Arial" panose="020B0604020202020204" pitchFamily="34" charset="0"/>
                <a:cs typeface="Arial" panose="020B0604020202020204" pitchFamily="34" charset="0"/>
              </a:rPr>
              <a:t>Ketika makna </a:t>
            </a:r>
            <a:r>
              <a:rPr lang="en-US" sz="2400" smtClean="0">
                <a:latin typeface="Arial" panose="020B0604020202020204" pitchFamily="34" charset="0"/>
                <a:cs typeface="Arial" panose="020B0604020202020204" pitchFamily="34" charset="0"/>
              </a:rPr>
              <a:t>melekat pada stimulus, maknanya tergantung pada apa yang muncul pada saat prosesing stimulus.</a:t>
            </a:r>
          </a:p>
          <a:p>
            <a:r>
              <a:rPr lang="en-US" sz="2400" smtClean="0">
                <a:latin typeface="Arial" panose="020B0604020202020204" pitchFamily="34" charset="0"/>
                <a:cs typeface="Arial" panose="020B0604020202020204" pitchFamily="34" charset="0"/>
              </a:rPr>
              <a:t>Kategorisasi Stimulus : </a:t>
            </a:r>
            <a:r>
              <a:rPr lang="en-US" sz="2400">
                <a:latin typeface="Arial" panose="020B0604020202020204" pitchFamily="34" charset="0"/>
                <a:cs typeface="Arial" panose="020B0604020202020204" pitchFamily="34" charset="0"/>
              </a:rPr>
              <a:t>mengklasifikasikan stimulus </a:t>
            </a:r>
            <a:r>
              <a:rPr lang="en-US" sz="2400" smtClean="0">
                <a:latin typeface="Arial" panose="020B0604020202020204" pitchFamily="34" charset="0"/>
                <a:cs typeface="Arial" panose="020B0604020202020204" pitchFamily="34" charset="0"/>
              </a:rPr>
              <a:t>dengan menggunakan </a:t>
            </a:r>
            <a:r>
              <a:rPr lang="en-US" sz="2400">
                <a:latin typeface="Arial" panose="020B0604020202020204" pitchFamily="34" charset="0"/>
                <a:cs typeface="Arial" panose="020B0604020202020204" pitchFamily="34" charset="0"/>
              </a:rPr>
              <a:t>konsep-konsep mental dan kategori yang disimpan dalam </a:t>
            </a:r>
            <a:r>
              <a:rPr lang="en-US" sz="2400" smtClean="0">
                <a:latin typeface="Arial" panose="020B0604020202020204" pitchFamily="34" charset="0"/>
                <a:cs typeface="Arial" panose="020B0604020202020204" pitchFamily="34" charset="0"/>
              </a:rPr>
              <a:t>memori</a:t>
            </a:r>
          </a:p>
          <a:p>
            <a:pPr lvl="1"/>
            <a:r>
              <a:rPr lang="en-US" sz="2200">
                <a:latin typeface="Arial" panose="020B0604020202020204" pitchFamily="34" charset="0"/>
                <a:cs typeface="Arial" panose="020B0604020202020204" pitchFamily="34" charset="0"/>
              </a:rPr>
              <a:t>Kategori yang </a:t>
            </a:r>
            <a:r>
              <a:rPr lang="en-US" sz="2200" smtClean="0">
                <a:latin typeface="Arial" panose="020B0604020202020204" pitchFamily="34" charset="0"/>
                <a:cs typeface="Arial" panose="020B0604020202020204" pitchFamily="34" charset="0"/>
              </a:rPr>
              <a:t>ditetapkan pada </a:t>
            </a:r>
            <a:r>
              <a:rPr lang="en-US" sz="2200">
                <a:latin typeface="Arial" panose="020B0604020202020204" pitchFamily="34" charset="0"/>
                <a:cs typeface="Arial" panose="020B0604020202020204" pitchFamily="34" charset="0"/>
              </a:rPr>
              <a:t>produk </a:t>
            </a:r>
            <a:r>
              <a:rPr lang="en-US" sz="2200" smtClean="0">
                <a:latin typeface="Arial" panose="020B0604020202020204" pitchFamily="34" charset="0"/>
                <a:cs typeface="Arial" panose="020B0604020202020204" pitchFamily="34" charset="0"/>
              </a:rPr>
              <a:t>akan </a:t>
            </a:r>
            <a:r>
              <a:rPr lang="en-US" sz="2200">
                <a:latin typeface="Arial" panose="020B0604020202020204" pitchFamily="34" charset="0"/>
                <a:cs typeface="Arial" panose="020B0604020202020204" pitchFamily="34" charset="0"/>
              </a:rPr>
              <a:t>mempengaruhi bagaimana produk </a:t>
            </a:r>
            <a:r>
              <a:rPr lang="en-US" sz="2200" smtClean="0">
                <a:latin typeface="Arial" panose="020B0604020202020204" pitchFamily="34" charset="0"/>
                <a:cs typeface="Arial" panose="020B0604020202020204" pitchFamily="34" charset="0"/>
              </a:rPr>
              <a:t>ditafsirkan</a:t>
            </a:r>
          </a:p>
          <a:p>
            <a:pPr lvl="1"/>
            <a:r>
              <a:rPr lang="sv-SE" sz="2200">
                <a:latin typeface="Arial" panose="020B0604020202020204" pitchFamily="34" charset="0"/>
                <a:cs typeface="Arial" panose="020B0604020202020204" pitchFamily="34" charset="0"/>
              </a:rPr>
              <a:t>Produk dan iklan dapat </a:t>
            </a:r>
            <a:r>
              <a:rPr lang="sv-SE" sz="2200" smtClean="0">
                <a:latin typeface="Arial" panose="020B0604020202020204" pitchFamily="34" charset="0"/>
                <a:cs typeface="Arial" panose="020B0604020202020204" pitchFamily="34" charset="0"/>
              </a:rPr>
              <a:t>dikategorisasikan secara salah</a:t>
            </a:r>
            <a:endParaRPr lang="en-US" sz="22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pt-BR" smtClean="0"/>
              <a:t>Djoko Santoso - Agribisnis - Faperta - Unlam</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199372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circle(in)">
                                      <p:cBhvr>
                                        <p:cTn id="30" dur="2000"/>
                                        <p:tgtEl>
                                          <p:spTgt spid="3">
                                            <p:txEl>
                                              <p:pRg st="4" end="4"/>
                                            </p:txEl>
                                          </p:spTgt>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ircle(in)">
                                      <p:cBhvr>
                                        <p:cTn id="3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8" y="295729"/>
            <a:ext cx="10190746" cy="767687"/>
          </a:xfrm>
        </p:spPr>
        <p:txBody>
          <a:bodyPr/>
          <a:lstStyle/>
          <a:p>
            <a:r>
              <a:rPr lang="en-US" sz="3600" smtClean="0">
                <a:latin typeface="Arial" panose="020B0604020202020204" pitchFamily="34" charset="0"/>
                <a:cs typeface="Arial" panose="020B0604020202020204" pitchFamily="34" charset="0"/>
              </a:rPr>
              <a:t>Cara Pelaku Bisnis Membentuk Opini Konsumen</a:t>
            </a:r>
            <a:endParaRPr lang="en-US" sz="360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97832" y="1311442"/>
            <a:ext cx="9926052" cy="4936957"/>
          </a:xfrm>
        </p:spPr>
        <p:txBody>
          <a:bodyPr>
            <a:normAutofit/>
          </a:bodyPr>
          <a:lstStyle/>
          <a:p>
            <a:r>
              <a:rPr lang="en-US" sz="2400" smtClean="0">
                <a:latin typeface="Arial" panose="020B0604020202020204" pitchFamily="34" charset="0"/>
                <a:cs typeface="Arial" panose="020B0604020202020204" pitchFamily="34" charset="0"/>
              </a:rPr>
              <a:t>Nama Produk</a:t>
            </a:r>
          </a:p>
          <a:p>
            <a:r>
              <a:rPr lang="en-US" sz="2400" smtClean="0">
                <a:latin typeface="Arial" panose="020B0604020202020204" pitchFamily="34" charset="0"/>
                <a:cs typeface="Arial" panose="020B0604020202020204" pitchFamily="34" charset="0"/>
              </a:rPr>
              <a:t>Kemasan Produk</a:t>
            </a:r>
          </a:p>
          <a:p>
            <a:r>
              <a:rPr lang="en-US" sz="2400" smtClean="0">
                <a:latin typeface="Arial" panose="020B0604020202020204" pitchFamily="34" charset="0"/>
                <a:cs typeface="Arial" panose="020B0604020202020204" pitchFamily="34" charset="0"/>
              </a:rPr>
              <a:t>Warna</a:t>
            </a:r>
          </a:p>
          <a:p>
            <a:r>
              <a:rPr lang="en-US" sz="2400" smtClean="0">
                <a:latin typeface="Arial" panose="020B0604020202020204" pitchFamily="34" charset="0"/>
                <a:cs typeface="Arial" panose="020B0604020202020204" pitchFamily="34" charset="0"/>
              </a:rPr>
              <a:t>Persepsi Harga</a:t>
            </a:r>
          </a:p>
          <a:p>
            <a:r>
              <a:rPr lang="en-US" sz="2400" smtClean="0">
                <a:latin typeface="Arial" panose="020B0604020202020204" pitchFamily="34" charset="0"/>
                <a:cs typeface="Arial" panose="020B0604020202020204" pitchFamily="34" charset="0"/>
              </a:rPr>
              <a:t>Sampel gratis produk</a:t>
            </a:r>
          </a:p>
          <a:p>
            <a:r>
              <a:rPr lang="en-US" sz="2400" smtClean="0">
                <a:latin typeface="Arial" panose="020B0604020202020204" pitchFamily="34" charset="0"/>
                <a:cs typeface="Arial" panose="020B0604020202020204" pitchFamily="34" charset="0"/>
              </a:rPr>
              <a:t>Periklanan</a:t>
            </a:r>
          </a:p>
          <a:p>
            <a:r>
              <a:rPr lang="en-US" sz="2400" smtClean="0">
                <a:latin typeface="Arial" panose="020B0604020202020204" pitchFamily="34" charset="0"/>
                <a:cs typeface="Arial" panose="020B0604020202020204" pitchFamily="34" charset="0"/>
              </a:rPr>
              <a:t>Endorser Produk</a:t>
            </a:r>
          </a:p>
          <a:p>
            <a:r>
              <a:rPr lang="en-US" sz="2400" smtClean="0">
                <a:latin typeface="Arial" panose="020B0604020202020204" pitchFamily="34" charset="0"/>
                <a:cs typeface="Arial" panose="020B0604020202020204" pitchFamily="34" charset="0"/>
              </a:rPr>
              <a:t>Pembingkaian pesan</a:t>
            </a:r>
            <a:endParaRPr lang="en-US" sz="24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pt-BR" smtClean="0"/>
              <a:t>Djoko Santoso - Agribisnis - Faperta - Unlam</a:t>
            </a:r>
            <a:endParaRPr lang="en-US" dirty="0"/>
          </a:p>
        </p:txBody>
      </p:sp>
      <p:sp>
        <p:nvSpPr>
          <p:cNvPr id="5" name="Slide Number Placeholder 4"/>
          <p:cNvSpPr>
            <a:spLocks noGrp="1"/>
          </p:cNvSpPr>
          <p:nvPr>
            <p:ph type="sldNum" sz="quarter" idx="12"/>
          </p:nvPr>
        </p:nvSpPr>
        <p:spPr>
          <a:xfrm>
            <a:off x="10309970" y="295729"/>
            <a:ext cx="838199" cy="767687"/>
          </a:xfrm>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143648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circle(in)">
                                      <p:cBhvr>
                                        <p:cTn id="4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2718"/>
            <a:ext cx="10335125" cy="610698"/>
          </a:xfrm>
        </p:spPr>
        <p:txBody>
          <a:bodyPr/>
          <a:lstStyle/>
          <a:p>
            <a:r>
              <a:rPr lang="en-US" sz="3600" b="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Nama</a:t>
            </a:r>
            <a:r>
              <a:rPr lang="en-US" sz="3600" smtClean="0">
                <a:latin typeface="Arial" panose="020B0604020202020204" pitchFamily="34" charset="0"/>
                <a:cs typeface="Arial" panose="020B0604020202020204" pitchFamily="34" charset="0"/>
              </a:rPr>
              <a:t> Produk mempengaruhi Pembentukan Opini</a:t>
            </a:r>
            <a:endParaRPr lang="en-US" sz="360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33138" y="1220405"/>
            <a:ext cx="10295932" cy="5027995"/>
          </a:xfrm>
        </p:spPr>
        <p:txBody>
          <a:bodyPr>
            <a:normAutofit/>
          </a:bodyPr>
          <a:lstStyle/>
          <a:p>
            <a:r>
              <a:rPr lang="en-US" sz="2400">
                <a:latin typeface="Arial" panose="020B0604020202020204" pitchFamily="34" charset="0"/>
                <a:cs typeface="Arial" panose="020B0604020202020204" pitchFamily="34" charset="0"/>
              </a:rPr>
              <a:t>Makna yang berasal dari nama mungkin mempengaruhi </a:t>
            </a:r>
            <a:r>
              <a:rPr lang="en-US" sz="2400" smtClean="0">
                <a:latin typeface="Arial" panose="020B0604020202020204" pitchFamily="34" charset="0"/>
                <a:cs typeface="Arial" panose="020B0604020202020204" pitchFamily="34" charset="0"/>
              </a:rPr>
              <a:t>opini </a:t>
            </a:r>
            <a:r>
              <a:rPr lang="en-US" sz="2400">
                <a:latin typeface="Arial" panose="020B0604020202020204" pitchFamily="34" charset="0"/>
                <a:cs typeface="Arial" panose="020B0604020202020204" pitchFamily="34" charset="0"/>
              </a:rPr>
              <a:t>tentang produk </a:t>
            </a:r>
            <a:r>
              <a:rPr lang="en-US" sz="2400" smtClean="0">
                <a:latin typeface="Arial" panose="020B0604020202020204" pitchFamily="34" charset="0"/>
                <a:cs typeface="Arial" panose="020B0604020202020204" pitchFamily="34" charset="0"/>
              </a:rPr>
              <a:t>yang terbentuk</a:t>
            </a:r>
            <a:endParaRPr lang="en-US"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Ketika </a:t>
            </a:r>
            <a:r>
              <a:rPr lang="en-US" sz="2400" smtClean="0">
                <a:latin typeface="Arial" panose="020B0604020202020204" pitchFamily="34" charset="0"/>
                <a:cs typeface="Arial" panose="020B0604020202020204" pitchFamily="34" charset="0"/>
              </a:rPr>
              <a:t>makna yang disampaikan merupakan makna </a:t>
            </a:r>
            <a:r>
              <a:rPr lang="en-US" sz="2400">
                <a:latin typeface="Arial" panose="020B0604020202020204" pitchFamily="34" charset="0"/>
                <a:cs typeface="Arial" panose="020B0604020202020204" pitchFamily="34" charset="0"/>
              </a:rPr>
              <a:t>yang salah, </a:t>
            </a:r>
            <a:r>
              <a:rPr lang="en-US" sz="2400" smtClean="0">
                <a:latin typeface="Arial" panose="020B0604020202020204" pitchFamily="34" charset="0"/>
                <a:cs typeface="Arial" panose="020B0604020202020204" pitchFamily="34" charset="0"/>
              </a:rPr>
              <a:t>maka penjualan mungkin bias merosot</a:t>
            </a:r>
          </a:p>
          <a:p>
            <a:r>
              <a:rPr lang="en-US" sz="2400">
                <a:latin typeface="Arial" panose="020B0604020202020204" pitchFamily="34" charset="0"/>
                <a:cs typeface="Arial" panose="020B0604020202020204" pitchFamily="34" charset="0"/>
              </a:rPr>
              <a:t>Penelitian </a:t>
            </a:r>
            <a:r>
              <a:rPr lang="en-US" sz="2400" smtClean="0">
                <a:latin typeface="Arial" panose="020B0604020202020204" pitchFamily="34" charset="0"/>
                <a:cs typeface="Arial" panose="020B0604020202020204" pitchFamily="34" charset="0"/>
              </a:rPr>
              <a:t>terhadap merek </a:t>
            </a:r>
            <a:r>
              <a:rPr lang="en-US" sz="2400">
                <a:latin typeface="Arial" panose="020B0604020202020204" pitchFamily="34" charset="0"/>
                <a:cs typeface="Arial" panose="020B0604020202020204" pitchFamily="34" charset="0"/>
              </a:rPr>
              <a:t>komposit menunjukkan </a:t>
            </a:r>
            <a:r>
              <a:rPr lang="en-US" sz="2400" smtClean="0">
                <a:latin typeface="Arial" panose="020B0604020202020204" pitchFamily="34" charset="0"/>
                <a:cs typeface="Arial" panose="020B0604020202020204" pitchFamily="34" charset="0"/>
              </a:rPr>
              <a:t>bahwa nama </a:t>
            </a:r>
            <a:r>
              <a:rPr lang="en-US" sz="2400">
                <a:latin typeface="Arial" panose="020B0604020202020204" pitchFamily="34" charset="0"/>
                <a:cs typeface="Arial" panose="020B0604020202020204" pitchFamily="34" charset="0"/>
              </a:rPr>
              <a:t>merek yang muncul pertama kali memiliki pengaruh kuat pada atribut yang diasosiasikan dengan nama </a:t>
            </a:r>
            <a:r>
              <a:rPr lang="en-US" sz="2400" smtClean="0">
                <a:latin typeface="Arial" panose="020B0604020202020204" pitchFamily="34" charset="0"/>
                <a:cs typeface="Arial" panose="020B0604020202020204" pitchFamily="34" charset="0"/>
              </a:rPr>
              <a:t>itu</a:t>
            </a:r>
          </a:p>
          <a:p>
            <a:r>
              <a:rPr lang="en-US" sz="2400" smtClean="0">
                <a:latin typeface="Arial" panose="020B0604020202020204" pitchFamily="34" charset="0"/>
                <a:cs typeface="Arial" panose="020B0604020202020204" pitchFamily="34" charset="0"/>
              </a:rPr>
              <a:t>Deskripsi nama dan </a:t>
            </a:r>
            <a:r>
              <a:rPr lang="en-US" sz="2400">
                <a:latin typeface="Arial" panose="020B0604020202020204" pitchFamily="34" charset="0"/>
                <a:cs typeface="Arial" panose="020B0604020202020204" pitchFamily="34" charset="0"/>
              </a:rPr>
              <a:t>label juga </a:t>
            </a:r>
            <a:r>
              <a:rPr lang="en-US" sz="2400" smtClean="0">
                <a:latin typeface="Arial" panose="020B0604020202020204" pitchFamily="34" charset="0"/>
                <a:cs typeface="Arial" panose="020B0604020202020204" pitchFamily="34" charset="0"/>
              </a:rPr>
              <a:t>bisa mempengaruhi opini dan </a:t>
            </a:r>
            <a:r>
              <a:rPr lang="en-US" sz="2400">
                <a:latin typeface="Arial" panose="020B0604020202020204" pitchFamily="34" charset="0"/>
                <a:cs typeface="Arial" panose="020B0604020202020204" pitchFamily="34" charset="0"/>
              </a:rPr>
              <a:t>perilaku </a:t>
            </a:r>
            <a:r>
              <a:rPr lang="en-US" sz="2400" smtClean="0">
                <a:latin typeface="Arial" panose="020B0604020202020204" pitchFamily="34" charset="0"/>
                <a:cs typeface="Arial" panose="020B0604020202020204" pitchFamily="34" charset="0"/>
              </a:rPr>
              <a:t>konsumen</a:t>
            </a:r>
          </a:p>
          <a:p>
            <a:endParaRPr lang="en-US" sz="24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pt-BR" smtClean="0"/>
              <a:t>Djoko Santoso - Agribisnis - Faperta - Unlam</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21</a:t>
            </a:fld>
            <a:endParaRPr lang="en-US" dirty="0"/>
          </a:p>
        </p:txBody>
      </p:sp>
      <p:grpSp>
        <p:nvGrpSpPr>
          <p:cNvPr id="6" name="Group 5"/>
          <p:cNvGrpSpPr/>
          <p:nvPr/>
        </p:nvGrpSpPr>
        <p:grpSpPr>
          <a:xfrm>
            <a:off x="330868" y="613610"/>
            <a:ext cx="10130587" cy="6063916"/>
            <a:chOff x="1526785" y="1581150"/>
            <a:chExt cx="7272338" cy="4800600"/>
          </a:xfrm>
        </p:grpSpPr>
        <p:sp>
          <p:nvSpPr>
            <p:cNvPr id="7" name="Rectangle 4"/>
            <p:cNvSpPr>
              <a:spLocks noChangeArrowheads="1"/>
            </p:cNvSpPr>
            <p:nvPr/>
          </p:nvSpPr>
          <p:spPr bwMode="auto">
            <a:xfrm>
              <a:off x="1526785" y="1581150"/>
              <a:ext cx="7272338" cy="4800600"/>
            </a:xfrm>
            <a:prstGeom prst="rect">
              <a:avLst/>
            </a:prstGeom>
            <a:solidFill>
              <a:schemeClr val="bg1"/>
            </a:solidFill>
            <a:ln w="12700">
              <a:solidFill>
                <a:schemeClr val="hlink"/>
              </a:solidFill>
              <a:miter lim="800000"/>
              <a:headEnd/>
              <a:tailEnd/>
            </a:ln>
            <a:effectLst>
              <a:outerShdw dist="107763" dir="2700000" algn="ctr" rotWithShape="0">
                <a:schemeClr val="hlink"/>
              </a:outerShdw>
            </a:effectLst>
          </p:spPr>
          <p:txBody>
            <a:bodyPr wrap="none" anchor="ctr"/>
            <a:lstStyle/>
            <a:p>
              <a:endParaRPr lang="zh-CN" altLang="en-US"/>
            </a:p>
          </p:txBody>
        </p:sp>
        <p:pic>
          <p:nvPicPr>
            <p:cNvPr id="8" name="Picture 5" descr="F:\Blackwell--Consumer Behavior PPT\PAGINATION FILES-PPT\Blackwell Ch15\Fig 1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81150"/>
              <a:ext cx="6934200" cy="466725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rot="20318290">
            <a:off x="1291845" y="2741563"/>
            <a:ext cx="8578516" cy="1200329"/>
          </a:xfrm>
          <a:prstGeom prst="rect">
            <a:avLst/>
          </a:prstGeom>
          <a:noFill/>
        </p:spPr>
        <p:txBody>
          <a:bodyPr wrap="square" rtlCol="0">
            <a:spAutoFit/>
          </a:bodyPr>
          <a:lstStyle/>
          <a:p>
            <a:r>
              <a:rPr lang="en-US" sz="3600" b="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Urutan </a:t>
            </a:r>
            <a:r>
              <a:rPr lang="en-US" sz="3600" b="1"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nama </a:t>
            </a:r>
            <a:r>
              <a:rPr lang="en-US" sz="3600" b="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merek </a:t>
            </a:r>
            <a:r>
              <a:rPr lang="en-US" sz="3600" b="1"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secara komposit </a:t>
            </a:r>
            <a:r>
              <a:rPr lang="en-US" sz="3600" b="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mempengaruhi </a:t>
            </a:r>
            <a:r>
              <a:rPr lang="en-US" sz="3600" b="1"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opini produk</a:t>
            </a:r>
            <a:endParaRPr lang="en-US" sz="3600" b="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11" name="Group 10"/>
          <p:cNvGrpSpPr/>
          <p:nvPr/>
        </p:nvGrpSpPr>
        <p:grpSpPr>
          <a:xfrm>
            <a:off x="330867" y="613610"/>
            <a:ext cx="10232855" cy="6244390"/>
            <a:chOff x="1600200" y="1981200"/>
            <a:chExt cx="7272338" cy="3438525"/>
          </a:xfrm>
        </p:grpSpPr>
        <p:sp>
          <p:nvSpPr>
            <p:cNvPr id="12" name="Rectangle 4"/>
            <p:cNvSpPr>
              <a:spLocks noChangeArrowheads="1"/>
            </p:cNvSpPr>
            <p:nvPr/>
          </p:nvSpPr>
          <p:spPr bwMode="auto">
            <a:xfrm>
              <a:off x="1600200" y="1981200"/>
              <a:ext cx="7272338" cy="3438525"/>
            </a:xfrm>
            <a:prstGeom prst="rect">
              <a:avLst/>
            </a:prstGeom>
            <a:solidFill>
              <a:schemeClr val="bg1"/>
            </a:solidFill>
            <a:ln w="12700">
              <a:solidFill>
                <a:schemeClr val="hlink"/>
              </a:solidFill>
              <a:miter lim="800000"/>
              <a:headEnd/>
              <a:tailEnd/>
            </a:ln>
            <a:effectLst>
              <a:outerShdw dist="107763" dir="2700000" algn="ctr" rotWithShape="0">
                <a:schemeClr val="hlink"/>
              </a:outerShdw>
            </a:effectLst>
          </p:spPr>
          <p:txBody>
            <a:bodyPr wrap="none" anchor="ctr"/>
            <a:lstStyle/>
            <a:p>
              <a:endParaRPr lang="zh-CN" altLang="en-US"/>
            </a:p>
          </p:txBody>
        </p:sp>
        <p:pic>
          <p:nvPicPr>
            <p:cNvPr id="13" name="Picture 5" descr="F:\Blackwell--Consumer Behavior PPT\PAGINATION FILES-PPT\Blackwell Ch15\Table 1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151063"/>
              <a:ext cx="7086600" cy="3127375"/>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p:cNvSpPr txBox="1"/>
          <p:nvPr/>
        </p:nvSpPr>
        <p:spPr>
          <a:xfrm rot="20397092">
            <a:off x="1455714" y="3238181"/>
            <a:ext cx="5852884" cy="646331"/>
          </a:xfrm>
          <a:prstGeom prst="rect">
            <a:avLst/>
          </a:prstGeom>
          <a:noFill/>
        </p:spPr>
        <p:txBody>
          <a:bodyPr wrap="none" rtlCol="0">
            <a:spAutoFit/>
          </a:bodyPr>
          <a:lstStyle/>
          <a:p>
            <a:r>
              <a:rPr lang="en-US" sz="3600" b="1">
                <a:solidFill>
                  <a:schemeClr val="bg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Pengaruh nama deskriptif</a:t>
            </a:r>
          </a:p>
        </p:txBody>
      </p:sp>
    </p:spTree>
    <p:extLst>
      <p:ext uri="{BB962C8B-B14F-4D97-AF65-F5344CB8AC3E}">
        <p14:creationId xmlns:p14="http://schemas.microsoft.com/office/powerpoint/2010/main" val="319801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circle(in)">
                                      <p:cBhvr>
                                        <p:cTn id="4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763" y="295729"/>
            <a:ext cx="9965742" cy="1152071"/>
          </a:xfrm>
        </p:spPr>
        <p:txBody>
          <a:bodyPr/>
          <a:lstStyle/>
          <a:p>
            <a:r>
              <a:rPr lang="en-US" sz="3600" smtClean="0">
                <a:latin typeface="Arial" panose="020B0604020202020204" pitchFamily="34" charset="0"/>
                <a:cs typeface="Arial" panose="020B0604020202020204" pitchFamily="34" charset="0"/>
              </a:rPr>
              <a:t>Pengemasan Produk mempengaruhi pembentukan opini</a:t>
            </a:r>
            <a:endParaRPr lang="en-US" sz="360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13763" y="1624264"/>
            <a:ext cx="10098089" cy="4624136"/>
          </a:xfrm>
        </p:spPr>
        <p:txBody>
          <a:bodyPr>
            <a:normAutofit fontScale="92500"/>
          </a:bodyPr>
          <a:lstStyle/>
          <a:p>
            <a:r>
              <a:rPr lang="en-US" sz="2400">
                <a:latin typeface="Arial" panose="020B0604020202020204" pitchFamily="34" charset="0"/>
                <a:cs typeface="Arial" panose="020B0604020202020204" pitchFamily="34" charset="0"/>
              </a:rPr>
              <a:t>Kemasan Produk menciptakan harapan </a:t>
            </a:r>
            <a:r>
              <a:rPr lang="en-US" sz="2400" smtClean="0">
                <a:latin typeface="Arial" panose="020B0604020202020204" pitchFamily="34" charset="0"/>
                <a:cs typeface="Arial" panose="020B0604020202020204" pitchFamily="34" charset="0"/>
              </a:rPr>
              <a:t>terhadap produk </a:t>
            </a:r>
            <a:r>
              <a:rPr lang="en-US" sz="2400">
                <a:latin typeface="Arial" panose="020B0604020202020204" pitchFamily="34" charset="0"/>
                <a:cs typeface="Arial" panose="020B0604020202020204" pitchFamily="34" charset="0"/>
              </a:rPr>
              <a:t>dan </a:t>
            </a:r>
            <a:r>
              <a:rPr lang="en-US" sz="2400" smtClean="0">
                <a:latin typeface="Arial" panose="020B0604020202020204" pitchFamily="34" charset="0"/>
                <a:cs typeface="Arial" panose="020B0604020202020204" pitchFamily="34" charset="0"/>
              </a:rPr>
              <a:t>kemampuannya, </a:t>
            </a:r>
            <a:r>
              <a:rPr lang="en-US" sz="2400">
                <a:latin typeface="Arial" panose="020B0604020202020204" pitchFamily="34" charset="0"/>
                <a:cs typeface="Arial" panose="020B0604020202020204" pitchFamily="34" charset="0"/>
              </a:rPr>
              <a:t>termasuk tayangan berapa banyak produk yang ada di dalam </a:t>
            </a:r>
            <a:r>
              <a:rPr lang="en-US" sz="2400" smtClean="0">
                <a:latin typeface="Arial" panose="020B0604020202020204" pitchFamily="34" charset="0"/>
                <a:cs typeface="Arial" panose="020B0604020202020204" pitchFamily="34" charset="0"/>
              </a:rPr>
              <a:t>kemasan</a:t>
            </a:r>
          </a:p>
          <a:p>
            <a:r>
              <a:rPr lang="en-US" sz="2400" smtClean="0">
                <a:latin typeface="Arial" panose="020B0604020202020204" pitchFamily="34" charset="0"/>
                <a:cs typeface="Arial" panose="020B0604020202020204" pitchFamily="34" charset="0"/>
              </a:rPr>
              <a:t>Kemasan efektif </a:t>
            </a:r>
            <a:r>
              <a:rPr lang="en-US" sz="2400">
                <a:latin typeface="Arial" panose="020B0604020202020204" pitchFamily="34" charset="0"/>
                <a:cs typeface="Arial" panose="020B0604020202020204" pitchFamily="34" charset="0"/>
              </a:rPr>
              <a:t>untuk menarik perhatian terutama ketika mereka memiliki bentuk yang tidak biasa atau lebih tinggi dan lebih tipis dibandingkan dengan kemasan yang lebih pendek tapi lebih </a:t>
            </a:r>
            <a:r>
              <a:rPr lang="en-US" sz="2400" smtClean="0">
                <a:latin typeface="Arial" panose="020B0604020202020204" pitchFamily="34" charset="0"/>
                <a:cs typeface="Arial" panose="020B0604020202020204" pitchFamily="34" charset="0"/>
              </a:rPr>
              <a:t>luas</a:t>
            </a:r>
          </a:p>
          <a:p>
            <a:r>
              <a:rPr lang="en-US" sz="2400" smtClean="0">
                <a:latin typeface="Arial" panose="020B0604020202020204" pitchFamily="34" charset="0"/>
                <a:cs typeface="Arial" panose="020B0604020202020204" pitchFamily="34" charset="0"/>
              </a:rPr>
              <a:t>Kemasan produk Me-too (ikut – ikutan), </a:t>
            </a:r>
            <a:r>
              <a:rPr lang="en-US" sz="2400">
                <a:latin typeface="Arial" panose="020B0604020202020204" pitchFamily="34" charset="0"/>
                <a:cs typeface="Arial" panose="020B0604020202020204" pitchFamily="34" charset="0"/>
              </a:rPr>
              <a:t>yang meniru Kemasan merek terkemuka, mencoba untuk membuat opini </a:t>
            </a:r>
            <a:r>
              <a:rPr lang="en-US" sz="2400" smtClean="0">
                <a:latin typeface="Arial" panose="020B0604020202020204" pitchFamily="34" charset="0"/>
                <a:cs typeface="Arial" panose="020B0604020202020204" pitchFamily="34" charset="0"/>
              </a:rPr>
              <a:t>yang baik </a:t>
            </a:r>
            <a:r>
              <a:rPr lang="en-US" sz="2400">
                <a:latin typeface="Arial" panose="020B0604020202020204" pitchFamily="34" charset="0"/>
                <a:cs typeface="Arial" panose="020B0604020202020204" pitchFamily="34" charset="0"/>
              </a:rPr>
              <a:t>dengan </a:t>
            </a:r>
            <a:r>
              <a:rPr lang="en-US" sz="2400" smtClean="0">
                <a:latin typeface="Arial" panose="020B0604020202020204" pitchFamily="34" charset="0"/>
                <a:cs typeface="Arial" panose="020B0604020202020204" pitchFamily="34" charset="0"/>
              </a:rPr>
              <a:t>konsumen</a:t>
            </a:r>
          </a:p>
          <a:p>
            <a:r>
              <a:rPr lang="en-US" sz="2400" smtClean="0">
                <a:latin typeface="Arial" panose="020B0604020202020204" pitchFamily="34" charset="0"/>
                <a:cs typeface="Arial" panose="020B0604020202020204" pitchFamily="34" charset="0"/>
              </a:rPr>
              <a:t>Ketika Pembangkitan Stimulus terjadi, </a:t>
            </a:r>
            <a:r>
              <a:rPr lang="en-US" sz="2400">
                <a:latin typeface="Arial" panose="020B0604020202020204" pitchFamily="34" charset="0"/>
                <a:cs typeface="Arial" panose="020B0604020202020204" pitchFamily="34" charset="0"/>
              </a:rPr>
              <a:t>untuk hubungan yang sudah ada stimulus-respon, lebih mirip stimulus baru adalah untuk yang sudah ada, semakin besar kemungkinan itu akan membangkitkan respon yang </a:t>
            </a:r>
            <a:r>
              <a:rPr lang="en-US" sz="2400" smtClean="0">
                <a:latin typeface="Arial" panose="020B0604020202020204" pitchFamily="34" charset="0"/>
                <a:cs typeface="Arial" panose="020B0604020202020204" pitchFamily="34" charset="0"/>
              </a:rPr>
              <a:t>sama</a:t>
            </a:r>
          </a:p>
          <a:p>
            <a:endParaRPr lang="en-US" sz="24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pt-BR" smtClean="0"/>
              <a:t>Djoko Santoso - Agribisnis - Faperta - Unlam</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350221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853" y="452718"/>
            <a:ext cx="9901988" cy="714345"/>
          </a:xfrm>
        </p:spPr>
        <p:txBody>
          <a:bodyPr/>
          <a:lstStyle/>
          <a:p>
            <a:r>
              <a:rPr lang="en-US" sz="3600" smtClean="0">
                <a:latin typeface="Arial" panose="020B0604020202020204" pitchFamily="34" charset="0"/>
                <a:cs typeface="Arial" panose="020B0604020202020204" pitchFamily="34" charset="0"/>
              </a:rPr>
              <a:t>Pengaruh Warna terhadap Pembentukan Opini</a:t>
            </a:r>
            <a:endParaRPr lang="en-US" sz="360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4853" y="1251284"/>
            <a:ext cx="10404217" cy="4997116"/>
          </a:xfrm>
        </p:spPr>
        <p:txBody>
          <a:bodyPr>
            <a:normAutofit/>
          </a:bodyPr>
          <a:lstStyle/>
          <a:p>
            <a:r>
              <a:rPr lang="en-US" sz="2400" smtClean="0">
                <a:latin typeface="Arial" panose="020B0604020202020204" pitchFamily="34" charset="0"/>
                <a:cs typeface="Arial" panose="020B0604020202020204" pitchFamily="34" charset="0"/>
              </a:rPr>
              <a:t>Opini konsumen </a:t>
            </a:r>
            <a:r>
              <a:rPr lang="en-US" sz="2400">
                <a:latin typeface="Arial" panose="020B0604020202020204" pitchFamily="34" charset="0"/>
                <a:cs typeface="Arial" panose="020B0604020202020204" pitchFamily="34" charset="0"/>
              </a:rPr>
              <a:t>sering terikat </a:t>
            </a:r>
            <a:r>
              <a:rPr lang="en-US" sz="2400" smtClean="0">
                <a:latin typeface="Arial" panose="020B0604020202020204" pitchFamily="34" charset="0"/>
                <a:cs typeface="Arial" panose="020B0604020202020204" pitchFamily="34" charset="0"/>
              </a:rPr>
              <a:t>pada warna </a:t>
            </a:r>
            <a:r>
              <a:rPr lang="en-US" sz="2400">
                <a:latin typeface="Arial" panose="020B0604020202020204" pitchFamily="34" charset="0"/>
                <a:cs typeface="Arial" panose="020B0604020202020204" pitchFamily="34" charset="0"/>
              </a:rPr>
              <a:t>Produk (yang menyampaikan arti</a:t>
            </a:r>
            <a:r>
              <a:rPr lang="en-US" sz="2400" smtClean="0">
                <a:latin typeface="Arial" panose="020B0604020202020204" pitchFamily="34" charset="0"/>
                <a:cs typeface="Arial" panose="020B0604020202020204" pitchFamily="34" charset="0"/>
              </a:rPr>
              <a:t>)</a:t>
            </a:r>
          </a:p>
          <a:p>
            <a:r>
              <a:rPr lang="en-US" sz="2400">
                <a:latin typeface="Arial" panose="020B0604020202020204" pitchFamily="34" charset="0"/>
                <a:cs typeface="Arial" panose="020B0604020202020204" pitchFamily="34" charset="0"/>
              </a:rPr>
              <a:t>Butiran warna dalam deterjen dan </a:t>
            </a:r>
            <a:r>
              <a:rPr lang="en-US" sz="2400" smtClean="0">
                <a:latin typeface="Arial" panose="020B0604020202020204" pitchFamily="34" charset="0"/>
                <a:cs typeface="Arial" panose="020B0604020202020204" pitchFamily="34" charset="0"/>
              </a:rPr>
              <a:t>obat flu berfungsi </a:t>
            </a:r>
            <a:r>
              <a:rPr lang="en-US" sz="2400">
                <a:latin typeface="Arial" panose="020B0604020202020204" pitchFamily="34" charset="0"/>
                <a:cs typeface="Arial" panose="020B0604020202020204" pitchFamily="34" charset="0"/>
              </a:rPr>
              <a:t>sebagai isyarat visual untuk efektivitas </a:t>
            </a:r>
            <a:r>
              <a:rPr lang="en-US" sz="2400" smtClean="0">
                <a:latin typeface="Arial" panose="020B0604020202020204" pitchFamily="34" charset="0"/>
                <a:cs typeface="Arial" panose="020B0604020202020204" pitchFamily="34" charset="0"/>
              </a:rPr>
              <a:t>produk</a:t>
            </a:r>
          </a:p>
          <a:p>
            <a:r>
              <a:rPr lang="en-US" sz="2400">
                <a:latin typeface="Arial" panose="020B0604020202020204" pitchFamily="34" charset="0"/>
                <a:cs typeface="Arial" panose="020B0604020202020204" pitchFamily="34" charset="0"/>
              </a:rPr>
              <a:t>Pembersih vakum </a:t>
            </a:r>
            <a:r>
              <a:rPr lang="en-US" sz="2400" smtClean="0">
                <a:latin typeface="Arial" panose="020B0604020202020204" pitchFamily="34" charset="0"/>
                <a:cs typeface="Arial" panose="020B0604020202020204" pitchFamily="34" charset="0"/>
              </a:rPr>
              <a:t>(Vacuum Cleaner) berwarna </a:t>
            </a:r>
            <a:r>
              <a:rPr lang="en-US" sz="2400">
                <a:latin typeface="Arial" panose="020B0604020202020204" pitchFamily="34" charset="0"/>
                <a:cs typeface="Arial" panose="020B0604020202020204" pitchFamily="34" charset="0"/>
              </a:rPr>
              <a:t>pastel </a:t>
            </a:r>
            <a:r>
              <a:rPr lang="en-US" sz="2400" smtClean="0">
                <a:latin typeface="Arial" panose="020B0604020202020204" pitchFamily="34" charset="0"/>
                <a:cs typeface="Arial" panose="020B0604020202020204" pitchFamily="34" charset="0"/>
              </a:rPr>
              <a:t>dipersepsi lebih </a:t>
            </a:r>
            <a:r>
              <a:rPr lang="en-US" sz="2400">
                <a:latin typeface="Arial" panose="020B0604020202020204" pitchFamily="34" charset="0"/>
                <a:cs typeface="Arial" panose="020B0604020202020204" pitchFamily="34" charset="0"/>
              </a:rPr>
              <a:t>ringan </a:t>
            </a:r>
            <a:r>
              <a:rPr lang="en-US" sz="2400" smtClean="0">
                <a:latin typeface="Arial" panose="020B0604020202020204" pitchFamily="34" charset="0"/>
                <a:cs typeface="Arial" panose="020B0604020202020204" pitchFamily="34" charset="0"/>
              </a:rPr>
              <a:t>beratnya </a:t>
            </a:r>
            <a:r>
              <a:rPr lang="en-US" sz="2400">
                <a:latin typeface="Arial" panose="020B0604020202020204" pitchFamily="34" charset="0"/>
                <a:cs typeface="Arial" panose="020B0604020202020204" pitchFamily="34" charset="0"/>
              </a:rPr>
              <a:t>daripada </a:t>
            </a:r>
            <a:r>
              <a:rPr lang="en-US" sz="2400" smtClean="0">
                <a:latin typeface="Arial" panose="020B0604020202020204" pitchFamily="34" charset="0"/>
                <a:cs typeface="Arial" panose="020B0604020202020204" pitchFamily="34" charset="0"/>
              </a:rPr>
              <a:t>yang berwarna gelap</a:t>
            </a:r>
          </a:p>
          <a:p>
            <a:r>
              <a:rPr lang="en-US" sz="2400">
                <a:latin typeface="Arial" panose="020B0604020202020204" pitchFamily="34" charset="0"/>
                <a:cs typeface="Arial" panose="020B0604020202020204" pitchFamily="34" charset="0"/>
              </a:rPr>
              <a:t>Warna makanan mungkin mengubah harapan rasa dan juga </a:t>
            </a:r>
            <a:r>
              <a:rPr lang="en-US" sz="2400" smtClean="0">
                <a:latin typeface="Arial" panose="020B0604020202020204" pitchFamily="34" charset="0"/>
                <a:cs typeface="Arial" panose="020B0604020202020204" pitchFamily="34" charset="0"/>
              </a:rPr>
              <a:t>bisa mengubah apa yang dirasakan indera perasa (puding </a:t>
            </a:r>
            <a:r>
              <a:rPr lang="en-US" sz="2400">
                <a:latin typeface="Arial" panose="020B0604020202020204" pitchFamily="34" charset="0"/>
                <a:cs typeface="Arial" panose="020B0604020202020204" pitchFamily="34" charset="0"/>
              </a:rPr>
              <a:t>vanilla yang berwarna cokelat</a:t>
            </a:r>
            <a:r>
              <a:rPr lang="en-US" sz="2400" smtClean="0">
                <a:latin typeface="Arial" panose="020B0604020202020204" pitchFamily="34" charset="0"/>
                <a:cs typeface="Arial" panose="020B0604020202020204" pitchFamily="34" charset="0"/>
              </a:rPr>
              <a:t>)</a:t>
            </a:r>
          </a:p>
          <a:p>
            <a:r>
              <a:rPr lang="en-US" sz="2400">
                <a:latin typeface="Arial" panose="020B0604020202020204" pitchFamily="34" charset="0"/>
                <a:cs typeface="Arial" panose="020B0604020202020204" pitchFamily="34" charset="0"/>
              </a:rPr>
              <a:t>Situs web yang menggunakan layar biru dipandang sebagai lebih santai dengan cepat men-download </a:t>
            </a:r>
            <a:r>
              <a:rPr lang="en-US" sz="2400" smtClean="0">
                <a:latin typeface="Arial" panose="020B0604020202020204" pitchFamily="34" charset="0"/>
                <a:cs typeface="Arial" panose="020B0604020202020204" pitchFamily="34" charset="0"/>
              </a:rPr>
              <a:t>dibandingkan </a:t>
            </a:r>
            <a:r>
              <a:rPr lang="en-US" sz="2400">
                <a:latin typeface="Arial" panose="020B0604020202020204" pitchFamily="34" charset="0"/>
                <a:cs typeface="Arial" panose="020B0604020202020204" pitchFamily="34" charset="0"/>
              </a:rPr>
              <a:t>dengan layar kuning</a:t>
            </a:r>
          </a:p>
          <a:p>
            <a:endParaRPr lang="en-US" sz="2400" smtClean="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pt-BR" smtClean="0"/>
              <a:t>Djoko Santoso - Agribisnis - Faperta - Unlam</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396486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17" y="363151"/>
            <a:ext cx="9519636" cy="700265"/>
          </a:xfrm>
        </p:spPr>
        <p:txBody>
          <a:bodyPr/>
          <a:lstStyle/>
          <a:p>
            <a:r>
              <a:rPr lang="en-US" sz="3600" smtClean="0">
                <a:latin typeface="Arial" panose="020B0604020202020204" pitchFamily="34" charset="0"/>
                <a:cs typeface="Arial" panose="020B0604020202020204" pitchFamily="34" charset="0"/>
              </a:rPr>
              <a:t>Persepsi Harga</a:t>
            </a:r>
            <a:endParaRPr lang="en-US" sz="360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0217" y="1279956"/>
            <a:ext cx="10057572" cy="5325381"/>
          </a:xfrm>
        </p:spPr>
        <p:txBody>
          <a:bodyPr>
            <a:normAutofit/>
          </a:bodyPr>
          <a:lstStyle/>
          <a:p>
            <a:r>
              <a:rPr lang="en-US" altLang="zh-CN" sz="2400" b="1">
                <a:solidFill>
                  <a:srgbClr val="00FF00"/>
                </a:solidFill>
                <a:latin typeface="Arial" panose="020B0604020202020204" pitchFamily="34" charset="0"/>
              </a:rPr>
              <a:t>Nine-ending prices</a:t>
            </a:r>
            <a:r>
              <a:rPr lang="en-US" altLang="zh-CN" sz="2400">
                <a:latin typeface="Arial" panose="020B0604020202020204" pitchFamily="34" charset="0"/>
              </a:rPr>
              <a:t>:</a:t>
            </a:r>
            <a:r>
              <a:rPr lang="en-US" altLang="zh-CN" sz="2400" b="1">
                <a:latin typeface="Arial" panose="020B0604020202020204" pitchFamily="34" charset="0"/>
              </a:rPr>
              <a:t> </a:t>
            </a:r>
            <a:r>
              <a:rPr lang="en-US" altLang="zh-CN" sz="2400">
                <a:latin typeface="Arial" panose="020B0604020202020204" pitchFamily="34" charset="0"/>
              </a:rPr>
              <a:t>ketika harga </a:t>
            </a:r>
            <a:r>
              <a:rPr lang="en-US" altLang="zh-CN" sz="2400" smtClean="0">
                <a:latin typeface="Arial" panose="020B0604020202020204" pitchFamily="34" charset="0"/>
              </a:rPr>
              <a:t>digit </a:t>
            </a:r>
            <a:r>
              <a:rPr lang="en-US" altLang="zh-CN" sz="2400">
                <a:latin typeface="Arial" panose="020B0604020202020204" pitchFamily="34" charset="0"/>
              </a:rPr>
              <a:t>satuan </a:t>
            </a:r>
            <a:r>
              <a:rPr lang="en-US" altLang="zh-CN" sz="2400" smtClean="0">
                <a:latin typeface="Arial" panose="020B0604020202020204" pitchFamily="34" charset="0"/>
              </a:rPr>
              <a:t>angka </a:t>
            </a:r>
            <a:r>
              <a:rPr lang="en-US" altLang="zh-CN" sz="2400">
                <a:latin typeface="Arial" panose="020B0604020202020204" pitchFamily="34" charset="0"/>
              </a:rPr>
              <a:t>9, sinyal harga yang lebih rendah atau </a:t>
            </a:r>
            <a:r>
              <a:rPr lang="en-US" altLang="zh-CN" sz="2400" smtClean="0">
                <a:latin typeface="Arial" panose="020B0604020202020204" pitchFamily="34" charset="0"/>
              </a:rPr>
              <a:t>secara mental </a:t>
            </a:r>
            <a:r>
              <a:rPr lang="en-US" altLang="zh-CN" sz="2400">
                <a:latin typeface="Arial" panose="020B0604020202020204" pitchFamily="34" charset="0"/>
              </a:rPr>
              <a:t>dibulatkan ke </a:t>
            </a:r>
            <a:r>
              <a:rPr lang="en-US" altLang="zh-CN" sz="2400" smtClean="0">
                <a:latin typeface="Arial" panose="020B0604020202020204" pitchFamily="34" charset="0"/>
              </a:rPr>
              <a:t>bawah</a:t>
            </a:r>
          </a:p>
          <a:p>
            <a:r>
              <a:rPr lang="en-US" sz="2400" smtClean="0">
                <a:latin typeface="Arial" panose="020B0604020202020204" pitchFamily="34" charset="0"/>
                <a:cs typeface="Arial" panose="020B0604020202020204" pitchFamily="34" charset="0"/>
              </a:rPr>
              <a:t>Harga Rp. 9.999.999,- akan dipandang sebagai harga Rp. 9 juta, bukan sebagai harga Rp. 10 juta.</a:t>
            </a:r>
          </a:p>
          <a:p>
            <a:r>
              <a:rPr lang="en-US" altLang="zh-CN" sz="2400" b="1">
                <a:solidFill>
                  <a:srgbClr val="00FF00"/>
                </a:solidFill>
                <a:latin typeface="Arial" panose="020B0604020202020204" pitchFamily="34" charset="0"/>
              </a:rPr>
              <a:t>Reference pricing</a:t>
            </a:r>
            <a:r>
              <a:rPr lang="en-US" altLang="zh-CN" sz="2400">
                <a:latin typeface="Arial" panose="020B0604020202020204" pitchFamily="34" charset="0"/>
              </a:rPr>
              <a:t>: informasi tentang harga s</a:t>
            </a:r>
            <a:r>
              <a:rPr lang="en-US" altLang="zh-CN" sz="2400" smtClean="0">
                <a:latin typeface="Arial" panose="020B0604020202020204" pitchFamily="34" charset="0"/>
              </a:rPr>
              <a:t>elain dari harga yang disematkan pada produk.</a:t>
            </a:r>
          </a:p>
          <a:p>
            <a:r>
              <a:rPr lang="en-US" sz="2400">
                <a:latin typeface="Arial" panose="020B0604020202020204" pitchFamily="34" charset="0"/>
                <a:cs typeface="Arial" panose="020B0604020202020204" pitchFamily="34" charset="0"/>
              </a:rPr>
              <a:t>Harga mungkin </a:t>
            </a:r>
            <a:r>
              <a:rPr lang="en-US" sz="2400" smtClean="0">
                <a:latin typeface="Arial" panose="020B0604020202020204" pitchFamily="34" charset="0"/>
                <a:cs typeface="Arial" panose="020B0604020202020204" pitchFamily="34" charset="0"/>
              </a:rPr>
              <a:t>menunjukkan harga </a:t>
            </a:r>
            <a:r>
              <a:rPr lang="en-US" sz="2400">
                <a:latin typeface="Arial" panose="020B0604020202020204" pitchFamily="34" charset="0"/>
                <a:cs typeface="Arial" panose="020B0604020202020204" pitchFamily="34" charset="0"/>
              </a:rPr>
              <a:t>aktual dan harga </a:t>
            </a:r>
            <a:r>
              <a:rPr lang="en-US" sz="2400" smtClean="0">
                <a:latin typeface="Arial" panose="020B0604020202020204" pitchFamily="34" charset="0"/>
                <a:cs typeface="Arial" panose="020B0604020202020204" pitchFamily="34" charset="0"/>
              </a:rPr>
              <a:t>yang direkomendasikan</a:t>
            </a:r>
            <a:r>
              <a:rPr lang="en-US" sz="2400">
                <a:latin typeface="Arial" panose="020B0604020202020204" pitchFamily="34" charset="0"/>
                <a:cs typeface="Arial" panose="020B0604020202020204" pitchFamily="34" charset="0"/>
              </a:rPr>
              <a:t> produsen</a:t>
            </a:r>
            <a:r>
              <a:rPr lang="en-US" sz="2400" smtClean="0">
                <a:latin typeface="Arial" panose="020B0604020202020204" pitchFamily="34" charset="0"/>
                <a:cs typeface="Arial" panose="020B0604020202020204" pitchFamily="34" charset="0"/>
              </a:rPr>
              <a:t> atau </a:t>
            </a:r>
            <a:r>
              <a:rPr lang="en-US" sz="2400">
                <a:latin typeface="Arial" panose="020B0604020202020204" pitchFamily="34" charset="0"/>
                <a:cs typeface="Arial" panose="020B0604020202020204" pitchFamily="34" charset="0"/>
              </a:rPr>
              <a:t>harga yang sebelumnya </a:t>
            </a:r>
            <a:r>
              <a:rPr lang="en-US" sz="2400" smtClean="0">
                <a:latin typeface="Arial" panose="020B0604020202020204" pitchFamily="34" charset="0"/>
                <a:cs typeface="Arial" panose="020B0604020202020204" pitchFamily="34" charset="0"/>
              </a:rPr>
              <a:t>dikenakan</a:t>
            </a:r>
          </a:p>
          <a:p>
            <a:r>
              <a:rPr lang="en-US" sz="2400">
                <a:latin typeface="Arial" panose="020B0604020202020204" pitchFamily="34" charset="0"/>
                <a:cs typeface="Arial" panose="020B0604020202020204" pitchFamily="34" charset="0"/>
              </a:rPr>
              <a:t>Dirancang untuk mendorong konsumen </a:t>
            </a:r>
            <a:r>
              <a:rPr lang="en-US" sz="2400" smtClean="0">
                <a:latin typeface="Arial" panose="020B0604020202020204" pitchFamily="34" charset="0"/>
                <a:cs typeface="Arial" panose="020B0604020202020204" pitchFamily="34" charset="0"/>
              </a:rPr>
              <a:t>dalam membentuk </a:t>
            </a:r>
            <a:r>
              <a:rPr lang="en-US" sz="2400">
                <a:latin typeface="Arial" panose="020B0604020202020204" pitchFamily="34" charset="0"/>
                <a:cs typeface="Arial" panose="020B0604020202020204" pitchFamily="34" charset="0"/>
              </a:rPr>
              <a:t>opini yang baik tentang kewajaran </a:t>
            </a:r>
            <a:r>
              <a:rPr lang="en-US" sz="2400" smtClean="0">
                <a:latin typeface="Arial" panose="020B0604020202020204" pitchFamily="34" charset="0"/>
                <a:cs typeface="Arial" panose="020B0604020202020204" pitchFamily="34" charset="0"/>
              </a:rPr>
              <a:t>harga</a:t>
            </a:r>
          </a:p>
          <a:p>
            <a:endParaRPr lang="en-US" sz="24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pt-BR" smtClean="0"/>
              <a:t>Djoko Santoso - Agribisnis - Faperta - Unlam</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243836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979" y="452718"/>
            <a:ext cx="9979561" cy="1183577"/>
          </a:xfrm>
        </p:spPr>
        <p:txBody>
          <a:bodyPr/>
          <a:lstStyle/>
          <a:p>
            <a:r>
              <a:rPr lang="en-US" sz="3600" smtClean="0">
                <a:latin typeface="Arial" panose="020B0604020202020204" pitchFamily="34" charset="0"/>
                <a:cs typeface="Arial" panose="020B0604020202020204" pitchFamily="34" charset="0"/>
              </a:rPr>
              <a:t>Pengaruh Sampel gratis produk dalam pembentukan opini</a:t>
            </a:r>
            <a:endParaRPr lang="en-US" sz="360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3296" y="1636296"/>
            <a:ext cx="10235774" cy="4612104"/>
          </a:xfrm>
        </p:spPr>
        <p:txBody>
          <a:bodyPr>
            <a:normAutofit/>
          </a:bodyPr>
          <a:lstStyle/>
          <a:p>
            <a:r>
              <a:rPr lang="en-US" sz="2400">
                <a:latin typeface="Arial" panose="020B0604020202020204" pitchFamily="34" charset="0"/>
                <a:cs typeface="Arial" panose="020B0604020202020204" pitchFamily="34" charset="0"/>
              </a:rPr>
              <a:t>Sampel gratis (gifting) dapat efektif ketika memperkenalkan produk </a:t>
            </a:r>
            <a:r>
              <a:rPr lang="en-US" sz="2400" smtClean="0">
                <a:latin typeface="Arial" panose="020B0604020202020204" pitchFamily="34" charset="0"/>
                <a:cs typeface="Arial" panose="020B0604020202020204" pitchFamily="34" charset="0"/>
              </a:rPr>
              <a:t>baru</a:t>
            </a:r>
          </a:p>
          <a:p>
            <a:r>
              <a:rPr lang="en-US" sz="2400" smtClean="0">
                <a:latin typeface="Arial" panose="020B0604020202020204" pitchFamily="34" charset="0"/>
                <a:cs typeface="Arial" panose="020B0604020202020204" pitchFamily="34" charset="0"/>
              </a:rPr>
              <a:t>Sampel ini akan mendorong konsumen mencoba dan </a:t>
            </a:r>
            <a:r>
              <a:rPr lang="en-US" sz="2400">
                <a:latin typeface="Arial" panose="020B0604020202020204" pitchFamily="34" charset="0"/>
                <a:cs typeface="Arial" panose="020B0604020202020204" pitchFamily="34" charset="0"/>
              </a:rPr>
              <a:t>membantu menumbuhkan </a:t>
            </a:r>
            <a:r>
              <a:rPr lang="en-US" sz="2400" smtClean="0">
                <a:latin typeface="Arial" panose="020B0604020202020204" pitchFamily="34" charset="0"/>
                <a:cs typeface="Arial" panose="020B0604020202020204" pitchFamily="34" charset="0"/>
              </a:rPr>
              <a:t>opini positif</a:t>
            </a:r>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pt-BR" smtClean="0"/>
              <a:t>Djoko Santoso - Agribisnis - Faperta - Unlam</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268178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pt-BR" smtClean="0"/>
              <a:t>Djoko Santoso - Agribisnis - Faperta - Unlam</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26</a:t>
            </a:fld>
            <a:endParaRPr lang="en-US" dirty="0"/>
          </a:p>
        </p:txBody>
      </p:sp>
      <p:sp>
        <p:nvSpPr>
          <p:cNvPr id="6" name="Text Box 2"/>
          <p:cNvSpPr txBox="1">
            <a:spLocks noChangeArrowheads="1"/>
          </p:cNvSpPr>
          <p:nvPr/>
        </p:nvSpPr>
        <p:spPr bwMode="auto">
          <a:xfrm>
            <a:off x="1090863" y="185042"/>
            <a:ext cx="906379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800" b="1" smtClean="0">
                <a:solidFill>
                  <a:srgbClr val="00FF00"/>
                </a:solidFill>
                <a:latin typeface="Arial" panose="020B0604020202020204" pitchFamily="34" charset="0"/>
              </a:rPr>
              <a:t>Dampak free sampel pada Perilaku Pembelian : </a:t>
            </a:r>
            <a:r>
              <a:rPr lang="en-US" altLang="zh-CN" sz="2800" b="1">
                <a:solidFill>
                  <a:srgbClr val="00FF00"/>
                </a:solidFill>
                <a:latin typeface="Arial" panose="020B0604020202020204" pitchFamily="34" charset="0"/>
              </a:rPr>
              <a:t>Free </a:t>
            </a:r>
            <a:r>
              <a:rPr lang="en-US" altLang="zh-CN" sz="2800" b="1" smtClean="0">
                <a:solidFill>
                  <a:srgbClr val="00FF00"/>
                </a:solidFill>
                <a:latin typeface="Arial" panose="020B0604020202020204" pitchFamily="34" charset="0"/>
              </a:rPr>
              <a:t>Sampel mendongkrak Pembelian Coba – coba</a:t>
            </a:r>
            <a:endParaRPr lang="en-US" altLang="zh-CN" sz="2800" b="1">
              <a:solidFill>
                <a:srgbClr val="00FF00"/>
              </a:solidFill>
              <a:latin typeface="Arial" panose="020B0604020202020204" pitchFamily="34" charset="0"/>
            </a:endParaRPr>
          </a:p>
        </p:txBody>
      </p:sp>
      <p:sp>
        <p:nvSpPr>
          <p:cNvPr id="7" name="Line 3"/>
          <p:cNvSpPr>
            <a:spLocks noChangeShapeType="1"/>
          </p:cNvSpPr>
          <p:nvPr/>
        </p:nvSpPr>
        <p:spPr bwMode="auto">
          <a:xfrm>
            <a:off x="3124200" y="2057400"/>
            <a:ext cx="0" cy="32766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Line 4"/>
          <p:cNvSpPr>
            <a:spLocks noChangeShapeType="1"/>
          </p:cNvSpPr>
          <p:nvPr/>
        </p:nvSpPr>
        <p:spPr bwMode="auto">
          <a:xfrm flipV="1">
            <a:off x="3124200" y="5322888"/>
            <a:ext cx="5045075" cy="11112"/>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Line 5"/>
          <p:cNvSpPr>
            <a:spLocks noChangeShapeType="1"/>
          </p:cNvSpPr>
          <p:nvPr/>
        </p:nvSpPr>
        <p:spPr bwMode="auto">
          <a:xfrm>
            <a:off x="6934200" y="5105400"/>
            <a:ext cx="0" cy="2286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 name="Text Box 6"/>
          <p:cNvSpPr txBox="1">
            <a:spLocks noChangeArrowheads="1"/>
          </p:cNvSpPr>
          <p:nvPr/>
        </p:nvSpPr>
        <p:spPr bwMode="auto">
          <a:xfrm>
            <a:off x="2590800" y="5334000"/>
            <a:ext cx="5562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smtClean="0">
                <a:solidFill>
                  <a:schemeClr val="bg1"/>
                </a:solidFill>
                <a:latin typeface="Arial" panose="020B0604020202020204" pitchFamily="34" charset="0"/>
              </a:rPr>
              <a:t>  </a:t>
            </a:r>
            <a:r>
              <a:rPr lang="en-US" altLang="zh-CN" sz="2000" b="1" smtClean="0">
                <a:solidFill>
                  <a:schemeClr val="bg1"/>
                </a:solidFill>
                <a:latin typeface="Arial" panose="020B0604020202020204" pitchFamily="34" charset="0"/>
              </a:rPr>
              <a:t>Bulan    </a:t>
            </a:r>
            <a:r>
              <a:rPr lang="en-US" altLang="zh-CN" b="1" smtClean="0">
                <a:solidFill>
                  <a:schemeClr val="bg1"/>
                </a:solidFill>
                <a:latin typeface="Arial" panose="020B0604020202020204" pitchFamily="34" charset="0"/>
              </a:rPr>
              <a:t> </a:t>
            </a:r>
            <a:r>
              <a:rPr lang="en-US" altLang="zh-CN" b="1">
                <a:solidFill>
                  <a:schemeClr val="bg1"/>
                </a:solidFill>
                <a:latin typeface="Arial" panose="020B0604020202020204" pitchFamily="34" charset="0"/>
              </a:rPr>
              <a:t>1       </a:t>
            </a:r>
            <a:r>
              <a:rPr lang="en-US" altLang="zh-CN" b="1" smtClean="0">
                <a:solidFill>
                  <a:schemeClr val="bg1"/>
                </a:solidFill>
                <a:latin typeface="Arial" panose="020B0604020202020204" pitchFamily="34" charset="0"/>
              </a:rPr>
              <a:t>  2          3          4           5          6</a:t>
            </a:r>
            <a:endParaRPr lang="en-US" altLang="zh-CN" b="1">
              <a:solidFill>
                <a:schemeClr val="bg1"/>
              </a:solidFill>
              <a:latin typeface="Arial" panose="020B0604020202020204" pitchFamily="34" charset="0"/>
            </a:endParaRPr>
          </a:p>
        </p:txBody>
      </p:sp>
      <p:sp>
        <p:nvSpPr>
          <p:cNvPr id="11" name="Text Box 7"/>
          <p:cNvSpPr txBox="1">
            <a:spLocks noChangeArrowheads="1"/>
          </p:cNvSpPr>
          <p:nvPr/>
        </p:nvSpPr>
        <p:spPr bwMode="auto">
          <a:xfrm>
            <a:off x="7467600" y="327660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b="1">
                <a:solidFill>
                  <a:schemeClr val="bg1"/>
                </a:solidFill>
                <a:latin typeface="Arial" panose="020B0604020202020204" pitchFamily="34" charset="0"/>
              </a:rPr>
              <a:t>11.4% </a:t>
            </a:r>
          </a:p>
        </p:txBody>
      </p:sp>
      <p:sp>
        <p:nvSpPr>
          <p:cNvPr id="12" name="Text Box 8"/>
          <p:cNvSpPr txBox="1">
            <a:spLocks noChangeArrowheads="1"/>
          </p:cNvSpPr>
          <p:nvPr/>
        </p:nvSpPr>
        <p:spPr bwMode="auto">
          <a:xfrm>
            <a:off x="7010400" y="2057400"/>
            <a:ext cx="161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b="1">
                <a:solidFill>
                  <a:schemeClr val="bg1"/>
                </a:solidFill>
                <a:latin typeface="Arial" panose="020B0604020202020204" pitchFamily="34" charset="0"/>
              </a:rPr>
              <a:t>16% </a:t>
            </a:r>
          </a:p>
        </p:txBody>
      </p:sp>
      <p:sp>
        <p:nvSpPr>
          <p:cNvPr id="13" name="Text Box 9"/>
          <p:cNvSpPr txBox="1">
            <a:spLocks noChangeArrowheads="1"/>
          </p:cNvSpPr>
          <p:nvPr/>
        </p:nvSpPr>
        <p:spPr bwMode="auto">
          <a:xfrm>
            <a:off x="2895600" y="5867400"/>
            <a:ext cx="556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000" b="1" smtClean="0">
                <a:solidFill>
                  <a:schemeClr val="bg1"/>
                </a:solidFill>
                <a:latin typeface="Arial" panose="020B0604020202020204" pitchFamily="34" charset="0"/>
              </a:rPr>
              <a:t>Berdasarkan pada 8 brand komposit</a:t>
            </a:r>
            <a:endParaRPr lang="en-US" altLang="zh-CN" sz="2000" b="1">
              <a:solidFill>
                <a:schemeClr val="bg1"/>
              </a:solidFill>
              <a:latin typeface="Arial" panose="020B0604020202020204" pitchFamily="34" charset="0"/>
            </a:endParaRPr>
          </a:p>
        </p:txBody>
      </p:sp>
      <p:sp>
        <p:nvSpPr>
          <p:cNvPr id="14" name="Text Box 10"/>
          <p:cNvSpPr txBox="1">
            <a:spLocks noChangeArrowheads="1"/>
          </p:cNvSpPr>
          <p:nvPr/>
        </p:nvSpPr>
        <p:spPr bwMode="auto">
          <a:xfrm>
            <a:off x="1090863" y="2667000"/>
            <a:ext cx="188093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altLang="zh-CN" sz="2000" b="1" smtClean="0">
                <a:solidFill>
                  <a:schemeClr val="bg1"/>
                </a:solidFill>
                <a:latin typeface="Arial" panose="020B0604020202020204" pitchFamily="34" charset="0"/>
              </a:rPr>
              <a:t>% Rumah Tangga yang membeli</a:t>
            </a:r>
            <a:endParaRPr lang="en-US" altLang="zh-CN" sz="2000" b="1">
              <a:solidFill>
                <a:schemeClr val="bg1"/>
              </a:solidFill>
              <a:latin typeface="Arial" panose="020B0604020202020204" pitchFamily="34" charset="0"/>
            </a:endParaRPr>
          </a:p>
        </p:txBody>
      </p:sp>
      <p:sp>
        <p:nvSpPr>
          <p:cNvPr id="15" name="Line 11"/>
          <p:cNvSpPr>
            <a:spLocks noChangeShapeType="1"/>
          </p:cNvSpPr>
          <p:nvPr/>
        </p:nvSpPr>
        <p:spPr bwMode="auto">
          <a:xfrm>
            <a:off x="5410200" y="5105400"/>
            <a:ext cx="0" cy="2286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 name="Line 12"/>
          <p:cNvSpPr>
            <a:spLocks noChangeShapeType="1"/>
          </p:cNvSpPr>
          <p:nvPr/>
        </p:nvSpPr>
        <p:spPr bwMode="auto">
          <a:xfrm>
            <a:off x="4648200" y="5105400"/>
            <a:ext cx="0" cy="2286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 name="Line 13"/>
          <p:cNvSpPr>
            <a:spLocks noChangeShapeType="1"/>
          </p:cNvSpPr>
          <p:nvPr/>
        </p:nvSpPr>
        <p:spPr bwMode="auto">
          <a:xfrm>
            <a:off x="3886200" y="5105400"/>
            <a:ext cx="0" cy="2286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 name="Line 14"/>
          <p:cNvSpPr>
            <a:spLocks noChangeShapeType="1"/>
          </p:cNvSpPr>
          <p:nvPr/>
        </p:nvSpPr>
        <p:spPr bwMode="auto">
          <a:xfrm>
            <a:off x="6172200" y="5105400"/>
            <a:ext cx="0" cy="2286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 name="Line 15"/>
          <p:cNvSpPr>
            <a:spLocks noChangeShapeType="1"/>
          </p:cNvSpPr>
          <p:nvPr/>
        </p:nvSpPr>
        <p:spPr bwMode="auto">
          <a:xfrm>
            <a:off x="7696200" y="5105400"/>
            <a:ext cx="0" cy="2286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 name="Freeform 16"/>
          <p:cNvSpPr>
            <a:spLocks/>
          </p:cNvSpPr>
          <p:nvPr/>
        </p:nvSpPr>
        <p:spPr bwMode="auto">
          <a:xfrm>
            <a:off x="3124200" y="3505200"/>
            <a:ext cx="4267200" cy="1752600"/>
          </a:xfrm>
          <a:custGeom>
            <a:avLst/>
            <a:gdLst>
              <a:gd name="T0" fmla="*/ 0 w 2688"/>
              <a:gd name="T1" fmla="*/ 1104 h 1104"/>
              <a:gd name="T2" fmla="*/ 864 w 2688"/>
              <a:gd name="T3" fmla="*/ 576 h 1104"/>
              <a:gd name="T4" fmla="*/ 1248 w 2688"/>
              <a:gd name="T5" fmla="*/ 384 h 1104"/>
              <a:gd name="T6" fmla="*/ 1824 w 2688"/>
              <a:gd name="T7" fmla="*/ 144 h 1104"/>
              <a:gd name="T8" fmla="*/ 2304 w 2688"/>
              <a:gd name="T9" fmla="*/ 48 h 1104"/>
              <a:gd name="T10" fmla="*/ 2688 w 2688"/>
              <a:gd name="T11" fmla="*/ 0 h 1104"/>
            </a:gdLst>
            <a:ahLst/>
            <a:cxnLst>
              <a:cxn ang="0">
                <a:pos x="T0" y="T1"/>
              </a:cxn>
              <a:cxn ang="0">
                <a:pos x="T2" y="T3"/>
              </a:cxn>
              <a:cxn ang="0">
                <a:pos x="T4" y="T5"/>
              </a:cxn>
              <a:cxn ang="0">
                <a:pos x="T6" y="T7"/>
              </a:cxn>
              <a:cxn ang="0">
                <a:pos x="T8" y="T9"/>
              </a:cxn>
              <a:cxn ang="0">
                <a:pos x="T10" y="T11"/>
              </a:cxn>
            </a:cxnLst>
            <a:rect l="0" t="0" r="r" b="b"/>
            <a:pathLst>
              <a:path w="2688" h="1104">
                <a:moveTo>
                  <a:pt x="0" y="1104"/>
                </a:moveTo>
                <a:cubicBezTo>
                  <a:pt x="328" y="900"/>
                  <a:pt x="656" y="696"/>
                  <a:pt x="864" y="576"/>
                </a:cubicBezTo>
                <a:cubicBezTo>
                  <a:pt x="1072" y="456"/>
                  <a:pt x="1088" y="456"/>
                  <a:pt x="1248" y="384"/>
                </a:cubicBezTo>
                <a:cubicBezTo>
                  <a:pt x="1408" y="312"/>
                  <a:pt x="1648" y="200"/>
                  <a:pt x="1824" y="144"/>
                </a:cubicBezTo>
                <a:cubicBezTo>
                  <a:pt x="2000" y="88"/>
                  <a:pt x="2160" y="72"/>
                  <a:pt x="2304" y="48"/>
                </a:cubicBezTo>
                <a:cubicBezTo>
                  <a:pt x="2448" y="24"/>
                  <a:pt x="2568" y="12"/>
                  <a:pt x="2688" y="0"/>
                </a:cubicBezTo>
              </a:path>
            </a:pathLst>
          </a:custGeom>
          <a:noFill/>
          <a:ln w="5715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 name="Text Box 17"/>
          <p:cNvSpPr txBox="1">
            <a:spLocks noChangeArrowheads="1"/>
          </p:cNvSpPr>
          <p:nvPr/>
        </p:nvSpPr>
        <p:spPr bwMode="auto">
          <a:xfrm rot="-1573017">
            <a:off x="3638493" y="2665383"/>
            <a:ext cx="29338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smtClean="0">
                <a:solidFill>
                  <a:schemeClr val="bg1"/>
                </a:solidFill>
                <a:latin typeface="Arial" panose="020B0604020202020204" pitchFamily="34" charset="0"/>
              </a:rPr>
              <a:t>Penerima Free Sample</a:t>
            </a:r>
            <a:endParaRPr lang="en-US" altLang="zh-CN" sz="2000" b="1">
              <a:solidFill>
                <a:schemeClr val="bg1"/>
              </a:solidFill>
              <a:latin typeface="Arial" panose="020B0604020202020204" pitchFamily="34" charset="0"/>
            </a:endParaRPr>
          </a:p>
        </p:txBody>
      </p:sp>
      <p:sp>
        <p:nvSpPr>
          <p:cNvPr id="22" name="Text Box 18"/>
          <p:cNvSpPr txBox="1">
            <a:spLocks noChangeArrowheads="1"/>
          </p:cNvSpPr>
          <p:nvPr/>
        </p:nvSpPr>
        <p:spPr bwMode="auto">
          <a:xfrm rot="-1630962">
            <a:off x="4724400" y="3581400"/>
            <a:ext cx="1087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chemeClr val="bg1"/>
                </a:solidFill>
                <a:latin typeface="Arial" panose="020B0604020202020204" pitchFamily="34" charset="0"/>
              </a:rPr>
              <a:t>Control</a:t>
            </a:r>
          </a:p>
        </p:txBody>
      </p:sp>
      <p:sp>
        <p:nvSpPr>
          <p:cNvPr id="23" name="Freeform 19"/>
          <p:cNvSpPr>
            <a:spLocks/>
          </p:cNvSpPr>
          <p:nvPr/>
        </p:nvSpPr>
        <p:spPr bwMode="auto">
          <a:xfrm>
            <a:off x="3124200" y="2362200"/>
            <a:ext cx="4191000" cy="2895600"/>
          </a:xfrm>
          <a:custGeom>
            <a:avLst/>
            <a:gdLst>
              <a:gd name="T0" fmla="*/ 0 w 2640"/>
              <a:gd name="T1" fmla="*/ 1824 h 1824"/>
              <a:gd name="T2" fmla="*/ 816 w 2640"/>
              <a:gd name="T3" fmla="*/ 864 h 1824"/>
              <a:gd name="T4" fmla="*/ 1536 w 2640"/>
              <a:gd name="T5" fmla="*/ 384 h 1824"/>
              <a:gd name="T6" fmla="*/ 2016 w 2640"/>
              <a:gd name="T7" fmla="*/ 144 h 1824"/>
              <a:gd name="T8" fmla="*/ 2640 w 2640"/>
              <a:gd name="T9" fmla="*/ 0 h 1824"/>
            </a:gdLst>
            <a:ahLst/>
            <a:cxnLst>
              <a:cxn ang="0">
                <a:pos x="T0" y="T1"/>
              </a:cxn>
              <a:cxn ang="0">
                <a:pos x="T2" y="T3"/>
              </a:cxn>
              <a:cxn ang="0">
                <a:pos x="T4" y="T5"/>
              </a:cxn>
              <a:cxn ang="0">
                <a:pos x="T6" y="T7"/>
              </a:cxn>
              <a:cxn ang="0">
                <a:pos x="T8" y="T9"/>
              </a:cxn>
            </a:cxnLst>
            <a:rect l="0" t="0" r="r" b="b"/>
            <a:pathLst>
              <a:path w="2640" h="1824">
                <a:moveTo>
                  <a:pt x="0" y="1824"/>
                </a:moveTo>
                <a:cubicBezTo>
                  <a:pt x="280" y="1464"/>
                  <a:pt x="560" y="1104"/>
                  <a:pt x="816" y="864"/>
                </a:cubicBezTo>
                <a:cubicBezTo>
                  <a:pt x="1072" y="624"/>
                  <a:pt x="1336" y="504"/>
                  <a:pt x="1536" y="384"/>
                </a:cubicBezTo>
                <a:cubicBezTo>
                  <a:pt x="1736" y="264"/>
                  <a:pt x="1832" y="208"/>
                  <a:pt x="2016" y="144"/>
                </a:cubicBezTo>
                <a:cubicBezTo>
                  <a:pt x="2200" y="80"/>
                  <a:pt x="2420" y="40"/>
                  <a:pt x="2640" y="0"/>
                </a:cubicBezTo>
              </a:path>
            </a:pathLst>
          </a:custGeom>
          <a:noFill/>
          <a:ln w="762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248177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ircle(in)">
                                      <p:cBhvr>
                                        <p:cTn id="18" dur="2000"/>
                                        <p:tgtEl>
                                          <p:spTgt spid="1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ircle(in)">
                                      <p:cBhvr>
                                        <p:cTn id="21" dur="2000"/>
                                        <p:tgtEl>
                                          <p:spTgt spid="1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2000"/>
                                        <p:tgtEl>
                                          <p:spTgt spid="15"/>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circle(in)">
                                      <p:cBhvr>
                                        <p:cTn id="33" dur="2000"/>
                                        <p:tgtEl>
                                          <p:spTgt spid="19"/>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circle(in)">
                                      <p:cBhvr>
                                        <p:cTn id="36" dur="2000"/>
                                        <p:tgtEl>
                                          <p:spTgt spid="10"/>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circle(in)">
                                      <p:cBhvr>
                                        <p:cTn id="47" dur="2000"/>
                                        <p:tgtEl>
                                          <p:spTgt spid="20"/>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circle(in)">
                                      <p:cBhvr>
                                        <p:cTn id="50" dur="2000"/>
                                        <p:tgtEl>
                                          <p:spTgt spid="22"/>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circle(in)">
                                      <p:cBhvr>
                                        <p:cTn id="53" dur="20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circle(in)">
                                      <p:cBhvr>
                                        <p:cTn id="58" dur="2000"/>
                                        <p:tgtEl>
                                          <p:spTgt spid="21"/>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circle(in)">
                                      <p:cBhvr>
                                        <p:cTn id="61" dur="2000"/>
                                        <p:tgtEl>
                                          <p:spTgt spid="12"/>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circle(in)">
                                      <p:cBhvr>
                                        <p:cTn id="64"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p:bldP spid="11" grpId="0"/>
      <p:bldP spid="12" grpId="0"/>
      <p:bldP spid="13" grpId="0"/>
      <p:bldP spid="14" grpId="0"/>
      <p:bldP spid="15" grpId="0" animBg="1"/>
      <p:bldP spid="16" grpId="0" animBg="1"/>
      <p:bldP spid="17" grpId="0" animBg="1"/>
      <p:bldP spid="18" grpId="0" animBg="1"/>
      <p:bldP spid="19" grpId="0" animBg="1"/>
      <p:bldP spid="20" grpId="0" animBg="1"/>
      <p:bldP spid="21" grpId="0"/>
      <p:bldP spid="22" grpId="0"/>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pt-BR" smtClean="0"/>
              <a:t>Djoko Santoso - Agribisnis - Faperta - Unlam</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27</a:t>
            </a:fld>
            <a:endParaRPr lang="en-US" dirty="0"/>
          </a:p>
        </p:txBody>
      </p:sp>
      <p:sp>
        <p:nvSpPr>
          <p:cNvPr id="6" name="Text Box 2"/>
          <p:cNvSpPr txBox="1">
            <a:spLocks noChangeArrowheads="1"/>
          </p:cNvSpPr>
          <p:nvPr/>
        </p:nvSpPr>
        <p:spPr bwMode="auto">
          <a:xfrm>
            <a:off x="998621" y="152400"/>
            <a:ext cx="902368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800" b="1">
                <a:solidFill>
                  <a:srgbClr val="00FF00"/>
                </a:solidFill>
                <a:latin typeface="Arial" panose="020B0604020202020204" pitchFamily="34" charset="0"/>
              </a:rPr>
              <a:t>Dampak dari sampel gratis pada perilaku pembelian: </a:t>
            </a:r>
            <a:r>
              <a:rPr lang="en-US" altLang="zh-CN" sz="2800" b="1" smtClean="0">
                <a:solidFill>
                  <a:srgbClr val="00FF00"/>
                </a:solidFill>
                <a:latin typeface="Arial" panose="020B0604020202020204" pitchFamily="34" charset="0"/>
              </a:rPr>
              <a:t>sampel gratis – Induksi Pencoba cenderung menghasilkan </a:t>
            </a:r>
            <a:r>
              <a:rPr lang="en-US" altLang="zh-CN" sz="2800" b="1">
                <a:solidFill>
                  <a:srgbClr val="00FF00"/>
                </a:solidFill>
                <a:latin typeface="Arial" panose="020B0604020202020204" pitchFamily="34" charset="0"/>
              </a:rPr>
              <a:t>Repeater </a:t>
            </a:r>
            <a:r>
              <a:rPr lang="en-US" altLang="zh-CN" sz="2800" b="1" smtClean="0">
                <a:solidFill>
                  <a:srgbClr val="00FF00"/>
                </a:solidFill>
                <a:latin typeface="Arial" panose="020B0604020202020204" pitchFamily="34" charset="0"/>
              </a:rPr>
              <a:t>yang lebih baik</a:t>
            </a:r>
            <a:endParaRPr lang="en-US" altLang="zh-CN" sz="2800" b="1">
              <a:solidFill>
                <a:srgbClr val="00FF00"/>
              </a:solidFill>
              <a:latin typeface="Arial" panose="020B0604020202020204" pitchFamily="34" charset="0"/>
            </a:endParaRPr>
          </a:p>
        </p:txBody>
      </p:sp>
      <p:sp>
        <p:nvSpPr>
          <p:cNvPr id="7" name="Text Box 6"/>
          <p:cNvSpPr txBox="1">
            <a:spLocks noChangeArrowheads="1"/>
          </p:cNvSpPr>
          <p:nvPr/>
        </p:nvSpPr>
        <p:spPr bwMode="auto">
          <a:xfrm>
            <a:off x="2590800" y="5334000"/>
            <a:ext cx="5562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solidFill>
                  <a:schemeClr val="bg1"/>
                </a:solidFill>
                <a:latin typeface="Arial" panose="020B0604020202020204" pitchFamily="34" charset="0"/>
              </a:rPr>
              <a:t>  </a:t>
            </a:r>
            <a:r>
              <a:rPr lang="en-US" altLang="zh-CN" sz="2000" b="1" smtClean="0">
                <a:solidFill>
                  <a:schemeClr val="bg1"/>
                </a:solidFill>
                <a:latin typeface="Arial" panose="020B0604020202020204" pitchFamily="34" charset="0"/>
              </a:rPr>
              <a:t>Bulan     </a:t>
            </a:r>
            <a:r>
              <a:rPr lang="en-US" altLang="zh-CN" b="1" smtClean="0">
                <a:solidFill>
                  <a:schemeClr val="bg1"/>
                </a:solidFill>
                <a:latin typeface="Arial" panose="020B0604020202020204" pitchFamily="34" charset="0"/>
              </a:rPr>
              <a:t> </a:t>
            </a:r>
            <a:r>
              <a:rPr lang="en-US" altLang="zh-CN" b="1">
                <a:solidFill>
                  <a:schemeClr val="bg1"/>
                </a:solidFill>
                <a:latin typeface="Arial" panose="020B0604020202020204" pitchFamily="34" charset="0"/>
              </a:rPr>
              <a:t>1       </a:t>
            </a:r>
            <a:r>
              <a:rPr lang="en-US" altLang="zh-CN" b="1" smtClean="0">
                <a:solidFill>
                  <a:schemeClr val="bg1"/>
                </a:solidFill>
                <a:latin typeface="Arial" panose="020B0604020202020204" pitchFamily="34" charset="0"/>
              </a:rPr>
              <a:t>   2          3          4          5          6</a:t>
            </a:r>
            <a:endParaRPr lang="en-US" altLang="zh-CN" b="1">
              <a:solidFill>
                <a:schemeClr val="bg1"/>
              </a:solidFill>
              <a:latin typeface="Arial" panose="020B0604020202020204" pitchFamily="34" charset="0"/>
            </a:endParaRPr>
          </a:p>
        </p:txBody>
      </p:sp>
      <p:sp>
        <p:nvSpPr>
          <p:cNvPr id="8" name="Text Box 7"/>
          <p:cNvSpPr txBox="1">
            <a:spLocks noChangeArrowheads="1"/>
          </p:cNvSpPr>
          <p:nvPr/>
        </p:nvSpPr>
        <p:spPr bwMode="auto">
          <a:xfrm>
            <a:off x="7467600" y="327660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b="1">
                <a:solidFill>
                  <a:schemeClr val="bg1"/>
                </a:solidFill>
                <a:latin typeface="Arial" panose="020B0604020202020204" pitchFamily="34" charset="0"/>
              </a:rPr>
              <a:t>31.8% </a:t>
            </a:r>
          </a:p>
        </p:txBody>
      </p:sp>
      <p:sp>
        <p:nvSpPr>
          <p:cNvPr id="9" name="Text Box 8"/>
          <p:cNvSpPr txBox="1">
            <a:spLocks noChangeArrowheads="1"/>
          </p:cNvSpPr>
          <p:nvPr/>
        </p:nvSpPr>
        <p:spPr bwMode="auto">
          <a:xfrm>
            <a:off x="7010400" y="2057400"/>
            <a:ext cx="161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b="1">
                <a:solidFill>
                  <a:schemeClr val="bg1"/>
                </a:solidFill>
                <a:latin typeface="Arial" panose="020B0604020202020204" pitchFamily="34" charset="0"/>
              </a:rPr>
              <a:t>35.7% </a:t>
            </a:r>
          </a:p>
        </p:txBody>
      </p:sp>
      <p:sp>
        <p:nvSpPr>
          <p:cNvPr id="11" name="Text Box 10"/>
          <p:cNvSpPr txBox="1">
            <a:spLocks noChangeArrowheads="1"/>
          </p:cNvSpPr>
          <p:nvPr/>
        </p:nvSpPr>
        <p:spPr bwMode="auto">
          <a:xfrm>
            <a:off x="1326002" y="2532489"/>
            <a:ext cx="172199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altLang="zh-CN" sz="2000" b="1" smtClean="0">
                <a:solidFill>
                  <a:schemeClr val="bg1"/>
                </a:solidFill>
                <a:latin typeface="Arial" panose="020B0604020202020204" pitchFamily="34" charset="0"/>
              </a:rPr>
              <a:t>% Pencoba melakukan Pembelian Ulang</a:t>
            </a:r>
            <a:endParaRPr lang="en-US" altLang="zh-CN" sz="2000" b="1">
              <a:solidFill>
                <a:schemeClr val="bg1"/>
              </a:solidFill>
              <a:latin typeface="Arial" panose="020B0604020202020204" pitchFamily="34" charset="0"/>
            </a:endParaRPr>
          </a:p>
        </p:txBody>
      </p:sp>
      <p:sp>
        <p:nvSpPr>
          <p:cNvPr id="12" name="Text Box 16"/>
          <p:cNvSpPr txBox="1">
            <a:spLocks noChangeArrowheads="1"/>
          </p:cNvSpPr>
          <p:nvPr/>
        </p:nvSpPr>
        <p:spPr bwMode="auto">
          <a:xfrm rot="-1745236">
            <a:off x="3505200" y="2743200"/>
            <a:ext cx="304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chemeClr val="bg1"/>
                </a:solidFill>
                <a:latin typeface="Arial" panose="020B0604020202020204" pitchFamily="34" charset="0"/>
              </a:rPr>
              <a:t>Free Sample Recipients</a:t>
            </a:r>
          </a:p>
        </p:txBody>
      </p:sp>
      <p:sp>
        <p:nvSpPr>
          <p:cNvPr id="13" name="Text Box 17"/>
          <p:cNvSpPr txBox="1">
            <a:spLocks noChangeArrowheads="1"/>
          </p:cNvSpPr>
          <p:nvPr/>
        </p:nvSpPr>
        <p:spPr bwMode="auto">
          <a:xfrm rot="-1630962">
            <a:off x="4876800" y="3810000"/>
            <a:ext cx="1087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chemeClr val="bg1"/>
                </a:solidFill>
                <a:latin typeface="Arial" panose="020B0604020202020204" pitchFamily="34" charset="0"/>
              </a:rPr>
              <a:t>Control</a:t>
            </a:r>
          </a:p>
        </p:txBody>
      </p:sp>
      <p:sp>
        <p:nvSpPr>
          <p:cNvPr id="14" name="Freeform 18"/>
          <p:cNvSpPr>
            <a:spLocks/>
          </p:cNvSpPr>
          <p:nvPr/>
        </p:nvSpPr>
        <p:spPr bwMode="auto">
          <a:xfrm>
            <a:off x="3124200" y="2286000"/>
            <a:ext cx="4191000" cy="2971800"/>
          </a:xfrm>
          <a:custGeom>
            <a:avLst/>
            <a:gdLst>
              <a:gd name="T0" fmla="*/ 0 w 2640"/>
              <a:gd name="T1" fmla="*/ 1872 h 1872"/>
              <a:gd name="T2" fmla="*/ 384 w 2640"/>
              <a:gd name="T3" fmla="*/ 1296 h 1872"/>
              <a:gd name="T4" fmla="*/ 960 w 2640"/>
              <a:gd name="T5" fmla="*/ 816 h 1872"/>
              <a:gd name="T6" fmla="*/ 1584 w 2640"/>
              <a:gd name="T7" fmla="*/ 432 h 1872"/>
              <a:gd name="T8" fmla="*/ 2208 w 2640"/>
              <a:gd name="T9" fmla="*/ 144 h 1872"/>
              <a:gd name="T10" fmla="*/ 2640 w 2640"/>
              <a:gd name="T11" fmla="*/ 0 h 1872"/>
            </a:gdLst>
            <a:ahLst/>
            <a:cxnLst>
              <a:cxn ang="0">
                <a:pos x="T0" y="T1"/>
              </a:cxn>
              <a:cxn ang="0">
                <a:pos x="T2" y="T3"/>
              </a:cxn>
              <a:cxn ang="0">
                <a:pos x="T4" y="T5"/>
              </a:cxn>
              <a:cxn ang="0">
                <a:pos x="T6" y="T7"/>
              </a:cxn>
              <a:cxn ang="0">
                <a:pos x="T8" y="T9"/>
              </a:cxn>
              <a:cxn ang="0">
                <a:pos x="T10" y="T11"/>
              </a:cxn>
            </a:cxnLst>
            <a:rect l="0" t="0" r="r" b="b"/>
            <a:pathLst>
              <a:path w="2640" h="1872">
                <a:moveTo>
                  <a:pt x="0" y="1872"/>
                </a:moveTo>
                <a:cubicBezTo>
                  <a:pt x="112" y="1672"/>
                  <a:pt x="224" y="1472"/>
                  <a:pt x="384" y="1296"/>
                </a:cubicBezTo>
                <a:cubicBezTo>
                  <a:pt x="544" y="1120"/>
                  <a:pt x="760" y="960"/>
                  <a:pt x="960" y="816"/>
                </a:cubicBezTo>
                <a:cubicBezTo>
                  <a:pt x="1160" y="672"/>
                  <a:pt x="1376" y="544"/>
                  <a:pt x="1584" y="432"/>
                </a:cubicBezTo>
                <a:cubicBezTo>
                  <a:pt x="1792" y="320"/>
                  <a:pt x="2032" y="216"/>
                  <a:pt x="2208" y="144"/>
                </a:cubicBezTo>
                <a:cubicBezTo>
                  <a:pt x="2384" y="72"/>
                  <a:pt x="2512" y="36"/>
                  <a:pt x="2640" y="0"/>
                </a:cubicBezTo>
              </a:path>
            </a:pathLst>
          </a:custGeom>
          <a:noFill/>
          <a:ln w="762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 name="Freeform 19"/>
          <p:cNvSpPr>
            <a:spLocks/>
          </p:cNvSpPr>
          <p:nvPr/>
        </p:nvSpPr>
        <p:spPr bwMode="auto">
          <a:xfrm>
            <a:off x="3124200" y="3124200"/>
            <a:ext cx="4114800" cy="2133600"/>
          </a:xfrm>
          <a:custGeom>
            <a:avLst/>
            <a:gdLst>
              <a:gd name="T0" fmla="*/ 0 w 2592"/>
              <a:gd name="T1" fmla="*/ 1296 h 1296"/>
              <a:gd name="T2" fmla="*/ 336 w 2592"/>
              <a:gd name="T3" fmla="*/ 960 h 1296"/>
              <a:gd name="T4" fmla="*/ 864 w 2592"/>
              <a:gd name="T5" fmla="*/ 624 h 1296"/>
              <a:gd name="T6" fmla="*/ 1488 w 2592"/>
              <a:gd name="T7" fmla="*/ 288 h 1296"/>
              <a:gd name="T8" fmla="*/ 2016 w 2592"/>
              <a:gd name="T9" fmla="*/ 96 h 1296"/>
              <a:gd name="T10" fmla="*/ 2592 w 2592"/>
              <a:gd name="T11" fmla="*/ 0 h 1296"/>
            </a:gdLst>
            <a:ahLst/>
            <a:cxnLst>
              <a:cxn ang="0">
                <a:pos x="T0" y="T1"/>
              </a:cxn>
              <a:cxn ang="0">
                <a:pos x="T2" y="T3"/>
              </a:cxn>
              <a:cxn ang="0">
                <a:pos x="T4" y="T5"/>
              </a:cxn>
              <a:cxn ang="0">
                <a:pos x="T6" y="T7"/>
              </a:cxn>
              <a:cxn ang="0">
                <a:pos x="T8" y="T9"/>
              </a:cxn>
              <a:cxn ang="0">
                <a:pos x="T10" y="T11"/>
              </a:cxn>
            </a:cxnLst>
            <a:rect l="0" t="0" r="r" b="b"/>
            <a:pathLst>
              <a:path w="2592" h="1296">
                <a:moveTo>
                  <a:pt x="0" y="1296"/>
                </a:moveTo>
                <a:cubicBezTo>
                  <a:pt x="96" y="1184"/>
                  <a:pt x="192" y="1072"/>
                  <a:pt x="336" y="960"/>
                </a:cubicBezTo>
                <a:cubicBezTo>
                  <a:pt x="480" y="848"/>
                  <a:pt x="672" y="736"/>
                  <a:pt x="864" y="624"/>
                </a:cubicBezTo>
                <a:cubicBezTo>
                  <a:pt x="1056" y="512"/>
                  <a:pt x="1296" y="376"/>
                  <a:pt x="1488" y="288"/>
                </a:cubicBezTo>
                <a:cubicBezTo>
                  <a:pt x="1680" y="200"/>
                  <a:pt x="1832" y="144"/>
                  <a:pt x="2016" y="96"/>
                </a:cubicBezTo>
                <a:cubicBezTo>
                  <a:pt x="2200" y="48"/>
                  <a:pt x="2396" y="24"/>
                  <a:pt x="2592" y="0"/>
                </a:cubicBezTo>
              </a:path>
            </a:pathLst>
          </a:custGeom>
          <a:noFill/>
          <a:ln w="762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 name="Line 20"/>
          <p:cNvSpPr>
            <a:spLocks noChangeShapeType="1"/>
          </p:cNvSpPr>
          <p:nvPr/>
        </p:nvSpPr>
        <p:spPr bwMode="auto">
          <a:xfrm>
            <a:off x="3124200" y="2013284"/>
            <a:ext cx="0" cy="32766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 name="Line 21"/>
          <p:cNvSpPr>
            <a:spLocks noChangeShapeType="1"/>
          </p:cNvSpPr>
          <p:nvPr/>
        </p:nvSpPr>
        <p:spPr bwMode="auto">
          <a:xfrm flipV="1">
            <a:off x="3124200" y="5322888"/>
            <a:ext cx="5045075" cy="11112"/>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 name="Line 22"/>
          <p:cNvSpPr>
            <a:spLocks noChangeShapeType="1"/>
          </p:cNvSpPr>
          <p:nvPr/>
        </p:nvSpPr>
        <p:spPr bwMode="auto">
          <a:xfrm>
            <a:off x="6934200" y="5105400"/>
            <a:ext cx="0" cy="2286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 name="Line 23"/>
          <p:cNvSpPr>
            <a:spLocks noChangeShapeType="1"/>
          </p:cNvSpPr>
          <p:nvPr/>
        </p:nvSpPr>
        <p:spPr bwMode="auto">
          <a:xfrm>
            <a:off x="5410200" y="5105400"/>
            <a:ext cx="0" cy="2286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 name="Line 24"/>
          <p:cNvSpPr>
            <a:spLocks noChangeShapeType="1"/>
          </p:cNvSpPr>
          <p:nvPr/>
        </p:nvSpPr>
        <p:spPr bwMode="auto">
          <a:xfrm>
            <a:off x="4648200" y="5105400"/>
            <a:ext cx="0" cy="2286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 name="Line 25"/>
          <p:cNvSpPr>
            <a:spLocks noChangeShapeType="1"/>
          </p:cNvSpPr>
          <p:nvPr/>
        </p:nvSpPr>
        <p:spPr bwMode="auto">
          <a:xfrm>
            <a:off x="3886200" y="5061284"/>
            <a:ext cx="0" cy="2286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 name="Line 26"/>
          <p:cNvSpPr>
            <a:spLocks noChangeShapeType="1"/>
          </p:cNvSpPr>
          <p:nvPr/>
        </p:nvSpPr>
        <p:spPr bwMode="auto">
          <a:xfrm>
            <a:off x="6172200" y="5105400"/>
            <a:ext cx="0" cy="2286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 name="Line 27"/>
          <p:cNvSpPr>
            <a:spLocks noChangeShapeType="1"/>
          </p:cNvSpPr>
          <p:nvPr/>
        </p:nvSpPr>
        <p:spPr bwMode="auto">
          <a:xfrm>
            <a:off x="7696200" y="5105400"/>
            <a:ext cx="0" cy="2286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 name="Text Box 9"/>
          <p:cNvSpPr txBox="1">
            <a:spLocks noChangeArrowheads="1"/>
          </p:cNvSpPr>
          <p:nvPr/>
        </p:nvSpPr>
        <p:spPr bwMode="auto">
          <a:xfrm>
            <a:off x="2895600" y="5867400"/>
            <a:ext cx="556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000" b="1" smtClean="0">
                <a:solidFill>
                  <a:schemeClr val="bg1"/>
                </a:solidFill>
                <a:latin typeface="Arial" panose="020B0604020202020204" pitchFamily="34" charset="0"/>
              </a:rPr>
              <a:t>Berdasarkan pada 8 brand komposit</a:t>
            </a:r>
            <a:endParaRPr lang="en-US" altLang="zh-CN" sz="2000" b="1">
              <a:solidFill>
                <a:schemeClr val="bg1"/>
              </a:solidFill>
              <a:latin typeface="Arial" panose="020B0604020202020204" pitchFamily="34" charset="0"/>
            </a:endParaRPr>
          </a:p>
        </p:txBody>
      </p:sp>
    </p:spTree>
    <p:extLst>
      <p:ext uri="{BB962C8B-B14F-4D97-AF65-F5344CB8AC3E}">
        <p14:creationId xmlns:p14="http://schemas.microsoft.com/office/powerpoint/2010/main" val="21622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ircle(in)">
                                      <p:cBhvr>
                                        <p:cTn id="15" dur="2000"/>
                                        <p:tgtEl>
                                          <p:spTgt spid="21"/>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ircle(in)">
                                      <p:cBhvr>
                                        <p:cTn id="18" dur="2000"/>
                                        <p:tgtEl>
                                          <p:spTgt spid="20"/>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circle(in)">
                                      <p:cBhvr>
                                        <p:cTn id="21" dur="2000"/>
                                        <p:tgtEl>
                                          <p:spTgt spid="1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circle(in)">
                                      <p:cBhvr>
                                        <p:cTn id="24" dur="2000"/>
                                        <p:tgtEl>
                                          <p:spTgt spid="22"/>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circle(in)">
                                      <p:cBhvr>
                                        <p:cTn id="30" dur="2000"/>
                                        <p:tgtEl>
                                          <p:spTgt spid="23"/>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circle(in)">
                                      <p:cBhvr>
                                        <p:cTn id="33" dur="2000"/>
                                        <p:tgtEl>
                                          <p:spTgt spid="17"/>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ircle(in)">
                                      <p:cBhvr>
                                        <p:cTn id="36" dur="2000"/>
                                        <p:tgtEl>
                                          <p:spTgt spid="7"/>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ircle(in)">
                                      <p:cBhvr>
                                        <p:cTn id="39" dur="2000"/>
                                        <p:tgtEl>
                                          <p:spTgt spid="11"/>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circle(in)">
                                      <p:cBhvr>
                                        <p:cTn id="42" dur="20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circle(in)">
                                      <p:cBhvr>
                                        <p:cTn id="47" dur="2000"/>
                                        <p:tgtEl>
                                          <p:spTgt spid="15"/>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circle(in)">
                                      <p:cBhvr>
                                        <p:cTn id="50" dur="2000"/>
                                        <p:tgtEl>
                                          <p:spTgt spid="13"/>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circle(in)">
                                      <p:cBhvr>
                                        <p:cTn id="53" dur="20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circle(in)">
                                      <p:cBhvr>
                                        <p:cTn id="58" dur="2000"/>
                                        <p:tgtEl>
                                          <p:spTgt spid="12"/>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circle(in)">
                                      <p:cBhvr>
                                        <p:cTn id="61" dur="2000"/>
                                        <p:tgtEl>
                                          <p:spTgt spid="14"/>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circle(in)">
                                      <p:cBhvr>
                                        <p:cTn id="6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P spid="13" grpId="0"/>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075" y="452718"/>
            <a:ext cx="9943466" cy="610698"/>
          </a:xfrm>
        </p:spPr>
        <p:txBody>
          <a:bodyPr/>
          <a:lstStyle/>
          <a:p>
            <a:r>
              <a:rPr lang="en-US" sz="3600" smtClean="0">
                <a:latin typeface="Arial" panose="020B0604020202020204" pitchFamily="34" charset="0"/>
                <a:cs typeface="Arial" panose="020B0604020202020204" pitchFamily="34" charset="0"/>
              </a:rPr>
              <a:t>Pengaruh Periklanan pada Pembentukan Opini</a:t>
            </a:r>
            <a:endParaRPr lang="en-US" sz="360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05326" y="1220406"/>
            <a:ext cx="10223744" cy="5027994"/>
          </a:xfrm>
        </p:spPr>
        <p:txBody>
          <a:bodyPr>
            <a:normAutofit fontScale="92500"/>
          </a:bodyPr>
          <a:lstStyle/>
          <a:p>
            <a:pPr marL="0" indent="0">
              <a:buNone/>
            </a:pPr>
            <a:r>
              <a:rPr lang="en-US" sz="2400" smtClean="0">
                <a:latin typeface="Arial" panose="020B0604020202020204" pitchFamily="34" charset="0"/>
                <a:cs typeface="Arial" panose="020B0604020202020204" pitchFamily="34" charset="0"/>
              </a:rPr>
              <a:t>Daya Tarik Iklan</a:t>
            </a:r>
          </a:p>
          <a:p>
            <a:r>
              <a:rPr lang="en-US" altLang="zh-CN" sz="2400" b="1">
                <a:solidFill>
                  <a:srgbClr val="00FF00"/>
                </a:solidFill>
                <a:latin typeface="Arial" panose="020B0604020202020204" pitchFamily="34" charset="0"/>
              </a:rPr>
              <a:t>Informational advertising</a:t>
            </a:r>
            <a:r>
              <a:rPr lang="en-US" altLang="zh-CN" sz="2400" b="1">
                <a:latin typeface="Arial" panose="020B0604020202020204" pitchFamily="34" charset="0"/>
              </a:rPr>
              <a:t> </a:t>
            </a:r>
            <a:r>
              <a:rPr lang="en-US" altLang="zh-CN" sz="2400" b="1">
                <a:solidFill>
                  <a:srgbClr val="00FF00"/>
                </a:solidFill>
                <a:latin typeface="Arial" panose="020B0604020202020204" pitchFamily="34" charset="0"/>
              </a:rPr>
              <a:t>appeals</a:t>
            </a:r>
            <a:r>
              <a:rPr lang="en-US" altLang="zh-CN" sz="2400" b="1">
                <a:latin typeface="Arial" panose="020B0604020202020204" pitchFamily="34" charset="0"/>
              </a:rPr>
              <a:t> </a:t>
            </a:r>
            <a:r>
              <a:rPr lang="en-US" altLang="zh-CN" sz="2400" b="1" smtClean="0">
                <a:latin typeface="Arial" panose="020B0604020202020204" pitchFamily="34" charset="0"/>
              </a:rPr>
              <a:t>: </a:t>
            </a:r>
            <a:r>
              <a:rPr lang="en-US" sz="2400" smtClean="0">
                <a:latin typeface="Arial" panose="020B0604020202020204" pitchFamily="34" charset="0"/>
                <a:cs typeface="Arial" panose="020B0604020202020204" pitchFamily="34" charset="0"/>
              </a:rPr>
              <a:t>Daya Tarik iklan secara Informasional  ketikaterjadi iklan </a:t>
            </a:r>
            <a:r>
              <a:rPr lang="en-US" sz="2400">
                <a:latin typeface="Arial" panose="020B0604020202020204" pitchFamily="34" charset="0"/>
                <a:cs typeface="Arial" panose="020B0604020202020204" pitchFamily="34" charset="0"/>
              </a:rPr>
              <a:t>tersebut </a:t>
            </a:r>
            <a:r>
              <a:rPr lang="en-US" sz="2400" smtClean="0">
                <a:latin typeface="Arial" panose="020B0604020202020204" pitchFamily="34" charset="0"/>
                <a:cs typeface="Arial" panose="020B0604020202020204" pitchFamily="34" charset="0"/>
              </a:rPr>
              <a:t>mencoba </a:t>
            </a:r>
            <a:r>
              <a:rPr lang="en-US" sz="2400">
                <a:latin typeface="Arial" panose="020B0604020202020204" pitchFamily="34" charset="0"/>
                <a:cs typeface="Arial" panose="020B0604020202020204" pitchFamily="34" charset="0"/>
              </a:rPr>
              <a:t>mempengaruhi keyakinan konsumen tentang </a:t>
            </a:r>
            <a:r>
              <a:rPr lang="en-US" sz="2400" smtClean="0">
                <a:latin typeface="Arial" panose="020B0604020202020204" pitchFamily="34" charset="0"/>
                <a:cs typeface="Arial" panose="020B0604020202020204" pitchFamily="34" charset="0"/>
              </a:rPr>
              <a:t>produk</a:t>
            </a:r>
          </a:p>
          <a:p>
            <a:r>
              <a:rPr lang="en-US" altLang="zh-CN" sz="2400" b="1">
                <a:solidFill>
                  <a:srgbClr val="00FF00"/>
                </a:solidFill>
                <a:latin typeface="Arial" panose="020B0604020202020204" pitchFamily="34" charset="0"/>
              </a:rPr>
              <a:t>Emotional advertising appeals</a:t>
            </a:r>
            <a:r>
              <a:rPr lang="en-US" altLang="zh-CN" sz="2400" b="1">
                <a:latin typeface="Arial" panose="020B0604020202020204" pitchFamily="34" charset="0"/>
              </a:rPr>
              <a:t> </a:t>
            </a:r>
            <a:r>
              <a:rPr lang="en-US" altLang="zh-CN" sz="2400" b="1" smtClean="0">
                <a:latin typeface="Arial" panose="020B0604020202020204" pitchFamily="34" charset="0"/>
              </a:rPr>
              <a:t>: </a:t>
            </a:r>
            <a:r>
              <a:rPr lang="en-US" sz="2400" smtClean="0">
                <a:latin typeface="Arial" panose="020B0604020202020204" pitchFamily="34" charset="0"/>
                <a:cs typeface="Arial" panose="020B0604020202020204" pitchFamily="34" charset="0"/>
              </a:rPr>
              <a:t>Daya </a:t>
            </a:r>
            <a:r>
              <a:rPr lang="en-US" sz="2400">
                <a:latin typeface="Arial" panose="020B0604020202020204" pitchFamily="34" charset="0"/>
                <a:cs typeface="Arial" panose="020B0604020202020204" pitchFamily="34" charset="0"/>
              </a:rPr>
              <a:t>Tarik iklan secara emosional terasa </a:t>
            </a:r>
            <a:r>
              <a:rPr lang="en-US" sz="2400" smtClean="0">
                <a:latin typeface="Arial" panose="020B0604020202020204" pitchFamily="34" charset="0"/>
                <a:cs typeface="Arial" panose="020B0604020202020204" pitchFamily="34" charset="0"/>
              </a:rPr>
              <a:t>mencoba </a:t>
            </a:r>
            <a:r>
              <a:rPr lang="en-US" sz="2400">
                <a:latin typeface="Arial" panose="020B0604020202020204" pitchFamily="34" charset="0"/>
                <a:cs typeface="Arial" panose="020B0604020202020204" pitchFamily="34" charset="0"/>
              </a:rPr>
              <a:t>untuk mempengaruhi perasaan konsumen tentang </a:t>
            </a:r>
            <a:r>
              <a:rPr lang="en-US" sz="2400" smtClean="0">
                <a:latin typeface="Arial" panose="020B0604020202020204" pitchFamily="34" charset="0"/>
                <a:cs typeface="Arial" panose="020B0604020202020204" pitchFamily="34" charset="0"/>
              </a:rPr>
              <a:t>produk</a:t>
            </a:r>
          </a:p>
          <a:p>
            <a:r>
              <a:rPr lang="en-US" altLang="zh-CN" sz="2400" b="1" smtClean="0">
                <a:solidFill>
                  <a:srgbClr val="00FF00"/>
                </a:solidFill>
                <a:latin typeface="Arial" panose="020B0604020202020204" pitchFamily="34" charset="0"/>
              </a:rPr>
              <a:t>Utilitarian </a:t>
            </a:r>
            <a:r>
              <a:rPr lang="en-US" altLang="zh-CN" sz="2400" b="1">
                <a:solidFill>
                  <a:srgbClr val="00FF00"/>
                </a:solidFill>
                <a:latin typeface="Arial" panose="020B0604020202020204" pitchFamily="34" charset="0"/>
              </a:rPr>
              <a:t>advertising</a:t>
            </a:r>
            <a:r>
              <a:rPr lang="en-US" altLang="zh-CN" sz="2400" b="1">
                <a:latin typeface="Arial" panose="020B0604020202020204" pitchFamily="34" charset="0"/>
              </a:rPr>
              <a:t> </a:t>
            </a:r>
            <a:r>
              <a:rPr lang="en-US" altLang="zh-CN" sz="2400" b="1" smtClean="0">
                <a:solidFill>
                  <a:srgbClr val="00FF00"/>
                </a:solidFill>
                <a:latin typeface="Arial" panose="020B0604020202020204" pitchFamily="34" charset="0"/>
              </a:rPr>
              <a:t>appeals </a:t>
            </a:r>
            <a:r>
              <a:rPr lang="en-US" altLang="zh-CN" sz="2400">
                <a:latin typeface="Arial" panose="020B0604020202020204" pitchFamily="34" charset="0"/>
              </a:rPr>
              <a:t>: Daya Tarik iklan berdasarkan kegunaan bertujuan untuk mempengaruhi </a:t>
            </a:r>
            <a:r>
              <a:rPr lang="en-US" altLang="zh-CN" sz="2400" smtClean="0">
                <a:latin typeface="Arial" panose="020B0604020202020204" pitchFamily="34" charset="0"/>
              </a:rPr>
              <a:t>oopini konsumen </a:t>
            </a:r>
            <a:r>
              <a:rPr lang="en-US" altLang="zh-CN" sz="2400">
                <a:latin typeface="Arial" panose="020B0604020202020204" pitchFamily="34" charset="0"/>
              </a:rPr>
              <a:t>tentang produk yang diiklankan </a:t>
            </a:r>
            <a:r>
              <a:rPr lang="en-US" altLang="zh-CN" sz="2400" smtClean="0">
                <a:latin typeface="Arial" panose="020B0604020202020204" pitchFamily="34" charset="0"/>
              </a:rPr>
              <a:t>terutama pada kemampuan </a:t>
            </a:r>
            <a:r>
              <a:rPr lang="en-US" altLang="zh-CN" sz="2400">
                <a:latin typeface="Arial" panose="020B0604020202020204" pitchFamily="34" charset="0"/>
              </a:rPr>
              <a:t>untuk melakukan fungsi yang </a:t>
            </a:r>
            <a:r>
              <a:rPr lang="en-US" altLang="zh-CN" sz="2400" smtClean="0">
                <a:latin typeface="Arial" panose="020B0604020202020204" pitchFamily="34" charset="0"/>
              </a:rPr>
              <a:t>dimaksud</a:t>
            </a:r>
          </a:p>
          <a:p>
            <a:r>
              <a:rPr lang="en-US" altLang="zh-CN" sz="2400" b="1">
                <a:solidFill>
                  <a:srgbClr val="00FF00"/>
                </a:solidFill>
                <a:latin typeface="Arial" panose="020B0604020202020204" pitchFamily="34" charset="0"/>
              </a:rPr>
              <a:t>Value-expressive advertising</a:t>
            </a:r>
            <a:r>
              <a:rPr lang="en-US" altLang="zh-CN" sz="2400" b="1">
                <a:latin typeface="Arial" panose="020B0604020202020204" pitchFamily="34" charset="0"/>
              </a:rPr>
              <a:t> </a:t>
            </a:r>
            <a:r>
              <a:rPr lang="en-US" altLang="zh-CN" sz="2400" b="1" smtClean="0">
                <a:solidFill>
                  <a:srgbClr val="00FF00"/>
                </a:solidFill>
                <a:latin typeface="Arial" panose="020B0604020202020204" pitchFamily="34" charset="0"/>
              </a:rPr>
              <a:t>appeals</a:t>
            </a:r>
            <a:r>
              <a:rPr lang="en-US" altLang="zh-CN" sz="2400">
                <a:latin typeface="Arial" panose="020B0604020202020204" pitchFamily="34" charset="0"/>
              </a:rPr>
              <a:t> : mencoba untuk mempengaruhi </a:t>
            </a:r>
            <a:r>
              <a:rPr lang="en-US" altLang="zh-CN" sz="2400" smtClean="0">
                <a:latin typeface="Arial" panose="020B0604020202020204" pitchFamily="34" charset="0"/>
              </a:rPr>
              <a:t>opini konsumen </a:t>
            </a:r>
            <a:r>
              <a:rPr lang="en-US" altLang="zh-CN" sz="2400">
                <a:latin typeface="Arial" panose="020B0604020202020204" pitchFamily="34" charset="0"/>
              </a:rPr>
              <a:t>tentang produk yang diiklankan </a:t>
            </a:r>
            <a:r>
              <a:rPr lang="en-US" altLang="zh-CN" sz="2400" smtClean="0">
                <a:latin typeface="Arial" panose="020B0604020202020204" pitchFamily="34" charset="0"/>
              </a:rPr>
              <a:t>terutama pada kemampuan </a:t>
            </a:r>
            <a:r>
              <a:rPr lang="en-US" altLang="zh-CN" sz="2400">
                <a:latin typeface="Arial" panose="020B0604020202020204" pitchFamily="34" charset="0"/>
              </a:rPr>
              <a:t>untuk </a:t>
            </a:r>
            <a:r>
              <a:rPr lang="en-US" altLang="zh-CN" sz="2400" smtClean="0">
                <a:latin typeface="Arial" panose="020B0604020202020204" pitchFamily="34" charset="0"/>
              </a:rPr>
              <a:t>mengkomunikasikan </a:t>
            </a:r>
            <a:r>
              <a:rPr lang="en-US" altLang="zh-CN" sz="2400">
                <a:latin typeface="Arial" panose="020B0604020202020204" pitchFamily="34" charset="0"/>
              </a:rPr>
              <a:t>sesuatu tentang penggunaan produk</a:t>
            </a:r>
            <a:endParaRPr lang="en-US" sz="24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pt-BR" smtClean="0"/>
              <a:t>Djoko Santoso - Agribisnis - Faperta - Unlam</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28</a:t>
            </a:fld>
            <a:endParaRPr lang="en-US" dirty="0"/>
          </a:p>
        </p:txBody>
      </p:sp>
    </p:spTree>
    <p:extLst>
      <p:ext uri="{BB962C8B-B14F-4D97-AF65-F5344CB8AC3E}">
        <p14:creationId xmlns:p14="http://schemas.microsoft.com/office/powerpoint/2010/main" val="417649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5326" y="1220406"/>
            <a:ext cx="10223744" cy="5421026"/>
          </a:xfrm>
        </p:spPr>
        <p:txBody>
          <a:bodyPr>
            <a:normAutofit/>
          </a:bodyPr>
          <a:lstStyle/>
          <a:p>
            <a:pPr marL="0" indent="0">
              <a:buNone/>
            </a:pPr>
            <a:r>
              <a:rPr lang="en-US" sz="2400" smtClean="0">
                <a:latin typeface="Arial" panose="020B0604020202020204" pitchFamily="34" charset="0"/>
                <a:cs typeface="Arial" panose="020B0604020202020204" pitchFamily="34" charset="0"/>
              </a:rPr>
              <a:t>Daya Tarik Iklan</a:t>
            </a:r>
          </a:p>
          <a:p>
            <a:r>
              <a:rPr lang="en-US" sz="2400">
                <a:latin typeface="Arial" panose="020B0604020202020204" pitchFamily="34" charset="0"/>
                <a:cs typeface="Arial" panose="020B0604020202020204" pitchFamily="34" charset="0"/>
              </a:rPr>
              <a:t>Kelayakan menggunakan jenis </a:t>
            </a:r>
            <a:r>
              <a:rPr lang="en-US" sz="2400" smtClean="0">
                <a:latin typeface="Arial" panose="020B0604020202020204" pitchFamily="34" charset="0"/>
                <a:cs typeface="Arial" panose="020B0604020202020204" pitchFamily="34" charset="0"/>
              </a:rPr>
              <a:t>daya Tarik tertentu tergantung </a:t>
            </a:r>
            <a:r>
              <a:rPr lang="en-US" sz="2400">
                <a:latin typeface="Arial" panose="020B0604020202020204" pitchFamily="34" charset="0"/>
                <a:cs typeface="Arial" panose="020B0604020202020204" pitchFamily="34" charset="0"/>
              </a:rPr>
              <a:t>pada apa yang penting untuk konsumen </a:t>
            </a:r>
            <a:r>
              <a:rPr lang="en-US" sz="2400" smtClean="0">
                <a:latin typeface="Arial" panose="020B0604020202020204" pitchFamily="34" charset="0"/>
                <a:cs typeface="Arial" panose="020B0604020202020204" pitchFamily="34" charset="0"/>
              </a:rPr>
              <a:t>ketika mereka </a:t>
            </a:r>
            <a:r>
              <a:rPr lang="en-US" sz="2400">
                <a:latin typeface="Arial" panose="020B0604020202020204" pitchFamily="34" charset="0"/>
                <a:cs typeface="Arial" panose="020B0604020202020204" pitchFamily="34" charset="0"/>
              </a:rPr>
              <a:t>membentuk </a:t>
            </a:r>
            <a:r>
              <a:rPr lang="en-US" sz="2400" smtClean="0">
                <a:latin typeface="Arial" panose="020B0604020202020204" pitchFamily="34" charset="0"/>
                <a:cs typeface="Arial" panose="020B0604020202020204" pitchFamily="34" charset="0"/>
              </a:rPr>
              <a:t>opini produk</a:t>
            </a:r>
          </a:p>
          <a:p>
            <a:r>
              <a:rPr lang="sv-SE" sz="2400">
                <a:latin typeface="Arial" panose="020B0604020202020204" pitchFamily="34" charset="0"/>
                <a:cs typeface="Arial" panose="020B0604020202020204" pitchFamily="34" charset="0"/>
              </a:rPr>
              <a:t>Produk bisa bernilai bagi kedua sifat utilitarian dan </a:t>
            </a:r>
            <a:r>
              <a:rPr lang="sv-SE" sz="2400" smtClean="0">
                <a:latin typeface="Arial" panose="020B0604020202020204" pitchFamily="34" charset="0"/>
                <a:cs typeface="Arial" panose="020B0604020202020204" pitchFamily="34" charset="0"/>
              </a:rPr>
              <a:t>nilai-ekspresif</a:t>
            </a:r>
          </a:p>
          <a:p>
            <a:endParaRPr lang="sv-SE" sz="24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pt-BR" smtClean="0"/>
              <a:t>Djoko Santoso - Agribisnis - Faperta - Unlam</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29</a:t>
            </a:fld>
            <a:endParaRPr lang="en-US" dirty="0"/>
          </a:p>
        </p:txBody>
      </p:sp>
      <p:sp>
        <p:nvSpPr>
          <p:cNvPr id="6" name="Title 1"/>
          <p:cNvSpPr>
            <a:spLocks noGrp="1"/>
          </p:cNvSpPr>
          <p:nvPr>
            <p:ph type="title"/>
          </p:nvPr>
        </p:nvSpPr>
        <p:spPr>
          <a:xfrm>
            <a:off x="276727" y="452718"/>
            <a:ext cx="10238874" cy="610698"/>
          </a:xfrm>
        </p:spPr>
        <p:txBody>
          <a:bodyPr/>
          <a:lstStyle/>
          <a:p>
            <a:r>
              <a:rPr lang="en-US" sz="3600" smtClean="0">
                <a:latin typeface="Arial" panose="020B0604020202020204" pitchFamily="34" charset="0"/>
                <a:cs typeface="Arial" panose="020B0604020202020204" pitchFamily="34" charset="0"/>
              </a:rPr>
              <a:t>Pengaruh Periklanan pada Pembentukan Opini</a:t>
            </a:r>
            <a:endParaRPr 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609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421" y="1239254"/>
            <a:ext cx="10058399" cy="5009146"/>
          </a:xfrm>
        </p:spPr>
        <p:txBody>
          <a:bodyPr>
            <a:normAutofit/>
          </a:bodyPr>
          <a:lstStyle/>
          <a:p>
            <a:r>
              <a:rPr lang="en-US" sz="2400">
                <a:latin typeface="Arial" panose="020B0604020202020204" pitchFamily="34" charset="0"/>
                <a:cs typeface="Arial" panose="020B0604020202020204" pitchFamily="34" charset="0"/>
              </a:rPr>
              <a:t>Ketika konsumen </a:t>
            </a:r>
            <a:r>
              <a:rPr lang="en-US" sz="2400" smtClean="0">
                <a:latin typeface="Arial" panose="020B0604020202020204" pitchFamily="34" charset="0"/>
                <a:cs typeface="Arial" panose="020B0604020202020204" pitchFamily="34" charset="0"/>
              </a:rPr>
              <a:t>memberi perhatian pada iklan</a:t>
            </a:r>
            <a:r>
              <a:rPr lang="en-US" sz="2400">
                <a:latin typeface="Arial" panose="020B0604020202020204" pitchFamily="34" charset="0"/>
                <a:cs typeface="Arial" panose="020B0604020202020204" pitchFamily="34" charset="0"/>
              </a:rPr>
              <a:t>, mereka mungkin mengalami</a:t>
            </a:r>
            <a:r>
              <a:rPr lang="en-US" sz="2400" smtClean="0">
                <a:latin typeface="Arial" panose="020B0604020202020204" pitchFamily="34" charset="0"/>
                <a:cs typeface="Arial" panose="020B0604020202020204" pitchFamily="34" charset="0"/>
              </a:rPr>
              <a:t>:</a:t>
            </a:r>
          </a:p>
          <a:p>
            <a:pPr lvl="1"/>
            <a:r>
              <a:rPr lang="en-US" sz="2200" smtClean="0">
                <a:latin typeface="Arial" panose="020B0604020202020204" pitchFamily="34" charset="0"/>
                <a:cs typeface="Arial" panose="020B0604020202020204" pitchFamily="34" charset="0"/>
              </a:rPr>
              <a:t>Respons kognitif</a:t>
            </a:r>
            <a:r>
              <a:rPr lang="en-US" sz="2200">
                <a:latin typeface="Arial" panose="020B0604020202020204" pitchFamily="34" charset="0"/>
                <a:cs typeface="Arial" panose="020B0604020202020204" pitchFamily="34" charset="0"/>
              </a:rPr>
              <a:t>: pikiran yang ditimbulkan oleh </a:t>
            </a:r>
            <a:r>
              <a:rPr lang="en-US" sz="2200" smtClean="0">
                <a:latin typeface="Arial" panose="020B0604020202020204" pitchFamily="34" charset="0"/>
                <a:cs typeface="Arial" panose="020B0604020202020204" pitchFamily="34" charset="0"/>
              </a:rPr>
              <a:t>iklan</a:t>
            </a:r>
          </a:p>
          <a:p>
            <a:pPr lvl="1"/>
            <a:r>
              <a:rPr lang="sv-SE" sz="2200" smtClean="0">
                <a:latin typeface="Arial" panose="020B0604020202020204" pitchFamily="34" charset="0"/>
                <a:cs typeface="Arial" panose="020B0604020202020204" pitchFamily="34" charset="0"/>
              </a:rPr>
              <a:t>Respons Afektif : </a:t>
            </a:r>
            <a:r>
              <a:rPr lang="sv-SE" sz="2200">
                <a:latin typeface="Arial" panose="020B0604020202020204" pitchFamily="34" charset="0"/>
                <a:cs typeface="Arial" panose="020B0604020202020204" pitchFamily="34" charset="0"/>
              </a:rPr>
              <a:t>perasaan yang ditimbulkan oleh </a:t>
            </a:r>
            <a:r>
              <a:rPr lang="sv-SE" sz="2200" smtClean="0">
                <a:latin typeface="Arial" panose="020B0604020202020204" pitchFamily="34" charset="0"/>
                <a:cs typeface="Arial" panose="020B0604020202020204" pitchFamily="34" charset="0"/>
              </a:rPr>
              <a:t>iklan</a:t>
            </a:r>
          </a:p>
          <a:p>
            <a:r>
              <a:rPr lang="en-US" sz="2400">
                <a:latin typeface="Arial" panose="020B0604020202020204" pitchFamily="34" charset="0"/>
                <a:cs typeface="Arial" panose="020B0604020202020204" pitchFamily="34" charset="0"/>
              </a:rPr>
              <a:t>Iklan-iklan yang berbeda membutuhkan jumlah pengolahan yang </a:t>
            </a:r>
            <a:r>
              <a:rPr lang="en-US" sz="2400" smtClean="0">
                <a:latin typeface="Arial" panose="020B0604020202020204" pitchFamily="34" charset="0"/>
                <a:cs typeface="Arial" panose="020B0604020202020204" pitchFamily="34" charset="0"/>
              </a:rPr>
              <a:t>berbeda pula</a:t>
            </a:r>
          </a:p>
          <a:p>
            <a:r>
              <a:rPr lang="en-US" sz="2400" smtClean="0">
                <a:latin typeface="Arial" panose="020B0604020202020204" pitchFamily="34" charset="0"/>
                <a:cs typeface="Arial" panose="020B0604020202020204" pitchFamily="34" charset="0"/>
              </a:rPr>
              <a:t>Iklan </a:t>
            </a:r>
            <a:r>
              <a:rPr lang="id-ID" sz="2400" smtClean="0">
                <a:latin typeface="Arial" panose="020B0604020202020204" pitchFamily="34" charset="0"/>
                <a:cs typeface="Arial" panose="020B0604020202020204" pitchFamily="34" charset="0"/>
              </a:rPr>
              <a:t>dengan </a:t>
            </a:r>
            <a:r>
              <a:rPr lang="en-US" sz="2400" smtClean="0">
                <a:latin typeface="Arial" panose="020B0604020202020204" pitchFamily="34" charset="0"/>
                <a:cs typeface="Arial" panose="020B0604020202020204" pitchFamily="34" charset="0"/>
              </a:rPr>
              <a:t>sarat</a:t>
            </a:r>
            <a:r>
              <a:rPr lang="id-ID" sz="2400" smtClean="0">
                <a:latin typeface="Arial" panose="020B0604020202020204" pitchFamily="34" charset="0"/>
                <a:cs typeface="Arial" panose="020B0604020202020204" pitchFamily="34" charset="0"/>
              </a:rPr>
              <a:t> i</a:t>
            </a:r>
            <a:r>
              <a:rPr lang="en-US" sz="2400" smtClean="0">
                <a:latin typeface="Arial" panose="020B0604020202020204" pitchFamily="34" charset="0"/>
                <a:cs typeface="Arial" panose="020B0604020202020204" pitchFamily="34" charset="0"/>
              </a:rPr>
              <a:t>nformasi </a:t>
            </a:r>
            <a:r>
              <a:rPr lang="en-US" sz="2400">
                <a:latin typeface="Arial" panose="020B0604020202020204" pitchFamily="34" charset="0"/>
                <a:cs typeface="Arial" panose="020B0604020202020204" pitchFamily="34" charset="0"/>
              </a:rPr>
              <a:t>memerlukan </a:t>
            </a:r>
            <a:r>
              <a:rPr lang="en-US" sz="2400">
                <a:latin typeface="Arial" panose="020B0604020202020204" pitchFamily="34" charset="0"/>
                <a:cs typeface="Arial" panose="020B0604020202020204" pitchFamily="34" charset="0"/>
              </a:rPr>
              <a:t>pengolahan luas, sementara iklan sederhana memerlukan pengolahan </a:t>
            </a:r>
            <a:r>
              <a:rPr lang="id-ID" sz="2400" smtClean="0">
                <a:latin typeface="Arial" panose="020B0604020202020204" pitchFamily="34" charset="0"/>
                <a:cs typeface="Arial" panose="020B0604020202020204" pitchFamily="34" charset="0"/>
              </a:rPr>
              <a:t>yang </a:t>
            </a:r>
            <a:r>
              <a:rPr lang="en-US" sz="2400" smtClean="0">
                <a:latin typeface="Arial" panose="020B0604020202020204" pitchFamily="34" charset="0"/>
                <a:cs typeface="Arial" panose="020B0604020202020204" pitchFamily="34" charset="0"/>
              </a:rPr>
              <a:t>kurang</a:t>
            </a:r>
            <a:endParaRPr lang="en-US" sz="2400" smtClean="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Sebagai konsumen </a:t>
            </a:r>
            <a:r>
              <a:rPr lang="en-US" sz="2400" smtClean="0">
                <a:latin typeface="Arial" panose="020B0604020202020204" pitchFamily="34" charset="0"/>
                <a:cs typeface="Arial" panose="020B0604020202020204" pitchFamily="34" charset="0"/>
              </a:rPr>
              <a:t>yang berinvestasi pada berbagai </a:t>
            </a:r>
            <a:r>
              <a:rPr lang="en-US" sz="2400">
                <a:latin typeface="Arial" panose="020B0604020202020204" pitchFamily="34" charset="0"/>
                <a:cs typeface="Arial" panose="020B0604020202020204" pitchFamily="34" charset="0"/>
              </a:rPr>
              <a:t>jumlah kognitif dalam </a:t>
            </a:r>
            <a:r>
              <a:rPr lang="en-US" sz="2400" smtClean="0">
                <a:latin typeface="Arial" panose="020B0604020202020204" pitchFamily="34" charset="0"/>
                <a:cs typeface="Arial" panose="020B0604020202020204" pitchFamily="34" charset="0"/>
              </a:rPr>
              <a:t>upaya memahami </a:t>
            </a:r>
            <a:r>
              <a:rPr lang="en-US" sz="2400">
                <a:latin typeface="Arial" panose="020B0604020202020204" pitchFamily="34" charset="0"/>
                <a:cs typeface="Arial" panose="020B0604020202020204" pitchFamily="34" charset="0"/>
              </a:rPr>
              <a:t>informasi, mereka akan memiliki interpretasi yang berbeda </a:t>
            </a:r>
            <a:r>
              <a:rPr lang="en-US" sz="2400" smtClean="0">
                <a:latin typeface="Arial" panose="020B0604020202020204" pitchFamily="34" charset="0"/>
                <a:cs typeface="Arial" panose="020B0604020202020204" pitchFamily="34" charset="0"/>
              </a:rPr>
              <a:t>pada suatu iklan</a:t>
            </a:r>
          </a:p>
          <a:p>
            <a:endParaRPr lang="en-US" sz="24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pt-BR" smtClean="0"/>
              <a:t>Djoko Santoso - Agribisnis - Faperta - Unlam</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3</a:t>
            </a:fld>
            <a:endParaRPr lang="en-US" dirty="0"/>
          </a:p>
        </p:txBody>
      </p:sp>
      <p:sp>
        <p:nvSpPr>
          <p:cNvPr id="6" name="Title 1"/>
          <p:cNvSpPr>
            <a:spLocks noGrp="1"/>
          </p:cNvSpPr>
          <p:nvPr>
            <p:ph type="title"/>
          </p:nvPr>
        </p:nvSpPr>
        <p:spPr>
          <a:xfrm>
            <a:off x="541421" y="452718"/>
            <a:ext cx="9509413" cy="786535"/>
          </a:xfrm>
        </p:spPr>
        <p:txBody>
          <a:bodyPr/>
          <a:lstStyle/>
          <a:p>
            <a:r>
              <a:rPr lang="en-US" sz="3600" smtClean="0">
                <a:latin typeface="Arial" panose="020B0604020202020204" pitchFamily="34" charset="0"/>
                <a:cs typeface="Arial" panose="020B0604020202020204" pitchFamily="34" charset="0"/>
              </a:rPr>
              <a:t>Pembentukan Opini</a:t>
            </a:r>
            <a:endParaRPr 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78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ircle(in)">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ircle(in)">
                                      <p:cBhvr>
                                        <p:cTn id="3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232" y="1191126"/>
            <a:ext cx="10259838" cy="5057273"/>
          </a:xfrm>
        </p:spPr>
        <p:txBody>
          <a:bodyPr>
            <a:noAutofit/>
          </a:bodyPr>
          <a:lstStyle/>
          <a:p>
            <a:pPr marL="0" indent="0">
              <a:buNone/>
            </a:pPr>
            <a:r>
              <a:rPr lang="sv-SE">
                <a:latin typeface="Arial" panose="020B0604020202020204" pitchFamily="34" charset="0"/>
                <a:cs typeface="Arial" panose="020B0604020202020204" pitchFamily="34" charset="0"/>
              </a:rPr>
              <a:t>Klaim Iklan</a:t>
            </a:r>
          </a:p>
          <a:p>
            <a:r>
              <a:rPr lang="en-US">
                <a:latin typeface="Arial" panose="020B0604020202020204" pitchFamily="34" charset="0"/>
                <a:cs typeface="Arial" panose="020B0604020202020204" pitchFamily="34" charset="0"/>
              </a:rPr>
              <a:t>Klaim yang kuat membuat lebih menguntungkan bagi opini Produk</a:t>
            </a:r>
          </a:p>
          <a:p>
            <a:r>
              <a:rPr lang="en-US">
                <a:latin typeface="Arial" panose="020B0604020202020204" pitchFamily="34" charset="0"/>
                <a:cs typeface="Arial" panose="020B0604020202020204" pitchFamily="34" charset="0"/>
              </a:rPr>
              <a:t>Relevansi membuat klaim lebih kuat</a:t>
            </a:r>
          </a:p>
          <a:p>
            <a:r>
              <a:rPr lang="en-US">
                <a:latin typeface="Arial" panose="020B0604020202020204" pitchFamily="34" charset="0"/>
                <a:cs typeface="Arial" panose="020B0604020202020204" pitchFamily="34" charset="0"/>
              </a:rPr>
              <a:t>Kekuatan juga tergantung pada media apa yang menyampaikan iklan tentang karakteristik dan manfaat produk </a:t>
            </a:r>
          </a:p>
          <a:p>
            <a:r>
              <a:rPr lang="en-US">
                <a:latin typeface="Arial" panose="020B0604020202020204" pitchFamily="34" charset="0"/>
                <a:cs typeface="Arial" panose="020B0604020202020204" pitchFamily="34" charset="0"/>
              </a:rPr>
              <a:t>Klaim Iklan merupakan pembuktian penting dalam pembentukan opini</a:t>
            </a:r>
          </a:p>
          <a:p>
            <a:r>
              <a:rPr lang="en-US">
                <a:latin typeface="Arial" panose="020B0604020202020204" pitchFamily="34" charset="0"/>
                <a:cs typeface="Arial" panose="020B0604020202020204" pitchFamily="34" charset="0"/>
              </a:rPr>
              <a:t>Testimonial dan demonstrasi produk adalah cara yang efektif untuk mendukung klaim</a:t>
            </a:r>
          </a:p>
          <a:p>
            <a:r>
              <a:rPr lang="en-US">
                <a:latin typeface="Arial" panose="020B0604020202020204" pitchFamily="34" charset="0"/>
                <a:cs typeface="Arial" panose="020B0604020202020204" pitchFamily="34" charset="0"/>
              </a:rPr>
              <a:t>Search claim : klaim dapat divalidasi sebelum membeli dengan memeriksa informasi yang tersedia di </a:t>
            </a:r>
            <a:r>
              <a:rPr lang="en-US" smtClean="0">
                <a:latin typeface="Arial" panose="020B0604020202020204" pitchFamily="34" charset="0"/>
                <a:cs typeface="Arial" panose="020B0604020202020204" pitchFamily="34" charset="0"/>
              </a:rPr>
              <a:t>pasar</a:t>
            </a:r>
          </a:p>
          <a:p>
            <a:r>
              <a:rPr lang="en-US">
                <a:latin typeface="Arial" panose="020B0604020202020204" pitchFamily="34" charset="0"/>
                <a:cs typeface="Arial" panose="020B0604020202020204" pitchFamily="34" charset="0"/>
              </a:rPr>
              <a:t>Experience Claim : klaim yang membutuhkan konsumsi produk untuk </a:t>
            </a:r>
            <a:r>
              <a:rPr lang="en-US" smtClean="0">
                <a:latin typeface="Arial" panose="020B0604020202020204" pitchFamily="34" charset="0"/>
                <a:cs typeface="Arial" panose="020B0604020202020204" pitchFamily="34" charset="0"/>
              </a:rPr>
              <a:t>verifikasi</a:t>
            </a:r>
          </a:p>
          <a:p>
            <a:r>
              <a:rPr lang="en-US">
                <a:latin typeface="Arial" panose="020B0604020202020204" pitchFamily="34" charset="0"/>
                <a:cs typeface="Arial" panose="020B0604020202020204" pitchFamily="34" charset="0"/>
              </a:rPr>
              <a:t>Credence claim : </a:t>
            </a:r>
            <a:r>
              <a:rPr lang="en-US" smtClean="0">
                <a:latin typeface="Arial" panose="020B0604020202020204" pitchFamily="34" charset="0"/>
                <a:cs typeface="Arial" panose="020B0604020202020204" pitchFamily="34" charset="0"/>
              </a:rPr>
              <a:t>verifikasi </a:t>
            </a:r>
            <a:r>
              <a:rPr lang="en-US">
                <a:latin typeface="Arial" panose="020B0604020202020204" pitchFamily="34" charset="0"/>
                <a:cs typeface="Arial" panose="020B0604020202020204" pitchFamily="34" charset="0"/>
              </a:rPr>
              <a:t>klaim </a:t>
            </a:r>
            <a:r>
              <a:rPr lang="en-US" smtClean="0">
                <a:latin typeface="Arial" panose="020B0604020202020204" pitchFamily="34" charset="0"/>
                <a:cs typeface="Arial" panose="020B0604020202020204" pitchFamily="34" charset="0"/>
              </a:rPr>
              <a:t>yang </a:t>
            </a:r>
            <a:r>
              <a:rPr lang="en-US">
                <a:latin typeface="Arial" panose="020B0604020202020204" pitchFamily="34" charset="0"/>
                <a:cs typeface="Arial" panose="020B0604020202020204" pitchFamily="34" charset="0"/>
              </a:rPr>
              <a:t>tidak </a:t>
            </a:r>
            <a:r>
              <a:rPr lang="en-US" smtClean="0">
                <a:latin typeface="Arial" panose="020B0604020202020204" pitchFamily="34" charset="0"/>
                <a:cs typeface="Arial" panose="020B0604020202020204" pitchFamily="34" charset="0"/>
              </a:rPr>
              <a:t>mungkin/sangat sulit dilakukan</a:t>
            </a:r>
            <a:endParaRPr lang="en-US"/>
          </a:p>
        </p:txBody>
      </p:sp>
      <p:sp>
        <p:nvSpPr>
          <p:cNvPr id="4" name="Footer Placeholder 3"/>
          <p:cNvSpPr>
            <a:spLocks noGrp="1"/>
          </p:cNvSpPr>
          <p:nvPr>
            <p:ph type="ftr" sz="quarter" idx="11"/>
          </p:nvPr>
        </p:nvSpPr>
        <p:spPr/>
        <p:txBody>
          <a:bodyPr/>
          <a:lstStyle/>
          <a:p>
            <a:r>
              <a:rPr lang="pt-BR" smtClean="0"/>
              <a:t>Djoko Santoso - Agribisnis - Faperta - Unlam</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30</a:t>
            </a:fld>
            <a:endParaRPr lang="en-US" dirty="0"/>
          </a:p>
        </p:txBody>
      </p:sp>
      <p:sp>
        <p:nvSpPr>
          <p:cNvPr id="6" name="Title 1"/>
          <p:cNvSpPr>
            <a:spLocks noGrp="1"/>
          </p:cNvSpPr>
          <p:nvPr>
            <p:ph type="title"/>
          </p:nvPr>
        </p:nvSpPr>
        <p:spPr>
          <a:xfrm>
            <a:off x="336884" y="452718"/>
            <a:ext cx="9901989" cy="822629"/>
          </a:xfrm>
        </p:spPr>
        <p:txBody>
          <a:bodyPr/>
          <a:lstStyle/>
          <a:p>
            <a:r>
              <a:rPr lang="en-US" sz="3600" smtClean="0">
                <a:latin typeface="Arial" panose="020B0604020202020204" pitchFamily="34" charset="0"/>
                <a:cs typeface="Arial" panose="020B0604020202020204" pitchFamily="34" charset="0"/>
              </a:rPr>
              <a:t>Pengaruh Periklanan pada Pembentukan Opini</a:t>
            </a:r>
            <a:endParaRPr 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254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circle(in)">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circle(in)">
                                      <p:cBhvr>
                                        <p:cTn id="5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7064"/>
            <a:ext cx="10271870" cy="5081336"/>
          </a:xfrm>
        </p:spPr>
        <p:txBody>
          <a:bodyPr>
            <a:normAutofit/>
          </a:bodyPr>
          <a:lstStyle/>
          <a:p>
            <a:pPr marL="0" indent="0">
              <a:buNone/>
            </a:pPr>
            <a:r>
              <a:rPr lang="en-US" sz="2400" smtClean="0">
                <a:latin typeface="Arial" panose="020B0604020202020204" pitchFamily="34" charset="0"/>
                <a:cs typeface="Arial" panose="020B0604020202020204" pitchFamily="34" charset="0"/>
              </a:rPr>
              <a:t>Klaim Iklan</a:t>
            </a:r>
          </a:p>
          <a:p>
            <a:r>
              <a:rPr lang="en-US" altLang="zh-CN" sz="2400">
                <a:solidFill>
                  <a:srgbClr val="00FF00"/>
                </a:solidFill>
                <a:latin typeface="Arial" panose="020B0604020202020204" pitchFamily="34" charset="0"/>
              </a:rPr>
              <a:t>Objective </a:t>
            </a:r>
            <a:r>
              <a:rPr lang="en-US" altLang="zh-CN" sz="2400" smtClean="0">
                <a:solidFill>
                  <a:srgbClr val="00FF00"/>
                </a:solidFill>
                <a:latin typeface="Arial" panose="020B0604020202020204" pitchFamily="34" charset="0"/>
              </a:rPr>
              <a:t>claims </a:t>
            </a:r>
            <a:r>
              <a:rPr lang="en-US" altLang="zh-CN" sz="2400">
                <a:latin typeface="Arial" panose="020B0604020202020204" pitchFamily="34" charset="0"/>
              </a:rPr>
              <a:t>fokus pada informasi faktual yang tidak tergantung pada </a:t>
            </a:r>
            <a:r>
              <a:rPr lang="en-US" altLang="zh-CN" sz="2400" smtClean="0">
                <a:latin typeface="Arial" panose="020B0604020202020204" pitchFamily="34" charset="0"/>
              </a:rPr>
              <a:t>interpretasi individual</a:t>
            </a:r>
          </a:p>
          <a:p>
            <a:r>
              <a:rPr lang="en-US" altLang="zh-CN" sz="2400">
                <a:solidFill>
                  <a:srgbClr val="00FF00"/>
                </a:solidFill>
                <a:latin typeface="Arial" panose="020B0604020202020204" pitchFamily="34" charset="0"/>
              </a:rPr>
              <a:t>Subjective </a:t>
            </a:r>
            <a:r>
              <a:rPr lang="en-US" altLang="zh-CN" sz="2400" smtClean="0">
                <a:solidFill>
                  <a:srgbClr val="00FF00"/>
                </a:solidFill>
                <a:latin typeface="Arial" panose="020B0604020202020204" pitchFamily="34" charset="0"/>
              </a:rPr>
              <a:t>claims</a:t>
            </a:r>
            <a:r>
              <a:rPr lang="en-US" altLang="zh-CN" sz="2400">
                <a:latin typeface="Arial" panose="020B0604020202020204" pitchFamily="34" charset="0"/>
              </a:rPr>
              <a:t> adalah orang yang dapat membangkitkan interpretasi yang berbeda di seluruh </a:t>
            </a:r>
            <a:r>
              <a:rPr lang="en-US" altLang="zh-CN" sz="2400" smtClean="0">
                <a:latin typeface="Arial" panose="020B0604020202020204" pitchFamily="34" charset="0"/>
              </a:rPr>
              <a:t>individu</a:t>
            </a:r>
          </a:p>
          <a:p>
            <a:r>
              <a:rPr lang="en-US" sz="2400">
                <a:latin typeface="Arial" panose="020B0604020202020204" pitchFamily="34" charset="0"/>
                <a:cs typeface="Arial" panose="020B0604020202020204" pitchFamily="34" charset="0"/>
              </a:rPr>
              <a:t>Objektif klaim lebih persuasif daripada subjektif </a:t>
            </a:r>
            <a:r>
              <a:rPr lang="en-US" sz="2400" smtClean="0">
                <a:latin typeface="Arial" panose="020B0604020202020204" pitchFamily="34" charset="0"/>
                <a:cs typeface="Arial" panose="020B0604020202020204" pitchFamily="34" charset="0"/>
              </a:rPr>
              <a:t>klaim</a:t>
            </a:r>
          </a:p>
          <a:p>
            <a:endParaRPr lang="en-US" sz="24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pt-BR" smtClean="0"/>
              <a:t>Djoko Santoso - Agribisnis - Faperta - Unlam</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31</a:t>
            </a:fld>
            <a:endParaRPr lang="en-US" dirty="0"/>
          </a:p>
        </p:txBody>
      </p:sp>
      <p:sp>
        <p:nvSpPr>
          <p:cNvPr id="6" name="Title 1"/>
          <p:cNvSpPr>
            <a:spLocks noGrp="1"/>
          </p:cNvSpPr>
          <p:nvPr>
            <p:ph type="title"/>
          </p:nvPr>
        </p:nvSpPr>
        <p:spPr>
          <a:xfrm>
            <a:off x="372979" y="452718"/>
            <a:ext cx="10082463" cy="714345"/>
          </a:xfrm>
        </p:spPr>
        <p:txBody>
          <a:bodyPr/>
          <a:lstStyle/>
          <a:p>
            <a:r>
              <a:rPr lang="en-US" sz="3600" smtClean="0">
                <a:latin typeface="Arial" panose="020B0604020202020204" pitchFamily="34" charset="0"/>
                <a:cs typeface="Arial" panose="020B0604020202020204" pitchFamily="34" charset="0"/>
              </a:rPr>
              <a:t>Pengaruh Periklanan pada Pembentukan Opini</a:t>
            </a:r>
            <a:endParaRPr 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057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075" y="1155032"/>
            <a:ext cx="10190745" cy="5093367"/>
          </a:xfrm>
        </p:spPr>
        <p:txBody>
          <a:bodyPr>
            <a:normAutofit/>
          </a:bodyPr>
          <a:lstStyle/>
          <a:p>
            <a:pPr marL="0" indent="0">
              <a:buNone/>
            </a:pPr>
            <a:r>
              <a:rPr lang="en-US" sz="2400" smtClean="0">
                <a:latin typeface="Arial" panose="020B0604020202020204" pitchFamily="34" charset="0"/>
                <a:cs typeface="Arial" panose="020B0604020202020204" pitchFamily="34" charset="0"/>
              </a:rPr>
              <a:t>Unsur Eksekusi Iklan</a:t>
            </a:r>
          </a:p>
          <a:p>
            <a:r>
              <a:rPr lang="fr-FR" sz="2400">
                <a:latin typeface="Arial" panose="020B0604020202020204" pitchFamily="34" charset="0"/>
                <a:cs typeface="Arial" panose="020B0604020202020204" pitchFamily="34" charset="0"/>
              </a:rPr>
              <a:t>Unsur-unsur lain memainkan peran dalam proses persuasi</a:t>
            </a:r>
            <a:r>
              <a:rPr lang="fr-FR" sz="2400" smtClean="0">
                <a:latin typeface="Arial" panose="020B0604020202020204" pitchFamily="34" charset="0"/>
                <a:cs typeface="Arial" panose="020B0604020202020204" pitchFamily="34" charset="0"/>
              </a:rPr>
              <a:t>:</a:t>
            </a:r>
          </a:p>
          <a:p>
            <a:pPr lvl="1">
              <a:spcBef>
                <a:spcPct val="50000"/>
              </a:spcBef>
            </a:pPr>
            <a:r>
              <a:rPr lang="en-US" altLang="zh-CN" sz="2200" b="1">
                <a:latin typeface="Arial" panose="020B0604020202020204" pitchFamily="34" charset="0"/>
              </a:rPr>
              <a:t>Pictures</a:t>
            </a:r>
          </a:p>
          <a:p>
            <a:pPr lvl="1">
              <a:spcBef>
                <a:spcPct val="50000"/>
              </a:spcBef>
            </a:pPr>
            <a:r>
              <a:rPr lang="en-US" altLang="zh-CN" sz="2200" b="1">
                <a:latin typeface="Arial" panose="020B0604020202020204" pitchFamily="34" charset="0"/>
              </a:rPr>
              <a:t>Camera angles</a:t>
            </a:r>
          </a:p>
          <a:p>
            <a:pPr lvl="1">
              <a:spcBef>
                <a:spcPct val="50000"/>
              </a:spcBef>
            </a:pPr>
            <a:r>
              <a:rPr lang="en-US" altLang="zh-CN" sz="2200" b="1">
                <a:latin typeface="Arial" panose="020B0604020202020204" pitchFamily="34" charset="0"/>
              </a:rPr>
              <a:t>Typeface</a:t>
            </a:r>
          </a:p>
          <a:p>
            <a:endParaRPr lang="en-US" sz="24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pt-BR" smtClean="0"/>
              <a:t>Djoko Santoso - Agribisnis - Faperta - Unlam</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32</a:t>
            </a:fld>
            <a:endParaRPr lang="en-US" dirty="0"/>
          </a:p>
        </p:txBody>
      </p:sp>
      <p:sp>
        <p:nvSpPr>
          <p:cNvPr id="6" name="Title 1"/>
          <p:cNvSpPr>
            <a:spLocks noGrp="1"/>
          </p:cNvSpPr>
          <p:nvPr>
            <p:ph type="title"/>
          </p:nvPr>
        </p:nvSpPr>
        <p:spPr>
          <a:xfrm>
            <a:off x="409075" y="452718"/>
            <a:ext cx="10034336" cy="702314"/>
          </a:xfrm>
        </p:spPr>
        <p:txBody>
          <a:bodyPr/>
          <a:lstStyle/>
          <a:p>
            <a:r>
              <a:rPr lang="en-US" sz="3600" smtClean="0">
                <a:latin typeface="Arial" panose="020B0604020202020204" pitchFamily="34" charset="0"/>
                <a:cs typeface="Arial" panose="020B0604020202020204" pitchFamily="34" charset="0"/>
              </a:rPr>
              <a:t>Pengaruh Periklanan pada Pembentukan Opini</a:t>
            </a:r>
            <a:endParaRPr 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206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011" y="452718"/>
            <a:ext cx="9665823" cy="1219671"/>
          </a:xfrm>
        </p:spPr>
        <p:txBody>
          <a:bodyPr/>
          <a:lstStyle/>
          <a:p>
            <a:r>
              <a:rPr lang="en-US" sz="3600" smtClean="0">
                <a:latin typeface="Arial" panose="020B0604020202020204" pitchFamily="34" charset="0"/>
                <a:cs typeface="Arial" panose="020B0604020202020204" pitchFamily="34" charset="0"/>
              </a:rPr>
              <a:t>Pengaruh Endorser Produk dalam Pembentukan Opini</a:t>
            </a:r>
            <a:endParaRPr lang="en-US" sz="360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3296" y="1672390"/>
            <a:ext cx="10142620" cy="4576010"/>
          </a:xfrm>
        </p:spPr>
        <p:txBody>
          <a:bodyPr>
            <a:normAutofit fontScale="92500"/>
          </a:bodyPr>
          <a:lstStyle/>
          <a:p>
            <a:r>
              <a:rPr lang="en-US" sz="2400">
                <a:latin typeface="Arial" panose="020B0604020202020204" pitchFamily="34" charset="0"/>
                <a:cs typeface="Arial" panose="020B0604020202020204" pitchFamily="34" charset="0"/>
              </a:rPr>
              <a:t>Endorsers dapat membantu bentuk produk pendapat dalam beberapa </a:t>
            </a:r>
            <a:r>
              <a:rPr lang="en-US" sz="2400" smtClean="0">
                <a:latin typeface="Arial" panose="020B0604020202020204" pitchFamily="34" charset="0"/>
                <a:cs typeface="Arial" panose="020B0604020202020204" pitchFamily="34" charset="0"/>
              </a:rPr>
              <a:t>cara</a:t>
            </a:r>
          </a:p>
          <a:p>
            <a:pPr lvl="1"/>
            <a:r>
              <a:rPr lang="en-US" sz="2200">
                <a:latin typeface="Arial" panose="020B0604020202020204" pitchFamily="34" charset="0"/>
                <a:cs typeface="Arial" panose="020B0604020202020204" pitchFamily="34" charset="0"/>
              </a:rPr>
              <a:t>Asosiasi dengan merek mungkin alasan yang cukup untuk </a:t>
            </a:r>
            <a:r>
              <a:rPr lang="en-US" sz="2200" smtClean="0">
                <a:latin typeface="Arial" panose="020B0604020202020204" pitchFamily="34" charset="0"/>
                <a:cs typeface="Arial" panose="020B0604020202020204" pitchFamily="34" charset="0"/>
              </a:rPr>
              <a:t>membelinya</a:t>
            </a:r>
          </a:p>
          <a:p>
            <a:pPr lvl="1"/>
            <a:r>
              <a:rPr lang="en-US" sz="2200">
                <a:latin typeface="Arial" panose="020B0604020202020204" pitchFamily="34" charset="0"/>
                <a:cs typeface="Arial" panose="020B0604020202020204" pitchFamily="34" charset="0"/>
              </a:rPr>
              <a:t>Endorsers dapat mewujudkan makna </a:t>
            </a:r>
            <a:r>
              <a:rPr lang="en-US" sz="2200" smtClean="0">
                <a:latin typeface="Arial" panose="020B0604020202020204" pitchFamily="34" charset="0"/>
                <a:cs typeface="Arial" panose="020B0604020202020204" pitchFamily="34" charset="0"/>
              </a:rPr>
              <a:t>yang diingiinkan perusahaan melekat brand mereka</a:t>
            </a:r>
          </a:p>
          <a:p>
            <a:r>
              <a:rPr lang="en-US" altLang="zh-CN" sz="2400">
                <a:solidFill>
                  <a:srgbClr val="00FF00"/>
                </a:solidFill>
                <a:latin typeface="Arial" panose="020B0604020202020204" pitchFamily="34" charset="0"/>
              </a:rPr>
              <a:t>Match-up hypothesis</a:t>
            </a:r>
            <a:r>
              <a:rPr lang="en-US" altLang="zh-CN" sz="2400">
                <a:latin typeface="Arial" panose="020B0604020202020204" pitchFamily="34" charset="0"/>
              </a:rPr>
              <a:t>: endorser lebih efektif bila dianggap sesuai untuk </a:t>
            </a:r>
            <a:r>
              <a:rPr lang="en-US" altLang="zh-CN" sz="2400" smtClean="0">
                <a:latin typeface="Arial" panose="020B0604020202020204" pitchFamily="34" charset="0"/>
              </a:rPr>
              <a:t>produk</a:t>
            </a:r>
          </a:p>
          <a:p>
            <a:r>
              <a:rPr lang="en-US" sz="2400">
                <a:latin typeface="Arial" panose="020B0604020202020204" pitchFamily="34" charset="0"/>
                <a:cs typeface="Arial" panose="020B0604020202020204" pitchFamily="34" charset="0"/>
              </a:rPr>
              <a:t>Endorsers dapat memberikan testimonial dan memberikan bukti atribut produk </a:t>
            </a:r>
            <a:r>
              <a:rPr lang="en-US" sz="2400" smtClean="0">
                <a:latin typeface="Arial" panose="020B0604020202020204" pitchFamily="34" charset="0"/>
                <a:cs typeface="Arial" panose="020B0604020202020204" pitchFamily="34" charset="0"/>
              </a:rPr>
              <a:t>(misalnya melalui make-up </a:t>
            </a:r>
            <a:r>
              <a:rPr lang="en-US" sz="2400">
                <a:latin typeface="Arial" panose="020B0604020202020204" pitchFamily="34" charset="0"/>
                <a:cs typeface="Arial" panose="020B0604020202020204" pitchFamily="34" charset="0"/>
              </a:rPr>
              <a:t>pada model</a:t>
            </a:r>
            <a:r>
              <a:rPr lang="en-US" sz="2400" smtClean="0">
                <a:latin typeface="Arial" panose="020B0604020202020204" pitchFamily="34" charset="0"/>
                <a:cs typeface="Arial" panose="020B0604020202020204" pitchFamily="34" charset="0"/>
              </a:rPr>
              <a:t>)</a:t>
            </a:r>
          </a:p>
          <a:p>
            <a:r>
              <a:rPr lang="en-US" sz="2400">
                <a:latin typeface="Arial" panose="020B0604020202020204" pitchFamily="34" charset="0"/>
                <a:cs typeface="Arial" panose="020B0604020202020204" pitchFamily="34" charset="0"/>
              </a:rPr>
              <a:t>Endorser's </a:t>
            </a:r>
            <a:r>
              <a:rPr lang="en-US" sz="2400" smtClean="0">
                <a:latin typeface="Arial" panose="020B0604020202020204" pitchFamily="34" charset="0"/>
                <a:cs typeface="Arial" panose="020B0604020202020204" pitchFamily="34" charset="0"/>
              </a:rPr>
              <a:t>yang tepercaya sangat </a:t>
            </a:r>
            <a:r>
              <a:rPr lang="en-US" sz="2400">
                <a:latin typeface="Arial" panose="020B0604020202020204" pitchFamily="34" charset="0"/>
                <a:cs typeface="Arial" panose="020B0604020202020204" pitchFamily="34" charset="0"/>
              </a:rPr>
              <a:t>penting dalam meningkatkan believability </a:t>
            </a:r>
            <a:r>
              <a:rPr lang="en-US" sz="2400" smtClean="0">
                <a:latin typeface="Arial" panose="020B0604020202020204" pitchFamily="34" charset="0"/>
                <a:cs typeface="Arial" panose="020B0604020202020204" pitchFamily="34" charset="0"/>
              </a:rPr>
              <a:t>klaim </a:t>
            </a:r>
            <a:r>
              <a:rPr lang="en-US" sz="2400">
                <a:latin typeface="Arial" panose="020B0604020202020204" pitchFamily="34" charset="0"/>
                <a:cs typeface="Arial" panose="020B0604020202020204" pitchFamily="34" charset="0"/>
              </a:rPr>
              <a:t>iklan </a:t>
            </a:r>
            <a:endParaRPr lang="en-US" sz="2400" smtClean="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Endorsers dapat berfungsi sebagai isyarat </a:t>
            </a:r>
            <a:r>
              <a:rPr lang="en-US" sz="2400" smtClean="0">
                <a:latin typeface="Arial" panose="020B0604020202020204" pitchFamily="34" charset="0"/>
                <a:cs typeface="Arial" panose="020B0604020202020204" pitchFamily="34" charset="0"/>
              </a:rPr>
              <a:t>periferal</a:t>
            </a:r>
            <a:endParaRPr lang="en-US" sz="24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pt-BR" smtClean="0"/>
              <a:t>Djoko Santoso - Agribisnis - Faperta - Unlam</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33</a:t>
            </a:fld>
            <a:endParaRPr lang="en-US" dirty="0"/>
          </a:p>
        </p:txBody>
      </p:sp>
    </p:spTree>
    <p:extLst>
      <p:ext uri="{BB962C8B-B14F-4D97-AF65-F5344CB8AC3E}">
        <p14:creationId xmlns:p14="http://schemas.microsoft.com/office/powerpoint/2010/main" val="221081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ircle(in)">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ircle(in)">
                                      <p:cBhvr>
                                        <p:cTn id="33" dur="2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circle(in)">
                                      <p:cBhvr>
                                        <p:cTn id="3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452718"/>
            <a:ext cx="10039719" cy="1183577"/>
          </a:xfrm>
        </p:spPr>
        <p:txBody>
          <a:bodyPr/>
          <a:lstStyle/>
          <a:p>
            <a:r>
              <a:rPr lang="en-US" sz="3600" smtClean="0">
                <a:latin typeface="Arial" panose="020B0604020202020204" pitchFamily="34" charset="0"/>
                <a:cs typeface="Arial" panose="020B0604020202020204" pitchFamily="34" charset="0"/>
              </a:rPr>
              <a:t>Pengaruh Pembingkaian Pesan terhadap Pembentukan Opini</a:t>
            </a:r>
            <a:endParaRPr lang="en-US" sz="360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12822" y="1636296"/>
            <a:ext cx="10323094" cy="4612104"/>
          </a:xfrm>
        </p:spPr>
        <p:txBody>
          <a:bodyPr>
            <a:normAutofit fontScale="92500" lnSpcReduction="10000"/>
          </a:bodyPr>
          <a:lstStyle/>
          <a:p>
            <a:r>
              <a:rPr lang="en-US" altLang="zh-CN" sz="2400" b="1">
                <a:solidFill>
                  <a:srgbClr val="00FF00"/>
                </a:solidFill>
                <a:latin typeface="Arial" panose="020B0604020202020204" pitchFamily="34" charset="0"/>
              </a:rPr>
              <a:t>Gain-frame </a:t>
            </a:r>
            <a:r>
              <a:rPr lang="en-US" altLang="zh-CN" sz="2400" b="1" smtClean="0">
                <a:solidFill>
                  <a:srgbClr val="00FF00"/>
                </a:solidFill>
                <a:latin typeface="Arial" panose="020B0604020202020204" pitchFamily="34" charset="0"/>
              </a:rPr>
              <a:t>messages</a:t>
            </a:r>
            <a:r>
              <a:rPr lang="en-US" altLang="zh-CN" sz="2400" b="1" smtClean="0">
                <a:latin typeface="Arial" panose="020B0604020202020204" pitchFamily="34" charset="0"/>
              </a:rPr>
              <a:t> :</a:t>
            </a:r>
            <a:r>
              <a:rPr lang="en-US" altLang="zh-CN" sz="2400" smtClean="0">
                <a:latin typeface="Arial" panose="020B0604020202020204" pitchFamily="34" charset="0"/>
              </a:rPr>
              <a:t> </a:t>
            </a:r>
            <a:r>
              <a:rPr lang="fi-FI" altLang="zh-CN" sz="2400">
                <a:latin typeface="Arial" panose="020B0604020202020204" pitchFamily="34" charset="0"/>
              </a:rPr>
              <a:t>menekankan </a:t>
            </a:r>
            <a:r>
              <a:rPr lang="fi-FI" altLang="zh-CN" sz="2400" smtClean="0">
                <a:latin typeface="Arial" panose="020B0604020202020204" pitchFamily="34" charset="0"/>
              </a:rPr>
              <a:t>pada apa </a:t>
            </a:r>
            <a:r>
              <a:rPr lang="fi-FI" altLang="zh-CN" sz="2400">
                <a:latin typeface="Arial" panose="020B0604020202020204" pitchFamily="34" charset="0"/>
              </a:rPr>
              <a:t>dicapai dengan mengikuti rekomendasi </a:t>
            </a:r>
            <a:r>
              <a:rPr lang="fi-FI" altLang="zh-CN" sz="2400" smtClean="0">
                <a:latin typeface="Arial" panose="020B0604020202020204" pitchFamily="34" charset="0"/>
              </a:rPr>
              <a:t>pesan</a:t>
            </a:r>
          </a:p>
          <a:p>
            <a:r>
              <a:rPr lang="en-US" altLang="zh-CN" sz="2400" b="1">
                <a:solidFill>
                  <a:srgbClr val="00FF00"/>
                </a:solidFill>
                <a:latin typeface="Arial" panose="020B0604020202020204" pitchFamily="34" charset="0"/>
              </a:rPr>
              <a:t>Loss-frame </a:t>
            </a:r>
            <a:r>
              <a:rPr lang="en-US" altLang="zh-CN" sz="2400" b="1" smtClean="0">
                <a:solidFill>
                  <a:srgbClr val="00FF00"/>
                </a:solidFill>
                <a:latin typeface="Arial" panose="020B0604020202020204" pitchFamily="34" charset="0"/>
              </a:rPr>
              <a:t>messages</a:t>
            </a:r>
            <a:r>
              <a:rPr lang="en-US" altLang="zh-CN" sz="2400">
                <a:latin typeface="Arial" panose="020B0604020202020204" pitchFamily="34" charset="0"/>
              </a:rPr>
              <a:t> : </a:t>
            </a:r>
            <a:r>
              <a:rPr lang="en-US" altLang="zh-CN" sz="2400" smtClean="0">
                <a:latin typeface="Arial" panose="020B0604020202020204" pitchFamily="34" charset="0"/>
              </a:rPr>
              <a:t>menekankan pada potensi </a:t>
            </a:r>
            <a:r>
              <a:rPr lang="en-US" altLang="zh-CN" sz="2400">
                <a:latin typeface="Arial" panose="020B0604020202020204" pitchFamily="34" charset="0"/>
              </a:rPr>
              <a:t>biaya yang dikeluarkan </a:t>
            </a:r>
            <a:r>
              <a:rPr lang="en-US" altLang="zh-CN" sz="2400" smtClean="0">
                <a:latin typeface="Arial" panose="020B0604020202020204" pitchFamily="34" charset="0"/>
              </a:rPr>
              <a:t>karena mengabaikan rekomendasi </a:t>
            </a:r>
            <a:r>
              <a:rPr lang="en-US" altLang="zh-CN" sz="2400">
                <a:latin typeface="Arial" panose="020B0604020202020204" pitchFamily="34" charset="0"/>
              </a:rPr>
              <a:t>pesan </a:t>
            </a:r>
            <a:endParaRPr lang="en-US" altLang="zh-CN" sz="2400" smtClean="0">
              <a:latin typeface="Arial" panose="020B0604020202020204" pitchFamily="34" charset="0"/>
            </a:endParaRPr>
          </a:p>
          <a:p>
            <a:r>
              <a:rPr lang="en-US" altLang="zh-CN" sz="2400" b="1">
                <a:solidFill>
                  <a:srgbClr val="00FF00"/>
                </a:solidFill>
                <a:latin typeface="Arial" panose="020B0604020202020204" pitchFamily="34" charset="0"/>
              </a:rPr>
              <a:t>Loss-frame</a:t>
            </a:r>
            <a:r>
              <a:rPr lang="en-US" sz="2400" smtClean="0">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lebih efektif </a:t>
            </a:r>
            <a:r>
              <a:rPr lang="en-US" sz="2400" smtClean="0">
                <a:latin typeface="Arial" panose="020B0604020202020204" pitchFamily="34" charset="0"/>
                <a:cs typeface="Arial" panose="020B0604020202020204" pitchFamily="34" charset="0"/>
              </a:rPr>
              <a:t>ketika kerugian terlihat lebih </a:t>
            </a:r>
            <a:r>
              <a:rPr lang="en-US" sz="2400">
                <a:latin typeface="Arial" panose="020B0604020202020204" pitchFamily="34" charset="0"/>
                <a:cs typeface="Arial" panose="020B0604020202020204" pitchFamily="34" charset="0"/>
              </a:rPr>
              <a:t>besar daripada keuntungan (keengganan </a:t>
            </a:r>
            <a:r>
              <a:rPr lang="en-US" sz="2400" smtClean="0">
                <a:latin typeface="Arial" panose="020B0604020202020204" pitchFamily="34" charset="0"/>
                <a:cs typeface="Arial" panose="020B0604020202020204" pitchFamily="34" charset="0"/>
              </a:rPr>
              <a:t>merugi)</a:t>
            </a:r>
          </a:p>
          <a:p>
            <a:r>
              <a:rPr lang="en-US" altLang="zh-CN" sz="2400">
                <a:latin typeface="Arial" panose="020B0604020202020204" pitchFamily="34" charset="0"/>
              </a:rPr>
              <a:t>Loss-frame messages </a:t>
            </a:r>
            <a:r>
              <a:rPr lang="en-US" sz="2400" smtClean="0">
                <a:latin typeface="Arial" panose="020B0604020202020204" pitchFamily="34" charset="0"/>
                <a:cs typeface="Arial" panose="020B0604020202020204" pitchFamily="34" charset="0"/>
              </a:rPr>
              <a:t>lebih </a:t>
            </a:r>
            <a:r>
              <a:rPr lang="en-US" sz="2400">
                <a:latin typeface="Arial" panose="020B0604020202020204" pitchFamily="34" charset="0"/>
                <a:cs typeface="Arial" panose="020B0604020202020204" pitchFamily="34" charset="0"/>
              </a:rPr>
              <a:t>efektif ketika konsumen dalam keadaan suasana hati yang positif</a:t>
            </a:r>
          </a:p>
          <a:p>
            <a:r>
              <a:rPr lang="en-US" sz="2400" smtClean="0">
                <a:latin typeface="Arial" panose="020B0604020202020204" pitchFamily="34" charset="0"/>
                <a:cs typeface="Arial" panose="020B0604020202020204" pitchFamily="34" charset="0"/>
              </a:rPr>
              <a:t>Pembingkaian (framing) juga </a:t>
            </a:r>
            <a:r>
              <a:rPr lang="en-US" sz="2400">
                <a:latin typeface="Arial" panose="020B0604020202020204" pitchFamily="34" charset="0"/>
                <a:cs typeface="Arial" panose="020B0604020202020204" pitchFamily="34" charset="0"/>
              </a:rPr>
              <a:t>dapat membentuk </a:t>
            </a:r>
            <a:r>
              <a:rPr lang="en-US" sz="2400" smtClean="0">
                <a:latin typeface="Arial" panose="020B0604020202020204" pitchFamily="34" charset="0"/>
                <a:cs typeface="Arial" panose="020B0604020202020204" pitchFamily="34" charset="0"/>
              </a:rPr>
              <a:t>opinin keterjangkauan </a:t>
            </a:r>
            <a:r>
              <a:rPr lang="en-US" sz="2400">
                <a:latin typeface="Arial" panose="020B0604020202020204" pitchFamily="34" charset="0"/>
                <a:cs typeface="Arial" panose="020B0604020202020204" pitchFamily="34" charset="0"/>
              </a:rPr>
              <a:t>produk dengan menggambarkan </a:t>
            </a:r>
            <a:r>
              <a:rPr lang="en-US" sz="2400" smtClean="0">
                <a:latin typeface="Arial" panose="020B0604020202020204" pitchFamily="34" charset="0"/>
                <a:cs typeface="Arial" panose="020B0604020202020204" pitchFamily="34" charset="0"/>
              </a:rPr>
              <a:t>total </a:t>
            </a:r>
            <a:r>
              <a:rPr lang="en-US" sz="2400">
                <a:latin typeface="Arial" panose="020B0604020202020204" pitchFamily="34" charset="0"/>
                <a:cs typeface="Arial" panose="020B0604020202020204" pitchFamily="34" charset="0"/>
              </a:rPr>
              <a:t>biaya produk </a:t>
            </a:r>
            <a:r>
              <a:rPr lang="en-US" sz="2400" smtClean="0">
                <a:latin typeface="Arial" panose="020B0604020202020204" pitchFamily="34" charset="0"/>
                <a:cs typeface="Arial" panose="020B0604020202020204" pitchFamily="34" charset="0"/>
              </a:rPr>
              <a:t>sebagai </a:t>
            </a:r>
            <a:r>
              <a:rPr lang="en-US" sz="2400">
                <a:latin typeface="Arial" panose="020B0604020202020204" pitchFamily="34" charset="0"/>
                <a:cs typeface="Arial" panose="020B0604020202020204" pitchFamily="34" charset="0"/>
              </a:rPr>
              <a:t>biaya lebih kecil dari waktu ke </a:t>
            </a:r>
            <a:r>
              <a:rPr lang="en-US" sz="2400" smtClean="0">
                <a:latin typeface="Arial" panose="020B0604020202020204" pitchFamily="34" charset="0"/>
                <a:cs typeface="Arial" panose="020B0604020202020204" pitchFamily="34" charset="0"/>
              </a:rPr>
              <a:t>waktu</a:t>
            </a:r>
          </a:p>
          <a:p>
            <a:r>
              <a:rPr lang="en-US" altLang="zh-CN" sz="2400" b="1">
                <a:solidFill>
                  <a:srgbClr val="00FF00"/>
                </a:solidFill>
                <a:latin typeface="Arial" panose="020B0604020202020204" pitchFamily="34" charset="0"/>
              </a:rPr>
              <a:t>Pennies-a-day strategy</a:t>
            </a:r>
            <a:r>
              <a:rPr lang="en-US" altLang="zh-CN" sz="2400">
                <a:latin typeface="Arial" panose="020B0604020202020204" pitchFamily="34" charset="0"/>
              </a:rPr>
              <a:t>: </a:t>
            </a:r>
            <a:r>
              <a:rPr lang="en-US" sz="2400" smtClean="0">
                <a:latin typeface="Arial" panose="020B0604020202020204" pitchFamily="34" charset="0"/>
                <a:cs typeface="Arial" panose="020B0604020202020204" pitchFamily="34" charset="0"/>
              </a:rPr>
              <a:t>mengurai </a:t>
            </a:r>
            <a:r>
              <a:rPr lang="en-US" sz="2400">
                <a:latin typeface="Arial" panose="020B0604020202020204" pitchFamily="34" charset="0"/>
                <a:cs typeface="Arial" panose="020B0604020202020204" pitchFamily="34" charset="0"/>
              </a:rPr>
              <a:t>harga produk ke biaya setiap hari</a:t>
            </a:r>
          </a:p>
        </p:txBody>
      </p:sp>
      <p:sp>
        <p:nvSpPr>
          <p:cNvPr id="4" name="Footer Placeholder 3"/>
          <p:cNvSpPr>
            <a:spLocks noGrp="1"/>
          </p:cNvSpPr>
          <p:nvPr>
            <p:ph type="ftr" sz="quarter" idx="11"/>
          </p:nvPr>
        </p:nvSpPr>
        <p:spPr/>
        <p:txBody>
          <a:bodyPr/>
          <a:lstStyle/>
          <a:p>
            <a:r>
              <a:rPr lang="pt-BR" smtClean="0"/>
              <a:t>Djoko Santoso - Agribisnis - Faperta - Unlam</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34</a:t>
            </a:fld>
            <a:endParaRPr lang="en-US" dirty="0"/>
          </a:p>
        </p:txBody>
      </p:sp>
    </p:spTree>
    <p:extLst>
      <p:ext uri="{BB962C8B-B14F-4D97-AF65-F5344CB8AC3E}">
        <p14:creationId xmlns:p14="http://schemas.microsoft.com/office/powerpoint/2010/main" val="255809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3" y="295729"/>
            <a:ext cx="9871277" cy="1280408"/>
          </a:xfrm>
        </p:spPr>
        <p:txBody>
          <a:bodyPr/>
          <a:lstStyle/>
          <a:p>
            <a:r>
              <a:rPr lang="en-US" sz="3600" smtClean="0">
                <a:latin typeface="Arial" panose="020B0604020202020204" pitchFamily="34" charset="0"/>
                <a:cs typeface="Arial" panose="020B0604020202020204" pitchFamily="34" charset="0"/>
              </a:rPr>
              <a:t>Pengaruh Persepsi Kelangkaan pada pembentukan Opini</a:t>
            </a:r>
            <a:endParaRPr lang="en-US" sz="360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81264" y="1576138"/>
            <a:ext cx="10247806" cy="4672262"/>
          </a:xfrm>
        </p:spPr>
        <p:txBody>
          <a:bodyPr>
            <a:normAutofit/>
          </a:bodyPr>
          <a:lstStyle/>
          <a:p>
            <a:r>
              <a:rPr lang="en-US" sz="2400">
                <a:latin typeface="Arial" panose="020B0604020202020204" pitchFamily="34" charset="0"/>
                <a:cs typeface="Arial" panose="020B0604020202020204" pitchFamily="34" charset="0"/>
              </a:rPr>
              <a:t>Menciptakan persepsi kelangkaan untuk produk dapat mempengaruhi perilaku </a:t>
            </a:r>
            <a:r>
              <a:rPr lang="en-US" sz="2400" smtClean="0">
                <a:latin typeface="Arial" panose="020B0604020202020204" pitchFamily="34" charset="0"/>
                <a:cs typeface="Arial" panose="020B0604020202020204" pitchFamily="34" charset="0"/>
              </a:rPr>
              <a:t>konsumen</a:t>
            </a:r>
          </a:p>
          <a:p>
            <a:r>
              <a:rPr lang="en-US" altLang="zh-CN" sz="2400" b="1">
                <a:solidFill>
                  <a:srgbClr val="00FF00"/>
                </a:solidFill>
                <a:latin typeface="Arial" panose="020B0604020202020204" pitchFamily="34" charset="0"/>
              </a:rPr>
              <a:t>Scarcity </a:t>
            </a:r>
            <a:r>
              <a:rPr lang="en-US" altLang="zh-CN" sz="2400" b="1" smtClean="0">
                <a:solidFill>
                  <a:srgbClr val="00FF00"/>
                </a:solidFill>
                <a:latin typeface="Arial" panose="020B0604020202020204" pitchFamily="34" charset="0"/>
              </a:rPr>
              <a:t>effect </a:t>
            </a:r>
            <a:r>
              <a:rPr lang="en-US" altLang="zh-CN" sz="2400">
                <a:latin typeface="Arial" panose="020B0604020202020204" pitchFamily="34" charset="0"/>
              </a:rPr>
              <a:t>: objek dipandang sebagai lebih diinginkan </a:t>
            </a:r>
            <a:r>
              <a:rPr lang="en-US" altLang="zh-CN" sz="2400" smtClean="0">
                <a:latin typeface="Arial" panose="020B0604020202020204" pitchFamily="34" charset="0"/>
              </a:rPr>
              <a:t>seiring dengan meningkatnya kelangkaan yang dirasakan</a:t>
            </a:r>
            <a:endParaRPr lang="en-US" altLang="zh-CN" sz="2400">
              <a:latin typeface="Arial" panose="020B0604020202020204" pitchFamily="34" charset="0"/>
            </a:endParaRPr>
          </a:p>
          <a:p>
            <a:r>
              <a:rPr lang="en-US" sz="2400">
                <a:latin typeface="Arial" panose="020B0604020202020204" pitchFamily="34" charset="0"/>
                <a:cs typeface="Arial" panose="020B0604020202020204" pitchFamily="34" charset="0"/>
              </a:rPr>
              <a:t>Dapat dilakukan dengan </a:t>
            </a:r>
            <a:r>
              <a:rPr lang="en-US" sz="2400" smtClean="0">
                <a:latin typeface="Arial" panose="020B0604020202020204" pitchFamily="34" charset="0"/>
                <a:cs typeface="Arial" panose="020B0604020202020204" pitchFamily="34" charset="0"/>
              </a:rPr>
              <a:t>mengkomunikasikan  </a:t>
            </a:r>
            <a:r>
              <a:rPr lang="en-US" sz="2400">
                <a:latin typeface="Arial" panose="020B0604020202020204" pitchFamily="34" charset="0"/>
                <a:cs typeface="Arial" panose="020B0604020202020204" pitchFamily="34" charset="0"/>
              </a:rPr>
              <a:t>betapa sedikit produk tersedia atau menyarankan bahwa permintaan melebihi </a:t>
            </a:r>
            <a:r>
              <a:rPr lang="en-US" sz="2400" smtClean="0">
                <a:latin typeface="Arial" panose="020B0604020202020204" pitchFamily="34" charset="0"/>
                <a:cs typeface="Arial" panose="020B0604020202020204" pitchFamily="34" charset="0"/>
              </a:rPr>
              <a:t>pasokan</a:t>
            </a:r>
          </a:p>
          <a:p>
            <a:endParaRPr lang="en-US" sz="24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pt-BR" smtClean="0"/>
              <a:t>Djoko Santoso - Agribisnis - Faperta - Unlam</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35</a:t>
            </a:fld>
            <a:endParaRPr lang="en-US" dirty="0"/>
          </a:p>
        </p:txBody>
      </p:sp>
    </p:spTree>
    <p:extLst>
      <p:ext uri="{BB962C8B-B14F-4D97-AF65-F5344CB8AC3E}">
        <p14:creationId xmlns:p14="http://schemas.microsoft.com/office/powerpoint/2010/main" val="138704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233" y="452718"/>
            <a:ext cx="9781672" cy="1400530"/>
          </a:xfrm>
        </p:spPr>
        <p:txBody>
          <a:bodyPr/>
          <a:lstStyle/>
          <a:p>
            <a:r>
              <a:rPr lang="en-US" sz="3600" smtClean="0">
                <a:latin typeface="Arial" panose="020B0604020202020204" pitchFamily="34" charset="0"/>
                <a:cs typeface="Arial" panose="020B0604020202020204" pitchFamily="34" charset="0"/>
              </a:rPr>
              <a:t>Pengaruh Pembatasan Pembelian pada Pembentukan Opini</a:t>
            </a:r>
            <a:endParaRPr lang="en-US" sz="360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9234" y="1648326"/>
            <a:ext cx="10259836" cy="4600073"/>
          </a:xfrm>
        </p:spPr>
        <p:txBody>
          <a:bodyPr>
            <a:normAutofit/>
          </a:bodyPr>
          <a:lstStyle/>
          <a:p>
            <a:r>
              <a:rPr lang="en-US" sz="2400">
                <a:latin typeface="Arial" panose="020B0604020202020204" pitchFamily="34" charset="0"/>
                <a:cs typeface="Arial" panose="020B0604020202020204" pitchFamily="34" charset="0"/>
              </a:rPr>
              <a:t>Membatasi berapa banyak konsumen dapat membeli dapat mengakibatkan peningkatan permintaan untuk item yang </a:t>
            </a:r>
            <a:r>
              <a:rPr lang="en-US" sz="2400" smtClean="0">
                <a:latin typeface="Arial" panose="020B0604020202020204" pitchFamily="34" charset="0"/>
                <a:cs typeface="Arial" panose="020B0604020202020204" pitchFamily="34" charset="0"/>
              </a:rPr>
              <a:t>dibatasi</a:t>
            </a:r>
          </a:p>
          <a:p>
            <a:r>
              <a:rPr lang="en-US" altLang="zh-CN" sz="2400" b="1">
                <a:solidFill>
                  <a:srgbClr val="00FF00"/>
                </a:solidFill>
                <a:latin typeface="Arial" panose="020B0604020202020204" pitchFamily="34" charset="0"/>
              </a:rPr>
              <a:t>Purchase restrictions</a:t>
            </a:r>
            <a:r>
              <a:rPr lang="en-US" altLang="zh-CN" sz="2400" b="1" smtClean="0">
                <a:latin typeface="Arial" panose="020B0604020202020204" pitchFamily="34" charset="0"/>
              </a:rPr>
              <a:t>: </a:t>
            </a:r>
            <a:r>
              <a:rPr lang="sv-SE" altLang="zh-CN" sz="2400">
                <a:latin typeface="Arial" panose="020B0604020202020204" pitchFamily="34" charset="0"/>
              </a:rPr>
              <a:t>pembatasan ditafsirkan sebagai sinyal yang menangani popularitas dan nilai, </a:t>
            </a:r>
            <a:r>
              <a:rPr lang="sv-SE" altLang="zh-CN" sz="2400" smtClean="0">
                <a:latin typeface="Arial" panose="020B0604020202020204" pitchFamily="34" charset="0"/>
              </a:rPr>
              <a:t>dan akan meningkatkan </a:t>
            </a:r>
            <a:r>
              <a:rPr lang="sv-SE" altLang="zh-CN" sz="2400">
                <a:latin typeface="Arial" panose="020B0604020202020204" pitchFamily="34" charset="0"/>
              </a:rPr>
              <a:t>daya tarik </a:t>
            </a:r>
            <a:r>
              <a:rPr lang="sv-SE" altLang="zh-CN" sz="2400" smtClean="0">
                <a:latin typeface="Arial" panose="020B0604020202020204" pitchFamily="34" charset="0"/>
              </a:rPr>
              <a:t>produk bersangkutan</a:t>
            </a:r>
          </a:p>
          <a:p>
            <a:r>
              <a:rPr lang="en-US" sz="2400">
                <a:latin typeface="Arial" panose="020B0604020202020204" pitchFamily="34" charset="0"/>
                <a:cs typeface="Arial" panose="020B0604020202020204" pitchFamily="34" charset="0"/>
              </a:rPr>
              <a:t>Konsumen menggunakan jumlah maksimum unit </a:t>
            </a:r>
            <a:r>
              <a:rPr lang="en-US" sz="2400" smtClean="0">
                <a:latin typeface="Arial" panose="020B0604020202020204" pitchFamily="34" charset="0"/>
                <a:cs typeface="Arial" panose="020B0604020202020204" pitchFamily="34" charset="0"/>
              </a:rPr>
              <a:t>yang diidentifikasi </a:t>
            </a:r>
            <a:r>
              <a:rPr lang="en-US" sz="2400">
                <a:latin typeface="Arial" panose="020B0604020202020204" pitchFamily="34" charset="0"/>
                <a:cs typeface="Arial" panose="020B0604020202020204" pitchFamily="34" charset="0"/>
              </a:rPr>
              <a:t>dalam pembatasan sebagai titik awal dan menyesuaikan ke bawah berdasarkan pertimbangan lain (kesepakatan yang daya tarik, anggaran, dll</a:t>
            </a:r>
            <a:r>
              <a:rPr lang="en-US" sz="2400" smtClean="0">
                <a:latin typeface="Arial" panose="020B0604020202020204" pitchFamily="34" charset="0"/>
                <a:cs typeface="Arial" panose="020B0604020202020204" pitchFamily="34" charset="0"/>
              </a:rPr>
              <a:t>.)</a:t>
            </a:r>
          </a:p>
          <a:p>
            <a:endParaRPr lang="en-US" sz="24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pt-BR" smtClean="0"/>
              <a:t>Djoko Santoso - Agribisnis - Faperta - Unlam</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36</a:t>
            </a:fld>
            <a:endParaRPr lang="en-US" dirty="0"/>
          </a:p>
        </p:txBody>
      </p:sp>
    </p:spTree>
    <p:extLst>
      <p:ext uri="{BB962C8B-B14F-4D97-AF65-F5344CB8AC3E}">
        <p14:creationId xmlns:p14="http://schemas.microsoft.com/office/powerpoint/2010/main" val="329873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79" y="455235"/>
            <a:ext cx="10584691" cy="608181"/>
          </a:xfrm>
        </p:spPr>
        <p:txBody>
          <a:bodyPr/>
          <a:lstStyle/>
          <a:p>
            <a:r>
              <a:rPr lang="en-US" sz="3600" smtClean="0">
                <a:latin typeface="Arial" panose="020B0604020202020204" pitchFamily="34" charset="0"/>
                <a:cs typeface="Arial" panose="020B0604020202020204" pitchFamily="34" charset="0"/>
              </a:rPr>
              <a:t>Pengaruh Suasana Hati pada Pembentukan Opini</a:t>
            </a:r>
            <a:endParaRPr lang="en-US" sz="360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64696" y="1222922"/>
            <a:ext cx="10464374" cy="5025478"/>
          </a:xfrm>
        </p:spPr>
        <p:txBody>
          <a:bodyPr>
            <a:normAutofit/>
          </a:bodyPr>
          <a:lstStyle/>
          <a:p>
            <a:r>
              <a:rPr lang="en-US" sz="2400">
                <a:latin typeface="Arial" panose="020B0604020202020204" pitchFamily="34" charset="0"/>
                <a:cs typeface="Arial" panose="020B0604020202020204" pitchFamily="34" charset="0"/>
              </a:rPr>
              <a:t>Konsumen lebih mungkin untuk menginterpretasikan informasi produk secara kongruen </a:t>
            </a:r>
            <a:r>
              <a:rPr lang="en-US" sz="2400" smtClean="0">
                <a:latin typeface="Arial" panose="020B0604020202020204" pitchFamily="34" charset="0"/>
                <a:cs typeface="Arial" panose="020B0604020202020204" pitchFamily="34" charset="0"/>
              </a:rPr>
              <a:t>pada suasana </a:t>
            </a:r>
            <a:r>
              <a:rPr lang="en-US" sz="2400">
                <a:latin typeface="Arial" panose="020B0604020202020204" pitchFamily="34" charset="0"/>
                <a:cs typeface="Arial" panose="020B0604020202020204" pitchFamily="34" charset="0"/>
              </a:rPr>
              <a:t>hati </a:t>
            </a:r>
            <a:r>
              <a:rPr lang="en-US" sz="2400" smtClean="0">
                <a:latin typeface="Arial" panose="020B0604020202020204" pitchFamily="34" charset="0"/>
                <a:cs typeface="Arial" panose="020B0604020202020204" pitchFamily="34" charset="0"/>
              </a:rPr>
              <a:t>yang bahagia</a:t>
            </a:r>
          </a:p>
          <a:p>
            <a:r>
              <a:rPr lang="en-US" altLang="zh-CN" sz="2400" b="1" smtClean="0">
                <a:solidFill>
                  <a:srgbClr val="00FF00"/>
                </a:solidFill>
                <a:latin typeface="Arial" panose="020B0604020202020204" pitchFamily="34" charset="0"/>
              </a:rPr>
              <a:t>Good </a:t>
            </a:r>
            <a:r>
              <a:rPr lang="en-US" altLang="zh-CN" sz="2400" b="1">
                <a:solidFill>
                  <a:srgbClr val="00FF00"/>
                </a:solidFill>
                <a:latin typeface="Arial" panose="020B0604020202020204" pitchFamily="34" charset="0"/>
              </a:rPr>
              <a:t>Moods</a:t>
            </a:r>
            <a:r>
              <a:rPr lang="en-US" altLang="zh-CN" sz="2400">
                <a:latin typeface="Arial" panose="020B0604020202020204" pitchFamily="34" charset="0"/>
              </a:rPr>
              <a:t>: Konsumen dalam keadaan positif MOODs memiliki kesempatan lebih besar untuk membentuk </a:t>
            </a:r>
            <a:r>
              <a:rPr lang="en-US" altLang="zh-CN" sz="2400" smtClean="0">
                <a:latin typeface="Arial" panose="020B0604020202020204" pitchFamily="34" charset="0"/>
              </a:rPr>
              <a:t>opini produk </a:t>
            </a:r>
            <a:r>
              <a:rPr lang="en-US" altLang="zh-CN" sz="2400">
                <a:latin typeface="Arial" panose="020B0604020202020204" pitchFamily="34" charset="0"/>
              </a:rPr>
              <a:t>yang lebih </a:t>
            </a:r>
            <a:r>
              <a:rPr lang="en-US" altLang="zh-CN" sz="2400" smtClean="0">
                <a:latin typeface="Arial" panose="020B0604020202020204" pitchFamily="34" charset="0"/>
              </a:rPr>
              <a:t>menguntungkan</a:t>
            </a:r>
            <a:endParaRPr lang="en-US" sz="2400" smtClean="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Penjual dapat menggunakan humor di pitches penjualan mereka atau perusahaan dapat </a:t>
            </a:r>
            <a:r>
              <a:rPr lang="id-ID" sz="2400" smtClean="0">
                <a:latin typeface="Arial" panose="020B0604020202020204" pitchFamily="34" charset="0"/>
                <a:cs typeface="Arial" panose="020B0604020202020204" pitchFamily="34" charset="0"/>
              </a:rPr>
              <a:t>melibatkan </a:t>
            </a:r>
            <a:r>
              <a:rPr lang="en-US" sz="2400" smtClean="0">
                <a:latin typeface="Arial" panose="020B0604020202020204" pitchFamily="34" charset="0"/>
                <a:cs typeface="Arial" panose="020B0604020202020204" pitchFamily="34" charset="0"/>
              </a:rPr>
              <a:t>konsumen </a:t>
            </a:r>
            <a:r>
              <a:rPr lang="en-US" sz="2400">
                <a:latin typeface="Arial" panose="020B0604020202020204" pitchFamily="34" charset="0"/>
                <a:cs typeface="Arial" panose="020B0604020202020204" pitchFamily="34" charset="0"/>
              </a:rPr>
              <a:t>potensial dalam kegiatan bermain dengan direct mail promosi yang membuat perasaan yang baik dan </a:t>
            </a:r>
            <a:r>
              <a:rPr lang="en-US" sz="2400" smtClean="0">
                <a:latin typeface="Arial" panose="020B0604020202020204" pitchFamily="34" charset="0"/>
                <a:cs typeface="Arial" panose="020B0604020202020204" pitchFamily="34" charset="0"/>
              </a:rPr>
              <a:t>"hangat“ pada para </a:t>
            </a:r>
            <a:r>
              <a:rPr lang="en-US" sz="2400">
                <a:latin typeface="Arial" panose="020B0604020202020204" pitchFamily="34" charset="0"/>
                <a:cs typeface="Arial" panose="020B0604020202020204" pitchFamily="34" charset="0"/>
              </a:rPr>
              <a:t>prospek </a:t>
            </a:r>
            <a:endParaRPr lang="en-US" sz="2400" smtClean="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pt-BR" smtClean="0"/>
              <a:t>Djoko Santoso - Agribisnis - Faperta - Unlam</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37</a:t>
            </a:fld>
            <a:endParaRPr lang="en-US" dirty="0"/>
          </a:p>
        </p:txBody>
      </p:sp>
    </p:spTree>
    <p:extLst>
      <p:ext uri="{BB962C8B-B14F-4D97-AF65-F5344CB8AC3E}">
        <p14:creationId xmlns:p14="http://schemas.microsoft.com/office/powerpoint/2010/main" val="345120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5326" y="1239254"/>
            <a:ext cx="10082463" cy="5009146"/>
          </a:xfrm>
        </p:spPr>
        <p:txBody>
          <a:bodyPr>
            <a:normAutofit/>
          </a:bodyPr>
          <a:lstStyle/>
          <a:p>
            <a:pPr marL="0" indent="0">
              <a:buNone/>
            </a:pPr>
            <a:r>
              <a:rPr lang="en-US" sz="2400">
                <a:latin typeface="Arial" panose="020B0604020202020204" pitchFamily="34" charset="0"/>
                <a:cs typeface="Arial" panose="020B0604020202020204" pitchFamily="34" charset="0"/>
              </a:rPr>
              <a:t>Kekuatan </a:t>
            </a:r>
            <a:r>
              <a:rPr lang="en-US" sz="2400" smtClean="0">
                <a:latin typeface="Arial" panose="020B0604020202020204" pitchFamily="34" charset="0"/>
                <a:cs typeface="Arial" panose="020B0604020202020204" pitchFamily="34" charset="0"/>
              </a:rPr>
              <a:t>asosiasi </a:t>
            </a:r>
            <a:r>
              <a:rPr lang="en-US" sz="2400">
                <a:latin typeface="Arial" panose="020B0604020202020204" pitchFamily="34" charset="0"/>
                <a:cs typeface="Arial" panose="020B0604020202020204" pitchFamily="34" charset="0"/>
              </a:rPr>
              <a:t>dalam membentuk </a:t>
            </a:r>
            <a:r>
              <a:rPr lang="en-US" sz="2400" smtClean="0">
                <a:latin typeface="Arial" panose="020B0604020202020204" pitchFamily="34" charset="0"/>
                <a:cs typeface="Arial" panose="020B0604020202020204" pitchFamily="34" charset="0"/>
              </a:rPr>
              <a:t>opini konsumen</a:t>
            </a:r>
          </a:p>
          <a:p>
            <a:r>
              <a:rPr lang="en-US" sz="2400" smtClean="0">
                <a:latin typeface="Arial" panose="020B0604020202020204" pitchFamily="34" charset="0"/>
                <a:cs typeface="Arial" panose="020B0604020202020204" pitchFamily="34" charset="0"/>
              </a:rPr>
              <a:t>Membebaskan perusahaan </a:t>
            </a:r>
            <a:r>
              <a:rPr lang="en-US" sz="2400">
                <a:latin typeface="Arial" panose="020B0604020202020204" pitchFamily="34" charset="0"/>
                <a:cs typeface="Arial" panose="020B0604020202020204" pitchFamily="34" charset="0"/>
              </a:rPr>
              <a:t>dari </a:t>
            </a:r>
            <a:r>
              <a:rPr lang="en-US" sz="2400" smtClean="0">
                <a:latin typeface="Arial" panose="020B0604020202020204" pitchFamily="34" charset="0"/>
                <a:cs typeface="Arial" panose="020B0604020202020204" pitchFamily="34" charset="0"/>
              </a:rPr>
              <a:t>kendala - kendala </a:t>
            </a:r>
            <a:r>
              <a:rPr lang="en-US" sz="2400">
                <a:latin typeface="Arial" panose="020B0604020202020204" pitchFamily="34" charset="0"/>
                <a:cs typeface="Arial" panose="020B0604020202020204" pitchFamily="34" charset="0"/>
              </a:rPr>
              <a:t>yang dikenakan </a:t>
            </a:r>
            <a:r>
              <a:rPr lang="en-US" sz="2400" smtClean="0">
                <a:latin typeface="Arial" panose="020B0604020202020204" pitchFamily="34" charset="0"/>
                <a:cs typeface="Arial" panose="020B0604020202020204" pitchFamily="34" charset="0"/>
              </a:rPr>
              <a:t>melalui seberapa </a:t>
            </a:r>
            <a:r>
              <a:rPr lang="en-US" sz="2400">
                <a:latin typeface="Arial" panose="020B0604020202020204" pitchFamily="34" charset="0"/>
                <a:cs typeface="Arial" panose="020B0604020202020204" pitchFamily="34" charset="0"/>
              </a:rPr>
              <a:t>baik </a:t>
            </a:r>
            <a:r>
              <a:rPr lang="en-US" sz="2400" smtClean="0">
                <a:latin typeface="Arial" panose="020B0604020202020204" pitchFamily="34" charset="0"/>
                <a:cs typeface="Arial" panose="020B0604020202020204" pitchFamily="34" charset="0"/>
              </a:rPr>
              <a:t>performans sebenarnya dai suatu produk</a:t>
            </a:r>
          </a:p>
          <a:p>
            <a:r>
              <a:rPr lang="en-US" sz="2400">
                <a:latin typeface="Arial" panose="020B0604020202020204" pitchFamily="34" charset="0"/>
                <a:cs typeface="Arial" panose="020B0604020202020204" pitchFamily="34" charset="0"/>
              </a:rPr>
              <a:t>Asosiasi sederhana bekerja tanpa memerlukan konsumen untuk melakukan </a:t>
            </a:r>
            <a:r>
              <a:rPr lang="en-US" sz="2400" smtClean="0">
                <a:latin typeface="Arial" panose="020B0604020202020204" pitchFamily="34" charset="0"/>
                <a:cs typeface="Arial" panose="020B0604020202020204" pitchFamily="34" charset="0"/>
              </a:rPr>
              <a:t>berpikir keras selama </a:t>
            </a:r>
            <a:r>
              <a:rPr lang="en-US" sz="2400">
                <a:latin typeface="Arial" panose="020B0604020202020204" pitchFamily="34" charset="0"/>
                <a:cs typeface="Arial" panose="020B0604020202020204" pitchFamily="34" charset="0"/>
              </a:rPr>
              <a:t>pemrosesan</a:t>
            </a:r>
          </a:p>
        </p:txBody>
      </p:sp>
      <p:sp>
        <p:nvSpPr>
          <p:cNvPr id="4" name="Footer Placeholder 3"/>
          <p:cNvSpPr>
            <a:spLocks noGrp="1"/>
          </p:cNvSpPr>
          <p:nvPr>
            <p:ph type="ftr" sz="quarter" idx="11"/>
          </p:nvPr>
        </p:nvSpPr>
        <p:spPr/>
        <p:txBody>
          <a:bodyPr/>
          <a:lstStyle/>
          <a:p>
            <a:r>
              <a:rPr lang="pt-BR" smtClean="0"/>
              <a:t>Djoko Santoso - Agribisnis - Faperta - Unlam</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4</a:t>
            </a:fld>
            <a:endParaRPr lang="en-US" dirty="0"/>
          </a:p>
        </p:txBody>
      </p:sp>
      <p:sp>
        <p:nvSpPr>
          <p:cNvPr id="6" name="Title 1"/>
          <p:cNvSpPr>
            <a:spLocks noGrp="1"/>
          </p:cNvSpPr>
          <p:nvPr>
            <p:ph type="title"/>
          </p:nvPr>
        </p:nvSpPr>
        <p:spPr>
          <a:xfrm>
            <a:off x="372979" y="452718"/>
            <a:ext cx="9677855" cy="702314"/>
          </a:xfrm>
        </p:spPr>
        <p:txBody>
          <a:bodyPr/>
          <a:lstStyle/>
          <a:p>
            <a:r>
              <a:rPr lang="en-US" sz="3600" smtClean="0">
                <a:latin typeface="Arial" panose="020B0604020202020204" pitchFamily="34" charset="0"/>
                <a:cs typeface="Arial" panose="020B0604020202020204" pitchFamily="34" charset="0"/>
              </a:rPr>
              <a:t>Pembentukan Opini</a:t>
            </a:r>
            <a:endParaRPr 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985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1" y="1063416"/>
            <a:ext cx="9917614" cy="5009146"/>
          </a:xfrm>
        </p:spPr>
        <p:txBody>
          <a:bodyPr>
            <a:noAutofit/>
          </a:bodyPr>
          <a:lstStyle/>
          <a:p>
            <a:pPr marL="0" indent="0">
              <a:buClrTx/>
              <a:buNone/>
            </a:pPr>
            <a:r>
              <a:rPr lang="en-US" sz="2400" smtClean="0">
                <a:latin typeface="Arial" panose="020B0604020202020204" pitchFamily="34" charset="0"/>
                <a:cs typeface="Arial" panose="020B0604020202020204" pitchFamily="34" charset="0"/>
              </a:rPr>
              <a:t>Salah satu landasan pembentukan opini ini adalah Proses Belajar (Learning). </a:t>
            </a:r>
            <a:r>
              <a:rPr lang="en-US" sz="2400">
                <a:latin typeface="Arial" panose="020B0604020202020204" pitchFamily="34" charset="0"/>
                <a:cs typeface="Arial" panose="020B0604020202020204" pitchFamily="34" charset="0"/>
              </a:rPr>
              <a:t>Tipe Learning, ada dua pendekatan utama  yaitu </a:t>
            </a:r>
            <a:r>
              <a:rPr lang="en-US">
                <a:latin typeface="Arial" panose="020B0604020202020204" pitchFamily="34" charset="0"/>
                <a:cs typeface="Arial" panose="020B0604020202020204" pitchFamily="34" charset="0"/>
              </a:rPr>
              <a:t>:</a:t>
            </a:r>
          </a:p>
          <a:p>
            <a:pPr algn="just">
              <a:buClr>
                <a:srgbClr val="FF0000"/>
              </a:buClr>
              <a:buFont typeface="Wingdings" pitchFamily="2" charset="2"/>
              <a:buChar char="§"/>
            </a:pPr>
            <a:r>
              <a:rPr lang="en-US" b="1" i="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Behaviorist approach </a:t>
            </a:r>
            <a:r>
              <a:rPr lang="en-US">
                <a:latin typeface="Arial" panose="020B0604020202020204" pitchFamily="34" charset="0"/>
                <a:cs typeface="Arial" panose="020B0604020202020204" pitchFamily="34" charset="0"/>
              </a:rPr>
              <a:t>yang menekankan bahwa belajar adalah pengembangan hubungan atau asosiasi antara stimulus dan respons, dengan demikian, penelaahan dipusatkan kepada faktor-faktor yang dapat diobservasi.   Faktor yang tidak dapat diobervasi seperti motif dan sikap, pada pendekatan ini diabaikan.  Dua bentuk utama dari pendekatan perilaku ini adalah Classical Conditioning dan Instrumental Conditioning</a:t>
            </a:r>
          </a:p>
          <a:p>
            <a:pPr algn="just">
              <a:buClr>
                <a:srgbClr val="FF0000"/>
              </a:buClr>
              <a:buFont typeface="Wingdings" pitchFamily="2" charset="2"/>
              <a:buChar char="§"/>
            </a:pPr>
            <a:r>
              <a:rPr lang="en-US" b="1" i="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Cognitive approach </a:t>
            </a:r>
            <a:r>
              <a:rPr lang="en-US">
                <a:latin typeface="Arial" panose="020B0604020202020204" pitchFamily="34" charset="0"/>
                <a:cs typeface="Arial" panose="020B0604020202020204" pitchFamily="34" charset="0"/>
              </a:rPr>
              <a:t>menekankan pada proses mental mempengaruhi bagaimana orang mempelajari informasi.  Pada perspektif ini, belajar direfleksikan melalui perubahan struktur kognitif seseorang.  Pendekatan kognitif ini paling banyak dilakukan dalam riset konsumen dan kadang dikenal sebagai pemrosesan informasi (information processing).  Hal ini tidak mengherankan mengingat pentingnya pemahaman bagaimana proses konsumen memanfaatkan informasi dalam membuat keputusan konsumsi.</a:t>
            </a:r>
          </a:p>
          <a:p>
            <a:r>
              <a:rPr lang="en-US" smtClean="0">
                <a:latin typeface="Arial" panose="020B0604020202020204" pitchFamily="34" charset="0"/>
                <a:cs typeface="Arial" panose="020B0604020202020204" pitchFamily="34" charset="0"/>
              </a:rPr>
              <a:t>Dalam konteks ini, yang diulas lebih mendalam adalah </a:t>
            </a:r>
            <a:r>
              <a:rPr lang="en-US" b="1" i="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Behaviorist approach </a:t>
            </a:r>
            <a:endParaRPr lang="en-US">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pt-BR" smtClean="0"/>
              <a:t>Djoko Santoso - Agribisnis - Faperta - Unlam</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5</a:t>
            </a:fld>
            <a:endParaRPr lang="en-US" dirty="0"/>
          </a:p>
        </p:txBody>
      </p:sp>
      <p:sp>
        <p:nvSpPr>
          <p:cNvPr id="6" name="Title 1"/>
          <p:cNvSpPr>
            <a:spLocks noGrp="1"/>
          </p:cNvSpPr>
          <p:nvPr>
            <p:ph type="title"/>
          </p:nvPr>
        </p:nvSpPr>
        <p:spPr>
          <a:xfrm>
            <a:off x="646111" y="452718"/>
            <a:ext cx="9404723" cy="610698"/>
          </a:xfrm>
        </p:spPr>
        <p:txBody>
          <a:bodyPr/>
          <a:lstStyle/>
          <a:p>
            <a:r>
              <a:rPr lang="en-US" sz="3600" smtClean="0">
                <a:latin typeface="Arial" panose="020B0604020202020204" pitchFamily="34" charset="0"/>
                <a:cs typeface="Arial" panose="020B0604020202020204" pitchFamily="34" charset="0"/>
              </a:rPr>
              <a:t>Pembentukan Opini</a:t>
            </a:r>
            <a:endParaRPr 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241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075" y="452718"/>
            <a:ext cx="9641760" cy="774503"/>
          </a:xfrm>
        </p:spPr>
        <p:txBody>
          <a:bodyPr/>
          <a:lstStyle/>
          <a:p>
            <a:r>
              <a:rPr lang="en-US" sz="3600" smtClean="0">
                <a:latin typeface="Arial" panose="020B0604020202020204" pitchFamily="34" charset="0"/>
                <a:cs typeface="Arial" panose="020B0604020202020204" pitchFamily="34" charset="0"/>
              </a:rPr>
              <a:t>Classical Conditioning</a:t>
            </a:r>
            <a:endParaRPr lang="en-US" sz="360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09075" y="1227221"/>
            <a:ext cx="10214809" cy="5072718"/>
          </a:xfrm>
        </p:spPr>
        <p:txBody>
          <a:bodyPr>
            <a:normAutofit/>
          </a:bodyPr>
          <a:lstStyle/>
          <a:p>
            <a:r>
              <a:rPr lang="en-US" sz="2400">
                <a:latin typeface="Arial" panose="020B0604020202020204" pitchFamily="34" charset="0"/>
                <a:cs typeface="Arial" panose="020B0604020202020204" pitchFamily="34" charset="0"/>
              </a:rPr>
              <a:t>Makna, perasaan, dan keinginan yang terkait dengan satu objek dapat ditransfer ke objek lain dengan hanya memasangkan dua obyek </a:t>
            </a:r>
            <a:r>
              <a:rPr lang="en-US" sz="2400" smtClean="0">
                <a:latin typeface="Arial" panose="020B0604020202020204" pitchFamily="34" charset="0"/>
                <a:cs typeface="Arial" panose="020B0604020202020204" pitchFamily="34" charset="0"/>
              </a:rPr>
              <a:t>tersebut secara bersama</a:t>
            </a:r>
          </a:p>
          <a:p>
            <a:r>
              <a:rPr lang="en-US" sz="2400" smtClean="0">
                <a:latin typeface="Arial" panose="020B0604020202020204" pitchFamily="34" charset="0"/>
                <a:cs typeface="Arial" panose="020B0604020202020204" pitchFamily="34" charset="0"/>
              </a:rPr>
              <a:t>Unconditioned </a:t>
            </a:r>
            <a:r>
              <a:rPr lang="en-US" sz="2400">
                <a:latin typeface="Arial" panose="020B0604020202020204" pitchFamily="34" charset="0"/>
                <a:cs typeface="Arial" panose="020B0604020202020204" pitchFamily="34" charset="0"/>
              </a:rPr>
              <a:t>Stimulus </a:t>
            </a:r>
            <a:r>
              <a:rPr lang="en-US" sz="2400" smtClean="0">
                <a:latin typeface="Arial" panose="020B0604020202020204" pitchFamily="34" charset="0"/>
                <a:cs typeface="Arial" panose="020B0604020202020204" pitchFamily="34" charset="0"/>
              </a:rPr>
              <a:t>(US</a:t>
            </a:r>
            <a:r>
              <a:rPr lang="en-US" sz="2400">
                <a:latin typeface="Arial" panose="020B0604020202020204" pitchFamily="34" charset="0"/>
                <a:cs typeface="Arial" panose="020B0604020202020204" pitchFamily="34" charset="0"/>
              </a:rPr>
              <a:t>) membangkitkan </a:t>
            </a:r>
            <a:r>
              <a:rPr lang="en-US" sz="2400" smtClean="0">
                <a:latin typeface="Arial" panose="020B0604020202020204" pitchFamily="34" charset="0"/>
                <a:cs typeface="Arial" panose="020B0604020202020204" pitchFamily="34" charset="0"/>
              </a:rPr>
              <a:t>unconditioned respons (</a:t>
            </a:r>
            <a:r>
              <a:rPr lang="en-US" sz="2400">
                <a:latin typeface="Arial" panose="020B0604020202020204" pitchFamily="34" charset="0"/>
                <a:cs typeface="Arial" panose="020B0604020202020204" pitchFamily="34" charset="0"/>
              </a:rPr>
              <a:t>UR</a:t>
            </a:r>
            <a:r>
              <a:rPr lang="en-US" sz="2400" smtClean="0">
                <a:latin typeface="Arial" panose="020B0604020202020204" pitchFamily="34" charset="0"/>
                <a:cs typeface="Arial" panose="020B0604020202020204" pitchFamily="34" charset="0"/>
              </a:rPr>
              <a:t>)</a:t>
            </a:r>
          </a:p>
          <a:p>
            <a:r>
              <a:rPr lang="en-US" sz="2400" smtClean="0">
                <a:latin typeface="Arial" panose="020B0604020202020204" pitchFamily="34" charset="0"/>
                <a:cs typeface="Arial" panose="020B0604020202020204" pitchFamily="34" charset="0"/>
              </a:rPr>
              <a:t>Unconditioned Respons (UR) dapat </a:t>
            </a:r>
            <a:r>
              <a:rPr lang="en-US" sz="2400">
                <a:latin typeface="Arial" panose="020B0604020202020204" pitchFamily="34" charset="0"/>
                <a:cs typeface="Arial" panose="020B0604020202020204" pitchFamily="34" charset="0"/>
              </a:rPr>
              <a:t>ditransfer ke </a:t>
            </a:r>
            <a:r>
              <a:rPr lang="en-US" sz="2400" smtClean="0">
                <a:latin typeface="Arial" panose="020B0604020202020204" pitchFamily="34" charset="0"/>
                <a:cs typeface="Arial" panose="020B0604020202020204" pitchFamily="34" charset="0"/>
              </a:rPr>
              <a:t>conditioned stimulus (</a:t>
            </a:r>
            <a:r>
              <a:rPr lang="en-US" sz="2400">
                <a:latin typeface="Arial" panose="020B0604020202020204" pitchFamily="34" charset="0"/>
                <a:cs typeface="Arial" panose="020B0604020202020204" pitchFamily="34" charset="0"/>
              </a:rPr>
              <a:t>CS) melalui </a:t>
            </a:r>
            <a:r>
              <a:rPr lang="en-US" sz="2400" smtClean="0">
                <a:latin typeface="Arial" panose="020B0604020202020204" pitchFamily="34" charset="0"/>
                <a:cs typeface="Arial" panose="020B0604020202020204" pitchFamily="34" charset="0"/>
              </a:rPr>
              <a:t>asosiasi sederhana</a:t>
            </a:r>
          </a:p>
          <a:p>
            <a:r>
              <a:rPr lang="en-US" sz="2400">
                <a:latin typeface="Arial" panose="020B0604020202020204" pitchFamily="34" charset="0"/>
                <a:cs typeface="Arial" panose="020B0604020202020204" pitchFamily="34" charset="0"/>
              </a:rPr>
              <a:t>Karena </a:t>
            </a:r>
            <a:r>
              <a:rPr lang="en-US" sz="2400" smtClean="0">
                <a:latin typeface="Arial" panose="020B0604020202020204" pitchFamily="34" charset="0"/>
                <a:cs typeface="Arial" panose="020B0604020202020204" pitchFamily="34" charset="0"/>
              </a:rPr>
              <a:t>respons ini </a:t>
            </a:r>
            <a:r>
              <a:rPr lang="en-US" sz="2400">
                <a:latin typeface="Arial" panose="020B0604020202020204" pitchFamily="34" charset="0"/>
                <a:cs typeface="Arial" panose="020B0604020202020204" pitchFamily="34" charset="0"/>
              </a:rPr>
              <a:t>muncul dari </a:t>
            </a:r>
            <a:r>
              <a:rPr lang="en-US" sz="2400" smtClean="0">
                <a:latin typeface="Arial" panose="020B0604020202020204" pitchFamily="34" charset="0"/>
                <a:cs typeface="Arial" panose="020B0604020202020204" pitchFamily="34" charset="0"/>
              </a:rPr>
              <a:t>stimulus yang terkondisi (CS), maka disebut </a:t>
            </a:r>
            <a:r>
              <a:rPr lang="en-US" sz="2400">
                <a:latin typeface="Arial" panose="020B0604020202020204" pitchFamily="34" charset="0"/>
                <a:cs typeface="Arial" panose="020B0604020202020204" pitchFamily="34" charset="0"/>
              </a:rPr>
              <a:t>respon terkondisi (</a:t>
            </a:r>
            <a:r>
              <a:rPr lang="en-US" sz="2400" smtClean="0">
                <a:latin typeface="Arial" panose="020B0604020202020204" pitchFamily="34" charset="0"/>
                <a:cs typeface="Arial" panose="020B0604020202020204" pitchFamily="34" charset="0"/>
              </a:rPr>
              <a:t>CR = conditioned response)</a:t>
            </a:r>
          </a:p>
          <a:p>
            <a:endParaRPr lang="en-US" sz="24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pt-BR" smtClean="0"/>
              <a:t>Djoko Santoso - Agribisnis - Faperta - Unlam</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269836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ChangeArrowheads="1"/>
          </p:cNvSpPr>
          <p:nvPr/>
        </p:nvSpPr>
        <p:spPr bwMode="auto">
          <a:xfrm>
            <a:off x="2213811" y="1911350"/>
            <a:ext cx="2713789" cy="977900"/>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anchor="ctr"/>
          <a:lstStyle/>
          <a:p>
            <a:pPr fontAlgn="base">
              <a:spcBef>
                <a:spcPct val="0"/>
              </a:spcBef>
              <a:spcAft>
                <a:spcPct val="0"/>
              </a:spcAft>
            </a:pPr>
            <a:endParaRPr lang="en-US" sz="2400">
              <a:solidFill>
                <a:srgbClr val="00264C"/>
              </a:solidFill>
            </a:endParaRPr>
          </a:p>
        </p:txBody>
      </p:sp>
      <p:sp>
        <p:nvSpPr>
          <p:cNvPr id="12292" name="AutoShape 3"/>
          <p:cNvSpPr>
            <a:spLocks noChangeArrowheads="1"/>
          </p:cNvSpPr>
          <p:nvPr/>
        </p:nvSpPr>
        <p:spPr bwMode="auto">
          <a:xfrm>
            <a:off x="5016500" y="2216150"/>
            <a:ext cx="368300" cy="368300"/>
          </a:xfrm>
          <a:prstGeom prst="plus">
            <a:avLst>
              <a:gd name="adj" fmla="val 24995"/>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anchor="ctr"/>
          <a:lstStyle/>
          <a:p>
            <a:pPr fontAlgn="base">
              <a:spcBef>
                <a:spcPct val="0"/>
              </a:spcBef>
              <a:spcAft>
                <a:spcPct val="0"/>
              </a:spcAft>
            </a:pPr>
            <a:endParaRPr lang="en-US" sz="2400">
              <a:solidFill>
                <a:srgbClr val="00264C"/>
              </a:solidFill>
            </a:endParaRPr>
          </a:p>
        </p:txBody>
      </p:sp>
      <p:sp>
        <p:nvSpPr>
          <p:cNvPr id="12293" name="Rectangle 4"/>
          <p:cNvSpPr>
            <a:spLocks noChangeArrowheads="1"/>
          </p:cNvSpPr>
          <p:nvPr/>
        </p:nvSpPr>
        <p:spPr bwMode="auto">
          <a:xfrm>
            <a:off x="5473700" y="1911350"/>
            <a:ext cx="2044700" cy="977900"/>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eaLnBrk="0" fontAlgn="base" hangingPunct="0">
              <a:spcBef>
                <a:spcPct val="0"/>
              </a:spcBef>
              <a:spcAft>
                <a:spcPct val="0"/>
              </a:spcAft>
            </a:pPr>
            <a:r>
              <a:rPr lang="en-US" sz="2400">
                <a:solidFill>
                  <a:srgbClr val="00264C"/>
                </a:solidFill>
              </a:rPr>
              <a:t>Conditioned</a:t>
            </a:r>
          </a:p>
          <a:p>
            <a:pPr algn="ctr" eaLnBrk="0" fontAlgn="base" hangingPunct="0">
              <a:spcBef>
                <a:spcPct val="0"/>
              </a:spcBef>
              <a:spcAft>
                <a:spcPct val="0"/>
              </a:spcAft>
            </a:pPr>
            <a:r>
              <a:rPr lang="en-US" sz="2400">
                <a:solidFill>
                  <a:srgbClr val="00264C"/>
                </a:solidFill>
              </a:rPr>
              <a:t>Stimulus (CS)</a:t>
            </a:r>
          </a:p>
        </p:txBody>
      </p:sp>
      <p:sp>
        <p:nvSpPr>
          <p:cNvPr id="12294" name="AutoShape 5"/>
          <p:cNvSpPr>
            <a:spLocks noChangeArrowheads="1"/>
          </p:cNvSpPr>
          <p:nvPr/>
        </p:nvSpPr>
        <p:spPr bwMode="auto">
          <a:xfrm>
            <a:off x="7683500" y="2216150"/>
            <a:ext cx="596900" cy="368300"/>
          </a:xfrm>
          <a:prstGeom prst="rightArrow">
            <a:avLst>
              <a:gd name="adj1" fmla="val 75009"/>
              <a:gd name="adj2" fmla="val 81042"/>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anchor="ctr"/>
          <a:lstStyle/>
          <a:p>
            <a:pPr fontAlgn="base">
              <a:spcBef>
                <a:spcPct val="0"/>
              </a:spcBef>
              <a:spcAft>
                <a:spcPct val="0"/>
              </a:spcAft>
            </a:pPr>
            <a:endParaRPr lang="en-US" sz="2400">
              <a:solidFill>
                <a:srgbClr val="00264C"/>
              </a:solidFill>
            </a:endParaRPr>
          </a:p>
        </p:txBody>
      </p:sp>
      <p:sp>
        <p:nvSpPr>
          <p:cNvPr id="12295" name="Rectangle 6"/>
          <p:cNvSpPr>
            <a:spLocks noChangeArrowheads="1"/>
          </p:cNvSpPr>
          <p:nvPr/>
        </p:nvSpPr>
        <p:spPr bwMode="auto">
          <a:xfrm>
            <a:off x="8445501" y="1911350"/>
            <a:ext cx="2382920" cy="990600"/>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eaLnBrk="0" fontAlgn="base" hangingPunct="0">
              <a:spcBef>
                <a:spcPct val="0"/>
              </a:spcBef>
              <a:spcAft>
                <a:spcPct val="0"/>
              </a:spcAft>
            </a:pPr>
            <a:r>
              <a:rPr lang="en-US" sz="2400">
                <a:solidFill>
                  <a:srgbClr val="00264C"/>
                </a:solidFill>
              </a:rPr>
              <a:t>Unconditioned</a:t>
            </a:r>
          </a:p>
          <a:p>
            <a:pPr algn="ctr" eaLnBrk="0" fontAlgn="base" hangingPunct="0">
              <a:spcBef>
                <a:spcPct val="0"/>
              </a:spcBef>
              <a:spcAft>
                <a:spcPct val="0"/>
              </a:spcAft>
            </a:pPr>
            <a:r>
              <a:rPr lang="en-US" sz="2400">
                <a:solidFill>
                  <a:srgbClr val="00264C"/>
                </a:solidFill>
              </a:rPr>
              <a:t>Response (UR)</a:t>
            </a:r>
          </a:p>
        </p:txBody>
      </p:sp>
      <p:sp>
        <p:nvSpPr>
          <p:cNvPr id="12296" name="Rectangle 7"/>
          <p:cNvSpPr>
            <a:spLocks noChangeArrowheads="1"/>
          </p:cNvSpPr>
          <p:nvPr/>
        </p:nvSpPr>
        <p:spPr bwMode="auto">
          <a:xfrm>
            <a:off x="3783013" y="768350"/>
            <a:ext cx="2535237" cy="901700"/>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anchor="ctr"/>
          <a:lstStyle/>
          <a:p>
            <a:pPr fontAlgn="base">
              <a:spcBef>
                <a:spcPct val="0"/>
              </a:spcBef>
              <a:spcAft>
                <a:spcPct val="0"/>
              </a:spcAft>
            </a:pPr>
            <a:endParaRPr lang="en-US" sz="2400">
              <a:solidFill>
                <a:srgbClr val="00264C"/>
              </a:solidFill>
            </a:endParaRPr>
          </a:p>
        </p:txBody>
      </p:sp>
      <p:sp>
        <p:nvSpPr>
          <p:cNvPr id="12297" name="AutoShape 8"/>
          <p:cNvSpPr>
            <a:spLocks noChangeArrowheads="1"/>
          </p:cNvSpPr>
          <p:nvPr/>
        </p:nvSpPr>
        <p:spPr bwMode="auto">
          <a:xfrm>
            <a:off x="6483350" y="996950"/>
            <a:ext cx="596900" cy="368300"/>
          </a:xfrm>
          <a:prstGeom prst="rightArrow">
            <a:avLst>
              <a:gd name="adj1" fmla="val 75009"/>
              <a:gd name="adj2" fmla="val 81042"/>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anchor="ctr"/>
          <a:lstStyle/>
          <a:p>
            <a:pPr fontAlgn="base">
              <a:spcBef>
                <a:spcPct val="0"/>
              </a:spcBef>
              <a:spcAft>
                <a:spcPct val="0"/>
              </a:spcAft>
            </a:pPr>
            <a:endParaRPr lang="en-US" sz="2400">
              <a:solidFill>
                <a:srgbClr val="00264C"/>
              </a:solidFill>
            </a:endParaRPr>
          </a:p>
        </p:txBody>
      </p:sp>
      <p:sp>
        <p:nvSpPr>
          <p:cNvPr id="12298" name="Rectangle 9"/>
          <p:cNvSpPr>
            <a:spLocks noChangeArrowheads="1"/>
          </p:cNvSpPr>
          <p:nvPr/>
        </p:nvSpPr>
        <p:spPr bwMode="auto">
          <a:xfrm>
            <a:off x="7245349" y="768350"/>
            <a:ext cx="2533077" cy="901700"/>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anchor="ctr"/>
          <a:lstStyle/>
          <a:p>
            <a:pPr fontAlgn="base">
              <a:spcBef>
                <a:spcPct val="0"/>
              </a:spcBef>
              <a:spcAft>
                <a:spcPct val="0"/>
              </a:spcAft>
            </a:pPr>
            <a:endParaRPr lang="en-US" sz="2400">
              <a:solidFill>
                <a:srgbClr val="00264C"/>
              </a:solidFill>
            </a:endParaRPr>
          </a:p>
        </p:txBody>
      </p:sp>
      <p:sp>
        <p:nvSpPr>
          <p:cNvPr id="12299" name="Rectangle 10"/>
          <p:cNvSpPr>
            <a:spLocks noChangeArrowheads="1"/>
          </p:cNvSpPr>
          <p:nvPr/>
        </p:nvSpPr>
        <p:spPr bwMode="auto">
          <a:xfrm>
            <a:off x="3816350" y="5187950"/>
            <a:ext cx="2273300" cy="977900"/>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eaLnBrk="0" fontAlgn="base" hangingPunct="0">
              <a:spcBef>
                <a:spcPct val="0"/>
              </a:spcBef>
              <a:spcAft>
                <a:spcPct val="0"/>
              </a:spcAft>
            </a:pPr>
            <a:r>
              <a:rPr lang="en-US" sz="2400">
                <a:solidFill>
                  <a:srgbClr val="00264C"/>
                </a:solidFill>
              </a:rPr>
              <a:t>Conditioned</a:t>
            </a:r>
          </a:p>
          <a:p>
            <a:pPr algn="ctr" eaLnBrk="0" fontAlgn="base" hangingPunct="0">
              <a:spcBef>
                <a:spcPct val="0"/>
              </a:spcBef>
              <a:spcAft>
                <a:spcPct val="0"/>
              </a:spcAft>
            </a:pPr>
            <a:r>
              <a:rPr lang="en-US" sz="2400">
                <a:solidFill>
                  <a:srgbClr val="00264C"/>
                </a:solidFill>
              </a:rPr>
              <a:t>Stimulus (CS)</a:t>
            </a:r>
          </a:p>
        </p:txBody>
      </p:sp>
      <p:sp>
        <p:nvSpPr>
          <p:cNvPr id="12300" name="AutoShape 11"/>
          <p:cNvSpPr>
            <a:spLocks noChangeArrowheads="1"/>
          </p:cNvSpPr>
          <p:nvPr/>
        </p:nvSpPr>
        <p:spPr bwMode="auto">
          <a:xfrm>
            <a:off x="6254750" y="5492750"/>
            <a:ext cx="596900" cy="368300"/>
          </a:xfrm>
          <a:prstGeom prst="rightArrow">
            <a:avLst>
              <a:gd name="adj1" fmla="val 75009"/>
              <a:gd name="adj2" fmla="val 81042"/>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anchor="ctr"/>
          <a:lstStyle/>
          <a:p>
            <a:pPr fontAlgn="base">
              <a:spcBef>
                <a:spcPct val="0"/>
              </a:spcBef>
              <a:spcAft>
                <a:spcPct val="0"/>
              </a:spcAft>
            </a:pPr>
            <a:endParaRPr lang="en-US" sz="2400">
              <a:solidFill>
                <a:srgbClr val="00264C"/>
              </a:solidFill>
            </a:endParaRPr>
          </a:p>
        </p:txBody>
      </p:sp>
      <p:sp>
        <p:nvSpPr>
          <p:cNvPr id="12301" name="Rectangle 12"/>
          <p:cNvSpPr>
            <a:spLocks noChangeArrowheads="1"/>
          </p:cNvSpPr>
          <p:nvPr/>
        </p:nvSpPr>
        <p:spPr bwMode="auto">
          <a:xfrm>
            <a:off x="7016749" y="5264150"/>
            <a:ext cx="2506617" cy="901700"/>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eaLnBrk="0" fontAlgn="base" hangingPunct="0">
              <a:spcBef>
                <a:spcPct val="0"/>
              </a:spcBef>
              <a:spcAft>
                <a:spcPct val="0"/>
              </a:spcAft>
            </a:pPr>
            <a:r>
              <a:rPr lang="en-US" sz="2400">
                <a:solidFill>
                  <a:srgbClr val="00264C"/>
                </a:solidFill>
              </a:rPr>
              <a:t>Conditioned</a:t>
            </a:r>
          </a:p>
          <a:p>
            <a:pPr algn="ctr" eaLnBrk="0" fontAlgn="base" hangingPunct="0">
              <a:spcBef>
                <a:spcPct val="0"/>
              </a:spcBef>
              <a:spcAft>
                <a:spcPct val="0"/>
              </a:spcAft>
            </a:pPr>
            <a:r>
              <a:rPr lang="en-US" sz="2400">
                <a:solidFill>
                  <a:srgbClr val="00264C"/>
                </a:solidFill>
              </a:rPr>
              <a:t>Response (CR)</a:t>
            </a:r>
          </a:p>
        </p:txBody>
      </p:sp>
      <p:sp>
        <p:nvSpPr>
          <p:cNvPr id="12302" name="Rectangle 13"/>
          <p:cNvSpPr>
            <a:spLocks noChangeArrowheads="1"/>
          </p:cNvSpPr>
          <p:nvPr/>
        </p:nvSpPr>
        <p:spPr bwMode="auto">
          <a:xfrm>
            <a:off x="3937573" y="785668"/>
            <a:ext cx="2380677"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fontAlgn="base" hangingPunct="0">
              <a:spcBef>
                <a:spcPct val="0"/>
              </a:spcBef>
              <a:spcAft>
                <a:spcPct val="0"/>
              </a:spcAft>
            </a:pPr>
            <a:r>
              <a:rPr lang="en-US" sz="2400">
                <a:solidFill>
                  <a:srgbClr val="00264C"/>
                </a:solidFill>
              </a:rPr>
              <a:t>Unconditioned</a:t>
            </a:r>
          </a:p>
          <a:p>
            <a:pPr eaLnBrk="0" fontAlgn="base" hangingPunct="0">
              <a:spcBef>
                <a:spcPct val="0"/>
              </a:spcBef>
              <a:spcAft>
                <a:spcPct val="0"/>
              </a:spcAft>
            </a:pPr>
            <a:r>
              <a:rPr lang="en-US" sz="2400">
                <a:solidFill>
                  <a:srgbClr val="00264C"/>
                </a:solidFill>
              </a:rPr>
              <a:t>Stimulus (US)</a:t>
            </a:r>
          </a:p>
        </p:txBody>
      </p:sp>
      <p:sp>
        <p:nvSpPr>
          <p:cNvPr id="12303" name="Rectangle 14"/>
          <p:cNvSpPr>
            <a:spLocks noChangeArrowheads="1"/>
          </p:cNvSpPr>
          <p:nvPr/>
        </p:nvSpPr>
        <p:spPr bwMode="auto">
          <a:xfrm>
            <a:off x="7375525" y="746126"/>
            <a:ext cx="2402902"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400">
                <a:solidFill>
                  <a:srgbClr val="00264C"/>
                </a:solidFill>
              </a:rPr>
              <a:t>Unconditioned</a:t>
            </a:r>
          </a:p>
          <a:p>
            <a:pPr eaLnBrk="0" fontAlgn="base" hangingPunct="0">
              <a:spcBef>
                <a:spcPct val="0"/>
              </a:spcBef>
              <a:spcAft>
                <a:spcPct val="0"/>
              </a:spcAft>
            </a:pPr>
            <a:r>
              <a:rPr lang="en-US" sz="2400">
                <a:solidFill>
                  <a:srgbClr val="00264C"/>
                </a:solidFill>
              </a:rPr>
              <a:t>Response (UR)</a:t>
            </a:r>
          </a:p>
        </p:txBody>
      </p:sp>
      <p:sp>
        <p:nvSpPr>
          <p:cNvPr id="12304" name="Rectangle 15"/>
          <p:cNvSpPr>
            <a:spLocks noChangeArrowheads="1"/>
          </p:cNvSpPr>
          <p:nvPr/>
        </p:nvSpPr>
        <p:spPr bwMode="auto">
          <a:xfrm>
            <a:off x="2369254" y="2017568"/>
            <a:ext cx="2402902"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400">
                <a:solidFill>
                  <a:srgbClr val="00264C"/>
                </a:solidFill>
              </a:rPr>
              <a:t>Unconditioned</a:t>
            </a:r>
          </a:p>
          <a:p>
            <a:pPr eaLnBrk="0" fontAlgn="base" hangingPunct="0">
              <a:spcBef>
                <a:spcPct val="0"/>
              </a:spcBef>
              <a:spcAft>
                <a:spcPct val="0"/>
              </a:spcAft>
            </a:pPr>
            <a:r>
              <a:rPr lang="en-US" sz="2400">
                <a:solidFill>
                  <a:srgbClr val="00264C"/>
                </a:solidFill>
              </a:rPr>
              <a:t>Stimulus (US)</a:t>
            </a:r>
          </a:p>
        </p:txBody>
      </p:sp>
      <p:sp>
        <p:nvSpPr>
          <p:cNvPr id="12305" name="Rectangle 16"/>
          <p:cNvSpPr>
            <a:spLocks noChangeArrowheads="1"/>
          </p:cNvSpPr>
          <p:nvPr/>
        </p:nvSpPr>
        <p:spPr bwMode="auto">
          <a:xfrm>
            <a:off x="3816350" y="3816350"/>
            <a:ext cx="5397500" cy="596900"/>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eaLnBrk="0" fontAlgn="base" hangingPunct="0">
              <a:spcBef>
                <a:spcPct val="0"/>
              </a:spcBef>
              <a:spcAft>
                <a:spcPct val="0"/>
              </a:spcAft>
            </a:pPr>
            <a:r>
              <a:rPr lang="en-US" sz="2400">
                <a:solidFill>
                  <a:srgbClr val="00264C"/>
                </a:solidFill>
              </a:rPr>
              <a:t>Dilakukan berulang kali : US + CS</a:t>
            </a:r>
          </a:p>
        </p:txBody>
      </p:sp>
      <p:sp>
        <p:nvSpPr>
          <p:cNvPr id="12306" name="AutoShape 17"/>
          <p:cNvSpPr>
            <a:spLocks noChangeArrowheads="1"/>
          </p:cNvSpPr>
          <p:nvPr/>
        </p:nvSpPr>
        <p:spPr bwMode="auto">
          <a:xfrm>
            <a:off x="5949950" y="3054350"/>
            <a:ext cx="1206500" cy="596900"/>
          </a:xfrm>
          <a:prstGeom prst="downArrow">
            <a:avLst>
              <a:gd name="adj1" fmla="val 75009"/>
              <a:gd name="adj2" fmla="val 50005"/>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anchor="ctr"/>
          <a:lstStyle/>
          <a:p>
            <a:pPr fontAlgn="base">
              <a:spcBef>
                <a:spcPct val="0"/>
              </a:spcBef>
              <a:spcAft>
                <a:spcPct val="0"/>
              </a:spcAft>
            </a:pPr>
            <a:endParaRPr lang="en-US" sz="2400">
              <a:solidFill>
                <a:srgbClr val="00264C"/>
              </a:solidFill>
            </a:endParaRPr>
          </a:p>
        </p:txBody>
      </p:sp>
      <p:sp>
        <p:nvSpPr>
          <p:cNvPr id="12307" name="AutoShape 18"/>
          <p:cNvSpPr>
            <a:spLocks noChangeArrowheads="1"/>
          </p:cNvSpPr>
          <p:nvPr/>
        </p:nvSpPr>
        <p:spPr bwMode="auto">
          <a:xfrm>
            <a:off x="6026150" y="4654550"/>
            <a:ext cx="1130300" cy="596900"/>
          </a:xfrm>
          <a:prstGeom prst="downArrow">
            <a:avLst>
              <a:gd name="adj1" fmla="val 75009"/>
              <a:gd name="adj2" fmla="val 50005"/>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anchor="ctr"/>
          <a:lstStyle/>
          <a:p>
            <a:pPr fontAlgn="base">
              <a:spcBef>
                <a:spcPct val="0"/>
              </a:spcBef>
              <a:spcAft>
                <a:spcPct val="0"/>
              </a:spcAft>
            </a:pPr>
            <a:endParaRPr lang="en-US" sz="2400">
              <a:solidFill>
                <a:srgbClr val="00264C"/>
              </a:solidFill>
            </a:endParaRPr>
          </a:p>
        </p:txBody>
      </p:sp>
      <p:sp>
        <p:nvSpPr>
          <p:cNvPr id="12308" name="Rectangle 19"/>
          <p:cNvSpPr>
            <a:spLocks noChangeArrowheads="1"/>
          </p:cNvSpPr>
          <p:nvPr/>
        </p:nvSpPr>
        <p:spPr bwMode="auto">
          <a:xfrm>
            <a:off x="3089152" y="-12336"/>
            <a:ext cx="5180905" cy="64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3600" b="1">
                <a:latin typeface="Arial" panose="020B0604020202020204" pitchFamily="34" charset="0"/>
                <a:cs typeface="Arial" panose="020B0604020202020204" pitchFamily="34" charset="0"/>
              </a:rPr>
              <a:t>Classical Conditioning</a:t>
            </a:r>
          </a:p>
        </p:txBody>
      </p:sp>
    </p:spTree>
    <p:extLst>
      <p:ext uri="{BB962C8B-B14F-4D97-AF65-F5344CB8AC3E}">
        <p14:creationId xmlns:p14="http://schemas.microsoft.com/office/powerpoint/2010/main" val="3336968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308"/>
                                        </p:tgtEl>
                                        <p:attrNameLst>
                                          <p:attrName>style.visibility</p:attrName>
                                        </p:attrNameLst>
                                      </p:cBhvr>
                                      <p:to>
                                        <p:strVal val="visible"/>
                                      </p:to>
                                    </p:set>
                                    <p:animEffect transition="in" filter="circle(in)">
                                      <p:cBhvr>
                                        <p:cTn id="7" dur="2000"/>
                                        <p:tgtEl>
                                          <p:spTgt spid="1230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296"/>
                                        </p:tgtEl>
                                        <p:attrNameLst>
                                          <p:attrName>style.visibility</p:attrName>
                                        </p:attrNameLst>
                                      </p:cBhvr>
                                      <p:to>
                                        <p:strVal val="visible"/>
                                      </p:to>
                                    </p:set>
                                    <p:animEffect transition="in" filter="circle(in)">
                                      <p:cBhvr>
                                        <p:cTn id="12" dur="2000"/>
                                        <p:tgtEl>
                                          <p:spTgt spid="1229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2302"/>
                                        </p:tgtEl>
                                        <p:attrNameLst>
                                          <p:attrName>style.visibility</p:attrName>
                                        </p:attrNameLst>
                                      </p:cBhvr>
                                      <p:to>
                                        <p:strVal val="visible"/>
                                      </p:to>
                                    </p:set>
                                    <p:animEffect transition="in" filter="circle(in)">
                                      <p:cBhvr>
                                        <p:cTn id="15" dur="2000"/>
                                        <p:tgtEl>
                                          <p:spTgt spid="1230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2297"/>
                                        </p:tgtEl>
                                        <p:attrNameLst>
                                          <p:attrName>style.visibility</p:attrName>
                                        </p:attrNameLst>
                                      </p:cBhvr>
                                      <p:to>
                                        <p:strVal val="visible"/>
                                      </p:to>
                                    </p:set>
                                    <p:animEffect transition="in" filter="circle(in)">
                                      <p:cBhvr>
                                        <p:cTn id="20" dur="2000"/>
                                        <p:tgtEl>
                                          <p:spTgt spid="1229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2303"/>
                                        </p:tgtEl>
                                        <p:attrNameLst>
                                          <p:attrName>style.visibility</p:attrName>
                                        </p:attrNameLst>
                                      </p:cBhvr>
                                      <p:to>
                                        <p:strVal val="visible"/>
                                      </p:to>
                                    </p:set>
                                    <p:animEffect transition="in" filter="circle(in)">
                                      <p:cBhvr>
                                        <p:cTn id="25" dur="2000"/>
                                        <p:tgtEl>
                                          <p:spTgt spid="1230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2298"/>
                                        </p:tgtEl>
                                        <p:attrNameLst>
                                          <p:attrName>style.visibility</p:attrName>
                                        </p:attrNameLst>
                                      </p:cBhvr>
                                      <p:to>
                                        <p:strVal val="visible"/>
                                      </p:to>
                                    </p:set>
                                    <p:animEffect transition="in" filter="circle(in)">
                                      <p:cBhvr>
                                        <p:cTn id="28" dur="2000"/>
                                        <p:tgtEl>
                                          <p:spTgt spid="12298"/>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2304"/>
                                        </p:tgtEl>
                                        <p:attrNameLst>
                                          <p:attrName>style.visibility</p:attrName>
                                        </p:attrNameLst>
                                      </p:cBhvr>
                                      <p:to>
                                        <p:strVal val="visible"/>
                                      </p:to>
                                    </p:set>
                                    <p:animEffect transition="in" filter="circle(in)">
                                      <p:cBhvr>
                                        <p:cTn id="33" dur="2000"/>
                                        <p:tgtEl>
                                          <p:spTgt spid="12304"/>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2291"/>
                                        </p:tgtEl>
                                        <p:attrNameLst>
                                          <p:attrName>style.visibility</p:attrName>
                                        </p:attrNameLst>
                                      </p:cBhvr>
                                      <p:to>
                                        <p:strVal val="visible"/>
                                      </p:to>
                                    </p:set>
                                    <p:animEffect transition="in" filter="circle(in)">
                                      <p:cBhvr>
                                        <p:cTn id="36" dur="2000"/>
                                        <p:tgtEl>
                                          <p:spTgt spid="12291"/>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2292"/>
                                        </p:tgtEl>
                                        <p:attrNameLst>
                                          <p:attrName>style.visibility</p:attrName>
                                        </p:attrNameLst>
                                      </p:cBhvr>
                                      <p:to>
                                        <p:strVal val="visible"/>
                                      </p:to>
                                    </p:set>
                                    <p:animEffect transition="in" filter="circle(in)">
                                      <p:cBhvr>
                                        <p:cTn id="41" dur="2000"/>
                                        <p:tgtEl>
                                          <p:spTgt spid="12292"/>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2293"/>
                                        </p:tgtEl>
                                        <p:attrNameLst>
                                          <p:attrName>style.visibility</p:attrName>
                                        </p:attrNameLst>
                                      </p:cBhvr>
                                      <p:to>
                                        <p:strVal val="visible"/>
                                      </p:to>
                                    </p:set>
                                    <p:animEffect transition="in" filter="circle(in)">
                                      <p:cBhvr>
                                        <p:cTn id="46" dur="2000"/>
                                        <p:tgtEl>
                                          <p:spTgt spid="12293"/>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2294"/>
                                        </p:tgtEl>
                                        <p:attrNameLst>
                                          <p:attrName>style.visibility</p:attrName>
                                        </p:attrNameLst>
                                      </p:cBhvr>
                                      <p:to>
                                        <p:strVal val="visible"/>
                                      </p:to>
                                    </p:set>
                                    <p:animEffect transition="in" filter="circle(in)">
                                      <p:cBhvr>
                                        <p:cTn id="51" dur="2000"/>
                                        <p:tgtEl>
                                          <p:spTgt spid="12294"/>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2295"/>
                                        </p:tgtEl>
                                        <p:attrNameLst>
                                          <p:attrName>style.visibility</p:attrName>
                                        </p:attrNameLst>
                                      </p:cBhvr>
                                      <p:to>
                                        <p:strVal val="visible"/>
                                      </p:to>
                                    </p:set>
                                    <p:animEffect transition="in" filter="circle(in)">
                                      <p:cBhvr>
                                        <p:cTn id="56" dur="2000"/>
                                        <p:tgtEl>
                                          <p:spTgt spid="12295"/>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12306"/>
                                        </p:tgtEl>
                                        <p:attrNameLst>
                                          <p:attrName>style.visibility</p:attrName>
                                        </p:attrNameLst>
                                      </p:cBhvr>
                                      <p:to>
                                        <p:strVal val="visible"/>
                                      </p:to>
                                    </p:set>
                                    <p:animEffect transition="in" filter="circle(in)">
                                      <p:cBhvr>
                                        <p:cTn id="61" dur="2000"/>
                                        <p:tgtEl>
                                          <p:spTgt spid="12306"/>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12305"/>
                                        </p:tgtEl>
                                        <p:attrNameLst>
                                          <p:attrName>style.visibility</p:attrName>
                                        </p:attrNameLst>
                                      </p:cBhvr>
                                      <p:to>
                                        <p:strVal val="visible"/>
                                      </p:to>
                                    </p:set>
                                    <p:animEffect transition="in" filter="circle(in)">
                                      <p:cBhvr>
                                        <p:cTn id="66" dur="2000"/>
                                        <p:tgtEl>
                                          <p:spTgt spid="12305"/>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12307"/>
                                        </p:tgtEl>
                                        <p:attrNameLst>
                                          <p:attrName>style.visibility</p:attrName>
                                        </p:attrNameLst>
                                      </p:cBhvr>
                                      <p:to>
                                        <p:strVal val="visible"/>
                                      </p:to>
                                    </p:set>
                                    <p:animEffect transition="in" filter="circle(in)">
                                      <p:cBhvr>
                                        <p:cTn id="71" dur="2000"/>
                                        <p:tgtEl>
                                          <p:spTgt spid="12307"/>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12299"/>
                                        </p:tgtEl>
                                        <p:attrNameLst>
                                          <p:attrName>style.visibility</p:attrName>
                                        </p:attrNameLst>
                                      </p:cBhvr>
                                      <p:to>
                                        <p:strVal val="visible"/>
                                      </p:to>
                                    </p:set>
                                    <p:animEffect transition="in" filter="circle(in)">
                                      <p:cBhvr>
                                        <p:cTn id="76" dur="2000"/>
                                        <p:tgtEl>
                                          <p:spTgt spid="12299"/>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12300"/>
                                        </p:tgtEl>
                                        <p:attrNameLst>
                                          <p:attrName>style.visibility</p:attrName>
                                        </p:attrNameLst>
                                      </p:cBhvr>
                                      <p:to>
                                        <p:strVal val="visible"/>
                                      </p:to>
                                    </p:set>
                                    <p:animEffect transition="in" filter="circle(in)">
                                      <p:cBhvr>
                                        <p:cTn id="81" dur="2000"/>
                                        <p:tgtEl>
                                          <p:spTgt spid="12300"/>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grpId="0" nodeType="clickEffect">
                                  <p:stCondLst>
                                    <p:cond delay="0"/>
                                  </p:stCondLst>
                                  <p:childTnLst>
                                    <p:set>
                                      <p:cBhvr>
                                        <p:cTn id="85" dur="1" fill="hold">
                                          <p:stCondLst>
                                            <p:cond delay="0"/>
                                          </p:stCondLst>
                                        </p:cTn>
                                        <p:tgtEl>
                                          <p:spTgt spid="12301"/>
                                        </p:tgtEl>
                                        <p:attrNameLst>
                                          <p:attrName>style.visibility</p:attrName>
                                        </p:attrNameLst>
                                      </p:cBhvr>
                                      <p:to>
                                        <p:strVal val="visible"/>
                                      </p:to>
                                    </p:set>
                                    <p:animEffect transition="in" filter="circle(in)">
                                      <p:cBhvr>
                                        <p:cTn id="86" dur="2000"/>
                                        <p:tgtEl>
                                          <p:spTgt spid="12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P spid="12292" grpId="0" animBg="1"/>
      <p:bldP spid="12293" grpId="0" animBg="1"/>
      <p:bldP spid="12294" grpId="0" animBg="1"/>
      <p:bldP spid="12295" grpId="0" animBg="1"/>
      <p:bldP spid="12296" grpId="0" animBg="1"/>
      <p:bldP spid="12297" grpId="0" animBg="1"/>
      <p:bldP spid="12298" grpId="0" animBg="1"/>
      <p:bldP spid="12299" grpId="0" animBg="1"/>
      <p:bldP spid="12300" grpId="0" animBg="1"/>
      <p:bldP spid="12301" grpId="0" animBg="1"/>
      <p:bldP spid="12302" grpId="0"/>
      <p:bldP spid="12303" grpId="0"/>
      <p:bldP spid="12304" grpId="0"/>
      <p:bldP spid="12305" grpId="0" animBg="1"/>
      <p:bldP spid="12306" grpId="0" animBg="1"/>
      <p:bldP spid="12307" grpId="0" animBg="1"/>
      <p:bldP spid="1230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3137" y="452718"/>
            <a:ext cx="9617697" cy="1207640"/>
          </a:xfrm>
        </p:spPr>
        <p:txBody>
          <a:bodyPr/>
          <a:lstStyle/>
          <a:p>
            <a:r>
              <a:rPr lang="en-US" sz="3600" smtClean="0">
                <a:latin typeface="Arial" panose="020B0604020202020204" pitchFamily="34" charset="0"/>
                <a:cs typeface="Arial" panose="020B0604020202020204" pitchFamily="34" charset="0"/>
              </a:rPr>
              <a:t>Pendekatan Classical Conditioning untuk mempengaruhi sikap konsumen</a:t>
            </a:r>
            <a:endParaRPr lang="en-US" sz="360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pt-BR" smtClean="0"/>
              <a:t>Djoko Santoso - Agribisnis - Faperta - Unlam</a:t>
            </a: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t>8</a:t>
            </a:fld>
            <a:endParaRPr lang="en-US" dirty="0"/>
          </a:p>
        </p:txBody>
      </p:sp>
      <p:sp>
        <p:nvSpPr>
          <p:cNvPr id="6" name="Text Box 5"/>
          <p:cNvSpPr txBox="1">
            <a:spLocks noChangeArrowheads="1"/>
          </p:cNvSpPr>
          <p:nvPr/>
        </p:nvSpPr>
        <p:spPr bwMode="auto">
          <a:xfrm>
            <a:off x="2667000" y="2057400"/>
            <a:ext cx="2286000" cy="528638"/>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800" b="1" smtClean="0">
                <a:solidFill>
                  <a:schemeClr val="bg1"/>
                </a:solidFill>
                <a:effectLst>
                  <a:outerShdw blurRad="38100" dist="38100" dir="2700000" algn="tl">
                    <a:srgbClr val="000000"/>
                  </a:outerShdw>
                </a:effectLst>
                <a:latin typeface="Arial" panose="020B0604020202020204" pitchFamily="34" charset="0"/>
              </a:rPr>
              <a:t>Pisau</a:t>
            </a:r>
            <a:endParaRPr lang="en-US" altLang="zh-CN" sz="2800" b="1">
              <a:solidFill>
                <a:schemeClr val="bg1"/>
              </a:solidFill>
              <a:effectLst>
                <a:outerShdw blurRad="38100" dist="38100" dir="2700000" algn="tl">
                  <a:srgbClr val="000000"/>
                </a:outerShdw>
              </a:effectLst>
              <a:latin typeface="Arial" panose="020B0604020202020204" pitchFamily="34" charset="0"/>
            </a:endParaRPr>
          </a:p>
        </p:txBody>
      </p:sp>
      <p:sp>
        <p:nvSpPr>
          <p:cNvPr id="7" name="Text Box 6"/>
          <p:cNvSpPr txBox="1">
            <a:spLocks noChangeArrowheads="1"/>
          </p:cNvSpPr>
          <p:nvPr/>
        </p:nvSpPr>
        <p:spPr bwMode="auto">
          <a:xfrm>
            <a:off x="6148934" y="2057400"/>
            <a:ext cx="2286000" cy="52863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800" b="1" smtClean="0">
                <a:solidFill>
                  <a:schemeClr val="bg1"/>
                </a:solidFill>
                <a:effectLst>
                  <a:outerShdw blurRad="38100" dist="38100" dir="2700000" algn="tl">
                    <a:srgbClr val="000000"/>
                  </a:outerShdw>
                </a:effectLst>
                <a:latin typeface="Arial" panose="020B0604020202020204" pitchFamily="34" charset="0"/>
              </a:rPr>
              <a:t>Tajam</a:t>
            </a:r>
            <a:endParaRPr lang="en-US" altLang="zh-CN" sz="2800" b="1">
              <a:solidFill>
                <a:schemeClr val="bg1"/>
              </a:solidFill>
              <a:latin typeface="Arial" panose="020B0604020202020204" pitchFamily="34" charset="0"/>
            </a:endParaRPr>
          </a:p>
        </p:txBody>
      </p:sp>
      <p:sp>
        <p:nvSpPr>
          <p:cNvPr id="8" name="Line 7"/>
          <p:cNvSpPr>
            <a:spLocks noChangeShapeType="1"/>
          </p:cNvSpPr>
          <p:nvPr/>
        </p:nvSpPr>
        <p:spPr bwMode="auto">
          <a:xfrm flipV="1">
            <a:off x="5077326" y="2346158"/>
            <a:ext cx="85264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Text Box 12"/>
          <p:cNvSpPr txBox="1">
            <a:spLocks noChangeArrowheads="1"/>
          </p:cNvSpPr>
          <p:nvPr/>
        </p:nvSpPr>
        <p:spPr bwMode="auto">
          <a:xfrm>
            <a:off x="1600200" y="2133600"/>
            <a:ext cx="811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chemeClr val="bg1"/>
                </a:solidFill>
                <a:latin typeface="Arial" panose="020B0604020202020204" pitchFamily="34" charset="0"/>
              </a:rPr>
              <a:t>(US)</a:t>
            </a:r>
          </a:p>
        </p:txBody>
      </p:sp>
      <p:sp>
        <p:nvSpPr>
          <p:cNvPr id="10" name="Text Box 14"/>
          <p:cNvSpPr txBox="1">
            <a:spLocks noChangeArrowheads="1"/>
          </p:cNvSpPr>
          <p:nvPr/>
        </p:nvSpPr>
        <p:spPr bwMode="auto">
          <a:xfrm>
            <a:off x="8923421" y="2133600"/>
            <a:ext cx="828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chemeClr val="bg1"/>
                </a:solidFill>
                <a:latin typeface="Arial" panose="020B0604020202020204" pitchFamily="34" charset="0"/>
              </a:rPr>
              <a:t>(UR)</a:t>
            </a:r>
          </a:p>
        </p:txBody>
      </p:sp>
      <p:sp>
        <p:nvSpPr>
          <p:cNvPr id="11" name="Text Box 3"/>
          <p:cNvSpPr txBox="1">
            <a:spLocks noChangeArrowheads="1"/>
          </p:cNvSpPr>
          <p:nvPr/>
        </p:nvSpPr>
        <p:spPr bwMode="auto">
          <a:xfrm>
            <a:off x="6313024" y="4002881"/>
            <a:ext cx="2286000" cy="52863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800" b="1" smtClean="0">
                <a:solidFill>
                  <a:schemeClr val="bg1"/>
                </a:solidFill>
                <a:effectLst>
                  <a:outerShdw blurRad="38100" dist="38100" dir="2700000" algn="tl">
                    <a:srgbClr val="000000"/>
                  </a:outerShdw>
                </a:effectLst>
                <a:latin typeface="Arial" panose="020B0604020202020204" pitchFamily="34" charset="0"/>
              </a:rPr>
              <a:t>Rasa Tajam</a:t>
            </a:r>
            <a:endParaRPr lang="en-US" altLang="zh-CN" sz="2800" b="1">
              <a:solidFill>
                <a:schemeClr val="bg1"/>
              </a:solidFill>
              <a:effectLst>
                <a:outerShdw blurRad="38100" dist="38100" dir="2700000" algn="tl">
                  <a:srgbClr val="000000"/>
                </a:outerShdw>
              </a:effectLst>
              <a:latin typeface="Arial" panose="020B0604020202020204" pitchFamily="34" charset="0"/>
            </a:endParaRPr>
          </a:p>
        </p:txBody>
      </p:sp>
      <p:sp>
        <p:nvSpPr>
          <p:cNvPr id="12" name="Text Box 4"/>
          <p:cNvSpPr txBox="1">
            <a:spLocks noChangeArrowheads="1"/>
          </p:cNvSpPr>
          <p:nvPr/>
        </p:nvSpPr>
        <p:spPr bwMode="auto">
          <a:xfrm>
            <a:off x="2667000" y="4038600"/>
            <a:ext cx="2286000" cy="52863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800" b="1">
                <a:solidFill>
                  <a:schemeClr val="bg1"/>
                </a:solidFill>
                <a:effectLst>
                  <a:outerShdw blurRad="38100" dist="38100" dir="2700000" algn="tl">
                    <a:srgbClr val="000000"/>
                  </a:outerShdw>
                </a:effectLst>
                <a:latin typeface="Arial" panose="020B0604020202020204" pitchFamily="34" charset="0"/>
              </a:rPr>
              <a:t>Product</a:t>
            </a:r>
            <a:endParaRPr lang="en-US" altLang="zh-CN" sz="2800" b="1">
              <a:solidFill>
                <a:schemeClr val="bg1"/>
              </a:solidFill>
              <a:latin typeface="Arial" panose="020B0604020202020204" pitchFamily="34" charset="0"/>
            </a:endParaRPr>
          </a:p>
        </p:txBody>
      </p:sp>
      <p:sp>
        <p:nvSpPr>
          <p:cNvPr id="13" name="Line 8"/>
          <p:cNvSpPr>
            <a:spLocks noChangeShapeType="1"/>
          </p:cNvSpPr>
          <p:nvPr/>
        </p:nvSpPr>
        <p:spPr bwMode="auto">
          <a:xfrm>
            <a:off x="5029199" y="4343400"/>
            <a:ext cx="900773" cy="1203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 name="Line 9"/>
          <p:cNvSpPr>
            <a:spLocks noChangeShapeType="1"/>
          </p:cNvSpPr>
          <p:nvPr/>
        </p:nvSpPr>
        <p:spPr bwMode="auto">
          <a:xfrm>
            <a:off x="4648200" y="2819400"/>
            <a:ext cx="0" cy="114300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 name="Line 10"/>
          <p:cNvSpPr>
            <a:spLocks noChangeShapeType="1"/>
          </p:cNvSpPr>
          <p:nvPr/>
        </p:nvSpPr>
        <p:spPr bwMode="auto">
          <a:xfrm>
            <a:off x="2895600" y="2819400"/>
            <a:ext cx="0" cy="114300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 name="Line 11"/>
          <p:cNvSpPr>
            <a:spLocks noChangeShapeType="1"/>
          </p:cNvSpPr>
          <p:nvPr/>
        </p:nvSpPr>
        <p:spPr bwMode="auto">
          <a:xfrm>
            <a:off x="3810000" y="2819400"/>
            <a:ext cx="0" cy="114300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 name="Text Box 13"/>
          <p:cNvSpPr txBox="1">
            <a:spLocks noChangeArrowheads="1"/>
          </p:cNvSpPr>
          <p:nvPr/>
        </p:nvSpPr>
        <p:spPr bwMode="auto">
          <a:xfrm>
            <a:off x="1600200" y="41148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solidFill>
                  <a:schemeClr val="bg1"/>
                </a:solidFill>
                <a:latin typeface="Arial" panose="020B0604020202020204" pitchFamily="34" charset="0"/>
              </a:rPr>
              <a:t>(CS)</a:t>
            </a:r>
          </a:p>
        </p:txBody>
      </p:sp>
      <p:sp>
        <p:nvSpPr>
          <p:cNvPr id="18" name="Text Box 15"/>
          <p:cNvSpPr txBox="1">
            <a:spLocks noChangeArrowheads="1"/>
          </p:cNvSpPr>
          <p:nvPr/>
        </p:nvSpPr>
        <p:spPr bwMode="auto">
          <a:xfrm>
            <a:off x="8997571" y="4074319"/>
            <a:ext cx="828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chemeClr val="bg1"/>
                </a:solidFill>
                <a:latin typeface="Arial" panose="020B0604020202020204" pitchFamily="34" charset="0"/>
              </a:rPr>
              <a:t>(CR)</a:t>
            </a:r>
          </a:p>
        </p:txBody>
      </p:sp>
      <p:sp>
        <p:nvSpPr>
          <p:cNvPr id="19" name="Rectangle 4"/>
          <p:cNvSpPr>
            <a:spLocks noChangeArrowheads="1"/>
          </p:cNvSpPr>
          <p:nvPr/>
        </p:nvSpPr>
        <p:spPr bwMode="auto">
          <a:xfrm>
            <a:off x="1897435" y="1506129"/>
            <a:ext cx="6130594" cy="4928075"/>
          </a:xfrm>
          <a:prstGeom prst="rect">
            <a:avLst/>
          </a:prstGeom>
          <a:solidFill>
            <a:schemeClr val="bg1"/>
          </a:solidFill>
          <a:ln w="12700">
            <a:solidFill>
              <a:schemeClr val="hlink"/>
            </a:solidFill>
            <a:miter lim="800000"/>
            <a:headEnd/>
            <a:tailEnd/>
          </a:ln>
          <a:effectLst>
            <a:outerShdw dist="107763" dir="2700000" algn="ctr" rotWithShape="0">
              <a:schemeClr val="hlink"/>
            </a:outerShdw>
          </a:effectLst>
        </p:spPr>
        <p:txBody>
          <a:bodyPr wrap="none" anchor="ctr"/>
          <a:lstStyle/>
          <a:p>
            <a:endParaRPr lang="zh-CN" altLang="en-US"/>
          </a:p>
        </p:txBody>
      </p:sp>
      <p:pic>
        <p:nvPicPr>
          <p:cNvPr id="20" name="Picture 5" descr="F:\Blackwell--Consumer Behavior PPT\PAGINATION FILES-PPT\Blackwell Ch15\Fig 1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927" y="452717"/>
            <a:ext cx="6683755" cy="617995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500556" y="606914"/>
            <a:ext cx="4961021" cy="1384995"/>
          </a:xfrm>
          <a:prstGeom prst="rect">
            <a:avLst/>
          </a:prstGeom>
          <a:noFill/>
        </p:spPr>
        <p:txBody>
          <a:bodyPr wrap="square" rtlCol="0">
            <a:spAutoFit/>
          </a:bodyPr>
          <a:lstStyle/>
          <a:p>
            <a:pPr algn="ctr"/>
            <a:r>
              <a:rPr lang="en-US" sz="2800" smtClean="0">
                <a:solidFill>
                  <a:srgbClr val="0070C0"/>
                </a:solidFill>
              </a:rPr>
              <a:t>Stimuli Irrelevant dapat meningkatkan kesukaan pada produk</a:t>
            </a:r>
            <a:endParaRPr lang="en-US" sz="2800">
              <a:solidFill>
                <a:srgbClr val="0070C0"/>
              </a:solidFill>
            </a:endParaRPr>
          </a:p>
        </p:txBody>
      </p:sp>
    </p:spTree>
    <p:extLst>
      <p:ext uri="{BB962C8B-B14F-4D97-AF65-F5344CB8AC3E}">
        <p14:creationId xmlns:p14="http://schemas.microsoft.com/office/powerpoint/2010/main" val="1043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ircle(in)">
                                      <p:cBhvr>
                                        <p:cTn id="33" dur="2000"/>
                                        <p:tgtEl>
                                          <p:spTgt spid="15"/>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ircle(in)">
                                      <p:cBhvr>
                                        <p:cTn id="36" dur="2000"/>
                                        <p:tgtEl>
                                          <p:spTgt spid="16"/>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2000"/>
                                        <p:tgtEl>
                                          <p:spTgt spid="12"/>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circle(in)">
                                      <p:cBhvr>
                                        <p:cTn id="45" dur="20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circle(in)">
                                      <p:cBhvr>
                                        <p:cTn id="50" dur="20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circle(in)">
                                      <p:cBhvr>
                                        <p:cTn id="55" dur="2000"/>
                                        <p:tgtEl>
                                          <p:spTgt spid="11"/>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circle(in)">
                                      <p:cBhvr>
                                        <p:cTn id="58" dur="20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circle(in)">
                                      <p:cBhvr>
                                        <p:cTn id="63" dur="20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circle(in)">
                                      <p:cBhvr>
                                        <p:cTn id="68" dur="2000"/>
                                        <p:tgtEl>
                                          <p:spTgt spid="21"/>
                                        </p:tgtEl>
                                      </p:cBhvr>
                                    </p:animEffect>
                                  </p:childTnLst>
                                </p:cTn>
                              </p:par>
                              <p:par>
                                <p:cTn id="69" presetID="6" presetClass="entr" presetSubtype="16"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circle(in)">
                                      <p:cBhvr>
                                        <p:cTn id="7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p:bldP spid="10" grpId="0"/>
      <p:bldP spid="11" grpId="0" animBg="1"/>
      <p:bldP spid="12" grpId="0" animBg="1"/>
      <p:bldP spid="13" grpId="0" animBg="1"/>
      <p:bldP spid="14" grpId="0" animBg="1"/>
      <p:bldP spid="15" grpId="0" animBg="1"/>
      <p:bldP spid="16" grpId="0" animBg="1"/>
      <p:bldP spid="17" grpId="0"/>
      <p:bldP spid="18" grpId="0"/>
      <p:bldP spid="19" grpId="0" animBg="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7516" y="1684422"/>
            <a:ext cx="9974179" cy="4563978"/>
          </a:xfrm>
        </p:spPr>
        <p:txBody>
          <a:bodyPr>
            <a:normAutofit/>
          </a:bodyPr>
          <a:lstStyle/>
          <a:p>
            <a:pPr marL="0" indent="0">
              <a:spcBef>
                <a:spcPct val="50000"/>
              </a:spcBef>
              <a:buNone/>
            </a:pPr>
            <a:r>
              <a:rPr lang="en-US" altLang="zh-CN" sz="2400" b="1" smtClean="0">
                <a:latin typeface="Arial" panose="020B0604020202020204" pitchFamily="34" charset="0"/>
              </a:rPr>
              <a:t>Ada dua hal yang perlu dicermati yaitu :</a:t>
            </a:r>
          </a:p>
          <a:p>
            <a:pPr>
              <a:spcBef>
                <a:spcPct val="50000"/>
              </a:spcBef>
            </a:pPr>
            <a:r>
              <a:rPr lang="en-US" altLang="zh-CN" sz="2400" b="1" smtClean="0">
                <a:latin typeface="Arial" panose="020B0604020202020204" pitchFamily="34" charset="0"/>
              </a:rPr>
              <a:t>The </a:t>
            </a:r>
            <a:r>
              <a:rPr lang="en-US" altLang="zh-CN" sz="2400" b="1">
                <a:latin typeface="Arial" panose="020B0604020202020204" pitchFamily="34" charset="0"/>
              </a:rPr>
              <a:t>Central Process of Opinion </a:t>
            </a:r>
            <a:r>
              <a:rPr lang="en-US" altLang="zh-CN" sz="2400" b="1" smtClean="0">
                <a:latin typeface="Arial" panose="020B0604020202020204" pitchFamily="34" charset="0"/>
              </a:rPr>
              <a:t>Formation</a:t>
            </a:r>
          </a:p>
          <a:p>
            <a:pPr>
              <a:spcBef>
                <a:spcPct val="50000"/>
              </a:spcBef>
            </a:pPr>
            <a:r>
              <a:rPr lang="en-US" altLang="zh-CN" sz="2400" b="1">
                <a:latin typeface="Arial" panose="020B0604020202020204" pitchFamily="34" charset="0"/>
              </a:rPr>
              <a:t>The Peripheral Process of Opinion Formation</a:t>
            </a:r>
          </a:p>
          <a:p>
            <a:pPr>
              <a:spcBef>
                <a:spcPct val="50000"/>
              </a:spcBef>
            </a:pPr>
            <a:endParaRPr lang="en-US" altLang="zh-CN" sz="2400" b="1">
              <a:latin typeface="Arial" panose="020B0604020202020204" pitchFamily="34" charset="0"/>
            </a:endParaRPr>
          </a:p>
        </p:txBody>
      </p:sp>
      <p:sp>
        <p:nvSpPr>
          <p:cNvPr id="4" name="Footer Placeholder 3"/>
          <p:cNvSpPr>
            <a:spLocks noGrp="1"/>
          </p:cNvSpPr>
          <p:nvPr>
            <p:ph type="ftr" sz="quarter" idx="11"/>
          </p:nvPr>
        </p:nvSpPr>
        <p:spPr/>
        <p:txBody>
          <a:bodyPr/>
          <a:lstStyle/>
          <a:p>
            <a:r>
              <a:rPr lang="pt-BR" smtClean="0"/>
              <a:t>Djoko Santoso - Agribisnis - Faperta - Unlam</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9</a:t>
            </a:fld>
            <a:endParaRPr lang="en-US" dirty="0"/>
          </a:p>
        </p:txBody>
      </p:sp>
      <p:sp>
        <p:nvSpPr>
          <p:cNvPr id="6" name="Title 1"/>
          <p:cNvSpPr>
            <a:spLocks noGrp="1"/>
          </p:cNvSpPr>
          <p:nvPr>
            <p:ph type="title"/>
          </p:nvPr>
        </p:nvSpPr>
        <p:spPr>
          <a:xfrm>
            <a:off x="577516" y="452718"/>
            <a:ext cx="9473318" cy="1231703"/>
          </a:xfrm>
        </p:spPr>
        <p:txBody>
          <a:bodyPr/>
          <a:lstStyle/>
          <a:p>
            <a:r>
              <a:rPr lang="en-US" sz="3600" smtClean="0">
                <a:latin typeface="Arial" panose="020B0604020202020204" pitchFamily="34" charset="0"/>
                <a:cs typeface="Arial" panose="020B0604020202020204" pitchFamily="34" charset="0"/>
              </a:rPr>
              <a:t>Pembentukan Opini : </a:t>
            </a:r>
            <a:br>
              <a:rPr lang="en-US" sz="3600" smtClean="0">
                <a:latin typeface="Arial" panose="020B0604020202020204" pitchFamily="34" charset="0"/>
                <a:cs typeface="Arial" panose="020B0604020202020204" pitchFamily="34" charset="0"/>
              </a:rPr>
            </a:br>
            <a:r>
              <a:rPr lang="en-US" sz="3600" smtClean="0">
                <a:latin typeface="Arial" panose="020B0604020202020204" pitchFamily="34" charset="0"/>
                <a:cs typeface="Arial" panose="020B0604020202020204" pitchFamily="34" charset="0"/>
              </a:rPr>
              <a:t>The Content of Processing</a:t>
            </a:r>
            <a:endParaRPr 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386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540</TotalTime>
  <Words>2464</Words>
  <Application>Microsoft Office PowerPoint</Application>
  <PresentationFormat>Custom</PresentationFormat>
  <Paragraphs>294</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Ion</vt:lpstr>
      <vt:lpstr>Pokok Bahasan 9 Membentuk Opini Konsumen</vt:lpstr>
      <vt:lpstr>Pembentukan Opini</vt:lpstr>
      <vt:lpstr>Pembentukan Opini</vt:lpstr>
      <vt:lpstr>Pembentukan Opini</vt:lpstr>
      <vt:lpstr>Pembentukan Opini</vt:lpstr>
      <vt:lpstr>Classical Conditioning</vt:lpstr>
      <vt:lpstr>PowerPoint Presentation</vt:lpstr>
      <vt:lpstr>Pendekatan Classical Conditioning untuk mempengaruhi sikap konsumen</vt:lpstr>
      <vt:lpstr>Pembentukan Opini :  The Content of Processing</vt:lpstr>
      <vt:lpstr>The Central Process of Opinion Formation</vt:lpstr>
      <vt:lpstr>PowerPoint Presentation</vt:lpstr>
      <vt:lpstr>The Central Process of Opinion Formation</vt:lpstr>
      <vt:lpstr>PowerPoint Presentation</vt:lpstr>
      <vt:lpstr>The Peripheral Process of Opinion Formation</vt:lpstr>
      <vt:lpstr>PowerPoint Presentation</vt:lpstr>
      <vt:lpstr>Pengaruh bias saat pemrosesan</vt:lpstr>
      <vt:lpstr>Perubahan Opini</vt:lpstr>
      <vt:lpstr>Kesulitan dalam mengubah Opini Konsumen</vt:lpstr>
      <vt:lpstr>Resiko Bahaya pada perubahan Opini</vt:lpstr>
      <vt:lpstr>Cara Pelaku Bisnis Membentuk Opini Konsumen</vt:lpstr>
      <vt:lpstr>Nama Produk mempengaruhi Pembentukan Opini</vt:lpstr>
      <vt:lpstr>Pengemasan Produk mempengaruhi pembentukan opini</vt:lpstr>
      <vt:lpstr>Pengaruh Warna terhadap Pembentukan Opini</vt:lpstr>
      <vt:lpstr>Persepsi Harga</vt:lpstr>
      <vt:lpstr>Pengaruh Sampel gratis produk dalam pembentukan opini</vt:lpstr>
      <vt:lpstr>PowerPoint Presentation</vt:lpstr>
      <vt:lpstr>PowerPoint Presentation</vt:lpstr>
      <vt:lpstr>Pengaruh Periklanan pada Pembentukan Opini</vt:lpstr>
      <vt:lpstr>Pengaruh Periklanan pada Pembentukan Opini</vt:lpstr>
      <vt:lpstr>Pengaruh Periklanan pada Pembentukan Opini</vt:lpstr>
      <vt:lpstr>Pengaruh Periklanan pada Pembentukan Opini</vt:lpstr>
      <vt:lpstr>Pengaruh Periklanan pada Pembentukan Opini</vt:lpstr>
      <vt:lpstr>Pengaruh Endorser Produk dalam Pembentukan Opini</vt:lpstr>
      <vt:lpstr>Pengaruh Pembingkaian Pesan terhadap Pembentukan Opini</vt:lpstr>
      <vt:lpstr>Pengaruh Persepsi Kelangkaan pada pembentukan Opini</vt:lpstr>
      <vt:lpstr>Pengaruh Pembatasan Pembelian pada Pembentukan Opini</vt:lpstr>
      <vt:lpstr>Pengaruh Suasana Hati pada Pembentukan Opini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Pokok Bahasan 9 Membentuk Opini Konsumen</dc:title>
  <dc:creator>WIN7</dc:creator>
  <cp:lastModifiedBy>SONY</cp:lastModifiedBy>
  <cp:revision>48</cp:revision>
  <dcterms:created xsi:type="dcterms:W3CDTF">2017-09-27T14:43:07Z</dcterms:created>
  <dcterms:modified xsi:type="dcterms:W3CDTF">2017-12-12T04:35:08Z</dcterms:modified>
</cp:coreProperties>
</file>