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72" r:id="rId2"/>
    <p:sldId id="273" r:id="rId3"/>
    <p:sldId id="277" r:id="rId4"/>
    <p:sldId id="275" r:id="rId5"/>
    <p:sldId id="278" r:id="rId6"/>
    <p:sldId id="279" r:id="rId7"/>
    <p:sldId id="276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4" r:id="rId20"/>
    <p:sldId id="295" r:id="rId21"/>
    <p:sldId id="296" r:id="rId22"/>
    <p:sldId id="297" r:id="rId23"/>
    <p:sldId id="298" r:id="rId24"/>
    <p:sldId id="299" r:id="rId25"/>
    <p:sldId id="30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D7DF4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E58C0-0F09-4239-96B1-E9DC92BD55FD}" type="doc">
      <dgm:prSet loTypeId="urn:microsoft.com/office/officeart/2005/8/layout/hierarchy2" loCatId="hierarchy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2C97E04E-4B62-4069-93FF-64C1BEF18EC6}">
      <dgm:prSet phldrT="[Text]"/>
      <dgm:spPr/>
      <dgm:t>
        <a:bodyPr/>
        <a:lstStyle/>
        <a:p>
          <a:r>
            <a:rPr lang="id-ID" dirty="0" smtClean="0"/>
            <a:t>Layout yang baik</a:t>
          </a:r>
          <a:endParaRPr lang="id-ID" dirty="0"/>
        </a:p>
      </dgm:t>
    </dgm:pt>
    <dgm:pt modelId="{90C0FFF5-793F-49F4-9430-B201961DF689}" type="parTrans" cxnId="{A480F02B-02FF-418B-A3D1-530D5332787C}">
      <dgm:prSet/>
      <dgm:spPr/>
      <dgm:t>
        <a:bodyPr/>
        <a:lstStyle/>
        <a:p>
          <a:endParaRPr lang="id-ID"/>
        </a:p>
      </dgm:t>
    </dgm:pt>
    <dgm:pt modelId="{43E9FD58-B0F8-41AE-893B-B49A06122CE2}" type="sibTrans" cxnId="{A480F02B-02FF-418B-A3D1-530D5332787C}">
      <dgm:prSet/>
      <dgm:spPr/>
      <dgm:t>
        <a:bodyPr/>
        <a:lstStyle/>
        <a:p>
          <a:endParaRPr lang="id-ID"/>
        </a:p>
      </dgm:t>
    </dgm:pt>
    <dgm:pt modelId="{32C18E0A-8BEC-4B81-A0E8-4E66CEACC64B}">
      <dgm:prSet phldrT="[Text]" custT="1"/>
      <dgm:spPr/>
      <dgm:t>
        <a:bodyPr/>
        <a:lstStyle/>
        <a:p>
          <a:r>
            <a:rPr lang="id-ID" sz="3200" dirty="0" smtClean="0"/>
            <a:t>Mencapai tujuan</a:t>
          </a:r>
          <a:endParaRPr lang="id-ID" sz="3200" dirty="0"/>
        </a:p>
      </dgm:t>
    </dgm:pt>
    <dgm:pt modelId="{17D957B9-7A05-40D3-9BF4-83786D4A1AB9}" type="parTrans" cxnId="{1BFF09D1-B460-438A-BDFE-F3FBEBE4CE61}">
      <dgm:prSet/>
      <dgm:spPr/>
      <dgm:t>
        <a:bodyPr/>
        <a:lstStyle/>
        <a:p>
          <a:endParaRPr lang="id-ID"/>
        </a:p>
      </dgm:t>
    </dgm:pt>
    <dgm:pt modelId="{B9123F11-7A5A-4FD7-9187-6BFB2C50C974}" type="sibTrans" cxnId="{1BFF09D1-B460-438A-BDFE-F3FBEBE4CE61}">
      <dgm:prSet/>
      <dgm:spPr/>
      <dgm:t>
        <a:bodyPr/>
        <a:lstStyle/>
        <a:p>
          <a:endParaRPr lang="id-ID"/>
        </a:p>
      </dgm:t>
    </dgm:pt>
    <dgm:pt modelId="{286427BC-DD90-4F1A-8FC5-453BFBB7699F}">
      <dgm:prSet phldrT="[Text]" custT="1"/>
      <dgm:spPr/>
      <dgm:t>
        <a:bodyPr/>
        <a:lstStyle/>
        <a:p>
          <a:r>
            <a:rPr lang="id-ID" sz="3200" dirty="0" smtClean="0"/>
            <a:t>Penataan visual</a:t>
          </a:r>
        </a:p>
      </dgm:t>
    </dgm:pt>
    <dgm:pt modelId="{7F0AE6FC-9739-442D-B223-783DB9CF365B}" type="parTrans" cxnId="{8DD6CA15-AA1F-48A6-8A39-FC339DC0B6DF}">
      <dgm:prSet/>
      <dgm:spPr/>
      <dgm:t>
        <a:bodyPr/>
        <a:lstStyle/>
        <a:p>
          <a:endParaRPr lang="id-ID"/>
        </a:p>
      </dgm:t>
    </dgm:pt>
    <dgm:pt modelId="{E6674540-95DF-4E9C-9A88-92D5D8BDB0C4}" type="sibTrans" cxnId="{8DD6CA15-AA1F-48A6-8A39-FC339DC0B6DF}">
      <dgm:prSet/>
      <dgm:spPr/>
      <dgm:t>
        <a:bodyPr/>
        <a:lstStyle/>
        <a:p>
          <a:endParaRPr lang="id-ID"/>
        </a:p>
      </dgm:t>
    </dgm:pt>
    <dgm:pt modelId="{980B2F86-7C5A-4427-98B3-FF9E95BED068}">
      <dgm:prSet phldrT="[Text]" custT="1"/>
      <dgm:spPr/>
      <dgm:t>
        <a:bodyPr/>
        <a:lstStyle/>
        <a:p>
          <a:r>
            <a:rPr lang="id-ID" sz="3600" dirty="0" smtClean="0"/>
            <a:t>Menarik perhatian</a:t>
          </a:r>
        </a:p>
      </dgm:t>
    </dgm:pt>
    <dgm:pt modelId="{31BB9C58-7CDF-41B6-8B1B-8998D4709D47}" type="parTrans" cxnId="{C1773677-94A5-47D0-8B39-75A1FAB045F9}">
      <dgm:prSet/>
      <dgm:spPr/>
      <dgm:t>
        <a:bodyPr/>
        <a:lstStyle/>
        <a:p>
          <a:endParaRPr lang="id-ID"/>
        </a:p>
      </dgm:t>
    </dgm:pt>
    <dgm:pt modelId="{6857C8A7-F90F-42BA-A07D-049B0FC3353C}" type="sibTrans" cxnId="{C1773677-94A5-47D0-8B39-75A1FAB045F9}">
      <dgm:prSet/>
      <dgm:spPr/>
      <dgm:t>
        <a:bodyPr/>
        <a:lstStyle/>
        <a:p>
          <a:endParaRPr lang="id-ID"/>
        </a:p>
      </dgm:t>
    </dgm:pt>
    <dgm:pt modelId="{77F80BF3-D885-423A-B6AC-8540B622FF99}" type="pres">
      <dgm:prSet presAssocID="{7E7E58C0-0F09-4239-96B1-E9DC92BD55F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83FFCDD5-CCC0-4E9E-A73F-83339197DEE0}" type="pres">
      <dgm:prSet presAssocID="{2C97E04E-4B62-4069-93FF-64C1BEF18EC6}" presName="root1" presStyleCnt="0"/>
      <dgm:spPr/>
    </dgm:pt>
    <dgm:pt modelId="{7C8F8D96-A1CB-43FA-A2C8-A61122A24A35}" type="pres">
      <dgm:prSet presAssocID="{2C97E04E-4B62-4069-93FF-64C1BEF18EC6}" presName="LevelOneTextNode" presStyleLbl="node0" presStyleIdx="0" presStyleCnt="1" custLinFactNeighborX="-29437" custLinFactNeighborY="-4408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BF3B942-A455-4474-ACFC-2F9C1CDF10F8}" type="pres">
      <dgm:prSet presAssocID="{2C97E04E-4B62-4069-93FF-64C1BEF18EC6}" presName="level2hierChild" presStyleCnt="0"/>
      <dgm:spPr/>
    </dgm:pt>
    <dgm:pt modelId="{E4F199B4-25B5-4E54-A382-07F1CAC5CA52}" type="pres">
      <dgm:prSet presAssocID="{17D957B9-7A05-40D3-9BF4-83786D4A1AB9}" presName="conn2-1" presStyleLbl="parChTrans1D2" presStyleIdx="0" presStyleCnt="3"/>
      <dgm:spPr/>
      <dgm:t>
        <a:bodyPr/>
        <a:lstStyle/>
        <a:p>
          <a:endParaRPr lang="id-ID"/>
        </a:p>
      </dgm:t>
    </dgm:pt>
    <dgm:pt modelId="{9024057F-27E0-4115-81CB-98F1B76F5F7E}" type="pres">
      <dgm:prSet presAssocID="{17D957B9-7A05-40D3-9BF4-83786D4A1AB9}" presName="connTx" presStyleLbl="parChTrans1D2" presStyleIdx="0" presStyleCnt="3"/>
      <dgm:spPr/>
      <dgm:t>
        <a:bodyPr/>
        <a:lstStyle/>
        <a:p>
          <a:endParaRPr lang="id-ID"/>
        </a:p>
      </dgm:t>
    </dgm:pt>
    <dgm:pt modelId="{22AC6540-97D5-450C-AE73-5DC891EFD657}" type="pres">
      <dgm:prSet presAssocID="{32C18E0A-8BEC-4B81-A0E8-4E66CEACC64B}" presName="root2" presStyleCnt="0"/>
      <dgm:spPr/>
    </dgm:pt>
    <dgm:pt modelId="{A0EBFD02-C502-4CD6-AE00-5B9A04E9A0A3}" type="pres">
      <dgm:prSet presAssocID="{32C18E0A-8BEC-4B81-A0E8-4E66CEACC64B}" presName="LevelTwoTextNode" presStyleLbl="node2" presStyleIdx="0" presStyleCnt="3" custScaleX="15853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77555FF9-2125-4469-A240-5446E1F87B11}" type="pres">
      <dgm:prSet presAssocID="{32C18E0A-8BEC-4B81-A0E8-4E66CEACC64B}" presName="level3hierChild" presStyleCnt="0"/>
      <dgm:spPr/>
    </dgm:pt>
    <dgm:pt modelId="{97BA5DB0-9EDF-44DD-9F88-FDFA75A68713}" type="pres">
      <dgm:prSet presAssocID="{31BB9C58-7CDF-41B6-8B1B-8998D4709D47}" presName="conn2-1" presStyleLbl="parChTrans1D2" presStyleIdx="1" presStyleCnt="3"/>
      <dgm:spPr/>
      <dgm:t>
        <a:bodyPr/>
        <a:lstStyle/>
        <a:p>
          <a:endParaRPr lang="id-ID"/>
        </a:p>
      </dgm:t>
    </dgm:pt>
    <dgm:pt modelId="{96DF34D0-415B-4000-999D-4B480CF7354F}" type="pres">
      <dgm:prSet presAssocID="{31BB9C58-7CDF-41B6-8B1B-8998D4709D47}" presName="connTx" presStyleLbl="parChTrans1D2" presStyleIdx="1" presStyleCnt="3"/>
      <dgm:spPr/>
      <dgm:t>
        <a:bodyPr/>
        <a:lstStyle/>
        <a:p>
          <a:endParaRPr lang="id-ID"/>
        </a:p>
      </dgm:t>
    </dgm:pt>
    <dgm:pt modelId="{C5653D41-3308-478A-88A2-2F5E0687124B}" type="pres">
      <dgm:prSet presAssocID="{980B2F86-7C5A-4427-98B3-FF9E95BED068}" presName="root2" presStyleCnt="0"/>
      <dgm:spPr/>
    </dgm:pt>
    <dgm:pt modelId="{EAF89BA7-DD05-4DED-B895-9F2916FCC0EB}" type="pres">
      <dgm:prSet presAssocID="{980B2F86-7C5A-4427-98B3-FF9E95BED068}" presName="LevelTwoTextNode" presStyleLbl="node2" presStyleIdx="1" presStyleCnt="3" custScaleX="157361" custLinFactY="4750" custLinFactNeighborX="-1306" custLinFactNeighborY="1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5D8F86F-509E-4E83-9401-6434C71BCB96}" type="pres">
      <dgm:prSet presAssocID="{980B2F86-7C5A-4427-98B3-FF9E95BED068}" presName="level3hierChild" presStyleCnt="0"/>
      <dgm:spPr/>
    </dgm:pt>
    <dgm:pt modelId="{3C6544A4-DBF7-49D3-9831-0CF47CA005BF}" type="pres">
      <dgm:prSet presAssocID="{7F0AE6FC-9739-442D-B223-783DB9CF365B}" presName="conn2-1" presStyleLbl="parChTrans1D2" presStyleIdx="2" presStyleCnt="3"/>
      <dgm:spPr/>
      <dgm:t>
        <a:bodyPr/>
        <a:lstStyle/>
        <a:p>
          <a:endParaRPr lang="id-ID"/>
        </a:p>
      </dgm:t>
    </dgm:pt>
    <dgm:pt modelId="{42C79651-9E5D-419A-94F9-7A49C04D4760}" type="pres">
      <dgm:prSet presAssocID="{7F0AE6FC-9739-442D-B223-783DB9CF365B}" presName="connTx" presStyleLbl="parChTrans1D2" presStyleIdx="2" presStyleCnt="3"/>
      <dgm:spPr/>
      <dgm:t>
        <a:bodyPr/>
        <a:lstStyle/>
        <a:p>
          <a:endParaRPr lang="id-ID"/>
        </a:p>
      </dgm:t>
    </dgm:pt>
    <dgm:pt modelId="{6000F823-26C1-435D-BBFA-549FBEE7435C}" type="pres">
      <dgm:prSet presAssocID="{286427BC-DD90-4F1A-8FC5-453BFBB7699F}" presName="root2" presStyleCnt="0"/>
      <dgm:spPr/>
    </dgm:pt>
    <dgm:pt modelId="{DF3AC14F-83EF-4188-9A30-2CE77EF545B3}" type="pres">
      <dgm:prSet presAssocID="{286427BC-DD90-4F1A-8FC5-453BFBB7699F}" presName="LevelTwoTextNode" presStyleLbl="node2" presStyleIdx="2" presStyleCnt="3" custScaleX="157673" custLinFactY="-20755" custLinFactNeighborX="-676" custLinFactNeighborY="-1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A4B25CBE-D0C7-426C-99C0-57C889293BC8}" type="pres">
      <dgm:prSet presAssocID="{286427BC-DD90-4F1A-8FC5-453BFBB7699F}" presName="level3hierChild" presStyleCnt="0"/>
      <dgm:spPr/>
    </dgm:pt>
  </dgm:ptLst>
  <dgm:cxnLst>
    <dgm:cxn modelId="{A6CC87EC-9224-404F-BAFB-CBC703984EE0}" type="presOf" srcId="{32C18E0A-8BEC-4B81-A0E8-4E66CEACC64B}" destId="{A0EBFD02-C502-4CD6-AE00-5B9A04E9A0A3}" srcOrd="0" destOrd="0" presId="urn:microsoft.com/office/officeart/2005/8/layout/hierarchy2"/>
    <dgm:cxn modelId="{1D9E437C-2BD6-4837-B3E1-1AFC0FCF83B1}" type="presOf" srcId="{7F0AE6FC-9739-442D-B223-783DB9CF365B}" destId="{3C6544A4-DBF7-49D3-9831-0CF47CA005BF}" srcOrd="0" destOrd="0" presId="urn:microsoft.com/office/officeart/2005/8/layout/hierarchy2"/>
    <dgm:cxn modelId="{45703FE5-5CF6-43C2-8B5E-69D18211F4B1}" type="presOf" srcId="{7F0AE6FC-9739-442D-B223-783DB9CF365B}" destId="{42C79651-9E5D-419A-94F9-7A49C04D4760}" srcOrd="1" destOrd="0" presId="urn:microsoft.com/office/officeart/2005/8/layout/hierarchy2"/>
    <dgm:cxn modelId="{14CA30C9-6299-4A97-9FEC-D730F0508B05}" type="presOf" srcId="{286427BC-DD90-4F1A-8FC5-453BFBB7699F}" destId="{DF3AC14F-83EF-4188-9A30-2CE77EF545B3}" srcOrd="0" destOrd="0" presId="urn:microsoft.com/office/officeart/2005/8/layout/hierarchy2"/>
    <dgm:cxn modelId="{68E80C24-13E5-4865-B13E-4608F372C988}" type="presOf" srcId="{31BB9C58-7CDF-41B6-8B1B-8998D4709D47}" destId="{96DF34D0-415B-4000-999D-4B480CF7354F}" srcOrd="1" destOrd="0" presId="urn:microsoft.com/office/officeart/2005/8/layout/hierarchy2"/>
    <dgm:cxn modelId="{C0AB43A2-DB23-4313-AF12-934EFC3AB14A}" type="presOf" srcId="{17D957B9-7A05-40D3-9BF4-83786D4A1AB9}" destId="{9024057F-27E0-4115-81CB-98F1B76F5F7E}" srcOrd="1" destOrd="0" presId="urn:microsoft.com/office/officeart/2005/8/layout/hierarchy2"/>
    <dgm:cxn modelId="{A708DE91-66E5-45E0-A3F6-C6168C25C5C4}" type="presOf" srcId="{2C97E04E-4B62-4069-93FF-64C1BEF18EC6}" destId="{7C8F8D96-A1CB-43FA-A2C8-A61122A24A35}" srcOrd="0" destOrd="0" presId="urn:microsoft.com/office/officeart/2005/8/layout/hierarchy2"/>
    <dgm:cxn modelId="{75AA98F9-F936-4F71-9EC1-B751829F43C0}" type="presOf" srcId="{31BB9C58-7CDF-41B6-8B1B-8998D4709D47}" destId="{97BA5DB0-9EDF-44DD-9F88-FDFA75A68713}" srcOrd="0" destOrd="0" presId="urn:microsoft.com/office/officeart/2005/8/layout/hierarchy2"/>
    <dgm:cxn modelId="{C1773677-94A5-47D0-8B39-75A1FAB045F9}" srcId="{2C97E04E-4B62-4069-93FF-64C1BEF18EC6}" destId="{980B2F86-7C5A-4427-98B3-FF9E95BED068}" srcOrd="1" destOrd="0" parTransId="{31BB9C58-7CDF-41B6-8B1B-8998D4709D47}" sibTransId="{6857C8A7-F90F-42BA-A07D-049B0FC3353C}"/>
    <dgm:cxn modelId="{0794DE9D-A41D-4C6B-A8B5-856BE69B4CF5}" type="presOf" srcId="{17D957B9-7A05-40D3-9BF4-83786D4A1AB9}" destId="{E4F199B4-25B5-4E54-A382-07F1CAC5CA52}" srcOrd="0" destOrd="0" presId="urn:microsoft.com/office/officeart/2005/8/layout/hierarchy2"/>
    <dgm:cxn modelId="{8DD6CA15-AA1F-48A6-8A39-FC339DC0B6DF}" srcId="{2C97E04E-4B62-4069-93FF-64C1BEF18EC6}" destId="{286427BC-DD90-4F1A-8FC5-453BFBB7699F}" srcOrd="2" destOrd="0" parTransId="{7F0AE6FC-9739-442D-B223-783DB9CF365B}" sibTransId="{E6674540-95DF-4E9C-9A88-92D5D8BDB0C4}"/>
    <dgm:cxn modelId="{1BFF09D1-B460-438A-BDFE-F3FBEBE4CE61}" srcId="{2C97E04E-4B62-4069-93FF-64C1BEF18EC6}" destId="{32C18E0A-8BEC-4B81-A0E8-4E66CEACC64B}" srcOrd="0" destOrd="0" parTransId="{17D957B9-7A05-40D3-9BF4-83786D4A1AB9}" sibTransId="{B9123F11-7A5A-4FD7-9187-6BFB2C50C974}"/>
    <dgm:cxn modelId="{A480F02B-02FF-418B-A3D1-530D5332787C}" srcId="{7E7E58C0-0F09-4239-96B1-E9DC92BD55FD}" destId="{2C97E04E-4B62-4069-93FF-64C1BEF18EC6}" srcOrd="0" destOrd="0" parTransId="{90C0FFF5-793F-49F4-9430-B201961DF689}" sibTransId="{43E9FD58-B0F8-41AE-893B-B49A06122CE2}"/>
    <dgm:cxn modelId="{3AC6FCED-AD9F-48E9-9B34-AFD795DC5028}" type="presOf" srcId="{7E7E58C0-0F09-4239-96B1-E9DC92BD55FD}" destId="{77F80BF3-D885-423A-B6AC-8540B622FF99}" srcOrd="0" destOrd="0" presId="urn:microsoft.com/office/officeart/2005/8/layout/hierarchy2"/>
    <dgm:cxn modelId="{9F39C4A4-AEBA-4B17-93CA-6D3F036FBFFF}" type="presOf" srcId="{980B2F86-7C5A-4427-98B3-FF9E95BED068}" destId="{EAF89BA7-DD05-4DED-B895-9F2916FCC0EB}" srcOrd="0" destOrd="0" presId="urn:microsoft.com/office/officeart/2005/8/layout/hierarchy2"/>
    <dgm:cxn modelId="{AAD3C9EF-E856-4E42-8A8B-078D05C11A72}" type="presParOf" srcId="{77F80BF3-D885-423A-B6AC-8540B622FF99}" destId="{83FFCDD5-CCC0-4E9E-A73F-83339197DEE0}" srcOrd="0" destOrd="0" presId="urn:microsoft.com/office/officeart/2005/8/layout/hierarchy2"/>
    <dgm:cxn modelId="{0F608276-6F49-46F1-B9E5-E211EE789F58}" type="presParOf" srcId="{83FFCDD5-CCC0-4E9E-A73F-83339197DEE0}" destId="{7C8F8D96-A1CB-43FA-A2C8-A61122A24A35}" srcOrd="0" destOrd="0" presId="urn:microsoft.com/office/officeart/2005/8/layout/hierarchy2"/>
    <dgm:cxn modelId="{D74E272A-B7CF-450B-93DB-91A79955B458}" type="presParOf" srcId="{83FFCDD5-CCC0-4E9E-A73F-83339197DEE0}" destId="{CBF3B942-A455-4474-ACFC-2F9C1CDF10F8}" srcOrd="1" destOrd="0" presId="urn:microsoft.com/office/officeart/2005/8/layout/hierarchy2"/>
    <dgm:cxn modelId="{E75746B7-AEC7-46E4-A003-73B56B141EC3}" type="presParOf" srcId="{CBF3B942-A455-4474-ACFC-2F9C1CDF10F8}" destId="{E4F199B4-25B5-4E54-A382-07F1CAC5CA52}" srcOrd="0" destOrd="0" presId="urn:microsoft.com/office/officeart/2005/8/layout/hierarchy2"/>
    <dgm:cxn modelId="{0E566C6C-C178-4FBB-B6E4-0E3D96204E78}" type="presParOf" srcId="{E4F199B4-25B5-4E54-A382-07F1CAC5CA52}" destId="{9024057F-27E0-4115-81CB-98F1B76F5F7E}" srcOrd="0" destOrd="0" presId="urn:microsoft.com/office/officeart/2005/8/layout/hierarchy2"/>
    <dgm:cxn modelId="{5CE8D664-EFA8-41A3-A4B9-F633F897A04B}" type="presParOf" srcId="{CBF3B942-A455-4474-ACFC-2F9C1CDF10F8}" destId="{22AC6540-97D5-450C-AE73-5DC891EFD657}" srcOrd="1" destOrd="0" presId="urn:microsoft.com/office/officeart/2005/8/layout/hierarchy2"/>
    <dgm:cxn modelId="{E1C24C9C-BA94-44EE-9DBB-099EA776BA0A}" type="presParOf" srcId="{22AC6540-97D5-450C-AE73-5DC891EFD657}" destId="{A0EBFD02-C502-4CD6-AE00-5B9A04E9A0A3}" srcOrd="0" destOrd="0" presId="urn:microsoft.com/office/officeart/2005/8/layout/hierarchy2"/>
    <dgm:cxn modelId="{884B488A-FD20-4D89-8BF1-86757A37BB93}" type="presParOf" srcId="{22AC6540-97D5-450C-AE73-5DC891EFD657}" destId="{77555FF9-2125-4469-A240-5446E1F87B11}" srcOrd="1" destOrd="0" presId="urn:microsoft.com/office/officeart/2005/8/layout/hierarchy2"/>
    <dgm:cxn modelId="{D4539C85-75D4-4B1A-AC9B-848C3703DE0F}" type="presParOf" srcId="{CBF3B942-A455-4474-ACFC-2F9C1CDF10F8}" destId="{97BA5DB0-9EDF-44DD-9F88-FDFA75A68713}" srcOrd="2" destOrd="0" presId="urn:microsoft.com/office/officeart/2005/8/layout/hierarchy2"/>
    <dgm:cxn modelId="{0FB0E025-06FF-4383-A894-0064B467CCF2}" type="presParOf" srcId="{97BA5DB0-9EDF-44DD-9F88-FDFA75A68713}" destId="{96DF34D0-415B-4000-999D-4B480CF7354F}" srcOrd="0" destOrd="0" presId="urn:microsoft.com/office/officeart/2005/8/layout/hierarchy2"/>
    <dgm:cxn modelId="{C1194687-2EFF-4C23-8DD8-01356A0145D1}" type="presParOf" srcId="{CBF3B942-A455-4474-ACFC-2F9C1CDF10F8}" destId="{C5653D41-3308-478A-88A2-2F5E0687124B}" srcOrd="3" destOrd="0" presId="urn:microsoft.com/office/officeart/2005/8/layout/hierarchy2"/>
    <dgm:cxn modelId="{A0374028-4DF4-42A0-A86F-6F2D2F20B876}" type="presParOf" srcId="{C5653D41-3308-478A-88A2-2F5E0687124B}" destId="{EAF89BA7-DD05-4DED-B895-9F2916FCC0EB}" srcOrd="0" destOrd="0" presId="urn:microsoft.com/office/officeart/2005/8/layout/hierarchy2"/>
    <dgm:cxn modelId="{48504FBE-8B52-4EDF-BF03-EEEC64F488C6}" type="presParOf" srcId="{C5653D41-3308-478A-88A2-2F5E0687124B}" destId="{55D8F86F-509E-4E83-9401-6434C71BCB96}" srcOrd="1" destOrd="0" presId="urn:microsoft.com/office/officeart/2005/8/layout/hierarchy2"/>
    <dgm:cxn modelId="{DAE41DB0-A4C7-4F2B-8011-DC5A1B0457EF}" type="presParOf" srcId="{CBF3B942-A455-4474-ACFC-2F9C1CDF10F8}" destId="{3C6544A4-DBF7-49D3-9831-0CF47CA005BF}" srcOrd="4" destOrd="0" presId="urn:microsoft.com/office/officeart/2005/8/layout/hierarchy2"/>
    <dgm:cxn modelId="{903F85B5-A99C-4452-9FB4-F27228ACCC15}" type="presParOf" srcId="{3C6544A4-DBF7-49D3-9831-0CF47CA005BF}" destId="{42C79651-9E5D-419A-94F9-7A49C04D4760}" srcOrd="0" destOrd="0" presId="urn:microsoft.com/office/officeart/2005/8/layout/hierarchy2"/>
    <dgm:cxn modelId="{74D328F6-88C3-4535-A907-02391AAAE329}" type="presParOf" srcId="{CBF3B942-A455-4474-ACFC-2F9C1CDF10F8}" destId="{6000F823-26C1-435D-BBFA-549FBEE7435C}" srcOrd="5" destOrd="0" presId="urn:microsoft.com/office/officeart/2005/8/layout/hierarchy2"/>
    <dgm:cxn modelId="{E4C42EF7-3818-4779-BEFF-676A32ABD04F}" type="presParOf" srcId="{6000F823-26C1-435D-BBFA-549FBEE7435C}" destId="{DF3AC14F-83EF-4188-9A30-2CE77EF545B3}" srcOrd="0" destOrd="0" presId="urn:microsoft.com/office/officeart/2005/8/layout/hierarchy2"/>
    <dgm:cxn modelId="{2B377E92-1FC4-4585-BADB-99DC0195FB89}" type="presParOf" srcId="{6000F823-26C1-435D-BBFA-549FBEE7435C}" destId="{A4B25CBE-D0C7-426C-99C0-57C889293BC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F8D96-A1CB-43FA-A2C8-A61122A24A35}">
      <dsp:nvSpPr>
        <dsp:cNvPr id="0" name=""/>
        <dsp:cNvSpPr/>
      </dsp:nvSpPr>
      <dsp:spPr>
        <a:xfrm>
          <a:off x="0" y="1400119"/>
          <a:ext cx="2528358" cy="12641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100" kern="1200" dirty="0" smtClean="0"/>
            <a:t>Layout yang baik</a:t>
          </a:r>
          <a:endParaRPr lang="id-ID" sz="4100" kern="1200" dirty="0"/>
        </a:p>
      </dsp:txBody>
      <dsp:txXfrm>
        <a:off x="37027" y="1437146"/>
        <a:ext cx="2454304" cy="1190125"/>
      </dsp:txXfrm>
    </dsp:sp>
    <dsp:sp modelId="{E4F199B4-25B5-4E54-A382-07F1CAC5CA52}">
      <dsp:nvSpPr>
        <dsp:cNvPr id="0" name=""/>
        <dsp:cNvSpPr/>
      </dsp:nvSpPr>
      <dsp:spPr>
        <a:xfrm rot="19181012">
          <a:off x="2271739" y="1305922"/>
          <a:ext cx="2160837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60837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700" kern="1200"/>
        </a:p>
      </dsp:txBody>
      <dsp:txXfrm>
        <a:off x="3298137" y="1279148"/>
        <a:ext cx="108041" cy="108041"/>
      </dsp:txXfrm>
    </dsp:sp>
    <dsp:sp modelId="{A0EBFD02-C502-4CD6-AE00-5B9A04E9A0A3}">
      <dsp:nvSpPr>
        <dsp:cNvPr id="0" name=""/>
        <dsp:cNvSpPr/>
      </dsp:nvSpPr>
      <dsp:spPr>
        <a:xfrm>
          <a:off x="4175958" y="2038"/>
          <a:ext cx="4008256" cy="12641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Mencapai tujuan</a:t>
          </a:r>
          <a:endParaRPr lang="id-ID" sz="3200" kern="1200" dirty="0"/>
        </a:p>
      </dsp:txBody>
      <dsp:txXfrm>
        <a:off x="4212985" y="39065"/>
        <a:ext cx="3934202" cy="1190125"/>
      </dsp:txXfrm>
    </dsp:sp>
    <dsp:sp modelId="{97BA5DB0-9EDF-44DD-9F88-FDFA75A68713}">
      <dsp:nvSpPr>
        <dsp:cNvPr id="0" name=""/>
        <dsp:cNvSpPr/>
      </dsp:nvSpPr>
      <dsp:spPr>
        <a:xfrm rot="2431195">
          <a:off x="2273676" y="2694939"/>
          <a:ext cx="212394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23943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700" kern="1200"/>
        </a:p>
      </dsp:txBody>
      <dsp:txXfrm>
        <a:off x="3282549" y="2669087"/>
        <a:ext cx="106197" cy="106197"/>
      </dsp:txXfrm>
    </dsp:sp>
    <dsp:sp modelId="{EAF89BA7-DD05-4DED-B895-9F2916FCC0EB}">
      <dsp:nvSpPr>
        <dsp:cNvPr id="0" name=""/>
        <dsp:cNvSpPr/>
      </dsp:nvSpPr>
      <dsp:spPr>
        <a:xfrm>
          <a:off x="4142937" y="2780072"/>
          <a:ext cx="3978649" cy="12641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 smtClean="0"/>
            <a:t>Menarik perhatian</a:t>
          </a:r>
        </a:p>
      </dsp:txBody>
      <dsp:txXfrm>
        <a:off x="4179964" y="2817099"/>
        <a:ext cx="3904595" cy="1190125"/>
      </dsp:txXfrm>
    </dsp:sp>
    <dsp:sp modelId="{3C6544A4-DBF7-49D3-9831-0CF47CA005BF}">
      <dsp:nvSpPr>
        <dsp:cNvPr id="0" name=""/>
        <dsp:cNvSpPr/>
      </dsp:nvSpPr>
      <dsp:spPr>
        <a:xfrm rot="21564099">
          <a:off x="2528313" y="1996449"/>
          <a:ext cx="1630597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630597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00" kern="1200"/>
        </a:p>
      </dsp:txBody>
      <dsp:txXfrm>
        <a:off x="3302847" y="1982930"/>
        <a:ext cx="81529" cy="81529"/>
      </dsp:txXfrm>
    </dsp:sp>
    <dsp:sp modelId="{DF3AC14F-83EF-4188-9A30-2CE77EF545B3}">
      <dsp:nvSpPr>
        <dsp:cNvPr id="0" name=""/>
        <dsp:cNvSpPr/>
      </dsp:nvSpPr>
      <dsp:spPr>
        <a:xfrm>
          <a:off x="4158866" y="1383091"/>
          <a:ext cx="3986538" cy="12641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Penataan visual</a:t>
          </a:r>
        </a:p>
      </dsp:txBody>
      <dsp:txXfrm>
        <a:off x="4195893" y="1420118"/>
        <a:ext cx="3912484" cy="1190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B2599-DE26-4FE0-8BEF-DF6F1A4B5B99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9365E-D78D-4F7B-92C9-29C54CEF0F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9891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42777-C143-4C32-BDA0-2C62DC98BC80}" type="slidenum">
              <a:rPr lang="id-ID" smtClean="0"/>
              <a:pPr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19115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42777-C143-4C32-BDA0-2C62DC98BC80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1911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88F0EF-BDA4-4CBB-8946-FC8D0578DFB1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8CF1FD-82B9-4F35-BE1D-FE2FE58905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ds.yahoo.com/_ylt=A9G_Rqt.529FlTAAf6OJzbkF;_ylu=X3oDMTBkc2dsZHI2BHBvcwM1MwRzZWMDc3I-/SIG=1f1605fv7/EXP=1165048062/**http:/images.search.yahoo.com/search/images/view?back=http://images.search.yahoo.com/search/images?p=typeface&amp;ei=UTF-8&amp;fr=yfp-t-501&amp;b=41&amp;w=432&amp;h=288&amp;imgurl=www.identifont.com/samples/fontfont/TypefaceSeven.gif&amp;rurl=http://www.identifont.com/show?2P3&amp;size=12.1kB&amp;name=TypefaceSeven.gif&amp;p=typeface&amp;type=gif&amp;no=53&amp;tt=56,044&amp;oid=66f486e1d31e5ab4&amp;ei=UTF-8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rds.yahoo.com/_ylt=A9G_Rq1oz29F2ZsAheGJzbkF;_ylu=X3oDMTBkcjlhYnNrBHBvcwM2MQRzZWMDc3I-/SIG=1fto5n00q/EXP=1165041896/**http:/images.search.yahoo.com/search/images/view?back=http://images.search.yahoo.com/search/images?p=Lukisan&amp;toggle=1&amp;cop=mss&amp;ei=UTF-8&amp;fr=yfp-t-501&amp;b=61&amp;w=150&amp;h=150&amp;imgurl=www.tasyaonline.com/edisi15/lukisan/lukisan7.jpg&amp;rurl=http://www.tasyaonline.com/edisi15/lukisan&amp;size=7.5kB&amp;name=lukisan7.jpg&amp;p=Lukisan&amp;type=jpeg&amp;no=61&amp;tt=1,286&amp;oid=a452605220e6e198&amp;ei=UTF-8" TargetMode="Externa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ds.yahoo.com/_ylt=A9G_Rqt.529FlTAAf6OJzbkF;_ylu=X3oDMTBkc2dsZHI2BHBvcwM1MwRzZWMDc3I-/SIG=1f1605fv7/EXP=1165048062/**http:/images.search.yahoo.com/search/images/view?back=http://images.search.yahoo.com/search/images?p=typeface&amp;ei=UTF-8&amp;fr=yfp-t-501&amp;b=41&amp;w=432&amp;h=288&amp;imgurl=www.identifont.com/samples/fontfont/TypefaceSeven.gif&amp;rurl=http://www.identifont.com/show?2P3&amp;size=12.1kB&amp;name=TypefaceSeven.gif&amp;p=typeface&amp;type=gif&amp;no=53&amp;tt=56,044&amp;oid=66f486e1d31e5ab4&amp;ei=UTF-8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22828" y="2967335"/>
            <a:ext cx="4498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Desain Grafis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044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t3.gstatic.com/images?q=tbn:ANd9GcTJiAmNKRmIPwFL6OHpsxYLljqLs_2TBUDvdEunCqqQVQxtJvNQ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1615" y="1371600"/>
            <a:ext cx="5377973" cy="537797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304800"/>
            <a:ext cx="86868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>
                    <a:lumMod val="75000"/>
                  </a:schemeClr>
                </a:solidFill>
              </a:rPr>
              <a:t>SPEKTRUM WARNA</a:t>
            </a: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67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699792" y="2420888"/>
            <a:ext cx="4752528" cy="864096"/>
          </a:xfrm>
          <a:prstGeom prst="flowChartTerminato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Unsur penting dalam </a:t>
            </a:r>
            <a:r>
              <a:rPr lang="id-ID" dirty="0" smtClean="0"/>
              <a:t>pengembangan grafis</a:t>
            </a:r>
            <a:endParaRPr lang="id-ID" dirty="0"/>
          </a:p>
        </p:txBody>
      </p:sp>
      <p:sp>
        <p:nvSpPr>
          <p:cNvPr id="5" name="Flowchart: Terminator 4"/>
          <p:cNvSpPr/>
          <p:nvPr/>
        </p:nvSpPr>
        <p:spPr>
          <a:xfrm>
            <a:off x="2699792" y="3573016"/>
            <a:ext cx="4752528" cy="864096"/>
          </a:xfrm>
          <a:prstGeom prst="flowChartTermina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Membuat kesan/ </a:t>
            </a:r>
            <a:r>
              <a:rPr lang="id-ID" i="1" dirty="0"/>
              <a:t>mood </a:t>
            </a:r>
            <a:r>
              <a:rPr lang="id-ID" dirty="0"/>
              <a:t>keseluruhan tampilan </a:t>
            </a:r>
            <a:r>
              <a:rPr lang="id-ID" dirty="0" smtClean="0"/>
              <a:t>grafis</a:t>
            </a:r>
            <a:endParaRPr lang="id-ID" dirty="0"/>
          </a:p>
        </p:txBody>
      </p:sp>
      <p:sp>
        <p:nvSpPr>
          <p:cNvPr id="6" name="Flowchart: Terminator 5"/>
          <p:cNvSpPr/>
          <p:nvPr/>
        </p:nvSpPr>
        <p:spPr>
          <a:xfrm>
            <a:off x="2699792" y="4797152"/>
            <a:ext cx="4752528" cy="864096"/>
          </a:xfrm>
          <a:prstGeom prst="flowChartTermina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Memiliki Efek Psikologis</a:t>
            </a:r>
            <a:endParaRPr lang="id-ID" dirty="0"/>
          </a:p>
        </p:txBody>
      </p:sp>
      <p:cxnSp>
        <p:nvCxnSpPr>
          <p:cNvPr id="7" name="Curved Connector 6"/>
          <p:cNvCxnSpPr/>
          <p:nvPr/>
        </p:nvCxnSpPr>
        <p:spPr>
          <a:xfrm rot="5400000" flipH="1" flipV="1">
            <a:off x="1998201" y="2540987"/>
            <a:ext cx="533658" cy="1157556"/>
          </a:xfrm>
          <a:prstGeom prst="curvedConnector2">
            <a:avLst/>
          </a:prstGeom>
          <a:ln w="76200">
            <a:headEnd type="none" w="med" len="med"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Curved Connector 7"/>
          <p:cNvCxnSpPr>
            <a:endCxn id="6" idx="1"/>
          </p:cNvCxnSpPr>
          <p:nvPr/>
        </p:nvCxnSpPr>
        <p:spPr>
          <a:xfrm rot="16200000" flipH="1">
            <a:off x="1882727" y="4412135"/>
            <a:ext cx="620590" cy="1013540"/>
          </a:xfrm>
          <a:prstGeom prst="curvedConnector2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endCxn id="5" idx="1"/>
          </p:cNvCxnSpPr>
          <p:nvPr/>
        </p:nvCxnSpPr>
        <p:spPr>
          <a:xfrm>
            <a:off x="1907704" y="3997602"/>
            <a:ext cx="792088" cy="7462"/>
          </a:xfrm>
          <a:prstGeom prst="curvedConnector3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0" descr="http://t3.gstatic.com/images?q=tbn:ANd9GcTBrLGVlBOv3sH6vyywyVFiUgVrDkIisYN2MUK95RmqOy3SCjTbs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032" y="3079754"/>
            <a:ext cx="1835696" cy="18356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50969" y="3841211"/>
            <a:ext cx="1056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</a:rPr>
              <a:t>WARNA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8104" y="548680"/>
            <a:ext cx="80648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Warna dalam Desain </a:t>
            </a:r>
            <a:r>
              <a:rPr lang="id-ID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</a:t>
            </a:r>
            <a:r>
              <a:rPr lang="id-ID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rafis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89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2" y="116632"/>
            <a:ext cx="7315200" cy="1154097"/>
          </a:xfrm>
        </p:spPr>
        <p:txBody>
          <a:bodyPr/>
          <a:lstStyle/>
          <a:p>
            <a:r>
              <a:rPr lang="id-ID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Warna dapat digunakan</a:t>
            </a:r>
            <a:endParaRPr lang="id-ID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7704856" cy="5112568"/>
          </a:xfrm>
        </p:spPr>
        <p:txBody>
          <a:bodyPr>
            <a:noAutofit/>
          </a:bodyPr>
          <a:lstStyle/>
          <a:p>
            <a:r>
              <a:rPr lang="id-ID" sz="2400" dirty="0" smtClean="0"/>
              <a:t>Menegaskan elemen yang dianggap penting</a:t>
            </a:r>
          </a:p>
          <a:p>
            <a:r>
              <a:rPr lang="id-ID" sz="2400" dirty="0" smtClean="0"/>
              <a:t>Menarik perhatian</a:t>
            </a:r>
          </a:p>
          <a:p>
            <a:r>
              <a:rPr lang="id-ID" sz="2400" dirty="0" smtClean="0"/>
              <a:t>Membimbing pembaca untuk menentukan yang seharusnya dibaca lebih awal</a:t>
            </a:r>
          </a:p>
          <a:p>
            <a:r>
              <a:rPr lang="id-ID" sz="2400" dirty="0" smtClean="0"/>
              <a:t>Menghubungkan antar satu elemen dengan yang lain</a:t>
            </a:r>
          </a:p>
          <a:p>
            <a:r>
              <a:rPr lang="id-ID" sz="2400" dirty="0" smtClean="0"/>
              <a:t>Mengatur informasi yang ditampilkan </a:t>
            </a:r>
          </a:p>
          <a:p>
            <a:r>
              <a:rPr lang="id-ID" sz="2400" dirty="0" smtClean="0"/>
              <a:t>Menentukan bagian-bagian yang berbeda dari sebuah grafik</a:t>
            </a:r>
          </a:p>
          <a:p>
            <a:r>
              <a:rPr lang="id-ID" sz="2400" dirty="0" smtClean="0"/>
              <a:t>Mengelompokan atau memisahkan elemen yang satu dengan yang lain</a:t>
            </a:r>
          </a:p>
          <a:p>
            <a:r>
              <a:rPr lang="id-ID" sz="2400" dirty="0" smtClean="0"/>
              <a:t>Membangkitkan respons yang emosional.</a:t>
            </a:r>
            <a:endParaRPr lang="id-ID" sz="2400" dirty="0"/>
          </a:p>
        </p:txBody>
      </p:sp>
      <p:pic>
        <p:nvPicPr>
          <p:cNvPr id="4" name="Picture 6" descr="http://t2.gstatic.com/images?q=tbn:ANd9GcSzaPRfUtrq1F7PS-ZVxwsXZKtS_rLn57RQV_F0vTXiCiuByQ5bn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0600" y="5085184"/>
            <a:ext cx="1333400" cy="17728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881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315200" cy="1154097"/>
          </a:xfrm>
        </p:spPr>
        <p:txBody>
          <a:bodyPr/>
          <a:lstStyle/>
          <a:p>
            <a:r>
              <a:rPr lang="id-ID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Aspek Psikologi Warna</a:t>
            </a:r>
            <a:endParaRPr lang="id-ID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 Rounded MT Bold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552444822"/>
              </p:ext>
            </p:extLst>
          </p:nvPr>
        </p:nvGraphicFramePr>
        <p:xfrm>
          <a:off x="323528" y="1778000"/>
          <a:ext cx="828015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038"/>
                <a:gridCol w="2070038"/>
                <a:gridCol w="2070038"/>
                <a:gridCol w="2070038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Warna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Positif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Negatif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RED 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Kekuatan,</a:t>
                      </a:r>
                      <a:r>
                        <a:rPr lang="id-ID" baseline="0" dirty="0" smtClean="0"/>
                        <a:t> energi, tenaga, hasrat, cinta, keberanian/ patriot, agresif, kemerdekaan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Bahaya,</a:t>
                      </a:r>
                      <a:r>
                        <a:rPr lang="id-ID" baseline="0" dirty="0" smtClean="0"/>
                        <a:t> perang, revolusi, kekejaman, kekerasan/ anarki, siksaan, api, darah, iblis.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Apabila dikombinasikan</a:t>
                      </a:r>
                      <a:r>
                        <a:rPr lang="id-ID" baseline="0" dirty="0" smtClean="0"/>
                        <a:t> dengan warna hijau; simbol natak, dikombinasi dengan putih memiliki arti bahagia.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ORANGE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Kehangatan,</a:t>
                      </a:r>
                      <a:r>
                        <a:rPr lang="id-ID" baseline="0" dirty="0" smtClean="0"/>
                        <a:t> bersemangat, ceria, keseimbangan, musim gugur, menimbulkan getaran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Meminta dan mencari perhatian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Menekakankan pada produk yang tidak mahal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owchart: Process 5"/>
          <p:cNvSpPr/>
          <p:nvPr/>
        </p:nvSpPr>
        <p:spPr>
          <a:xfrm>
            <a:off x="755576" y="2996952"/>
            <a:ext cx="1080120" cy="864096"/>
          </a:xfrm>
          <a:prstGeom prst="flowChartProces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755576" y="5229200"/>
            <a:ext cx="1152128" cy="9361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4845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49"/>
            <a:ext cx="7315200" cy="474323"/>
          </a:xfrm>
        </p:spPr>
        <p:txBody>
          <a:bodyPr>
            <a:normAutofit/>
          </a:bodyPr>
          <a:lstStyle/>
          <a:p>
            <a:r>
              <a:rPr lang="id-ID" sz="2000" dirty="0" smtClean="0"/>
              <a:t>Lanjutan...</a:t>
            </a:r>
            <a:endParaRPr lang="id-ID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783469844"/>
              </p:ext>
            </p:extLst>
          </p:nvPr>
        </p:nvGraphicFramePr>
        <p:xfrm>
          <a:off x="-2" y="1136833"/>
          <a:ext cx="9144004" cy="5267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1"/>
                <a:gridCol w="2934073"/>
                <a:gridCol w="2088232"/>
                <a:gridCol w="1835698"/>
              </a:tblGrid>
              <a:tr h="397883">
                <a:tc>
                  <a:txBody>
                    <a:bodyPr/>
                    <a:lstStyle/>
                    <a:p>
                      <a:r>
                        <a:rPr lang="id-ID" dirty="0" smtClean="0"/>
                        <a:t>Warna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Positif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negatif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</a:tr>
              <a:tr h="1750268">
                <a:tc>
                  <a:txBody>
                    <a:bodyPr/>
                    <a:lstStyle/>
                    <a:p>
                      <a:r>
                        <a:rPr lang="id-ID" dirty="0" smtClean="0"/>
                        <a:t>BLUE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Kepercayaan, kesetiaan/ pengabdian, ketenangan, kesejukan, harmoni, kebersihan, konservatif, percaya diri,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Kesedihan,</a:t>
                      </a:r>
                      <a:r>
                        <a:rPr lang="id-ID" baseline="0" dirty="0" smtClean="0"/>
                        <a:t> kedinginan, depresi, penurunan vitalitas, basi dan keraguan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Banyak</a:t>
                      </a:r>
                      <a:r>
                        <a:rPr lang="id-ID" baseline="0" smtClean="0"/>
                        <a:t> digunakan pada perusahaan  </a:t>
                      </a:r>
                      <a:endParaRPr lang="id-ID" dirty="0"/>
                    </a:p>
                  </a:txBody>
                  <a:tcPr/>
                </a:tc>
              </a:tr>
              <a:tr h="1656184">
                <a:tc>
                  <a:txBody>
                    <a:bodyPr/>
                    <a:lstStyle/>
                    <a:p>
                      <a:r>
                        <a:rPr lang="id-ID" dirty="0" smtClean="0"/>
                        <a:t>GREEN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Alam, lingkungan, pertumbuhan,</a:t>
                      </a:r>
                      <a:r>
                        <a:rPr lang="id-ID" baseline="0" dirty="0" smtClean="0"/>
                        <a:t> stabil, santai, kesuburan, harapan, segar, simpati, muda, sehat.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Kecemburuan, nasib</a:t>
                      </a:r>
                      <a:r>
                        <a:rPr lang="id-ID" baseline="0" dirty="0" smtClean="0"/>
                        <a:t> buruk,iri hati, dengki, licik.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97883">
                <a:tc>
                  <a:txBody>
                    <a:bodyPr/>
                    <a:lstStyle/>
                    <a:p>
                      <a:r>
                        <a:rPr lang="id-ID" dirty="0" smtClean="0"/>
                        <a:t>PURPLE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Kebangsawanan,</a:t>
                      </a:r>
                      <a:r>
                        <a:rPr lang="id-ID" baseline="0" dirty="0" smtClean="0"/>
                        <a:t> kaisar, perubahan, spritual, nostagia, sabar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Kesedihan, kedinginan,</a:t>
                      </a:r>
                      <a:r>
                        <a:rPr lang="id-ID" baseline="0" dirty="0" smtClean="0"/>
                        <a:t> depresi, keraguan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95536" y="2009711"/>
            <a:ext cx="1224136" cy="93610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395536" y="3789040"/>
            <a:ext cx="1224136" cy="9361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3074" name="Picture 2" descr="http://t2.gstatic.com/images?q=tbn:ANd9GcQa6nba_dL2G9rThgWlTvhceJwlKe7yPLDiWcX9Oxpz-A43iBV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3" y="0"/>
            <a:ext cx="1152128" cy="11368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5536" y="5334000"/>
            <a:ext cx="1224136" cy="936104"/>
          </a:xfrm>
          <a:prstGeom prst="rect">
            <a:avLst/>
          </a:prstGeom>
          <a:solidFill>
            <a:srgbClr val="D6009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5604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20813689"/>
              </p:ext>
            </p:extLst>
          </p:nvPr>
        </p:nvGraphicFramePr>
        <p:xfrm>
          <a:off x="-2" y="1124744"/>
          <a:ext cx="9144004" cy="5610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1"/>
                <a:gridCol w="2286001"/>
                <a:gridCol w="2286001"/>
                <a:gridCol w="2286001"/>
              </a:tblGrid>
              <a:tr h="452436">
                <a:tc>
                  <a:txBody>
                    <a:bodyPr/>
                    <a:lstStyle/>
                    <a:p>
                      <a:r>
                        <a:rPr lang="id-ID" dirty="0" smtClean="0"/>
                        <a:t>Warna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Positif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Makna negatif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</a:t>
                      </a:r>
                      <a:endParaRPr lang="id-ID" dirty="0"/>
                    </a:p>
                  </a:txBody>
                  <a:tcPr/>
                </a:tc>
              </a:tr>
              <a:tr h="1635796">
                <a:tc>
                  <a:txBody>
                    <a:bodyPr/>
                    <a:lstStyle/>
                    <a:p>
                      <a:r>
                        <a:rPr lang="id-ID" dirty="0" smtClean="0"/>
                        <a:t>YELLOW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Sinar matahari, emas, kekayaan, keberuntungan, kehidupan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Meminta dan mencari perhatian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Menekankan</a:t>
                      </a:r>
                      <a:r>
                        <a:rPr lang="id-ID" baseline="0" dirty="0" smtClean="0"/>
                        <a:t> produk yang tidak mahal  </a:t>
                      </a:r>
                      <a:endParaRPr lang="id-ID" dirty="0"/>
                    </a:p>
                  </a:txBody>
                  <a:tcPr/>
                </a:tc>
              </a:tr>
              <a:tr h="1115594">
                <a:tc>
                  <a:txBody>
                    <a:bodyPr/>
                    <a:lstStyle/>
                    <a:p>
                      <a:r>
                        <a:rPr lang="id-ID" dirty="0" smtClean="0"/>
                        <a:t>PINK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Kewanitaan (feminim) sensual, emosi, keremajaan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Naif, kelemahan, kekurangan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1784950">
                <a:tc>
                  <a:txBody>
                    <a:bodyPr/>
                    <a:lstStyle/>
                    <a:p>
                      <a:r>
                        <a:rPr lang="id-ID" dirty="0" smtClean="0"/>
                        <a:t>GRAY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Modern, cerdas, bersih, kokoh, tenang,</a:t>
                      </a:r>
                      <a:r>
                        <a:rPr lang="id-ID" baseline="0" dirty="0" smtClean="0"/>
                        <a:t> siimbang, bijaksana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Umur tua, kesedihan, bosan, kuno, lamban, lemah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Warna yang mudah dilihat oleh mata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23528" y="1988840"/>
            <a:ext cx="1224136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323528" y="3717032"/>
            <a:ext cx="1224136" cy="1008112"/>
          </a:xfrm>
          <a:prstGeom prst="rect">
            <a:avLst/>
          </a:prstGeom>
          <a:solidFill>
            <a:srgbClr val="FD7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323528" y="5373216"/>
            <a:ext cx="1224136" cy="10081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2349"/>
            <a:ext cx="7315200" cy="4743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000" smtClean="0"/>
              <a:t>Lanjutan...</a:t>
            </a:r>
            <a:endParaRPr lang="id-ID" sz="2800" dirty="0"/>
          </a:p>
        </p:txBody>
      </p:sp>
      <p:pic>
        <p:nvPicPr>
          <p:cNvPr id="8" name="Picture 2" descr="http://t2.gstatic.com/images?q=tbn:ANd9GcQa6nba_dL2G9rThgWlTvhceJwlKe7yPLDiWcX9Oxpz-A43iBV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3" y="0"/>
            <a:ext cx="1152128" cy="11368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69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102634884"/>
              </p:ext>
            </p:extLst>
          </p:nvPr>
        </p:nvGraphicFramePr>
        <p:xfrm>
          <a:off x="323528" y="1778000"/>
          <a:ext cx="8280152" cy="43942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70038"/>
                <a:gridCol w="2070038"/>
                <a:gridCol w="2070038"/>
                <a:gridCol w="2070038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Warna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Makna Positif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Makna Negatif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Keterangan 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WHITE</a:t>
                      </a:r>
                    </a:p>
                    <a:p>
                      <a:endParaRPr lang="id-ID" dirty="0" smtClean="0"/>
                    </a:p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1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Kesucian, kebersihan, jujur, kemurnian, kesederhanaan, damai,</a:t>
                      </a:r>
                      <a:r>
                        <a:rPr lang="id-ID" baseline="0" dirty="0" smtClean="0"/>
                        <a:t> kebaikan, disiplin, musim salju/dingin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1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Hampa, kematian (budaya timur), 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1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10000"/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d-ID" dirty="0" smtClean="0"/>
                        <a:t>BLACK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Kokoh, kekuatan, kekal, keras, misteri, keagungan, kecanggihan.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Kematian (budaya barat), takut, marah, penyesalansetan, jahat, dosa, kesedihan, duka cita, </a:t>
                      </a:r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Flowchart: Process 5"/>
          <p:cNvSpPr/>
          <p:nvPr/>
        </p:nvSpPr>
        <p:spPr>
          <a:xfrm>
            <a:off x="755576" y="2780928"/>
            <a:ext cx="1080120" cy="864096"/>
          </a:xfrm>
          <a:prstGeom prst="flowChartProces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683568" y="4869160"/>
            <a:ext cx="1152128" cy="936104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2349"/>
            <a:ext cx="7315200" cy="4743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000" smtClean="0"/>
              <a:t>Lanjutan...</a:t>
            </a:r>
            <a:endParaRPr lang="id-ID" sz="2800" dirty="0"/>
          </a:p>
        </p:txBody>
      </p:sp>
      <p:pic>
        <p:nvPicPr>
          <p:cNvPr id="8" name="Picture 2" descr="http://t2.gstatic.com/images?q=tbn:ANd9GcQa6nba_dL2G9rThgWlTvhceJwlKe7yPLDiWcX9Oxpz-A43iBV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3" y="0"/>
            <a:ext cx="1152128" cy="11368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965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15200" cy="1154097"/>
          </a:xfrm>
        </p:spPr>
        <p:txBody>
          <a:bodyPr>
            <a:normAutofit/>
          </a:bodyPr>
          <a:lstStyle/>
          <a:p>
            <a:r>
              <a:rPr lang="id-ID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Penggunaan Warna dalam Desain Grafis</a:t>
            </a:r>
            <a:endParaRPr lang="id-ID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2060848"/>
            <a:ext cx="7315200" cy="3539527"/>
          </a:xfrm>
        </p:spPr>
        <p:txBody>
          <a:bodyPr>
            <a:noAutofit/>
          </a:bodyPr>
          <a:lstStyle/>
          <a:p>
            <a:r>
              <a:rPr lang="id-ID" sz="2400" dirty="0" smtClean="0"/>
              <a:t>Pilih Warna yang tepat untuk kelompok sasaran (audien)</a:t>
            </a:r>
          </a:p>
          <a:p>
            <a:r>
              <a:rPr lang="id-ID" sz="2400" dirty="0" smtClean="0"/>
              <a:t>Jangan menggabungkan warna yang ganjil/ aneh</a:t>
            </a:r>
          </a:p>
          <a:p>
            <a:r>
              <a:rPr lang="id-ID" sz="2400" dirty="0" smtClean="0"/>
              <a:t>Jangan menggunakan terlalu banyak warna </a:t>
            </a:r>
          </a:p>
          <a:p>
            <a:r>
              <a:rPr lang="id-ID" sz="2400" dirty="0" smtClean="0"/>
              <a:t>Gunakan warna harmonis untuk membuat tampilan yang menyenangkan</a:t>
            </a:r>
          </a:p>
          <a:p>
            <a:r>
              <a:rPr lang="id-ID" sz="2400" dirty="0" smtClean="0"/>
              <a:t>Gunakan warna yang kontras pada teks dan </a:t>
            </a:r>
            <a:r>
              <a:rPr lang="id-ID" sz="2400" i="1" dirty="0" smtClean="0"/>
              <a:t>backround</a:t>
            </a:r>
            <a:endParaRPr lang="id-ID" sz="2400" i="1" dirty="0"/>
          </a:p>
        </p:txBody>
      </p:sp>
      <p:pic>
        <p:nvPicPr>
          <p:cNvPr id="5" name="Picture 2" descr="http://t2.gstatic.com/images?q=tbn:ANd9GcQa6nba_dL2G9rThgWlTvhceJwlKe7yPLDiWcX9Oxpz-A43iBV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42994" y="5696339"/>
            <a:ext cx="1152128" cy="11368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3453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315200" cy="1154097"/>
          </a:xfrm>
        </p:spPr>
        <p:txBody>
          <a:bodyPr/>
          <a:lstStyle/>
          <a:p>
            <a:r>
              <a:rPr lang="id-ID" dirty="0" smtClean="0"/>
              <a:t>Metode Pemilihan Warna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2060848"/>
            <a:ext cx="4032448" cy="3960440"/>
          </a:xfrm>
        </p:spPr>
        <p:txBody>
          <a:bodyPr>
            <a:noAutofit/>
          </a:bodyPr>
          <a:lstStyle/>
          <a:p>
            <a:r>
              <a:rPr lang="id-ID" sz="2400" dirty="0" smtClean="0"/>
              <a:t>Metode warna berurutan</a:t>
            </a:r>
          </a:p>
          <a:p>
            <a:r>
              <a:rPr lang="id-ID" sz="2400" dirty="0" smtClean="0"/>
              <a:t>Metode warna berlawanan</a:t>
            </a:r>
          </a:p>
          <a:p>
            <a:r>
              <a:rPr lang="id-ID" sz="2400" dirty="0" smtClean="0"/>
              <a:t>Metode warna segitiga</a:t>
            </a:r>
          </a:p>
          <a:p>
            <a:r>
              <a:rPr lang="id-ID" sz="2400" dirty="0" smtClean="0"/>
              <a:t>Metode warna memudar</a:t>
            </a:r>
          </a:p>
          <a:p>
            <a:r>
              <a:rPr lang="id-ID" sz="2400" dirty="0" smtClean="0"/>
              <a:t>Metode warna kombinasi</a:t>
            </a:r>
          </a:p>
          <a:p>
            <a:r>
              <a:rPr lang="id-ID" sz="2400" dirty="0" smtClean="0"/>
              <a:t>Metode warna hangat</a:t>
            </a:r>
          </a:p>
          <a:p>
            <a:r>
              <a:rPr lang="id-ID" sz="2400" dirty="0" smtClean="0"/>
              <a:t>Metode warna dingin</a:t>
            </a:r>
            <a:endParaRPr lang="id-ID" sz="2400" dirty="0"/>
          </a:p>
        </p:txBody>
      </p:sp>
      <p:pic>
        <p:nvPicPr>
          <p:cNvPr id="4" name="Picture 8" descr="http://t3.gstatic.com/images?q=tbn:ANd9GcTJiAmNKRmIPwFL6OHpsxYLljqLs_2TBUDvdEunCqqQVQxtJvNQ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92419">
            <a:off x="5533479" y="1484784"/>
            <a:ext cx="2845982" cy="284598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391" t="11932" r="39045" b="67460"/>
          <a:stretch/>
        </p:blipFill>
        <p:spPr bwMode="auto">
          <a:xfrm>
            <a:off x="6067756" y="4365104"/>
            <a:ext cx="1888620" cy="17415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410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6934409" cy="648071"/>
          </a:xfrm>
        </p:spPr>
        <p:txBody>
          <a:bodyPr>
            <a:prstTxWarp prst="textWave1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LAYOUT</a:t>
            </a:r>
            <a:endParaRPr lang="id-ID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32856"/>
            <a:ext cx="7315200" cy="3539527"/>
          </a:xfrm>
        </p:spPr>
        <p:txBody>
          <a:bodyPr/>
          <a:lstStyle/>
          <a:p>
            <a:pPr marL="45720" indent="0">
              <a:buNone/>
            </a:pPr>
            <a:r>
              <a:rPr lang="id-ID" sz="2400" dirty="0" smtClean="0"/>
              <a:t>Proses penataan dan pengaturan teks atau grafik pada halaman</a:t>
            </a:r>
            <a:r>
              <a:rPr lang="id-ID" dirty="0" smtClean="0"/>
              <a:t>.</a:t>
            </a:r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r>
              <a:rPr lang="id-ID" dirty="0" smtClean="0"/>
              <a:t>Layout meliputi penyusunan, pembagian tempat dalam satu halaman, pengaturan spasi, pengelompokan teks dan grafik, serta penekanan pada bagian tertentu.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1997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48680"/>
            <a:ext cx="7315200" cy="804165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id-ID" b="1" dirty="0" smtClean="0">
                <a:ln/>
                <a:solidFill>
                  <a:schemeClr val="accent3"/>
                </a:solidFill>
                <a:effectLst/>
              </a:rPr>
              <a:t>Komponen Desain Grafis</a:t>
            </a:r>
            <a:endParaRPr lang="id-ID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16832"/>
            <a:ext cx="7537648" cy="3539527"/>
          </a:xfrm>
        </p:spPr>
        <p:txBody>
          <a:bodyPr>
            <a:noAutofit/>
          </a:bodyPr>
          <a:lstStyle/>
          <a:p>
            <a:r>
              <a:rPr lang="id-ID" sz="2400" dirty="0" smtClean="0"/>
              <a:t>Warna </a:t>
            </a:r>
          </a:p>
          <a:p>
            <a:endParaRPr lang="id-ID" sz="2400" dirty="0"/>
          </a:p>
          <a:p>
            <a:r>
              <a:rPr lang="id-ID" sz="2400" dirty="0" smtClean="0"/>
              <a:t>Teks/ Tifografi</a:t>
            </a:r>
          </a:p>
          <a:p>
            <a:endParaRPr lang="id-ID" sz="2400" dirty="0"/>
          </a:p>
          <a:p>
            <a:r>
              <a:rPr lang="id-ID" sz="2400" dirty="0" smtClean="0"/>
              <a:t>Layout</a:t>
            </a:r>
          </a:p>
          <a:p>
            <a:endParaRPr lang="id-ID" sz="2400" dirty="0"/>
          </a:p>
          <a:p>
            <a:r>
              <a:rPr lang="id-ID" sz="2400" dirty="0" smtClean="0"/>
              <a:t>Gambar/ grafis</a:t>
            </a:r>
          </a:p>
          <a:p>
            <a:endParaRPr lang="id-ID" sz="2400" dirty="0"/>
          </a:p>
          <a:p>
            <a:r>
              <a:rPr lang="id-ID" sz="2400" dirty="0" smtClean="0"/>
              <a:t>Efek-efek pendukung</a:t>
            </a:r>
            <a:endParaRPr lang="id-ID" sz="2400" dirty="0"/>
          </a:p>
        </p:txBody>
      </p:sp>
      <p:pic>
        <p:nvPicPr>
          <p:cNvPr id="4" name="Picture 2" descr="pic: Color Whee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3026" y="1664803"/>
            <a:ext cx="972108" cy="9721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5" name="Picture 6" descr="Go to full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0988" y="2819400"/>
            <a:ext cx="1656184" cy="10621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0" descr="Go to fullsiz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7877" y="4077072"/>
            <a:ext cx="1296144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24897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3" y="548680"/>
            <a:ext cx="8382242" cy="627090"/>
          </a:xfrm>
          <a:solidFill>
            <a:schemeClr val="tx2"/>
          </a:solidFill>
        </p:spPr>
        <p:txBody>
          <a:bodyPr>
            <a:noAutofit/>
          </a:bodyPr>
          <a:lstStyle/>
          <a:p>
            <a:r>
              <a:rPr lang="id-ID" sz="3200" dirty="0" smtClean="0">
                <a:solidFill>
                  <a:schemeClr val="bg1"/>
                </a:solidFill>
              </a:rPr>
              <a:t>           </a:t>
            </a:r>
            <a:r>
              <a:rPr lang="id-ID" sz="32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Layout yang baik</a:t>
            </a:r>
            <a:endParaRPr lang="id-ID" sz="3200" b="1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61981281"/>
              </p:ext>
            </p:extLst>
          </p:nvPr>
        </p:nvGraphicFramePr>
        <p:xfrm>
          <a:off x="323528" y="1772816"/>
          <a:ext cx="8820472" cy="4175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7634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315200" cy="516133"/>
          </a:xfrm>
          <a:scene3d>
            <a:camera prst="perspectiveRelaxedModerately"/>
            <a:lightRig rig="threePt" dir="t"/>
          </a:scene3d>
          <a:sp3d>
            <a:bevelT w="114300" prst="artDeco"/>
          </a:sp3d>
        </p:spPr>
        <p:txBody>
          <a:bodyPr>
            <a:normAutofit fontScale="90000"/>
          </a:bodyPr>
          <a:lstStyle/>
          <a:p>
            <a:r>
              <a:rPr lang="id-ID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Kaidah Komposisi Layout </a:t>
            </a:r>
            <a:endParaRPr lang="id-ID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1"/>
            <a:ext cx="7690048" cy="4320520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Proporsi </a:t>
            </a:r>
            <a:r>
              <a:rPr lang="id-ID" i="1" dirty="0" smtClean="0"/>
              <a:t>(proportion)</a:t>
            </a:r>
            <a:r>
              <a:rPr lang="id-ID" dirty="0" smtClean="0"/>
              <a:t>; ukuran yang tepat antara panjang dengan lebar, gambar dengan bisang gambar</a:t>
            </a:r>
          </a:p>
          <a:p>
            <a:r>
              <a:rPr lang="id-ID" dirty="0" smtClean="0"/>
              <a:t>Keseimbangan </a:t>
            </a:r>
            <a:r>
              <a:rPr lang="id-ID" i="1" dirty="0" smtClean="0"/>
              <a:t>(Balance); </a:t>
            </a:r>
            <a:r>
              <a:rPr lang="id-ID" dirty="0" smtClean="0"/>
              <a:t>kesamaan unsur-unsur tertentu yang berlawanan atau bertentangan</a:t>
            </a:r>
          </a:p>
          <a:p>
            <a:r>
              <a:rPr lang="id-ID" dirty="0" smtClean="0"/>
              <a:t>Irama atau ritme; visualisasi yang diulang</a:t>
            </a:r>
          </a:p>
          <a:p>
            <a:r>
              <a:rPr lang="id-ID" dirty="0" smtClean="0"/>
              <a:t>Kesatuan; seluruh unsur yang digunakan harus salang berhubungan dengan baik dan mengandung makna yang menarik</a:t>
            </a:r>
          </a:p>
          <a:p>
            <a:r>
              <a:rPr lang="id-ID" dirty="0" smtClean="0"/>
              <a:t>Pusat perhatian (focus of Intertest) unsur yang menjadi perhatian</a:t>
            </a:r>
          </a:p>
          <a:p>
            <a:r>
              <a:rPr lang="id-ID" dirty="0" smtClean="0"/>
              <a:t>Kontras (contrast); perbedaan keadaan unsur-unsur.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68456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9"/>
            <a:ext cx="8208912" cy="936103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Layout menurut bentuk dan ukuran</a:t>
            </a:r>
            <a:endParaRPr lang="id-ID" sz="36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28801"/>
            <a:ext cx="8375848" cy="46805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d-ID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* Model Top Index                           * Model </a:t>
            </a:r>
            <a:r>
              <a:rPr lang="id-ID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Bottom Index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81722950"/>
              </p:ext>
            </p:extLst>
          </p:nvPr>
        </p:nvGraphicFramePr>
        <p:xfrm>
          <a:off x="0" y="2204864"/>
          <a:ext cx="4355976" cy="360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976"/>
              </a:tblGrid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sz="2800" dirty="0" smtClean="0"/>
                        <a:t>HEADING</a:t>
                      </a:r>
                      <a:r>
                        <a:rPr lang="id-ID" dirty="0" smtClean="0"/>
                        <a:t> 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ctr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DAFTAR ISI (NAVIGASI)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116142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BODY/</a:t>
                      </a:r>
                      <a:r>
                        <a:rPr lang="id-ID" baseline="0" dirty="0" smtClean="0"/>
                        <a:t> CONTENTS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riblet"/>
                      <a:lightRig rig="flood" dir="t"/>
                    </a:cell3D>
                  </a:tcPr>
                </a:tc>
              </a:tr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LAIN-LAIN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riblet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5780490"/>
              </p:ext>
            </p:extLst>
          </p:nvPr>
        </p:nvGraphicFramePr>
        <p:xfrm>
          <a:off x="4572000" y="2204864"/>
          <a:ext cx="4572000" cy="360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sz="2800" dirty="0" smtClean="0"/>
                        <a:t>HEADING</a:t>
                      </a:r>
                      <a:r>
                        <a:rPr lang="id-ID" dirty="0" smtClean="0"/>
                        <a:t> 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ctr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LAIN-LAIN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16142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BODY/</a:t>
                      </a:r>
                      <a:r>
                        <a:rPr lang="id-ID" baseline="0" dirty="0" smtClean="0"/>
                        <a:t> CONTENTS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12993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DAFTAR ISI (NAVIGASI)</a:t>
                      </a:r>
                    </a:p>
                    <a:p>
                      <a:pPr algn="ctr"/>
                      <a:endParaRPr lang="id-ID" dirty="0"/>
                    </a:p>
                  </a:txBody>
                  <a:tcPr anchor="b"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174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948264" cy="692695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Model Left Index</a:t>
            </a:r>
            <a:endParaRPr lang="id-ID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13769998"/>
              </p:ext>
            </p:extLst>
          </p:nvPr>
        </p:nvGraphicFramePr>
        <p:xfrm>
          <a:off x="0" y="764705"/>
          <a:ext cx="4499992" cy="3293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/>
                <a:gridCol w="3096344"/>
              </a:tblGrid>
              <a:tr h="752319">
                <a:tc gridSpan="2"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HEADING 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212826">
                <a:tc rowSpan="2"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DAFTAR ISI (NAVIGASI)</a:t>
                      </a:r>
                    </a:p>
                    <a:p>
                      <a:pPr algn="ctr"/>
                      <a:endParaRPr lang="id-ID" sz="1600" dirty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87184">
                <a:tc v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LAIN-LAIN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8849584"/>
              </p:ext>
            </p:extLst>
          </p:nvPr>
        </p:nvGraphicFramePr>
        <p:xfrm>
          <a:off x="4572000" y="3521041"/>
          <a:ext cx="4257034" cy="3336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1304706"/>
              </a:tblGrid>
              <a:tr h="740183">
                <a:tc gridSpan="2"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HEADING 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280536">
                <a:tc>
                  <a:txBody>
                    <a:bodyPr/>
                    <a:lstStyle/>
                    <a:p>
                      <a:pPr algn="ctr"/>
                      <a:endParaRPr lang="id-ID" sz="1600" dirty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DAFTAR ISI (NAVIGASI)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0422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LAIN-LAIN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artDeco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716016" y="2348880"/>
            <a:ext cx="43356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/>
              <a:t>Model </a:t>
            </a:r>
            <a:r>
              <a:rPr lang="id-ID" sz="3600" dirty="0" smtClean="0"/>
              <a:t>Right </a:t>
            </a:r>
            <a:r>
              <a:rPr lang="id-ID" sz="3600" dirty="0"/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xmlns="" val="5513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6" y="188640"/>
            <a:ext cx="8803526" cy="504056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Model Split Index</a:t>
            </a:r>
            <a:endParaRPr lang="id-ID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514691"/>
              </p:ext>
            </p:extLst>
          </p:nvPr>
        </p:nvGraphicFramePr>
        <p:xfrm>
          <a:off x="0" y="764705"/>
          <a:ext cx="4499992" cy="3651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624"/>
                <a:gridCol w="2376264"/>
                <a:gridCol w="936104"/>
              </a:tblGrid>
              <a:tr h="752319">
                <a:tc gridSpan="3"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HEADING 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911976"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DAFTAR ISI</a:t>
                      </a:r>
                      <a:endParaRPr lang="id-ID" sz="1200" dirty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 vert="wordArtVert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200" dirty="0" smtClean="0"/>
                        <a:t>DAFTAR ISI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 vert="wordArtVert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8718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LAIN-LAIN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sz="1600" dirty="0"/>
                    </a:p>
                  </a:txBody>
                  <a:tcPr vert="wordArtVert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3736189"/>
              </p:ext>
            </p:extLst>
          </p:nvPr>
        </p:nvGraphicFramePr>
        <p:xfrm>
          <a:off x="4619034" y="3284984"/>
          <a:ext cx="4524966" cy="3577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4966"/>
              </a:tblGrid>
              <a:tr h="752319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HEADING 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606413">
                <a:tc>
                  <a:txBody>
                    <a:bodyPr/>
                    <a:lstStyle/>
                    <a:p>
                      <a:pPr algn="ctr"/>
                      <a:endParaRPr lang="id-ID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DAFTAR ISI (NAVIGASI)</a:t>
                      </a:r>
                    </a:p>
                    <a:p>
                      <a:pPr algn="ctr"/>
                      <a:endParaRPr lang="id-ID" sz="16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606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4938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LAIN-LAIN</a:t>
                      </a:r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572941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DAFTAR ISI (NAVIGASI)</a:t>
                      </a:r>
                      <a:endParaRPr lang="id-ID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20072" y="249289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 Split Left-Right</a:t>
            </a:r>
            <a:endParaRPr lang="id-ID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963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0" y="548680"/>
            <a:ext cx="8383844" cy="601581"/>
          </a:xfrm>
        </p:spPr>
        <p:txBody>
          <a:bodyPr>
            <a:normAutofit/>
          </a:bodyPr>
          <a:lstStyle/>
          <a:p>
            <a:r>
              <a:rPr lang="id-ID" sz="32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Model Alternating Index</a:t>
            </a:r>
            <a:endParaRPr lang="id-ID" sz="32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5144803"/>
              </p:ext>
            </p:extLst>
          </p:nvPr>
        </p:nvGraphicFramePr>
        <p:xfrm>
          <a:off x="1187624" y="1772816"/>
          <a:ext cx="5904656" cy="41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040"/>
                <a:gridCol w="2975616"/>
              </a:tblGrid>
              <a:tr h="758914">
                <a:tc gridSpan="2"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HEADING 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68680"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DAFTAR ISI</a:t>
                      </a:r>
                      <a:endParaRPr lang="id-ID" sz="1200" dirty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 smtClean="0"/>
                    </a:p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344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BODY/</a:t>
                      </a:r>
                      <a:r>
                        <a:rPr lang="id-ID" sz="1600" baseline="0" dirty="0" smtClean="0"/>
                        <a:t> CONTENTS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64658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DAFTAR ISI</a:t>
                      </a:r>
                    </a:p>
                    <a:p>
                      <a:pPr algn="ctr"/>
                      <a:endParaRPr lang="id-ID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99583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LAIN-LAIN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7016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752600"/>
            <a:ext cx="5486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TIFOGRAFI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6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1300" y="3200400"/>
            <a:ext cx="3733800" cy="23946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3295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9" name="Oval 15"/>
          <p:cNvSpPr>
            <a:spLocks noChangeArrowheads="1"/>
          </p:cNvSpPr>
          <p:nvPr/>
        </p:nvSpPr>
        <p:spPr bwMode="auto">
          <a:xfrm>
            <a:off x="-158462" y="2236272"/>
            <a:ext cx="4119777" cy="1512887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id-ID"/>
          </a:p>
        </p:txBody>
      </p:sp>
      <p:sp>
        <p:nvSpPr>
          <p:cNvPr id="26629" name="WordArt 4"/>
          <p:cNvSpPr>
            <a:spLocks noChangeArrowheads="1" noChangeShapeType="1" noTextEdit="1"/>
          </p:cNvSpPr>
          <p:nvPr/>
        </p:nvSpPr>
        <p:spPr bwMode="auto">
          <a:xfrm>
            <a:off x="908339" y="2400300"/>
            <a:ext cx="1828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Tifografi</a:t>
            </a:r>
            <a:endParaRPr lang="id-ID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latin typeface="Arial Black"/>
            </a:endParaRP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3961316" y="867154"/>
            <a:ext cx="4642933" cy="1200329"/>
          </a:xfrm>
          <a:prstGeom prst="rect">
            <a:avLst/>
          </a:prstGeom>
          <a:solidFill>
            <a:schemeClr val="bg1"/>
          </a:solidFill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b-NO" sz="2400" b="1" i="1" dirty="0">
                <a:solidFill>
                  <a:schemeClr val="accent1">
                    <a:lumMod val="75000"/>
                  </a:schemeClr>
                </a:solidFill>
              </a:rPr>
              <a:t>Piktografi; </a:t>
            </a:r>
            <a:r>
              <a:rPr lang="nb-NO" sz="2400" dirty="0">
                <a:solidFill>
                  <a:schemeClr val="accent1">
                    <a:lumMod val="75000"/>
                  </a:schemeClr>
                </a:solidFill>
              </a:rPr>
              <a:t>tulisan berupa gambar </a:t>
            </a:r>
            <a:r>
              <a:rPr lang="nb-NO" sz="2400" i="1" dirty="0">
                <a:solidFill>
                  <a:schemeClr val="accent1">
                    <a:lumMod val="75000"/>
                  </a:schemeClr>
                </a:solidFill>
              </a:rPr>
              <a:t>(picturewriting)</a:t>
            </a:r>
            <a:r>
              <a:rPr lang="nb-NO" sz="2400" dirty="0">
                <a:solidFill>
                  <a:schemeClr val="accent1">
                    <a:lumMod val="75000"/>
                  </a:schemeClr>
                </a:solidFill>
              </a:rPr>
              <a:t>: hanya obyek-obyek tertentu yang digambarkan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4175556" y="3402745"/>
            <a:ext cx="4341813" cy="3046988"/>
          </a:xfrm>
          <a:prstGeom prst="rect">
            <a:avLst/>
          </a:prstGeom>
          <a:solidFill>
            <a:schemeClr val="bg1"/>
          </a:solidFill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b-NO" sz="2400" b="1" i="1" dirty="0">
                <a:solidFill>
                  <a:schemeClr val="accent1">
                    <a:lumMod val="75000"/>
                  </a:schemeClr>
                </a:solidFill>
              </a:rPr>
              <a:t>Ideografi</a:t>
            </a:r>
            <a:r>
              <a:rPr lang="nb-NO" sz="2400" dirty="0">
                <a:solidFill>
                  <a:schemeClr val="accent1">
                    <a:lumMod val="75000"/>
                  </a:schemeClr>
                </a:solidFill>
              </a:rPr>
              <a:t>; tulisan yang menggunakan gagasan </a:t>
            </a:r>
            <a:r>
              <a:rPr lang="nb-NO" sz="2400" i="1" dirty="0">
                <a:solidFill>
                  <a:schemeClr val="accent1">
                    <a:lumMod val="75000"/>
                  </a:schemeClr>
                </a:solidFill>
              </a:rPr>
              <a:t>(idewriting)</a:t>
            </a:r>
            <a:r>
              <a:rPr lang="nb-NO" sz="2400" dirty="0">
                <a:solidFill>
                  <a:schemeClr val="accent1">
                    <a:lumMod val="75000"/>
                  </a:schemeClr>
                </a:solidFill>
              </a:rPr>
              <a:t>: memperlihatkan lebih daripada satu gambar dan semua itu mempunyai nilai simbolik, misal tanda lalu lintas, relief candi yang seringkali menyatakan kalimat lengkap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636" y="3033413"/>
            <a:ext cx="3926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Seni huruf, pemilihan huruf yang tepat</a:t>
            </a:r>
            <a:endParaRPr lang="id-ID" dirty="0"/>
          </a:p>
        </p:txBody>
      </p:sp>
      <p:cxnSp>
        <p:nvCxnSpPr>
          <p:cNvPr id="3" name="Curved Connector 2"/>
          <p:cNvCxnSpPr>
            <a:stCxn id="103439" idx="0"/>
            <a:endCxn id="103432" idx="1"/>
          </p:cNvCxnSpPr>
          <p:nvPr/>
        </p:nvCxnSpPr>
        <p:spPr>
          <a:xfrm rot="5400000" flipH="1" flipV="1">
            <a:off x="2546895" y="821852"/>
            <a:ext cx="768953" cy="2059889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Curved Connector 4"/>
          <p:cNvCxnSpPr>
            <a:stCxn id="103439" idx="4"/>
            <a:endCxn id="103433" idx="1"/>
          </p:cNvCxnSpPr>
          <p:nvPr/>
        </p:nvCxnSpPr>
        <p:spPr>
          <a:xfrm rot="16200000" flipH="1">
            <a:off x="2449951" y="3200634"/>
            <a:ext cx="1177080" cy="2274129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4098" name="Picture 2" descr="http://t0.gstatic.com/images?q=tbn:ANd9GcRWG3VGn956SnW2NSOVXJzeHO3BgSgEaYAhmmYNZKQZTW1gMB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8201" y="5105399"/>
            <a:ext cx="1293668" cy="1724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8356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2274838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>
                <a:solidFill>
                  <a:srgbClr val="FF0000"/>
                </a:solidFill>
              </a:rPr>
              <a:t>Legibility </a:t>
            </a:r>
            <a:r>
              <a:rPr lang="id-ID" sz="2400" dirty="0"/>
              <a:t>adalah tingkat kemudahan mata mengenali suatu </a:t>
            </a:r>
            <a:r>
              <a:rPr lang="id-ID" sz="2400" dirty="0" smtClean="0"/>
              <a:t>tulisan.  Hal </a:t>
            </a:r>
            <a:r>
              <a:rPr lang="id-ID" sz="2400" dirty="0"/>
              <a:t>ini bisa ditentukan </a:t>
            </a:r>
            <a:r>
              <a:rPr lang="id-ID" sz="2400" dirty="0" smtClean="0"/>
              <a:t>oleh: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dirty="0" smtClean="0"/>
              <a:t>Kerumitan </a:t>
            </a:r>
            <a:r>
              <a:rPr lang="id-ID" sz="2400" dirty="0"/>
              <a:t>desain huruf, seperti penggunaan serif, kontras stroke, dan </a:t>
            </a:r>
            <a:r>
              <a:rPr lang="id-ID" sz="2400" dirty="0" smtClean="0"/>
              <a:t>sebagainya.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dirty="0" smtClean="0"/>
              <a:t>Penggunaan warna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dirty="0" smtClean="0"/>
              <a:t>Frekuensi </a:t>
            </a:r>
            <a:r>
              <a:rPr lang="id-ID" sz="2400" dirty="0"/>
              <a:t>pengamat menemui huruf tersebut dalam kehidupan sehari-hari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970746"/>
            <a:ext cx="8153400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chemeClr val="bg2">
                    <a:lumMod val="25000"/>
                  </a:schemeClr>
                </a:solidFill>
              </a:rPr>
              <a:t>TIFOGRAFI</a:t>
            </a:r>
            <a:r>
              <a:rPr lang="id-ID" sz="2800" dirty="0" smtClean="0"/>
              <a:t> dipengaruhi oleh faktor “Legibility” dan “Keterbacaan”, Visibility, dan Clarity</a:t>
            </a:r>
            <a:endParaRPr lang="id-ID" sz="2800" dirty="0"/>
          </a:p>
        </p:txBody>
      </p:sp>
      <p:pic>
        <p:nvPicPr>
          <p:cNvPr id="3074" name="Picture 2" descr="http://t3.gstatic.com/images?q=tbn:ANd9GcSpzs_UBlN302cDWSzKc8dx0Sk1-tyk-lrBTJS_E45DS5JwJIz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7320" y="5181599"/>
            <a:ext cx="2272145" cy="17041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499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2274838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>
                <a:solidFill>
                  <a:srgbClr val="FF0000"/>
                </a:solidFill>
              </a:rPr>
              <a:t>Keterbacaan</a:t>
            </a:r>
            <a:r>
              <a:rPr lang="id-ID" sz="2400" dirty="0"/>
              <a:t> adalah tingkat kenyamanan suatu susunan huruf saat dibaca, yang dipengaruhi </a:t>
            </a:r>
            <a:r>
              <a:rPr lang="id-ID" sz="2400" dirty="0" smtClean="0"/>
              <a:t>oleh: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2400" dirty="0" smtClean="0"/>
              <a:t>Jenis huruf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2400" dirty="0" smtClean="0"/>
              <a:t>Ukuran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2400" dirty="0" smtClean="0"/>
              <a:t>Pengaturan</a:t>
            </a:r>
            <a:r>
              <a:rPr lang="id-ID" sz="2400" dirty="0"/>
              <a:t>, termasuk di dalamnya alur, spasi, kerning, perataan, dan </a:t>
            </a:r>
            <a:r>
              <a:rPr lang="id-ID" sz="2400" dirty="0" smtClean="0"/>
              <a:t>sebagainya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sz="2400" dirty="0" smtClean="0"/>
              <a:t>Kontras </a:t>
            </a:r>
            <a:r>
              <a:rPr lang="id-ID" sz="2400" dirty="0"/>
              <a:t>warna terhadap latar belakang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Lanjutan....</a:t>
            </a:r>
            <a:endParaRPr lang="id-ID" dirty="0"/>
          </a:p>
        </p:txBody>
      </p:sp>
      <p:pic>
        <p:nvPicPr>
          <p:cNvPr id="2050" name="Picture 2" descr="http://t1.gstatic.com/images?q=tbn:ANd9GcQJNQx8YuMkVD6rj6vide0DShQYPrA2xHnf90TjM7f_16k0C1baN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0632" y="522238"/>
            <a:ext cx="1500168" cy="1752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2169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4572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JENIS HURUF</a:t>
            </a:r>
            <a:endParaRPr lang="id-ID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7696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</a:rPr>
              <a:t>Serif</a:t>
            </a:r>
          </a:p>
          <a:p>
            <a:r>
              <a:rPr lang="id-ID" sz="2000" dirty="0"/>
              <a:t>	</a:t>
            </a:r>
            <a:r>
              <a:rPr lang="id-ID" sz="2000" dirty="0" smtClean="0"/>
              <a:t>Berciri ada stroke atau ekor, bentuk ini berkesan formal/resmi, 	elegan 	dan konservatif. Huruf serif terbagi dalam 4 jenis yaitu; 	Style, Transitional, Modern, Egyptian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</a:rPr>
              <a:t>Sens-Serif</a:t>
            </a:r>
          </a:p>
          <a:p>
            <a:r>
              <a:rPr lang="id-ID" sz="2000" dirty="0"/>
              <a:t>	</a:t>
            </a:r>
            <a:r>
              <a:rPr lang="id-ID" sz="2000" dirty="0" smtClean="0"/>
              <a:t>Jenis huruf yang tidak memiliki stroke/ekor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</a:rPr>
              <a:t>Dekoratif</a:t>
            </a:r>
            <a:endParaRPr lang="id-ID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id-ID" sz="2000" dirty="0"/>
              <a:t>	</a:t>
            </a:r>
            <a:r>
              <a:rPr lang="id-ID" sz="2000" dirty="0" smtClean="0"/>
              <a:t>huruf yang memiliki desain rumit.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</a:rPr>
              <a:t>Skrip</a:t>
            </a:r>
            <a:r>
              <a:rPr lang="id-ID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r>
              <a:rPr lang="id-ID" sz="2000" dirty="0"/>
              <a:t>	</a:t>
            </a:r>
            <a:r>
              <a:rPr lang="id-ID" sz="2000" dirty="0" smtClean="0"/>
              <a:t>menyerupai tulisan tangan sering disebut tulisan kursif.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</a:rPr>
              <a:t>Monospace</a:t>
            </a:r>
          </a:p>
          <a:p>
            <a:r>
              <a:rPr lang="id-ID" sz="2000" dirty="0"/>
              <a:t>	</a:t>
            </a:r>
            <a:r>
              <a:rPr lang="id-ID" sz="2000" dirty="0" smtClean="0"/>
              <a:t>jenis huruf yang memiliki jarak yang lebar.</a:t>
            </a:r>
          </a:p>
        </p:txBody>
      </p:sp>
    </p:spTree>
    <p:extLst>
      <p:ext uri="{BB962C8B-B14F-4D97-AF65-F5344CB8AC3E}">
        <p14:creationId xmlns:p14="http://schemas.microsoft.com/office/powerpoint/2010/main" xmlns="" val="3573820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4624"/>
            <a:ext cx="7315200" cy="1154097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WARNA</a:t>
            </a:r>
            <a:endParaRPr lang="id-ID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769833"/>
            <a:ext cx="8064896" cy="3539527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id-ID" dirty="0">
                <a:solidFill>
                  <a:srgbClr val="FF0000"/>
                </a:solidFill>
              </a:rPr>
              <a:t>Warna primer</a:t>
            </a:r>
            <a:r>
              <a:rPr lang="id-ID" dirty="0"/>
              <a:t> </a:t>
            </a:r>
            <a:r>
              <a:rPr lang="id-ID" dirty="0" smtClean="0"/>
              <a:t>adalah warna-warna dasar/ tidak bisa dibuat dengan mencampur warna lain. awalnya</a:t>
            </a:r>
            <a:r>
              <a:rPr lang="id-ID" dirty="0"/>
              <a:t>, manusia mengira bahwa warna primer tersusun atas warna Merah, Kuning, dan Hijau. Namun dalam penelitian lebih lanjut, dikatakan tiga warna primer adalah:</a:t>
            </a:r>
          </a:p>
          <a:p>
            <a:r>
              <a:rPr lang="id-ID" dirty="0" smtClean="0"/>
              <a:t>Merah</a:t>
            </a:r>
            <a:r>
              <a:rPr lang="id-ID" dirty="0"/>
              <a:t> (seperti darah)</a:t>
            </a:r>
          </a:p>
          <a:p>
            <a:r>
              <a:rPr lang="id-ID" dirty="0" smtClean="0"/>
              <a:t>Biru (seperti </a:t>
            </a:r>
            <a:r>
              <a:rPr lang="id-ID" dirty="0"/>
              <a:t>langit atau laut)</a:t>
            </a:r>
          </a:p>
          <a:p>
            <a:r>
              <a:rPr lang="id-ID" dirty="0" smtClean="0"/>
              <a:t>Kuning</a:t>
            </a:r>
            <a:r>
              <a:rPr lang="id-ID" dirty="0"/>
              <a:t> (seperti kuning telur</a:t>
            </a:r>
            <a:r>
              <a:rPr lang="id-ID" dirty="0" smtClean="0"/>
              <a:t>)</a:t>
            </a:r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r>
              <a:rPr lang="id-ID" dirty="0">
                <a:solidFill>
                  <a:srgbClr val="FF0000"/>
                </a:solidFill>
              </a:rPr>
              <a:t>Warna sekunder</a:t>
            </a:r>
            <a:r>
              <a:rPr lang="id-ID" dirty="0"/>
              <a:t> adalah </a:t>
            </a:r>
            <a:r>
              <a:rPr lang="id-ID" dirty="0" smtClean="0"/>
              <a:t>warna</a:t>
            </a:r>
            <a:r>
              <a:rPr lang="id-ID" dirty="0"/>
              <a:t> yang dihasilkan dari campuran dua </a:t>
            </a:r>
            <a:r>
              <a:rPr lang="id-ID" dirty="0" smtClean="0"/>
              <a:t>warna primer</a:t>
            </a:r>
            <a:r>
              <a:rPr lang="id-ID" dirty="0"/>
              <a:t> dalam sebuah ruang warna. </a:t>
            </a:r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pic>
        <p:nvPicPr>
          <p:cNvPr id="11" name="Picture 8" descr="http://t3.gstatic.com/images?q=tbn:ANd9GcTJiAmNKRmIPwFL6OHpsxYLljqLs_2TBUDvdEunCqqQVQxtJvNQ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4902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81200" y="1484784"/>
            <a:ext cx="62674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/>
              <a:t>Warna</a:t>
            </a:r>
            <a:r>
              <a:rPr lang="id-ID" dirty="0"/>
              <a:t> </a:t>
            </a:r>
            <a:r>
              <a:rPr lang="id-ID" dirty="0" smtClean="0"/>
              <a:t>adalah spektrum</a:t>
            </a:r>
            <a:r>
              <a:rPr lang="id-ID" dirty="0"/>
              <a:t> tertentu yang terdapat di dalam suatu </a:t>
            </a:r>
            <a:r>
              <a:rPr lang="id-ID" dirty="0" smtClean="0"/>
              <a:t>cahaya sempurna </a:t>
            </a:r>
            <a:r>
              <a:rPr lang="id-ID" dirty="0"/>
              <a:t>(berwarna </a:t>
            </a:r>
            <a:r>
              <a:rPr lang="id-ID" dirty="0" smtClean="0"/>
              <a:t>putih). </a:t>
            </a:r>
            <a:r>
              <a:rPr lang="id-ID" dirty="0"/>
              <a:t>Identitas suatu warna ditentukan panjang gelombang cahaya tersebut</a:t>
            </a:r>
          </a:p>
        </p:txBody>
      </p:sp>
    </p:spTree>
    <p:extLst>
      <p:ext uri="{BB962C8B-B14F-4D97-AF65-F5344CB8AC3E}">
        <p14:creationId xmlns:p14="http://schemas.microsoft.com/office/powerpoint/2010/main" xmlns="" val="2221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g8NDwwNDQ8ODw0NDQwMDQ0NDg8NDQ0MFBAVFBQQEhIXGyYeFxkjGRISHy8gIycpLCwsFR4xNTAqNSYrLCkBCQoKDgwOGg8PGCkkHBwpLCksLCopKSksKSkpLCwpKSkpLC0sKSwsKSksLC4pLCwpKSkpKSwsLSwpKSkpKSksLP/AABEIALgBEgMBIgACEQEDEQH/xAAbAAACAwEBAQAAAAAAAAAAAAACAwABBAUGB//EAD4QAAIBAgIFCAcGBgMBAAAAAAABAgMRBFEFITFxkQYSMkFhgaHREyJCUnKxwQczU2KS8BZDRILh4hVU8RT/xAAbAQACAwEBAQAAAAAAAAAAAAABAgADBAUGB//EADYRAAIBAgIHBQcDBQEAAAAAAAABAgMRBDEFBhMhMkGREkJxodEUUVKBscHhImGSFUNTgvAW/9oADAMBAAIRAxEAPwD6lYJELPmRqIUWQUhRTLKYAoFi5jGLkLcYz1Y3TT1rtOBpPRdryp3t1x8j0NQyVhk2jZh8ROi7xPEYm9ntPEY6b9JU1vpPrPpOnMFqc4r4l9T5ri/vKnxSO5o+V7s9hha0a0O1ETznm+LKu83xZZDq3NqRFJ5viy+c83xZVi7AuOkS7zfFk5zzfEhLEuOkVznm+JOc83xIQNyNAuTzfFlOTzfFhWBaCmVtAtvN8WC5PN8WFYFjFTRTbzfFg3eb4stlWGKWiuc83xYLk83xYQzD4SdV82EW315Lew3tvZW4iHJ5vizZgtG1K2vXGHvO9u7M62D0DGFpVLTll7C8zo2/fYY6mKS3Q6hVL3mXCYGFFerdy65Pa/I0qTzZZLGGUnJ3ZbZIl3mya82WQBBsb2WvqRC4rUtyIEQ+xWJYshxT56QosjFIUCwgWKFAsCQbFyAMJqGSr1mqoZapC1HMxsbpp9aPlel8I6VapF7HJyi84n1bGbGeUx2BhW58ZrVd2a1Si80zoYGts5O+TO/oibUpLlY8OyWOvjeTlWnd016SH5emt8fI5c4OLs008nqfA70KkZq8Wemi1LIAgVirDlhLEIkWQcplFtFWIBlMFhWKtfV1jIRgMFnRw+hMRV6NKds5LmR4s6WH5HzeurUjHsguc+L1FcsRThnJGeUormebaNGE0ZVrfdwbXvPVFd7PYYbk/h6WtQ58l7VT1nw2G1rwMk9ILuLqVdq55zCcloxs60uc/chqj3vazqRoRgubBKKXVFWRskhM4mOVadTiY6Msoi3E0SQpoZMIuxArEsPcAJEh1LDSnsWrPYjZSwCj0tby6hJTSMtbFUqXE9/uMkVqW5EOvGmrLUti6ixdr+xz/wCpw+Fnp6HLnCy2yS36jo0OUGHqdGpHij423re9lxqNbHbcepq6tUHwSaOdLR0Hk2fcKeKhLZKL7xlz4nS0nWh0ak1/c7HRw3K/FU/5nO+JHLq6tVVwTTKJaNl3WfWwWfPcL9otWP3kFJZp+Z2MJ9oOGnqmnB9q1HKraGxlLOF/DeZ5YOrHkeokLkZcNpvD1uhUi+9Gm6ezXuOVOnODtJNFDi1mJqGWqaqhlqiDo5uL6zzz6Ut56HF9Z599KW9l9Lmd3RecvAZBF1cNCorVIRn8UUy4DIoa7TujqtnNq8mMLP2JQ+CbXgzLPkZSfRq1FvUZeR6BIJIdYqrHKTBtprJnmf4Jyr8af+xceQ+dfhS/2PToND+21vi8kH2qr7/JHmv4Gh115vdTivqHDkbh1tlVl/dFfJHo27i2gSxlZ94X2iq85HIp8msLD+VzvjlKX1NVPCU6fQhCHwxSNTAkip1Zy4m2TtyebFtC2hrAkiJjIU0LkNkhckWIuQqSFTQ6SKjRlPoxb3LUWJ2LO0krsyyQpxOrHRb2zduxa2Ohhow2LXm9bDtorIw1dI0obo73+3qcqlgJy125qzfkaqWBhHb6z7dnA2sW0VurKRyK2Pq1N17L9gJA2DaKAjAxkVqW5FFx2LciDinj29b3shT2ve/mRn1w9AXclyihWghXJcEpiNBDjUcXdNp5p2Z0cHymxVG3Nqyayl6yOU2C2ZauHp1VacU/ESUIy3NHuMB9oado4iFvzQ1rgehwulaOIV6U4y7L613HyNsOjip05KVOTjJdadjzeM0DRnd0v0vyMVTBQfDuPqWL6zkVMG+nHWnra60zm6I5VuraliOk9Uamb7T0+D2I8liKFTCy7M1+SqlOeGkciKGRO7LAU6nSjrzj6rFS0GvZnbskr/Iz9tM3xx1OWe45aCRvehKq2c199vmC9EVvcvulHzFuh9vSfeXUyII0/wDFVvw3xj5hLRVb8N8Y+ZAOtT+JdTKA0dBaHrP2V3yj5l/8HVe3mL+7yQRfaKa7y6nLaBaOytAS65xW5NhLQEFtnJ7kkDtIHtlJczgNANHpVomjH2b/ABNsNUYx6MUtySDtBHpGC4UzzUMDUlsg97Vl4jo6Hl7ckuyOt8TuTEzBtZciiekaj4dxzoaPpx6uc85a/DYHJZatw+aEzFu3mY51Z1OJ3ETQmSHyEzLEIKaAYxgMtRBbBDYNh0AOL1LcQuK1LV1IgwDxj2veyEe172UfX2egLIyiMUJCrkuUKwkYDYTYDEYCmwGwpAMzzQrH4V+vFrqaZ9N0XPnQg84o+Y4R+vE+l6G+6p/CjxOn1wnOxT3nYpGmBmpGmB5UwMdAYhURiIIw0WUWEUgLCKZCAMBhsCQAoVITNDpCZkHETEzHzETIQRMTIfUVtb1LN6lxOTjNPYWlfn16d17MX6SXCNy2nTnN2gm/BXHim8jTIVI4OL5dUI6qVOpUecrU4/VnExfLfETuqap0l2Lny4y8jqUdFYqfdt4/9cujQm+R7WRz8ZpvDUb8+tC/uxfPlwR4DF6UrVvvKtSXY5Pm8Nhicjq0tB/5J9PX8Fqw/vZ7HGct6auqVOU3nN8xcFdnExfKzFVLpSVNZU1Z8XrOM2UdSlo7D08o38d43YiuRvjpCs0n6WprS9uXmWZobFuRDZsoe5EPQPa97Jcktr3so9EdJFlXIUAJGymyXKFYSMFltgNlbQCmCy2wWzPNCMdhH68d57LRnKanSap1b8xbJxV7djWR4eE7MOpV1nAxuDhiZWmZalNTe8+u4HSlCtb0danLsU1zuD1nTit58PjUNVDSVaHQq1YfDUnH5M5EtXb8FTqv++hS8FfKR9rgGmfIKfKjGR2Yqv31HL5miHLHHL+pqd6g/oUvVyvynHz9BHgJ+9H1pF3Pk65ZY7/sT/TDyI+V+Of9TU7uavoRauYj4o+foD+n1Pej6yCfJnyoxj24mt+tr5GatpnESvzq9Z76s/Msjq5V5zXR/gK0fL4kfX5u23VvdjFX0rh6fTr0Y/FVgvqfIaleUulKT3tv5iGzRHVpd6p0X5ZYtHrnLyPqeI5X4GH9RGXZTjOp4pWOVivtCwsb8yFep/bGC4t/Q+eymKlI1Q1ew0eJyfz9EWrBU1nc9fivtGm7+iw8I5OpOU3wSRxsXy2xtS9qqprKlCMfHW/E4kmLkzZDReFp8NNfPf8AW5aqNOOUR2Kx9Wq71alSo/zzlL5mWUiNi2zYqairJDZEbAbLuCw2EbKbAYTYDZLFbZVymRlEsVs0Q2LciFQepbkWSwlz0kqErvV1sr0Esjoyet7yrnesjya1vf8Aj8znehlkynTlkzpc4q4LIsWt650vM5jg8mU0zp3BYOyXR1upc6b6nLYLOm0slwFyprJCuBojrVhnnCS6HNYDOhKjF9QipQj1XRRKkzZT1gwdTm14oyXJKWsKdK3WLltOfUptS3nSpYinW303cJMbFiUMiy2MTbEamGmLTDTLlEsQxMJMWgkGwRlwWyFMliAtgNhMBksACTFSYyTFyFaFYuQthyFyK2hGBIXIa4vJ8AHTeQvZfuM069OPFJL5oWUw3TfYC49pNlN8jJLH4aOc19foAwGMcd4DS/bDsJmWWlMOsm38gAWw33FXD7OzPLSsOUWNg9S3IgcL2W5EDsP3Kv6qvh8/wezlte9lXLlte9lM6h8zJYpkKYAkZTIyiDIFgMNgMhbEXIVMZIVNgZrp5meoZ3AfUFLaZ6kFJ7z0mDxc8PFuBcaTy8RkaUsvFFwY+LIqUS+WseIh3Y+fqLVGWXig40JZeKGxGxLNmil61YpZQh0fqJWHl+2glhpdnEegkTZoplrVjHkodH6iVhXmvHyLeD/Mu5f5HopsnYRU9Zsc8pJf6r73M7wi958AHho9vgaWxcg9hGaWnsfL+75RX2M7oRy8RcqUcl4j5CpB7KKHpPGTzqy/kxMorJcELkNmKkSwm2qT4pN+LFyFSGyFSIWxFsXIYxbAaIgMBhsBistQDKCYLAWI0Q2LciEhsW5EAE9lLa97KJLa97KNJ48u5RCmAhTKbIyiDIpsW2EwJELYgSYqbGSYmbAzXSzEVBK2jZiuspeZ148A+A6IiA+JYjnVR0RiFRGoYxSDQSAQSIVBopkTKbAEpi2GV6KT2Rk+5kbsFCZCpGr/AOab2Qn+mQDwNV7Kc/0srdWCzkupYjHMTI3y0bW/DnwFS0ZW/Dl4eYjxNFd+PVGiJhYqRuloyt7j4x8xctGVvcfGPmL7VR+OPVGmLRhYDNktG1fcfFeYuWj6vuS8Ce0UX311Roi0ZGAzVLAVfw5cBcsHU9yf6WHbU3lJdUXJozsEdLDzXsS/SwHSl7suDCpJ8x7jYbFuRAoQdlqexdTIMG6PXvr3lMj2veyi88gQohTIEjYLZYLZBkCwGwmBIhbECQmoNkxMxWbKWYllKk27JNvsTYcYtuyV9x18JBxST1Pazk47F+zfqtc6t7QMNHRlWXsW+JqPzN1HQdR7ZQXe39DoU2aqbODU05iO6kvkc2pvMFPQGdThD/JqhoGn1zm/0o2xGRMctL4uXf8AJehmaRlhoWiuqT3y8h8dFUF/LXe5P6j0w0zNLH4mWdSXVgshUcBSWynD9KYxUILZCC3Rj5B3IUyxFWWc2/mwg2yS4ASYbFtlLbeYRcmJmNkKkQIpiKo6YmYyHSM8hcmMmKkOi1IVIVIbITItRakCxbDYDHQ6QEhbbGSFyLEMkOi9S3IhI7FuRB7jm6W172UbY6KqN5a2OhoSXWz3E8bQhnNHneyzllHchoKPW2Njoemuq5jqaZwsO9fwD2WedJ6NvYnwPTxwFNeyhipRWxIxT1gpLhi2Monl44Go9kWMjoeo9qSPSNASZinrDVfBBIsijhLQXvS4FrRNNbU3vOrMz1DBU0viqnet4GmmzDKnGK9VJbkIp7Waa5mhtMvblO7k7s6cE3E20jVTMdNmmmzPIyTiaosbFiIjYsrKHEamGmLiw0ASwaZCkWkwAsC2AxjixUt64odRbyRfDD1Z8MJPwTYEhMhsms1xFSazQ2yn8L6GmOjsW8qM/wCEvQTITNjpWzQmaWaG2c/hfRly0ZjF/Yn/AAl6CJiZGice1cUJlB/uwVGS5AeDxEOKlJeMWvsIkJkPnB5PgJkh0V8O5i2wGG0AyxDqwLFyDYuRYg2HRepbkQGOxbkQew1j37XZ4EsyEOYzz5TRLFEFCRoFoshApC2mLkiECOkKmt5nqLsZCDI0U0Y6y7GZYp32MhDXBbjuUYrZs10k+00008iEKpIy1Io0xi//AHUEpLt7kyENuHwcJx7Umz1ui9XsLiKEa1Vyfa5XsvXzDVbKL7yeneSXd5lkNqwtKPd+56KnoXAUuGjH5/q+tynWlm/kC5N58WQhcoRWSR0IUadPgil4JIFrsBdyiDFyYLuBK5RBSxMXJdguRCCMuixcl2C5LsIQWxamLa7GA2+3xIQFkSaUlaSuLbeXgLk/y/MhBXTi+Rz6mjMFV46MH/qgGlk0BKmu3vTLILsYs5dbVzR8soNeEn920MjS1LWtiz8iEINsI+8wf+ZwnxT6r0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" name="AutoShape 4" descr="data:image/jpeg;base64,/9j/4AAQSkZJRgABAQAAAQABAAD/2wCEAAkGBg8NDwwNDQ8ODw0NDQwMDQ0NDg8NDQ0MFBAVFBQQEhIXGyYeFxkjGRISHy8gIycpLCwsFR4xNTAqNSYrLCkBCQoKDgwOGg8PGCkkHBwpLCksLCopKSksKSkpLCwpKSkpLC0sKSwsKSksLC4pLCwpKSkpKSwsLSwpKSkpKSksLP/AABEIALgBEgMBIgACEQEDEQH/xAAbAAACAwEBAQAAAAAAAAAAAAACAwABBAUGB//EAD4QAAIBAgIFCAcGBgMBAAAAAAABAgMRBFEFITFxkQYSMkFhgaHREyJCUnKxwQczU2KS8BZDRILh4hVU8RT/xAAbAQACAwEBAQAAAAAAAAAAAAABAgADBAUGB//EADYRAAIBAgIHBQcDBQEAAAAAAAABAgMRBDEFBhMhMkGREkJxodEUUVKBscHhImGSFUNTgvAW/9oADAMBAAIRAxEAPwD6lYJELPmRqIUWQUhRTLKYAoFi5jGLkLcYz1Y3TT1rtOBpPRdryp3t1x8j0NQyVhk2jZh8ROi7xPEYm9ntPEY6b9JU1vpPrPpOnMFqc4r4l9T5ri/vKnxSO5o+V7s9hha0a0O1ETznm+LKu83xZZDq3NqRFJ5viy+c83xZVi7AuOkS7zfFk5zzfEhLEuOkVznm+JOc83xIQNyNAuTzfFlOTzfFhWBaCmVtAtvN8WC5PN8WFYFjFTRTbzfFg3eb4stlWGKWiuc83xYLk83xYQzD4SdV82EW315Lew3tvZW4iHJ5vizZgtG1K2vXGHvO9u7M62D0DGFpVLTll7C8zo2/fYY6mKS3Q6hVL3mXCYGFFerdy65Pa/I0qTzZZLGGUnJ3ZbZIl3mya82WQBBsb2WvqRC4rUtyIEQ+xWJYshxT56QosjFIUCwgWKFAsCQbFyAMJqGSr1mqoZapC1HMxsbpp9aPlel8I6VapF7HJyi84n1bGbGeUx2BhW58ZrVd2a1Si80zoYGts5O+TO/oibUpLlY8OyWOvjeTlWnd016SH5emt8fI5c4OLs008nqfA70KkZq8Wemi1LIAgVirDlhLEIkWQcplFtFWIBlMFhWKtfV1jIRgMFnRw+hMRV6NKds5LmR4s6WH5HzeurUjHsguc+L1FcsRThnJGeUormebaNGE0ZVrfdwbXvPVFd7PYYbk/h6WtQ58l7VT1nw2G1rwMk9ILuLqVdq55zCcloxs60uc/chqj3vazqRoRgubBKKXVFWRskhM4mOVadTiY6Msoi3E0SQpoZMIuxArEsPcAJEh1LDSnsWrPYjZSwCj0tby6hJTSMtbFUqXE9/uMkVqW5EOvGmrLUti6ixdr+xz/wCpw+Fnp6HLnCy2yS36jo0OUGHqdGpHij423re9lxqNbHbcepq6tUHwSaOdLR0Hk2fcKeKhLZKL7xlz4nS0nWh0ak1/c7HRw3K/FU/5nO+JHLq6tVVwTTKJaNl3WfWwWfPcL9otWP3kFJZp+Z2MJ9oOGnqmnB9q1HKraGxlLOF/DeZ5YOrHkeokLkZcNpvD1uhUi+9Gm6ezXuOVOnODtJNFDi1mJqGWqaqhlqiDo5uL6zzz6Ut56HF9Z599KW9l9Lmd3RecvAZBF1cNCorVIRn8UUy4DIoa7TujqtnNq8mMLP2JQ+CbXgzLPkZSfRq1FvUZeR6BIJIdYqrHKTBtprJnmf4Jyr8af+xceQ+dfhS/2PToND+21vi8kH2qr7/JHmv4Gh115vdTivqHDkbh1tlVl/dFfJHo27i2gSxlZ94X2iq85HIp8msLD+VzvjlKX1NVPCU6fQhCHwxSNTAkip1Zy4m2TtyebFtC2hrAkiJjIU0LkNkhckWIuQqSFTQ6SKjRlPoxb3LUWJ2LO0krsyyQpxOrHRb2zduxa2Ohhow2LXm9bDtorIw1dI0obo73+3qcqlgJy125qzfkaqWBhHb6z7dnA2sW0VurKRyK2Pq1N17L9gJA2DaKAjAxkVqW5FFx2LciDinj29b3shT2ve/mRn1w9AXclyihWghXJcEpiNBDjUcXdNp5p2Z0cHymxVG3Nqyayl6yOU2C2ZauHp1VacU/ESUIy3NHuMB9oado4iFvzQ1rgehwulaOIV6U4y7L613HyNsOjip05KVOTjJdadjzeM0DRnd0v0vyMVTBQfDuPqWL6zkVMG+nHWnra60zm6I5VuraliOk9Uamb7T0+D2I8liKFTCy7M1+SqlOeGkciKGRO7LAU6nSjrzj6rFS0GvZnbskr/Iz9tM3xx1OWe45aCRvehKq2c199vmC9EVvcvulHzFuh9vSfeXUyII0/wDFVvw3xj5hLRVb8N8Y+ZAOtT+JdTKA0dBaHrP2V3yj5l/8HVe3mL+7yQRfaKa7y6nLaBaOytAS65xW5NhLQEFtnJ7kkDtIHtlJczgNANHpVomjH2b/ABNsNUYx6MUtySDtBHpGC4UzzUMDUlsg97Vl4jo6Hl7ckuyOt8TuTEzBtZciiekaj4dxzoaPpx6uc85a/DYHJZatw+aEzFu3mY51Z1OJ3ETQmSHyEzLEIKaAYxgMtRBbBDYNh0AOL1LcQuK1LV1IgwDxj2veyEe172UfX2egLIyiMUJCrkuUKwkYDYTYDEYCmwGwpAMzzQrH4V+vFrqaZ9N0XPnQg84o+Y4R+vE+l6G+6p/CjxOn1wnOxT3nYpGmBmpGmB5UwMdAYhURiIIw0WUWEUgLCKZCAMBhsCQAoVITNDpCZkHETEzHzETIQRMTIfUVtb1LN6lxOTjNPYWlfn16d17MX6SXCNy2nTnN2gm/BXHim8jTIVI4OL5dUI6qVOpUecrU4/VnExfLfETuqap0l2Lny4y8jqUdFYqfdt4/9cujQm+R7WRz8ZpvDUb8+tC/uxfPlwR4DF6UrVvvKtSXY5Pm8Nhicjq0tB/5J9PX8Fqw/vZ7HGct6auqVOU3nN8xcFdnExfKzFVLpSVNZU1Z8XrOM2UdSlo7D08o38d43YiuRvjpCs0n6WprS9uXmWZobFuRDZsoe5EPQPa97Jcktr3so9EdJFlXIUAJGymyXKFYSMFltgNlbQCmCy2wWzPNCMdhH68d57LRnKanSap1b8xbJxV7djWR4eE7MOpV1nAxuDhiZWmZalNTe8+u4HSlCtb0danLsU1zuD1nTit58PjUNVDSVaHQq1YfDUnH5M5EtXb8FTqv++hS8FfKR9rgGmfIKfKjGR2Yqv31HL5miHLHHL+pqd6g/oUvVyvynHz9BHgJ+9H1pF3Pk65ZY7/sT/TDyI+V+Of9TU7uavoRauYj4o+foD+n1Pej6yCfJnyoxj24mt+tr5GatpnESvzq9Z76s/Msjq5V5zXR/gK0fL4kfX5u23VvdjFX0rh6fTr0Y/FVgvqfIaleUulKT3tv5iGzRHVpd6p0X5ZYtHrnLyPqeI5X4GH9RGXZTjOp4pWOVivtCwsb8yFep/bGC4t/Q+eymKlI1Q1ew0eJyfz9EWrBU1nc9fivtGm7+iw8I5OpOU3wSRxsXy2xtS9qqprKlCMfHW/E4kmLkzZDReFp8NNfPf8AW5aqNOOUR2Kx9Wq71alSo/zzlL5mWUiNi2zYqairJDZEbAbLuCw2EbKbAYTYDZLFbZVymRlEsVs0Q2LciFQepbkWSwlz0kqErvV1sr0Esjoyet7yrnesjya1vf8Aj8znehlkynTlkzpc4q4LIsWt650vM5jg8mU0zp3BYOyXR1upc6b6nLYLOm0slwFyprJCuBojrVhnnCS6HNYDOhKjF9QipQj1XRRKkzZT1gwdTm14oyXJKWsKdK3WLltOfUptS3nSpYinW303cJMbFiUMiy2MTbEamGmLTDTLlEsQxMJMWgkGwRlwWyFMliAtgNhMBksACTFSYyTFyFaFYuQthyFyK2hGBIXIa4vJ8AHTeQvZfuM069OPFJL5oWUw3TfYC49pNlN8jJLH4aOc19foAwGMcd4DS/bDsJmWWlMOsm38gAWw33FXD7OzPLSsOUWNg9S3IgcL2W5EDsP3Kv6qvh8/wezlte9lXLlte9lM6h8zJYpkKYAkZTIyiDIFgMNgMhbEXIVMZIVNgZrp5meoZ3AfUFLaZ6kFJ7z0mDxc8PFuBcaTy8RkaUsvFFwY+LIqUS+WseIh3Y+fqLVGWXig40JZeKGxGxLNmil61YpZQh0fqJWHl+2glhpdnEegkTZoplrVjHkodH6iVhXmvHyLeD/Mu5f5HopsnYRU9Zsc8pJf6r73M7wi958AHho9vgaWxcg9hGaWnsfL+75RX2M7oRy8RcqUcl4j5CpB7KKHpPGTzqy/kxMorJcELkNmKkSwm2qT4pN+LFyFSGyFSIWxFsXIYxbAaIgMBhsBistQDKCYLAWI0Q2LciEhsW5EAE9lLa97KJLa97KNJ48u5RCmAhTKbIyiDIpsW2EwJELYgSYqbGSYmbAzXSzEVBK2jZiuspeZ148A+A6IiA+JYjnVR0RiFRGoYxSDQSAQSIVBopkTKbAEpi2GV6KT2Rk+5kbsFCZCpGr/AOab2Qn+mQDwNV7Kc/0srdWCzkupYjHMTI3y0bW/DnwFS0ZW/Dl4eYjxNFd+PVGiJhYqRuloyt7j4x8xctGVvcfGPmL7VR+OPVGmLRhYDNktG1fcfFeYuWj6vuS8Ce0UX311Roi0ZGAzVLAVfw5cBcsHU9yf6WHbU3lJdUXJozsEdLDzXsS/SwHSl7suDCpJ8x7jYbFuRAoQdlqexdTIMG6PXvr3lMj2veyi88gQohTIEjYLZYLZBkCwGwmBIhbECQmoNkxMxWbKWYllKk27JNvsTYcYtuyV9x18JBxST1Pazk47F+zfqtc6t7QMNHRlWXsW+JqPzN1HQdR7ZQXe39DoU2aqbODU05iO6kvkc2pvMFPQGdThD/JqhoGn1zm/0o2xGRMctL4uXf8AJehmaRlhoWiuqT3y8h8dFUF/LXe5P6j0w0zNLH4mWdSXVgshUcBSWynD9KYxUILZCC3Rj5B3IUyxFWWc2/mwg2yS4ASYbFtlLbeYRcmJmNkKkQIpiKo6YmYyHSM8hcmMmKkOi1IVIVIbITItRakCxbDYDHQ6QEhbbGSFyLEMkOi9S3IhI7FuRB7jm6W172UbY6KqN5a2OhoSXWz3E8bQhnNHneyzllHchoKPW2Njoemuq5jqaZwsO9fwD2WedJ6NvYnwPTxwFNeyhipRWxIxT1gpLhi2Monl44Go9kWMjoeo9qSPSNASZinrDVfBBIsijhLQXvS4FrRNNbU3vOrMz1DBU0viqnet4GmmzDKnGK9VJbkIp7Waa5mhtMvblO7k7s6cE3E20jVTMdNmmmzPIyTiaosbFiIjYsrKHEamGmLiw0ASwaZCkWkwAsC2AxjixUt64odRbyRfDD1Z8MJPwTYEhMhsms1xFSazQ2yn8L6GmOjsW8qM/wCEvQTITNjpWzQmaWaG2c/hfRly0ZjF/Yn/AAl6CJiZGice1cUJlB/uwVGS5AeDxEOKlJeMWvsIkJkPnB5PgJkh0V8O5i2wGG0AyxDqwLFyDYuRYg2HRepbkQGOxbkQew1j37XZ4EsyEOYzz5TRLFEFCRoFoshApC2mLkiECOkKmt5nqLsZCDI0U0Y6y7GZYp32MhDXBbjuUYrZs10k+00008iEKpIy1Io0xi//AHUEpLt7kyENuHwcJx7Umz1ui9XsLiKEa1Vyfa5XsvXzDVbKL7yeneSXd5lkNqwtKPd+56KnoXAUuGjH5/q+tynWlm/kC5N58WQhcoRWSR0IUadPgil4JIFrsBdyiDFyYLuBK5RBSxMXJdguRCCMuixcl2C5LsIQWxamLa7GA2+3xIQFkSaUlaSuLbeXgLk/y/MhBXTi+Rz6mjMFV46MH/qgGlk0BKmu3vTLILsYs5dbVzR8soNeEn920MjS1LWtiz8iEINsI+8wf+ZwnxT6r0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1032" name="Picture 8" descr="http://t3.gstatic.com/images?q=tbn:ANd9GcTJiAmNKRmIPwFL6OHpsxYLljqLs_2TBUDvdEunCqqQVQxtJvNQ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840" y="384537"/>
            <a:ext cx="1026919" cy="13162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3.gstatic.com/images?q=tbn:ANd9GcTBrLGVlBOv3sH6vyywyVFiUgVrDkIisYN2MUK95RmqOy3SCjTbs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" y="2276873"/>
            <a:ext cx="1003078" cy="108011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t1.gstatic.com/images?q=tbn:ANd9GcSLn0pgg1hfZr7pvy6BiQdbYenPOpf8cFVGHOH77BGLSbheVbn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005064"/>
            <a:ext cx="1104447" cy="10801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331640" y="1391865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id-ID" sz="2100" dirty="0">
                <a:solidFill>
                  <a:srgbClr val="FF0000"/>
                </a:solidFill>
              </a:rPr>
              <a:t>Warna </a:t>
            </a:r>
            <a:r>
              <a:rPr lang="id-ID" sz="2100" dirty="0" smtClean="0">
                <a:solidFill>
                  <a:srgbClr val="FF0000"/>
                </a:solidFill>
              </a:rPr>
              <a:t>netral</a:t>
            </a:r>
            <a:r>
              <a:rPr lang="id-ID" sz="2100" dirty="0">
                <a:solidFill>
                  <a:srgbClr val="FF0000"/>
                </a:solidFill>
              </a:rPr>
              <a:t>:</a:t>
            </a:r>
            <a:r>
              <a:rPr lang="id-ID" sz="2100" dirty="0" smtClean="0"/>
              <a:t> </a:t>
            </a:r>
            <a:r>
              <a:rPr lang="id-ID" sz="2100" dirty="0"/>
              <a:t>warna-warna yang tidak lagi memiliki kemurnian </a:t>
            </a:r>
            <a:r>
              <a:rPr lang="id-ID" sz="2100" dirty="0" smtClean="0"/>
              <a:t>warna/ bukan </a:t>
            </a:r>
            <a:r>
              <a:rPr lang="id-ID" sz="2100" dirty="0"/>
              <a:t>merupakan warna primer maupun sekunder. </a:t>
            </a:r>
            <a:endParaRPr lang="id-ID" sz="21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id-ID" sz="2100" dirty="0" smtClean="0">
                <a:solidFill>
                  <a:srgbClr val="FF0000"/>
                </a:solidFill>
              </a:rPr>
              <a:t>Warna </a:t>
            </a:r>
            <a:r>
              <a:rPr lang="id-ID" sz="2100" dirty="0">
                <a:solidFill>
                  <a:srgbClr val="FF0000"/>
                </a:solidFill>
              </a:rPr>
              <a:t>kontras atau </a:t>
            </a:r>
            <a:r>
              <a:rPr lang="id-ID" sz="2100" dirty="0" smtClean="0">
                <a:solidFill>
                  <a:srgbClr val="FF0000"/>
                </a:solidFill>
              </a:rPr>
              <a:t>komplementer</a:t>
            </a:r>
            <a:r>
              <a:rPr lang="id-ID" sz="2100" dirty="0" smtClean="0"/>
              <a:t>: warna </a:t>
            </a:r>
            <a:r>
              <a:rPr lang="id-ID" sz="2100" dirty="0"/>
              <a:t>yang berkesan berlawanan satu dengan lainnya. Warna kontras bisa didapatkan dari warna yang berseberangan (memotong titik tengah segitiga) terdiri atas warna primer dan warna </a:t>
            </a:r>
            <a:r>
              <a:rPr lang="id-ID" sz="2100" dirty="0" smtClean="0"/>
              <a:t>sekunder.</a:t>
            </a:r>
            <a:endParaRPr lang="id-ID" sz="2100" dirty="0"/>
          </a:p>
          <a:p>
            <a:pPr marL="342900" indent="-342900">
              <a:buFont typeface="Wingdings" pitchFamily="2" charset="2"/>
              <a:buChar char="§"/>
            </a:pPr>
            <a:r>
              <a:rPr lang="id-ID" sz="2100" dirty="0">
                <a:solidFill>
                  <a:srgbClr val="FF0000"/>
                </a:solidFill>
              </a:rPr>
              <a:t>Warna </a:t>
            </a:r>
            <a:r>
              <a:rPr lang="id-ID" sz="2100" dirty="0" smtClean="0">
                <a:solidFill>
                  <a:srgbClr val="FF0000"/>
                </a:solidFill>
              </a:rPr>
              <a:t>panas</a:t>
            </a:r>
            <a:r>
              <a:rPr lang="id-ID" sz="2100" dirty="0" smtClean="0"/>
              <a:t>: kelompok </a:t>
            </a:r>
            <a:r>
              <a:rPr lang="id-ID" sz="2100" dirty="0"/>
              <a:t>warna dalam rentang setengah lingkaran di dalam lingkaran warna mulai dari merah hingga kuning. Warna ini menjadi simbol, riang, semangat, marah dsb.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id-ID" sz="2100" dirty="0">
                <a:solidFill>
                  <a:srgbClr val="FF0000"/>
                </a:solidFill>
              </a:rPr>
              <a:t>Warna </a:t>
            </a:r>
            <a:r>
              <a:rPr lang="id-ID" sz="2100" dirty="0" smtClean="0">
                <a:solidFill>
                  <a:srgbClr val="FF0000"/>
                </a:solidFill>
              </a:rPr>
              <a:t>dingin: </a:t>
            </a:r>
            <a:r>
              <a:rPr lang="id-ID" sz="2100" dirty="0" smtClean="0"/>
              <a:t>kelompok </a:t>
            </a:r>
            <a:r>
              <a:rPr lang="id-ID" sz="2100" dirty="0"/>
              <a:t>warna dalam rentang setengah lingkaran di dalam lingkaran warna mulai dari hijau hingga ungu. Warna ini menjadi simbol kelembutan, sejuk, nyaman dsb.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31640" y="478413"/>
            <a:ext cx="63660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PENGELOMPOKAN WARNA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960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12940</TotalTime>
  <Words>979</Words>
  <Application>Microsoft Office PowerPoint</Application>
  <PresentationFormat>On-screen Show (4:3)</PresentationFormat>
  <Paragraphs>214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Slide 1</vt:lpstr>
      <vt:lpstr>Komponen Desain Grafis</vt:lpstr>
      <vt:lpstr>Slide 3</vt:lpstr>
      <vt:lpstr>Slide 4</vt:lpstr>
      <vt:lpstr>Slide 5</vt:lpstr>
      <vt:lpstr>Slide 6</vt:lpstr>
      <vt:lpstr>Slide 7</vt:lpstr>
      <vt:lpstr>WARNA</vt:lpstr>
      <vt:lpstr>Slide 9</vt:lpstr>
      <vt:lpstr>Slide 10</vt:lpstr>
      <vt:lpstr>Slide 11</vt:lpstr>
      <vt:lpstr>Warna dapat digunakan</vt:lpstr>
      <vt:lpstr>Aspek Psikologi Warna</vt:lpstr>
      <vt:lpstr>Lanjutan...</vt:lpstr>
      <vt:lpstr>Slide 15</vt:lpstr>
      <vt:lpstr>Slide 16</vt:lpstr>
      <vt:lpstr>Penggunaan Warna dalam Desain Grafis</vt:lpstr>
      <vt:lpstr>Metode Pemilihan Warna</vt:lpstr>
      <vt:lpstr>LAYOUT</vt:lpstr>
      <vt:lpstr>           Layout yang baik</vt:lpstr>
      <vt:lpstr>Kaidah Komposisi Layout </vt:lpstr>
      <vt:lpstr>Layout menurut bentuk dan ukuran</vt:lpstr>
      <vt:lpstr>Model Left Index</vt:lpstr>
      <vt:lpstr>Model Split Index</vt:lpstr>
      <vt:lpstr>Model Alternating Index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</dc:creator>
  <cp:lastModifiedBy>My ComputeR</cp:lastModifiedBy>
  <cp:revision>65</cp:revision>
  <dcterms:created xsi:type="dcterms:W3CDTF">2011-02-21T14:12:53Z</dcterms:created>
  <dcterms:modified xsi:type="dcterms:W3CDTF">2013-07-27T00:14:22Z</dcterms:modified>
</cp:coreProperties>
</file>