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29"/>
  </p:notesMasterIdLst>
  <p:sldIdLst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 snapToGrid="0"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AFC50CC-CFF6-4FAA-857D-3C1431CDA0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618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6D8DBD9-A950-4CFF-9DD8-8138C60947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E4237C-DCC4-4ACC-966F-CF14352D8C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4DD958-5175-4916-A7CA-19D793419F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411A708-49A5-4611-8BDE-46E65E51FA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CF8F57-F8BC-40E1-BED8-BE2E0F9D35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B3E35F-4162-4D39-8C65-3B4EC98729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C81F11-8263-4829-9C29-6DEC00705D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FC7828-5056-4904-A251-5DE0A7AB7F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B6DB72-C01F-4AE3-8D39-1DE4D7DC77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E1382B-8A60-48D5-9DDF-58CC539DC3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9E2874-AF57-4912-ACCD-9D4DC3FA0C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82570D-8B51-46F4-AB23-5BCA13FDE3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A3541B-FF43-4032-AEA0-E4DB745024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A016A3-3A46-4B44-9F88-A6D1636053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262A0A-591D-46B9-B8B3-D1B6864A1D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11D52D-22C7-46F1-AAAC-94333A48DA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05500E-67B6-4DC9-9183-755338C456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0CBC8C-2203-46F5-AE36-B86EB5D06A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62ED31-1FF2-495C-B30D-CD0E249BE5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F23289-8F1C-4830-BDBB-56470D798A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F7391B-AA60-4EEC-9D07-0D4A8101DE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04B1D4-C9B0-4E25-B632-79D639BFC3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746BEFC-9F27-4148-853F-9BB8C1D31A13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B978710-2460-4E91-8F69-B451DF8C6202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d-ID" sz="6600" b="1" dirty="0" smtClean="0"/>
              <a:t>OKSIDASI</a:t>
            </a:r>
            <a:endParaRPr lang="id-ID" sz="6600" b="1" dirty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MATERI DASAR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9. Oksidasi senyawa amino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Senyawa amino dapat dioksidasi menjadi azobenzen, p-aminophenol atau nitrobenzen pada kondisi  sedang. Anilin dioksidasi menjadi quinon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733547"/>
          </a:xfrm>
        </p:spPr>
        <p:txBody>
          <a:bodyPr/>
          <a:lstStyle/>
          <a:p>
            <a:r>
              <a:rPr lang="id-ID" dirty="0" smtClean="0"/>
              <a:t>10. Senyawa sulphur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172308"/>
            <a:ext cx="8226425" cy="5322277"/>
          </a:xfrm>
        </p:spPr>
        <p:txBody>
          <a:bodyPr/>
          <a:lstStyle/>
          <a:p>
            <a:pPr marL="0" indent="0">
              <a:buNone/>
            </a:pPr>
            <a:r>
              <a:rPr lang="id-ID" dirty="0" smtClean="0"/>
              <a:t>Dioksidasi dengan menggunakan asam permanganat. Contohnya pada pembuatan sulfonal, trional dan tetranal.</a:t>
            </a:r>
          </a:p>
          <a:p>
            <a:pPr marL="0" indent="0">
              <a:buNone/>
            </a:pPr>
            <a:r>
              <a:rPr lang="id-ID" dirty="0" smtClean="0"/>
              <a:t>Mercaptan berlaku beda terhadap oksidasi dibanding alkohol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Pada kondisi sedang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endParaRPr lang="id-ID" dirty="0"/>
          </a:p>
        </p:txBody>
      </p:sp>
      <p:pic>
        <p:nvPicPr>
          <p:cNvPr id="696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8405" y="2987920"/>
            <a:ext cx="5002456" cy="1399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963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7157" y="5128480"/>
            <a:ext cx="7204197" cy="962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545977"/>
          </a:xfrm>
        </p:spPr>
        <p:txBody>
          <a:bodyPr/>
          <a:lstStyle/>
          <a:p>
            <a:r>
              <a:rPr lang="id-ID" dirty="0" smtClean="0"/>
              <a:t>Agen Pengoksidasi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961292"/>
            <a:ext cx="8226425" cy="5164871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id-ID" dirty="0" smtClean="0"/>
              <a:t>Permanganat</a:t>
            </a:r>
          </a:p>
          <a:p>
            <a:pPr marL="457200" indent="-457200">
              <a:buNone/>
            </a:pPr>
            <a:r>
              <a:rPr lang="id-ID" dirty="0"/>
              <a:t>	</a:t>
            </a:r>
            <a:r>
              <a:rPr lang="id-ID" dirty="0" smtClean="0"/>
              <a:t>pada larutan basa: Akan terbentuk potasium hidroksida</a:t>
            </a:r>
          </a:p>
          <a:p>
            <a:pPr marL="457200" indent="-457200">
              <a:buNone/>
            </a:pPr>
            <a:endParaRPr lang="id-ID" dirty="0"/>
          </a:p>
          <a:p>
            <a:pPr marL="457200" indent="-457200">
              <a:buNone/>
            </a:pPr>
            <a:endParaRPr lang="id-ID" dirty="0" smtClean="0"/>
          </a:p>
          <a:p>
            <a:pPr marL="457200" indent="-457200">
              <a:buNone/>
            </a:pPr>
            <a:r>
              <a:rPr lang="id-ID" dirty="0"/>
              <a:t>	</a:t>
            </a:r>
            <a:r>
              <a:rPr lang="id-ID" dirty="0" smtClean="0"/>
              <a:t> Larutan netral: dalam larutan netral (ditambah CO2) yield yang diperoleh dapat lebih tinggi, contoh pada pembuatan acentrantranilic acid dari acet-o-toluidid dari pada dalam larutan basa.</a:t>
            </a:r>
          </a:p>
          <a:p>
            <a:pPr marL="457200" indent="-457200">
              <a:buNone/>
            </a:pPr>
            <a:r>
              <a:rPr lang="id-ID" dirty="0"/>
              <a:t>	</a:t>
            </a:r>
            <a:r>
              <a:rPr lang="id-ID" dirty="0" smtClean="0"/>
              <a:t>Larutan asam: permanganat menghasilkan 5 atom oksigen</a:t>
            </a:r>
            <a:endParaRPr lang="id-ID" dirty="0"/>
          </a:p>
        </p:txBody>
      </p:sp>
      <p:pic>
        <p:nvPicPr>
          <p:cNvPr id="706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5918" y="2029924"/>
            <a:ext cx="6363067" cy="578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065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05999" y="5260730"/>
            <a:ext cx="7006370" cy="511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281354"/>
            <a:ext cx="8226425" cy="5844810"/>
          </a:xfrm>
        </p:spPr>
        <p:txBody>
          <a:bodyPr/>
          <a:lstStyle/>
          <a:p>
            <a:pPr>
              <a:buNone/>
            </a:pPr>
            <a:r>
              <a:rPr lang="id-ID" dirty="0" smtClean="0"/>
              <a:t>2. Dikromat</a:t>
            </a:r>
          </a:p>
          <a:p>
            <a:pPr>
              <a:buNone/>
            </a:pPr>
            <a:r>
              <a:rPr lang="id-ID" dirty="0"/>
              <a:t>	</a:t>
            </a:r>
            <a:r>
              <a:rPr lang="id-ID" dirty="0" smtClean="0"/>
              <a:t>dikromat dicampur dengan garam potasium atau sodium sebagai pengoksidasi</a:t>
            </a:r>
          </a:p>
          <a:p>
            <a:pPr>
              <a:buNone/>
            </a:pPr>
            <a:endParaRPr lang="id-ID" dirty="0"/>
          </a:p>
          <a:p>
            <a:pPr>
              <a:buNone/>
            </a:pPr>
            <a:endParaRPr lang="id-ID" dirty="0"/>
          </a:p>
          <a:p>
            <a:pPr marL="457200" indent="-457200">
              <a:buAutoNum type="arabicPeriod" startAt="3"/>
            </a:pPr>
            <a:r>
              <a:rPr lang="id-ID" dirty="0" smtClean="0"/>
              <a:t>Asam hipoklorus dan garam-garamnya</a:t>
            </a:r>
          </a:p>
          <a:p>
            <a:pPr marL="457200" indent="-457200">
              <a:buAutoNum type="arabicPeriod" startAt="3"/>
            </a:pPr>
            <a:r>
              <a:rPr lang="id-ID" dirty="0" smtClean="0"/>
              <a:t>Sodium kloride dan klorin dioksida</a:t>
            </a:r>
          </a:p>
          <a:p>
            <a:pPr marL="457200" indent="-457200">
              <a:buAutoNum type="arabicPeriod" startAt="3"/>
            </a:pPr>
            <a:r>
              <a:rPr lang="id-ID" dirty="0" smtClean="0"/>
              <a:t>Klorat</a:t>
            </a:r>
          </a:p>
          <a:p>
            <a:pPr marL="457200" indent="-457200">
              <a:buAutoNum type="arabicPeriod" startAt="3"/>
            </a:pPr>
            <a:r>
              <a:rPr lang="id-ID" dirty="0" smtClean="0"/>
              <a:t>Peroksida (timbal peroksida, mangan dioksida dan hidrogen peroksida, sodium peroksida dan perak oksida)</a:t>
            </a:r>
          </a:p>
          <a:p>
            <a:pPr marL="457200" indent="-457200">
              <a:buAutoNum type="arabicPeriod" startAt="3"/>
            </a:pPr>
            <a:r>
              <a:rPr lang="id-ID" dirty="0" smtClean="0"/>
              <a:t>Asam nitrat dan nitrogen tetroksida</a:t>
            </a:r>
          </a:p>
          <a:p>
            <a:pPr marL="457200" indent="-457200">
              <a:buAutoNum type="arabicPeriod" startAt="3"/>
            </a:pPr>
            <a:r>
              <a:rPr lang="id-ID" dirty="0" smtClean="0"/>
              <a:t>Garam-garam cooper</a:t>
            </a:r>
          </a:p>
          <a:p>
            <a:pPr marL="457200" indent="-457200">
              <a:buAutoNum type="arabicPeriod" startAt="3"/>
            </a:pPr>
            <a:r>
              <a:rPr lang="id-ID" dirty="0" smtClean="0"/>
              <a:t>Asam sulfat berasap (oleum)</a:t>
            </a:r>
          </a:p>
          <a:p>
            <a:pPr marL="457200" indent="-457200">
              <a:buAutoNum type="arabicPeriod" startAt="3"/>
            </a:pPr>
            <a:r>
              <a:rPr lang="id-ID" dirty="0" smtClean="0"/>
              <a:t>ozon</a:t>
            </a:r>
          </a:p>
        </p:txBody>
      </p:sp>
      <p:pic>
        <p:nvPicPr>
          <p:cNvPr id="716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478" y="1964348"/>
            <a:ext cx="7530009" cy="520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686654"/>
          </a:xfrm>
        </p:spPr>
        <p:txBody>
          <a:bodyPr/>
          <a:lstStyle/>
          <a:p>
            <a:r>
              <a:rPr lang="id-ID" dirty="0" smtClean="0"/>
              <a:t>Oksidasi Fase cair dengan Senyawa Pengoksidasi </a:t>
            </a:r>
            <a:endParaRPr lang="id-ID" dirty="0"/>
          </a:p>
        </p:txBody>
      </p:sp>
      <p:pic>
        <p:nvPicPr>
          <p:cNvPr id="727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732" y="1455860"/>
            <a:ext cx="8444097" cy="3092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335" y="1301261"/>
            <a:ext cx="8324433" cy="1934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373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5465" y="3452813"/>
            <a:ext cx="6336689" cy="2813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686654"/>
          </a:xfrm>
        </p:spPr>
        <p:txBody>
          <a:bodyPr/>
          <a:lstStyle/>
          <a:p>
            <a:r>
              <a:rPr lang="id-ID" dirty="0" smtClean="0"/>
              <a:t>Oksidasi Fase Cair dengan Oksigen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195754"/>
            <a:ext cx="8226425" cy="4930409"/>
          </a:xfrm>
        </p:spPr>
        <p:txBody>
          <a:bodyPr/>
          <a:lstStyle/>
          <a:p>
            <a:r>
              <a:rPr lang="id-ID" dirty="0" smtClean="0"/>
              <a:t>Asetaldehid menjadi asam asetat</a:t>
            </a:r>
          </a:p>
          <a:p>
            <a:endParaRPr lang="id-ID" dirty="0"/>
          </a:p>
        </p:txBody>
      </p:sp>
      <p:pic>
        <p:nvPicPr>
          <p:cNvPr id="747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72432" y="1735016"/>
            <a:ext cx="3384305" cy="4777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304800"/>
            <a:ext cx="8226425" cy="5821363"/>
          </a:xfrm>
        </p:spPr>
        <p:txBody>
          <a:bodyPr/>
          <a:lstStyle/>
          <a:p>
            <a:r>
              <a:rPr lang="id-ID" dirty="0" smtClean="0"/>
              <a:t>Etanol menjadi asam asetat</a:t>
            </a:r>
          </a:p>
          <a:p>
            <a:r>
              <a:rPr lang="id-ID" dirty="0" smtClean="0"/>
              <a:t>Oksidasi senyawa hidrokarbon alifatik dan turunannya</a:t>
            </a:r>
          </a:p>
          <a:p>
            <a:r>
              <a:rPr lang="id-ID" dirty="0" smtClean="0"/>
              <a:t>Oksidasi hidrokarbon cair dari minyak  bumi</a:t>
            </a:r>
          </a:p>
          <a:p>
            <a:r>
              <a:rPr lang="id-ID" smtClean="0"/>
              <a:t>Oksidasi Cumen (isopropil benzen)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76350" y="317623"/>
            <a:ext cx="4163158" cy="6022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663208"/>
          </a:xfrm>
        </p:spPr>
        <p:txBody>
          <a:bodyPr/>
          <a:lstStyle/>
          <a:p>
            <a:r>
              <a:rPr lang="id-ID" dirty="0" smtClean="0"/>
              <a:t>Oksidasi Fase Gas senyawa alifatik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219200"/>
            <a:ext cx="8226425" cy="4906963"/>
          </a:xfrm>
        </p:spPr>
        <p:txBody>
          <a:bodyPr/>
          <a:lstStyle/>
          <a:p>
            <a:r>
              <a:rPr lang="id-ID" dirty="0" smtClean="0"/>
              <a:t>Oksidasi metanol</a:t>
            </a:r>
          </a:p>
          <a:p>
            <a:endParaRPr lang="id-ID" dirty="0" smtClean="0"/>
          </a:p>
          <a:p>
            <a:endParaRPr lang="id-ID" dirty="0" smtClean="0"/>
          </a:p>
          <a:p>
            <a:endParaRPr lang="id-ID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1957" y="1847117"/>
            <a:ext cx="4789243" cy="494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44857" y="2528704"/>
            <a:ext cx="6204804" cy="4329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2703513" y="274638"/>
            <a:ext cx="6316662" cy="663208"/>
          </a:xfrm>
        </p:spPr>
        <p:txBody>
          <a:bodyPr/>
          <a:lstStyle/>
          <a:p>
            <a:r>
              <a:rPr lang="id-ID" dirty="0" smtClean="0"/>
              <a:t>JENIS REAKSI OKSIDASI</a:t>
            </a:r>
            <a:endParaRPr lang="id-ID" dirty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3988" y="1148862"/>
            <a:ext cx="6326187" cy="4977301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id-ID" dirty="0" smtClean="0"/>
              <a:t>Dehidrogenasi</a:t>
            </a:r>
          </a:p>
          <a:p>
            <a:pPr marL="457200" indent="-457200">
              <a:buNone/>
            </a:pPr>
            <a:r>
              <a:rPr lang="id-ID" dirty="0" smtClean="0"/>
              <a:t>	Contohnya pada transformasi alkohol primer menjadi aldehid</a:t>
            </a:r>
          </a:p>
          <a:p>
            <a:pPr marL="457200" indent="-457200">
              <a:buNone/>
            </a:pPr>
            <a:endParaRPr lang="id-ID" dirty="0"/>
          </a:p>
          <a:p>
            <a:pPr marL="457200" indent="-457200">
              <a:buNone/>
            </a:pPr>
            <a:endParaRPr lang="id-ID" dirty="0" smtClean="0"/>
          </a:p>
          <a:p>
            <a:pPr marL="457200" indent="-457200">
              <a:buNone/>
            </a:pPr>
            <a:endParaRPr lang="id-ID" dirty="0"/>
          </a:p>
          <a:p>
            <a:pPr marL="457200" indent="-457200">
              <a:buNone/>
            </a:pPr>
            <a:endParaRPr lang="id-ID" dirty="0" smtClean="0"/>
          </a:p>
          <a:p>
            <a:pPr marL="457200" indent="-457200">
              <a:buNone/>
            </a:pPr>
            <a:r>
              <a:rPr lang="id-ID" dirty="0"/>
              <a:t>	</a:t>
            </a:r>
            <a:r>
              <a:rPr lang="id-ID" dirty="0" smtClean="0"/>
              <a:t>atau alkohol sekunder menjadi keton</a:t>
            </a:r>
            <a:endParaRPr lang="id-ID" dirty="0"/>
          </a:p>
        </p:txBody>
      </p:sp>
      <p:pic>
        <p:nvPicPr>
          <p:cNvPr id="5734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46572" y="2770677"/>
            <a:ext cx="5558968" cy="652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734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99313" y="4909405"/>
            <a:ext cx="5779902" cy="389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468924"/>
            <a:ext cx="8226425" cy="5657240"/>
          </a:xfrm>
        </p:spPr>
        <p:txBody>
          <a:bodyPr/>
          <a:lstStyle/>
          <a:p>
            <a:r>
              <a:rPr lang="id-ID" dirty="0" smtClean="0"/>
              <a:t>Oksidasi metanol</a:t>
            </a:r>
          </a:p>
          <a:p>
            <a:r>
              <a:rPr lang="id-ID" dirty="0" smtClean="0"/>
              <a:t>Oksidasi senyawa alkohol lain, glikol, karbonil dan ester</a:t>
            </a:r>
          </a:p>
          <a:p>
            <a:r>
              <a:rPr lang="id-ID" dirty="0" smtClean="0"/>
              <a:t>Oksidasi melalui dehidrogenasi: contohnya sintesa aseton dan metil ester keton dari isopropanol dan butanol sekunder, juga stiren dari etilbenzen</a:t>
            </a:r>
            <a:endParaRPr lang="id-ID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2513" y="2686417"/>
            <a:ext cx="4762133" cy="1825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2661" y="4744915"/>
            <a:ext cx="4597407" cy="530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2209" y="398585"/>
            <a:ext cx="7998068" cy="583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679938"/>
            <a:ext cx="8226425" cy="5446225"/>
          </a:xfrm>
        </p:spPr>
        <p:txBody>
          <a:bodyPr/>
          <a:lstStyle/>
          <a:p>
            <a:r>
              <a:rPr lang="id-ID" dirty="0" smtClean="0"/>
              <a:t>Oksidasi hidrokarbon parafindengan berat molekul ringan</a:t>
            </a:r>
          </a:p>
          <a:p>
            <a:r>
              <a:rPr lang="id-ID" dirty="0" smtClean="0"/>
              <a:t>Oksidasi hidrokarbon  olefin dengan berat molekul ringan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686654"/>
          </a:xfrm>
        </p:spPr>
        <p:txBody>
          <a:bodyPr/>
          <a:lstStyle/>
          <a:p>
            <a:r>
              <a:rPr lang="id-ID" dirty="0" smtClean="0"/>
              <a:t>Oksidasi fase uap hidrokarbon aromatik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078524"/>
            <a:ext cx="8226425" cy="5047640"/>
          </a:xfrm>
        </p:spPr>
        <p:txBody>
          <a:bodyPr/>
          <a:lstStyle/>
          <a:p>
            <a:r>
              <a:rPr lang="id-ID" dirty="0" smtClean="0"/>
              <a:t>Oksidasi benzen menghasilkan asam maleat</a:t>
            </a:r>
          </a:p>
          <a:p>
            <a:endParaRPr lang="id-ID" dirty="0" smtClean="0"/>
          </a:p>
          <a:p>
            <a:endParaRPr lang="id-ID" dirty="0" smtClean="0"/>
          </a:p>
          <a:p>
            <a:endParaRPr lang="id-ID" dirty="0" smtClean="0"/>
          </a:p>
          <a:p>
            <a:r>
              <a:rPr lang="id-ID" dirty="0" smtClean="0"/>
              <a:t>Oksidasi toluen akan menghasilkan benzaldehid atau asam benzoat</a:t>
            </a:r>
          </a:p>
          <a:p>
            <a:r>
              <a:rPr lang="id-ID" dirty="0" smtClean="0"/>
              <a:t>Oksidasi etilbenzen menjadi stirene</a:t>
            </a:r>
          </a:p>
          <a:p>
            <a:endParaRPr lang="id-ID" dirty="0" smtClean="0"/>
          </a:p>
          <a:p>
            <a:endParaRPr lang="id-ID" dirty="0" smtClean="0"/>
          </a:p>
          <a:p>
            <a:r>
              <a:rPr lang="id-ID" dirty="0" smtClean="0"/>
              <a:t>Oksidasi naftalen menjadi phtalic anhidrid</a:t>
            </a:r>
            <a:endParaRPr lang="id-ID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6828" y="1676767"/>
            <a:ext cx="4184772" cy="821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89135" y="4262071"/>
            <a:ext cx="4380034" cy="49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4637"/>
            <a:ext cx="8226425" cy="827331"/>
          </a:xfrm>
        </p:spPr>
        <p:txBody>
          <a:bodyPr/>
          <a:lstStyle/>
          <a:p>
            <a:r>
              <a:rPr lang="id-ID" dirty="0" smtClean="0"/>
              <a:t>Kinetika  dan thermodinamika reaksi oksidasi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195754"/>
            <a:ext cx="8226425" cy="4930409"/>
          </a:xfrm>
        </p:spPr>
        <p:txBody>
          <a:bodyPr/>
          <a:lstStyle/>
          <a:p>
            <a:r>
              <a:rPr lang="id-ID" dirty="0" smtClean="0"/>
              <a:t>Reaksi oksidasi dibarengi dengan pembentukan air, oksida karbon atau keduanya.</a:t>
            </a:r>
          </a:p>
          <a:p>
            <a:r>
              <a:rPr lang="id-ID" dirty="0" smtClean="0"/>
              <a:t>Reaksi sangat eksotermis</a:t>
            </a:r>
          </a:p>
          <a:p>
            <a:r>
              <a:rPr lang="id-ID" dirty="0" smtClean="0"/>
              <a:t>Kontrol dilakukan dengan pembatasan waktu kontak, suhu, proporsi oksigen atau penggunaan katalis.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6073" y="395288"/>
            <a:ext cx="6695342" cy="5958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9003" y="376238"/>
            <a:ext cx="7231673" cy="58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274638"/>
            <a:ext cx="8226425" cy="850777"/>
          </a:xfrm>
        </p:spPr>
        <p:txBody>
          <a:bodyPr/>
          <a:lstStyle/>
          <a:p>
            <a:r>
              <a:rPr lang="id-ID" dirty="0" smtClean="0"/>
              <a:t>2. Masuknya atom oksigen pada suatu molekul</a:t>
            </a:r>
            <a:endParaRPr lang="id-ID" dirty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id-ID" dirty="0" smtClean="0"/>
              <a:t>Oksidasi aldehid  menjadi asam</a:t>
            </a:r>
          </a:p>
          <a:p>
            <a:pPr>
              <a:buNone/>
            </a:pPr>
            <a:endParaRPr lang="id-ID" dirty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/>
          </a:p>
          <a:p>
            <a:pPr>
              <a:buNone/>
            </a:pPr>
            <a:r>
              <a:rPr lang="id-ID" dirty="0" smtClean="0"/>
              <a:t>Oksidasi  hidrokarbon menjadi alkohol</a:t>
            </a:r>
            <a:endParaRPr lang="id-ID" dirty="0"/>
          </a:p>
        </p:txBody>
      </p:sp>
      <p:pic>
        <p:nvPicPr>
          <p:cNvPr id="5939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1757" y="2194048"/>
            <a:ext cx="4740520" cy="579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939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4076" y="4102711"/>
            <a:ext cx="6031523" cy="608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3. Kombinasi dehidrogenasi dan masuknya oksigen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dirty="0" smtClean="0"/>
              <a:t>Pembuatan aldehid dari hidrokarbon</a:t>
            </a:r>
          </a:p>
          <a:p>
            <a:pPr>
              <a:buNone/>
            </a:pPr>
            <a:endParaRPr lang="id-ID" dirty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r>
              <a:rPr lang="id-ID" dirty="0" smtClean="0"/>
              <a:t>Pembuatan asam benzoat dari benzil alkohol</a:t>
            </a:r>
            <a:endParaRPr lang="id-ID" dirty="0"/>
          </a:p>
        </p:txBody>
      </p:sp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5217" y="2315674"/>
            <a:ext cx="4687398" cy="757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349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2095" y="4397985"/>
            <a:ext cx="7044349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4. Dehidrogenasi yang diikuti dengan kondensasi molekular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Dua molekul benzen membentuk difenil, toluen membentuk stilben atau mentilantraquinon menjadi antracene yellow C</a:t>
            </a:r>
            <a:endParaRPr lang="id-ID" dirty="0"/>
          </a:p>
        </p:txBody>
      </p:sp>
      <p:pic>
        <p:nvPicPr>
          <p:cNvPr id="645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3762" y="2798152"/>
            <a:ext cx="7431693" cy="859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5. Dehidrogenasi, masuknya oksigen dan rusaknya ikatan karbon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dirty="0" smtClean="0"/>
              <a:t>Oksidasi naftalen menjadi phtalic anhidrid</a:t>
            </a:r>
          </a:p>
          <a:p>
            <a:pPr>
              <a:buNone/>
            </a:pPr>
            <a:endParaRPr lang="id-ID" dirty="0"/>
          </a:p>
        </p:txBody>
      </p:sp>
      <p:pic>
        <p:nvPicPr>
          <p:cNvPr id="655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8405" y="2456717"/>
            <a:ext cx="7825859" cy="708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897670"/>
          </a:xfrm>
        </p:spPr>
        <p:txBody>
          <a:bodyPr/>
          <a:lstStyle/>
          <a:p>
            <a:r>
              <a:rPr lang="id-ID" dirty="0" smtClean="0"/>
              <a:t>6. Oksidasi melalui penggunaan intermediet</a:t>
            </a:r>
            <a:endParaRPr lang="id-ID" dirty="0"/>
          </a:p>
        </p:txBody>
      </p:sp>
      <p:pic>
        <p:nvPicPr>
          <p:cNvPr id="665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1240" y="2045311"/>
            <a:ext cx="7696108" cy="2221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710100"/>
          </a:xfrm>
        </p:spPr>
        <p:txBody>
          <a:bodyPr/>
          <a:lstStyle/>
          <a:p>
            <a:r>
              <a:rPr lang="id-ID" dirty="0" smtClean="0"/>
              <a:t>7. Oksidasi olefin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031632"/>
            <a:ext cx="8226425" cy="5094532"/>
          </a:xfrm>
        </p:spPr>
        <p:txBody>
          <a:bodyPr/>
          <a:lstStyle/>
          <a:p>
            <a:pPr marL="0" indent="0">
              <a:buNone/>
            </a:pPr>
            <a:r>
              <a:rPr lang="id-ID" dirty="0" smtClean="0"/>
              <a:t>Olefin dapat dioksidasi pada kondisi sedang menjadi aldehid serta asam karboksilat jika digunakan oksidator yang lebih kuat. Asam oleat dapat dikonversi menjadi asam dihidroksistearik  dengan menggunakan alkaline dihidroksi permanganat.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r>
              <a:rPr lang="id-ID" dirty="0" smtClean="0"/>
              <a:t>Jika menggunakan sodium dikromat dalam larutan asam  maka akan dihasilkan asam pelargonic dan asam  azelaic</a:t>
            </a:r>
          </a:p>
          <a:p>
            <a:pPr marL="0" indent="0">
              <a:buNone/>
            </a:pPr>
            <a:endParaRPr lang="id-ID" dirty="0"/>
          </a:p>
        </p:txBody>
      </p:sp>
      <p:pic>
        <p:nvPicPr>
          <p:cNvPr id="675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7876" y="3139221"/>
            <a:ext cx="7968235" cy="84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758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1106" y="5220799"/>
            <a:ext cx="7826044" cy="1109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686654"/>
          </a:xfrm>
        </p:spPr>
        <p:txBody>
          <a:bodyPr/>
          <a:lstStyle/>
          <a:p>
            <a:r>
              <a:rPr lang="id-ID" dirty="0" smtClean="0"/>
              <a:t>8. Peroksidasi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219200"/>
            <a:ext cx="8226425" cy="4906963"/>
          </a:xfrm>
        </p:spPr>
        <p:txBody>
          <a:bodyPr/>
          <a:lstStyle/>
          <a:p>
            <a:pPr marL="0" indent="0">
              <a:buNone/>
            </a:pPr>
            <a:r>
              <a:rPr lang="id-ID" dirty="0" smtClean="0"/>
              <a:t>Reaksi terjadi dengan udara , dikatalis radiasi sinar ultraviolet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/>
          </a:p>
        </p:txBody>
      </p:sp>
      <p:pic>
        <p:nvPicPr>
          <p:cNvPr id="686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5475" y="2281971"/>
            <a:ext cx="6857633" cy="945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86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5148" y="3504466"/>
            <a:ext cx="6874852" cy="1223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ind_0191_slide">
  <a:themeElements>
    <a:clrScheme name="Office Theme 2">
      <a:dk1>
        <a:srgbClr val="333333"/>
      </a:dk1>
      <a:lt1>
        <a:srgbClr val="FFFFFF"/>
      </a:lt1>
      <a:dk2>
        <a:srgbClr val="CC0000"/>
      </a:dk2>
      <a:lt2>
        <a:srgbClr val="FFFFFF"/>
      </a:lt2>
      <a:accent1>
        <a:srgbClr val="FFB3E0"/>
      </a:accent1>
      <a:accent2>
        <a:srgbClr val="FFC77A"/>
      </a:accent2>
      <a:accent3>
        <a:srgbClr val="E2AAAA"/>
      </a:accent3>
      <a:accent4>
        <a:srgbClr val="DADADA"/>
      </a:accent4>
      <a:accent5>
        <a:srgbClr val="FFD6ED"/>
      </a:accent5>
      <a:accent6>
        <a:srgbClr val="E7B46E"/>
      </a:accent6>
      <a:hlink>
        <a:srgbClr val="FF9999"/>
      </a:hlink>
      <a:folHlink>
        <a:srgbClr val="FFA78C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333333"/>
        </a:dk1>
        <a:lt1>
          <a:srgbClr val="FFFFFF"/>
        </a:lt1>
        <a:dk2>
          <a:srgbClr val="CC0000"/>
        </a:dk2>
        <a:lt2>
          <a:srgbClr val="FFFFFF"/>
        </a:lt2>
        <a:accent1>
          <a:srgbClr val="FF8080"/>
        </a:accent1>
        <a:accent2>
          <a:srgbClr val="FF9CA9"/>
        </a:accent2>
        <a:accent3>
          <a:srgbClr val="E2AAAA"/>
        </a:accent3>
        <a:accent4>
          <a:srgbClr val="DADADA"/>
        </a:accent4>
        <a:accent5>
          <a:srgbClr val="FFC0C0"/>
        </a:accent5>
        <a:accent6>
          <a:srgbClr val="E78D99"/>
        </a:accent6>
        <a:hlink>
          <a:srgbClr val="F0C9C9"/>
        </a:hlink>
        <a:folHlink>
          <a:srgbClr val="FFB5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333333"/>
        </a:dk1>
        <a:lt1>
          <a:srgbClr val="FFFFFF"/>
        </a:lt1>
        <a:dk2>
          <a:srgbClr val="CC0000"/>
        </a:dk2>
        <a:lt2>
          <a:srgbClr val="FFFFFF"/>
        </a:lt2>
        <a:accent1>
          <a:srgbClr val="FFB3E0"/>
        </a:accent1>
        <a:accent2>
          <a:srgbClr val="FFC77A"/>
        </a:accent2>
        <a:accent3>
          <a:srgbClr val="E2AAAA"/>
        </a:accent3>
        <a:accent4>
          <a:srgbClr val="DADADA"/>
        </a:accent4>
        <a:accent5>
          <a:srgbClr val="FFD6ED"/>
        </a:accent5>
        <a:accent6>
          <a:srgbClr val="E7B46E"/>
        </a:accent6>
        <a:hlink>
          <a:srgbClr val="FF9999"/>
        </a:hlink>
        <a:folHlink>
          <a:srgbClr val="FFA7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333333"/>
        </a:dk1>
        <a:lt1>
          <a:srgbClr val="FFFFFF"/>
        </a:lt1>
        <a:dk2>
          <a:srgbClr val="CC0000"/>
        </a:dk2>
        <a:lt2>
          <a:srgbClr val="FFFFFF"/>
        </a:lt2>
        <a:accent1>
          <a:srgbClr val="FFB3B3"/>
        </a:accent1>
        <a:accent2>
          <a:srgbClr val="D2ED8C"/>
        </a:accent2>
        <a:accent3>
          <a:srgbClr val="E2AAAA"/>
        </a:accent3>
        <a:accent4>
          <a:srgbClr val="DADADA"/>
        </a:accent4>
        <a:accent5>
          <a:srgbClr val="FFD6D6"/>
        </a:accent5>
        <a:accent6>
          <a:srgbClr val="BED77E"/>
        </a:accent6>
        <a:hlink>
          <a:srgbClr val="BEE9F4"/>
        </a:hlink>
        <a:folHlink>
          <a:srgbClr val="FFD28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333333"/>
        </a:dk1>
        <a:lt1>
          <a:srgbClr val="FFFFFF"/>
        </a:lt1>
        <a:dk2>
          <a:srgbClr val="CC0000"/>
        </a:dk2>
        <a:lt2>
          <a:srgbClr val="FFFFFF"/>
        </a:lt2>
        <a:accent1>
          <a:srgbClr val="FFE47A"/>
        </a:accent1>
        <a:accent2>
          <a:srgbClr val="FFB3B3"/>
        </a:accent2>
        <a:accent3>
          <a:srgbClr val="E2AAAA"/>
        </a:accent3>
        <a:accent4>
          <a:srgbClr val="DADADA"/>
        </a:accent4>
        <a:accent5>
          <a:srgbClr val="FFEFBE"/>
        </a:accent5>
        <a:accent6>
          <a:srgbClr val="E7A2A2"/>
        </a:accent6>
        <a:hlink>
          <a:srgbClr val="A0F3A0"/>
        </a:hlink>
        <a:folHlink>
          <a:srgbClr val="D8D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8080"/>
        </a:accent1>
        <a:accent2>
          <a:srgbClr val="FF9CA9"/>
        </a:accent2>
        <a:accent3>
          <a:srgbClr val="FFFFFF"/>
        </a:accent3>
        <a:accent4>
          <a:srgbClr val="000000"/>
        </a:accent4>
        <a:accent5>
          <a:srgbClr val="FFC0C0"/>
        </a:accent5>
        <a:accent6>
          <a:srgbClr val="E78D99"/>
        </a:accent6>
        <a:hlink>
          <a:srgbClr val="F0C9C9"/>
        </a:hlink>
        <a:folHlink>
          <a:srgbClr val="FFB5B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B3E0"/>
        </a:accent1>
        <a:accent2>
          <a:srgbClr val="FFC77A"/>
        </a:accent2>
        <a:accent3>
          <a:srgbClr val="FFFFFF"/>
        </a:accent3>
        <a:accent4>
          <a:srgbClr val="000000"/>
        </a:accent4>
        <a:accent5>
          <a:srgbClr val="FFD6ED"/>
        </a:accent5>
        <a:accent6>
          <a:srgbClr val="E7B46E"/>
        </a:accent6>
        <a:hlink>
          <a:srgbClr val="FF9999"/>
        </a:hlink>
        <a:folHlink>
          <a:srgbClr val="FFA7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B3B3"/>
        </a:accent1>
        <a:accent2>
          <a:srgbClr val="D2ED8C"/>
        </a:accent2>
        <a:accent3>
          <a:srgbClr val="FFFFFF"/>
        </a:accent3>
        <a:accent4>
          <a:srgbClr val="000000"/>
        </a:accent4>
        <a:accent5>
          <a:srgbClr val="FFD6D6"/>
        </a:accent5>
        <a:accent6>
          <a:srgbClr val="BED77E"/>
        </a:accent6>
        <a:hlink>
          <a:srgbClr val="BEE9F4"/>
        </a:hlink>
        <a:folHlink>
          <a:srgbClr val="FFD28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E47A"/>
        </a:accent1>
        <a:accent2>
          <a:srgbClr val="FFB3B3"/>
        </a:accent2>
        <a:accent3>
          <a:srgbClr val="FFFFFF"/>
        </a:accent3>
        <a:accent4>
          <a:srgbClr val="000000"/>
        </a:accent4>
        <a:accent5>
          <a:srgbClr val="FFEFBE"/>
        </a:accent5>
        <a:accent6>
          <a:srgbClr val="E7A2A2"/>
        </a:accent6>
        <a:hlink>
          <a:srgbClr val="A0F3A0"/>
        </a:hlink>
        <a:folHlink>
          <a:srgbClr val="D8D1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333333"/>
      </a:dk1>
      <a:lt1>
        <a:srgbClr val="FFFFFF"/>
      </a:lt1>
      <a:dk2>
        <a:srgbClr val="CC0000"/>
      </a:dk2>
      <a:lt2>
        <a:srgbClr val="FFFFFF"/>
      </a:lt2>
      <a:accent1>
        <a:srgbClr val="FFB3E0"/>
      </a:accent1>
      <a:accent2>
        <a:srgbClr val="FFC77A"/>
      </a:accent2>
      <a:accent3>
        <a:srgbClr val="E2AAAA"/>
      </a:accent3>
      <a:accent4>
        <a:srgbClr val="DADADA"/>
      </a:accent4>
      <a:accent5>
        <a:srgbClr val="FFD6ED"/>
      </a:accent5>
      <a:accent6>
        <a:srgbClr val="E7B46E"/>
      </a:accent6>
      <a:hlink>
        <a:srgbClr val="FF9999"/>
      </a:hlink>
      <a:folHlink>
        <a:srgbClr val="FFA78C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333333"/>
        </a:dk1>
        <a:lt1>
          <a:srgbClr val="FFFFFF"/>
        </a:lt1>
        <a:dk2>
          <a:srgbClr val="CC0000"/>
        </a:dk2>
        <a:lt2>
          <a:srgbClr val="FFFFFF"/>
        </a:lt2>
        <a:accent1>
          <a:srgbClr val="FF8080"/>
        </a:accent1>
        <a:accent2>
          <a:srgbClr val="FF9CA9"/>
        </a:accent2>
        <a:accent3>
          <a:srgbClr val="E2AAAA"/>
        </a:accent3>
        <a:accent4>
          <a:srgbClr val="DADADA"/>
        </a:accent4>
        <a:accent5>
          <a:srgbClr val="FFC0C0"/>
        </a:accent5>
        <a:accent6>
          <a:srgbClr val="E78D99"/>
        </a:accent6>
        <a:hlink>
          <a:srgbClr val="F0C9C9"/>
        </a:hlink>
        <a:folHlink>
          <a:srgbClr val="FFB5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333333"/>
        </a:dk1>
        <a:lt1>
          <a:srgbClr val="FFFFFF"/>
        </a:lt1>
        <a:dk2>
          <a:srgbClr val="CC0000"/>
        </a:dk2>
        <a:lt2>
          <a:srgbClr val="FFFFFF"/>
        </a:lt2>
        <a:accent1>
          <a:srgbClr val="FFB3E0"/>
        </a:accent1>
        <a:accent2>
          <a:srgbClr val="FFC77A"/>
        </a:accent2>
        <a:accent3>
          <a:srgbClr val="E2AAAA"/>
        </a:accent3>
        <a:accent4>
          <a:srgbClr val="DADADA"/>
        </a:accent4>
        <a:accent5>
          <a:srgbClr val="FFD6ED"/>
        </a:accent5>
        <a:accent6>
          <a:srgbClr val="E7B46E"/>
        </a:accent6>
        <a:hlink>
          <a:srgbClr val="FF9999"/>
        </a:hlink>
        <a:folHlink>
          <a:srgbClr val="FFA7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333333"/>
        </a:dk1>
        <a:lt1>
          <a:srgbClr val="FFFFFF"/>
        </a:lt1>
        <a:dk2>
          <a:srgbClr val="CC0000"/>
        </a:dk2>
        <a:lt2>
          <a:srgbClr val="FFFFFF"/>
        </a:lt2>
        <a:accent1>
          <a:srgbClr val="FFB3B3"/>
        </a:accent1>
        <a:accent2>
          <a:srgbClr val="D2ED8C"/>
        </a:accent2>
        <a:accent3>
          <a:srgbClr val="E2AAAA"/>
        </a:accent3>
        <a:accent4>
          <a:srgbClr val="DADADA"/>
        </a:accent4>
        <a:accent5>
          <a:srgbClr val="FFD6D6"/>
        </a:accent5>
        <a:accent6>
          <a:srgbClr val="BED77E"/>
        </a:accent6>
        <a:hlink>
          <a:srgbClr val="BEE9F4"/>
        </a:hlink>
        <a:folHlink>
          <a:srgbClr val="FFD28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333333"/>
        </a:dk1>
        <a:lt1>
          <a:srgbClr val="FFFFFF"/>
        </a:lt1>
        <a:dk2>
          <a:srgbClr val="CC0000"/>
        </a:dk2>
        <a:lt2>
          <a:srgbClr val="FFFFFF"/>
        </a:lt2>
        <a:accent1>
          <a:srgbClr val="FFE47A"/>
        </a:accent1>
        <a:accent2>
          <a:srgbClr val="FFB3B3"/>
        </a:accent2>
        <a:accent3>
          <a:srgbClr val="E2AAAA"/>
        </a:accent3>
        <a:accent4>
          <a:srgbClr val="DADADA"/>
        </a:accent4>
        <a:accent5>
          <a:srgbClr val="FFEFBE"/>
        </a:accent5>
        <a:accent6>
          <a:srgbClr val="E7A2A2"/>
        </a:accent6>
        <a:hlink>
          <a:srgbClr val="A0F3A0"/>
        </a:hlink>
        <a:folHlink>
          <a:srgbClr val="D8D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8080"/>
        </a:accent1>
        <a:accent2>
          <a:srgbClr val="FF9CA9"/>
        </a:accent2>
        <a:accent3>
          <a:srgbClr val="FFFFFF"/>
        </a:accent3>
        <a:accent4>
          <a:srgbClr val="000000"/>
        </a:accent4>
        <a:accent5>
          <a:srgbClr val="FFC0C0"/>
        </a:accent5>
        <a:accent6>
          <a:srgbClr val="E78D99"/>
        </a:accent6>
        <a:hlink>
          <a:srgbClr val="F0C9C9"/>
        </a:hlink>
        <a:folHlink>
          <a:srgbClr val="FFB5B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B3E0"/>
        </a:accent1>
        <a:accent2>
          <a:srgbClr val="FFC77A"/>
        </a:accent2>
        <a:accent3>
          <a:srgbClr val="FFFFFF"/>
        </a:accent3>
        <a:accent4>
          <a:srgbClr val="000000"/>
        </a:accent4>
        <a:accent5>
          <a:srgbClr val="FFD6ED"/>
        </a:accent5>
        <a:accent6>
          <a:srgbClr val="E7B46E"/>
        </a:accent6>
        <a:hlink>
          <a:srgbClr val="FF9999"/>
        </a:hlink>
        <a:folHlink>
          <a:srgbClr val="FFA7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B3B3"/>
        </a:accent1>
        <a:accent2>
          <a:srgbClr val="D2ED8C"/>
        </a:accent2>
        <a:accent3>
          <a:srgbClr val="FFFFFF"/>
        </a:accent3>
        <a:accent4>
          <a:srgbClr val="000000"/>
        </a:accent4>
        <a:accent5>
          <a:srgbClr val="FFD6D6"/>
        </a:accent5>
        <a:accent6>
          <a:srgbClr val="BED77E"/>
        </a:accent6>
        <a:hlink>
          <a:srgbClr val="BEE9F4"/>
        </a:hlink>
        <a:folHlink>
          <a:srgbClr val="FFD28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E47A"/>
        </a:accent1>
        <a:accent2>
          <a:srgbClr val="FFB3B3"/>
        </a:accent2>
        <a:accent3>
          <a:srgbClr val="FFFFFF"/>
        </a:accent3>
        <a:accent4>
          <a:srgbClr val="000000"/>
        </a:accent4>
        <a:accent5>
          <a:srgbClr val="FFEFBE"/>
        </a:accent5>
        <a:accent6>
          <a:srgbClr val="E7A2A2"/>
        </a:accent6>
        <a:hlink>
          <a:srgbClr val="A0F3A0"/>
        </a:hlink>
        <a:folHlink>
          <a:srgbClr val="D8D1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ind_0191_slide</Template>
  <TotalTime>1059</TotalTime>
  <Words>356</Words>
  <Application>Microsoft Office PowerPoint</Application>
  <PresentationFormat>On-screen Show (4:3)</PresentationFormat>
  <Paragraphs>99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ind_0191_slide</vt:lpstr>
      <vt:lpstr>1_Default Design</vt:lpstr>
      <vt:lpstr>OKSIDASI</vt:lpstr>
      <vt:lpstr>JENIS REAKSI OKSIDASI</vt:lpstr>
      <vt:lpstr>2. Masuknya atom oksigen pada suatu molekul</vt:lpstr>
      <vt:lpstr>3. Kombinasi dehidrogenasi dan masuknya oksigen</vt:lpstr>
      <vt:lpstr>4. Dehidrogenasi yang diikuti dengan kondensasi molekular</vt:lpstr>
      <vt:lpstr>5. Dehidrogenasi, masuknya oksigen dan rusaknya ikatan karbon</vt:lpstr>
      <vt:lpstr>6. Oksidasi melalui penggunaan intermediet</vt:lpstr>
      <vt:lpstr>7. Oksidasi olefin</vt:lpstr>
      <vt:lpstr>8. Peroksidasi</vt:lpstr>
      <vt:lpstr>9. Oksidasi senyawa amino</vt:lpstr>
      <vt:lpstr>10. Senyawa sulphur</vt:lpstr>
      <vt:lpstr>Agen Pengoksidasi</vt:lpstr>
      <vt:lpstr>PowerPoint Presentation</vt:lpstr>
      <vt:lpstr>Oksidasi Fase cair dengan Senyawa Pengoksidasi </vt:lpstr>
      <vt:lpstr>PowerPoint Presentation</vt:lpstr>
      <vt:lpstr>Oksidasi Fase Cair dengan Oksigen</vt:lpstr>
      <vt:lpstr>PowerPoint Presentation</vt:lpstr>
      <vt:lpstr>PowerPoint Presentation</vt:lpstr>
      <vt:lpstr>Oksidasi Fase Gas senyawa alifatik</vt:lpstr>
      <vt:lpstr>PowerPoint Presentation</vt:lpstr>
      <vt:lpstr>PowerPoint Presentation</vt:lpstr>
      <vt:lpstr>PowerPoint Presentation</vt:lpstr>
      <vt:lpstr>Oksidasi fase uap hidrokarbon aromatik</vt:lpstr>
      <vt:lpstr>Kinetika  dan thermodinamika reaksi oksidasi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OKSIDASI</dc:title>
  <dc:creator>hp mini</dc:creator>
  <cp:lastModifiedBy>laptop</cp:lastModifiedBy>
  <cp:revision>10</cp:revision>
  <dcterms:created xsi:type="dcterms:W3CDTF">2013-10-27T12:03:05Z</dcterms:created>
  <dcterms:modified xsi:type="dcterms:W3CDTF">2020-11-23T01:36:29Z</dcterms:modified>
</cp:coreProperties>
</file>