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Barlow SemiCondensed" charset="1" panose="00000506000000000000"/>
      <p:regular r:id="rId16"/>
    </p:embeddedFont>
    <p:embeddedFont>
      <p:font typeface="Barlow SemiCondensed Bold" charset="1" panose="00000806000000000000"/>
      <p:regular r:id="rId17"/>
    </p:embeddedFont>
    <p:embeddedFont>
      <p:font typeface="Barlow SemiCondensed Italics" charset="1" panose="00000506000000000000"/>
      <p:regular r:id="rId18"/>
    </p:embeddedFont>
    <p:embeddedFont>
      <p:font typeface="Barlow SemiCondensed Bold Italics" charset="1" panose="00000806000000000000"/>
      <p:regular r:id="rId19"/>
    </p:embeddedFont>
    <p:embeddedFont>
      <p:font typeface="Barlow SemiCondensed Thin" charset="1" panose="00000306000000000000"/>
      <p:regular r:id="rId20"/>
    </p:embeddedFont>
    <p:embeddedFont>
      <p:font typeface="Barlow SemiCondensed Thin Italics" charset="1" panose="00000306000000000000"/>
      <p:regular r:id="rId21"/>
    </p:embeddedFont>
    <p:embeddedFont>
      <p:font typeface="Barlow SemiCondensed Medium" charset="1" panose="00000606000000000000"/>
      <p:regular r:id="rId22"/>
    </p:embeddedFont>
    <p:embeddedFont>
      <p:font typeface="Barlow SemiCondensed Medium Italics" charset="1" panose="00000606000000000000"/>
      <p:regular r:id="rId23"/>
    </p:embeddedFont>
    <p:embeddedFont>
      <p:font typeface="Barlow SemiCondensed Semi-Bold" charset="1" panose="00000706000000000000"/>
      <p:regular r:id="rId24"/>
    </p:embeddedFont>
    <p:embeddedFont>
      <p:font typeface="Barlow SemiCondensed Semi-Bold Italics" charset="1" panose="00000706000000000000"/>
      <p:regular r:id="rId25"/>
    </p:embeddedFont>
    <p:embeddedFont>
      <p:font typeface="Barlow SemiCondensed Heavy" charset="1" panose="00000A06000000000000"/>
      <p:regular r:id="rId26"/>
    </p:embeddedFont>
    <p:embeddedFont>
      <p:font typeface="Barlow SemiCondensed Heavy Italics" charset="1" panose="00000A06000000000000"/>
      <p:regular r:id="rId27"/>
    </p:embeddedFont>
    <p:embeddedFont>
      <p:font typeface="Inter" charset="1" panose="020B0502030000000004"/>
      <p:regular r:id="rId28"/>
    </p:embeddedFont>
    <p:embeddedFont>
      <p:font typeface="Inter Bold" charset="1" panose="020B0802030000000004"/>
      <p:regular r:id="rId29"/>
    </p:embeddedFont>
    <p:embeddedFont>
      <p:font typeface="Inter Italics" charset="1" panose="020B0502030000000004"/>
      <p:regular r:id="rId30"/>
    </p:embeddedFont>
    <p:embeddedFont>
      <p:font typeface="Inter Bold Italics" charset="1" panose="020B0802030000000004"/>
      <p:regular r:id="rId31"/>
    </p:embeddedFont>
    <p:embeddedFont>
      <p:font typeface="Inter Thin" charset="1" panose="020B0A02050000000004"/>
      <p:regular r:id="rId32"/>
    </p:embeddedFont>
    <p:embeddedFont>
      <p:font typeface="Inter Thin Italics" charset="1" panose="020B0A0205000000000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http://www.kompasiana.com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9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0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036587" y="1028700"/>
            <a:ext cx="9326880" cy="3730752"/>
            <a:chOff x="0" y="0"/>
            <a:chExt cx="6350000" cy="254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2"/>
              <a:stretch>
                <a:fillRect l="0" t="-31100" r="0" b="-35774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5080000" y="19050"/>
                  </a:moveTo>
                  <a:cubicBezTo>
                    <a:pt x="5769610" y="19050"/>
                    <a:pt x="6330950" y="580390"/>
                    <a:pt x="6330950" y="1270000"/>
                  </a:cubicBezTo>
                  <a:cubicBezTo>
                    <a:pt x="6330950" y="1959610"/>
                    <a:pt x="5769610" y="2520950"/>
                    <a:pt x="5080000" y="2520950"/>
                  </a:cubicBezTo>
                  <a:lnTo>
                    <a:pt x="1270000" y="2520950"/>
                  </a:lnTo>
                  <a:cubicBezTo>
                    <a:pt x="580390" y="2520950"/>
                    <a:pt x="19050" y="1959610"/>
                    <a:pt x="19050" y="1270000"/>
                  </a:cubicBezTo>
                  <a:cubicBezTo>
                    <a:pt x="19050" y="580390"/>
                    <a:pt x="580390" y="19050"/>
                    <a:pt x="1270000" y="19050"/>
                  </a:cubicBezTo>
                  <a:lnTo>
                    <a:pt x="5080000" y="19050"/>
                  </a:lnTo>
                  <a:moveTo>
                    <a:pt x="5080000" y="0"/>
                  </a:moveTo>
                  <a:lnTo>
                    <a:pt x="1270000" y="0"/>
                  </a:lnTo>
                  <a:cubicBezTo>
                    <a:pt x="568960" y="0"/>
                    <a:pt x="0" y="568960"/>
                    <a:pt x="0" y="1270000"/>
                  </a:cubicBezTo>
                  <a:cubicBezTo>
                    <a:pt x="0" y="1971040"/>
                    <a:pt x="568960" y="2540000"/>
                    <a:pt x="1270000" y="2540000"/>
                  </a:cubicBezTo>
                  <a:lnTo>
                    <a:pt x="5080000" y="2540000"/>
                  </a:lnTo>
                  <a:cubicBezTo>
                    <a:pt x="5781040" y="2540000"/>
                    <a:pt x="6350000" y="1971040"/>
                    <a:pt x="6350000" y="1270000"/>
                  </a:cubicBezTo>
                  <a:cubicBezTo>
                    <a:pt x="6350000" y="568960"/>
                    <a:pt x="5781040" y="0"/>
                    <a:pt x="5080000" y="0"/>
                  </a:cubicBezTo>
                  <a:lnTo>
                    <a:pt x="5080000" y="0"/>
                  </a:lnTo>
                  <a:close/>
                </a:path>
              </a:pathLst>
            </a:custGeom>
            <a:solidFill>
              <a:srgbClr val="1E1E1E"/>
            </a:solidFill>
          </p:spPr>
        </p:sp>
      </p:grpSp>
      <p:sp>
        <p:nvSpPr>
          <p:cNvPr name="AutoShape 5" id="5"/>
          <p:cNvSpPr/>
          <p:nvPr/>
        </p:nvSpPr>
        <p:spPr>
          <a:xfrm>
            <a:off x="4520172" y="9153525"/>
            <a:ext cx="12687047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203650" y="1809750"/>
            <a:ext cx="11828108" cy="3019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749"/>
              </a:lnSpc>
            </a:pPr>
            <a:r>
              <a:rPr lang="en-US" sz="24999" spc="-1274">
                <a:solidFill>
                  <a:srgbClr val="FFFFFF"/>
                </a:solidFill>
                <a:latin typeface="Inter Bold"/>
              </a:rPr>
              <a:t>Menulis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40791">
            <a:off x="-493826" y="1783580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1"/>
                </a:lnTo>
                <a:lnTo>
                  <a:pt x="0" y="5595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668586" y="3634862"/>
            <a:ext cx="2249180" cy="224918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524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98068" y="7999736"/>
            <a:ext cx="1671068" cy="167106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0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793176" y="8320208"/>
            <a:ext cx="581998" cy="580543"/>
          </a:xfrm>
          <a:custGeom>
            <a:avLst/>
            <a:gdLst/>
            <a:ahLst/>
            <a:cxnLst/>
            <a:rect r="r" b="b" t="t" l="l"/>
            <a:pathLst>
              <a:path h="580543" w="581998">
                <a:moveTo>
                  <a:pt x="0" y="0"/>
                </a:moveTo>
                <a:lnTo>
                  <a:pt x="581999" y="0"/>
                </a:lnTo>
                <a:lnTo>
                  <a:pt x="581999" y="580543"/>
                </a:lnTo>
                <a:lnTo>
                  <a:pt x="0" y="580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520172" y="4608949"/>
            <a:ext cx="8166942" cy="97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6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di platform online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20172" y="8471414"/>
            <a:ext cx="3430388" cy="36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10"/>
              </a:lnSpc>
            </a:pPr>
            <a:r>
              <a:rPr lang="en-US" sz="3000" spc="-153">
                <a:solidFill>
                  <a:srgbClr val="FFFFFF"/>
                </a:solidFill>
                <a:latin typeface="Inter"/>
              </a:rPr>
              <a:t>Rizal Akib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56368" y="8442840"/>
            <a:ext cx="4650851" cy="36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09"/>
              </a:lnSpc>
            </a:pPr>
            <a:r>
              <a:rPr lang="en-US" sz="2999" spc="-152">
                <a:solidFill>
                  <a:srgbClr val="FFFFFF"/>
                </a:solidFill>
                <a:latin typeface="Inter"/>
              </a:rPr>
              <a:t>@rizalakib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520172" y="5941192"/>
            <a:ext cx="8166942" cy="1459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71"/>
              </a:lnSpc>
            </a:pPr>
            <a:r>
              <a:rPr lang="en-US" sz="5300" spc="-270">
                <a:solidFill>
                  <a:srgbClr val="FFFFFF"/>
                </a:solidFill>
                <a:latin typeface="Inter Bold Italics"/>
              </a:rPr>
              <a:t>“Membuat akun kompasiana.com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42599" y="3394710"/>
            <a:ext cx="3905332" cy="1674841"/>
            <a:chOff x="0" y="0"/>
            <a:chExt cx="5207110" cy="223312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5207110" cy="2233121"/>
              <a:chOff x="0" y="0"/>
              <a:chExt cx="1895257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895257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895257">
                    <a:moveTo>
                      <a:pt x="0" y="0"/>
                    </a:moveTo>
                    <a:lnTo>
                      <a:pt x="1895257" y="0"/>
                    </a:lnTo>
                    <a:lnTo>
                      <a:pt x="18952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3F3F3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1895257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47784" y="431540"/>
              <a:ext cx="5060982" cy="1088111"/>
            </a:xfrm>
            <a:custGeom>
              <a:avLst/>
              <a:gdLst/>
              <a:ahLst/>
              <a:cxnLst/>
              <a:rect r="r" b="b" t="t" l="l"/>
              <a:pathLst>
                <a:path h="1088111" w="5060982">
                  <a:moveTo>
                    <a:pt x="0" y="0"/>
                  </a:moveTo>
                  <a:lnTo>
                    <a:pt x="5060982" y="0"/>
                  </a:lnTo>
                  <a:lnTo>
                    <a:pt x="5060982" y="1088111"/>
                  </a:lnTo>
                  <a:lnTo>
                    <a:pt x="0" y="108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3982124" y="5609350"/>
            <a:ext cx="13277176" cy="3120930"/>
          </a:xfrm>
          <a:custGeom>
            <a:avLst/>
            <a:gdLst/>
            <a:ahLst/>
            <a:cxnLst/>
            <a:rect r="r" b="b" t="t" l="l"/>
            <a:pathLst>
              <a:path h="3120930" w="13277176">
                <a:moveTo>
                  <a:pt x="0" y="0"/>
                </a:moveTo>
                <a:lnTo>
                  <a:pt x="13277176" y="0"/>
                </a:lnTo>
                <a:lnTo>
                  <a:pt x="13277176" y="3120930"/>
                </a:lnTo>
                <a:lnTo>
                  <a:pt x="0" y="31209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88171" y="5381354"/>
            <a:ext cx="2746198" cy="1788461"/>
          </a:xfrm>
          <a:custGeom>
            <a:avLst/>
            <a:gdLst/>
            <a:ahLst/>
            <a:cxnLst/>
            <a:rect r="r" b="b" t="t" l="l"/>
            <a:pathLst>
              <a:path h="1788461" w="2746198">
                <a:moveTo>
                  <a:pt x="0" y="0"/>
                </a:moveTo>
                <a:lnTo>
                  <a:pt x="2746198" y="0"/>
                </a:lnTo>
                <a:lnTo>
                  <a:pt x="2746198" y="1788461"/>
                </a:lnTo>
                <a:lnTo>
                  <a:pt x="0" y="1788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09739" y="1916430"/>
            <a:ext cx="7508327" cy="270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 Siapkan email aktif</a:t>
            </a:r>
          </a:p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 klik </a:t>
            </a:r>
            <a:r>
              <a:rPr lang="en-US" sz="3599" u="sng">
                <a:solidFill>
                  <a:srgbClr val="FFFFFF"/>
                </a:solidFill>
                <a:latin typeface="Inter"/>
                <a:hlinkClick r:id="rId8" tooltip="http://www.kompasiana.com"/>
              </a:rPr>
              <a:t>www.kompasiana.com</a:t>
            </a:r>
          </a:p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 Klik tombol Daftar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09090" y="1028700"/>
            <a:ext cx="6084658" cy="7645949"/>
          </a:xfrm>
          <a:custGeom>
            <a:avLst/>
            <a:gdLst/>
            <a:ahLst/>
            <a:cxnLst/>
            <a:rect r="r" b="b" t="t" l="l"/>
            <a:pathLst>
              <a:path h="7645949" w="6084658">
                <a:moveTo>
                  <a:pt x="0" y="0"/>
                </a:moveTo>
                <a:lnTo>
                  <a:pt x="6084658" y="0"/>
                </a:lnTo>
                <a:lnTo>
                  <a:pt x="6084658" y="7645949"/>
                </a:lnTo>
                <a:lnTo>
                  <a:pt x="0" y="76459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0653" y="3937091"/>
            <a:ext cx="7508327" cy="3640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 isikan data diri</a:t>
            </a:r>
          </a:p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 pastikan nomor handphone yang aktif</a:t>
            </a:r>
          </a:p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 Klik tombol Lanjutkan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678320" y="4851675"/>
            <a:ext cx="2746198" cy="1788461"/>
          </a:xfrm>
          <a:custGeom>
            <a:avLst/>
            <a:gdLst/>
            <a:ahLst/>
            <a:cxnLst/>
            <a:rect r="r" b="b" t="t" l="l"/>
            <a:pathLst>
              <a:path h="1788461" w="2746198">
                <a:moveTo>
                  <a:pt x="0" y="0"/>
                </a:moveTo>
                <a:lnTo>
                  <a:pt x="2746198" y="0"/>
                </a:lnTo>
                <a:lnTo>
                  <a:pt x="2746198" y="1788461"/>
                </a:lnTo>
                <a:lnTo>
                  <a:pt x="0" y="1788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16297" y="1028700"/>
            <a:ext cx="6462866" cy="7471775"/>
          </a:xfrm>
          <a:custGeom>
            <a:avLst/>
            <a:gdLst/>
            <a:ahLst/>
            <a:cxnLst/>
            <a:rect r="r" b="b" t="t" l="l"/>
            <a:pathLst>
              <a:path h="7471775" w="6462866">
                <a:moveTo>
                  <a:pt x="0" y="0"/>
                </a:moveTo>
                <a:lnTo>
                  <a:pt x="6462866" y="0"/>
                </a:lnTo>
                <a:lnTo>
                  <a:pt x="6462866" y="7471775"/>
                </a:lnTo>
                <a:lnTo>
                  <a:pt x="0" y="747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66123" y="5361942"/>
            <a:ext cx="2746198" cy="1788461"/>
          </a:xfrm>
          <a:custGeom>
            <a:avLst/>
            <a:gdLst/>
            <a:ahLst/>
            <a:cxnLst/>
            <a:rect r="r" b="b" t="t" l="l"/>
            <a:pathLst>
              <a:path h="1788461" w="2746198">
                <a:moveTo>
                  <a:pt x="0" y="0"/>
                </a:moveTo>
                <a:lnTo>
                  <a:pt x="2746198" y="0"/>
                </a:lnTo>
                <a:lnTo>
                  <a:pt x="2746198" y="1788462"/>
                </a:lnTo>
                <a:lnTo>
                  <a:pt x="0" y="1788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0653" y="3617323"/>
            <a:ext cx="7508327" cy="4659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6" indent="-313053" lvl="1">
              <a:lnSpc>
                <a:spcPts val="5944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Inter"/>
              </a:rPr>
              <a:t> isikan “Email” dan “URL Profil </a:t>
            </a:r>
            <a:r>
              <a:rPr lang="en-US" sz="2899">
                <a:solidFill>
                  <a:srgbClr val="FFFFFF"/>
                </a:solidFill>
                <a:latin typeface="Inter Italics"/>
              </a:rPr>
              <a:t>(contoh: https://kompasiana.com/namakamu)</a:t>
            </a:r>
            <a:r>
              <a:rPr lang="en-US" sz="2899">
                <a:solidFill>
                  <a:srgbClr val="FFFFFF"/>
                </a:solidFill>
                <a:latin typeface="Inter"/>
              </a:rPr>
              <a:t>”</a:t>
            </a:r>
          </a:p>
          <a:p>
            <a:pPr marL="582927" indent="-291463" lvl="1">
              <a:lnSpc>
                <a:spcPts val="5534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Inter"/>
              </a:rPr>
              <a:t> Centang </a:t>
            </a:r>
            <a:r>
              <a:rPr lang="en-US" sz="2699">
                <a:solidFill>
                  <a:srgbClr val="FFFFFF"/>
                </a:solidFill>
                <a:latin typeface="Inter Italics"/>
              </a:rPr>
              <a:t>“Saya bersedia menerima email terkait akun KG Media ID dan layanannya”</a:t>
            </a:r>
          </a:p>
          <a:p>
            <a:pPr marL="777232" indent="-388616" lvl="1">
              <a:lnSpc>
                <a:spcPts val="7379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Kemudian klik tombol Lanjutkan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44246" y="2388605"/>
            <a:ext cx="3687826" cy="5509791"/>
          </a:xfrm>
          <a:custGeom>
            <a:avLst/>
            <a:gdLst/>
            <a:ahLst/>
            <a:cxnLst/>
            <a:rect r="r" b="b" t="t" l="l"/>
            <a:pathLst>
              <a:path h="5509791" w="3687826">
                <a:moveTo>
                  <a:pt x="0" y="0"/>
                </a:moveTo>
                <a:lnTo>
                  <a:pt x="3687826" y="0"/>
                </a:lnTo>
                <a:lnTo>
                  <a:pt x="3687826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927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03883" y="2388605"/>
            <a:ext cx="4710871" cy="5509791"/>
          </a:xfrm>
          <a:custGeom>
            <a:avLst/>
            <a:gdLst/>
            <a:ahLst/>
            <a:cxnLst/>
            <a:rect r="r" b="b" t="t" l="l"/>
            <a:pathLst>
              <a:path h="5509791" w="4710871">
                <a:moveTo>
                  <a:pt x="0" y="0"/>
                </a:moveTo>
                <a:lnTo>
                  <a:pt x="4710871" y="0"/>
                </a:lnTo>
                <a:lnTo>
                  <a:pt x="4710871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0653" y="3741148"/>
            <a:ext cx="6712309" cy="42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83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Inter"/>
              </a:rPr>
              <a:t>Setelah klik lanjutkan seperti pada langkah sebelumnya, </a:t>
            </a:r>
          </a:p>
          <a:p>
            <a:pPr marL="647700" indent="-323850" lvl="1">
              <a:lnSpc>
                <a:spcPts val="483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Inter"/>
              </a:rPr>
              <a:t>Kompasiana akan mengirim kode ke email yang telah kamu daftarkan tadi (contoh gambar 1)</a:t>
            </a:r>
          </a:p>
          <a:p>
            <a:pPr marL="647700" indent="-323850" lvl="1">
              <a:lnSpc>
                <a:spcPts val="483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Inter"/>
              </a:rPr>
              <a:t>salin kodenya ke kolom seperti pada gambar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398200" y="776176"/>
            <a:ext cx="2551029" cy="2781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2"/>
              </a:lnSpc>
            </a:pPr>
            <a:r>
              <a:rPr lang="en-US" sz="20812">
                <a:solidFill>
                  <a:srgbClr val="FFDE59"/>
                </a:solidFill>
                <a:latin typeface="Barlow SemiCondensed Heavy"/>
              </a:rPr>
              <a:t>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88159" y="776176"/>
            <a:ext cx="2179958" cy="2781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2"/>
              </a:lnSpc>
            </a:pPr>
            <a:r>
              <a:rPr lang="en-US" sz="20812">
                <a:solidFill>
                  <a:srgbClr val="FFDE59"/>
                </a:solidFill>
                <a:latin typeface="Barlow SemiCondensed Heavy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2775" y="5089049"/>
            <a:ext cx="14995884" cy="3491229"/>
          </a:xfrm>
          <a:custGeom>
            <a:avLst/>
            <a:gdLst/>
            <a:ahLst/>
            <a:cxnLst/>
            <a:rect r="r" b="b" t="t" l="l"/>
            <a:pathLst>
              <a:path h="3491229" w="14995884">
                <a:moveTo>
                  <a:pt x="0" y="0"/>
                </a:moveTo>
                <a:lnTo>
                  <a:pt x="14995885" y="0"/>
                </a:lnTo>
                <a:lnTo>
                  <a:pt x="14995885" y="3491229"/>
                </a:lnTo>
                <a:lnTo>
                  <a:pt x="0" y="3491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35404" y="1353342"/>
            <a:ext cx="7753256" cy="301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30"/>
              </a:lnSpc>
            </a:pPr>
            <a:r>
              <a:rPr lang="en-US" sz="3000">
                <a:solidFill>
                  <a:srgbClr val="FFFFFF"/>
                </a:solidFill>
                <a:latin typeface="Inter"/>
              </a:rPr>
              <a:t>Sebelum Anda dapat beraktivitas kembali di Kompasiana, silakan lengkapi data pribadi Anda terlebih dahulu. Caranya, klik tanda yang dilingkari merah seperti gambar di bawah ini.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45452" y="608820"/>
            <a:ext cx="5719488" cy="5461466"/>
          </a:xfrm>
          <a:custGeom>
            <a:avLst/>
            <a:gdLst/>
            <a:ahLst/>
            <a:cxnLst/>
            <a:rect r="r" b="b" t="t" l="l"/>
            <a:pathLst>
              <a:path h="5461466" w="5719488">
                <a:moveTo>
                  <a:pt x="0" y="0"/>
                </a:moveTo>
                <a:lnTo>
                  <a:pt x="5719488" y="0"/>
                </a:lnTo>
                <a:lnTo>
                  <a:pt x="5719488" y="5461467"/>
                </a:lnTo>
                <a:lnTo>
                  <a:pt x="0" y="5461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72491" y="3139546"/>
            <a:ext cx="5384899" cy="5283932"/>
          </a:xfrm>
          <a:custGeom>
            <a:avLst/>
            <a:gdLst/>
            <a:ahLst/>
            <a:cxnLst/>
            <a:rect r="r" b="b" t="t" l="l"/>
            <a:pathLst>
              <a:path h="5283932" w="5384899">
                <a:moveTo>
                  <a:pt x="0" y="0"/>
                </a:moveTo>
                <a:lnTo>
                  <a:pt x="5384899" y="0"/>
                </a:lnTo>
                <a:lnTo>
                  <a:pt x="5384899" y="5283932"/>
                </a:lnTo>
                <a:lnTo>
                  <a:pt x="0" y="52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192742"/>
            <a:ext cx="6936827" cy="362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7" indent="-388618" lvl="1">
              <a:lnSpc>
                <a:spcPts val="5795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klik ubah profil</a:t>
            </a:r>
          </a:p>
          <a:p>
            <a:pPr marL="777237" indent="-388618" lvl="1">
              <a:lnSpc>
                <a:spcPts val="5795"/>
              </a:lnSpc>
              <a:buFont typeface="Arial"/>
              <a:buChar char="•"/>
            </a:pPr>
            <a:r>
              <a:rPr lang="en-US" sz="3599">
                <a:solidFill>
                  <a:srgbClr val="FFFFFF"/>
                </a:solidFill>
                <a:latin typeface="Inter"/>
              </a:rPr>
              <a:t>Isi alamat tempat tinggal, pendidikan terakhir, jenis pekerjaan, lalu klik simpan</a:t>
            </a:r>
          </a:p>
          <a:p>
            <a:pPr>
              <a:lnSpc>
                <a:spcPts val="579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347588" y="358172"/>
            <a:ext cx="2179958" cy="2781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2"/>
              </a:lnSpc>
            </a:pPr>
            <a:r>
              <a:rPr lang="en-US" sz="20812">
                <a:solidFill>
                  <a:srgbClr val="FFDE59"/>
                </a:solidFill>
                <a:latin typeface="Barlow SemiCondensed Heavy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708271" y="3000138"/>
            <a:ext cx="2551029" cy="2781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2"/>
              </a:lnSpc>
            </a:pPr>
            <a:r>
              <a:rPr lang="en-US" sz="20812">
                <a:solidFill>
                  <a:srgbClr val="FFDE59"/>
                </a:solidFill>
                <a:latin typeface="Barlow SemiCondensed Heavy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153525"/>
            <a:ext cx="16186054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840791">
            <a:off x="-808736" y="1486165"/>
            <a:ext cx="7315200" cy="559551"/>
          </a:xfrm>
          <a:custGeom>
            <a:avLst/>
            <a:gdLst/>
            <a:ahLst/>
            <a:cxnLst/>
            <a:rect r="r" b="b" t="t" l="l"/>
            <a:pathLst>
              <a:path h="559551" w="7315200">
                <a:moveTo>
                  <a:pt x="0" y="0"/>
                </a:moveTo>
                <a:lnTo>
                  <a:pt x="7315200" y="0"/>
                </a:lnTo>
                <a:lnTo>
                  <a:pt x="7315200" y="559552"/>
                </a:lnTo>
                <a:lnTo>
                  <a:pt x="0" y="5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48212" y="4669885"/>
            <a:ext cx="13791576" cy="3834296"/>
          </a:xfrm>
          <a:custGeom>
            <a:avLst/>
            <a:gdLst/>
            <a:ahLst/>
            <a:cxnLst/>
            <a:rect r="r" b="b" t="t" l="l"/>
            <a:pathLst>
              <a:path h="3834296" w="13791576">
                <a:moveTo>
                  <a:pt x="0" y="0"/>
                </a:moveTo>
                <a:lnTo>
                  <a:pt x="13791576" y="0"/>
                </a:lnTo>
                <a:lnTo>
                  <a:pt x="13791576" y="3834296"/>
                </a:lnTo>
                <a:lnTo>
                  <a:pt x="0" y="383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57275"/>
            <a:ext cx="7292234" cy="233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408">
                <a:solidFill>
                  <a:srgbClr val="FFFFFF"/>
                </a:solidFill>
                <a:latin typeface="Inter Bold"/>
              </a:rPr>
              <a:t>Membuat Akun Kompasiana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84220" y="1142587"/>
            <a:ext cx="8346455" cy="2889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95"/>
              </a:lnSpc>
            </a:pPr>
            <a:r>
              <a:rPr lang="en-US" sz="3599">
                <a:solidFill>
                  <a:srgbClr val="FFFFFF"/>
                </a:solidFill>
                <a:latin typeface="Inter"/>
              </a:rPr>
              <a:t>Akun sudah selesai dibuat dan kamu sudah bisa mulai menulis. </a:t>
            </a:r>
            <a:r>
              <a:rPr lang="en-US" sz="3599">
                <a:solidFill>
                  <a:srgbClr val="FFFFFF"/>
                </a:solidFill>
                <a:latin typeface="Inter"/>
              </a:rPr>
              <a:t>Kembali ke halaman utama Kompasiana. Ada kolom bertuliskan "mulai nulis".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484220" y="4443460"/>
            <a:ext cx="2746198" cy="1788461"/>
          </a:xfrm>
          <a:custGeom>
            <a:avLst/>
            <a:gdLst/>
            <a:ahLst/>
            <a:cxnLst/>
            <a:rect r="r" b="b" t="t" l="l"/>
            <a:pathLst>
              <a:path h="1788461" w="2746198">
                <a:moveTo>
                  <a:pt x="0" y="0"/>
                </a:moveTo>
                <a:lnTo>
                  <a:pt x="2746198" y="0"/>
                </a:lnTo>
                <a:lnTo>
                  <a:pt x="2746198" y="1788462"/>
                </a:lnTo>
                <a:lnTo>
                  <a:pt x="0" y="1788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DAF2ctaa5uQ</dc:identifier>
  <dcterms:modified xsi:type="dcterms:W3CDTF">2011-08-01T06:04:30Z</dcterms:modified>
  <cp:revision>1</cp:revision>
  <dc:title>Menulis</dc:title>
</cp:coreProperties>
</file>