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8288000" cy="10287000"/>
  <p:notesSz cx="6858000" cy="9144000"/>
  <p:embeddedFontLst>
    <p:embeddedFont>
      <p:font typeface="Calibri" panose="020F0502020204030204" pitchFamily="34" charset="0"/>
      <p:regular r:id="rId26"/>
      <p:bold r:id="rId27"/>
      <p:italic r:id="rId28"/>
      <p:boldItalic r:id="rId29"/>
    </p:embeddedFont>
    <p:embeddedFont>
      <p:font typeface="Poppins" panose="020B0604020202020204" charset="0"/>
      <p:regular r:id="rId30"/>
    </p:embeddedFont>
    <p:embeddedFont>
      <p:font typeface="Poppins Bold" panose="020B0604020202020204" charset="0"/>
      <p:regular r:id="rId31"/>
    </p:embeddedFont>
    <p:embeddedFont>
      <p:font typeface="Poppins Italics"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26" d="100"/>
          <a:sy n="26" d="100"/>
        </p:scale>
        <p:origin x="32" y="3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48000" y="6151172"/>
            <a:ext cx="5231810" cy="4496086"/>
            <a:chOff x="0" y="0"/>
            <a:chExt cx="812800" cy="698500"/>
          </a:xfrm>
        </p:grpSpPr>
        <p:sp>
          <p:nvSpPr>
            <p:cNvPr id="3" name="Freeform 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EC791E"/>
              </a:solidFill>
              <a:prstDash val="solid"/>
              <a:miter/>
            </a:ln>
          </p:spPr>
        </p:sp>
        <p:sp>
          <p:nvSpPr>
            <p:cNvPr id="4" name="TextBox 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2327215" y="-178178"/>
            <a:ext cx="7256185" cy="10884278"/>
          </a:xfrm>
          <a:custGeom>
            <a:avLst/>
            <a:gdLst/>
            <a:ahLst/>
            <a:cxnLst/>
            <a:rect l="l" t="t" r="r" b="b"/>
            <a:pathLst>
              <a:path w="7256185" h="10884278">
                <a:moveTo>
                  <a:pt x="0" y="0"/>
                </a:moveTo>
                <a:lnTo>
                  <a:pt x="7256185" y="0"/>
                </a:lnTo>
                <a:lnTo>
                  <a:pt x="7256185" y="10884278"/>
                </a:lnTo>
                <a:lnTo>
                  <a:pt x="0" y="10884278"/>
                </a:lnTo>
                <a:lnTo>
                  <a:pt x="0" y="0"/>
                </a:lnTo>
                <a:close/>
              </a:path>
            </a:pathLst>
          </a:custGeom>
          <a:blipFill>
            <a:blip r:embed="rId2"/>
            <a:stretch>
              <a:fillRect/>
            </a:stretch>
          </a:blipFill>
        </p:spPr>
      </p:sp>
      <p:grpSp>
        <p:nvGrpSpPr>
          <p:cNvPr id="6" name="Group 6"/>
          <p:cNvGrpSpPr/>
          <p:nvPr/>
        </p:nvGrpSpPr>
        <p:grpSpPr>
          <a:xfrm>
            <a:off x="193" y="9538295"/>
            <a:ext cx="18288000" cy="641795"/>
            <a:chOff x="0" y="0"/>
            <a:chExt cx="4816593" cy="169032"/>
          </a:xfrm>
        </p:grpSpPr>
        <p:sp>
          <p:nvSpPr>
            <p:cNvPr id="7" name="Freeform 7"/>
            <p:cNvSpPr/>
            <p:nvPr/>
          </p:nvSpPr>
          <p:spPr>
            <a:xfrm>
              <a:off x="0" y="0"/>
              <a:ext cx="4816592" cy="169032"/>
            </a:xfrm>
            <a:custGeom>
              <a:avLst/>
              <a:gdLst/>
              <a:ahLst/>
              <a:cxnLst/>
              <a:rect l="l" t="t" r="r" b="b"/>
              <a:pathLst>
                <a:path w="4816592" h="169032">
                  <a:moveTo>
                    <a:pt x="0" y="0"/>
                  </a:moveTo>
                  <a:lnTo>
                    <a:pt x="4816592" y="0"/>
                  </a:lnTo>
                  <a:lnTo>
                    <a:pt x="4816592" y="169032"/>
                  </a:lnTo>
                  <a:lnTo>
                    <a:pt x="0" y="169032"/>
                  </a:lnTo>
                  <a:close/>
                </a:path>
              </a:pathLst>
            </a:custGeom>
            <a:solidFill>
              <a:srgbClr val="1B3640"/>
            </a:solidFill>
          </p:spPr>
        </p:sp>
        <p:sp>
          <p:nvSpPr>
            <p:cNvPr id="8" name="TextBox 8"/>
            <p:cNvSpPr txBox="1"/>
            <p:nvPr/>
          </p:nvSpPr>
          <p:spPr>
            <a:xfrm>
              <a:off x="0" y="-38100"/>
              <a:ext cx="4816593" cy="207132"/>
            </a:xfrm>
            <a:prstGeom prst="rect">
              <a:avLst/>
            </a:prstGeom>
          </p:spPr>
          <p:txBody>
            <a:bodyPr lIns="50800" tIns="50800" rIns="50800" bIns="50800" rtlCol="0" anchor="ctr"/>
            <a:lstStyle/>
            <a:p>
              <a:pPr algn="ctr">
                <a:lnSpc>
                  <a:spcPts val="2659"/>
                </a:lnSpc>
              </a:pPr>
              <a:endParaRPr/>
            </a:p>
          </p:txBody>
        </p:sp>
      </p:grpSp>
      <p:sp>
        <p:nvSpPr>
          <p:cNvPr id="9" name="AutoShape 9"/>
          <p:cNvSpPr/>
          <p:nvPr/>
        </p:nvSpPr>
        <p:spPr>
          <a:xfrm flipV="1">
            <a:off x="74" y="10222953"/>
            <a:ext cx="18288000" cy="19050"/>
          </a:xfrm>
          <a:prstGeom prst="line">
            <a:avLst/>
          </a:prstGeom>
          <a:ln w="142875" cap="flat">
            <a:solidFill>
              <a:srgbClr val="EC791E"/>
            </a:solidFill>
            <a:prstDash val="solid"/>
            <a:headEnd type="none" w="sm" len="sm"/>
            <a:tailEnd type="none" w="sm" len="sm"/>
          </a:ln>
        </p:spPr>
      </p:sp>
      <p:grpSp>
        <p:nvGrpSpPr>
          <p:cNvPr id="10" name="Group 10"/>
          <p:cNvGrpSpPr>
            <a:grpSpLocks noChangeAspect="1"/>
          </p:cNvGrpSpPr>
          <p:nvPr/>
        </p:nvGrpSpPr>
        <p:grpSpPr>
          <a:xfrm>
            <a:off x="-3048000" y="1464096"/>
            <a:ext cx="5231810" cy="4530511"/>
            <a:chOff x="0" y="0"/>
            <a:chExt cx="4282440" cy="3708400"/>
          </a:xfrm>
        </p:grpSpPr>
        <p:sp>
          <p:nvSpPr>
            <p:cNvPr id="11" name="Freeform 11"/>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4AAD">
                <a:alpha val="29804"/>
              </a:srgbClr>
            </a:solidFill>
            <a:ln w="12700">
              <a:solidFill>
                <a:schemeClr val="accent1">
                  <a:lumMod val="20000"/>
                  <a:lumOff val="80000"/>
                </a:schemeClr>
              </a:solidFill>
            </a:ln>
          </p:spPr>
        </p:sp>
      </p:grpSp>
      <p:grpSp>
        <p:nvGrpSpPr>
          <p:cNvPr id="12" name="Group 12"/>
          <p:cNvGrpSpPr>
            <a:grpSpLocks noChangeAspect="1"/>
          </p:cNvGrpSpPr>
          <p:nvPr/>
        </p:nvGrpSpPr>
        <p:grpSpPr>
          <a:xfrm>
            <a:off x="1092790" y="3737189"/>
            <a:ext cx="5231810" cy="4530511"/>
            <a:chOff x="0" y="0"/>
            <a:chExt cx="4282440" cy="3708400"/>
          </a:xfrm>
        </p:grpSpPr>
        <p:sp>
          <p:nvSpPr>
            <p:cNvPr id="13" name="Freeform 13"/>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DE59">
                <a:alpha val="29804"/>
              </a:srgbClr>
            </a:solidFill>
            <a:ln w="12700">
              <a:solidFill>
                <a:schemeClr val="accent6">
                  <a:lumMod val="20000"/>
                  <a:lumOff val="80000"/>
                </a:schemeClr>
              </a:solidFill>
            </a:ln>
          </p:spPr>
        </p:sp>
      </p:grpSp>
      <p:sp>
        <p:nvSpPr>
          <p:cNvPr id="17" name="Freeform 17"/>
          <p:cNvSpPr/>
          <p:nvPr/>
        </p:nvSpPr>
        <p:spPr>
          <a:xfrm>
            <a:off x="10477500" y="7440430"/>
            <a:ext cx="8231947" cy="1615520"/>
          </a:xfrm>
          <a:custGeom>
            <a:avLst/>
            <a:gdLst/>
            <a:ahLst/>
            <a:cxnLst/>
            <a:rect l="l" t="t" r="r" b="b"/>
            <a:pathLst>
              <a:path w="8231947" h="1615520">
                <a:moveTo>
                  <a:pt x="0" y="0"/>
                </a:moveTo>
                <a:lnTo>
                  <a:pt x="8231947" y="0"/>
                </a:lnTo>
                <a:lnTo>
                  <a:pt x="8231947" y="1615519"/>
                </a:lnTo>
                <a:lnTo>
                  <a:pt x="0" y="16155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8" name="TextBox 18"/>
          <p:cNvSpPr txBox="1"/>
          <p:nvPr/>
        </p:nvSpPr>
        <p:spPr>
          <a:xfrm>
            <a:off x="5508754" y="1730581"/>
            <a:ext cx="9727127" cy="1583510"/>
          </a:xfrm>
          <a:prstGeom prst="rect">
            <a:avLst/>
          </a:prstGeom>
        </p:spPr>
        <p:txBody>
          <a:bodyPr wrap="square" lIns="0" tIns="0" rIns="0" bIns="0" rtlCol="0" anchor="t">
            <a:spAutoFit/>
          </a:bodyPr>
          <a:lstStyle/>
          <a:p>
            <a:pPr marL="0" lvl="0" indent="0" algn="l">
              <a:lnSpc>
                <a:spcPct val="150000"/>
              </a:lnSpc>
              <a:spcBef>
                <a:spcPct val="0"/>
              </a:spcBef>
            </a:pPr>
            <a:r>
              <a:rPr lang="en-US" sz="3600" spc="57" dirty="0">
                <a:solidFill>
                  <a:srgbClr val="1B3640"/>
                </a:solidFill>
                <a:latin typeface="Poppins Bold"/>
                <a:ea typeface="Poppins Bold"/>
                <a:cs typeface="Poppins Bold"/>
                <a:sym typeface="Poppins Bold"/>
              </a:rPr>
              <a:t>ESENSI TEORI ORGANISASI: MENGHUBUNGKAN TEORI &amp; PRAKTEK</a:t>
            </a:r>
          </a:p>
        </p:txBody>
      </p:sp>
      <p:sp>
        <p:nvSpPr>
          <p:cNvPr id="19" name="TextBox 19"/>
          <p:cNvSpPr txBox="1"/>
          <p:nvPr/>
        </p:nvSpPr>
        <p:spPr>
          <a:xfrm>
            <a:off x="5508754" y="8233635"/>
            <a:ext cx="9305717" cy="629403"/>
          </a:xfrm>
          <a:prstGeom prst="rect">
            <a:avLst/>
          </a:prstGeom>
        </p:spPr>
        <p:txBody>
          <a:bodyPr lIns="0" tIns="0" rIns="0" bIns="0" rtlCol="0" anchor="t">
            <a:spAutoFit/>
          </a:bodyPr>
          <a:lstStyle/>
          <a:p>
            <a:pPr marL="0" lvl="0" indent="0" algn="l">
              <a:lnSpc>
                <a:spcPts val="5170"/>
              </a:lnSpc>
              <a:spcBef>
                <a:spcPct val="0"/>
              </a:spcBef>
            </a:pPr>
            <a:r>
              <a:rPr lang="en-US" sz="3200" spc="235" dirty="0">
                <a:solidFill>
                  <a:schemeClr val="accent6">
                    <a:lumMod val="75000"/>
                  </a:schemeClr>
                </a:solidFill>
                <a:latin typeface="Poppins Bold"/>
                <a:ea typeface="Poppins Bold"/>
                <a:cs typeface="Poppins Bold"/>
                <a:sym typeface="Poppins Bold"/>
              </a:rPr>
              <a:t>PERTEMUAN KE-15 </a:t>
            </a:r>
          </a:p>
        </p:txBody>
      </p:sp>
      <p:sp>
        <p:nvSpPr>
          <p:cNvPr id="20" name="TextBox 20"/>
          <p:cNvSpPr txBox="1"/>
          <p:nvPr/>
        </p:nvSpPr>
        <p:spPr>
          <a:xfrm>
            <a:off x="5508754" y="3507932"/>
            <a:ext cx="8648700" cy="557332"/>
          </a:xfrm>
          <a:prstGeom prst="rect">
            <a:avLst/>
          </a:prstGeom>
        </p:spPr>
        <p:txBody>
          <a:bodyPr lIns="0" tIns="0" rIns="0" bIns="0" rtlCol="0" anchor="t">
            <a:spAutoFit/>
          </a:bodyPr>
          <a:lstStyle/>
          <a:p>
            <a:pPr marL="0" lvl="0" indent="0" algn="l">
              <a:lnSpc>
                <a:spcPts val="4620"/>
              </a:lnSpc>
            </a:pPr>
            <a:r>
              <a:rPr lang="en-US" sz="2800" spc="126" dirty="0">
                <a:solidFill>
                  <a:srgbClr val="1B3640"/>
                </a:solidFill>
                <a:latin typeface="Poppins Bold"/>
                <a:ea typeface="Poppins Bold"/>
                <a:cs typeface="Poppins Bold"/>
                <a:sym typeface="Poppins Bold"/>
              </a:rPr>
              <a:t>TEORI ORGANISASI</a:t>
            </a:r>
          </a:p>
        </p:txBody>
      </p:sp>
      <p:sp>
        <p:nvSpPr>
          <p:cNvPr id="21" name="TextBox 21"/>
          <p:cNvSpPr txBox="1"/>
          <p:nvPr/>
        </p:nvSpPr>
        <p:spPr>
          <a:xfrm>
            <a:off x="5508754" y="8838680"/>
            <a:ext cx="16230600" cy="490134"/>
          </a:xfrm>
          <a:prstGeom prst="rect">
            <a:avLst/>
          </a:prstGeom>
        </p:spPr>
        <p:txBody>
          <a:bodyPr lIns="0" tIns="0" rIns="0" bIns="0" rtlCol="0" anchor="t">
            <a:spAutoFit/>
          </a:bodyPr>
          <a:lstStyle/>
          <a:p>
            <a:pPr marL="0" lvl="0" indent="0" algn="l">
              <a:lnSpc>
                <a:spcPts val="4200"/>
              </a:lnSpc>
              <a:spcBef>
                <a:spcPct val="0"/>
              </a:spcBef>
            </a:pPr>
            <a:r>
              <a:rPr lang="en-US" sz="2400" u="none" strike="noStrike" spc="150" dirty="0" err="1">
                <a:solidFill>
                  <a:srgbClr val="1B3640"/>
                </a:solidFill>
                <a:latin typeface="Poppins"/>
                <a:ea typeface="Poppins"/>
                <a:cs typeface="Poppins"/>
                <a:sym typeface="Poppins"/>
              </a:rPr>
              <a:t>Tahun</a:t>
            </a:r>
            <a:r>
              <a:rPr lang="en-US" sz="2400" u="none" strike="noStrike" spc="150" dirty="0">
                <a:solidFill>
                  <a:srgbClr val="1B3640"/>
                </a:solidFill>
                <a:latin typeface="Poppins"/>
                <a:ea typeface="Poppins"/>
                <a:cs typeface="Poppins"/>
                <a:sym typeface="Poppins"/>
              </a:rPr>
              <a:t> </a:t>
            </a:r>
            <a:r>
              <a:rPr lang="en-US" sz="2400" u="none" strike="noStrike" spc="150" dirty="0" err="1">
                <a:solidFill>
                  <a:srgbClr val="1B3640"/>
                </a:solidFill>
                <a:latin typeface="Poppins"/>
                <a:ea typeface="Poppins"/>
                <a:cs typeface="Poppins"/>
                <a:sym typeface="Poppins"/>
              </a:rPr>
              <a:t>Ajaran</a:t>
            </a:r>
            <a:r>
              <a:rPr lang="en-US" sz="2400" u="none" strike="noStrike" spc="150" dirty="0">
                <a:solidFill>
                  <a:srgbClr val="1B3640"/>
                </a:solidFill>
                <a:latin typeface="Poppins"/>
                <a:ea typeface="Poppins"/>
                <a:cs typeface="Poppins"/>
                <a:sym typeface="Poppins"/>
              </a:rPr>
              <a:t> 2024/2025</a:t>
            </a:r>
          </a:p>
        </p:txBody>
      </p:sp>
      <p:sp>
        <p:nvSpPr>
          <p:cNvPr id="22" name="TextBox 22"/>
          <p:cNvSpPr txBox="1"/>
          <p:nvPr/>
        </p:nvSpPr>
        <p:spPr>
          <a:xfrm>
            <a:off x="12317334" y="7801204"/>
            <a:ext cx="6534605" cy="798829"/>
          </a:xfrm>
          <a:prstGeom prst="rect">
            <a:avLst/>
          </a:prstGeom>
        </p:spPr>
        <p:txBody>
          <a:bodyPr lIns="0" tIns="0" rIns="0" bIns="0" rtlCol="0" anchor="t">
            <a:spAutoFit/>
          </a:bodyPr>
          <a:lstStyle/>
          <a:p>
            <a:pPr marL="0" lvl="0" indent="0" algn="l">
              <a:lnSpc>
                <a:spcPts val="3220"/>
              </a:lnSpc>
              <a:spcBef>
                <a:spcPct val="0"/>
              </a:spcBef>
            </a:pPr>
            <a:r>
              <a:rPr lang="en-US" sz="2300" spc="115">
                <a:solidFill>
                  <a:srgbClr val="1B3640"/>
                </a:solidFill>
                <a:latin typeface="Poppins"/>
                <a:ea typeface="Poppins"/>
                <a:cs typeface="Poppins"/>
                <a:sym typeface="Poppins"/>
              </a:rPr>
              <a:t>Anak Agung Gde Brahmantya Murti, S.I.P., MPA</a:t>
            </a:r>
          </a:p>
        </p:txBody>
      </p:sp>
      <p:sp>
        <p:nvSpPr>
          <p:cNvPr id="23" name="TextBox 23"/>
          <p:cNvSpPr txBox="1"/>
          <p:nvPr/>
        </p:nvSpPr>
        <p:spPr>
          <a:xfrm>
            <a:off x="294962" y="363184"/>
            <a:ext cx="4611556" cy="742560"/>
          </a:xfrm>
          <a:prstGeom prst="rect">
            <a:avLst/>
          </a:prstGeom>
        </p:spPr>
        <p:txBody>
          <a:bodyPr lIns="0" tIns="0" rIns="0" bIns="0" rtlCol="0" anchor="t">
            <a:spAutoFit/>
          </a:bodyPr>
          <a:lstStyle/>
          <a:p>
            <a:pPr marL="0" lvl="0" indent="0" algn="l">
              <a:lnSpc>
                <a:spcPts val="5451"/>
              </a:lnSpc>
              <a:spcBef>
                <a:spcPct val="0"/>
              </a:spcBef>
            </a:pPr>
            <a:r>
              <a:rPr lang="en-US" sz="4955" spc="49">
                <a:solidFill>
                  <a:srgbClr val="1B3640"/>
                </a:solidFill>
                <a:latin typeface="Poppins Bold"/>
                <a:ea typeface="Poppins Bold"/>
                <a:cs typeface="Poppins Bold"/>
                <a:sym typeface="Poppins Bold"/>
              </a:rPr>
              <a:t>P15</a:t>
            </a:r>
          </a:p>
        </p:txBody>
      </p:sp>
      <p:sp>
        <p:nvSpPr>
          <p:cNvPr id="24" name="Freeform 14">
            <a:extLst>
              <a:ext uri="{FF2B5EF4-FFF2-40B4-BE49-F238E27FC236}">
                <a16:creationId xmlns:a16="http://schemas.microsoft.com/office/drawing/2014/main" id="{0DA1E196-FC44-434B-AC92-F0642B5215D2}"/>
              </a:ext>
            </a:extLst>
          </p:cNvPr>
          <p:cNvSpPr/>
          <p:nvPr/>
        </p:nvSpPr>
        <p:spPr>
          <a:xfrm>
            <a:off x="5954271" y="152196"/>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5"/>
            <a:stretch>
              <a:fillRect/>
            </a:stretch>
          </a:blipFill>
        </p:spPr>
        <p:txBody>
          <a:bodyPr/>
          <a:lstStyle/>
          <a:p>
            <a:endParaRPr lang="en-US"/>
          </a:p>
        </p:txBody>
      </p:sp>
      <p:sp>
        <p:nvSpPr>
          <p:cNvPr id="25" name="Freeform 15">
            <a:extLst>
              <a:ext uri="{FF2B5EF4-FFF2-40B4-BE49-F238E27FC236}">
                <a16:creationId xmlns:a16="http://schemas.microsoft.com/office/drawing/2014/main" id="{6B0CC94E-C501-44DD-9AB9-507E62737051}"/>
              </a:ext>
            </a:extLst>
          </p:cNvPr>
          <p:cNvSpPr/>
          <p:nvPr/>
        </p:nvSpPr>
        <p:spPr>
          <a:xfrm>
            <a:off x="7647474" y="38100"/>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6"/>
            <a:stretch>
              <a:fillRect/>
            </a:stretch>
          </a:blipFill>
        </p:spPr>
        <p:txBody>
          <a:bodyPr/>
          <a:lstStyle/>
          <a:p>
            <a:endParaRPr lang="en-US"/>
          </a:p>
        </p:txBody>
      </p:sp>
      <p:sp>
        <p:nvSpPr>
          <p:cNvPr id="26" name="Freeform 16">
            <a:extLst>
              <a:ext uri="{FF2B5EF4-FFF2-40B4-BE49-F238E27FC236}">
                <a16:creationId xmlns:a16="http://schemas.microsoft.com/office/drawing/2014/main" id="{03274E83-A87C-48CA-8159-8C99CEAFA49A}"/>
              </a:ext>
            </a:extLst>
          </p:cNvPr>
          <p:cNvSpPr/>
          <p:nvPr/>
        </p:nvSpPr>
        <p:spPr>
          <a:xfrm>
            <a:off x="9194232" y="38100"/>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740600"/>
            <a:ext cx="4191134" cy="1040697"/>
            <a:chOff x="0" y="0"/>
            <a:chExt cx="1103838" cy="274093"/>
          </a:xfrm>
        </p:grpSpPr>
        <p:sp>
          <p:nvSpPr>
            <p:cNvPr id="3" name="Freeform 3"/>
            <p:cNvSpPr/>
            <p:nvPr/>
          </p:nvSpPr>
          <p:spPr>
            <a:xfrm>
              <a:off x="0" y="0"/>
              <a:ext cx="1103838" cy="274093"/>
            </a:xfrm>
            <a:custGeom>
              <a:avLst/>
              <a:gdLst/>
              <a:ahLst/>
              <a:cxnLst/>
              <a:rect l="l" t="t" r="r" b="b"/>
              <a:pathLst>
                <a:path w="1103838" h="274093">
                  <a:moveTo>
                    <a:pt x="0" y="0"/>
                  </a:moveTo>
                  <a:lnTo>
                    <a:pt x="1103838" y="0"/>
                  </a:lnTo>
                  <a:lnTo>
                    <a:pt x="1103838" y="274093"/>
                  </a:lnTo>
                  <a:lnTo>
                    <a:pt x="0" y="274093"/>
                  </a:lnTo>
                  <a:close/>
                </a:path>
              </a:pathLst>
            </a:custGeom>
            <a:solidFill>
              <a:srgbClr val="1B3640"/>
            </a:solidFill>
          </p:spPr>
        </p:sp>
        <p:sp>
          <p:nvSpPr>
            <p:cNvPr id="4" name="TextBox 4"/>
            <p:cNvSpPr txBox="1"/>
            <p:nvPr/>
          </p:nvSpPr>
          <p:spPr>
            <a:xfrm>
              <a:off x="0" y="-19050"/>
              <a:ext cx="1103838" cy="293143"/>
            </a:xfrm>
            <a:prstGeom prst="rect">
              <a:avLst/>
            </a:prstGeom>
          </p:spPr>
          <p:txBody>
            <a:bodyPr lIns="50800" tIns="50800" rIns="50800" bIns="50800" rtlCol="0" anchor="ctr"/>
            <a:lstStyle/>
            <a:p>
              <a:pPr algn="ctr">
                <a:lnSpc>
                  <a:spcPts val="1680"/>
                </a:lnSpc>
              </a:pPr>
              <a:endParaRPr/>
            </a:p>
          </p:txBody>
        </p:sp>
      </p:grpSp>
      <p:grpSp>
        <p:nvGrpSpPr>
          <p:cNvPr id="5" name="Group 5"/>
          <p:cNvGrpSpPr>
            <a:grpSpLocks noChangeAspect="1"/>
          </p:cNvGrpSpPr>
          <p:nvPr/>
        </p:nvGrpSpPr>
        <p:grpSpPr>
          <a:xfrm>
            <a:off x="15281967" y="4526814"/>
            <a:ext cx="5414338" cy="4688572"/>
            <a:chOff x="0" y="0"/>
            <a:chExt cx="4282440" cy="3708400"/>
          </a:xfrm>
        </p:grpSpPr>
        <p:sp>
          <p:nvSpPr>
            <p:cNvPr id="6" name="Freeform 6"/>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l="-7730" r="-7730"/>
              </a:stretch>
            </a:blipFill>
          </p:spPr>
        </p:sp>
      </p:grpSp>
      <p:grpSp>
        <p:nvGrpSpPr>
          <p:cNvPr id="7" name="Group 7"/>
          <p:cNvGrpSpPr>
            <a:grpSpLocks noChangeAspect="1"/>
          </p:cNvGrpSpPr>
          <p:nvPr/>
        </p:nvGrpSpPr>
        <p:grpSpPr>
          <a:xfrm>
            <a:off x="11041084" y="6871100"/>
            <a:ext cx="5414338" cy="4688572"/>
            <a:chOff x="0" y="0"/>
            <a:chExt cx="4282440" cy="3708400"/>
          </a:xfrm>
        </p:grpSpPr>
        <p:sp>
          <p:nvSpPr>
            <p:cNvPr id="8" name="Freeform 8"/>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a:stretch>
                <a:fillRect l="-14987" r="-14987"/>
              </a:stretch>
            </a:blipFill>
          </p:spPr>
        </p:sp>
      </p:grpSp>
      <p:grpSp>
        <p:nvGrpSpPr>
          <p:cNvPr id="9" name="Group 9"/>
          <p:cNvGrpSpPr>
            <a:grpSpLocks noChangeAspect="1"/>
          </p:cNvGrpSpPr>
          <p:nvPr/>
        </p:nvGrpSpPr>
        <p:grpSpPr>
          <a:xfrm>
            <a:off x="15163800" y="9334500"/>
            <a:ext cx="5414338" cy="4688572"/>
            <a:chOff x="0" y="0"/>
            <a:chExt cx="4282440" cy="3708400"/>
          </a:xfrm>
        </p:grpSpPr>
        <p:sp>
          <p:nvSpPr>
            <p:cNvPr id="10" name="Freeform 10"/>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DE59"/>
            </a:solidFill>
            <a:ln w="12700">
              <a:solidFill>
                <a:srgbClr val="FFFF00"/>
              </a:solidFill>
            </a:ln>
          </p:spPr>
        </p:sp>
      </p:grpSp>
      <p:grpSp>
        <p:nvGrpSpPr>
          <p:cNvPr id="14" name="Group 14"/>
          <p:cNvGrpSpPr/>
          <p:nvPr/>
        </p:nvGrpSpPr>
        <p:grpSpPr>
          <a:xfrm>
            <a:off x="409824" y="3709394"/>
            <a:ext cx="6028094" cy="2795471"/>
            <a:chOff x="0" y="0"/>
            <a:chExt cx="1587646" cy="736256"/>
          </a:xfrm>
        </p:grpSpPr>
        <p:sp>
          <p:nvSpPr>
            <p:cNvPr id="15" name="Freeform 15"/>
            <p:cNvSpPr/>
            <p:nvPr/>
          </p:nvSpPr>
          <p:spPr>
            <a:xfrm>
              <a:off x="0" y="0"/>
              <a:ext cx="1587646" cy="736256"/>
            </a:xfrm>
            <a:custGeom>
              <a:avLst/>
              <a:gdLst/>
              <a:ahLst/>
              <a:cxnLst/>
              <a:rect l="l" t="t" r="r" b="b"/>
              <a:pathLst>
                <a:path w="1587646" h="736256">
                  <a:moveTo>
                    <a:pt x="0" y="0"/>
                  </a:moveTo>
                  <a:lnTo>
                    <a:pt x="1587646" y="0"/>
                  </a:lnTo>
                  <a:lnTo>
                    <a:pt x="1587646" y="736256"/>
                  </a:lnTo>
                  <a:lnTo>
                    <a:pt x="0" y="736256"/>
                  </a:lnTo>
                  <a:close/>
                </a:path>
              </a:pathLst>
            </a:custGeom>
            <a:solidFill>
              <a:srgbClr val="FDFC90"/>
            </a:solidFill>
          </p:spPr>
        </p:sp>
        <p:sp>
          <p:nvSpPr>
            <p:cNvPr id="16" name="TextBox 16"/>
            <p:cNvSpPr txBox="1"/>
            <p:nvPr/>
          </p:nvSpPr>
          <p:spPr>
            <a:xfrm>
              <a:off x="0" y="-57150"/>
              <a:ext cx="1587646" cy="793406"/>
            </a:xfrm>
            <a:prstGeom prst="rect">
              <a:avLst/>
            </a:prstGeom>
          </p:spPr>
          <p:txBody>
            <a:bodyPr lIns="50800" tIns="50800" rIns="50800" bIns="50800" rtlCol="0" anchor="ctr"/>
            <a:lstStyle/>
            <a:p>
              <a:pPr algn="ctr">
                <a:lnSpc>
                  <a:spcPts val="2799"/>
                </a:lnSpc>
              </a:pPr>
              <a:r>
                <a:rPr lang="en-US" sz="1999">
                  <a:solidFill>
                    <a:srgbClr val="000000"/>
                  </a:solidFill>
                  <a:latin typeface="Poppins"/>
                  <a:ea typeface="Poppins"/>
                  <a:cs typeface="Poppins"/>
                  <a:sym typeface="Poppins"/>
                </a:rPr>
                <a:t>Bagan organisasi selalu menampilkan profil keorganisasian di mana hal ini menginformasikan kepada para pegawai maupun stakeholders, tentang bagaimana keseluruhan aktifitas dipersatukan dan tugas-tugas spesifik tetap saling memiliki keterkaitan dalam kegiatan operasional organisasi.</a:t>
              </a:r>
            </a:p>
          </p:txBody>
        </p:sp>
      </p:grpSp>
      <p:grpSp>
        <p:nvGrpSpPr>
          <p:cNvPr id="17" name="Group 17"/>
          <p:cNvGrpSpPr/>
          <p:nvPr/>
        </p:nvGrpSpPr>
        <p:grpSpPr>
          <a:xfrm>
            <a:off x="409824" y="6463196"/>
            <a:ext cx="6028094" cy="3554983"/>
            <a:chOff x="0" y="0"/>
            <a:chExt cx="1587646" cy="936292"/>
          </a:xfrm>
        </p:grpSpPr>
        <p:sp>
          <p:nvSpPr>
            <p:cNvPr id="18" name="Freeform 18"/>
            <p:cNvSpPr/>
            <p:nvPr/>
          </p:nvSpPr>
          <p:spPr>
            <a:xfrm>
              <a:off x="0" y="0"/>
              <a:ext cx="1587646" cy="936292"/>
            </a:xfrm>
            <a:custGeom>
              <a:avLst/>
              <a:gdLst/>
              <a:ahLst/>
              <a:cxnLst/>
              <a:rect l="l" t="t" r="r" b="b"/>
              <a:pathLst>
                <a:path w="1587646" h="936292">
                  <a:moveTo>
                    <a:pt x="0" y="0"/>
                  </a:moveTo>
                  <a:lnTo>
                    <a:pt x="1587646" y="0"/>
                  </a:lnTo>
                  <a:lnTo>
                    <a:pt x="1587646" y="936292"/>
                  </a:lnTo>
                  <a:lnTo>
                    <a:pt x="0" y="936292"/>
                  </a:lnTo>
                  <a:close/>
                </a:path>
              </a:pathLst>
            </a:custGeom>
            <a:solidFill>
              <a:srgbClr val="FDFC90"/>
            </a:solidFill>
          </p:spPr>
        </p:sp>
        <p:sp>
          <p:nvSpPr>
            <p:cNvPr id="19" name="TextBox 19"/>
            <p:cNvSpPr txBox="1"/>
            <p:nvPr/>
          </p:nvSpPr>
          <p:spPr>
            <a:xfrm>
              <a:off x="0" y="-57150"/>
              <a:ext cx="1587646" cy="993442"/>
            </a:xfrm>
            <a:prstGeom prst="rect">
              <a:avLst/>
            </a:prstGeom>
          </p:spPr>
          <p:txBody>
            <a:bodyPr lIns="50800" tIns="50800" rIns="50800" bIns="50800" rtlCol="0" anchor="ctr"/>
            <a:lstStyle/>
            <a:p>
              <a:pPr algn="ctr">
                <a:lnSpc>
                  <a:spcPts val="2799"/>
                </a:lnSpc>
              </a:pPr>
              <a:r>
                <a:rPr lang="en-US" sz="1999">
                  <a:solidFill>
                    <a:srgbClr val="000000"/>
                  </a:solidFill>
                  <a:latin typeface="Poppins"/>
                  <a:ea typeface="Poppins"/>
                  <a:cs typeface="Poppins"/>
                  <a:sym typeface="Poppins"/>
                </a:rPr>
                <a:t>Meski demikian, bagan organisasi tidak mampu memberi informasi di mana dan bagaimana suatu arus komunikasi informal yang penting terjadi dan beroperasi di dalam organisasi. Selain itu bagan organisasi juga tidak dapat menjamin implementasi dan proses di lapangan dapat berjalan sesuai dengan yang sebagaimana mestinya (lebih efektif) dalam pencapaian tujuan organisasi.</a:t>
              </a:r>
            </a:p>
          </p:txBody>
        </p:sp>
      </p:grpSp>
      <p:sp>
        <p:nvSpPr>
          <p:cNvPr id="20" name="TextBox 20"/>
          <p:cNvSpPr txBox="1"/>
          <p:nvPr/>
        </p:nvSpPr>
        <p:spPr>
          <a:xfrm>
            <a:off x="257424" y="1885209"/>
            <a:ext cx="3542935" cy="800735"/>
          </a:xfrm>
          <a:prstGeom prst="rect">
            <a:avLst/>
          </a:prstGeom>
        </p:spPr>
        <p:txBody>
          <a:bodyPr lIns="0" tIns="0" rIns="0" bIns="0" rtlCol="0" anchor="t">
            <a:spAutoFit/>
          </a:bodyPr>
          <a:lstStyle/>
          <a:p>
            <a:pPr marL="0" lvl="0" indent="0" algn="l">
              <a:lnSpc>
                <a:spcPts val="5830"/>
              </a:lnSpc>
              <a:spcBef>
                <a:spcPct val="0"/>
              </a:spcBef>
            </a:pPr>
            <a:r>
              <a:rPr lang="en-US" sz="5300" spc="265">
                <a:solidFill>
                  <a:srgbClr val="FFDE59"/>
                </a:solidFill>
                <a:latin typeface="Poppins Bold"/>
                <a:ea typeface="Poppins Bold"/>
                <a:cs typeface="Poppins Bold"/>
                <a:sym typeface="Poppins Bold"/>
              </a:rPr>
              <a:t>BAGAN </a:t>
            </a:r>
          </a:p>
        </p:txBody>
      </p:sp>
      <p:sp>
        <p:nvSpPr>
          <p:cNvPr id="21" name="TextBox 21"/>
          <p:cNvSpPr txBox="1"/>
          <p:nvPr/>
        </p:nvSpPr>
        <p:spPr>
          <a:xfrm>
            <a:off x="190307" y="2800430"/>
            <a:ext cx="8115493" cy="819070"/>
          </a:xfrm>
          <a:prstGeom prst="rect">
            <a:avLst/>
          </a:prstGeom>
        </p:spPr>
        <p:txBody>
          <a:bodyPr lIns="0" tIns="0" rIns="0" bIns="0" rtlCol="0" anchor="t">
            <a:spAutoFit/>
          </a:bodyPr>
          <a:lstStyle/>
          <a:p>
            <a:pPr marL="0" lvl="0" indent="0" algn="l">
              <a:lnSpc>
                <a:spcPts val="6490"/>
              </a:lnSpc>
              <a:spcBef>
                <a:spcPct val="0"/>
              </a:spcBef>
            </a:pPr>
            <a:r>
              <a:rPr lang="en-US" sz="5400" spc="295" dirty="0">
                <a:solidFill>
                  <a:srgbClr val="1B3640"/>
                </a:solidFill>
                <a:latin typeface="Poppins Bold"/>
                <a:ea typeface="Poppins Bold"/>
                <a:cs typeface="Poppins Bold"/>
                <a:sym typeface="Poppins Bold"/>
              </a:rPr>
              <a:t>ORGANISASI</a:t>
            </a:r>
          </a:p>
        </p:txBody>
      </p:sp>
      <p:sp>
        <p:nvSpPr>
          <p:cNvPr id="22" name="TextBox 22"/>
          <p:cNvSpPr txBox="1"/>
          <p:nvPr/>
        </p:nvSpPr>
        <p:spPr>
          <a:xfrm>
            <a:off x="7002236" y="3580129"/>
            <a:ext cx="9634161" cy="3999230"/>
          </a:xfrm>
          <a:prstGeom prst="rect">
            <a:avLst/>
          </a:prstGeom>
        </p:spPr>
        <p:txBody>
          <a:bodyPr lIns="0" tIns="0" rIns="0" bIns="0" rtlCol="0" anchor="t">
            <a:spAutoFit/>
          </a:bodyPr>
          <a:lstStyle/>
          <a:p>
            <a:pPr algn="ctr">
              <a:lnSpc>
                <a:spcPts val="3219"/>
              </a:lnSpc>
              <a:spcBef>
                <a:spcPct val="0"/>
              </a:spcBef>
            </a:pPr>
            <a:r>
              <a:rPr lang="en-US" sz="2299">
                <a:solidFill>
                  <a:srgbClr val="000000"/>
                </a:solidFill>
                <a:latin typeface="Poppins"/>
                <a:ea typeface="Poppins"/>
                <a:cs typeface="Poppins"/>
                <a:sym typeface="Poppins"/>
              </a:rPr>
              <a:t>Bagan organisasi merupakan salah satu cara yang dipakai untuk menggambarkan keterkaitan antar ke-empat elemen dasar dalam organisasi. Secara umum bagan organisasi menyediakan 4 jenis informasi mengenai struktur sebuah organisasi, yaitu informasi mengenai : </a:t>
            </a:r>
          </a:p>
          <a:p>
            <a:pPr algn="ctr">
              <a:lnSpc>
                <a:spcPts val="3219"/>
              </a:lnSpc>
              <a:spcBef>
                <a:spcPct val="0"/>
              </a:spcBef>
            </a:pPr>
            <a:endParaRPr lang="en-US" sz="2299">
              <a:solidFill>
                <a:srgbClr val="000000"/>
              </a:solidFill>
              <a:latin typeface="Poppins"/>
              <a:ea typeface="Poppins"/>
              <a:cs typeface="Poppins"/>
              <a:sym typeface="Poppins"/>
            </a:endParaRPr>
          </a:p>
          <a:p>
            <a:pPr marL="496567" lvl="1" indent="-248284" algn="l">
              <a:lnSpc>
                <a:spcPts val="3219"/>
              </a:lnSpc>
              <a:buFont typeface="Arial"/>
              <a:buChar char="•"/>
            </a:pPr>
            <a:r>
              <a:rPr lang="en-US" sz="2299">
                <a:solidFill>
                  <a:srgbClr val="000000"/>
                </a:solidFill>
                <a:latin typeface="Poppins"/>
                <a:ea typeface="Poppins"/>
                <a:cs typeface="Poppins"/>
                <a:sym typeface="Poppins"/>
              </a:rPr>
              <a:t>Tugas/Pekerjaan </a:t>
            </a:r>
          </a:p>
          <a:p>
            <a:pPr marL="496567" lvl="1" indent="-248284" algn="l">
              <a:lnSpc>
                <a:spcPts val="3219"/>
              </a:lnSpc>
              <a:buFont typeface="Arial"/>
              <a:buChar char="•"/>
            </a:pPr>
            <a:r>
              <a:rPr lang="en-US" sz="2299">
                <a:solidFill>
                  <a:srgbClr val="000000"/>
                </a:solidFill>
                <a:latin typeface="Poppins"/>
                <a:ea typeface="Poppins"/>
                <a:cs typeface="Poppins"/>
                <a:sym typeface="Poppins"/>
              </a:rPr>
              <a:t>Sub divisi/Pembagian tugas </a:t>
            </a:r>
          </a:p>
          <a:p>
            <a:pPr marL="496567" lvl="1" indent="-248284" algn="l">
              <a:lnSpc>
                <a:spcPts val="3219"/>
              </a:lnSpc>
              <a:buFont typeface="Arial"/>
              <a:buChar char="•"/>
            </a:pPr>
            <a:r>
              <a:rPr lang="en-US" sz="2299">
                <a:solidFill>
                  <a:srgbClr val="000000"/>
                </a:solidFill>
                <a:latin typeface="Poppins"/>
                <a:ea typeface="Poppins"/>
                <a:cs typeface="Poppins"/>
                <a:sym typeface="Poppins"/>
              </a:rPr>
              <a:t>Tingkatan manajemen </a:t>
            </a:r>
          </a:p>
          <a:p>
            <a:pPr marL="496567" lvl="1" indent="-248284" algn="l">
              <a:lnSpc>
                <a:spcPts val="3219"/>
              </a:lnSpc>
              <a:buFont typeface="Arial"/>
              <a:buChar char="•"/>
            </a:pPr>
            <a:r>
              <a:rPr lang="en-US" sz="2299">
                <a:solidFill>
                  <a:srgbClr val="000000"/>
                </a:solidFill>
                <a:latin typeface="Poppins"/>
                <a:ea typeface="Poppins"/>
                <a:cs typeface="Poppins"/>
                <a:sym typeface="Poppins"/>
              </a:rPr>
              <a:t>Garis wewenang/otoritas</a:t>
            </a:r>
          </a:p>
        </p:txBody>
      </p:sp>
      <p:sp>
        <p:nvSpPr>
          <p:cNvPr id="23" name="Freeform 14">
            <a:extLst>
              <a:ext uri="{FF2B5EF4-FFF2-40B4-BE49-F238E27FC236}">
                <a16:creationId xmlns:a16="http://schemas.microsoft.com/office/drawing/2014/main" id="{3EE7288B-03F5-4E16-AAD9-97354A97077B}"/>
              </a:ext>
            </a:extLst>
          </p:cNvPr>
          <p:cNvSpPr/>
          <p:nvPr/>
        </p:nvSpPr>
        <p:spPr>
          <a:xfrm>
            <a:off x="5954271" y="152196"/>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4"/>
            <a:stretch>
              <a:fillRect/>
            </a:stretch>
          </a:blipFill>
        </p:spPr>
        <p:txBody>
          <a:bodyPr/>
          <a:lstStyle/>
          <a:p>
            <a:endParaRPr lang="en-US"/>
          </a:p>
        </p:txBody>
      </p:sp>
      <p:sp>
        <p:nvSpPr>
          <p:cNvPr id="24" name="Freeform 15">
            <a:extLst>
              <a:ext uri="{FF2B5EF4-FFF2-40B4-BE49-F238E27FC236}">
                <a16:creationId xmlns:a16="http://schemas.microsoft.com/office/drawing/2014/main" id="{64FE84A8-4EAC-4B0B-AAD5-039D9997DB23}"/>
              </a:ext>
            </a:extLst>
          </p:cNvPr>
          <p:cNvSpPr/>
          <p:nvPr/>
        </p:nvSpPr>
        <p:spPr>
          <a:xfrm>
            <a:off x="7647474" y="38100"/>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5"/>
            <a:stretch>
              <a:fillRect/>
            </a:stretch>
          </a:blipFill>
        </p:spPr>
        <p:txBody>
          <a:bodyPr/>
          <a:lstStyle/>
          <a:p>
            <a:endParaRPr lang="en-US"/>
          </a:p>
        </p:txBody>
      </p:sp>
      <p:sp>
        <p:nvSpPr>
          <p:cNvPr id="25" name="Freeform 16">
            <a:extLst>
              <a:ext uri="{FF2B5EF4-FFF2-40B4-BE49-F238E27FC236}">
                <a16:creationId xmlns:a16="http://schemas.microsoft.com/office/drawing/2014/main" id="{DAC2F71D-9D90-4135-B431-8025E68B86CB}"/>
              </a:ext>
            </a:extLst>
          </p:cNvPr>
          <p:cNvSpPr/>
          <p:nvPr/>
        </p:nvSpPr>
        <p:spPr>
          <a:xfrm>
            <a:off x="9194232" y="38100"/>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741695"/>
            <a:ext cx="12008069" cy="756929"/>
            <a:chOff x="0" y="0"/>
            <a:chExt cx="3162619" cy="199356"/>
          </a:xfrm>
        </p:grpSpPr>
        <p:sp>
          <p:nvSpPr>
            <p:cNvPr id="3" name="Freeform 3"/>
            <p:cNvSpPr/>
            <p:nvPr/>
          </p:nvSpPr>
          <p:spPr>
            <a:xfrm>
              <a:off x="0" y="0"/>
              <a:ext cx="3162619" cy="199356"/>
            </a:xfrm>
            <a:custGeom>
              <a:avLst/>
              <a:gdLst/>
              <a:ahLst/>
              <a:cxnLst/>
              <a:rect l="l" t="t" r="r" b="b"/>
              <a:pathLst>
                <a:path w="3162619" h="199356">
                  <a:moveTo>
                    <a:pt x="0" y="0"/>
                  </a:moveTo>
                  <a:lnTo>
                    <a:pt x="3162619" y="0"/>
                  </a:lnTo>
                  <a:lnTo>
                    <a:pt x="3162619" y="199356"/>
                  </a:lnTo>
                  <a:lnTo>
                    <a:pt x="0" y="199356"/>
                  </a:lnTo>
                  <a:close/>
                </a:path>
              </a:pathLst>
            </a:custGeom>
            <a:solidFill>
              <a:srgbClr val="1B3640"/>
            </a:solidFill>
          </p:spPr>
        </p:sp>
        <p:sp>
          <p:nvSpPr>
            <p:cNvPr id="4" name="TextBox 4"/>
            <p:cNvSpPr txBox="1"/>
            <p:nvPr/>
          </p:nvSpPr>
          <p:spPr>
            <a:xfrm>
              <a:off x="0" y="-38100"/>
              <a:ext cx="3162619" cy="237456"/>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2465140"/>
            <a:ext cx="12008069" cy="1072240"/>
            <a:chOff x="0" y="0"/>
            <a:chExt cx="3162619" cy="282401"/>
          </a:xfrm>
        </p:grpSpPr>
        <p:sp>
          <p:nvSpPr>
            <p:cNvPr id="6" name="Freeform 6"/>
            <p:cNvSpPr/>
            <p:nvPr/>
          </p:nvSpPr>
          <p:spPr>
            <a:xfrm>
              <a:off x="0" y="0"/>
              <a:ext cx="3162619" cy="282401"/>
            </a:xfrm>
            <a:custGeom>
              <a:avLst/>
              <a:gdLst/>
              <a:ahLst/>
              <a:cxnLst/>
              <a:rect l="l" t="t" r="r" b="b"/>
              <a:pathLst>
                <a:path w="3162619" h="282401">
                  <a:moveTo>
                    <a:pt x="0" y="0"/>
                  </a:moveTo>
                  <a:lnTo>
                    <a:pt x="3162619" y="0"/>
                  </a:lnTo>
                  <a:lnTo>
                    <a:pt x="3162619" y="282401"/>
                  </a:lnTo>
                  <a:lnTo>
                    <a:pt x="0" y="282401"/>
                  </a:lnTo>
                  <a:close/>
                </a:path>
              </a:pathLst>
            </a:custGeom>
            <a:solidFill>
              <a:srgbClr val="FFDE59"/>
            </a:solidFill>
          </p:spPr>
        </p:sp>
        <p:sp>
          <p:nvSpPr>
            <p:cNvPr id="7" name="TextBox 7"/>
            <p:cNvSpPr txBox="1"/>
            <p:nvPr/>
          </p:nvSpPr>
          <p:spPr>
            <a:xfrm>
              <a:off x="0" y="-38100"/>
              <a:ext cx="3162619" cy="320501"/>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4388523" y="4676225"/>
            <a:ext cx="5231810" cy="4496086"/>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D9D9D9"/>
              </a:solidFill>
              <a:prstDash val="solid"/>
              <a:miter/>
            </a:ln>
          </p:spPr>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1" name="Group 11"/>
          <p:cNvGrpSpPr>
            <a:grpSpLocks noChangeAspect="1"/>
          </p:cNvGrpSpPr>
          <p:nvPr/>
        </p:nvGrpSpPr>
        <p:grpSpPr>
          <a:xfrm>
            <a:off x="10321020" y="7021423"/>
            <a:ext cx="5231810" cy="4530511"/>
            <a:chOff x="0" y="0"/>
            <a:chExt cx="4282440" cy="3708400"/>
          </a:xfrm>
        </p:grpSpPr>
        <p:sp>
          <p:nvSpPr>
            <p:cNvPr id="12" name="Freeform 12"/>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F6D1"/>
            </a:solidFill>
            <a:ln w="12700">
              <a:solidFill>
                <a:schemeClr val="accent6">
                  <a:lumMod val="20000"/>
                  <a:lumOff val="80000"/>
                </a:schemeClr>
              </a:solidFill>
            </a:ln>
          </p:spPr>
        </p:sp>
      </p:grpSp>
      <p:grpSp>
        <p:nvGrpSpPr>
          <p:cNvPr id="13" name="Group 13"/>
          <p:cNvGrpSpPr/>
          <p:nvPr/>
        </p:nvGrpSpPr>
        <p:grpSpPr>
          <a:xfrm>
            <a:off x="14388523" y="9344289"/>
            <a:ext cx="5231810" cy="4496086"/>
            <a:chOff x="0" y="0"/>
            <a:chExt cx="812800" cy="698500"/>
          </a:xfrm>
        </p:grpSpPr>
        <p:sp>
          <p:nvSpPr>
            <p:cNvPr id="14" name="Freeform 1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DE59"/>
            </a:solidFill>
            <a:ln cap="sq">
              <a:noFill/>
              <a:prstDash val="solid"/>
              <a:miter/>
            </a:ln>
          </p:spPr>
        </p:sp>
        <p:sp>
          <p:nvSpPr>
            <p:cNvPr id="15" name="TextBox 1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6" name="AutoShape 16"/>
          <p:cNvSpPr/>
          <p:nvPr/>
        </p:nvSpPr>
        <p:spPr>
          <a:xfrm flipV="1">
            <a:off x="74" y="10225088"/>
            <a:ext cx="18288000" cy="19050"/>
          </a:xfrm>
          <a:prstGeom prst="line">
            <a:avLst/>
          </a:prstGeom>
          <a:ln w="142875" cap="flat">
            <a:solidFill>
              <a:srgbClr val="EC791E"/>
            </a:solidFill>
            <a:prstDash val="solid"/>
            <a:headEnd type="none" w="sm" len="sm"/>
            <a:tailEnd type="none" w="sm" len="sm"/>
          </a:ln>
        </p:spPr>
      </p:sp>
      <p:sp>
        <p:nvSpPr>
          <p:cNvPr id="17" name="TextBox 17"/>
          <p:cNvSpPr txBox="1"/>
          <p:nvPr/>
        </p:nvSpPr>
        <p:spPr>
          <a:xfrm>
            <a:off x="1028931" y="1818535"/>
            <a:ext cx="10979138" cy="603250"/>
          </a:xfrm>
          <a:prstGeom prst="rect">
            <a:avLst/>
          </a:prstGeom>
        </p:spPr>
        <p:txBody>
          <a:bodyPr lIns="0" tIns="0" rIns="0" bIns="0" rtlCol="0" anchor="t">
            <a:spAutoFit/>
          </a:bodyPr>
          <a:lstStyle/>
          <a:p>
            <a:pPr marL="0" lvl="0" indent="0" algn="l">
              <a:lnSpc>
                <a:spcPts val="4399"/>
              </a:lnSpc>
              <a:spcBef>
                <a:spcPct val="0"/>
              </a:spcBef>
            </a:pPr>
            <a:r>
              <a:rPr lang="en-US" sz="3999" spc="399">
                <a:solidFill>
                  <a:srgbClr val="FFFFFF"/>
                </a:solidFill>
                <a:latin typeface="Poppins Italics"/>
                <a:ea typeface="Poppins Italics"/>
                <a:cs typeface="Poppins Italics"/>
                <a:sym typeface="Poppins Italics"/>
              </a:rPr>
              <a:t>BENTUK</a:t>
            </a:r>
          </a:p>
        </p:txBody>
      </p:sp>
      <p:sp>
        <p:nvSpPr>
          <p:cNvPr id="18" name="TextBox 18"/>
          <p:cNvSpPr txBox="1"/>
          <p:nvPr/>
        </p:nvSpPr>
        <p:spPr>
          <a:xfrm>
            <a:off x="1028931" y="2585335"/>
            <a:ext cx="10979138" cy="831850"/>
          </a:xfrm>
          <a:prstGeom prst="rect">
            <a:avLst/>
          </a:prstGeom>
        </p:spPr>
        <p:txBody>
          <a:bodyPr lIns="0" tIns="0" rIns="0" bIns="0" rtlCol="0" anchor="t">
            <a:spAutoFit/>
          </a:bodyPr>
          <a:lstStyle/>
          <a:p>
            <a:pPr marL="0" lvl="0" indent="0" algn="l">
              <a:lnSpc>
                <a:spcPts val="6049"/>
              </a:lnSpc>
              <a:spcBef>
                <a:spcPct val="0"/>
              </a:spcBef>
            </a:pPr>
            <a:r>
              <a:rPr lang="en-US" sz="5499" spc="137">
                <a:solidFill>
                  <a:srgbClr val="1B3640"/>
                </a:solidFill>
                <a:latin typeface="Poppins Bold"/>
                <a:ea typeface="Poppins Bold"/>
                <a:cs typeface="Poppins Bold"/>
                <a:sym typeface="Poppins Bold"/>
              </a:rPr>
              <a:t>BAGAN ORGANISASI</a:t>
            </a:r>
          </a:p>
        </p:txBody>
      </p:sp>
      <p:sp>
        <p:nvSpPr>
          <p:cNvPr id="22" name="TextBox 22"/>
          <p:cNvSpPr txBox="1"/>
          <p:nvPr/>
        </p:nvSpPr>
        <p:spPr>
          <a:xfrm>
            <a:off x="1028700" y="4257992"/>
            <a:ext cx="9292320" cy="5246370"/>
          </a:xfrm>
          <a:prstGeom prst="rect">
            <a:avLst/>
          </a:prstGeom>
        </p:spPr>
        <p:txBody>
          <a:bodyPr lIns="0" tIns="0" rIns="0" bIns="0" rtlCol="0" anchor="t">
            <a:spAutoFit/>
          </a:bodyPr>
          <a:lstStyle/>
          <a:p>
            <a:pPr algn="ctr">
              <a:lnSpc>
                <a:spcPts val="3780"/>
              </a:lnSpc>
              <a:spcBef>
                <a:spcPct val="0"/>
              </a:spcBef>
            </a:pPr>
            <a:r>
              <a:rPr lang="en-US" sz="2700">
                <a:solidFill>
                  <a:srgbClr val="000000"/>
                </a:solidFill>
                <a:latin typeface="Poppins"/>
                <a:ea typeface="Poppins"/>
                <a:cs typeface="Poppins"/>
                <a:sym typeface="Poppins"/>
              </a:rPr>
              <a:t>Bagan organisasi menggambarkan struktur atau susunan organisasi. Dari bagan tersebut kita dapat melihat kaitan antara orang dengan departemen atau dengan bagian organisasi, selain melukiskan kaitan, bagan organisasi menggambarkan juga :</a:t>
            </a:r>
          </a:p>
          <a:p>
            <a:pPr algn="ctr">
              <a:lnSpc>
                <a:spcPts val="3780"/>
              </a:lnSpc>
              <a:spcBef>
                <a:spcPct val="0"/>
              </a:spcBef>
            </a:pPr>
            <a:endParaRPr lang="en-US" sz="2700">
              <a:solidFill>
                <a:srgbClr val="000000"/>
              </a:solidFill>
              <a:latin typeface="Poppins"/>
              <a:ea typeface="Poppins"/>
              <a:cs typeface="Poppins"/>
              <a:sym typeface="Poppins"/>
            </a:endParaRPr>
          </a:p>
          <a:p>
            <a:pPr marL="582933" lvl="1" indent="-291467" algn="l">
              <a:lnSpc>
                <a:spcPts val="3780"/>
              </a:lnSpc>
              <a:buFont typeface="Arial"/>
              <a:buChar char="•"/>
            </a:pPr>
            <a:r>
              <a:rPr lang="en-US" sz="2700">
                <a:solidFill>
                  <a:srgbClr val="000000"/>
                </a:solidFill>
                <a:latin typeface="Poppins"/>
                <a:ea typeface="Poppins"/>
                <a:cs typeface="Poppins"/>
                <a:sym typeface="Poppins"/>
              </a:rPr>
              <a:t>Garis wewenang (untuk memutuskan, memerintahkan) </a:t>
            </a:r>
          </a:p>
          <a:p>
            <a:pPr marL="582933" lvl="1" indent="-291467" algn="l">
              <a:lnSpc>
                <a:spcPts val="3780"/>
              </a:lnSpc>
              <a:buFont typeface="Arial"/>
              <a:buChar char="•"/>
            </a:pPr>
            <a:r>
              <a:rPr lang="en-US" sz="2700">
                <a:solidFill>
                  <a:srgbClr val="000000"/>
                </a:solidFill>
                <a:latin typeface="Poppins"/>
                <a:ea typeface="Poppins"/>
                <a:cs typeface="Poppins"/>
                <a:sym typeface="Poppins"/>
              </a:rPr>
              <a:t>Jenis dan arus pekerjaan </a:t>
            </a:r>
          </a:p>
          <a:p>
            <a:pPr marL="582933" lvl="1" indent="-291467" algn="l">
              <a:lnSpc>
                <a:spcPts val="3780"/>
              </a:lnSpc>
              <a:buFont typeface="Arial"/>
              <a:buChar char="•"/>
            </a:pPr>
            <a:r>
              <a:rPr lang="en-US" sz="2700">
                <a:solidFill>
                  <a:srgbClr val="000000"/>
                </a:solidFill>
                <a:latin typeface="Poppins"/>
                <a:ea typeface="Poppins"/>
                <a:cs typeface="Poppins"/>
                <a:sym typeface="Poppins"/>
              </a:rPr>
              <a:t>Rentang kendali, yakni jumlah staf langsung yang dapat diurusi oleh seseorang secara efektif </a:t>
            </a:r>
          </a:p>
        </p:txBody>
      </p:sp>
      <p:sp>
        <p:nvSpPr>
          <p:cNvPr id="26" name="Freeform 14">
            <a:extLst>
              <a:ext uri="{FF2B5EF4-FFF2-40B4-BE49-F238E27FC236}">
                <a16:creationId xmlns:a16="http://schemas.microsoft.com/office/drawing/2014/main" id="{01F10445-040A-4AFC-B4A9-AE98A83BA298}"/>
              </a:ext>
            </a:extLst>
          </p:cNvPr>
          <p:cNvSpPr/>
          <p:nvPr/>
        </p:nvSpPr>
        <p:spPr>
          <a:xfrm>
            <a:off x="5954271" y="152196"/>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txBody>
          <a:bodyPr/>
          <a:lstStyle/>
          <a:p>
            <a:endParaRPr lang="en-US"/>
          </a:p>
        </p:txBody>
      </p:sp>
      <p:sp>
        <p:nvSpPr>
          <p:cNvPr id="27" name="Freeform 15">
            <a:extLst>
              <a:ext uri="{FF2B5EF4-FFF2-40B4-BE49-F238E27FC236}">
                <a16:creationId xmlns:a16="http://schemas.microsoft.com/office/drawing/2014/main" id="{10FDEB82-2133-4FD5-B457-E5E171EFD3E4}"/>
              </a:ext>
            </a:extLst>
          </p:cNvPr>
          <p:cNvSpPr/>
          <p:nvPr/>
        </p:nvSpPr>
        <p:spPr>
          <a:xfrm>
            <a:off x="7647474" y="38100"/>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txBody>
          <a:bodyPr/>
          <a:lstStyle/>
          <a:p>
            <a:endParaRPr lang="en-US"/>
          </a:p>
        </p:txBody>
      </p:sp>
      <p:sp>
        <p:nvSpPr>
          <p:cNvPr id="28" name="Freeform 16">
            <a:extLst>
              <a:ext uri="{FF2B5EF4-FFF2-40B4-BE49-F238E27FC236}">
                <a16:creationId xmlns:a16="http://schemas.microsoft.com/office/drawing/2014/main" id="{9A420995-AE7F-4F2C-B3E0-2FC04795FB22}"/>
              </a:ext>
            </a:extLst>
          </p:cNvPr>
          <p:cNvSpPr/>
          <p:nvPr/>
        </p:nvSpPr>
        <p:spPr>
          <a:xfrm>
            <a:off x="9194232" y="38100"/>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74" y="10225088"/>
            <a:ext cx="18288000" cy="19050"/>
          </a:xfrm>
          <a:prstGeom prst="line">
            <a:avLst/>
          </a:prstGeom>
          <a:ln w="142875" cap="flat">
            <a:solidFill>
              <a:srgbClr val="EC791E"/>
            </a:solidFill>
            <a:prstDash val="solid"/>
            <a:headEnd type="none" w="sm" len="sm"/>
            <a:tailEnd type="none" w="sm" len="sm"/>
          </a:ln>
        </p:spPr>
      </p:sp>
      <p:sp>
        <p:nvSpPr>
          <p:cNvPr id="6" name="Freeform 6"/>
          <p:cNvSpPr/>
          <p:nvPr/>
        </p:nvSpPr>
        <p:spPr>
          <a:xfrm>
            <a:off x="4070795" y="4591391"/>
            <a:ext cx="10146411" cy="5279169"/>
          </a:xfrm>
          <a:custGeom>
            <a:avLst/>
            <a:gdLst/>
            <a:ahLst/>
            <a:cxnLst/>
            <a:rect l="l" t="t" r="r" b="b"/>
            <a:pathLst>
              <a:path w="10146411" h="5279169">
                <a:moveTo>
                  <a:pt x="0" y="0"/>
                </a:moveTo>
                <a:lnTo>
                  <a:pt x="10146410" y="0"/>
                </a:lnTo>
                <a:lnTo>
                  <a:pt x="10146410" y="5279169"/>
                </a:lnTo>
                <a:lnTo>
                  <a:pt x="0" y="5279169"/>
                </a:lnTo>
                <a:lnTo>
                  <a:pt x="0" y="0"/>
                </a:lnTo>
                <a:close/>
              </a:path>
            </a:pathLst>
          </a:custGeom>
          <a:blipFill>
            <a:blip r:embed="rId2"/>
            <a:stretch>
              <a:fillRect/>
            </a:stretch>
          </a:blipFill>
        </p:spPr>
      </p:sp>
      <p:sp>
        <p:nvSpPr>
          <p:cNvPr id="7" name="TextBox 7"/>
          <p:cNvSpPr txBox="1"/>
          <p:nvPr/>
        </p:nvSpPr>
        <p:spPr>
          <a:xfrm>
            <a:off x="522006" y="2194250"/>
            <a:ext cx="17432041" cy="523876"/>
          </a:xfrm>
          <a:prstGeom prst="rect">
            <a:avLst/>
          </a:prstGeom>
        </p:spPr>
        <p:txBody>
          <a:bodyPr lIns="0" tIns="0" rIns="0" bIns="0" rtlCol="0" anchor="t">
            <a:spAutoFit/>
          </a:bodyPr>
          <a:lstStyle/>
          <a:p>
            <a:pPr algn="ctr">
              <a:lnSpc>
                <a:spcPts val="4199"/>
              </a:lnSpc>
              <a:spcBef>
                <a:spcPct val="0"/>
              </a:spcBef>
            </a:pPr>
            <a:r>
              <a:rPr lang="en-US" sz="2999">
                <a:solidFill>
                  <a:srgbClr val="000000"/>
                </a:solidFill>
                <a:latin typeface="Poppins Bold"/>
                <a:ea typeface="Poppins Bold"/>
                <a:cs typeface="Poppins Bold"/>
                <a:sym typeface="Poppins Bold"/>
              </a:rPr>
              <a:t>Ada tiga macam bentuk yang dapat kita pilih dalam menyusun bagan organisasi, yaitu :</a:t>
            </a:r>
          </a:p>
        </p:txBody>
      </p:sp>
      <p:sp>
        <p:nvSpPr>
          <p:cNvPr id="8" name="TextBox 8"/>
          <p:cNvSpPr txBox="1"/>
          <p:nvPr/>
        </p:nvSpPr>
        <p:spPr>
          <a:xfrm>
            <a:off x="869109" y="3135455"/>
            <a:ext cx="16549783" cy="1172845"/>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Poppins"/>
                <a:ea typeface="Poppins"/>
                <a:cs typeface="Poppins"/>
                <a:sym typeface="Poppins"/>
              </a:rPr>
              <a:t>Bagan Vertikal, ini merupakan metode tradisional dalam melukiskan susunan organisasi organisasi. Kotak-kotak disusun dari atas ke bawah, sehingga kelihatan jelas siapakah pimpinan dan siapakah staf, siapakah yang lebih tinggi weweangnya dan siapakah yang lebih rendah. </a:t>
            </a:r>
          </a:p>
        </p:txBody>
      </p:sp>
      <p:sp>
        <p:nvSpPr>
          <p:cNvPr id="9" name="Freeform 14">
            <a:extLst>
              <a:ext uri="{FF2B5EF4-FFF2-40B4-BE49-F238E27FC236}">
                <a16:creationId xmlns:a16="http://schemas.microsoft.com/office/drawing/2014/main" id="{9292F865-C03A-4321-8343-C638928D39A6}"/>
              </a:ext>
            </a:extLst>
          </p:cNvPr>
          <p:cNvSpPr/>
          <p:nvPr/>
        </p:nvSpPr>
        <p:spPr>
          <a:xfrm>
            <a:off x="5954271" y="152196"/>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3"/>
            <a:stretch>
              <a:fillRect/>
            </a:stretch>
          </a:blipFill>
        </p:spPr>
        <p:txBody>
          <a:bodyPr/>
          <a:lstStyle/>
          <a:p>
            <a:endParaRPr lang="en-US"/>
          </a:p>
        </p:txBody>
      </p:sp>
      <p:sp>
        <p:nvSpPr>
          <p:cNvPr id="10" name="Freeform 15">
            <a:extLst>
              <a:ext uri="{FF2B5EF4-FFF2-40B4-BE49-F238E27FC236}">
                <a16:creationId xmlns:a16="http://schemas.microsoft.com/office/drawing/2014/main" id="{824004D4-CDF2-40E1-9B84-54A461872E3C}"/>
              </a:ext>
            </a:extLst>
          </p:cNvPr>
          <p:cNvSpPr/>
          <p:nvPr/>
        </p:nvSpPr>
        <p:spPr>
          <a:xfrm>
            <a:off x="7647474" y="38100"/>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4"/>
            <a:stretch>
              <a:fillRect/>
            </a:stretch>
          </a:blipFill>
        </p:spPr>
        <p:txBody>
          <a:bodyPr/>
          <a:lstStyle/>
          <a:p>
            <a:endParaRPr lang="en-US"/>
          </a:p>
        </p:txBody>
      </p:sp>
      <p:sp>
        <p:nvSpPr>
          <p:cNvPr id="11" name="Freeform 16">
            <a:extLst>
              <a:ext uri="{FF2B5EF4-FFF2-40B4-BE49-F238E27FC236}">
                <a16:creationId xmlns:a16="http://schemas.microsoft.com/office/drawing/2014/main" id="{01A1324A-27F0-4822-9510-0BCDA1D81AEE}"/>
              </a:ext>
            </a:extLst>
          </p:cNvPr>
          <p:cNvSpPr/>
          <p:nvPr/>
        </p:nvSpPr>
        <p:spPr>
          <a:xfrm>
            <a:off x="9194232" y="38100"/>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74" y="10225088"/>
            <a:ext cx="18288000" cy="19050"/>
          </a:xfrm>
          <a:prstGeom prst="line">
            <a:avLst/>
          </a:prstGeom>
          <a:ln w="142875" cap="flat">
            <a:solidFill>
              <a:srgbClr val="EC791E"/>
            </a:solidFill>
            <a:prstDash val="solid"/>
            <a:headEnd type="none" w="sm" len="sm"/>
            <a:tailEnd type="none" w="sm" len="sm"/>
          </a:ln>
        </p:spPr>
      </p:sp>
      <p:sp>
        <p:nvSpPr>
          <p:cNvPr id="6" name="Freeform 6"/>
          <p:cNvSpPr/>
          <p:nvPr/>
        </p:nvSpPr>
        <p:spPr>
          <a:xfrm>
            <a:off x="3809762" y="3962741"/>
            <a:ext cx="8165895" cy="5701842"/>
          </a:xfrm>
          <a:custGeom>
            <a:avLst/>
            <a:gdLst/>
            <a:ahLst/>
            <a:cxnLst/>
            <a:rect l="l" t="t" r="r" b="b"/>
            <a:pathLst>
              <a:path w="8165895" h="5701842">
                <a:moveTo>
                  <a:pt x="0" y="0"/>
                </a:moveTo>
                <a:lnTo>
                  <a:pt x="8165895" y="0"/>
                </a:lnTo>
                <a:lnTo>
                  <a:pt x="8165895" y="5701842"/>
                </a:lnTo>
                <a:lnTo>
                  <a:pt x="0" y="5701842"/>
                </a:lnTo>
                <a:lnTo>
                  <a:pt x="0" y="0"/>
                </a:lnTo>
                <a:close/>
              </a:path>
            </a:pathLst>
          </a:custGeom>
          <a:blipFill>
            <a:blip r:embed="rId2"/>
            <a:stretch>
              <a:fillRect/>
            </a:stretch>
          </a:blipFill>
        </p:spPr>
      </p:sp>
      <p:sp>
        <p:nvSpPr>
          <p:cNvPr id="7" name="TextBox 7"/>
          <p:cNvSpPr txBox="1"/>
          <p:nvPr/>
        </p:nvSpPr>
        <p:spPr>
          <a:xfrm>
            <a:off x="869109" y="2008846"/>
            <a:ext cx="16549783" cy="1953895"/>
          </a:xfrm>
          <a:prstGeom prst="rect">
            <a:avLst/>
          </a:prstGeom>
        </p:spPr>
        <p:txBody>
          <a:bodyPr lIns="0" tIns="0" rIns="0" bIns="0" rtlCol="0" anchor="t">
            <a:spAutoFit/>
          </a:bodyPr>
          <a:lstStyle/>
          <a:p>
            <a:pPr algn="ctr">
              <a:lnSpc>
                <a:spcPts val="3079"/>
              </a:lnSpc>
            </a:pPr>
            <a:r>
              <a:rPr lang="en-US" sz="2199">
                <a:solidFill>
                  <a:srgbClr val="000000"/>
                </a:solidFill>
                <a:latin typeface="Poppins"/>
                <a:ea typeface="Poppins"/>
                <a:cs typeface="Poppins"/>
                <a:sym typeface="Poppins"/>
              </a:rPr>
              <a:t>Bagan Horisontal, menggunakanmetode biasauntuk membacahuruf Latin, darikiri kekanan; metodeini mengurangisebanyak mungkingagasan mengenaitingkat yang berbeda-beda, gagasan mengenaipimpinan dan staf. Dengandemikian, orang yang lebihrendah posisinyadalam organisasitidak secarajelasdiperlihatkan dalamgambar. Hal ini untukmenghilangkan rasa rendahdiri daripegawai yang lebihrendah tingkatnya.</a:t>
            </a:r>
          </a:p>
          <a:p>
            <a:pPr algn="ctr">
              <a:lnSpc>
                <a:spcPts val="3079"/>
              </a:lnSpc>
              <a:spcBef>
                <a:spcPct val="0"/>
              </a:spcBef>
            </a:pPr>
            <a:endParaRPr lang="en-US" sz="2199">
              <a:solidFill>
                <a:srgbClr val="000000"/>
              </a:solidFill>
              <a:latin typeface="Poppins"/>
              <a:ea typeface="Poppins"/>
              <a:cs typeface="Poppins"/>
              <a:sym typeface="Poppins"/>
            </a:endParaRPr>
          </a:p>
        </p:txBody>
      </p:sp>
      <p:sp>
        <p:nvSpPr>
          <p:cNvPr id="8" name="Freeform 14">
            <a:extLst>
              <a:ext uri="{FF2B5EF4-FFF2-40B4-BE49-F238E27FC236}">
                <a16:creationId xmlns:a16="http://schemas.microsoft.com/office/drawing/2014/main" id="{55560515-FC43-445E-84C2-6BEFFA27DE33}"/>
              </a:ext>
            </a:extLst>
          </p:cNvPr>
          <p:cNvSpPr/>
          <p:nvPr/>
        </p:nvSpPr>
        <p:spPr>
          <a:xfrm>
            <a:off x="5954271" y="152196"/>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3"/>
            <a:stretch>
              <a:fillRect/>
            </a:stretch>
          </a:blipFill>
        </p:spPr>
        <p:txBody>
          <a:bodyPr/>
          <a:lstStyle/>
          <a:p>
            <a:endParaRPr lang="en-US"/>
          </a:p>
        </p:txBody>
      </p:sp>
      <p:sp>
        <p:nvSpPr>
          <p:cNvPr id="9" name="Freeform 15">
            <a:extLst>
              <a:ext uri="{FF2B5EF4-FFF2-40B4-BE49-F238E27FC236}">
                <a16:creationId xmlns:a16="http://schemas.microsoft.com/office/drawing/2014/main" id="{FBBC28C2-159B-482C-B3C6-739AEF2BC5A0}"/>
              </a:ext>
            </a:extLst>
          </p:cNvPr>
          <p:cNvSpPr/>
          <p:nvPr/>
        </p:nvSpPr>
        <p:spPr>
          <a:xfrm>
            <a:off x="7647474" y="38100"/>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4"/>
            <a:stretch>
              <a:fillRect/>
            </a:stretch>
          </a:blipFill>
        </p:spPr>
        <p:txBody>
          <a:bodyPr/>
          <a:lstStyle/>
          <a:p>
            <a:endParaRPr lang="en-US"/>
          </a:p>
        </p:txBody>
      </p:sp>
      <p:sp>
        <p:nvSpPr>
          <p:cNvPr id="10" name="Freeform 16">
            <a:extLst>
              <a:ext uri="{FF2B5EF4-FFF2-40B4-BE49-F238E27FC236}">
                <a16:creationId xmlns:a16="http://schemas.microsoft.com/office/drawing/2014/main" id="{8969F179-C65E-4740-9382-C0B94713919D}"/>
              </a:ext>
            </a:extLst>
          </p:cNvPr>
          <p:cNvSpPr/>
          <p:nvPr/>
        </p:nvSpPr>
        <p:spPr>
          <a:xfrm>
            <a:off x="9194232" y="38100"/>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74" y="10225088"/>
            <a:ext cx="18288000" cy="19050"/>
          </a:xfrm>
          <a:prstGeom prst="line">
            <a:avLst/>
          </a:prstGeom>
          <a:ln w="142875" cap="flat">
            <a:solidFill>
              <a:srgbClr val="EC791E"/>
            </a:solidFill>
            <a:prstDash val="solid"/>
            <a:headEnd type="none" w="sm" len="sm"/>
            <a:tailEnd type="none" w="sm" len="sm"/>
          </a:ln>
        </p:spPr>
      </p:sp>
      <p:sp>
        <p:nvSpPr>
          <p:cNvPr id="6" name="Freeform 6"/>
          <p:cNvSpPr/>
          <p:nvPr/>
        </p:nvSpPr>
        <p:spPr>
          <a:xfrm>
            <a:off x="6022078" y="3572216"/>
            <a:ext cx="6243843" cy="6154773"/>
          </a:xfrm>
          <a:custGeom>
            <a:avLst/>
            <a:gdLst/>
            <a:ahLst/>
            <a:cxnLst/>
            <a:rect l="l" t="t" r="r" b="b"/>
            <a:pathLst>
              <a:path w="6243843" h="6154773">
                <a:moveTo>
                  <a:pt x="0" y="0"/>
                </a:moveTo>
                <a:lnTo>
                  <a:pt x="6243844" y="0"/>
                </a:lnTo>
                <a:lnTo>
                  <a:pt x="6243844" y="6154773"/>
                </a:lnTo>
                <a:lnTo>
                  <a:pt x="0" y="6154773"/>
                </a:lnTo>
                <a:lnTo>
                  <a:pt x="0" y="0"/>
                </a:lnTo>
                <a:close/>
              </a:path>
            </a:pathLst>
          </a:custGeom>
          <a:blipFill>
            <a:blip r:embed="rId2"/>
            <a:stretch>
              <a:fillRect/>
            </a:stretch>
          </a:blipFill>
        </p:spPr>
      </p:sp>
      <p:sp>
        <p:nvSpPr>
          <p:cNvPr id="7" name="TextBox 7"/>
          <p:cNvSpPr txBox="1"/>
          <p:nvPr/>
        </p:nvSpPr>
        <p:spPr>
          <a:xfrm>
            <a:off x="869109" y="2008846"/>
            <a:ext cx="16549783" cy="1563370"/>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Poppins"/>
                <a:ea typeface="Poppins"/>
                <a:cs typeface="Poppins"/>
                <a:sym typeface="Poppins"/>
              </a:rPr>
              <a:t>Bagan yang Konsentris, terdiriatas beberapalingkaran yang sepusat. Kepalaeksekutif berada di tengah-tengah. Bagan inimenunjukkan sifatdinamis dari hubunganpribadi, dan menghilangkan “perasaanpimpinan” dan “staf”. Jarak terdirititik pusatmenunjukkan dekat-jauhnyadari kepala eksekutif. Pangsa (segmen) dari lingkaranmenunjukkan departemen yang berbeda-beda. </a:t>
            </a:r>
          </a:p>
        </p:txBody>
      </p:sp>
      <p:sp>
        <p:nvSpPr>
          <p:cNvPr id="8" name="Freeform 14">
            <a:extLst>
              <a:ext uri="{FF2B5EF4-FFF2-40B4-BE49-F238E27FC236}">
                <a16:creationId xmlns:a16="http://schemas.microsoft.com/office/drawing/2014/main" id="{3F591D70-6391-46F2-A369-828E4889E138}"/>
              </a:ext>
            </a:extLst>
          </p:cNvPr>
          <p:cNvSpPr/>
          <p:nvPr/>
        </p:nvSpPr>
        <p:spPr>
          <a:xfrm>
            <a:off x="5954271" y="152196"/>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3"/>
            <a:stretch>
              <a:fillRect/>
            </a:stretch>
          </a:blipFill>
        </p:spPr>
        <p:txBody>
          <a:bodyPr/>
          <a:lstStyle/>
          <a:p>
            <a:endParaRPr lang="en-US"/>
          </a:p>
        </p:txBody>
      </p:sp>
      <p:sp>
        <p:nvSpPr>
          <p:cNvPr id="9" name="Freeform 15">
            <a:extLst>
              <a:ext uri="{FF2B5EF4-FFF2-40B4-BE49-F238E27FC236}">
                <a16:creationId xmlns:a16="http://schemas.microsoft.com/office/drawing/2014/main" id="{A657362D-432F-43A4-8853-0FCC36EA3A18}"/>
              </a:ext>
            </a:extLst>
          </p:cNvPr>
          <p:cNvSpPr/>
          <p:nvPr/>
        </p:nvSpPr>
        <p:spPr>
          <a:xfrm>
            <a:off x="7647474" y="38100"/>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4"/>
            <a:stretch>
              <a:fillRect/>
            </a:stretch>
          </a:blipFill>
        </p:spPr>
        <p:txBody>
          <a:bodyPr/>
          <a:lstStyle/>
          <a:p>
            <a:endParaRPr lang="en-US"/>
          </a:p>
        </p:txBody>
      </p:sp>
      <p:sp>
        <p:nvSpPr>
          <p:cNvPr id="10" name="Freeform 16">
            <a:extLst>
              <a:ext uri="{FF2B5EF4-FFF2-40B4-BE49-F238E27FC236}">
                <a16:creationId xmlns:a16="http://schemas.microsoft.com/office/drawing/2014/main" id="{3D30E368-7194-4BD7-AD04-2AB34279863C}"/>
              </a:ext>
            </a:extLst>
          </p:cNvPr>
          <p:cNvSpPr/>
          <p:nvPr/>
        </p:nvSpPr>
        <p:spPr>
          <a:xfrm>
            <a:off x="9194232" y="38100"/>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74" y="10225088"/>
            <a:ext cx="18288000" cy="19050"/>
          </a:xfrm>
          <a:prstGeom prst="line">
            <a:avLst/>
          </a:prstGeom>
          <a:ln w="142875" cap="flat">
            <a:solidFill>
              <a:srgbClr val="EC791E"/>
            </a:solidFill>
            <a:prstDash val="solid"/>
            <a:headEnd type="none" w="sm" len="sm"/>
            <a:tailEnd type="none" w="sm" len="sm"/>
          </a:ln>
        </p:spPr>
      </p:sp>
      <p:grpSp>
        <p:nvGrpSpPr>
          <p:cNvPr id="6" name="Group 6"/>
          <p:cNvGrpSpPr/>
          <p:nvPr/>
        </p:nvGrpSpPr>
        <p:grpSpPr>
          <a:xfrm>
            <a:off x="3091756" y="1804034"/>
            <a:ext cx="12056353" cy="879104"/>
            <a:chOff x="0" y="0"/>
            <a:chExt cx="3175336" cy="231534"/>
          </a:xfrm>
        </p:grpSpPr>
        <p:sp>
          <p:nvSpPr>
            <p:cNvPr id="7" name="Freeform 7"/>
            <p:cNvSpPr/>
            <p:nvPr/>
          </p:nvSpPr>
          <p:spPr>
            <a:xfrm>
              <a:off x="0" y="0"/>
              <a:ext cx="3175336" cy="231534"/>
            </a:xfrm>
            <a:custGeom>
              <a:avLst/>
              <a:gdLst/>
              <a:ahLst/>
              <a:cxnLst/>
              <a:rect l="l" t="t" r="r" b="b"/>
              <a:pathLst>
                <a:path w="3175336" h="231534">
                  <a:moveTo>
                    <a:pt x="0" y="0"/>
                  </a:moveTo>
                  <a:lnTo>
                    <a:pt x="3175336" y="0"/>
                  </a:lnTo>
                  <a:lnTo>
                    <a:pt x="3175336" y="231534"/>
                  </a:lnTo>
                  <a:lnTo>
                    <a:pt x="0" y="231534"/>
                  </a:lnTo>
                  <a:close/>
                </a:path>
              </a:pathLst>
            </a:custGeom>
            <a:solidFill>
              <a:srgbClr val="EC791E"/>
            </a:solidFill>
          </p:spPr>
        </p:sp>
        <p:sp>
          <p:nvSpPr>
            <p:cNvPr id="8" name="TextBox 8"/>
            <p:cNvSpPr txBox="1"/>
            <p:nvPr/>
          </p:nvSpPr>
          <p:spPr>
            <a:xfrm>
              <a:off x="0" y="-38100"/>
              <a:ext cx="3175336" cy="269634"/>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3682775" y="2038529"/>
            <a:ext cx="10979138" cy="530226"/>
          </a:xfrm>
          <a:prstGeom prst="rect">
            <a:avLst/>
          </a:prstGeom>
        </p:spPr>
        <p:txBody>
          <a:bodyPr lIns="0" tIns="0" rIns="0" bIns="0" rtlCol="0" anchor="t">
            <a:spAutoFit/>
          </a:bodyPr>
          <a:lstStyle/>
          <a:p>
            <a:pPr marL="0" lvl="0" indent="0" algn="ctr">
              <a:lnSpc>
                <a:spcPts val="3850"/>
              </a:lnSpc>
              <a:spcBef>
                <a:spcPct val="0"/>
              </a:spcBef>
            </a:pPr>
            <a:r>
              <a:rPr lang="en-US" sz="3500" spc="87">
                <a:solidFill>
                  <a:srgbClr val="FFFFFF"/>
                </a:solidFill>
                <a:latin typeface="Poppins Bold"/>
                <a:ea typeface="Poppins Bold"/>
                <a:cs typeface="Poppins Bold"/>
                <a:sym typeface="Poppins Bold"/>
              </a:rPr>
              <a:t>PETUNJUK MENGGAMBAR BAGAN ORGANISASI</a:t>
            </a:r>
          </a:p>
        </p:txBody>
      </p:sp>
      <p:sp>
        <p:nvSpPr>
          <p:cNvPr id="10" name="TextBox 10"/>
          <p:cNvSpPr txBox="1"/>
          <p:nvPr/>
        </p:nvSpPr>
        <p:spPr>
          <a:xfrm>
            <a:off x="386271" y="2766377"/>
            <a:ext cx="17355868" cy="7315836"/>
          </a:xfrm>
          <a:prstGeom prst="rect">
            <a:avLst/>
          </a:prstGeom>
        </p:spPr>
        <p:txBody>
          <a:bodyPr lIns="0" tIns="0" rIns="0" bIns="0" rtlCol="0" anchor="t">
            <a:spAutoFit/>
          </a:bodyPr>
          <a:lstStyle/>
          <a:p>
            <a:pPr algn="ctr">
              <a:lnSpc>
                <a:spcPts val="3639"/>
              </a:lnSpc>
              <a:spcBef>
                <a:spcPct val="0"/>
              </a:spcBef>
            </a:pPr>
            <a:r>
              <a:rPr lang="en-US" sz="2599">
                <a:solidFill>
                  <a:srgbClr val="000000"/>
                </a:solidFill>
                <a:latin typeface="Poppins"/>
                <a:ea typeface="Poppins"/>
                <a:cs typeface="Poppins"/>
                <a:sym typeface="Poppins"/>
              </a:rPr>
              <a:t>Berikut ini beberapa pedoman menggambar sebuah bagan organisasi yg baik:</a:t>
            </a:r>
          </a:p>
          <a:p>
            <a:pPr algn="ctr">
              <a:lnSpc>
                <a:spcPts val="3639"/>
              </a:lnSpc>
              <a:spcBef>
                <a:spcPct val="0"/>
              </a:spcBef>
            </a:pPr>
            <a:endParaRPr lang="en-US" sz="2599">
              <a:solidFill>
                <a:srgbClr val="000000"/>
              </a:solidFill>
              <a:latin typeface="Poppins"/>
              <a:ea typeface="Poppins"/>
              <a:cs typeface="Poppins"/>
              <a:sym typeface="Poppins"/>
            </a:endParaRPr>
          </a:p>
          <a:p>
            <a:pPr marL="561336" lvl="1" indent="-280668" algn="l">
              <a:lnSpc>
                <a:spcPts val="3639"/>
              </a:lnSpc>
              <a:buAutoNum type="arabicPeriod"/>
            </a:pPr>
            <a:r>
              <a:rPr lang="en-US" sz="2599">
                <a:solidFill>
                  <a:srgbClr val="000000"/>
                </a:solidFill>
                <a:latin typeface="Poppins"/>
                <a:ea typeface="Poppins"/>
                <a:cs typeface="Poppins"/>
                <a:sym typeface="Poppins"/>
              </a:rPr>
              <a:t>Kita harus memperhatikan hubungan hirarki, sehingga orang atau departemen yang mempunyai kedudukan hirarki tertinggi, ditempatkan di puncak, dan mereka yang mempunyai kedudukan sama pentingnya, ditempatkan pada tingkat horisontal yang sama tingginya. Misalnya, jika Direktur organisasi mempunyai kedudukan yang tertinggi, maka ia harus ditempatkan di puncak bagan organisasi. Dan jika pimpinan produksi, pimpinan pemasaran, pimpinan keuangan dan pimpinan personalia mempunyai keddukan yang sama tingginya, maka mereka keempat-empatnya harus ditempatkan dalam kotak horisontal yang sama tingginya. </a:t>
            </a:r>
          </a:p>
          <a:p>
            <a:pPr marL="561336" lvl="1" indent="-280668" algn="l">
              <a:lnSpc>
                <a:spcPts val="3639"/>
              </a:lnSpc>
              <a:buAutoNum type="arabicPeriod"/>
            </a:pPr>
            <a:r>
              <a:rPr lang="en-US" sz="2599">
                <a:solidFill>
                  <a:srgbClr val="000000"/>
                </a:solidFill>
                <a:latin typeface="Poppins"/>
                <a:ea typeface="Poppins"/>
                <a:cs typeface="Poppins"/>
                <a:sym typeface="Poppins"/>
              </a:rPr>
              <a:t>Diferensiasi vertikal (pembedaan wewenang) dan diferensiasi horizontal (keahlian) harus digambarkan dengan garis utuh, bukan titik-titik atau garis yang terputus-putus.</a:t>
            </a:r>
          </a:p>
          <a:p>
            <a:pPr marL="561336" lvl="1" indent="-280668" algn="l">
              <a:lnSpc>
                <a:spcPts val="3639"/>
              </a:lnSpc>
              <a:buAutoNum type="arabicPeriod"/>
            </a:pPr>
            <a:r>
              <a:rPr lang="en-US" sz="2599">
                <a:solidFill>
                  <a:srgbClr val="000000"/>
                </a:solidFill>
                <a:latin typeface="Poppins"/>
                <a:ea typeface="Poppins"/>
                <a:cs typeface="Poppins"/>
                <a:sym typeface="Poppins"/>
              </a:rPr>
              <a:t>Garis vertikal dan garis horisontal harus memotong kotak ditengah-tengahnya, tetapi tidak boleh menerobos kotak tersebut.</a:t>
            </a:r>
          </a:p>
          <a:p>
            <a:pPr marL="561336" lvl="1" indent="-280668" algn="l">
              <a:lnSpc>
                <a:spcPts val="3639"/>
              </a:lnSpc>
              <a:buAutoNum type="arabicPeriod"/>
            </a:pPr>
            <a:r>
              <a:rPr lang="en-US" sz="2599">
                <a:solidFill>
                  <a:srgbClr val="000000"/>
                </a:solidFill>
                <a:latin typeface="Poppins"/>
                <a:ea typeface="Poppins"/>
                <a:cs typeface="Poppins"/>
                <a:sym typeface="Poppins"/>
              </a:rPr>
              <a:t>Tiap-tiap kotak dalam barisan horisontal yang sama tingginya harus dilukis sama besarnya.</a:t>
            </a:r>
          </a:p>
          <a:p>
            <a:pPr marL="561336" lvl="1" indent="-280668" algn="l">
              <a:lnSpc>
                <a:spcPts val="3639"/>
              </a:lnSpc>
              <a:buAutoNum type="arabicPeriod"/>
            </a:pPr>
            <a:r>
              <a:rPr lang="en-US" sz="2599">
                <a:solidFill>
                  <a:srgbClr val="000000"/>
                </a:solidFill>
                <a:latin typeface="Poppins"/>
                <a:ea typeface="Poppins"/>
                <a:cs typeface="Poppins"/>
                <a:sym typeface="Poppins"/>
              </a:rPr>
              <a:t>Judul yang ditulis dalam bagan harus lengkap, seperti pimpinan produksi, pimpinan pamasaran, pimpinan keuangan, dan pimpinan personalia.</a:t>
            </a:r>
          </a:p>
        </p:txBody>
      </p:sp>
      <p:sp>
        <p:nvSpPr>
          <p:cNvPr id="11" name="Freeform 14">
            <a:extLst>
              <a:ext uri="{FF2B5EF4-FFF2-40B4-BE49-F238E27FC236}">
                <a16:creationId xmlns:a16="http://schemas.microsoft.com/office/drawing/2014/main" id="{9CD583E5-056C-4993-95D9-C44EA31F805C}"/>
              </a:ext>
            </a:extLst>
          </p:cNvPr>
          <p:cNvSpPr/>
          <p:nvPr/>
        </p:nvSpPr>
        <p:spPr>
          <a:xfrm>
            <a:off x="5954271" y="152196"/>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txBody>
          <a:bodyPr/>
          <a:lstStyle/>
          <a:p>
            <a:endParaRPr lang="en-US"/>
          </a:p>
        </p:txBody>
      </p:sp>
      <p:sp>
        <p:nvSpPr>
          <p:cNvPr id="12" name="Freeform 15">
            <a:extLst>
              <a:ext uri="{FF2B5EF4-FFF2-40B4-BE49-F238E27FC236}">
                <a16:creationId xmlns:a16="http://schemas.microsoft.com/office/drawing/2014/main" id="{2F76A220-0E51-4BAD-8D4A-CCA36301B181}"/>
              </a:ext>
            </a:extLst>
          </p:cNvPr>
          <p:cNvSpPr/>
          <p:nvPr/>
        </p:nvSpPr>
        <p:spPr>
          <a:xfrm>
            <a:off x="7647474" y="38100"/>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txBody>
          <a:bodyPr/>
          <a:lstStyle/>
          <a:p>
            <a:endParaRPr lang="en-US"/>
          </a:p>
        </p:txBody>
      </p:sp>
      <p:sp>
        <p:nvSpPr>
          <p:cNvPr id="13" name="Freeform 16">
            <a:extLst>
              <a:ext uri="{FF2B5EF4-FFF2-40B4-BE49-F238E27FC236}">
                <a16:creationId xmlns:a16="http://schemas.microsoft.com/office/drawing/2014/main" id="{AC4AEDB3-5DA9-417D-A069-AFBFAE6DA81B}"/>
              </a:ext>
            </a:extLst>
          </p:cNvPr>
          <p:cNvSpPr/>
          <p:nvPr/>
        </p:nvSpPr>
        <p:spPr>
          <a:xfrm>
            <a:off x="9194232" y="38100"/>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71866" y="3201024"/>
            <a:ext cx="9144268" cy="1203619"/>
            <a:chOff x="0" y="0"/>
            <a:chExt cx="2408367" cy="317003"/>
          </a:xfrm>
        </p:grpSpPr>
        <p:sp>
          <p:nvSpPr>
            <p:cNvPr id="3" name="Freeform 3"/>
            <p:cNvSpPr/>
            <p:nvPr/>
          </p:nvSpPr>
          <p:spPr>
            <a:xfrm>
              <a:off x="0" y="0"/>
              <a:ext cx="2408367" cy="317003"/>
            </a:xfrm>
            <a:custGeom>
              <a:avLst/>
              <a:gdLst/>
              <a:ahLst/>
              <a:cxnLst/>
              <a:rect l="l" t="t" r="r" b="b"/>
              <a:pathLst>
                <a:path w="2408367" h="317003">
                  <a:moveTo>
                    <a:pt x="0" y="0"/>
                  </a:moveTo>
                  <a:lnTo>
                    <a:pt x="2408367" y="0"/>
                  </a:lnTo>
                  <a:lnTo>
                    <a:pt x="2408367" y="317003"/>
                  </a:lnTo>
                  <a:lnTo>
                    <a:pt x="0" y="317003"/>
                  </a:lnTo>
                  <a:close/>
                </a:path>
              </a:pathLst>
            </a:custGeom>
            <a:solidFill>
              <a:srgbClr val="1B3640"/>
            </a:solidFill>
          </p:spPr>
        </p:sp>
        <p:sp>
          <p:nvSpPr>
            <p:cNvPr id="4" name="TextBox 4"/>
            <p:cNvSpPr txBox="1"/>
            <p:nvPr/>
          </p:nvSpPr>
          <p:spPr>
            <a:xfrm>
              <a:off x="0" y="-38100"/>
              <a:ext cx="2408367" cy="355103"/>
            </a:xfrm>
            <a:prstGeom prst="rect">
              <a:avLst/>
            </a:prstGeom>
          </p:spPr>
          <p:txBody>
            <a:bodyPr lIns="50800" tIns="50800" rIns="50800" bIns="50800" rtlCol="0" anchor="ctr"/>
            <a:lstStyle/>
            <a:p>
              <a:pPr algn="ctr">
                <a:lnSpc>
                  <a:spcPts val="2659"/>
                </a:lnSpc>
              </a:pPr>
              <a:endParaRPr/>
            </a:p>
          </p:txBody>
        </p:sp>
      </p:grpSp>
      <p:grpSp>
        <p:nvGrpSpPr>
          <p:cNvPr id="5" name="Group 5"/>
          <p:cNvGrpSpPr>
            <a:grpSpLocks noChangeAspect="1"/>
          </p:cNvGrpSpPr>
          <p:nvPr/>
        </p:nvGrpSpPr>
        <p:grpSpPr>
          <a:xfrm rot="381547">
            <a:off x="11248931" y="6122200"/>
            <a:ext cx="4685096" cy="5246370"/>
            <a:chOff x="0" y="0"/>
            <a:chExt cx="6350000" cy="7110730"/>
          </a:xfrm>
        </p:grpSpPr>
        <p:sp>
          <p:nvSpPr>
            <p:cNvPr id="6" name="Freeform 6"/>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blipFill>
              <a:blip r:embed="rId2"/>
              <a:stretch>
                <a:fillRect t="-16892" b="-16892"/>
              </a:stretch>
            </a:blipFill>
          </p:spPr>
        </p:sp>
      </p:grpSp>
      <p:grpSp>
        <p:nvGrpSpPr>
          <p:cNvPr id="7" name="Group 7"/>
          <p:cNvGrpSpPr>
            <a:grpSpLocks noChangeAspect="1"/>
          </p:cNvGrpSpPr>
          <p:nvPr/>
        </p:nvGrpSpPr>
        <p:grpSpPr>
          <a:xfrm rot="381547">
            <a:off x="6240173" y="7426274"/>
            <a:ext cx="4685096" cy="5246370"/>
            <a:chOff x="0" y="0"/>
            <a:chExt cx="6350000" cy="7110730"/>
          </a:xfrm>
        </p:grpSpPr>
        <p:sp>
          <p:nvSpPr>
            <p:cNvPr id="8" name="Freeform 8"/>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FFDE59"/>
            </a:solidFill>
            <a:ln w="12700">
              <a:solidFill>
                <a:srgbClr val="FFFF00"/>
              </a:solidFill>
            </a:ln>
          </p:spPr>
        </p:sp>
      </p:grpSp>
      <p:grpSp>
        <p:nvGrpSpPr>
          <p:cNvPr id="9" name="Group 9"/>
          <p:cNvGrpSpPr>
            <a:grpSpLocks noChangeAspect="1"/>
          </p:cNvGrpSpPr>
          <p:nvPr/>
        </p:nvGrpSpPr>
        <p:grpSpPr>
          <a:xfrm rot="381547">
            <a:off x="1190531" y="8730347"/>
            <a:ext cx="4685096" cy="5246370"/>
            <a:chOff x="0" y="0"/>
            <a:chExt cx="6350000" cy="7110730"/>
          </a:xfrm>
        </p:grpSpPr>
        <p:sp>
          <p:nvSpPr>
            <p:cNvPr id="10" name="Freeform 10"/>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blipFill>
              <a:blip r:embed="rId3"/>
              <a:stretch>
                <a:fillRect l="-33985" r="-33985"/>
              </a:stretch>
            </a:blipFill>
          </p:spPr>
        </p:sp>
      </p:grpSp>
      <p:grpSp>
        <p:nvGrpSpPr>
          <p:cNvPr id="11" name="Group 11"/>
          <p:cNvGrpSpPr>
            <a:grpSpLocks noChangeAspect="1"/>
          </p:cNvGrpSpPr>
          <p:nvPr/>
        </p:nvGrpSpPr>
        <p:grpSpPr>
          <a:xfrm rot="381547">
            <a:off x="7838120" y="-3704905"/>
            <a:ext cx="4685096" cy="5246370"/>
            <a:chOff x="0" y="0"/>
            <a:chExt cx="6350000" cy="7110730"/>
          </a:xfrm>
        </p:grpSpPr>
        <p:sp>
          <p:nvSpPr>
            <p:cNvPr id="12" name="Freeform 12"/>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EC791E"/>
            </a:solidFill>
            <a:ln w="12700">
              <a:solidFill>
                <a:schemeClr val="accent6">
                  <a:lumMod val="75000"/>
                </a:schemeClr>
              </a:solidFill>
            </a:ln>
          </p:spPr>
        </p:sp>
      </p:grpSp>
      <p:grpSp>
        <p:nvGrpSpPr>
          <p:cNvPr id="13" name="Group 13"/>
          <p:cNvGrpSpPr>
            <a:grpSpLocks noChangeAspect="1"/>
          </p:cNvGrpSpPr>
          <p:nvPr/>
        </p:nvGrpSpPr>
        <p:grpSpPr>
          <a:xfrm rot="381547">
            <a:off x="2811173" y="-2400831"/>
            <a:ext cx="4685096" cy="5246370"/>
            <a:chOff x="0" y="0"/>
            <a:chExt cx="6350000" cy="7110730"/>
          </a:xfrm>
        </p:grpSpPr>
        <p:sp>
          <p:nvSpPr>
            <p:cNvPr id="14" name="Freeform 14"/>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blipFill>
              <a:blip r:embed="rId4"/>
              <a:stretch>
                <a:fillRect l="-34195" r="-34195"/>
              </a:stretch>
            </a:blipFill>
          </p:spPr>
        </p:sp>
      </p:grpSp>
      <p:grpSp>
        <p:nvGrpSpPr>
          <p:cNvPr id="15" name="Group 15"/>
          <p:cNvGrpSpPr>
            <a:grpSpLocks noChangeAspect="1"/>
          </p:cNvGrpSpPr>
          <p:nvPr/>
        </p:nvGrpSpPr>
        <p:grpSpPr>
          <a:xfrm rot="381547">
            <a:off x="-2238469" y="-1096758"/>
            <a:ext cx="4685096" cy="5246370"/>
            <a:chOff x="0" y="0"/>
            <a:chExt cx="6350000" cy="7110730"/>
          </a:xfrm>
        </p:grpSpPr>
        <p:sp>
          <p:nvSpPr>
            <p:cNvPr id="16" name="Freeform 16"/>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FFDE59"/>
            </a:solidFill>
            <a:ln w="12700">
              <a:solidFill>
                <a:srgbClr val="FFFF00"/>
              </a:solidFill>
            </a:ln>
          </p:spPr>
        </p:sp>
      </p:grpSp>
      <p:grpSp>
        <p:nvGrpSpPr>
          <p:cNvPr id="17" name="Group 17"/>
          <p:cNvGrpSpPr>
            <a:grpSpLocks noChangeAspect="1"/>
          </p:cNvGrpSpPr>
          <p:nvPr/>
        </p:nvGrpSpPr>
        <p:grpSpPr>
          <a:xfrm rot="381547">
            <a:off x="16310534" y="4797309"/>
            <a:ext cx="4685096" cy="5246370"/>
            <a:chOff x="0" y="0"/>
            <a:chExt cx="6350000" cy="7110730"/>
          </a:xfrm>
        </p:grpSpPr>
        <p:sp>
          <p:nvSpPr>
            <p:cNvPr id="18" name="Freeform 18"/>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EC791E"/>
            </a:solidFill>
            <a:ln w="12700">
              <a:solidFill>
                <a:schemeClr val="accent6">
                  <a:lumMod val="75000"/>
                </a:schemeClr>
              </a:solidFill>
            </a:ln>
          </p:spPr>
        </p:sp>
      </p:grpSp>
      <p:grpSp>
        <p:nvGrpSpPr>
          <p:cNvPr id="19" name="Group 19"/>
          <p:cNvGrpSpPr>
            <a:grpSpLocks noChangeAspect="1"/>
          </p:cNvGrpSpPr>
          <p:nvPr/>
        </p:nvGrpSpPr>
        <p:grpSpPr>
          <a:xfrm rot="381547">
            <a:off x="14916633" y="8730347"/>
            <a:ext cx="4685096" cy="5246370"/>
            <a:chOff x="0" y="0"/>
            <a:chExt cx="6350000" cy="7110730"/>
          </a:xfrm>
        </p:grpSpPr>
        <p:sp>
          <p:nvSpPr>
            <p:cNvPr id="20" name="Freeform 20"/>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FFDE59"/>
            </a:solidFill>
            <a:ln w="12700">
              <a:solidFill>
                <a:srgbClr val="FFFF00"/>
              </a:solidFill>
            </a:ln>
          </p:spPr>
        </p:sp>
      </p:grpSp>
      <p:sp>
        <p:nvSpPr>
          <p:cNvPr id="21" name="TextBox 21"/>
          <p:cNvSpPr txBox="1"/>
          <p:nvPr/>
        </p:nvSpPr>
        <p:spPr>
          <a:xfrm>
            <a:off x="5086465" y="3367946"/>
            <a:ext cx="8115069" cy="828688"/>
          </a:xfrm>
          <a:prstGeom prst="rect">
            <a:avLst/>
          </a:prstGeom>
        </p:spPr>
        <p:txBody>
          <a:bodyPr lIns="0" tIns="0" rIns="0" bIns="0" rtlCol="0" anchor="t">
            <a:spAutoFit/>
          </a:bodyPr>
          <a:lstStyle/>
          <a:p>
            <a:pPr marL="0" lvl="0" indent="0" algn="ctr">
              <a:lnSpc>
                <a:spcPts val="6600"/>
              </a:lnSpc>
              <a:spcBef>
                <a:spcPct val="0"/>
              </a:spcBef>
            </a:pPr>
            <a:r>
              <a:rPr lang="en-US" sz="5400" spc="300" dirty="0">
                <a:solidFill>
                  <a:srgbClr val="FFDE59"/>
                </a:solidFill>
                <a:latin typeface="Poppins Bold"/>
                <a:ea typeface="Poppins Bold"/>
                <a:cs typeface="Poppins Bold"/>
                <a:sym typeface="Poppins Bold"/>
              </a:rPr>
              <a:t>APA FUNGSI BAGAN</a:t>
            </a:r>
          </a:p>
        </p:txBody>
      </p:sp>
      <p:sp>
        <p:nvSpPr>
          <p:cNvPr id="22" name="TextBox 22"/>
          <p:cNvSpPr txBox="1"/>
          <p:nvPr/>
        </p:nvSpPr>
        <p:spPr>
          <a:xfrm>
            <a:off x="4933507" y="4476753"/>
            <a:ext cx="8630093" cy="1352547"/>
          </a:xfrm>
          <a:prstGeom prst="rect">
            <a:avLst/>
          </a:prstGeom>
        </p:spPr>
        <p:txBody>
          <a:bodyPr lIns="0" tIns="0" rIns="0" bIns="0" rtlCol="0" anchor="t">
            <a:spAutoFit/>
          </a:bodyPr>
          <a:lstStyle/>
          <a:p>
            <a:pPr marL="0" lvl="0" indent="0" algn="ctr">
              <a:lnSpc>
                <a:spcPts val="9899"/>
              </a:lnSpc>
              <a:spcBef>
                <a:spcPct val="0"/>
              </a:spcBef>
            </a:pPr>
            <a:r>
              <a:rPr lang="en-US" sz="8999" spc="449" dirty="0">
                <a:solidFill>
                  <a:srgbClr val="1B3640"/>
                </a:solidFill>
                <a:latin typeface="Poppins Bold"/>
                <a:ea typeface="Poppins Bold"/>
                <a:cs typeface="Poppins Bold"/>
                <a:sym typeface="Poppins Bold"/>
              </a:rPr>
              <a:t>ORGANISASI?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74" y="10225088"/>
            <a:ext cx="18288000" cy="19050"/>
          </a:xfrm>
          <a:prstGeom prst="line">
            <a:avLst/>
          </a:prstGeom>
          <a:ln w="142875" cap="flat">
            <a:solidFill>
              <a:srgbClr val="EC791E"/>
            </a:solidFill>
            <a:prstDash val="solid"/>
            <a:headEnd type="none" w="sm" len="sm"/>
            <a:tailEnd type="none" w="sm" len="sm"/>
          </a:ln>
        </p:spPr>
      </p:sp>
      <p:grpSp>
        <p:nvGrpSpPr>
          <p:cNvPr id="6" name="Group 6"/>
          <p:cNvGrpSpPr/>
          <p:nvPr/>
        </p:nvGrpSpPr>
        <p:grpSpPr>
          <a:xfrm>
            <a:off x="3091756" y="1804034"/>
            <a:ext cx="12056353" cy="879104"/>
            <a:chOff x="0" y="0"/>
            <a:chExt cx="3175336" cy="231534"/>
          </a:xfrm>
        </p:grpSpPr>
        <p:sp>
          <p:nvSpPr>
            <p:cNvPr id="7" name="Freeform 7"/>
            <p:cNvSpPr/>
            <p:nvPr/>
          </p:nvSpPr>
          <p:spPr>
            <a:xfrm>
              <a:off x="0" y="0"/>
              <a:ext cx="3175336" cy="231534"/>
            </a:xfrm>
            <a:custGeom>
              <a:avLst/>
              <a:gdLst/>
              <a:ahLst/>
              <a:cxnLst/>
              <a:rect l="l" t="t" r="r" b="b"/>
              <a:pathLst>
                <a:path w="3175336" h="231534">
                  <a:moveTo>
                    <a:pt x="0" y="0"/>
                  </a:moveTo>
                  <a:lnTo>
                    <a:pt x="3175336" y="0"/>
                  </a:lnTo>
                  <a:lnTo>
                    <a:pt x="3175336" y="231534"/>
                  </a:lnTo>
                  <a:lnTo>
                    <a:pt x="0" y="231534"/>
                  </a:lnTo>
                  <a:close/>
                </a:path>
              </a:pathLst>
            </a:custGeom>
            <a:solidFill>
              <a:srgbClr val="EC791E"/>
            </a:solidFill>
          </p:spPr>
        </p:sp>
        <p:sp>
          <p:nvSpPr>
            <p:cNvPr id="8" name="TextBox 8"/>
            <p:cNvSpPr txBox="1"/>
            <p:nvPr/>
          </p:nvSpPr>
          <p:spPr>
            <a:xfrm>
              <a:off x="0" y="-38100"/>
              <a:ext cx="3175336" cy="269634"/>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3682775" y="2038529"/>
            <a:ext cx="10979138" cy="530226"/>
          </a:xfrm>
          <a:prstGeom prst="rect">
            <a:avLst/>
          </a:prstGeom>
        </p:spPr>
        <p:txBody>
          <a:bodyPr lIns="0" tIns="0" rIns="0" bIns="0" rtlCol="0" anchor="t">
            <a:spAutoFit/>
          </a:bodyPr>
          <a:lstStyle/>
          <a:p>
            <a:pPr marL="0" lvl="0" indent="0" algn="ctr">
              <a:lnSpc>
                <a:spcPts val="3850"/>
              </a:lnSpc>
              <a:spcBef>
                <a:spcPct val="0"/>
              </a:spcBef>
            </a:pPr>
            <a:r>
              <a:rPr lang="en-US" sz="3500" spc="87">
                <a:solidFill>
                  <a:srgbClr val="FFFFFF"/>
                </a:solidFill>
                <a:latin typeface="Poppins Bold"/>
                <a:ea typeface="Poppins Bold"/>
                <a:cs typeface="Poppins Bold"/>
                <a:sym typeface="Poppins Bold"/>
              </a:rPr>
              <a:t>KELEMAHAN BAGAN ORGANISASI</a:t>
            </a:r>
          </a:p>
        </p:txBody>
      </p:sp>
      <p:sp>
        <p:nvSpPr>
          <p:cNvPr id="10" name="TextBox 10"/>
          <p:cNvSpPr txBox="1"/>
          <p:nvPr/>
        </p:nvSpPr>
        <p:spPr>
          <a:xfrm>
            <a:off x="490283" y="3245113"/>
            <a:ext cx="17259300" cy="6402706"/>
          </a:xfrm>
          <a:prstGeom prst="rect">
            <a:avLst/>
          </a:prstGeom>
        </p:spPr>
        <p:txBody>
          <a:bodyPr lIns="0" tIns="0" rIns="0" bIns="0" rtlCol="0" anchor="t">
            <a:spAutoFit/>
          </a:bodyPr>
          <a:lstStyle/>
          <a:p>
            <a:pPr marL="712462" lvl="1" indent="-356231" algn="l">
              <a:lnSpc>
                <a:spcPts val="4619"/>
              </a:lnSpc>
              <a:buAutoNum type="arabicPeriod"/>
            </a:pPr>
            <a:r>
              <a:rPr lang="en-US" sz="3299">
                <a:solidFill>
                  <a:srgbClr val="000000"/>
                </a:solidFill>
                <a:latin typeface="Poppins"/>
                <a:ea typeface="Poppins"/>
                <a:cs typeface="Poppins"/>
                <a:sym typeface="Poppins"/>
              </a:rPr>
              <a:t>Struktur organisasi cepat menjadi usang. Perubahan didalam organisasi itu sendiri dan perubahan diluar seperti perubahan sosial dan ekonomis, menyebabkan struktur organisasi tidak sesuai lagi dan bagan organisasi juga harus diubah. </a:t>
            </a:r>
          </a:p>
          <a:p>
            <a:pPr marL="712462" lvl="1" indent="-356231" algn="l">
              <a:lnSpc>
                <a:spcPts val="4619"/>
              </a:lnSpc>
              <a:buAutoNum type="arabicPeriod"/>
            </a:pPr>
            <a:r>
              <a:rPr lang="en-US" sz="3299">
                <a:solidFill>
                  <a:srgbClr val="000000"/>
                </a:solidFill>
                <a:latin typeface="Poppins"/>
                <a:ea typeface="Poppins"/>
                <a:cs typeface="Poppins"/>
                <a:sym typeface="Poppins"/>
              </a:rPr>
              <a:t>Bagan organisasi tidak dapat menggambarkan hubungan manusiawi diantara para pegawai (hubungan persahabatan, permusuhan, persaingan dan sebagainya).</a:t>
            </a:r>
          </a:p>
          <a:p>
            <a:pPr marL="712462" lvl="1" indent="-356231" algn="l">
              <a:lnSpc>
                <a:spcPts val="4619"/>
              </a:lnSpc>
              <a:buAutoNum type="arabicPeriod"/>
            </a:pPr>
            <a:r>
              <a:rPr lang="en-US" sz="3299">
                <a:solidFill>
                  <a:srgbClr val="000000"/>
                </a:solidFill>
                <a:latin typeface="Poppins"/>
                <a:ea typeface="Poppins"/>
                <a:cs typeface="Poppins"/>
                <a:sym typeface="Poppins"/>
              </a:rPr>
              <a:t>Bagan organisasi menimbulkan hubungan yang kaku, karena orang cenderung mempertahankan bidangnya dalam bagan organisasi.</a:t>
            </a:r>
          </a:p>
          <a:p>
            <a:pPr marL="712462" lvl="1" indent="-356231" algn="l">
              <a:lnSpc>
                <a:spcPts val="4619"/>
              </a:lnSpc>
              <a:buAutoNum type="arabicPeriod"/>
            </a:pPr>
            <a:r>
              <a:rPr lang="en-US" sz="3299">
                <a:solidFill>
                  <a:srgbClr val="000000"/>
                </a:solidFill>
                <a:latin typeface="Poppins"/>
                <a:ea typeface="Poppins"/>
                <a:cs typeface="Poppins"/>
                <a:sym typeface="Poppins"/>
              </a:rPr>
              <a:t>Bagan organisasi menimbulkan persoalan status. Orang mungkin tidak senang dibandingkan dengan orang lain dari segi posisinya dalam organisasi.</a:t>
            </a:r>
          </a:p>
        </p:txBody>
      </p:sp>
      <p:sp>
        <p:nvSpPr>
          <p:cNvPr id="11" name="Freeform 14">
            <a:extLst>
              <a:ext uri="{FF2B5EF4-FFF2-40B4-BE49-F238E27FC236}">
                <a16:creationId xmlns:a16="http://schemas.microsoft.com/office/drawing/2014/main" id="{6154328D-D9D5-4C6E-801A-6EE95FB1BE24}"/>
              </a:ext>
            </a:extLst>
          </p:cNvPr>
          <p:cNvSpPr/>
          <p:nvPr/>
        </p:nvSpPr>
        <p:spPr>
          <a:xfrm>
            <a:off x="5954271" y="152196"/>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txBody>
          <a:bodyPr/>
          <a:lstStyle/>
          <a:p>
            <a:endParaRPr lang="en-US"/>
          </a:p>
        </p:txBody>
      </p:sp>
      <p:sp>
        <p:nvSpPr>
          <p:cNvPr id="12" name="Freeform 15">
            <a:extLst>
              <a:ext uri="{FF2B5EF4-FFF2-40B4-BE49-F238E27FC236}">
                <a16:creationId xmlns:a16="http://schemas.microsoft.com/office/drawing/2014/main" id="{E2FC323E-8169-4C2A-AB07-80AC820F7779}"/>
              </a:ext>
            </a:extLst>
          </p:cNvPr>
          <p:cNvSpPr/>
          <p:nvPr/>
        </p:nvSpPr>
        <p:spPr>
          <a:xfrm>
            <a:off x="7647474" y="38100"/>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txBody>
          <a:bodyPr/>
          <a:lstStyle/>
          <a:p>
            <a:endParaRPr lang="en-US"/>
          </a:p>
        </p:txBody>
      </p:sp>
      <p:sp>
        <p:nvSpPr>
          <p:cNvPr id="13" name="Freeform 16">
            <a:extLst>
              <a:ext uri="{FF2B5EF4-FFF2-40B4-BE49-F238E27FC236}">
                <a16:creationId xmlns:a16="http://schemas.microsoft.com/office/drawing/2014/main" id="{9C6C1988-96E0-40DE-A169-7ACCC9AB026F}"/>
              </a:ext>
            </a:extLst>
          </p:cNvPr>
          <p:cNvSpPr/>
          <p:nvPr/>
        </p:nvSpPr>
        <p:spPr>
          <a:xfrm>
            <a:off x="9194232" y="38100"/>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71866" y="3350370"/>
            <a:ext cx="9144268" cy="1203619"/>
            <a:chOff x="0" y="0"/>
            <a:chExt cx="2408367" cy="317003"/>
          </a:xfrm>
        </p:grpSpPr>
        <p:sp>
          <p:nvSpPr>
            <p:cNvPr id="3" name="Freeform 3"/>
            <p:cNvSpPr/>
            <p:nvPr/>
          </p:nvSpPr>
          <p:spPr>
            <a:xfrm>
              <a:off x="0" y="0"/>
              <a:ext cx="2408367" cy="317003"/>
            </a:xfrm>
            <a:custGeom>
              <a:avLst/>
              <a:gdLst/>
              <a:ahLst/>
              <a:cxnLst/>
              <a:rect l="l" t="t" r="r" b="b"/>
              <a:pathLst>
                <a:path w="2408367" h="317003">
                  <a:moveTo>
                    <a:pt x="0" y="0"/>
                  </a:moveTo>
                  <a:lnTo>
                    <a:pt x="2408367" y="0"/>
                  </a:lnTo>
                  <a:lnTo>
                    <a:pt x="2408367" y="317003"/>
                  </a:lnTo>
                  <a:lnTo>
                    <a:pt x="0" y="317003"/>
                  </a:lnTo>
                  <a:close/>
                </a:path>
              </a:pathLst>
            </a:custGeom>
            <a:solidFill>
              <a:srgbClr val="1B3640"/>
            </a:solidFill>
          </p:spPr>
        </p:sp>
        <p:sp>
          <p:nvSpPr>
            <p:cNvPr id="4" name="TextBox 4"/>
            <p:cNvSpPr txBox="1"/>
            <p:nvPr/>
          </p:nvSpPr>
          <p:spPr>
            <a:xfrm>
              <a:off x="0" y="-38100"/>
              <a:ext cx="2408367" cy="355103"/>
            </a:xfrm>
            <a:prstGeom prst="rect">
              <a:avLst/>
            </a:prstGeom>
          </p:spPr>
          <p:txBody>
            <a:bodyPr lIns="50800" tIns="50800" rIns="50800" bIns="50800" rtlCol="0" anchor="ctr"/>
            <a:lstStyle/>
            <a:p>
              <a:pPr algn="ctr">
                <a:lnSpc>
                  <a:spcPts val="2659"/>
                </a:lnSpc>
              </a:pPr>
              <a:endParaRPr/>
            </a:p>
          </p:txBody>
        </p:sp>
      </p:grpSp>
      <p:grpSp>
        <p:nvGrpSpPr>
          <p:cNvPr id="5" name="Group 5"/>
          <p:cNvGrpSpPr>
            <a:grpSpLocks noChangeAspect="1"/>
          </p:cNvGrpSpPr>
          <p:nvPr/>
        </p:nvGrpSpPr>
        <p:grpSpPr>
          <a:xfrm rot="381547">
            <a:off x="11269373" y="6122200"/>
            <a:ext cx="4685096" cy="5246370"/>
            <a:chOff x="0" y="0"/>
            <a:chExt cx="6350000" cy="7110730"/>
          </a:xfrm>
        </p:grpSpPr>
        <p:sp>
          <p:nvSpPr>
            <p:cNvPr id="6" name="Freeform 6"/>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blipFill>
              <a:blip r:embed="rId2"/>
              <a:stretch>
                <a:fillRect t="-16892" b="-16892"/>
              </a:stretch>
            </a:blipFill>
          </p:spPr>
        </p:sp>
      </p:grpSp>
      <p:grpSp>
        <p:nvGrpSpPr>
          <p:cNvPr id="7" name="Group 7"/>
          <p:cNvGrpSpPr>
            <a:grpSpLocks noChangeAspect="1"/>
          </p:cNvGrpSpPr>
          <p:nvPr/>
        </p:nvGrpSpPr>
        <p:grpSpPr>
          <a:xfrm rot="381547">
            <a:off x="6240173" y="7444221"/>
            <a:ext cx="4685096" cy="5246370"/>
            <a:chOff x="0" y="0"/>
            <a:chExt cx="6350000" cy="7110730"/>
          </a:xfrm>
        </p:grpSpPr>
        <p:sp>
          <p:nvSpPr>
            <p:cNvPr id="8" name="Freeform 8"/>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FFDE59"/>
            </a:solidFill>
            <a:ln w="12700">
              <a:solidFill>
                <a:srgbClr val="FFFF00"/>
              </a:solidFill>
            </a:ln>
          </p:spPr>
        </p:sp>
      </p:grpSp>
      <p:grpSp>
        <p:nvGrpSpPr>
          <p:cNvPr id="9" name="Group 9"/>
          <p:cNvGrpSpPr>
            <a:grpSpLocks noChangeAspect="1"/>
          </p:cNvGrpSpPr>
          <p:nvPr/>
        </p:nvGrpSpPr>
        <p:grpSpPr>
          <a:xfrm rot="381547">
            <a:off x="1190531" y="8730347"/>
            <a:ext cx="4685096" cy="5246370"/>
            <a:chOff x="0" y="0"/>
            <a:chExt cx="6350000" cy="7110730"/>
          </a:xfrm>
        </p:grpSpPr>
        <p:sp>
          <p:nvSpPr>
            <p:cNvPr id="10" name="Freeform 10"/>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blipFill>
              <a:blip r:embed="rId3"/>
              <a:stretch>
                <a:fillRect l="-33985" r="-33985"/>
              </a:stretch>
            </a:blipFill>
          </p:spPr>
        </p:sp>
      </p:grpSp>
      <p:grpSp>
        <p:nvGrpSpPr>
          <p:cNvPr id="11" name="Group 11"/>
          <p:cNvGrpSpPr>
            <a:grpSpLocks noChangeAspect="1"/>
          </p:cNvGrpSpPr>
          <p:nvPr/>
        </p:nvGrpSpPr>
        <p:grpSpPr>
          <a:xfrm rot="381547">
            <a:off x="7838120" y="-3704905"/>
            <a:ext cx="4685096" cy="5246370"/>
            <a:chOff x="0" y="0"/>
            <a:chExt cx="6350000" cy="7110730"/>
          </a:xfrm>
        </p:grpSpPr>
        <p:sp>
          <p:nvSpPr>
            <p:cNvPr id="12" name="Freeform 12"/>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EC791E"/>
            </a:solidFill>
            <a:ln w="12700">
              <a:solidFill>
                <a:schemeClr val="accent6">
                  <a:lumMod val="75000"/>
                </a:schemeClr>
              </a:solidFill>
            </a:ln>
          </p:spPr>
        </p:sp>
      </p:grpSp>
      <p:grpSp>
        <p:nvGrpSpPr>
          <p:cNvPr id="13" name="Group 13"/>
          <p:cNvGrpSpPr>
            <a:grpSpLocks noChangeAspect="1"/>
          </p:cNvGrpSpPr>
          <p:nvPr/>
        </p:nvGrpSpPr>
        <p:grpSpPr>
          <a:xfrm rot="381547">
            <a:off x="2811173" y="-2400831"/>
            <a:ext cx="4685096" cy="5246370"/>
            <a:chOff x="0" y="0"/>
            <a:chExt cx="6350000" cy="7110730"/>
          </a:xfrm>
        </p:grpSpPr>
        <p:sp>
          <p:nvSpPr>
            <p:cNvPr id="14" name="Freeform 14"/>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blipFill>
              <a:blip r:embed="rId4"/>
              <a:stretch>
                <a:fillRect l="-34195" r="-34195"/>
              </a:stretch>
            </a:blipFill>
          </p:spPr>
        </p:sp>
      </p:grpSp>
      <p:grpSp>
        <p:nvGrpSpPr>
          <p:cNvPr id="15" name="Group 15"/>
          <p:cNvGrpSpPr>
            <a:grpSpLocks noChangeAspect="1"/>
          </p:cNvGrpSpPr>
          <p:nvPr/>
        </p:nvGrpSpPr>
        <p:grpSpPr>
          <a:xfrm rot="381547">
            <a:off x="-2218027" y="-1096758"/>
            <a:ext cx="4685096" cy="5246370"/>
            <a:chOff x="0" y="0"/>
            <a:chExt cx="6350000" cy="7110730"/>
          </a:xfrm>
        </p:grpSpPr>
        <p:sp>
          <p:nvSpPr>
            <p:cNvPr id="16" name="Freeform 16"/>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FFDE59"/>
            </a:solidFill>
            <a:ln w="12700">
              <a:solidFill>
                <a:srgbClr val="FFFF00"/>
              </a:solidFill>
            </a:ln>
          </p:spPr>
        </p:sp>
      </p:grpSp>
      <p:grpSp>
        <p:nvGrpSpPr>
          <p:cNvPr id="17" name="Group 17"/>
          <p:cNvGrpSpPr>
            <a:grpSpLocks noChangeAspect="1"/>
          </p:cNvGrpSpPr>
          <p:nvPr/>
        </p:nvGrpSpPr>
        <p:grpSpPr>
          <a:xfrm rot="381547">
            <a:off x="16310534" y="4797309"/>
            <a:ext cx="4685096" cy="5246370"/>
            <a:chOff x="0" y="0"/>
            <a:chExt cx="6350000" cy="7110730"/>
          </a:xfrm>
        </p:grpSpPr>
        <p:sp>
          <p:nvSpPr>
            <p:cNvPr id="18" name="Freeform 18"/>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EC791E"/>
            </a:solidFill>
            <a:ln w="12700">
              <a:solidFill>
                <a:schemeClr val="accent6">
                  <a:lumMod val="75000"/>
                </a:schemeClr>
              </a:solidFill>
            </a:ln>
          </p:spPr>
        </p:sp>
      </p:grpSp>
      <p:grpSp>
        <p:nvGrpSpPr>
          <p:cNvPr id="19" name="Group 19"/>
          <p:cNvGrpSpPr>
            <a:grpSpLocks noChangeAspect="1"/>
          </p:cNvGrpSpPr>
          <p:nvPr/>
        </p:nvGrpSpPr>
        <p:grpSpPr>
          <a:xfrm rot="381547">
            <a:off x="14916633" y="8730347"/>
            <a:ext cx="4685096" cy="5246370"/>
            <a:chOff x="0" y="0"/>
            <a:chExt cx="6350000" cy="7110730"/>
          </a:xfrm>
        </p:grpSpPr>
        <p:sp>
          <p:nvSpPr>
            <p:cNvPr id="20" name="Freeform 20"/>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FFDE59"/>
            </a:solidFill>
            <a:ln w="12700">
              <a:solidFill>
                <a:srgbClr val="FFFF00"/>
              </a:solidFill>
            </a:ln>
          </p:spPr>
        </p:sp>
      </p:grpSp>
      <p:sp>
        <p:nvSpPr>
          <p:cNvPr id="21" name="TextBox 21"/>
          <p:cNvSpPr txBox="1"/>
          <p:nvPr/>
        </p:nvSpPr>
        <p:spPr>
          <a:xfrm>
            <a:off x="5086465" y="3485454"/>
            <a:ext cx="8115069" cy="923925"/>
          </a:xfrm>
          <a:prstGeom prst="rect">
            <a:avLst/>
          </a:prstGeom>
        </p:spPr>
        <p:txBody>
          <a:bodyPr lIns="0" tIns="0" rIns="0" bIns="0" rtlCol="0" anchor="t">
            <a:spAutoFit/>
          </a:bodyPr>
          <a:lstStyle/>
          <a:p>
            <a:pPr marL="0" lvl="0" indent="0" algn="ctr">
              <a:lnSpc>
                <a:spcPts val="6600"/>
              </a:lnSpc>
              <a:spcBef>
                <a:spcPct val="0"/>
              </a:spcBef>
            </a:pPr>
            <a:r>
              <a:rPr lang="en-US" sz="6000" spc="300">
                <a:solidFill>
                  <a:srgbClr val="FFDE59"/>
                </a:solidFill>
                <a:latin typeface="Poppins Bold"/>
                <a:ea typeface="Poppins Bold"/>
                <a:cs typeface="Poppins Bold"/>
                <a:sym typeface="Poppins Bold"/>
              </a:rPr>
              <a:t>KASUS LEADERSHIP </a:t>
            </a:r>
          </a:p>
        </p:txBody>
      </p:sp>
      <p:sp>
        <p:nvSpPr>
          <p:cNvPr id="22" name="TextBox 22"/>
          <p:cNvSpPr txBox="1"/>
          <p:nvPr/>
        </p:nvSpPr>
        <p:spPr>
          <a:xfrm>
            <a:off x="3305407" y="4918993"/>
            <a:ext cx="11658136" cy="1215393"/>
          </a:xfrm>
          <a:prstGeom prst="rect">
            <a:avLst/>
          </a:prstGeom>
        </p:spPr>
        <p:txBody>
          <a:bodyPr lIns="0" tIns="0" rIns="0" bIns="0" rtlCol="0" anchor="t">
            <a:spAutoFit/>
          </a:bodyPr>
          <a:lstStyle/>
          <a:p>
            <a:pPr marL="0" lvl="0" indent="0" algn="ctr">
              <a:lnSpc>
                <a:spcPts val="4620"/>
              </a:lnSpc>
              <a:spcBef>
                <a:spcPct val="0"/>
              </a:spcBef>
            </a:pPr>
            <a:r>
              <a:rPr lang="en-US" sz="4200" spc="210">
                <a:solidFill>
                  <a:srgbClr val="1B3640"/>
                </a:solidFill>
                <a:latin typeface="Poppins Bold"/>
                <a:ea typeface="Poppins Bold"/>
                <a:cs typeface="Poppins Bold"/>
                <a:sym typeface="Poppins Bold"/>
              </a:rPr>
              <a:t>PADA ORGANISASI DI TENGAH ERA TRANSFORMASI DIGITAL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73384" y="420334"/>
            <a:ext cx="5231810" cy="4496086"/>
            <a:chOff x="0" y="0"/>
            <a:chExt cx="812800" cy="698500"/>
          </a:xfrm>
        </p:grpSpPr>
        <p:sp>
          <p:nvSpPr>
            <p:cNvPr id="3" name="Freeform 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EC791E"/>
              </a:solidFill>
              <a:prstDash val="solid"/>
              <a:miter/>
            </a:ln>
          </p:spPr>
        </p:sp>
        <p:sp>
          <p:nvSpPr>
            <p:cNvPr id="4" name="TextBox 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5" name="Group 5"/>
          <p:cNvGrpSpPr>
            <a:grpSpLocks noChangeAspect="1"/>
          </p:cNvGrpSpPr>
          <p:nvPr/>
        </p:nvGrpSpPr>
        <p:grpSpPr>
          <a:xfrm>
            <a:off x="1052797" y="2843928"/>
            <a:ext cx="5119403" cy="4433172"/>
            <a:chOff x="0" y="0"/>
            <a:chExt cx="4282440" cy="3708400"/>
          </a:xfrm>
        </p:grpSpPr>
        <p:sp>
          <p:nvSpPr>
            <p:cNvPr id="6" name="Freeform 6"/>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alphaModFix amt="30000"/>
              </a:blip>
              <a:stretch>
                <a:fillRect l="-14987" r="-14987"/>
              </a:stretch>
            </a:blipFill>
          </p:spPr>
        </p:sp>
      </p:grpSp>
      <p:grpSp>
        <p:nvGrpSpPr>
          <p:cNvPr id="7" name="Group 7"/>
          <p:cNvGrpSpPr/>
          <p:nvPr/>
        </p:nvGrpSpPr>
        <p:grpSpPr>
          <a:xfrm>
            <a:off x="-3073384" y="5045866"/>
            <a:ext cx="5231810" cy="4496086"/>
            <a:chOff x="0" y="0"/>
            <a:chExt cx="812800" cy="698500"/>
          </a:xfrm>
        </p:grpSpPr>
        <p:sp>
          <p:nvSpPr>
            <p:cNvPr id="8" name="Freeform 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4AAD">
                <a:alpha val="29804"/>
              </a:srgbClr>
            </a:solidFill>
            <a:ln cap="sq">
              <a:noFill/>
              <a:prstDash val="solid"/>
              <a:miter/>
            </a:ln>
          </p:spPr>
        </p:sp>
        <p:sp>
          <p:nvSpPr>
            <p:cNvPr id="9" name="TextBox 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0" name="AutoShape 10"/>
          <p:cNvSpPr/>
          <p:nvPr/>
        </p:nvSpPr>
        <p:spPr>
          <a:xfrm flipV="1">
            <a:off x="74" y="10225088"/>
            <a:ext cx="18288000" cy="19050"/>
          </a:xfrm>
          <a:prstGeom prst="line">
            <a:avLst/>
          </a:prstGeom>
          <a:ln w="142875" cap="flat">
            <a:solidFill>
              <a:srgbClr val="EC791E"/>
            </a:solidFill>
            <a:prstDash val="solid"/>
            <a:headEnd type="none" w="sm" len="sm"/>
            <a:tailEnd type="none" w="sm" len="sm"/>
          </a:ln>
        </p:spPr>
      </p:sp>
      <p:sp>
        <p:nvSpPr>
          <p:cNvPr id="14" name="TextBox 14"/>
          <p:cNvSpPr txBox="1"/>
          <p:nvPr/>
        </p:nvSpPr>
        <p:spPr>
          <a:xfrm>
            <a:off x="7605880" y="2673032"/>
            <a:ext cx="9653420" cy="6685281"/>
          </a:xfrm>
          <a:prstGeom prst="rect">
            <a:avLst/>
          </a:prstGeom>
        </p:spPr>
        <p:txBody>
          <a:bodyPr lIns="0" tIns="0" rIns="0" bIns="0" rtlCol="0" anchor="t">
            <a:spAutoFit/>
          </a:bodyPr>
          <a:lstStyle/>
          <a:p>
            <a:pPr algn="ctr">
              <a:lnSpc>
                <a:spcPts val="5319"/>
              </a:lnSpc>
              <a:spcBef>
                <a:spcPct val="0"/>
              </a:spcBef>
            </a:pPr>
            <a:r>
              <a:rPr lang="en-US" sz="3799">
                <a:solidFill>
                  <a:srgbClr val="000000"/>
                </a:solidFill>
                <a:latin typeface="Poppins"/>
                <a:ea typeface="Poppins"/>
                <a:cs typeface="Poppins"/>
                <a:sym typeface="Poppins"/>
              </a:rPr>
              <a:t>Transformasi digital merupakan pergeseran sosial ekonomi di seluruh organisasi, individu, masyarakat, dan ekosistem melalui pemanfaatan dan integrasi teknologi digital (Ajigini &amp; Chinamasa, 2023). Dengan dimulainya era digital, organisasi dan pemimpin dihadapkan pada peluang dan tantangan yang belum pernah terjadi sebelumnya (Fang, 2023).</a:t>
            </a:r>
          </a:p>
        </p:txBody>
      </p:sp>
      <p:sp>
        <p:nvSpPr>
          <p:cNvPr id="15" name="Freeform 14">
            <a:extLst>
              <a:ext uri="{FF2B5EF4-FFF2-40B4-BE49-F238E27FC236}">
                <a16:creationId xmlns:a16="http://schemas.microsoft.com/office/drawing/2014/main" id="{07697E71-1F26-432D-AC69-4ED66D144D00}"/>
              </a:ext>
            </a:extLst>
          </p:cNvPr>
          <p:cNvSpPr/>
          <p:nvPr/>
        </p:nvSpPr>
        <p:spPr>
          <a:xfrm>
            <a:off x="5954271" y="152196"/>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3"/>
            <a:stretch>
              <a:fillRect/>
            </a:stretch>
          </a:blipFill>
        </p:spPr>
        <p:txBody>
          <a:bodyPr/>
          <a:lstStyle/>
          <a:p>
            <a:endParaRPr lang="en-US"/>
          </a:p>
        </p:txBody>
      </p:sp>
      <p:sp>
        <p:nvSpPr>
          <p:cNvPr id="16" name="Freeform 15">
            <a:extLst>
              <a:ext uri="{FF2B5EF4-FFF2-40B4-BE49-F238E27FC236}">
                <a16:creationId xmlns:a16="http://schemas.microsoft.com/office/drawing/2014/main" id="{BE07C825-6695-4077-AC55-F97DBF550B08}"/>
              </a:ext>
            </a:extLst>
          </p:cNvPr>
          <p:cNvSpPr/>
          <p:nvPr/>
        </p:nvSpPr>
        <p:spPr>
          <a:xfrm>
            <a:off x="7647474" y="38100"/>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4"/>
            <a:stretch>
              <a:fillRect/>
            </a:stretch>
          </a:blipFill>
        </p:spPr>
        <p:txBody>
          <a:bodyPr/>
          <a:lstStyle/>
          <a:p>
            <a:endParaRPr lang="en-US"/>
          </a:p>
        </p:txBody>
      </p:sp>
      <p:sp>
        <p:nvSpPr>
          <p:cNvPr id="17" name="Freeform 16">
            <a:extLst>
              <a:ext uri="{FF2B5EF4-FFF2-40B4-BE49-F238E27FC236}">
                <a16:creationId xmlns:a16="http://schemas.microsoft.com/office/drawing/2014/main" id="{6ABDAF46-E02C-4E19-9229-848CE8BE425B}"/>
              </a:ext>
            </a:extLst>
          </p:cNvPr>
          <p:cNvSpPr/>
          <p:nvPr/>
        </p:nvSpPr>
        <p:spPr>
          <a:xfrm>
            <a:off x="9194232" y="38100"/>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3" y="1965187"/>
            <a:ext cx="8708937" cy="748528"/>
            <a:chOff x="0" y="0"/>
            <a:chExt cx="2293712" cy="197143"/>
          </a:xfrm>
        </p:grpSpPr>
        <p:sp>
          <p:nvSpPr>
            <p:cNvPr id="3" name="Freeform 3"/>
            <p:cNvSpPr/>
            <p:nvPr/>
          </p:nvSpPr>
          <p:spPr>
            <a:xfrm>
              <a:off x="0" y="0"/>
              <a:ext cx="2293712" cy="197143"/>
            </a:xfrm>
            <a:custGeom>
              <a:avLst/>
              <a:gdLst/>
              <a:ahLst/>
              <a:cxnLst/>
              <a:rect l="l" t="t" r="r" b="b"/>
              <a:pathLst>
                <a:path w="2293712" h="197143">
                  <a:moveTo>
                    <a:pt x="0" y="0"/>
                  </a:moveTo>
                  <a:lnTo>
                    <a:pt x="2293712" y="0"/>
                  </a:lnTo>
                  <a:lnTo>
                    <a:pt x="2293712" y="197143"/>
                  </a:lnTo>
                  <a:lnTo>
                    <a:pt x="0" y="197143"/>
                  </a:lnTo>
                  <a:close/>
                </a:path>
              </a:pathLst>
            </a:custGeom>
            <a:solidFill>
              <a:srgbClr val="FFDE59"/>
            </a:solidFill>
          </p:spPr>
        </p:sp>
        <p:sp>
          <p:nvSpPr>
            <p:cNvPr id="4" name="TextBox 4"/>
            <p:cNvSpPr txBox="1"/>
            <p:nvPr/>
          </p:nvSpPr>
          <p:spPr>
            <a:xfrm>
              <a:off x="0" y="-38100"/>
              <a:ext cx="2293712" cy="23524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9410700"/>
            <a:ext cx="18288000" cy="2179441"/>
            <a:chOff x="0" y="0"/>
            <a:chExt cx="4816593" cy="574009"/>
          </a:xfrm>
        </p:grpSpPr>
        <p:sp>
          <p:nvSpPr>
            <p:cNvPr id="6" name="Freeform 6"/>
            <p:cNvSpPr/>
            <p:nvPr/>
          </p:nvSpPr>
          <p:spPr>
            <a:xfrm>
              <a:off x="0" y="0"/>
              <a:ext cx="4816592" cy="574009"/>
            </a:xfrm>
            <a:custGeom>
              <a:avLst/>
              <a:gdLst/>
              <a:ahLst/>
              <a:cxnLst/>
              <a:rect l="l" t="t" r="r" b="b"/>
              <a:pathLst>
                <a:path w="4816592" h="574009">
                  <a:moveTo>
                    <a:pt x="0" y="0"/>
                  </a:moveTo>
                  <a:lnTo>
                    <a:pt x="4816592" y="0"/>
                  </a:lnTo>
                  <a:lnTo>
                    <a:pt x="4816592" y="574009"/>
                  </a:lnTo>
                  <a:lnTo>
                    <a:pt x="0" y="574009"/>
                  </a:lnTo>
                  <a:close/>
                </a:path>
              </a:pathLst>
            </a:custGeom>
            <a:solidFill>
              <a:srgbClr val="1B3640"/>
            </a:solidFill>
          </p:spPr>
        </p:sp>
        <p:sp>
          <p:nvSpPr>
            <p:cNvPr id="7" name="TextBox 7"/>
            <p:cNvSpPr txBox="1"/>
            <p:nvPr/>
          </p:nvSpPr>
          <p:spPr>
            <a:xfrm>
              <a:off x="0" y="-38100"/>
              <a:ext cx="4816593" cy="612109"/>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6091195" y="-262579"/>
            <a:ext cx="5231810" cy="4496086"/>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1B3640"/>
              </a:solidFill>
              <a:prstDash val="solid"/>
              <a:miter/>
            </a:ln>
          </p:spPr>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1" name="Group 11"/>
          <p:cNvGrpSpPr>
            <a:grpSpLocks noChangeAspect="1"/>
          </p:cNvGrpSpPr>
          <p:nvPr/>
        </p:nvGrpSpPr>
        <p:grpSpPr>
          <a:xfrm>
            <a:off x="12039600" y="2095500"/>
            <a:ext cx="5231810" cy="4530511"/>
            <a:chOff x="0" y="0"/>
            <a:chExt cx="4282440" cy="3708400"/>
          </a:xfrm>
        </p:grpSpPr>
        <p:sp>
          <p:nvSpPr>
            <p:cNvPr id="12" name="Freeform 12"/>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4AAD">
                <a:alpha val="29804"/>
              </a:srgbClr>
            </a:solidFill>
            <a:ln w="12700">
              <a:solidFill>
                <a:schemeClr val="accent1">
                  <a:lumMod val="20000"/>
                  <a:lumOff val="80000"/>
                </a:schemeClr>
              </a:solidFill>
            </a:ln>
          </p:spPr>
        </p:sp>
      </p:grpSp>
      <p:sp>
        <p:nvSpPr>
          <p:cNvPr id="13" name="TextBox 13"/>
          <p:cNvSpPr txBox="1"/>
          <p:nvPr/>
        </p:nvSpPr>
        <p:spPr>
          <a:xfrm>
            <a:off x="665180" y="2052748"/>
            <a:ext cx="7642793" cy="592456"/>
          </a:xfrm>
          <a:prstGeom prst="rect">
            <a:avLst/>
          </a:prstGeom>
        </p:spPr>
        <p:txBody>
          <a:bodyPr lIns="0" tIns="0" rIns="0" bIns="0" rtlCol="0" anchor="t">
            <a:spAutoFit/>
          </a:bodyPr>
          <a:lstStyle/>
          <a:p>
            <a:pPr marL="0" lvl="0" indent="0" algn="l">
              <a:lnSpc>
                <a:spcPts val="4290"/>
              </a:lnSpc>
              <a:spcBef>
                <a:spcPct val="0"/>
              </a:spcBef>
            </a:pPr>
            <a:r>
              <a:rPr lang="en-US" sz="3900" spc="195">
                <a:solidFill>
                  <a:srgbClr val="1B3640"/>
                </a:solidFill>
                <a:latin typeface="Poppins Bold"/>
                <a:ea typeface="Poppins Bold"/>
                <a:cs typeface="Poppins Bold"/>
                <a:sym typeface="Poppins Bold"/>
              </a:rPr>
              <a:t>CAPAIAN PEMBELAJARAN </a:t>
            </a:r>
          </a:p>
        </p:txBody>
      </p:sp>
      <p:sp>
        <p:nvSpPr>
          <p:cNvPr id="14" name="AutoShape 14"/>
          <p:cNvSpPr/>
          <p:nvPr/>
        </p:nvSpPr>
        <p:spPr>
          <a:xfrm flipV="1">
            <a:off x="74" y="10196513"/>
            <a:ext cx="18288000" cy="19050"/>
          </a:xfrm>
          <a:prstGeom prst="line">
            <a:avLst/>
          </a:prstGeom>
          <a:ln w="142875" cap="flat">
            <a:solidFill>
              <a:srgbClr val="EC791E"/>
            </a:solidFill>
            <a:prstDash val="solid"/>
            <a:headEnd type="none" w="sm" len="sm"/>
            <a:tailEnd type="none" w="sm" len="sm"/>
          </a:ln>
        </p:spPr>
      </p:sp>
      <p:grpSp>
        <p:nvGrpSpPr>
          <p:cNvPr id="15" name="Group 15"/>
          <p:cNvGrpSpPr/>
          <p:nvPr/>
        </p:nvGrpSpPr>
        <p:grpSpPr>
          <a:xfrm>
            <a:off x="16091195" y="4405484"/>
            <a:ext cx="5231810" cy="4496086"/>
            <a:chOff x="0" y="0"/>
            <a:chExt cx="812800" cy="698500"/>
          </a:xfrm>
        </p:grpSpPr>
        <p:sp>
          <p:nvSpPr>
            <p:cNvPr id="16" name="Freeform 1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DE59"/>
            </a:solidFill>
            <a:ln cap="sq">
              <a:noFill/>
              <a:prstDash val="solid"/>
              <a:miter/>
            </a:ln>
          </p:spPr>
        </p:sp>
        <p:sp>
          <p:nvSpPr>
            <p:cNvPr id="17" name="TextBox 17"/>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21" name="Freeform 14">
            <a:extLst>
              <a:ext uri="{FF2B5EF4-FFF2-40B4-BE49-F238E27FC236}">
                <a16:creationId xmlns:a16="http://schemas.microsoft.com/office/drawing/2014/main" id="{1D06A9FC-CC39-4996-A7EC-9CD5F8BC9807}"/>
              </a:ext>
            </a:extLst>
          </p:cNvPr>
          <p:cNvSpPr/>
          <p:nvPr/>
        </p:nvSpPr>
        <p:spPr>
          <a:xfrm>
            <a:off x="5954271" y="152196"/>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txBody>
          <a:bodyPr/>
          <a:lstStyle/>
          <a:p>
            <a:endParaRPr lang="en-US"/>
          </a:p>
        </p:txBody>
      </p:sp>
      <p:sp>
        <p:nvSpPr>
          <p:cNvPr id="22" name="Freeform 15">
            <a:extLst>
              <a:ext uri="{FF2B5EF4-FFF2-40B4-BE49-F238E27FC236}">
                <a16:creationId xmlns:a16="http://schemas.microsoft.com/office/drawing/2014/main" id="{D7B3D9A0-3874-4DA6-8DF8-3F0300010183}"/>
              </a:ext>
            </a:extLst>
          </p:cNvPr>
          <p:cNvSpPr/>
          <p:nvPr/>
        </p:nvSpPr>
        <p:spPr>
          <a:xfrm>
            <a:off x="7647474" y="38100"/>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txBody>
          <a:bodyPr/>
          <a:lstStyle/>
          <a:p>
            <a:endParaRPr lang="en-US"/>
          </a:p>
        </p:txBody>
      </p:sp>
      <p:sp>
        <p:nvSpPr>
          <p:cNvPr id="23" name="Freeform 16">
            <a:extLst>
              <a:ext uri="{FF2B5EF4-FFF2-40B4-BE49-F238E27FC236}">
                <a16:creationId xmlns:a16="http://schemas.microsoft.com/office/drawing/2014/main" id="{4EA9A49C-8A5F-4AC4-9F64-3D2B00F19BFD}"/>
              </a:ext>
            </a:extLst>
          </p:cNvPr>
          <p:cNvSpPr/>
          <p:nvPr/>
        </p:nvSpPr>
        <p:spPr>
          <a:xfrm>
            <a:off x="9194232" y="38100"/>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txBody>
          <a:bodyPr/>
          <a:lstStyle/>
          <a:p>
            <a:endParaRPr lang="en-US"/>
          </a:p>
        </p:txBody>
      </p:sp>
      <p:sp>
        <p:nvSpPr>
          <p:cNvPr id="24" name="TextBox 23">
            <a:extLst>
              <a:ext uri="{FF2B5EF4-FFF2-40B4-BE49-F238E27FC236}">
                <a16:creationId xmlns:a16="http://schemas.microsoft.com/office/drawing/2014/main" id="{E142A7DE-CE2E-4DEB-8635-DF1590F11D4E}"/>
              </a:ext>
            </a:extLst>
          </p:cNvPr>
          <p:cNvSpPr txBox="1"/>
          <p:nvPr/>
        </p:nvSpPr>
        <p:spPr>
          <a:xfrm>
            <a:off x="76200" y="3529191"/>
            <a:ext cx="12126609" cy="6186309"/>
          </a:xfrm>
          <a:prstGeom prst="rect">
            <a:avLst/>
          </a:prstGeom>
          <a:noFill/>
        </p:spPr>
        <p:txBody>
          <a:bodyPr wrap="square" rtlCol="0">
            <a:spAutoFit/>
          </a:bodyPr>
          <a:lstStyle/>
          <a:p>
            <a:pPr marL="571500" indent="-571500">
              <a:buFontTx/>
              <a:buChar char="-"/>
            </a:pPr>
            <a:r>
              <a:rPr lang="en-US" sz="3600" dirty="0"/>
              <a:t>[CPL-KU1] </a:t>
            </a:r>
            <a:r>
              <a:rPr lang="id-ID" sz="3600" dirty="0"/>
              <a:t>Menerapkan pemikiran logis, kritis, sistematis, dan inovatif dalam konteks pengembangan atau implementasi ilmu pengetahuan dan teknologi yang</a:t>
            </a:r>
            <a:r>
              <a:rPr lang="en-US" sz="3600" dirty="0"/>
              <a:t> </a:t>
            </a:r>
            <a:r>
              <a:rPr lang="id-ID" sz="3600" dirty="0"/>
              <a:t>memperhatikan dan menerapkan nilai humaniora yang sesuai dengan bidang keahliannya</a:t>
            </a:r>
            <a:endParaRPr lang="en-US" sz="3600" dirty="0"/>
          </a:p>
          <a:p>
            <a:pPr marL="571500" indent="-571500">
              <a:buFontTx/>
              <a:buChar char="-"/>
            </a:pPr>
            <a:r>
              <a:rPr lang="en-US" sz="3600" dirty="0"/>
              <a:t>[CPMK 4] </a:t>
            </a:r>
            <a:r>
              <a:rPr lang="en-US" sz="3600" dirty="0" err="1"/>
              <a:t>Mampu</a:t>
            </a:r>
            <a:r>
              <a:rPr lang="en-US" sz="3600" dirty="0"/>
              <a:t> </a:t>
            </a:r>
            <a:r>
              <a:rPr lang="en-US" sz="3600" dirty="0" err="1"/>
              <a:t>mengklasifikasi</a:t>
            </a:r>
            <a:r>
              <a:rPr lang="en-US" sz="3600" dirty="0"/>
              <a:t> dan </a:t>
            </a:r>
            <a:r>
              <a:rPr lang="en-US" sz="3600" dirty="0" err="1"/>
              <a:t>menunjukkan</a:t>
            </a:r>
            <a:r>
              <a:rPr lang="en-US" sz="3600" dirty="0"/>
              <a:t> </a:t>
            </a:r>
            <a:r>
              <a:rPr lang="en-US" sz="3600" dirty="0" err="1"/>
              <a:t>kepentingan</a:t>
            </a:r>
            <a:r>
              <a:rPr lang="en-US" sz="3600" dirty="0"/>
              <a:t> </a:t>
            </a:r>
            <a:r>
              <a:rPr lang="en-US" sz="3600" dirty="0" err="1"/>
              <a:t>publik</a:t>
            </a:r>
            <a:r>
              <a:rPr lang="en-US" sz="3600" dirty="0"/>
              <a:t> </a:t>
            </a:r>
            <a:r>
              <a:rPr lang="en-US" sz="3600" dirty="0" err="1"/>
              <a:t>dalam</a:t>
            </a:r>
            <a:r>
              <a:rPr lang="en-US" sz="3600" dirty="0"/>
              <a:t> </a:t>
            </a:r>
            <a:r>
              <a:rPr lang="en-US" sz="3600" dirty="0" err="1"/>
              <a:t>interaksi</a:t>
            </a:r>
            <a:r>
              <a:rPr lang="en-US" sz="3600" dirty="0"/>
              <a:t> </a:t>
            </a:r>
            <a:r>
              <a:rPr lang="en-US" sz="3600" dirty="0" err="1"/>
              <a:t>aktor</a:t>
            </a:r>
            <a:r>
              <a:rPr lang="en-US" sz="3600" dirty="0"/>
              <a:t>, </a:t>
            </a:r>
            <a:r>
              <a:rPr lang="en-US" sz="3600" dirty="0" err="1"/>
              <a:t>etika</a:t>
            </a:r>
            <a:r>
              <a:rPr lang="en-US" sz="3600" dirty="0"/>
              <a:t> </a:t>
            </a:r>
            <a:r>
              <a:rPr lang="en-US" sz="3600" dirty="0" err="1"/>
              <a:t>organisasi</a:t>
            </a:r>
            <a:r>
              <a:rPr lang="en-US" sz="3600" dirty="0"/>
              <a:t>, </a:t>
            </a:r>
            <a:r>
              <a:rPr lang="en-US" sz="3600" dirty="0" err="1"/>
              <a:t>esensi</a:t>
            </a:r>
            <a:r>
              <a:rPr lang="en-US" sz="3600" dirty="0"/>
              <a:t> dan </a:t>
            </a:r>
            <a:r>
              <a:rPr lang="en-US" sz="3600" dirty="0" err="1"/>
              <a:t>nilai</a:t>
            </a:r>
            <a:r>
              <a:rPr lang="en-US" sz="3600" dirty="0"/>
              <a:t> </a:t>
            </a:r>
            <a:r>
              <a:rPr lang="en-US" sz="3600" dirty="0" err="1"/>
              <a:t>organisasi</a:t>
            </a:r>
            <a:r>
              <a:rPr lang="en-US" sz="3600" dirty="0"/>
              <a:t> </a:t>
            </a:r>
          </a:p>
          <a:p>
            <a:pPr marL="571500" indent="-571500">
              <a:buFontTx/>
              <a:buChar char="-"/>
            </a:pPr>
            <a:r>
              <a:rPr lang="en-US" sz="3600" dirty="0"/>
              <a:t>[Sub-CPMK 15] </a:t>
            </a:r>
            <a:r>
              <a:rPr lang="en-US" sz="3600" dirty="0" err="1"/>
              <a:t>Mampu</a:t>
            </a:r>
            <a:r>
              <a:rPr lang="en-US" sz="3600" dirty="0"/>
              <a:t> </a:t>
            </a:r>
            <a:r>
              <a:rPr lang="en-US" sz="3600" dirty="0" err="1"/>
              <a:t>menunjukkan</a:t>
            </a:r>
            <a:r>
              <a:rPr lang="en-US" sz="3600" dirty="0"/>
              <a:t> </a:t>
            </a:r>
            <a:r>
              <a:rPr lang="en-US" sz="3600" dirty="0" err="1"/>
              <a:t>esensi</a:t>
            </a:r>
            <a:r>
              <a:rPr lang="en-US" sz="3600" dirty="0"/>
              <a:t> </a:t>
            </a:r>
            <a:r>
              <a:rPr lang="en-US" sz="3600" dirty="0" err="1"/>
              <a:t>teori</a:t>
            </a:r>
            <a:r>
              <a:rPr lang="en-US" sz="3600" dirty="0"/>
              <a:t> </a:t>
            </a:r>
            <a:r>
              <a:rPr lang="en-US" sz="3600" dirty="0" err="1"/>
              <a:t>organisasi</a:t>
            </a:r>
            <a:endParaRPr lang="en-US" sz="3600" dirty="0"/>
          </a:p>
          <a:p>
            <a:pPr marL="285750" indent="-285750">
              <a:buFontTx/>
              <a:buChar char="-"/>
            </a:pPr>
            <a:endParaRPr lang="en-US" sz="3600" dirty="0"/>
          </a:p>
          <a:p>
            <a:pPr marL="571500" indent="-571500">
              <a:buFontTx/>
              <a:buChar char="-"/>
            </a:pPr>
            <a:endParaRPr lang="en-US"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74" y="10225088"/>
            <a:ext cx="18288000" cy="19050"/>
          </a:xfrm>
          <a:prstGeom prst="line">
            <a:avLst/>
          </a:prstGeom>
          <a:ln w="142875" cap="flat">
            <a:solidFill>
              <a:srgbClr val="EC791E"/>
            </a:solidFill>
            <a:prstDash val="solid"/>
            <a:headEnd type="none" w="sm" len="sm"/>
            <a:tailEnd type="none" w="sm" len="sm"/>
          </a:ln>
        </p:spPr>
      </p:sp>
      <p:sp>
        <p:nvSpPr>
          <p:cNvPr id="6" name="TextBox 6"/>
          <p:cNvSpPr txBox="1"/>
          <p:nvPr/>
        </p:nvSpPr>
        <p:spPr>
          <a:xfrm>
            <a:off x="419279" y="2156141"/>
            <a:ext cx="17563743" cy="7671436"/>
          </a:xfrm>
          <a:prstGeom prst="rect">
            <a:avLst/>
          </a:prstGeom>
        </p:spPr>
        <p:txBody>
          <a:bodyPr lIns="0" tIns="0" rIns="0" bIns="0" rtlCol="0" anchor="t">
            <a:spAutoFit/>
          </a:bodyPr>
          <a:lstStyle/>
          <a:p>
            <a:pPr algn="ctr">
              <a:lnSpc>
                <a:spcPts val="5039"/>
              </a:lnSpc>
              <a:spcBef>
                <a:spcPct val="0"/>
              </a:spcBef>
            </a:pPr>
            <a:r>
              <a:rPr lang="en-US" sz="3599">
                <a:solidFill>
                  <a:srgbClr val="000000"/>
                </a:solidFill>
                <a:latin typeface="Poppins"/>
                <a:ea typeface="Poppins"/>
                <a:cs typeface="Poppins"/>
                <a:sym typeface="Poppins"/>
              </a:rPr>
              <a:t>Kekuatan transformatif digitalisasi tidak hanya mengubah bentuk industri dan pasar, tetapi juga mendefinisikan ulang aspek fundamental fungsi organisasi.</a:t>
            </a:r>
          </a:p>
          <a:p>
            <a:pPr algn="ctr">
              <a:lnSpc>
                <a:spcPts val="5039"/>
              </a:lnSpc>
              <a:spcBef>
                <a:spcPct val="0"/>
              </a:spcBef>
            </a:pPr>
            <a:endParaRPr lang="en-US" sz="3599">
              <a:solidFill>
                <a:srgbClr val="000000"/>
              </a:solidFill>
              <a:latin typeface="Poppins"/>
              <a:ea typeface="Poppins"/>
              <a:cs typeface="Poppins"/>
              <a:sym typeface="Poppins"/>
            </a:endParaRPr>
          </a:p>
          <a:p>
            <a:pPr algn="ctr">
              <a:lnSpc>
                <a:spcPts val="5039"/>
              </a:lnSpc>
              <a:spcBef>
                <a:spcPct val="0"/>
              </a:spcBef>
            </a:pPr>
            <a:r>
              <a:rPr lang="en-US" sz="3599">
                <a:solidFill>
                  <a:srgbClr val="000000"/>
                </a:solidFill>
                <a:latin typeface="Poppins"/>
                <a:ea typeface="Poppins"/>
                <a:cs typeface="Poppins"/>
                <a:sym typeface="Poppins"/>
              </a:rPr>
              <a:t>Kepemimpinan yang efektif muncul sebagai hal yang penting dalam era disrupsi digital ini, sebagaimana yang ditegaskan Peter Drucker bahwa menciptakan masa depan adalah kunci kesuksesan. </a:t>
            </a:r>
          </a:p>
          <a:p>
            <a:pPr algn="ctr">
              <a:lnSpc>
                <a:spcPts val="5039"/>
              </a:lnSpc>
              <a:spcBef>
                <a:spcPct val="0"/>
              </a:spcBef>
            </a:pPr>
            <a:endParaRPr lang="en-US" sz="3599">
              <a:solidFill>
                <a:srgbClr val="000000"/>
              </a:solidFill>
              <a:latin typeface="Poppins"/>
              <a:ea typeface="Poppins"/>
              <a:cs typeface="Poppins"/>
              <a:sym typeface="Poppins"/>
            </a:endParaRPr>
          </a:p>
          <a:p>
            <a:pPr algn="ctr">
              <a:lnSpc>
                <a:spcPts val="5039"/>
              </a:lnSpc>
              <a:spcBef>
                <a:spcPct val="0"/>
              </a:spcBef>
            </a:pPr>
            <a:r>
              <a:rPr lang="en-US" sz="3599">
                <a:solidFill>
                  <a:srgbClr val="000000"/>
                </a:solidFill>
                <a:latin typeface="Poppins"/>
                <a:ea typeface="Poppins"/>
                <a:cs typeface="Poppins"/>
                <a:sym typeface="Poppins"/>
              </a:rPr>
              <a:t>Para akademisi menggarisbawahi pentingnya kepemimpinan digital dalam mengawasi seluruh proses transformasi digital, menyoroti peran penting tata kelola digital dalam membimbing organisasi melalui perubahan yang mendalam ini.</a:t>
            </a:r>
          </a:p>
        </p:txBody>
      </p:sp>
      <p:sp>
        <p:nvSpPr>
          <p:cNvPr id="7" name="Freeform 14">
            <a:extLst>
              <a:ext uri="{FF2B5EF4-FFF2-40B4-BE49-F238E27FC236}">
                <a16:creationId xmlns:a16="http://schemas.microsoft.com/office/drawing/2014/main" id="{D0D54118-105A-42BA-82EB-C04E47A1BA56}"/>
              </a:ext>
            </a:extLst>
          </p:cNvPr>
          <p:cNvSpPr/>
          <p:nvPr/>
        </p:nvSpPr>
        <p:spPr>
          <a:xfrm>
            <a:off x="5954271" y="152196"/>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txBody>
          <a:bodyPr/>
          <a:lstStyle/>
          <a:p>
            <a:endParaRPr lang="en-US"/>
          </a:p>
        </p:txBody>
      </p:sp>
      <p:sp>
        <p:nvSpPr>
          <p:cNvPr id="8" name="Freeform 15">
            <a:extLst>
              <a:ext uri="{FF2B5EF4-FFF2-40B4-BE49-F238E27FC236}">
                <a16:creationId xmlns:a16="http://schemas.microsoft.com/office/drawing/2014/main" id="{9F05DEBD-0E47-441D-8DAD-F77ABD5ED4FB}"/>
              </a:ext>
            </a:extLst>
          </p:cNvPr>
          <p:cNvSpPr/>
          <p:nvPr/>
        </p:nvSpPr>
        <p:spPr>
          <a:xfrm>
            <a:off x="7647474" y="38100"/>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txBody>
          <a:bodyPr/>
          <a:lstStyle/>
          <a:p>
            <a:endParaRPr lang="en-US"/>
          </a:p>
        </p:txBody>
      </p:sp>
      <p:sp>
        <p:nvSpPr>
          <p:cNvPr id="9" name="Freeform 16">
            <a:extLst>
              <a:ext uri="{FF2B5EF4-FFF2-40B4-BE49-F238E27FC236}">
                <a16:creationId xmlns:a16="http://schemas.microsoft.com/office/drawing/2014/main" id="{8A8ACCFC-B5AE-465D-8563-3AAC2D651739}"/>
              </a:ext>
            </a:extLst>
          </p:cNvPr>
          <p:cNvSpPr/>
          <p:nvPr/>
        </p:nvSpPr>
        <p:spPr>
          <a:xfrm>
            <a:off x="9194232" y="38100"/>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74" y="10225088"/>
            <a:ext cx="18288000" cy="19050"/>
          </a:xfrm>
          <a:prstGeom prst="line">
            <a:avLst/>
          </a:prstGeom>
          <a:ln w="142875" cap="flat">
            <a:solidFill>
              <a:srgbClr val="EC791E"/>
            </a:solidFill>
            <a:prstDash val="solid"/>
            <a:headEnd type="none" w="sm" len="sm"/>
            <a:tailEnd type="none" w="sm" len="sm"/>
          </a:ln>
        </p:spPr>
      </p:sp>
      <p:sp>
        <p:nvSpPr>
          <p:cNvPr id="6" name="TextBox 6"/>
          <p:cNvSpPr txBox="1"/>
          <p:nvPr/>
        </p:nvSpPr>
        <p:spPr>
          <a:xfrm>
            <a:off x="362129" y="2928682"/>
            <a:ext cx="17563743" cy="5118736"/>
          </a:xfrm>
          <a:prstGeom prst="rect">
            <a:avLst/>
          </a:prstGeom>
        </p:spPr>
        <p:txBody>
          <a:bodyPr lIns="0" tIns="0" rIns="0" bIns="0" rtlCol="0" anchor="t">
            <a:spAutoFit/>
          </a:bodyPr>
          <a:lstStyle/>
          <a:p>
            <a:pPr algn="ctr">
              <a:lnSpc>
                <a:spcPts val="5039"/>
              </a:lnSpc>
            </a:pPr>
            <a:r>
              <a:rPr lang="en-US" sz="3599">
                <a:solidFill>
                  <a:srgbClr val="000000"/>
                </a:solidFill>
                <a:latin typeface="Poppins"/>
                <a:ea typeface="Poppins"/>
                <a:cs typeface="Poppins"/>
                <a:sym typeface="Poppins"/>
              </a:rPr>
              <a:t>Pentingnya ketangkasan dalam organisasi yang berusaha untuk tetap kompetitif di ranah digital. Seiring dengan kemajuan teknologi yang terus meningkat, organisasi harus tangkas dan mudah beradaptasi untuk memanfaatkan peluang baru dan menghadapi tantangan secara efektif. </a:t>
            </a:r>
          </a:p>
          <a:p>
            <a:pPr algn="ctr">
              <a:lnSpc>
                <a:spcPts val="5039"/>
              </a:lnSpc>
            </a:pPr>
            <a:endParaRPr lang="en-US" sz="3599">
              <a:solidFill>
                <a:srgbClr val="000000"/>
              </a:solidFill>
              <a:latin typeface="Poppins"/>
              <a:ea typeface="Poppins"/>
              <a:cs typeface="Poppins"/>
              <a:sym typeface="Poppins"/>
            </a:endParaRPr>
          </a:p>
          <a:p>
            <a:pPr algn="ctr">
              <a:lnSpc>
                <a:spcPts val="5039"/>
              </a:lnSpc>
              <a:spcBef>
                <a:spcPct val="0"/>
              </a:spcBef>
            </a:pPr>
            <a:r>
              <a:rPr lang="en-US" sz="3599">
                <a:solidFill>
                  <a:srgbClr val="000000"/>
                </a:solidFill>
                <a:latin typeface="Poppins"/>
                <a:ea typeface="Poppins"/>
                <a:cs typeface="Poppins"/>
                <a:sym typeface="Poppins"/>
              </a:rPr>
              <a:t> Hal ini memerlukan perubahan paradigma kepemimpinan, dengan para pemimpin perlu memiliki keterampilan dan kompetensi yang dibutuhkan untuk memimpin organisasi melalui kompleksitas digitalisasi.</a:t>
            </a:r>
          </a:p>
        </p:txBody>
      </p:sp>
      <p:sp>
        <p:nvSpPr>
          <p:cNvPr id="7" name="Freeform 14">
            <a:extLst>
              <a:ext uri="{FF2B5EF4-FFF2-40B4-BE49-F238E27FC236}">
                <a16:creationId xmlns:a16="http://schemas.microsoft.com/office/drawing/2014/main" id="{D2F75909-7326-43E0-9499-738B935E78C7}"/>
              </a:ext>
            </a:extLst>
          </p:cNvPr>
          <p:cNvSpPr/>
          <p:nvPr/>
        </p:nvSpPr>
        <p:spPr>
          <a:xfrm>
            <a:off x="5954271" y="152196"/>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txBody>
          <a:bodyPr/>
          <a:lstStyle/>
          <a:p>
            <a:endParaRPr lang="en-US"/>
          </a:p>
        </p:txBody>
      </p:sp>
      <p:sp>
        <p:nvSpPr>
          <p:cNvPr id="8" name="Freeform 15">
            <a:extLst>
              <a:ext uri="{FF2B5EF4-FFF2-40B4-BE49-F238E27FC236}">
                <a16:creationId xmlns:a16="http://schemas.microsoft.com/office/drawing/2014/main" id="{D49EA6D1-38C0-4BC6-A774-CBEDEA19B7A1}"/>
              </a:ext>
            </a:extLst>
          </p:cNvPr>
          <p:cNvSpPr/>
          <p:nvPr/>
        </p:nvSpPr>
        <p:spPr>
          <a:xfrm>
            <a:off x="7647474" y="38100"/>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txBody>
          <a:bodyPr/>
          <a:lstStyle/>
          <a:p>
            <a:endParaRPr lang="en-US"/>
          </a:p>
        </p:txBody>
      </p:sp>
      <p:sp>
        <p:nvSpPr>
          <p:cNvPr id="9" name="Freeform 16">
            <a:extLst>
              <a:ext uri="{FF2B5EF4-FFF2-40B4-BE49-F238E27FC236}">
                <a16:creationId xmlns:a16="http://schemas.microsoft.com/office/drawing/2014/main" id="{0215D65E-6846-4F24-BAC8-BEC8DD0518FB}"/>
              </a:ext>
            </a:extLst>
          </p:cNvPr>
          <p:cNvSpPr/>
          <p:nvPr/>
        </p:nvSpPr>
        <p:spPr>
          <a:xfrm>
            <a:off x="9194232" y="38100"/>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71866" y="3350370"/>
            <a:ext cx="9144268" cy="1203619"/>
            <a:chOff x="0" y="0"/>
            <a:chExt cx="2408367" cy="317003"/>
          </a:xfrm>
        </p:grpSpPr>
        <p:sp>
          <p:nvSpPr>
            <p:cNvPr id="3" name="Freeform 3"/>
            <p:cNvSpPr/>
            <p:nvPr/>
          </p:nvSpPr>
          <p:spPr>
            <a:xfrm>
              <a:off x="0" y="0"/>
              <a:ext cx="2408367" cy="317003"/>
            </a:xfrm>
            <a:custGeom>
              <a:avLst/>
              <a:gdLst/>
              <a:ahLst/>
              <a:cxnLst/>
              <a:rect l="l" t="t" r="r" b="b"/>
              <a:pathLst>
                <a:path w="2408367" h="317003">
                  <a:moveTo>
                    <a:pt x="0" y="0"/>
                  </a:moveTo>
                  <a:lnTo>
                    <a:pt x="2408367" y="0"/>
                  </a:lnTo>
                  <a:lnTo>
                    <a:pt x="2408367" y="317003"/>
                  </a:lnTo>
                  <a:lnTo>
                    <a:pt x="0" y="317003"/>
                  </a:lnTo>
                  <a:close/>
                </a:path>
              </a:pathLst>
            </a:custGeom>
            <a:solidFill>
              <a:srgbClr val="1B3640"/>
            </a:solidFill>
          </p:spPr>
        </p:sp>
        <p:sp>
          <p:nvSpPr>
            <p:cNvPr id="4" name="TextBox 4"/>
            <p:cNvSpPr txBox="1"/>
            <p:nvPr/>
          </p:nvSpPr>
          <p:spPr>
            <a:xfrm>
              <a:off x="0" y="-38100"/>
              <a:ext cx="2408367" cy="355103"/>
            </a:xfrm>
            <a:prstGeom prst="rect">
              <a:avLst/>
            </a:prstGeom>
          </p:spPr>
          <p:txBody>
            <a:bodyPr lIns="50800" tIns="50800" rIns="50800" bIns="50800" rtlCol="0" anchor="ctr"/>
            <a:lstStyle/>
            <a:p>
              <a:pPr algn="ctr">
                <a:lnSpc>
                  <a:spcPts val="2659"/>
                </a:lnSpc>
              </a:pPr>
              <a:endParaRPr/>
            </a:p>
          </p:txBody>
        </p:sp>
      </p:grpSp>
      <p:grpSp>
        <p:nvGrpSpPr>
          <p:cNvPr id="5" name="Group 5"/>
          <p:cNvGrpSpPr>
            <a:grpSpLocks noChangeAspect="1"/>
          </p:cNvGrpSpPr>
          <p:nvPr/>
        </p:nvGrpSpPr>
        <p:grpSpPr>
          <a:xfrm rot="381547">
            <a:off x="11345573" y="6122200"/>
            <a:ext cx="4685096" cy="5246370"/>
            <a:chOff x="0" y="0"/>
            <a:chExt cx="6350000" cy="7110730"/>
          </a:xfrm>
        </p:grpSpPr>
        <p:sp>
          <p:nvSpPr>
            <p:cNvPr id="6" name="Freeform 6"/>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blipFill>
              <a:blip r:embed="rId2"/>
              <a:stretch>
                <a:fillRect t="-16892" b="-16892"/>
              </a:stretch>
            </a:blipFill>
          </p:spPr>
        </p:sp>
      </p:grpSp>
      <p:grpSp>
        <p:nvGrpSpPr>
          <p:cNvPr id="7" name="Group 7"/>
          <p:cNvGrpSpPr>
            <a:grpSpLocks noChangeAspect="1"/>
          </p:cNvGrpSpPr>
          <p:nvPr/>
        </p:nvGrpSpPr>
        <p:grpSpPr>
          <a:xfrm rot="381547">
            <a:off x="6295931" y="7426274"/>
            <a:ext cx="4685096" cy="5246370"/>
            <a:chOff x="0" y="0"/>
            <a:chExt cx="6350000" cy="7110730"/>
          </a:xfrm>
        </p:grpSpPr>
        <p:sp>
          <p:nvSpPr>
            <p:cNvPr id="8" name="Freeform 8"/>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FFDE59"/>
            </a:solidFill>
            <a:ln w="12700">
              <a:solidFill>
                <a:srgbClr val="FFFF00"/>
              </a:solidFill>
            </a:ln>
          </p:spPr>
        </p:sp>
      </p:grpSp>
      <p:grpSp>
        <p:nvGrpSpPr>
          <p:cNvPr id="9" name="Group 9"/>
          <p:cNvGrpSpPr>
            <a:grpSpLocks noChangeAspect="1"/>
          </p:cNvGrpSpPr>
          <p:nvPr/>
        </p:nvGrpSpPr>
        <p:grpSpPr>
          <a:xfrm rot="381547">
            <a:off x="1287173" y="8730347"/>
            <a:ext cx="4685096" cy="5246370"/>
            <a:chOff x="0" y="0"/>
            <a:chExt cx="6350000" cy="7110730"/>
          </a:xfrm>
        </p:grpSpPr>
        <p:sp>
          <p:nvSpPr>
            <p:cNvPr id="10" name="Freeform 10"/>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blipFill>
              <a:blip r:embed="rId3"/>
              <a:stretch>
                <a:fillRect l="-33985" r="-33985"/>
              </a:stretch>
            </a:blipFill>
          </p:spPr>
        </p:sp>
      </p:grpSp>
      <p:grpSp>
        <p:nvGrpSpPr>
          <p:cNvPr id="11" name="Group 11"/>
          <p:cNvGrpSpPr>
            <a:grpSpLocks noChangeAspect="1"/>
          </p:cNvGrpSpPr>
          <p:nvPr/>
        </p:nvGrpSpPr>
        <p:grpSpPr>
          <a:xfrm rot="381547">
            <a:off x="7838120" y="-3704905"/>
            <a:ext cx="4685096" cy="5246370"/>
            <a:chOff x="0" y="0"/>
            <a:chExt cx="6350000" cy="7110730"/>
          </a:xfrm>
        </p:grpSpPr>
        <p:sp>
          <p:nvSpPr>
            <p:cNvPr id="12" name="Freeform 12"/>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EC791E"/>
            </a:solidFill>
            <a:ln w="12700">
              <a:solidFill>
                <a:schemeClr val="accent6">
                  <a:lumMod val="75000"/>
                </a:schemeClr>
              </a:solidFill>
            </a:ln>
          </p:spPr>
        </p:sp>
      </p:grpSp>
      <p:grpSp>
        <p:nvGrpSpPr>
          <p:cNvPr id="13" name="Group 13"/>
          <p:cNvGrpSpPr>
            <a:grpSpLocks noChangeAspect="1"/>
          </p:cNvGrpSpPr>
          <p:nvPr/>
        </p:nvGrpSpPr>
        <p:grpSpPr>
          <a:xfrm rot="381547">
            <a:off x="2811173" y="-2400831"/>
            <a:ext cx="4685096" cy="5246370"/>
            <a:chOff x="0" y="0"/>
            <a:chExt cx="6350000" cy="7110730"/>
          </a:xfrm>
        </p:grpSpPr>
        <p:sp>
          <p:nvSpPr>
            <p:cNvPr id="14" name="Freeform 14"/>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blipFill>
              <a:blip r:embed="rId4"/>
              <a:stretch>
                <a:fillRect l="-34195" r="-34195"/>
              </a:stretch>
            </a:blipFill>
          </p:spPr>
        </p:sp>
      </p:grpSp>
      <p:grpSp>
        <p:nvGrpSpPr>
          <p:cNvPr id="15" name="Group 15"/>
          <p:cNvGrpSpPr>
            <a:grpSpLocks noChangeAspect="1"/>
          </p:cNvGrpSpPr>
          <p:nvPr/>
        </p:nvGrpSpPr>
        <p:grpSpPr>
          <a:xfrm rot="381547">
            <a:off x="-2238469" y="-1096758"/>
            <a:ext cx="4685096" cy="5246370"/>
            <a:chOff x="0" y="0"/>
            <a:chExt cx="6350000" cy="7110730"/>
          </a:xfrm>
        </p:grpSpPr>
        <p:sp>
          <p:nvSpPr>
            <p:cNvPr id="16" name="Freeform 16"/>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FFDE59"/>
            </a:solidFill>
            <a:ln w="12700">
              <a:solidFill>
                <a:srgbClr val="FFFF00"/>
              </a:solidFill>
            </a:ln>
          </p:spPr>
        </p:sp>
      </p:grpSp>
      <p:grpSp>
        <p:nvGrpSpPr>
          <p:cNvPr id="17" name="Group 17"/>
          <p:cNvGrpSpPr>
            <a:grpSpLocks noChangeAspect="1"/>
          </p:cNvGrpSpPr>
          <p:nvPr/>
        </p:nvGrpSpPr>
        <p:grpSpPr>
          <a:xfrm rot="381547">
            <a:off x="16310534" y="4797309"/>
            <a:ext cx="4685096" cy="5246370"/>
            <a:chOff x="0" y="0"/>
            <a:chExt cx="6350000" cy="7110730"/>
          </a:xfrm>
        </p:grpSpPr>
        <p:sp>
          <p:nvSpPr>
            <p:cNvPr id="18" name="Freeform 18"/>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EC791E"/>
            </a:solidFill>
            <a:ln w="12700">
              <a:solidFill>
                <a:schemeClr val="accent6">
                  <a:lumMod val="75000"/>
                </a:schemeClr>
              </a:solidFill>
            </a:ln>
          </p:spPr>
        </p:sp>
      </p:grpSp>
      <p:grpSp>
        <p:nvGrpSpPr>
          <p:cNvPr id="19" name="Group 19"/>
          <p:cNvGrpSpPr>
            <a:grpSpLocks noChangeAspect="1"/>
          </p:cNvGrpSpPr>
          <p:nvPr/>
        </p:nvGrpSpPr>
        <p:grpSpPr>
          <a:xfrm rot="381547">
            <a:off x="14916633" y="8730347"/>
            <a:ext cx="4685096" cy="5246370"/>
            <a:chOff x="0" y="0"/>
            <a:chExt cx="6350000" cy="7110730"/>
          </a:xfrm>
        </p:grpSpPr>
        <p:sp>
          <p:nvSpPr>
            <p:cNvPr id="20" name="Freeform 20"/>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FFDE59"/>
            </a:solidFill>
            <a:ln w="12700">
              <a:solidFill>
                <a:srgbClr val="FFFF00"/>
              </a:solidFill>
            </a:ln>
          </p:spPr>
        </p:sp>
      </p:grpSp>
      <p:sp>
        <p:nvSpPr>
          <p:cNvPr id="21" name="TextBox 21"/>
          <p:cNvSpPr txBox="1"/>
          <p:nvPr/>
        </p:nvSpPr>
        <p:spPr>
          <a:xfrm>
            <a:off x="5086465" y="3485454"/>
            <a:ext cx="8115069" cy="923925"/>
          </a:xfrm>
          <a:prstGeom prst="rect">
            <a:avLst/>
          </a:prstGeom>
        </p:spPr>
        <p:txBody>
          <a:bodyPr lIns="0" tIns="0" rIns="0" bIns="0" rtlCol="0" anchor="t">
            <a:spAutoFit/>
          </a:bodyPr>
          <a:lstStyle/>
          <a:p>
            <a:pPr marL="0" lvl="0" indent="0" algn="ctr">
              <a:lnSpc>
                <a:spcPts val="6600"/>
              </a:lnSpc>
              <a:spcBef>
                <a:spcPct val="0"/>
              </a:spcBef>
            </a:pPr>
            <a:r>
              <a:rPr lang="en-US" sz="6000" spc="300">
                <a:solidFill>
                  <a:srgbClr val="FFDE59"/>
                </a:solidFill>
                <a:latin typeface="Poppins Bold"/>
                <a:ea typeface="Poppins Bold"/>
                <a:cs typeface="Poppins Bold"/>
                <a:sym typeface="Poppins Bold"/>
              </a:rPr>
              <a:t>TIPE TIPE </a:t>
            </a:r>
          </a:p>
        </p:txBody>
      </p:sp>
      <p:sp>
        <p:nvSpPr>
          <p:cNvPr id="22" name="TextBox 22"/>
          <p:cNvSpPr txBox="1"/>
          <p:nvPr/>
        </p:nvSpPr>
        <p:spPr>
          <a:xfrm>
            <a:off x="3421227" y="4754014"/>
            <a:ext cx="11658136" cy="1393187"/>
          </a:xfrm>
          <a:prstGeom prst="rect">
            <a:avLst/>
          </a:prstGeom>
        </p:spPr>
        <p:txBody>
          <a:bodyPr lIns="0" tIns="0" rIns="0" bIns="0" rtlCol="0" anchor="t">
            <a:spAutoFit/>
          </a:bodyPr>
          <a:lstStyle/>
          <a:p>
            <a:pPr marL="0" lvl="0" indent="0" algn="ctr">
              <a:lnSpc>
                <a:spcPts val="10119"/>
              </a:lnSpc>
              <a:spcBef>
                <a:spcPct val="0"/>
              </a:spcBef>
            </a:pPr>
            <a:r>
              <a:rPr lang="en-US" sz="9199" spc="459">
                <a:solidFill>
                  <a:srgbClr val="1B3640"/>
                </a:solidFill>
                <a:latin typeface="Poppins Bold"/>
                <a:ea typeface="Poppins Bold"/>
                <a:cs typeface="Poppins Bold"/>
                <a:sym typeface="Poppins Bold"/>
              </a:rPr>
              <a:t>LEADERSHIP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74" y="10225088"/>
            <a:ext cx="18288000" cy="19050"/>
          </a:xfrm>
          <a:prstGeom prst="line">
            <a:avLst/>
          </a:prstGeom>
          <a:ln w="142875" cap="flat">
            <a:solidFill>
              <a:srgbClr val="EC791E"/>
            </a:solidFill>
            <a:prstDash val="solid"/>
            <a:headEnd type="none" w="sm" len="sm"/>
            <a:tailEnd type="none" w="sm" len="sm"/>
          </a:ln>
        </p:spPr>
      </p:sp>
      <p:sp>
        <p:nvSpPr>
          <p:cNvPr id="7" name="TextBox 7"/>
          <p:cNvSpPr txBox="1"/>
          <p:nvPr/>
        </p:nvSpPr>
        <p:spPr>
          <a:xfrm>
            <a:off x="362129" y="2188331"/>
            <a:ext cx="17563743" cy="7444106"/>
          </a:xfrm>
          <a:prstGeom prst="rect">
            <a:avLst/>
          </a:prstGeom>
        </p:spPr>
        <p:txBody>
          <a:bodyPr lIns="0" tIns="0" rIns="0" bIns="0" rtlCol="0" anchor="t">
            <a:spAutoFit/>
          </a:bodyPr>
          <a:lstStyle/>
          <a:p>
            <a:pPr marL="604511" lvl="1" indent="-302256" algn="l">
              <a:lnSpc>
                <a:spcPts val="3919"/>
              </a:lnSpc>
              <a:buAutoNum type="arabicPeriod"/>
            </a:pPr>
            <a:r>
              <a:rPr lang="en-US" sz="2799">
                <a:solidFill>
                  <a:srgbClr val="000000"/>
                </a:solidFill>
                <a:latin typeface="Poppins"/>
                <a:ea typeface="Poppins"/>
                <a:cs typeface="Poppins"/>
                <a:sym typeface="Poppins"/>
              </a:rPr>
              <a:t>Tipe otokratik adalah pemimpin yang sangat egois dengan menunjukkan sikap “keakuannya”. Pemimpin ini selalu menggunakan cara yang lebih dianggap pantas dari dirinya sendiri sehingga segala sesuatu yang dilakukan oleh pemimpin pasti benar dan ide atau gagasan karyawan atau bawahan tidak diakui.</a:t>
            </a:r>
          </a:p>
          <a:p>
            <a:pPr marL="604511" lvl="1" indent="-302256" algn="l">
              <a:lnSpc>
                <a:spcPts val="3919"/>
              </a:lnSpc>
              <a:buAutoNum type="arabicPeriod"/>
            </a:pPr>
            <a:r>
              <a:rPr lang="en-US" sz="2799">
                <a:solidFill>
                  <a:srgbClr val="000000"/>
                </a:solidFill>
                <a:latin typeface="Poppins"/>
                <a:ea typeface="Poppins"/>
                <a:cs typeface="Poppins"/>
                <a:sym typeface="Poppins"/>
              </a:rPr>
              <a:t>Tipe karismatik adalah tipe yang memiliki daya tarik, dan pembawaan yang luar biasa untuk mempengaruhi orang lain sehingga ia mempunyai bawahan yang bisa dipercaya serta pengikut yang setia dan jumlahnya besar.</a:t>
            </a:r>
          </a:p>
          <a:p>
            <a:pPr marL="604511" lvl="1" indent="-302256" algn="l">
              <a:lnSpc>
                <a:spcPts val="3919"/>
              </a:lnSpc>
              <a:buAutoNum type="arabicPeriod"/>
            </a:pPr>
            <a:r>
              <a:rPr lang="en-US" sz="2799">
                <a:solidFill>
                  <a:srgbClr val="000000"/>
                </a:solidFill>
                <a:latin typeface="Poppins"/>
                <a:ea typeface="Poppins"/>
                <a:cs typeface="Poppins"/>
                <a:sym typeface="Poppins"/>
              </a:rPr>
              <a:t>Tipe Paternalistik atau Maternalistik adalah kepemimpinan dengan sifat kebapakan atau keibuan.</a:t>
            </a:r>
          </a:p>
          <a:p>
            <a:pPr marL="604511" lvl="1" indent="-302256" algn="l">
              <a:lnSpc>
                <a:spcPts val="3919"/>
              </a:lnSpc>
              <a:buAutoNum type="arabicPeriod"/>
            </a:pPr>
            <a:r>
              <a:rPr lang="en-US" sz="2799">
                <a:solidFill>
                  <a:srgbClr val="000000"/>
                </a:solidFill>
                <a:latin typeface="Poppins"/>
                <a:ea typeface="Poppins"/>
                <a:cs typeface="Poppins"/>
                <a:sym typeface="Poppins"/>
              </a:rPr>
              <a:t>Tipe Militeristik, tipe ini mirip dengan tipe kepemimpinan otoriter dengan sistem satu komando atau satu perintah yang berasal dari pimpinan puncak dan harus dilaksanakan oleh bawahan.</a:t>
            </a:r>
          </a:p>
          <a:p>
            <a:pPr marL="604511" lvl="1" indent="-302256" algn="l">
              <a:lnSpc>
                <a:spcPts val="3919"/>
              </a:lnSpc>
              <a:buAutoNum type="arabicPeriod"/>
            </a:pPr>
            <a:r>
              <a:rPr lang="en-US" sz="2799">
                <a:solidFill>
                  <a:srgbClr val="000000"/>
                </a:solidFill>
                <a:latin typeface="Poppins"/>
                <a:ea typeface="Poppins"/>
                <a:cs typeface="Poppins"/>
                <a:sym typeface="Poppins"/>
              </a:rPr>
              <a:t>Tipe Demokratis, mengutamakan manusia adalah makhluk hidup yang mulia sehingga selalu melibatkan bawahan</a:t>
            </a:r>
          </a:p>
          <a:p>
            <a:pPr marL="604511" lvl="1" indent="-302256" algn="l">
              <a:lnSpc>
                <a:spcPts val="3919"/>
              </a:lnSpc>
              <a:buAutoNum type="arabicPeriod"/>
            </a:pPr>
            <a:r>
              <a:rPr lang="en-US" sz="2799">
                <a:solidFill>
                  <a:srgbClr val="000000"/>
                </a:solidFill>
                <a:latin typeface="Poppins"/>
                <a:ea typeface="Poppins"/>
                <a:cs typeface="Poppins"/>
                <a:sym typeface="Poppins"/>
              </a:rPr>
              <a:t>Tipe Laissez Faire atau delegatif, tipe ini bersifat permisif dan memberikan kepercayaan berupa tanggungjawab pekerjaan secara penuh kepada bawahan.</a:t>
            </a:r>
          </a:p>
        </p:txBody>
      </p:sp>
      <p:sp>
        <p:nvSpPr>
          <p:cNvPr id="8" name="Freeform 14">
            <a:extLst>
              <a:ext uri="{FF2B5EF4-FFF2-40B4-BE49-F238E27FC236}">
                <a16:creationId xmlns:a16="http://schemas.microsoft.com/office/drawing/2014/main" id="{512FE8C3-D892-47A8-AE11-76CEF1BE708C}"/>
              </a:ext>
            </a:extLst>
          </p:cNvPr>
          <p:cNvSpPr/>
          <p:nvPr/>
        </p:nvSpPr>
        <p:spPr>
          <a:xfrm>
            <a:off x="5954271" y="152196"/>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txBody>
          <a:bodyPr/>
          <a:lstStyle/>
          <a:p>
            <a:endParaRPr lang="en-US"/>
          </a:p>
        </p:txBody>
      </p:sp>
      <p:sp>
        <p:nvSpPr>
          <p:cNvPr id="9" name="Freeform 15">
            <a:extLst>
              <a:ext uri="{FF2B5EF4-FFF2-40B4-BE49-F238E27FC236}">
                <a16:creationId xmlns:a16="http://schemas.microsoft.com/office/drawing/2014/main" id="{3DEEE81F-50E7-4211-97FE-F3C77797FE29}"/>
              </a:ext>
            </a:extLst>
          </p:cNvPr>
          <p:cNvSpPr/>
          <p:nvPr/>
        </p:nvSpPr>
        <p:spPr>
          <a:xfrm>
            <a:off x="7647474" y="38100"/>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txBody>
          <a:bodyPr/>
          <a:lstStyle/>
          <a:p>
            <a:endParaRPr lang="en-US"/>
          </a:p>
        </p:txBody>
      </p:sp>
      <p:sp>
        <p:nvSpPr>
          <p:cNvPr id="10" name="Freeform 16">
            <a:extLst>
              <a:ext uri="{FF2B5EF4-FFF2-40B4-BE49-F238E27FC236}">
                <a16:creationId xmlns:a16="http://schemas.microsoft.com/office/drawing/2014/main" id="{CCB96DD0-7BD8-427F-9408-940B4D883D53}"/>
              </a:ext>
            </a:extLst>
          </p:cNvPr>
          <p:cNvSpPr/>
          <p:nvPr/>
        </p:nvSpPr>
        <p:spPr>
          <a:xfrm>
            <a:off x="9194232" y="38100"/>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a:grpSpLocks noChangeAspect="1"/>
          </p:cNvGrpSpPr>
          <p:nvPr/>
        </p:nvGrpSpPr>
        <p:grpSpPr>
          <a:xfrm>
            <a:off x="13959105" y="6151172"/>
            <a:ext cx="5231810" cy="4530511"/>
            <a:chOff x="0" y="0"/>
            <a:chExt cx="4282440" cy="3708400"/>
          </a:xfrm>
        </p:grpSpPr>
        <p:sp>
          <p:nvSpPr>
            <p:cNvPr id="6" name="Freeform 6"/>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F6D1"/>
            </a:solidFill>
            <a:ln w="12700">
              <a:solidFill>
                <a:schemeClr val="accent6">
                  <a:lumMod val="20000"/>
                  <a:lumOff val="80000"/>
                </a:schemeClr>
              </a:solidFill>
            </a:ln>
          </p:spPr>
        </p:sp>
      </p:grpSp>
      <p:grpSp>
        <p:nvGrpSpPr>
          <p:cNvPr id="7" name="Group 7"/>
          <p:cNvGrpSpPr/>
          <p:nvPr/>
        </p:nvGrpSpPr>
        <p:grpSpPr>
          <a:xfrm>
            <a:off x="-2715080" y="8699931"/>
            <a:ext cx="5231810" cy="4496086"/>
            <a:chOff x="0" y="0"/>
            <a:chExt cx="812800" cy="698500"/>
          </a:xfrm>
        </p:grpSpPr>
        <p:sp>
          <p:nvSpPr>
            <p:cNvPr id="8" name="Freeform 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EC791E"/>
            </a:solidFill>
            <a:ln cap="sq">
              <a:noFill/>
              <a:prstDash val="solid"/>
              <a:miter/>
            </a:ln>
          </p:spPr>
        </p:sp>
        <p:sp>
          <p:nvSpPr>
            <p:cNvPr id="9" name="TextBox 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352423" y="6346868"/>
            <a:ext cx="5231810" cy="4496086"/>
            <a:chOff x="0" y="0"/>
            <a:chExt cx="812800" cy="698500"/>
          </a:xfrm>
        </p:grpSpPr>
        <p:sp>
          <p:nvSpPr>
            <p:cNvPr id="11" name="Freeform 11"/>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D9D9D9"/>
              </a:solidFill>
              <a:prstDash val="solid"/>
              <a:miter/>
            </a:ln>
          </p:spPr>
        </p:sp>
        <p:sp>
          <p:nvSpPr>
            <p:cNvPr id="12" name="TextBox 12"/>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3" name="AutoShape 13"/>
          <p:cNvSpPr/>
          <p:nvPr/>
        </p:nvSpPr>
        <p:spPr>
          <a:xfrm flipV="1">
            <a:off x="74" y="10196513"/>
            <a:ext cx="18288000" cy="19050"/>
          </a:xfrm>
          <a:prstGeom prst="line">
            <a:avLst/>
          </a:prstGeom>
          <a:ln w="142875" cap="flat">
            <a:solidFill>
              <a:srgbClr val="EC791E"/>
            </a:solidFill>
            <a:prstDash val="solid"/>
            <a:headEnd type="none" w="sm" len="sm"/>
            <a:tailEnd type="none" w="sm" len="sm"/>
          </a:ln>
        </p:spPr>
      </p:sp>
      <p:grpSp>
        <p:nvGrpSpPr>
          <p:cNvPr id="14" name="Group 14"/>
          <p:cNvGrpSpPr>
            <a:grpSpLocks noChangeAspect="1"/>
          </p:cNvGrpSpPr>
          <p:nvPr/>
        </p:nvGrpSpPr>
        <p:grpSpPr>
          <a:xfrm>
            <a:off x="13959105" y="1464096"/>
            <a:ext cx="5231810" cy="4530511"/>
            <a:chOff x="0" y="0"/>
            <a:chExt cx="4282440" cy="3708400"/>
          </a:xfrm>
        </p:grpSpPr>
        <p:sp>
          <p:nvSpPr>
            <p:cNvPr id="15" name="Freeform 15"/>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l="-14946" r="-14946"/>
              </a:stretch>
            </a:blipFill>
          </p:spPr>
        </p:sp>
      </p:grpSp>
      <p:sp>
        <p:nvSpPr>
          <p:cNvPr id="16" name="TextBox 16"/>
          <p:cNvSpPr txBox="1"/>
          <p:nvPr/>
        </p:nvSpPr>
        <p:spPr>
          <a:xfrm>
            <a:off x="0" y="4000500"/>
            <a:ext cx="16230600" cy="1965322"/>
          </a:xfrm>
          <a:prstGeom prst="rect">
            <a:avLst/>
          </a:prstGeom>
        </p:spPr>
        <p:txBody>
          <a:bodyPr lIns="0" tIns="0" rIns="0" bIns="0" rtlCol="0" anchor="t">
            <a:spAutoFit/>
          </a:bodyPr>
          <a:lstStyle/>
          <a:p>
            <a:pPr marL="0" lvl="0" indent="0" algn="ctr">
              <a:lnSpc>
                <a:spcPts val="14299"/>
              </a:lnSpc>
              <a:spcBef>
                <a:spcPct val="0"/>
              </a:spcBef>
            </a:pPr>
            <a:r>
              <a:rPr lang="en-US" sz="12999" u="none" strike="noStrike" spc="129" dirty="0">
                <a:solidFill>
                  <a:srgbClr val="1B3640"/>
                </a:solidFill>
                <a:latin typeface="Poppins Bold"/>
                <a:ea typeface="Poppins Bold"/>
                <a:cs typeface="Poppins Bold"/>
                <a:sym typeface="Poppins Bold"/>
              </a:rPr>
              <a:t>TERIMA KASIH</a:t>
            </a:r>
          </a:p>
        </p:txBody>
      </p:sp>
      <p:grpSp>
        <p:nvGrpSpPr>
          <p:cNvPr id="17" name="Group 17"/>
          <p:cNvGrpSpPr/>
          <p:nvPr/>
        </p:nvGrpSpPr>
        <p:grpSpPr>
          <a:xfrm>
            <a:off x="-2715080" y="-635632"/>
            <a:ext cx="5231810" cy="4496086"/>
            <a:chOff x="0" y="0"/>
            <a:chExt cx="812800" cy="698500"/>
          </a:xfrm>
        </p:grpSpPr>
        <p:sp>
          <p:nvSpPr>
            <p:cNvPr id="18" name="Freeform 1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F6D1"/>
            </a:solidFill>
            <a:ln cap="sq">
              <a:noFill/>
              <a:prstDash val="solid"/>
              <a:miter/>
            </a:ln>
          </p:spPr>
        </p:sp>
        <p:sp>
          <p:nvSpPr>
            <p:cNvPr id="19" name="TextBox 1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3959105" y="-3184390"/>
            <a:ext cx="5231810" cy="4496086"/>
            <a:chOff x="0" y="0"/>
            <a:chExt cx="812800" cy="698500"/>
          </a:xfrm>
        </p:grpSpPr>
        <p:sp>
          <p:nvSpPr>
            <p:cNvPr id="21" name="Freeform 21"/>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EC791E"/>
            </a:solidFill>
            <a:ln cap="sq">
              <a:noFill/>
              <a:prstDash val="solid"/>
              <a:miter/>
            </a:ln>
          </p:spPr>
        </p:sp>
        <p:sp>
          <p:nvSpPr>
            <p:cNvPr id="22" name="TextBox 22"/>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3" name="Group 23"/>
          <p:cNvGrpSpPr>
            <a:grpSpLocks noChangeAspect="1"/>
          </p:cNvGrpSpPr>
          <p:nvPr/>
        </p:nvGrpSpPr>
        <p:grpSpPr>
          <a:xfrm>
            <a:off x="-2715080" y="4014937"/>
            <a:ext cx="5231810" cy="4530511"/>
            <a:chOff x="0" y="0"/>
            <a:chExt cx="4282440" cy="3708400"/>
          </a:xfrm>
        </p:grpSpPr>
        <p:sp>
          <p:nvSpPr>
            <p:cNvPr id="24" name="Freeform 24"/>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a:stretch>
                <a:fillRect t="-56908" r="-16071" b="-44149"/>
              </a:stretch>
            </a:blipFill>
          </p:spPr>
        </p:sp>
      </p:grpSp>
      <p:sp>
        <p:nvSpPr>
          <p:cNvPr id="29" name="Freeform 14">
            <a:extLst>
              <a:ext uri="{FF2B5EF4-FFF2-40B4-BE49-F238E27FC236}">
                <a16:creationId xmlns:a16="http://schemas.microsoft.com/office/drawing/2014/main" id="{92E692B1-D2A7-4B31-AE6D-DBAD0DB2F88C}"/>
              </a:ext>
            </a:extLst>
          </p:cNvPr>
          <p:cNvSpPr/>
          <p:nvPr/>
        </p:nvSpPr>
        <p:spPr>
          <a:xfrm>
            <a:off x="5954271" y="152196"/>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4"/>
            <a:stretch>
              <a:fillRect/>
            </a:stretch>
          </a:blipFill>
        </p:spPr>
        <p:txBody>
          <a:bodyPr/>
          <a:lstStyle/>
          <a:p>
            <a:endParaRPr lang="en-US"/>
          </a:p>
        </p:txBody>
      </p:sp>
      <p:sp>
        <p:nvSpPr>
          <p:cNvPr id="30" name="Freeform 15">
            <a:extLst>
              <a:ext uri="{FF2B5EF4-FFF2-40B4-BE49-F238E27FC236}">
                <a16:creationId xmlns:a16="http://schemas.microsoft.com/office/drawing/2014/main" id="{48989743-3AF4-45C8-9F00-8A5442AA83EA}"/>
              </a:ext>
            </a:extLst>
          </p:cNvPr>
          <p:cNvSpPr/>
          <p:nvPr/>
        </p:nvSpPr>
        <p:spPr>
          <a:xfrm>
            <a:off x="7647474" y="38100"/>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5"/>
            <a:stretch>
              <a:fillRect/>
            </a:stretch>
          </a:blipFill>
        </p:spPr>
        <p:txBody>
          <a:bodyPr/>
          <a:lstStyle/>
          <a:p>
            <a:endParaRPr lang="en-US"/>
          </a:p>
        </p:txBody>
      </p:sp>
      <p:sp>
        <p:nvSpPr>
          <p:cNvPr id="31" name="Freeform 16">
            <a:extLst>
              <a:ext uri="{FF2B5EF4-FFF2-40B4-BE49-F238E27FC236}">
                <a16:creationId xmlns:a16="http://schemas.microsoft.com/office/drawing/2014/main" id="{CF769341-F8F3-4AFF-8C6F-1E53F19D39A2}"/>
              </a:ext>
            </a:extLst>
          </p:cNvPr>
          <p:cNvSpPr/>
          <p:nvPr/>
        </p:nvSpPr>
        <p:spPr>
          <a:xfrm>
            <a:off x="9194232" y="38100"/>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73384" y="420334"/>
            <a:ext cx="5231810" cy="4496086"/>
            <a:chOff x="0" y="0"/>
            <a:chExt cx="812800" cy="698500"/>
          </a:xfrm>
        </p:grpSpPr>
        <p:sp>
          <p:nvSpPr>
            <p:cNvPr id="3" name="Freeform 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EC791E"/>
              </a:solidFill>
              <a:prstDash val="solid"/>
              <a:miter/>
            </a:ln>
          </p:spPr>
        </p:sp>
        <p:sp>
          <p:nvSpPr>
            <p:cNvPr id="4" name="TextBox 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5" name="Group 5"/>
          <p:cNvGrpSpPr>
            <a:grpSpLocks noChangeAspect="1"/>
          </p:cNvGrpSpPr>
          <p:nvPr/>
        </p:nvGrpSpPr>
        <p:grpSpPr>
          <a:xfrm>
            <a:off x="1052797" y="2843928"/>
            <a:ext cx="5119403" cy="4433172"/>
            <a:chOff x="0" y="0"/>
            <a:chExt cx="4282440" cy="3708400"/>
          </a:xfrm>
        </p:grpSpPr>
        <p:sp>
          <p:nvSpPr>
            <p:cNvPr id="6" name="Freeform 6"/>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alphaModFix amt="30000"/>
              </a:blip>
              <a:stretch>
                <a:fillRect l="-14987" r="-14987"/>
              </a:stretch>
            </a:blipFill>
          </p:spPr>
        </p:sp>
      </p:grpSp>
      <p:grpSp>
        <p:nvGrpSpPr>
          <p:cNvPr id="7" name="Group 7"/>
          <p:cNvGrpSpPr/>
          <p:nvPr/>
        </p:nvGrpSpPr>
        <p:grpSpPr>
          <a:xfrm>
            <a:off x="-3073384" y="5045866"/>
            <a:ext cx="5231810" cy="4496086"/>
            <a:chOff x="0" y="0"/>
            <a:chExt cx="812800" cy="698500"/>
          </a:xfrm>
        </p:grpSpPr>
        <p:sp>
          <p:nvSpPr>
            <p:cNvPr id="8" name="Freeform 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4AAD">
                <a:alpha val="29804"/>
              </a:srgbClr>
            </a:solidFill>
            <a:ln cap="sq">
              <a:noFill/>
              <a:prstDash val="solid"/>
              <a:miter/>
            </a:ln>
          </p:spPr>
        </p:sp>
        <p:sp>
          <p:nvSpPr>
            <p:cNvPr id="9" name="TextBox 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0" name="AutoShape 10"/>
          <p:cNvSpPr/>
          <p:nvPr/>
        </p:nvSpPr>
        <p:spPr>
          <a:xfrm flipV="1">
            <a:off x="74" y="10225088"/>
            <a:ext cx="18288000" cy="19050"/>
          </a:xfrm>
          <a:prstGeom prst="line">
            <a:avLst/>
          </a:prstGeom>
          <a:ln w="142875" cap="flat">
            <a:solidFill>
              <a:srgbClr val="EC791E"/>
            </a:solidFill>
            <a:prstDash val="solid"/>
            <a:headEnd type="none" w="sm" len="sm"/>
            <a:tailEnd type="none" w="sm" len="sm"/>
          </a:ln>
        </p:spPr>
      </p:sp>
      <p:sp>
        <p:nvSpPr>
          <p:cNvPr id="14" name="TextBox 14"/>
          <p:cNvSpPr txBox="1"/>
          <p:nvPr/>
        </p:nvSpPr>
        <p:spPr>
          <a:xfrm>
            <a:off x="4099308" y="4563683"/>
            <a:ext cx="12879799" cy="2553765"/>
          </a:xfrm>
          <a:prstGeom prst="rect">
            <a:avLst/>
          </a:prstGeom>
        </p:spPr>
        <p:txBody>
          <a:bodyPr lIns="0" tIns="0" rIns="0" bIns="0" rtlCol="0" anchor="t">
            <a:spAutoFit/>
          </a:bodyPr>
          <a:lstStyle/>
          <a:p>
            <a:pPr marL="0" lvl="0" indent="0" algn="r">
              <a:lnSpc>
                <a:spcPts val="9601"/>
              </a:lnSpc>
              <a:spcBef>
                <a:spcPct val="0"/>
              </a:spcBef>
            </a:pPr>
            <a:r>
              <a:rPr lang="en-US" sz="8729" spc="436">
                <a:solidFill>
                  <a:srgbClr val="1B3640"/>
                </a:solidFill>
                <a:latin typeface="Poppins Bold"/>
                <a:ea typeface="Poppins Bold"/>
                <a:cs typeface="Poppins Bold"/>
                <a:sym typeface="Poppins Bold"/>
              </a:rPr>
              <a:t>ORGANISASI DAN KEPEMIMPINAN</a:t>
            </a:r>
          </a:p>
        </p:txBody>
      </p:sp>
      <p:sp>
        <p:nvSpPr>
          <p:cNvPr id="15" name="Freeform 14">
            <a:extLst>
              <a:ext uri="{FF2B5EF4-FFF2-40B4-BE49-F238E27FC236}">
                <a16:creationId xmlns:a16="http://schemas.microsoft.com/office/drawing/2014/main" id="{2BEAA441-FFED-4233-9DD5-7F9ECD33067B}"/>
              </a:ext>
            </a:extLst>
          </p:cNvPr>
          <p:cNvSpPr/>
          <p:nvPr/>
        </p:nvSpPr>
        <p:spPr>
          <a:xfrm>
            <a:off x="5954271" y="152196"/>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3"/>
            <a:stretch>
              <a:fillRect/>
            </a:stretch>
          </a:blipFill>
        </p:spPr>
        <p:txBody>
          <a:bodyPr/>
          <a:lstStyle/>
          <a:p>
            <a:endParaRPr lang="en-US"/>
          </a:p>
        </p:txBody>
      </p:sp>
      <p:sp>
        <p:nvSpPr>
          <p:cNvPr id="16" name="Freeform 15">
            <a:extLst>
              <a:ext uri="{FF2B5EF4-FFF2-40B4-BE49-F238E27FC236}">
                <a16:creationId xmlns:a16="http://schemas.microsoft.com/office/drawing/2014/main" id="{4A4C04F3-6C0D-4706-A0D5-2040E815AAE4}"/>
              </a:ext>
            </a:extLst>
          </p:cNvPr>
          <p:cNvSpPr/>
          <p:nvPr/>
        </p:nvSpPr>
        <p:spPr>
          <a:xfrm>
            <a:off x="7647474" y="38100"/>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4"/>
            <a:stretch>
              <a:fillRect/>
            </a:stretch>
          </a:blipFill>
        </p:spPr>
        <p:txBody>
          <a:bodyPr/>
          <a:lstStyle/>
          <a:p>
            <a:endParaRPr lang="en-US"/>
          </a:p>
        </p:txBody>
      </p:sp>
      <p:sp>
        <p:nvSpPr>
          <p:cNvPr id="17" name="Freeform 16">
            <a:extLst>
              <a:ext uri="{FF2B5EF4-FFF2-40B4-BE49-F238E27FC236}">
                <a16:creationId xmlns:a16="http://schemas.microsoft.com/office/drawing/2014/main" id="{D02B7729-89C0-441C-8E52-0156690E1AAD}"/>
              </a:ext>
            </a:extLst>
          </p:cNvPr>
          <p:cNvSpPr/>
          <p:nvPr/>
        </p:nvSpPr>
        <p:spPr>
          <a:xfrm>
            <a:off x="9194232" y="38100"/>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74" y="10196513"/>
            <a:ext cx="18288000" cy="19050"/>
          </a:xfrm>
          <a:prstGeom prst="line">
            <a:avLst/>
          </a:prstGeom>
          <a:ln w="142875" cap="flat">
            <a:solidFill>
              <a:srgbClr val="EC791E"/>
            </a:solidFill>
            <a:prstDash val="solid"/>
            <a:headEnd type="none" w="sm" len="sm"/>
            <a:tailEnd type="none" w="sm" len="sm"/>
          </a:ln>
        </p:spPr>
      </p:sp>
      <p:sp>
        <p:nvSpPr>
          <p:cNvPr id="3" name="TextBox 3"/>
          <p:cNvSpPr txBox="1"/>
          <p:nvPr/>
        </p:nvSpPr>
        <p:spPr>
          <a:xfrm>
            <a:off x="1028700" y="2237615"/>
            <a:ext cx="16230600" cy="4968875"/>
          </a:xfrm>
          <a:prstGeom prst="rect">
            <a:avLst/>
          </a:prstGeom>
        </p:spPr>
        <p:txBody>
          <a:bodyPr lIns="0" tIns="0" rIns="0" bIns="0" rtlCol="0" anchor="t">
            <a:spAutoFit/>
          </a:bodyPr>
          <a:lstStyle/>
          <a:p>
            <a:pPr algn="ctr">
              <a:lnSpc>
                <a:spcPts val="4900"/>
              </a:lnSpc>
              <a:spcBef>
                <a:spcPct val="0"/>
              </a:spcBef>
            </a:pPr>
            <a:r>
              <a:rPr lang="en-US" sz="3500">
                <a:solidFill>
                  <a:srgbClr val="1B3640"/>
                </a:solidFill>
                <a:latin typeface="Poppins"/>
                <a:ea typeface="Poppins"/>
                <a:cs typeface="Poppins"/>
                <a:sym typeface="Poppins"/>
              </a:rPr>
              <a:t>Keberhasilan semua sistem ekonomi, politik, dan organisasi bergantung pada arahan yang efektif dan efisien dari para pemimpin sistem tersebut (Barrow, 1977). Oleh karena itu, faktor penting untuk memahami keberhasilan suatu organisasi adalah mempelajari para pemimpinnya. Kepemimpinan adalah keterampilan yang digunakan untuk memengaruhi para pengikut dalam suatu organisasi agar bekerja dengan antusias untuk mencapai tujuan yang secara khusus ditetapkan demi kebaikan bersama.</a:t>
            </a:r>
          </a:p>
        </p:txBody>
      </p:sp>
      <p:sp>
        <p:nvSpPr>
          <p:cNvPr id="7" name="TextBox 7"/>
          <p:cNvSpPr txBox="1"/>
          <p:nvPr/>
        </p:nvSpPr>
        <p:spPr>
          <a:xfrm>
            <a:off x="359609" y="7562470"/>
            <a:ext cx="17369225" cy="1873250"/>
          </a:xfrm>
          <a:prstGeom prst="rect">
            <a:avLst/>
          </a:prstGeom>
        </p:spPr>
        <p:txBody>
          <a:bodyPr lIns="0" tIns="0" rIns="0" bIns="0" rtlCol="0" anchor="t">
            <a:spAutoFit/>
          </a:bodyPr>
          <a:lstStyle/>
          <a:p>
            <a:pPr algn="ctr">
              <a:lnSpc>
                <a:spcPts val="4900"/>
              </a:lnSpc>
              <a:spcBef>
                <a:spcPct val="0"/>
              </a:spcBef>
            </a:pPr>
            <a:r>
              <a:rPr lang="en-US" sz="3500">
                <a:solidFill>
                  <a:srgbClr val="1B3640"/>
                </a:solidFill>
                <a:latin typeface="Poppins"/>
                <a:ea typeface="Poppins"/>
                <a:cs typeface="Poppins"/>
                <a:sym typeface="Poppins"/>
              </a:rPr>
              <a:t>Great leaders create a vision for an organization, articulate the vision to the followers, build a shared vision, craft a path to achieve the vision, and guide their organizations into new directions (Banutu-Gomez, 2007; Kotter, 2001)</a:t>
            </a:r>
          </a:p>
        </p:txBody>
      </p:sp>
      <p:sp>
        <p:nvSpPr>
          <p:cNvPr id="8" name="Freeform 14">
            <a:extLst>
              <a:ext uri="{FF2B5EF4-FFF2-40B4-BE49-F238E27FC236}">
                <a16:creationId xmlns:a16="http://schemas.microsoft.com/office/drawing/2014/main" id="{BE5278D5-DA7D-4364-9A56-1E3A70AEF1FF}"/>
              </a:ext>
            </a:extLst>
          </p:cNvPr>
          <p:cNvSpPr/>
          <p:nvPr/>
        </p:nvSpPr>
        <p:spPr>
          <a:xfrm>
            <a:off x="5954271" y="152196"/>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txBody>
          <a:bodyPr/>
          <a:lstStyle/>
          <a:p>
            <a:endParaRPr lang="en-US"/>
          </a:p>
        </p:txBody>
      </p:sp>
      <p:sp>
        <p:nvSpPr>
          <p:cNvPr id="9" name="Freeform 15">
            <a:extLst>
              <a:ext uri="{FF2B5EF4-FFF2-40B4-BE49-F238E27FC236}">
                <a16:creationId xmlns:a16="http://schemas.microsoft.com/office/drawing/2014/main" id="{A1ACAEB9-F3E4-423E-B913-E7789EAF625B}"/>
              </a:ext>
            </a:extLst>
          </p:cNvPr>
          <p:cNvSpPr/>
          <p:nvPr/>
        </p:nvSpPr>
        <p:spPr>
          <a:xfrm>
            <a:off x="7647474" y="38100"/>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txBody>
          <a:bodyPr/>
          <a:lstStyle/>
          <a:p>
            <a:endParaRPr lang="en-US"/>
          </a:p>
        </p:txBody>
      </p:sp>
      <p:sp>
        <p:nvSpPr>
          <p:cNvPr id="10" name="Freeform 16">
            <a:extLst>
              <a:ext uri="{FF2B5EF4-FFF2-40B4-BE49-F238E27FC236}">
                <a16:creationId xmlns:a16="http://schemas.microsoft.com/office/drawing/2014/main" id="{83D166EF-AACC-42C6-A1F9-1C052CF4F4C0}"/>
              </a:ext>
            </a:extLst>
          </p:cNvPr>
          <p:cNvSpPr/>
          <p:nvPr/>
        </p:nvSpPr>
        <p:spPr>
          <a:xfrm>
            <a:off x="9194232" y="38100"/>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74" y="10225088"/>
            <a:ext cx="18288000" cy="19050"/>
          </a:xfrm>
          <a:prstGeom prst="line">
            <a:avLst/>
          </a:prstGeom>
          <a:ln w="142875" cap="flat">
            <a:solidFill>
              <a:srgbClr val="EC791E"/>
            </a:solidFill>
            <a:prstDash val="solid"/>
            <a:headEnd type="none" w="sm" len="sm"/>
            <a:tailEnd type="none" w="sm" len="sm"/>
          </a:ln>
        </p:spPr>
      </p:sp>
      <p:grpSp>
        <p:nvGrpSpPr>
          <p:cNvPr id="6" name="Group 6"/>
          <p:cNvGrpSpPr/>
          <p:nvPr/>
        </p:nvGrpSpPr>
        <p:grpSpPr>
          <a:xfrm>
            <a:off x="74" y="4376213"/>
            <a:ext cx="3350974" cy="767287"/>
            <a:chOff x="0" y="0"/>
            <a:chExt cx="882561" cy="202084"/>
          </a:xfrm>
        </p:grpSpPr>
        <p:sp>
          <p:nvSpPr>
            <p:cNvPr id="7" name="Freeform 7"/>
            <p:cNvSpPr/>
            <p:nvPr/>
          </p:nvSpPr>
          <p:spPr>
            <a:xfrm>
              <a:off x="0" y="0"/>
              <a:ext cx="882561" cy="202084"/>
            </a:xfrm>
            <a:custGeom>
              <a:avLst/>
              <a:gdLst/>
              <a:ahLst/>
              <a:cxnLst/>
              <a:rect l="l" t="t" r="r" b="b"/>
              <a:pathLst>
                <a:path w="882561" h="202084">
                  <a:moveTo>
                    <a:pt x="0" y="0"/>
                  </a:moveTo>
                  <a:lnTo>
                    <a:pt x="882561" y="0"/>
                  </a:lnTo>
                  <a:lnTo>
                    <a:pt x="882561" y="202084"/>
                  </a:lnTo>
                  <a:lnTo>
                    <a:pt x="0" y="202084"/>
                  </a:lnTo>
                  <a:close/>
                </a:path>
              </a:pathLst>
            </a:custGeom>
            <a:solidFill>
              <a:srgbClr val="F9B00B"/>
            </a:solidFill>
          </p:spPr>
        </p:sp>
        <p:sp>
          <p:nvSpPr>
            <p:cNvPr id="8" name="TextBox 8"/>
            <p:cNvSpPr txBox="1"/>
            <p:nvPr/>
          </p:nvSpPr>
          <p:spPr>
            <a:xfrm>
              <a:off x="0" y="-38100"/>
              <a:ext cx="882561" cy="240184"/>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2587185" y="3097979"/>
            <a:ext cx="5383585" cy="5383585"/>
          </a:xfrm>
          <a:custGeom>
            <a:avLst/>
            <a:gdLst/>
            <a:ahLst/>
            <a:cxnLst/>
            <a:rect l="l" t="t" r="r" b="b"/>
            <a:pathLst>
              <a:path w="5383585" h="5383585">
                <a:moveTo>
                  <a:pt x="0" y="0"/>
                </a:moveTo>
                <a:lnTo>
                  <a:pt x="5383584" y="0"/>
                </a:lnTo>
                <a:lnTo>
                  <a:pt x="5383584" y="5383585"/>
                </a:lnTo>
                <a:lnTo>
                  <a:pt x="0" y="53835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TextBox 10"/>
          <p:cNvSpPr txBox="1"/>
          <p:nvPr/>
        </p:nvSpPr>
        <p:spPr>
          <a:xfrm>
            <a:off x="11766787" y="2493353"/>
            <a:ext cx="6078551" cy="6277704"/>
          </a:xfrm>
          <a:prstGeom prst="rect">
            <a:avLst/>
          </a:prstGeom>
        </p:spPr>
        <p:txBody>
          <a:bodyPr lIns="0" tIns="0" rIns="0" bIns="0" rtlCol="0" anchor="t">
            <a:spAutoFit/>
          </a:bodyPr>
          <a:lstStyle/>
          <a:p>
            <a:pPr algn="just">
              <a:lnSpc>
                <a:spcPts val="4133"/>
              </a:lnSpc>
              <a:spcBef>
                <a:spcPct val="0"/>
              </a:spcBef>
            </a:pPr>
            <a:r>
              <a:rPr lang="en-US" sz="2952">
                <a:solidFill>
                  <a:srgbClr val="000000"/>
                </a:solidFill>
                <a:latin typeface="Poppins"/>
                <a:ea typeface="Poppins"/>
                <a:cs typeface="Poppins"/>
                <a:sym typeface="Poppins"/>
              </a:rPr>
              <a:t>Kebijakan, rencana, strategi, bukanlah pengetahuan yang dapat ditindaklanjuti. Hal-hal tersebut adalah inovasi untuk aksi efektif, bukan didesain untuk implementasi yang efektif. Untuk memproduksi Tindakan yang efektif, individu dapat mengimplementasi 4 tahapan dari siklus untuk mendesain dan mengeksekusi aksi</a:t>
            </a:r>
          </a:p>
        </p:txBody>
      </p:sp>
      <p:sp>
        <p:nvSpPr>
          <p:cNvPr id="11" name="TextBox 11"/>
          <p:cNvSpPr txBox="1"/>
          <p:nvPr/>
        </p:nvSpPr>
        <p:spPr>
          <a:xfrm>
            <a:off x="640052" y="3383729"/>
            <a:ext cx="2911095" cy="915036"/>
          </a:xfrm>
          <a:prstGeom prst="rect">
            <a:avLst/>
          </a:prstGeom>
        </p:spPr>
        <p:txBody>
          <a:bodyPr lIns="0" tIns="0" rIns="0" bIns="0" rtlCol="0" anchor="t">
            <a:spAutoFit/>
          </a:bodyPr>
          <a:lstStyle/>
          <a:p>
            <a:pPr algn="ctr">
              <a:lnSpc>
                <a:spcPts val="3639"/>
              </a:lnSpc>
              <a:spcBef>
                <a:spcPct val="0"/>
              </a:spcBef>
            </a:pPr>
            <a:r>
              <a:rPr lang="en-US" sz="2599">
                <a:solidFill>
                  <a:srgbClr val="000000"/>
                </a:solidFill>
                <a:latin typeface="Poppins"/>
                <a:ea typeface="Poppins"/>
                <a:cs typeface="Poppins"/>
                <a:sym typeface="Poppins"/>
              </a:rPr>
              <a:t>Menemukan masalah</a:t>
            </a:r>
          </a:p>
        </p:txBody>
      </p:sp>
      <p:sp>
        <p:nvSpPr>
          <p:cNvPr id="12" name="TextBox 12"/>
          <p:cNvSpPr txBox="1"/>
          <p:nvPr/>
        </p:nvSpPr>
        <p:spPr>
          <a:xfrm>
            <a:off x="7322683" y="5322411"/>
            <a:ext cx="4339329" cy="457836"/>
          </a:xfrm>
          <a:prstGeom prst="rect">
            <a:avLst/>
          </a:prstGeom>
        </p:spPr>
        <p:txBody>
          <a:bodyPr lIns="0" tIns="0" rIns="0" bIns="0" rtlCol="0" anchor="t">
            <a:spAutoFit/>
          </a:bodyPr>
          <a:lstStyle/>
          <a:p>
            <a:pPr algn="ctr">
              <a:lnSpc>
                <a:spcPts val="3639"/>
              </a:lnSpc>
              <a:spcBef>
                <a:spcPct val="0"/>
              </a:spcBef>
            </a:pPr>
            <a:r>
              <a:rPr lang="en-US" sz="2599">
                <a:solidFill>
                  <a:srgbClr val="000000"/>
                </a:solidFill>
                <a:latin typeface="Poppins"/>
                <a:ea typeface="Poppins"/>
                <a:cs typeface="Poppins"/>
                <a:sym typeface="Poppins"/>
              </a:rPr>
              <a:t>Menemukan Solusi</a:t>
            </a:r>
          </a:p>
        </p:txBody>
      </p:sp>
      <p:sp>
        <p:nvSpPr>
          <p:cNvPr id="13" name="TextBox 13"/>
          <p:cNvSpPr txBox="1"/>
          <p:nvPr/>
        </p:nvSpPr>
        <p:spPr>
          <a:xfrm>
            <a:off x="3360648" y="8686318"/>
            <a:ext cx="4339329" cy="457836"/>
          </a:xfrm>
          <a:prstGeom prst="rect">
            <a:avLst/>
          </a:prstGeom>
        </p:spPr>
        <p:txBody>
          <a:bodyPr lIns="0" tIns="0" rIns="0" bIns="0" rtlCol="0" anchor="t">
            <a:spAutoFit/>
          </a:bodyPr>
          <a:lstStyle/>
          <a:p>
            <a:pPr algn="ctr">
              <a:lnSpc>
                <a:spcPts val="3639"/>
              </a:lnSpc>
              <a:spcBef>
                <a:spcPct val="0"/>
              </a:spcBef>
            </a:pPr>
            <a:r>
              <a:rPr lang="en-US" sz="2599">
                <a:solidFill>
                  <a:srgbClr val="000000"/>
                </a:solidFill>
                <a:latin typeface="Poppins"/>
                <a:ea typeface="Poppins"/>
                <a:cs typeface="Poppins"/>
                <a:sym typeface="Poppins"/>
              </a:rPr>
              <a:t>Menghasilkan Solusi</a:t>
            </a:r>
          </a:p>
        </p:txBody>
      </p:sp>
      <p:sp>
        <p:nvSpPr>
          <p:cNvPr id="14" name="TextBox 14"/>
          <p:cNvSpPr txBox="1"/>
          <p:nvPr/>
        </p:nvSpPr>
        <p:spPr>
          <a:xfrm>
            <a:off x="-74064" y="5723096"/>
            <a:ext cx="3158047" cy="457836"/>
          </a:xfrm>
          <a:prstGeom prst="rect">
            <a:avLst/>
          </a:prstGeom>
        </p:spPr>
        <p:txBody>
          <a:bodyPr lIns="0" tIns="0" rIns="0" bIns="0" rtlCol="0" anchor="t">
            <a:spAutoFit/>
          </a:bodyPr>
          <a:lstStyle/>
          <a:p>
            <a:pPr algn="ctr">
              <a:lnSpc>
                <a:spcPts val="3639"/>
              </a:lnSpc>
              <a:spcBef>
                <a:spcPct val="0"/>
              </a:spcBef>
            </a:pPr>
            <a:r>
              <a:rPr lang="en-US" sz="2599">
                <a:solidFill>
                  <a:srgbClr val="000000"/>
                </a:solidFill>
                <a:latin typeface="Poppins"/>
                <a:ea typeface="Poppins"/>
                <a:cs typeface="Poppins"/>
                <a:sym typeface="Poppins"/>
              </a:rPr>
              <a:t>Mengevaluasi</a:t>
            </a:r>
          </a:p>
        </p:txBody>
      </p:sp>
      <p:sp>
        <p:nvSpPr>
          <p:cNvPr id="15" name="Freeform 14">
            <a:extLst>
              <a:ext uri="{FF2B5EF4-FFF2-40B4-BE49-F238E27FC236}">
                <a16:creationId xmlns:a16="http://schemas.microsoft.com/office/drawing/2014/main" id="{B3907AF0-08B5-4885-9BAD-DD9FB4FAE124}"/>
              </a:ext>
            </a:extLst>
          </p:cNvPr>
          <p:cNvSpPr/>
          <p:nvPr/>
        </p:nvSpPr>
        <p:spPr>
          <a:xfrm>
            <a:off x="5954271" y="152196"/>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4"/>
            <a:stretch>
              <a:fillRect/>
            </a:stretch>
          </a:blipFill>
        </p:spPr>
        <p:txBody>
          <a:bodyPr/>
          <a:lstStyle/>
          <a:p>
            <a:endParaRPr lang="en-US"/>
          </a:p>
        </p:txBody>
      </p:sp>
      <p:sp>
        <p:nvSpPr>
          <p:cNvPr id="16" name="Freeform 15">
            <a:extLst>
              <a:ext uri="{FF2B5EF4-FFF2-40B4-BE49-F238E27FC236}">
                <a16:creationId xmlns:a16="http://schemas.microsoft.com/office/drawing/2014/main" id="{16470D8A-FB31-49AF-9065-63FBBA267054}"/>
              </a:ext>
            </a:extLst>
          </p:cNvPr>
          <p:cNvSpPr/>
          <p:nvPr/>
        </p:nvSpPr>
        <p:spPr>
          <a:xfrm>
            <a:off x="7647474" y="38100"/>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5"/>
            <a:stretch>
              <a:fillRect/>
            </a:stretch>
          </a:blipFill>
        </p:spPr>
        <p:txBody>
          <a:bodyPr/>
          <a:lstStyle/>
          <a:p>
            <a:endParaRPr lang="en-US"/>
          </a:p>
        </p:txBody>
      </p:sp>
      <p:sp>
        <p:nvSpPr>
          <p:cNvPr id="17" name="Freeform 16">
            <a:extLst>
              <a:ext uri="{FF2B5EF4-FFF2-40B4-BE49-F238E27FC236}">
                <a16:creationId xmlns:a16="http://schemas.microsoft.com/office/drawing/2014/main" id="{DDA2F488-FAF0-4757-8AC4-DEB4504312B0}"/>
              </a:ext>
            </a:extLst>
          </p:cNvPr>
          <p:cNvSpPr/>
          <p:nvPr/>
        </p:nvSpPr>
        <p:spPr>
          <a:xfrm>
            <a:off x="9194232" y="38100"/>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74" y="10225088"/>
            <a:ext cx="18288000" cy="19050"/>
          </a:xfrm>
          <a:prstGeom prst="line">
            <a:avLst/>
          </a:prstGeom>
          <a:ln w="142875" cap="flat">
            <a:solidFill>
              <a:srgbClr val="EC791E"/>
            </a:solidFill>
            <a:prstDash val="solid"/>
            <a:headEnd type="none" w="sm" len="sm"/>
            <a:tailEnd type="none" w="sm" len="sm"/>
          </a:ln>
        </p:spPr>
      </p:sp>
      <p:sp>
        <p:nvSpPr>
          <p:cNvPr id="6" name="Freeform 6"/>
          <p:cNvSpPr/>
          <p:nvPr/>
        </p:nvSpPr>
        <p:spPr>
          <a:xfrm>
            <a:off x="12723607" y="1454468"/>
            <a:ext cx="5007326" cy="8780145"/>
          </a:xfrm>
          <a:custGeom>
            <a:avLst/>
            <a:gdLst/>
            <a:ahLst/>
            <a:cxnLst/>
            <a:rect l="l" t="t" r="r" b="b"/>
            <a:pathLst>
              <a:path w="5007326" h="8780145">
                <a:moveTo>
                  <a:pt x="0" y="0"/>
                </a:moveTo>
                <a:lnTo>
                  <a:pt x="5007326" y="0"/>
                </a:lnTo>
                <a:lnTo>
                  <a:pt x="5007326" y="8780145"/>
                </a:lnTo>
                <a:lnTo>
                  <a:pt x="0" y="8780145"/>
                </a:lnTo>
                <a:lnTo>
                  <a:pt x="0" y="0"/>
                </a:lnTo>
                <a:close/>
              </a:path>
            </a:pathLst>
          </a:custGeom>
          <a:blipFill>
            <a:blip r:embed="rId2"/>
            <a:stretch>
              <a:fillRect t="-1288"/>
            </a:stretch>
          </a:blipFill>
        </p:spPr>
      </p:sp>
      <p:grpSp>
        <p:nvGrpSpPr>
          <p:cNvPr id="7" name="Group 7"/>
          <p:cNvGrpSpPr/>
          <p:nvPr/>
        </p:nvGrpSpPr>
        <p:grpSpPr>
          <a:xfrm>
            <a:off x="-268" y="2158510"/>
            <a:ext cx="5162909" cy="1203619"/>
            <a:chOff x="0" y="0"/>
            <a:chExt cx="1359779" cy="317003"/>
          </a:xfrm>
        </p:grpSpPr>
        <p:sp>
          <p:nvSpPr>
            <p:cNvPr id="8" name="Freeform 8"/>
            <p:cNvSpPr/>
            <p:nvPr/>
          </p:nvSpPr>
          <p:spPr>
            <a:xfrm>
              <a:off x="0" y="0"/>
              <a:ext cx="1359779" cy="317003"/>
            </a:xfrm>
            <a:custGeom>
              <a:avLst/>
              <a:gdLst/>
              <a:ahLst/>
              <a:cxnLst/>
              <a:rect l="l" t="t" r="r" b="b"/>
              <a:pathLst>
                <a:path w="1359779" h="317003">
                  <a:moveTo>
                    <a:pt x="0" y="0"/>
                  </a:moveTo>
                  <a:lnTo>
                    <a:pt x="1359779" y="0"/>
                  </a:lnTo>
                  <a:lnTo>
                    <a:pt x="1359779" y="317003"/>
                  </a:lnTo>
                  <a:lnTo>
                    <a:pt x="0" y="317003"/>
                  </a:lnTo>
                  <a:close/>
                </a:path>
              </a:pathLst>
            </a:custGeom>
            <a:solidFill>
              <a:srgbClr val="1B3640"/>
            </a:solidFill>
          </p:spPr>
        </p:sp>
        <p:sp>
          <p:nvSpPr>
            <p:cNvPr id="9" name="TextBox 9"/>
            <p:cNvSpPr txBox="1"/>
            <p:nvPr/>
          </p:nvSpPr>
          <p:spPr>
            <a:xfrm>
              <a:off x="0" y="-76200"/>
              <a:ext cx="1359779" cy="393203"/>
            </a:xfrm>
            <a:prstGeom prst="rect">
              <a:avLst/>
            </a:prstGeom>
          </p:spPr>
          <p:txBody>
            <a:bodyPr lIns="50800" tIns="50800" rIns="50800" bIns="50800" rtlCol="0" anchor="ctr"/>
            <a:lstStyle/>
            <a:p>
              <a:pPr algn="ctr">
                <a:lnSpc>
                  <a:spcPts val="5459"/>
                </a:lnSpc>
              </a:pPr>
              <a:endParaRPr/>
            </a:p>
          </p:txBody>
        </p:sp>
      </p:grpSp>
      <p:sp>
        <p:nvSpPr>
          <p:cNvPr id="10" name="TextBox 10"/>
          <p:cNvSpPr txBox="1"/>
          <p:nvPr/>
        </p:nvSpPr>
        <p:spPr>
          <a:xfrm>
            <a:off x="895149" y="2226750"/>
            <a:ext cx="4581817" cy="1135379"/>
          </a:xfrm>
          <a:prstGeom prst="rect">
            <a:avLst/>
          </a:prstGeom>
        </p:spPr>
        <p:txBody>
          <a:bodyPr lIns="0" tIns="0" rIns="0" bIns="0" rtlCol="0" anchor="t">
            <a:spAutoFit/>
          </a:bodyPr>
          <a:lstStyle/>
          <a:p>
            <a:pPr marL="0" lvl="0" indent="0" algn="l">
              <a:lnSpc>
                <a:spcPts val="4289"/>
              </a:lnSpc>
              <a:spcBef>
                <a:spcPct val="0"/>
              </a:spcBef>
            </a:pPr>
            <a:r>
              <a:rPr lang="en-US" sz="3899" spc="194">
                <a:solidFill>
                  <a:srgbClr val="FFDE59"/>
                </a:solidFill>
                <a:latin typeface="Poppins Bold"/>
                <a:ea typeface="Poppins Bold"/>
                <a:cs typeface="Poppins Bold"/>
                <a:sym typeface="Poppins Bold"/>
              </a:rPr>
              <a:t>EFEKTIVITAS ORGANISASI  </a:t>
            </a:r>
          </a:p>
        </p:txBody>
      </p:sp>
      <p:sp>
        <p:nvSpPr>
          <p:cNvPr id="11" name="TextBox 11"/>
          <p:cNvSpPr txBox="1"/>
          <p:nvPr/>
        </p:nvSpPr>
        <p:spPr>
          <a:xfrm>
            <a:off x="331835" y="3909231"/>
            <a:ext cx="4830806" cy="1768475"/>
          </a:xfrm>
          <a:prstGeom prst="rect">
            <a:avLst/>
          </a:prstGeom>
        </p:spPr>
        <p:txBody>
          <a:bodyPr lIns="0" tIns="0" rIns="0" bIns="0" rtlCol="0" anchor="t">
            <a:spAutoFit/>
          </a:bodyPr>
          <a:lstStyle/>
          <a:p>
            <a:pPr algn="just">
              <a:lnSpc>
                <a:spcPts val="2799"/>
              </a:lnSpc>
              <a:spcBef>
                <a:spcPct val="0"/>
              </a:spcBef>
            </a:pPr>
            <a:r>
              <a:rPr lang="en-US" sz="1999">
                <a:solidFill>
                  <a:srgbClr val="000000"/>
                </a:solidFill>
                <a:latin typeface="Poppins"/>
                <a:ea typeface="Poppins"/>
                <a:cs typeface="Poppins"/>
                <a:sym typeface="Poppins"/>
              </a:rPr>
              <a:t>Efektivitas organisasi adalah kemampuan organisasi dalam mengoptimalkan sumber dayanya  secara efektif dan efisien dalam rangka mencapai tujuan organisasi.</a:t>
            </a:r>
          </a:p>
        </p:txBody>
      </p:sp>
      <p:sp>
        <p:nvSpPr>
          <p:cNvPr id="12" name="TextBox 12"/>
          <p:cNvSpPr txBox="1"/>
          <p:nvPr/>
        </p:nvSpPr>
        <p:spPr>
          <a:xfrm>
            <a:off x="331835" y="6224807"/>
            <a:ext cx="4830806" cy="1416050"/>
          </a:xfrm>
          <a:prstGeom prst="rect">
            <a:avLst/>
          </a:prstGeom>
        </p:spPr>
        <p:txBody>
          <a:bodyPr lIns="0" tIns="0" rIns="0" bIns="0" rtlCol="0" anchor="t">
            <a:spAutoFit/>
          </a:bodyPr>
          <a:lstStyle/>
          <a:p>
            <a:pPr algn="just">
              <a:lnSpc>
                <a:spcPts val="2799"/>
              </a:lnSpc>
              <a:spcBef>
                <a:spcPct val="0"/>
              </a:spcBef>
            </a:pPr>
            <a:r>
              <a:rPr lang="en-US" sz="1999">
                <a:solidFill>
                  <a:srgbClr val="000000"/>
                </a:solidFill>
                <a:latin typeface="Poppins Bold"/>
                <a:ea typeface="Poppins Bold"/>
                <a:cs typeface="Poppins Bold"/>
                <a:sym typeface="Poppins Bold"/>
              </a:rPr>
              <a:t>Waterman dalam Robins menyimpulkan organisasi yang efektif memiliki 8?karakteristik sebagai berikut:</a:t>
            </a:r>
          </a:p>
        </p:txBody>
      </p:sp>
      <p:sp>
        <p:nvSpPr>
          <p:cNvPr id="13" name="TextBox 13"/>
          <p:cNvSpPr txBox="1"/>
          <p:nvPr/>
        </p:nvSpPr>
        <p:spPr>
          <a:xfrm>
            <a:off x="6547118" y="9305925"/>
            <a:ext cx="7863983" cy="675640"/>
          </a:xfrm>
          <a:prstGeom prst="rect">
            <a:avLst/>
          </a:prstGeom>
        </p:spPr>
        <p:txBody>
          <a:bodyPr lIns="0" tIns="0" rIns="0" bIns="0" rtlCol="0" anchor="t">
            <a:spAutoFit/>
          </a:bodyPr>
          <a:lstStyle/>
          <a:p>
            <a:pPr algn="r">
              <a:lnSpc>
                <a:spcPts val="2659"/>
              </a:lnSpc>
              <a:spcBef>
                <a:spcPct val="0"/>
              </a:spcBef>
            </a:pPr>
            <a:r>
              <a:rPr lang="en-US" sz="1899">
                <a:solidFill>
                  <a:srgbClr val="000000"/>
                </a:solidFill>
                <a:latin typeface="Poppins"/>
                <a:ea typeface="Poppins"/>
                <a:cs typeface="Poppins"/>
                <a:sym typeface="Poppins"/>
              </a:rPr>
              <a:t>Penggabungan kebijakan pengendalian ketat (mengamankan nilai inti organisasi) dengan desentralisasi (mendorong inovasi).</a:t>
            </a:r>
          </a:p>
        </p:txBody>
      </p:sp>
      <p:sp>
        <p:nvSpPr>
          <p:cNvPr id="14" name="TextBox 14"/>
          <p:cNvSpPr txBox="1"/>
          <p:nvPr/>
        </p:nvSpPr>
        <p:spPr>
          <a:xfrm>
            <a:off x="6027856" y="8411210"/>
            <a:ext cx="6896590" cy="675640"/>
          </a:xfrm>
          <a:prstGeom prst="rect">
            <a:avLst/>
          </a:prstGeom>
        </p:spPr>
        <p:txBody>
          <a:bodyPr lIns="0" tIns="0" rIns="0" bIns="0" rtlCol="0" anchor="t">
            <a:spAutoFit/>
          </a:bodyPr>
          <a:lstStyle/>
          <a:p>
            <a:pPr algn="r">
              <a:lnSpc>
                <a:spcPts val="2659"/>
              </a:lnSpc>
              <a:spcBef>
                <a:spcPct val="0"/>
              </a:spcBef>
            </a:pPr>
            <a:r>
              <a:rPr lang="en-US" sz="1899">
                <a:solidFill>
                  <a:srgbClr val="000000"/>
                </a:solidFill>
                <a:latin typeface="Poppins"/>
                <a:ea typeface="Poppins"/>
                <a:cs typeface="Poppins"/>
                <a:sym typeface="Poppins"/>
              </a:rPr>
              <a:t>Memiliki struktur organisasi yang luwes dan sederhana, dengan staf pendukung yang memadai.</a:t>
            </a:r>
          </a:p>
        </p:txBody>
      </p:sp>
      <p:sp>
        <p:nvSpPr>
          <p:cNvPr id="15" name="TextBox 15"/>
          <p:cNvSpPr txBox="1"/>
          <p:nvPr/>
        </p:nvSpPr>
        <p:spPr>
          <a:xfrm>
            <a:off x="5955732" y="7506970"/>
            <a:ext cx="6527524" cy="675640"/>
          </a:xfrm>
          <a:prstGeom prst="rect">
            <a:avLst/>
          </a:prstGeom>
        </p:spPr>
        <p:txBody>
          <a:bodyPr lIns="0" tIns="0" rIns="0" bIns="0" rtlCol="0" anchor="t">
            <a:spAutoFit/>
          </a:bodyPr>
          <a:lstStyle/>
          <a:p>
            <a:pPr algn="r">
              <a:lnSpc>
                <a:spcPts val="2659"/>
              </a:lnSpc>
              <a:spcBef>
                <a:spcPct val="0"/>
              </a:spcBef>
            </a:pPr>
            <a:r>
              <a:rPr lang="en-US" sz="1899">
                <a:solidFill>
                  <a:srgbClr val="000000"/>
                </a:solidFill>
                <a:latin typeface="Poppins"/>
                <a:ea typeface="Poppins"/>
                <a:cs typeface="Poppins"/>
                <a:sym typeface="Poppins"/>
              </a:rPr>
              <a:t>Dekat dengan bidang pelayanan (usaha) yang diketahui dan dipahami.</a:t>
            </a:r>
          </a:p>
        </p:txBody>
      </p:sp>
      <p:sp>
        <p:nvSpPr>
          <p:cNvPr id="16" name="TextBox 16"/>
          <p:cNvSpPr txBox="1"/>
          <p:nvPr/>
        </p:nvSpPr>
        <p:spPr>
          <a:xfrm>
            <a:off x="5391241" y="6278880"/>
            <a:ext cx="6759272" cy="1009015"/>
          </a:xfrm>
          <a:prstGeom prst="rect">
            <a:avLst/>
          </a:prstGeom>
        </p:spPr>
        <p:txBody>
          <a:bodyPr lIns="0" tIns="0" rIns="0" bIns="0" rtlCol="0" anchor="t">
            <a:spAutoFit/>
          </a:bodyPr>
          <a:lstStyle/>
          <a:p>
            <a:pPr algn="r">
              <a:lnSpc>
                <a:spcPts val="2659"/>
              </a:lnSpc>
              <a:spcBef>
                <a:spcPct val="0"/>
              </a:spcBef>
            </a:pPr>
            <a:r>
              <a:rPr lang="en-US" sz="1899">
                <a:solidFill>
                  <a:srgbClr val="000000"/>
                </a:solidFill>
                <a:latin typeface="Poppins"/>
                <a:ea typeface="Poppins"/>
                <a:cs typeface="Poppins"/>
                <a:sym typeface="Poppins"/>
              </a:rPr>
              <a:t>Pegawai mengerti kemauan organisasi dan pimpinan terlibat aktif dalam penyelesaian semua permasalahan. </a:t>
            </a:r>
          </a:p>
        </p:txBody>
      </p:sp>
      <p:sp>
        <p:nvSpPr>
          <p:cNvPr id="17" name="TextBox 17"/>
          <p:cNvSpPr txBox="1"/>
          <p:nvPr/>
        </p:nvSpPr>
        <p:spPr>
          <a:xfrm>
            <a:off x="6948590" y="5717540"/>
            <a:ext cx="5422305" cy="34226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Poppins"/>
                <a:ea typeface="Poppins"/>
                <a:cs typeface="Poppins"/>
                <a:sym typeface="Poppins"/>
              </a:rPr>
              <a:t>Peningkatan produktifitas melalui partisipasi.</a:t>
            </a:r>
          </a:p>
        </p:txBody>
      </p:sp>
      <p:sp>
        <p:nvSpPr>
          <p:cNvPr id="18" name="TextBox 18"/>
          <p:cNvSpPr txBox="1"/>
          <p:nvPr/>
        </p:nvSpPr>
        <p:spPr>
          <a:xfrm>
            <a:off x="4935732" y="4822825"/>
            <a:ext cx="7585625" cy="675640"/>
          </a:xfrm>
          <a:prstGeom prst="rect">
            <a:avLst/>
          </a:prstGeom>
        </p:spPr>
        <p:txBody>
          <a:bodyPr lIns="0" tIns="0" rIns="0" bIns="0" rtlCol="0" anchor="t">
            <a:spAutoFit/>
          </a:bodyPr>
          <a:lstStyle/>
          <a:p>
            <a:pPr algn="r">
              <a:lnSpc>
                <a:spcPts val="2659"/>
              </a:lnSpc>
              <a:spcBef>
                <a:spcPct val="0"/>
              </a:spcBef>
            </a:pPr>
            <a:r>
              <a:rPr lang="en-US" sz="1899">
                <a:solidFill>
                  <a:srgbClr val="000000"/>
                </a:solidFill>
                <a:latin typeface="Poppins"/>
                <a:ea typeface="Poppins"/>
                <a:cs typeface="Poppins"/>
                <a:sym typeface="Poppins"/>
              </a:rPr>
              <a:t>Memberikan otonomi yang tinggi kepada pegawai dan memupuk semangat kewirausahaan.</a:t>
            </a:r>
          </a:p>
        </p:txBody>
      </p:sp>
      <p:sp>
        <p:nvSpPr>
          <p:cNvPr id="19" name="TextBox 19"/>
          <p:cNvSpPr txBox="1"/>
          <p:nvPr/>
        </p:nvSpPr>
        <p:spPr>
          <a:xfrm>
            <a:off x="5575747" y="3928110"/>
            <a:ext cx="7496009" cy="675640"/>
          </a:xfrm>
          <a:prstGeom prst="rect">
            <a:avLst/>
          </a:prstGeom>
        </p:spPr>
        <p:txBody>
          <a:bodyPr lIns="0" tIns="0" rIns="0" bIns="0" rtlCol="0" anchor="t">
            <a:spAutoFit/>
          </a:bodyPr>
          <a:lstStyle/>
          <a:p>
            <a:pPr algn="r">
              <a:lnSpc>
                <a:spcPts val="2659"/>
              </a:lnSpc>
              <a:spcBef>
                <a:spcPct val="0"/>
              </a:spcBef>
            </a:pPr>
            <a:r>
              <a:rPr lang="en-US" sz="1899">
                <a:solidFill>
                  <a:srgbClr val="000000"/>
                </a:solidFill>
                <a:latin typeface="Poppins"/>
                <a:ea typeface="Poppins"/>
                <a:cs typeface="Poppins"/>
                <a:sym typeface="Poppins"/>
              </a:rPr>
              <a:t>Selalu dekat dengan masyarakat (pelanggan) sehingga mengetahui kebutuhan mereka</a:t>
            </a:r>
          </a:p>
        </p:txBody>
      </p:sp>
      <p:sp>
        <p:nvSpPr>
          <p:cNvPr id="20" name="TextBox 20"/>
          <p:cNvSpPr txBox="1"/>
          <p:nvPr/>
        </p:nvSpPr>
        <p:spPr>
          <a:xfrm>
            <a:off x="6242491" y="3366770"/>
            <a:ext cx="8108454" cy="34226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Poppins"/>
                <a:ea typeface="Poppins"/>
                <a:cs typeface="Poppins"/>
                <a:sym typeface="Poppins"/>
              </a:rPr>
              <a:t>Memiliki komitmen terhadap tindakan dan penyelesaian pekerjaan</a:t>
            </a:r>
          </a:p>
        </p:txBody>
      </p:sp>
      <p:sp>
        <p:nvSpPr>
          <p:cNvPr id="21" name="Freeform 14">
            <a:extLst>
              <a:ext uri="{FF2B5EF4-FFF2-40B4-BE49-F238E27FC236}">
                <a16:creationId xmlns:a16="http://schemas.microsoft.com/office/drawing/2014/main" id="{3D12A275-73B4-4CEC-BD0C-BFE7FB9E631D}"/>
              </a:ext>
            </a:extLst>
          </p:cNvPr>
          <p:cNvSpPr/>
          <p:nvPr/>
        </p:nvSpPr>
        <p:spPr>
          <a:xfrm>
            <a:off x="5954271" y="152196"/>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3"/>
            <a:stretch>
              <a:fillRect/>
            </a:stretch>
          </a:blipFill>
        </p:spPr>
        <p:txBody>
          <a:bodyPr/>
          <a:lstStyle/>
          <a:p>
            <a:endParaRPr lang="en-US"/>
          </a:p>
        </p:txBody>
      </p:sp>
      <p:sp>
        <p:nvSpPr>
          <p:cNvPr id="22" name="Freeform 15">
            <a:extLst>
              <a:ext uri="{FF2B5EF4-FFF2-40B4-BE49-F238E27FC236}">
                <a16:creationId xmlns:a16="http://schemas.microsoft.com/office/drawing/2014/main" id="{7EE122BD-3CC5-4BA6-B427-D91B57FB114F}"/>
              </a:ext>
            </a:extLst>
          </p:cNvPr>
          <p:cNvSpPr/>
          <p:nvPr/>
        </p:nvSpPr>
        <p:spPr>
          <a:xfrm>
            <a:off x="7647474" y="38100"/>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4"/>
            <a:stretch>
              <a:fillRect/>
            </a:stretch>
          </a:blipFill>
        </p:spPr>
        <p:txBody>
          <a:bodyPr/>
          <a:lstStyle/>
          <a:p>
            <a:endParaRPr lang="en-US"/>
          </a:p>
        </p:txBody>
      </p:sp>
      <p:sp>
        <p:nvSpPr>
          <p:cNvPr id="23" name="Freeform 16">
            <a:extLst>
              <a:ext uri="{FF2B5EF4-FFF2-40B4-BE49-F238E27FC236}">
                <a16:creationId xmlns:a16="http://schemas.microsoft.com/office/drawing/2014/main" id="{D2E73E7E-1CD4-480E-9821-1A5883E85CB8}"/>
              </a:ext>
            </a:extLst>
          </p:cNvPr>
          <p:cNvSpPr/>
          <p:nvPr/>
        </p:nvSpPr>
        <p:spPr>
          <a:xfrm>
            <a:off x="9194232" y="38100"/>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279931" y="2023679"/>
            <a:ext cx="12008069" cy="756929"/>
            <a:chOff x="0" y="0"/>
            <a:chExt cx="3162619" cy="199356"/>
          </a:xfrm>
        </p:grpSpPr>
        <p:sp>
          <p:nvSpPr>
            <p:cNvPr id="3" name="Freeform 3"/>
            <p:cNvSpPr/>
            <p:nvPr/>
          </p:nvSpPr>
          <p:spPr>
            <a:xfrm>
              <a:off x="0" y="0"/>
              <a:ext cx="3162619" cy="199356"/>
            </a:xfrm>
            <a:custGeom>
              <a:avLst/>
              <a:gdLst/>
              <a:ahLst/>
              <a:cxnLst/>
              <a:rect l="l" t="t" r="r" b="b"/>
              <a:pathLst>
                <a:path w="3162619" h="199356">
                  <a:moveTo>
                    <a:pt x="0" y="0"/>
                  </a:moveTo>
                  <a:lnTo>
                    <a:pt x="3162619" y="0"/>
                  </a:lnTo>
                  <a:lnTo>
                    <a:pt x="3162619" y="199356"/>
                  </a:lnTo>
                  <a:lnTo>
                    <a:pt x="0" y="199356"/>
                  </a:lnTo>
                  <a:close/>
                </a:path>
              </a:pathLst>
            </a:custGeom>
            <a:solidFill>
              <a:srgbClr val="1B3640"/>
            </a:solidFill>
          </p:spPr>
        </p:sp>
        <p:sp>
          <p:nvSpPr>
            <p:cNvPr id="4" name="TextBox 4"/>
            <p:cNvSpPr txBox="1"/>
            <p:nvPr/>
          </p:nvSpPr>
          <p:spPr>
            <a:xfrm>
              <a:off x="0" y="-38100"/>
              <a:ext cx="3162619" cy="237456"/>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279931" y="2747123"/>
            <a:ext cx="12008069" cy="1072240"/>
            <a:chOff x="0" y="0"/>
            <a:chExt cx="3162619" cy="282401"/>
          </a:xfrm>
        </p:grpSpPr>
        <p:sp>
          <p:nvSpPr>
            <p:cNvPr id="6" name="Freeform 6"/>
            <p:cNvSpPr/>
            <p:nvPr/>
          </p:nvSpPr>
          <p:spPr>
            <a:xfrm>
              <a:off x="0" y="0"/>
              <a:ext cx="3162619" cy="282401"/>
            </a:xfrm>
            <a:custGeom>
              <a:avLst/>
              <a:gdLst/>
              <a:ahLst/>
              <a:cxnLst/>
              <a:rect l="l" t="t" r="r" b="b"/>
              <a:pathLst>
                <a:path w="3162619" h="282401">
                  <a:moveTo>
                    <a:pt x="0" y="0"/>
                  </a:moveTo>
                  <a:lnTo>
                    <a:pt x="3162619" y="0"/>
                  </a:lnTo>
                  <a:lnTo>
                    <a:pt x="3162619" y="282401"/>
                  </a:lnTo>
                  <a:lnTo>
                    <a:pt x="0" y="282401"/>
                  </a:lnTo>
                  <a:close/>
                </a:path>
              </a:pathLst>
            </a:custGeom>
            <a:solidFill>
              <a:srgbClr val="FFF6D1"/>
            </a:solidFill>
          </p:spPr>
        </p:sp>
        <p:sp>
          <p:nvSpPr>
            <p:cNvPr id="7" name="TextBox 7"/>
            <p:cNvSpPr txBox="1"/>
            <p:nvPr/>
          </p:nvSpPr>
          <p:spPr>
            <a:xfrm>
              <a:off x="0" y="-38100"/>
              <a:ext cx="3162619" cy="320501"/>
            </a:xfrm>
            <a:prstGeom prst="rect">
              <a:avLst/>
            </a:prstGeom>
          </p:spPr>
          <p:txBody>
            <a:bodyPr lIns="50800" tIns="50800" rIns="50800" bIns="50800" rtlCol="0" anchor="ctr"/>
            <a:lstStyle/>
            <a:p>
              <a:pPr algn="ctr">
                <a:lnSpc>
                  <a:spcPts val="2659"/>
                </a:lnSpc>
              </a:pPr>
              <a:endParaRPr/>
            </a:p>
          </p:txBody>
        </p:sp>
      </p:grpSp>
      <p:graphicFrame>
        <p:nvGraphicFramePr>
          <p:cNvPr id="8" name="Table 8"/>
          <p:cNvGraphicFramePr>
            <a:graphicFrameLocks noGrp="1"/>
          </p:cNvGraphicFramePr>
          <p:nvPr/>
        </p:nvGraphicFramePr>
        <p:xfrm>
          <a:off x="635170" y="4329157"/>
          <a:ext cx="17017659" cy="5286124"/>
        </p:xfrm>
        <a:graphic>
          <a:graphicData uri="http://schemas.openxmlformats.org/drawingml/2006/table">
            <a:tbl>
              <a:tblPr/>
              <a:tblGrid>
                <a:gridCol w="5672553">
                  <a:extLst>
                    <a:ext uri="{9D8B030D-6E8A-4147-A177-3AD203B41FA5}">
                      <a16:colId xmlns:a16="http://schemas.microsoft.com/office/drawing/2014/main" val="20000"/>
                    </a:ext>
                  </a:extLst>
                </a:gridCol>
                <a:gridCol w="5672553">
                  <a:extLst>
                    <a:ext uri="{9D8B030D-6E8A-4147-A177-3AD203B41FA5}">
                      <a16:colId xmlns:a16="http://schemas.microsoft.com/office/drawing/2014/main" val="20001"/>
                    </a:ext>
                  </a:extLst>
                </a:gridCol>
                <a:gridCol w="5672553">
                  <a:extLst>
                    <a:ext uri="{9D8B030D-6E8A-4147-A177-3AD203B41FA5}">
                      <a16:colId xmlns:a16="http://schemas.microsoft.com/office/drawing/2014/main" val="20002"/>
                    </a:ext>
                  </a:extLst>
                </a:gridCol>
              </a:tblGrid>
              <a:tr h="1393234">
                <a:tc>
                  <a:txBody>
                    <a:bodyPr/>
                    <a:lstStyle/>
                    <a:p>
                      <a:pPr algn="ctr">
                        <a:lnSpc>
                          <a:spcPts val="4199"/>
                        </a:lnSpc>
                        <a:defRPr/>
                      </a:pPr>
                      <a:r>
                        <a:rPr lang="en-US" sz="2999">
                          <a:solidFill>
                            <a:srgbClr val="1B3640"/>
                          </a:solidFill>
                          <a:latin typeface="Poppins Bold"/>
                          <a:ea typeface="Poppins Bold"/>
                          <a:cs typeface="Poppins Bold"/>
                          <a:sym typeface="Poppins Bold"/>
                        </a:rPr>
                        <a:t>Pendekatan Pencapaian Tujuan</a:t>
                      </a: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DE59"/>
                    </a:solidFill>
                  </a:tcPr>
                </a:tc>
                <a:tc>
                  <a:txBody>
                    <a:bodyPr/>
                    <a:lstStyle/>
                    <a:p>
                      <a:pPr algn="ctr">
                        <a:lnSpc>
                          <a:spcPts val="4199"/>
                        </a:lnSpc>
                        <a:defRPr/>
                      </a:pPr>
                      <a:r>
                        <a:rPr lang="en-US" sz="2999">
                          <a:solidFill>
                            <a:srgbClr val="1B3640"/>
                          </a:solidFill>
                          <a:latin typeface="Poppins Bold"/>
                          <a:ea typeface="Poppins Bold"/>
                          <a:cs typeface="Poppins Bold"/>
                          <a:sym typeface="Poppins Bold"/>
                        </a:rPr>
                        <a:t>Pendekatan Sistem</a:t>
                      </a: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DE59"/>
                    </a:solidFill>
                  </a:tcPr>
                </a:tc>
                <a:tc>
                  <a:txBody>
                    <a:bodyPr/>
                    <a:lstStyle/>
                    <a:p>
                      <a:pPr algn="ctr">
                        <a:lnSpc>
                          <a:spcPts val="4199"/>
                        </a:lnSpc>
                        <a:defRPr/>
                      </a:pPr>
                      <a:r>
                        <a:rPr lang="en-US" sz="2999">
                          <a:solidFill>
                            <a:srgbClr val="1B3640"/>
                          </a:solidFill>
                          <a:latin typeface="Poppins Bold"/>
                          <a:ea typeface="Poppins Bold"/>
                          <a:cs typeface="Poppins Bold"/>
                          <a:sym typeface="Poppins Bold"/>
                        </a:rPr>
                        <a:t>Pendekatan Konstituensi Strategis</a:t>
                      </a: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DE59"/>
                    </a:solidFill>
                  </a:tcPr>
                </a:tc>
                <a:extLst>
                  <a:ext uri="{0D108BD9-81ED-4DB2-BD59-A6C34878D82A}">
                    <a16:rowId xmlns:a16="http://schemas.microsoft.com/office/drawing/2014/main" val="10000"/>
                  </a:ext>
                </a:extLst>
              </a:tr>
              <a:tr h="3892890">
                <a:tc>
                  <a:txBody>
                    <a:bodyPr/>
                    <a:lstStyle/>
                    <a:p>
                      <a:pPr marL="474976" lvl="1" indent="-237488" algn="l">
                        <a:lnSpc>
                          <a:spcPts val="3079"/>
                        </a:lnSpc>
                        <a:buFont typeface="Arial"/>
                        <a:buChar char="•"/>
                        <a:defRPr/>
                      </a:pPr>
                      <a:r>
                        <a:rPr lang="en-US" sz="2199" spc="54">
                          <a:solidFill>
                            <a:srgbClr val="1B3640"/>
                          </a:solidFill>
                          <a:latin typeface="Poppins"/>
                          <a:ea typeface="Poppins"/>
                          <a:cs typeface="Poppins"/>
                          <a:sym typeface="Poppins"/>
                        </a:rPr>
                        <a:t>Efektivitas organisasi ditentukan oleh keberhasilan dalam mencapai tujuan, bukan pada cara pencapaiannya. Tujuan organisasi dimaknai sebagai : jumlah laba, kemenangan dalam persaingan, survei kepuasan, dlsb.</a:t>
                      </a: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9D9D9"/>
                    </a:solidFill>
                  </a:tcPr>
                </a:tc>
                <a:tc>
                  <a:txBody>
                    <a:bodyPr/>
                    <a:lstStyle/>
                    <a:p>
                      <a:pPr marL="474976" lvl="1" indent="-237488" algn="l">
                        <a:lnSpc>
                          <a:spcPts val="3079"/>
                        </a:lnSpc>
                        <a:buFont typeface="Arial"/>
                        <a:buChar char="•"/>
                        <a:defRPr/>
                      </a:pPr>
                      <a:r>
                        <a:rPr lang="en-US" sz="2199">
                          <a:solidFill>
                            <a:srgbClr val="1B3640"/>
                          </a:solidFill>
                          <a:latin typeface="Poppins"/>
                          <a:ea typeface="Poppins"/>
                          <a:cs typeface="Poppins"/>
                          <a:sym typeface="Poppins"/>
                        </a:rPr>
                        <a:t>Efektivitas organisasi diukur dari kemampuan organisasi dalam memperoleh input dan memprosesnya menjadi output sesuai dengan yang diinginkan.</a:t>
                      </a: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9D9D9"/>
                    </a:solidFill>
                  </a:tcPr>
                </a:tc>
                <a:tc>
                  <a:txBody>
                    <a:bodyPr/>
                    <a:lstStyle/>
                    <a:p>
                      <a:pPr marL="474976" lvl="1" indent="-237488" algn="l">
                        <a:lnSpc>
                          <a:spcPts val="3079"/>
                        </a:lnSpc>
                        <a:buFont typeface="Arial"/>
                        <a:buChar char="•"/>
                        <a:defRPr/>
                      </a:pPr>
                      <a:r>
                        <a:rPr lang="en-US" sz="2199">
                          <a:solidFill>
                            <a:srgbClr val="1B3640"/>
                          </a:solidFill>
                          <a:latin typeface="Poppins"/>
                          <a:ea typeface="Poppins"/>
                          <a:cs typeface="Poppins"/>
                          <a:sym typeface="Poppins"/>
                        </a:rPr>
                        <a:t>Efektivitas organisasi diukur dari kemampuan organisasi dalam memuaskan konstituen (pelanggan) yang dianggap prioritas oleh organisasi. </a:t>
                      </a:r>
                      <a:endParaRPr lang="en-US" sz="1100"/>
                    </a:p>
                    <a:p>
                      <a:pPr algn="l">
                        <a:lnSpc>
                          <a:spcPts val="3079"/>
                        </a:lnSpc>
                      </a:pP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bl>
          </a:graphicData>
        </a:graphic>
      </p:graphicFrame>
      <p:sp>
        <p:nvSpPr>
          <p:cNvPr id="9" name="TextBox 9"/>
          <p:cNvSpPr txBox="1"/>
          <p:nvPr/>
        </p:nvSpPr>
        <p:spPr>
          <a:xfrm>
            <a:off x="6279700" y="2100518"/>
            <a:ext cx="10979138" cy="499110"/>
          </a:xfrm>
          <a:prstGeom prst="rect">
            <a:avLst/>
          </a:prstGeom>
        </p:spPr>
        <p:txBody>
          <a:bodyPr lIns="0" tIns="0" rIns="0" bIns="0" rtlCol="0" anchor="t">
            <a:spAutoFit/>
          </a:bodyPr>
          <a:lstStyle/>
          <a:p>
            <a:pPr marL="0" lvl="0" indent="0" algn="r">
              <a:lnSpc>
                <a:spcPts val="3630"/>
              </a:lnSpc>
              <a:spcBef>
                <a:spcPct val="0"/>
              </a:spcBef>
            </a:pPr>
            <a:r>
              <a:rPr lang="en-US" sz="3300" spc="330">
                <a:solidFill>
                  <a:srgbClr val="FFFFFF"/>
                </a:solidFill>
                <a:latin typeface="Poppins Italics"/>
                <a:ea typeface="Poppins Italics"/>
                <a:cs typeface="Poppins Italics"/>
                <a:sym typeface="Poppins Italics"/>
              </a:rPr>
              <a:t>UNTUK MENGUKUR EFEKTIVITAS ORGANISASI,</a:t>
            </a:r>
          </a:p>
        </p:txBody>
      </p:sp>
      <p:sp>
        <p:nvSpPr>
          <p:cNvPr id="10" name="TextBox 10"/>
          <p:cNvSpPr txBox="1"/>
          <p:nvPr/>
        </p:nvSpPr>
        <p:spPr>
          <a:xfrm>
            <a:off x="6279700" y="2867318"/>
            <a:ext cx="10979138" cy="831850"/>
          </a:xfrm>
          <a:prstGeom prst="rect">
            <a:avLst/>
          </a:prstGeom>
        </p:spPr>
        <p:txBody>
          <a:bodyPr lIns="0" tIns="0" rIns="0" bIns="0" rtlCol="0" anchor="t">
            <a:spAutoFit/>
          </a:bodyPr>
          <a:lstStyle/>
          <a:p>
            <a:pPr marL="0" lvl="0" indent="0" algn="r">
              <a:lnSpc>
                <a:spcPts val="6049"/>
              </a:lnSpc>
              <a:spcBef>
                <a:spcPct val="0"/>
              </a:spcBef>
            </a:pPr>
            <a:r>
              <a:rPr lang="en-US" sz="5499" spc="137">
                <a:solidFill>
                  <a:srgbClr val="1B3640"/>
                </a:solidFill>
                <a:latin typeface="Poppins Bold"/>
                <a:ea typeface="Poppins Bold"/>
                <a:cs typeface="Poppins Bold"/>
                <a:sym typeface="Poppins Bold"/>
              </a:rPr>
              <a:t>DIANTARANYA ADALAH:</a:t>
            </a:r>
          </a:p>
        </p:txBody>
      </p:sp>
      <p:sp>
        <p:nvSpPr>
          <p:cNvPr id="11" name="TextBox 11"/>
          <p:cNvSpPr txBox="1"/>
          <p:nvPr/>
        </p:nvSpPr>
        <p:spPr>
          <a:xfrm>
            <a:off x="1028700" y="2141018"/>
            <a:ext cx="4980362" cy="1593850"/>
          </a:xfrm>
          <a:prstGeom prst="rect">
            <a:avLst/>
          </a:prstGeom>
        </p:spPr>
        <p:txBody>
          <a:bodyPr lIns="0" tIns="0" rIns="0" bIns="0" rtlCol="0" anchor="t">
            <a:spAutoFit/>
          </a:bodyPr>
          <a:lstStyle/>
          <a:p>
            <a:pPr marL="0" lvl="0" indent="0" algn="r">
              <a:lnSpc>
                <a:spcPts val="6049"/>
              </a:lnSpc>
              <a:spcBef>
                <a:spcPct val="0"/>
              </a:spcBef>
            </a:pPr>
            <a:r>
              <a:rPr lang="en-US" sz="5499" spc="137">
                <a:solidFill>
                  <a:srgbClr val="EC791E"/>
                </a:solidFill>
                <a:latin typeface="Poppins Bold"/>
                <a:ea typeface="Poppins Bold"/>
                <a:cs typeface="Poppins Bold"/>
                <a:sym typeface="Poppins Bold"/>
              </a:rPr>
              <a:t>BEBERAPA PENDEKATAN</a:t>
            </a:r>
          </a:p>
        </p:txBody>
      </p:sp>
      <p:sp>
        <p:nvSpPr>
          <p:cNvPr id="12" name="AutoShape 12"/>
          <p:cNvSpPr/>
          <p:nvPr/>
        </p:nvSpPr>
        <p:spPr>
          <a:xfrm flipV="1">
            <a:off x="74" y="10196513"/>
            <a:ext cx="18288000" cy="19050"/>
          </a:xfrm>
          <a:prstGeom prst="line">
            <a:avLst/>
          </a:prstGeom>
          <a:ln w="142875" cap="flat">
            <a:solidFill>
              <a:srgbClr val="EC791E"/>
            </a:solidFill>
            <a:prstDash val="solid"/>
            <a:headEnd type="none" w="sm" len="sm"/>
            <a:tailEnd type="none" w="sm" len="sm"/>
          </a:ln>
        </p:spPr>
      </p:sp>
      <p:sp>
        <p:nvSpPr>
          <p:cNvPr id="16" name="Freeform 14">
            <a:extLst>
              <a:ext uri="{FF2B5EF4-FFF2-40B4-BE49-F238E27FC236}">
                <a16:creationId xmlns:a16="http://schemas.microsoft.com/office/drawing/2014/main" id="{DBC7190F-CE80-4917-A391-7E7B2DDB67D5}"/>
              </a:ext>
            </a:extLst>
          </p:cNvPr>
          <p:cNvSpPr/>
          <p:nvPr/>
        </p:nvSpPr>
        <p:spPr>
          <a:xfrm>
            <a:off x="5954271" y="152196"/>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txBody>
          <a:bodyPr/>
          <a:lstStyle/>
          <a:p>
            <a:endParaRPr lang="en-US"/>
          </a:p>
        </p:txBody>
      </p:sp>
      <p:sp>
        <p:nvSpPr>
          <p:cNvPr id="17" name="Freeform 15">
            <a:extLst>
              <a:ext uri="{FF2B5EF4-FFF2-40B4-BE49-F238E27FC236}">
                <a16:creationId xmlns:a16="http://schemas.microsoft.com/office/drawing/2014/main" id="{34666A8B-4DE9-4471-8F71-9FA77E292810}"/>
              </a:ext>
            </a:extLst>
          </p:cNvPr>
          <p:cNvSpPr/>
          <p:nvPr/>
        </p:nvSpPr>
        <p:spPr>
          <a:xfrm>
            <a:off x="7647474" y="38100"/>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txBody>
          <a:bodyPr/>
          <a:lstStyle/>
          <a:p>
            <a:endParaRPr lang="en-US"/>
          </a:p>
        </p:txBody>
      </p:sp>
      <p:sp>
        <p:nvSpPr>
          <p:cNvPr id="18" name="Freeform 16">
            <a:extLst>
              <a:ext uri="{FF2B5EF4-FFF2-40B4-BE49-F238E27FC236}">
                <a16:creationId xmlns:a16="http://schemas.microsoft.com/office/drawing/2014/main" id="{7777223B-E148-4BD4-BC8D-8F82B5FF1339}"/>
              </a:ext>
            </a:extLst>
          </p:cNvPr>
          <p:cNvSpPr/>
          <p:nvPr/>
        </p:nvSpPr>
        <p:spPr>
          <a:xfrm>
            <a:off x="9194232" y="38100"/>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104190" y="5162550"/>
            <a:ext cx="5231810" cy="4496086"/>
            <a:chOff x="0" y="0"/>
            <a:chExt cx="812800" cy="698500"/>
          </a:xfrm>
        </p:grpSpPr>
        <p:sp>
          <p:nvSpPr>
            <p:cNvPr id="3" name="Freeform 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D9D9D9"/>
              </a:solidFill>
              <a:prstDash val="solid"/>
              <a:miter/>
            </a:ln>
          </p:spPr>
        </p:sp>
        <p:sp>
          <p:nvSpPr>
            <p:cNvPr id="4" name="TextBox 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6104190" y="9791700"/>
            <a:ext cx="5231810" cy="4496086"/>
            <a:chOff x="0" y="0"/>
            <a:chExt cx="812800" cy="698500"/>
          </a:xfrm>
        </p:grpSpPr>
        <p:sp>
          <p:nvSpPr>
            <p:cNvPr id="8" name="Freeform 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DE59"/>
            </a:solidFill>
            <a:ln cap="sq">
              <a:noFill/>
              <a:prstDash val="solid"/>
              <a:miter/>
            </a:ln>
          </p:spPr>
        </p:sp>
        <p:sp>
          <p:nvSpPr>
            <p:cNvPr id="9" name="TextBox 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0" name="AutoShape 10"/>
          <p:cNvSpPr/>
          <p:nvPr/>
        </p:nvSpPr>
        <p:spPr>
          <a:xfrm flipV="1">
            <a:off x="74" y="10234613"/>
            <a:ext cx="18288000" cy="19050"/>
          </a:xfrm>
          <a:prstGeom prst="line">
            <a:avLst/>
          </a:prstGeom>
          <a:ln w="142875" cap="flat">
            <a:solidFill>
              <a:srgbClr val="EC791E"/>
            </a:solidFill>
            <a:prstDash val="solid"/>
            <a:headEnd type="none" w="sm" len="sm"/>
            <a:tailEnd type="none" w="sm" len="sm"/>
          </a:ln>
        </p:spPr>
      </p:sp>
      <p:sp>
        <p:nvSpPr>
          <p:cNvPr id="11" name="TextBox 11"/>
          <p:cNvSpPr txBox="1"/>
          <p:nvPr/>
        </p:nvSpPr>
        <p:spPr>
          <a:xfrm>
            <a:off x="1214178" y="2788709"/>
            <a:ext cx="5265877" cy="5821681"/>
          </a:xfrm>
          <a:prstGeom prst="rect">
            <a:avLst/>
          </a:prstGeom>
        </p:spPr>
        <p:txBody>
          <a:bodyPr lIns="0" tIns="0" rIns="0" bIns="0" rtlCol="0" anchor="t">
            <a:spAutoFit/>
          </a:bodyPr>
          <a:lstStyle/>
          <a:p>
            <a:pPr algn="ctr">
              <a:lnSpc>
                <a:spcPts val="4619"/>
              </a:lnSpc>
              <a:spcBef>
                <a:spcPct val="0"/>
              </a:spcBef>
            </a:pPr>
            <a:r>
              <a:rPr lang="en-US" sz="3299">
                <a:solidFill>
                  <a:srgbClr val="000000"/>
                </a:solidFill>
                <a:latin typeface="Poppins"/>
                <a:ea typeface="Poppins"/>
                <a:cs typeface="Poppins"/>
                <a:sym typeface="Poppins"/>
              </a:rPr>
              <a:t>Efektifitas organisasi sangat dipengaruhi oleh struktur organisasi yang tepat. Elemen utama dari struktur organisasi adalah diferensiasi dan integrasi yang juga merupakan komponen dari lingkungan internal organisasi.</a:t>
            </a:r>
          </a:p>
        </p:txBody>
      </p:sp>
      <p:sp>
        <p:nvSpPr>
          <p:cNvPr id="12" name="TextBox 12"/>
          <p:cNvSpPr txBox="1"/>
          <p:nvPr/>
        </p:nvSpPr>
        <p:spPr>
          <a:xfrm>
            <a:off x="7366482" y="2274570"/>
            <a:ext cx="9052326" cy="6983730"/>
          </a:xfrm>
          <a:prstGeom prst="rect">
            <a:avLst/>
          </a:prstGeom>
        </p:spPr>
        <p:txBody>
          <a:bodyPr lIns="0" tIns="0" rIns="0" bIns="0" rtlCol="0" anchor="t">
            <a:spAutoFit/>
          </a:bodyPr>
          <a:lstStyle/>
          <a:p>
            <a:pPr algn="ctr">
              <a:lnSpc>
                <a:spcPts val="4620"/>
              </a:lnSpc>
              <a:spcBef>
                <a:spcPct val="0"/>
              </a:spcBef>
            </a:pPr>
            <a:r>
              <a:rPr lang="en-US" sz="3300">
                <a:solidFill>
                  <a:srgbClr val="000000"/>
                </a:solidFill>
                <a:latin typeface="Poppins"/>
                <a:ea typeface="Poppins"/>
                <a:cs typeface="Poppins"/>
                <a:sym typeface="Poppins"/>
              </a:rPr>
              <a:t>Steers, dkk, mengemukakan beberapa variabel yang mempengaruhi efektifitas organisasi, yaitu:</a:t>
            </a:r>
          </a:p>
          <a:p>
            <a:pPr marL="712470" lvl="1" indent="-356235" algn="l">
              <a:lnSpc>
                <a:spcPts val="4620"/>
              </a:lnSpc>
              <a:buFont typeface="Arial"/>
              <a:buChar char="•"/>
            </a:pPr>
            <a:r>
              <a:rPr lang="en-US" sz="3300">
                <a:solidFill>
                  <a:srgbClr val="000000"/>
                </a:solidFill>
                <a:latin typeface="Poppins"/>
                <a:ea typeface="Poppins"/>
                <a:cs typeface="Poppins"/>
                <a:sym typeface="Poppins"/>
              </a:rPr>
              <a:t>Karakteristik oranisasi, seperti struktur dan teknologi.</a:t>
            </a:r>
          </a:p>
          <a:p>
            <a:pPr marL="712470" lvl="1" indent="-356235" algn="l">
              <a:lnSpc>
                <a:spcPts val="4620"/>
              </a:lnSpc>
              <a:buFont typeface="Arial"/>
              <a:buChar char="•"/>
            </a:pPr>
            <a:r>
              <a:rPr lang="en-US" sz="3300">
                <a:solidFill>
                  <a:srgbClr val="000000"/>
                </a:solidFill>
                <a:latin typeface="Poppins"/>
                <a:ea typeface="Poppins"/>
                <a:cs typeface="Poppins"/>
                <a:sym typeface="Poppins"/>
              </a:rPr>
              <a:t>Karakteristik lingkungan, seperti ekonomi, sosial dan peraturan pemerintah.</a:t>
            </a:r>
          </a:p>
          <a:p>
            <a:pPr marL="712470" lvl="1" indent="-356235" algn="l">
              <a:lnSpc>
                <a:spcPts val="4620"/>
              </a:lnSpc>
              <a:buFont typeface="Arial"/>
              <a:buChar char="•"/>
            </a:pPr>
            <a:r>
              <a:rPr lang="en-US" sz="3300">
                <a:solidFill>
                  <a:srgbClr val="000000"/>
                </a:solidFill>
                <a:latin typeface="Poppins"/>
                <a:ea typeface="Poppins"/>
                <a:cs typeface="Poppins"/>
                <a:sym typeface="Poppins"/>
              </a:rPr>
              <a:t>Karakteristik pegawai, seperti prestasi kerja.</a:t>
            </a:r>
          </a:p>
          <a:p>
            <a:pPr marL="712470" lvl="1" indent="-356235" algn="l">
              <a:lnSpc>
                <a:spcPts val="4620"/>
              </a:lnSpc>
              <a:buFont typeface="Arial"/>
              <a:buChar char="•"/>
            </a:pPr>
            <a:r>
              <a:rPr lang="en-US" sz="3300">
                <a:solidFill>
                  <a:srgbClr val="000000"/>
                </a:solidFill>
                <a:latin typeface="Poppins"/>
                <a:ea typeface="Poppins"/>
                <a:cs typeface="Poppins"/>
                <a:sym typeface="Poppins"/>
              </a:rPr>
              <a:t>Kebijakan-kebijakan dan praktek-praktek manajerial</a:t>
            </a:r>
          </a:p>
        </p:txBody>
      </p:sp>
      <p:grpSp>
        <p:nvGrpSpPr>
          <p:cNvPr id="13" name="Group 13"/>
          <p:cNvGrpSpPr/>
          <p:nvPr/>
        </p:nvGrpSpPr>
        <p:grpSpPr>
          <a:xfrm>
            <a:off x="829527" y="2314847"/>
            <a:ext cx="5841125" cy="6814614"/>
            <a:chOff x="0" y="0"/>
            <a:chExt cx="1538403" cy="1794796"/>
          </a:xfrm>
        </p:grpSpPr>
        <p:sp>
          <p:nvSpPr>
            <p:cNvPr id="14" name="Freeform 14"/>
            <p:cNvSpPr/>
            <p:nvPr/>
          </p:nvSpPr>
          <p:spPr>
            <a:xfrm>
              <a:off x="0" y="0"/>
              <a:ext cx="1538403" cy="1794796"/>
            </a:xfrm>
            <a:custGeom>
              <a:avLst/>
              <a:gdLst/>
              <a:ahLst/>
              <a:cxnLst/>
              <a:rect l="l" t="t" r="r" b="b"/>
              <a:pathLst>
                <a:path w="1538403" h="1794796">
                  <a:moveTo>
                    <a:pt x="67596" y="0"/>
                  </a:moveTo>
                  <a:lnTo>
                    <a:pt x="1470807" y="0"/>
                  </a:lnTo>
                  <a:cubicBezTo>
                    <a:pt x="1488735" y="0"/>
                    <a:pt x="1505928" y="7122"/>
                    <a:pt x="1518605" y="19798"/>
                  </a:cubicBezTo>
                  <a:cubicBezTo>
                    <a:pt x="1531281" y="32475"/>
                    <a:pt x="1538403" y="49669"/>
                    <a:pt x="1538403" y="67596"/>
                  </a:cubicBezTo>
                  <a:lnTo>
                    <a:pt x="1538403" y="1727199"/>
                  </a:lnTo>
                  <a:cubicBezTo>
                    <a:pt x="1538403" y="1764532"/>
                    <a:pt x="1508139" y="1794796"/>
                    <a:pt x="1470807" y="1794796"/>
                  </a:cubicBezTo>
                  <a:lnTo>
                    <a:pt x="67596" y="1794796"/>
                  </a:lnTo>
                  <a:cubicBezTo>
                    <a:pt x="30264" y="1794796"/>
                    <a:pt x="0" y="1764532"/>
                    <a:pt x="0" y="1727199"/>
                  </a:cubicBezTo>
                  <a:lnTo>
                    <a:pt x="0" y="67596"/>
                  </a:lnTo>
                  <a:cubicBezTo>
                    <a:pt x="0" y="30264"/>
                    <a:pt x="30264" y="0"/>
                    <a:pt x="67596" y="0"/>
                  </a:cubicBezTo>
                  <a:close/>
                </a:path>
              </a:pathLst>
            </a:custGeom>
            <a:solidFill>
              <a:srgbClr val="F9B00B">
                <a:alpha val="30980"/>
              </a:srgbClr>
            </a:solidFill>
          </p:spPr>
        </p:sp>
        <p:sp>
          <p:nvSpPr>
            <p:cNvPr id="15" name="TextBox 15"/>
            <p:cNvSpPr txBox="1"/>
            <p:nvPr/>
          </p:nvSpPr>
          <p:spPr>
            <a:xfrm>
              <a:off x="0" y="-38100"/>
              <a:ext cx="1538403" cy="1832896"/>
            </a:xfrm>
            <a:prstGeom prst="rect">
              <a:avLst/>
            </a:prstGeom>
          </p:spPr>
          <p:txBody>
            <a:bodyPr lIns="50800" tIns="50800" rIns="50800" bIns="50800" rtlCol="0" anchor="ctr"/>
            <a:lstStyle/>
            <a:p>
              <a:pPr algn="ctr">
                <a:lnSpc>
                  <a:spcPts val="2659"/>
                </a:lnSpc>
              </a:pPr>
              <a:endParaRPr/>
            </a:p>
          </p:txBody>
        </p:sp>
      </p:grpSp>
      <p:sp>
        <p:nvSpPr>
          <p:cNvPr id="19" name="Freeform 14">
            <a:extLst>
              <a:ext uri="{FF2B5EF4-FFF2-40B4-BE49-F238E27FC236}">
                <a16:creationId xmlns:a16="http://schemas.microsoft.com/office/drawing/2014/main" id="{C3AA811C-D659-4F99-BA4B-B5D2354E0383}"/>
              </a:ext>
            </a:extLst>
          </p:cNvPr>
          <p:cNvSpPr/>
          <p:nvPr/>
        </p:nvSpPr>
        <p:spPr>
          <a:xfrm>
            <a:off x="5954271" y="152196"/>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txBody>
          <a:bodyPr/>
          <a:lstStyle/>
          <a:p>
            <a:endParaRPr lang="en-US"/>
          </a:p>
        </p:txBody>
      </p:sp>
      <p:sp>
        <p:nvSpPr>
          <p:cNvPr id="20" name="Freeform 15">
            <a:extLst>
              <a:ext uri="{FF2B5EF4-FFF2-40B4-BE49-F238E27FC236}">
                <a16:creationId xmlns:a16="http://schemas.microsoft.com/office/drawing/2014/main" id="{C42BECF4-E7EF-4E72-B0D2-C8F3B56FB358}"/>
              </a:ext>
            </a:extLst>
          </p:cNvPr>
          <p:cNvSpPr/>
          <p:nvPr/>
        </p:nvSpPr>
        <p:spPr>
          <a:xfrm>
            <a:off x="7647474" y="38100"/>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txBody>
          <a:bodyPr/>
          <a:lstStyle/>
          <a:p>
            <a:endParaRPr lang="en-US"/>
          </a:p>
        </p:txBody>
      </p:sp>
      <p:sp>
        <p:nvSpPr>
          <p:cNvPr id="21" name="Freeform 16">
            <a:extLst>
              <a:ext uri="{FF2B5EF4-FFF2-40B4-BE49-F238E27FC236}">
                <a16:creationId xmlns:a16="http://schemas.microsoft.com/office/drawing/2014/main" id="{D8746315-80DA-435A-AEFD-80629B020699}"/>
              </a:ext>
            </a:extLst>
          </p:cNvPr>
          <p:cNvSpPr/>
          <p:nvPr/>
        </p:nvSpPr>
        <p:spPr>
          <a:xfrm>
            <a:off x="9194232" y="38100"/>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74" y="10234613"/>
            <a:ext cx="18288000" cy="19050"/>
          </a:xfrm>
          <a:prstGeom prst="line">
            <a:avLst/>
          </a:prstGeom>
          <a:ln w="142875" cap="flat">
            <a:solidFill>
              <a:srgbClr val="EC791E"/>
            </a:solidFill>
            <a:prstDash val="solid"/>
            <a:headEnd type="none" w="sm" len="sm"/>
            <a:tailEnd type="none" w="sm" len="sm"/>
          </a:ln>
        </p:spPr>
      </p:sp>
      <p:sp>
        <p:nvSpPr>
          <p:cNvPr id="3" name="Freeform 3"/>
          <p:cNvSpPr/>
          <p:nvPr/>
        </p:nvSpPr>
        <p:spPr>
          <a:xfrm>
            <a:off x="3510502" y="1778033"/>
            <a:ext cx="10925121" cy="7962837"/>
          </a:xfrm>
          <a:custGeom>
            <a:avLst/>
            <a:gdLst/>
            <a:ahLst/>
            <a:cxnLst/>
            <a:rect l="l" t="t" r="r" b="b"/>
            <a:pathLst>
              <a:path w="10925121" h="7962837">
                <a:moveTo>
                  <a:pt x="0" y="0"/>
                </a:moveTo>
                <a:lnTo>
                  <a:pt x="10925120" y="0"/>
                </a:lnTo>
                <a:lnTo>
                  <a:pt x="10925120" y="7962837"/>
                </a:lnTo>
                <a:lnTo>
                  <a:pt x="0" y="7962837"/>
                </a:lnTo>
                <a:lnTo>
                  <a:pt x="0" y="0"/>
                </a:lnTo>
                <a:close/>
              </a:path>
            </a:pathLst>
          </a:custGeom>
          <a:blipFill>
            <a:blip r:embed="rId2"/>
            <a:stretch>
              <a:fillRect/>
            </a:stretch>
          </a:blipFill>
        </p:spPr>
      </p:sp>
      <p:sp>
        <p:nvSpPr>
          <p:cNvPr id="7" name="Freeform 14">
            <a:extLst>
              <a:ext uri="{FF2B5EF4-FFF2-40B4-BE49-F238E27FC236}">
                <a16:creationId xmlns:a16="http://schemas.microsoft.com/office/drawing/2014/main" id="{2ECC80AB-63A2-4D0D-82DC-579F391E3D78}"/>
              </a:ext>
            </a:extLst>
          </p:cNvPr>
          <p:cNvSpPr/>
          <p:nvPr/>
        </p:nvSpPr>
        <p:spPr>
          <a:xfrm>
            <a:off x="5954271" y="152196"/>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3"/>
            <a:stretch>
              <a:fillRect/>
            </a:stretch>
          </a:blipFill>
        </p:spPr>
        <p:txBody>
          <a:bodyPr/>
          <a:lstStyle/>
          <a:p>
            <a:endParaRPr lang="en-US"/>
          </a:p>
        </p:txBody>
      </p:sp>
      <p:sp>
        <p:nvSpPr>
          <p:cNvPr id="8" name="Freeform 15">
            <a:extLst>
              <a:ext uri="{FF2B5EF4-FFF2-40B4-BE49-F238E27FC236}">
                <a16:creationId xmlns:a16="http://schemas.microsoft.com/office/drawing/2014/main" id="{DFF4ACD1-99A6-433E-A290-6FFBBB088531}"/>
              </a:ext>
            </a:extLst>
          </p:cNvPr>
          <p:cNvSpPr/>
          <p:nvPr/>
        </p:nvSpPr>
        <p:spPr>
          <a:xfrm>
            <a:off x="7647474" y="38100"/>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4"/>
            <a:stretch>
              <a:fillRect/>
            </a:stretch>
          </a:blipFill>
        </p:spPr>
        <p:txBody>
          <a:bodyPr/>
          <a:lstStyle/>
          <a:p>
            <a:endParaRPr lang="en-US"/>
          </a:p>
        </p:txBody>
      </p:sp>
      <p:sp>
        <p:nvSpPr>
          <p:cNvPr id="9" name="Freeform 16">
            <a:extLst>
              <a:ext uri="{FF2B5EF4-FFF2-40B4-BE49-F238E27FC236}">
                <a16:creationId xmlns:a16="http://schemas.microsoft.com/office/drawing/2014/main" id="{4E07AFA3-3A33-4562-973F-E0A1AF8C4035}"/>
              </a:ext>
            </a:extLst>
          </p:cNvPr>
          <p:cNvSpPr/>
          <p:nvPr/>
        </p:nvSpPr>
        <p:spPr>
          <a:xfrm>
            <a:off x="9194232" y="38100"/>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5"/>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1520</Words>
  <Application>Microsoft Office PowerPoint</Application>
  <PresentationFormat>Custom</PresentationFormat>
  <Paragraphs>100</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Poppins</vt:lpstr>
      <vt:lpstr>Poppins Bold</vt:lpstr>
      <vt:lpstr>Calibri</vt:lpstr>
      <vt:lpstr>Arial</vt:lpstr>
      <vt:lpstr>Poppins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 15 - Esensi Teori Organisasi: Menghubungkan Teori &amp; Praktek </dc:title>
  <cp:lastModifiedBy>dinda kartika</cp:lastModifiedBy>
  <cp:revision>5</cp:revision>
  <dcterms:created xsi:type="dcterms:W3CDTF">2006-08-16T00:00:00Z</dcterms:created>
  <dcterms:modified xsi:type="dcterms:W3CDTF">2024-08-20T04:43:25Z</dcterms:modified>
  <dc:identifier>DAGLFiOup7Y</dc:identifier>
</cp:coreProperties>
</file>