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2" r:id="rId2"/>
    <p:sldId id="261" r:id="rId3"/>
    <p:sldId id="284" r:id="rId4"/>
    <p:sldId id="273" r:id="rId5"/>
    <p:sldId id="268" r:id="rId6"/>
    <p:sldId id="285" r:id="rId7"/>
    <p:sldId id="286" r:id="rId8"/>
    <p:sldId id="301" r:id="rId9"/>
    <p:sldId id="302" r:id="rId10"/>
    <p:sldId id="303" r:id="rId11"/>
    <p:sldId id="304" r:id="rId12"/>
    <p:sldId id="30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5211" autoAdjust="0"/>
  </p:normalViewPr>
  <p:slideViewPr>
    <p:cSldViewPr snapToGrid="0">
      <p:cViewPr varScale="1">
        <p:scale>
          <a:sx n="100" d="100"/>
          <a:sy n="100" d="100"/>
        </p:scale>
        <p:origin x="944" y="160"/>
      </p:cViewPr>
      <p:guideLst/>
    </p:cSldViewPr>
  </p:slideViewPr>
  <p:outlineViewPr>
    <p:cViewPr>
      <p:scale>
        <a:sx n="33" d="100"/>
        <a:sy n="33" d="100"/>
      </p:scale>
      <p:origin x="0" y="-213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2917E-1B2F-4747-B3B4-523A02A6E4CF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6E7F46-6917-4706-8D88-E343BC181250}">
      <dgm:prSet phldrT="[Text]"/>
      <dgm:spPr/>
      <dgm:t>
        <a:bodyPr/>
        <a:lstStyle/>
        <a:p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konsentrasi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atau </a:t>
          </a:r>
          <a:r>
            <a:rPr lang="en-US" dirty="0" err="1"/>
            <a:t>reaktan</a:t>
          </a:r>
          <a:endParaRPr lang="en-US" dirty="0"/>
        </a:p>
      </dgm:t>
    </dgm:pt>
    <dgm:pt modelId="{076DCA31-9A93-4166-AF47-3567C08A75FC}" type="parTrans" cxnId="{3BA67845-DBAC-42EB-B661-F779DF4324D8}">
      <dgm:prSet/>
      <dgm:spPr/>
      <dgm:t>
        <a:bodyPr/>
        <a:lstStyle/>
        <a:p>
          <a:endParaRPr lang="en-US"/>
        </a:p>
      </dgm:t>
    </dgm:pt>
    <dgm:pt modelId="{C71BDD85-AA70-46F9-A6D0-C51352203BF0}" type="sibTrans" cxnId="{3BA67845-DBAC-42EB-B661-F779DF4324D8}">
      <dgm:prSet/>
      <dgm:spPr/>
      <dgm:t>
        <a:bodyPr/>
        <a:lstStyle/>
        <a:p>
          <a:endParaRPr lang="en-US"/>
        </a:p>
      </dgm:t>
    </dgm:pt>
    <dgm:pt modelId="{3C8BB159-E984-4DE7-B432-7522A3EE0355}">
      <dgm:prSet phldrT="[Text]"/>
      <dgm:spPr/>
      <dgm:t>
        <a:bodyPr/>
        <a:lstStyle/>
        <a:p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suhu</a:t>
          </a:r>
          <a:endParaRPr lang="en-US" dirty="0"/>
        </a:p>
      </dgm:t>
    </dgm:pt>
    <dgm:pt modelId="{FC44F286-70CC-4192-BE1D-072FB3E59439}" type="parTrans" cxnId="{A6CC5E4A-BC84-4953-9AC2-40513A612D86}">
      <dgm:prSet/>
      <dgm:spPr/>
      <dgm:t>
        <a:bodyPr/>
        <a:lstStyle/>
        <a:p>
          <a:endParaRPr lang="en-US"/>
        </a:p>
      </dgm:t>
    </dgm:pt>
    <dgm:pt modelId="{A35DCB92-5C29-49E6-8C70-707A3DD59188}" type="sibTrans" cxnId="{A6CC5E4A-BC84-4953-9AC2-40513A612D86}">
      <dgm:prSet/>
      <dgm:spPr/>
      <dgm:t>
        <a:bodyPr/>
        <a:lstStyle/>
        <a:p>
          <a:endParaRPr lang="en-US"/>
        </a:p>
      </dgm:t>
    </dgm:pt>
    <dgm:pt modelId="{BFFB6096-E09E-4304-B3FF-9AF5A2246346}">
      <dgm:prSet phldrT="[Text]"/>
      <dgm:spPr/>
      <dgm:t>
        <a:bodyPr/>
        <a:lstStyle/>
        <a:p>
          <a:r>
            <a:rPr lang="en-US" dirty="0" err="1"/>
            <a:t>Mengubah</a:t>
          </a:r>
          <a:r>
            <a:rPr lang="en-US" dirty="0"/>
            <a:t> </a:t>
          </a:r>
          <a:r>
            <a:rPr lang="en-US" dirty="0" err="1"/>
            <a:t>tekanan</a:t>
          </a:r>
          <a:endParaRPr lang="en-US" dirty="0"/>
        </a:p>
      </dgm:t>
    </dgm:pt>
    <dgm:pt modelId="{4431D838-A32E-41FF-BD10-17B1491784B9}" type="parTrans" cxnId="{4980990E-C0B3-4111-BA9C-30DB6AE30549}">
      <dgm:prSet/>
      <dgm:spPr/>
      <dgm:t>
        <a:bodyPr/>
        <a:lstStyle/>
        <a:p>
          <a:endParaRPr lang="en-US"/>
        </a:p>
      </dgm:t>
    </dgm:pt>
    <dgm:pt modelId="{FDE37A56-E115-45E2-990A-C1EABD149CDF}" type="sibTrans" cxnId="{4980990E-C0B3-4111-BA9C-30DB6AE30549}">
      <dgm:prSet/>
      <dgm:spPr/>
      <dgm:t>
        <a:bodyPr/>
        <a:lstStyle/>
        <a:p>
          <a:endParaRPr lang="en-US"/>
        </a:p>
      </dgm:t>
    </dgm:pt>
    <dgm:pt modelId="{59B3A3CA-B2B6-428C-AEA5-C0958443E4F1}" type="pres">
      <dgm:prSet presAssocID="{8502917E-1B2F-4747-B3B4-523A02A6E4CF}" presName="Name0" presStyleCnt="0">
        <dgm:presLayoutVars>
          <dgm:chMax val="7"/>
          <dgm:chPref val="7"/>
          <dgm:dir/>
        </dgm:presLayoutVars>
      </dgm:prSet>
      <dgm:spPr/>
    </dgm:pt>
    <dgm:pt modelId="{9C5E8D4D-2EAD-4AAE-ABAF-F226E53491C5}" type="pres">
      <dgm:prSet presAssocID="{8502917E-1B2F-4747-B3B4-523A02A6E4CF}" presName="Name1" presStyleCnt="0"/>
      <dgm:spPr/>
    </dgm:pt>
    <dgm:pt modelId="{012F2AC2-A783-46A5-B37D-5C92B469BAF1}" type="pres">
      <dgm:prSet presAssocID="{8502917E-1B2F-4747-B3B4-523A02A6E4CF}" presName="cycle" presStyleCnt="0"/>
      <dgm:spPr/>
    </dgm:pt>
    <dgm:pt modelId="{CFDC9299-7BE7-431B-A714-1C203561A218}" type="pres">
      <dgm:prSet presAssocID="{8502917E-1B2F-4747-B3B4-523A02A6E4CF}" presName="srcNode" presStyleLbl="node1" presStyleIdx="0" presStyleCnt="3"/>
      <dgm:spPr/>
    </dgm:pt>
    <dgm:pt modelId="{47C074CF-373D-44F6-AD48-CA9D6693BD76}" type="pres">
      <dgm:prSet presAssocID="{8502917E-1B2F-4747-B3B4-523A02A6E4CF}" presName="conn" presStyleLbl="parChTrans1D2" presStyleIdx="0" presStyleCnt="1"/>
      <dgm:spPr/>
    </dgm:pt>
    <dgm:pt modelId="{258AC2EB-A88B-4185-9D83-C52AC79771B5}" type="pres">
      <dgm:prSet presAssocID="{8502917E-1B2F-4747-B3B4-523A02A6E4CF}" presName="extraNode" presStyleLbl="node1" presStyleIdx="0" presStyleCnt="3"/>
      <dgm:spPr/>
    </dgm:pt>
    <dgm:pt modelId="{22CDBCA1-46AC-42DF-9B08-F1B80AD81DA0}" type="pres">
      <dgm:prSet presAssocID="{8502917E-1B2F-4747-B3B4-523A02A6E4CF}" presName="dstNode" presStyleLbl="node1" presStyleIdx="0" presStyleCnt="3"/>
      <dgm:spPr/>
    </dgm:pt>
    <dgm:pt modelId="{9EB89A00-234E-4D46-9C20-CA27D1937DB8}" type="pres">
      <dgm:prSet presAssocID="{686E7F46-6917-4706-8D88-E343BC181250}" presName="text_1" presStyleLbl="node1" presStyleIdx="0" presStyleCnt="3">
        <dgm:presLayoutVars>
          <dgm:bulletEnabled val="1"/>
        </dgm:presLayoutVars>
      </dgm:prSet>
      <dgm:spPr/>
    </dgm:pt>
    <dgm:pt modelId="{3DF28E28-B842-4672-8AD9-D4E3C6E180F4}" type="pres">
      <dgm:prSet presAssocID="{686E7F46-6917-4706-8D88-E343BC181250}" presName="accent_1" presStyleCnt="0"/>
      <dgm:spPr/>
    </dgm:pt>
    <dgm:pt modelId="{A60661FD-A217-4160-B8D0-5AE8CFEA45D3}" type="pres">
      <dgm:prSet presAssocID="{686E7F46-6917-4706-8D88-E343BC181250}" presName="accentRepeatNode" presStyleLbl="solidFgAcc1" presStyleIdx="0" presStyleCnt="3"/>
      <dgm:spPr/>
    </dgm:pt>
    <dgm:pt modelId="{D125A690-F424-4B44-B2AC-39B29FB95A76}" type="pres">
      <dgm:prSet presAssocID="{3C8BB159-E984-4DE7-B432-7522A3EE0355}" presName="text_2" presStyleLbl="node1" presStyleIdx="1" presStyleCnt="3">
        <dgm:presLayoutVars>
          <dgm:bulletEnabled val="1"/>
        </dgm:presLayoutVars>
      </dgm:prSet>
      <dgm:spPr/>
    </dgm:pt>
    <dgm:pt modelId="{78901E79-FC4E-445A-9752-D0F5A24353A1}" type="pres">
      <dgm:prSet presAssocID="{3C8BB159-E984-4DE7-B432-7522A3EE0355}" presName="accent_2" presStyleCnt="0"/>
      <dgm:spPr/>
    </dgm:pt>
    <dgm:pt modelId="{B2FD2EB9-61A3-4C45-BA27-CE75C81D3031}" type="pres">
      <dgm:prSet presAssocID="{3C8BB159-E984-4DE7-B432-7522A3EE0355}" presName="accentRepeatNode" presStyleLbl="solidFgAcc1" presStyleIdx="1" presStyleCnt="3"/>
      <dgm:spPr/>
    </dgm:pt>
    <dgm:pt modelId="{701D133A-F1D5-496D-A385-4ADDB25A9A79}" type="pres">
      <dgm:prSet presAssocID="{BFFB6096-E09E-4304-B3FF-9AF5A2246346}" presName="text_3" presStyleLbl="node1" presStyleIdx="2" presStyleCnt="3">
        <dgm:presLayoutVars>
          <dgm:bulletEnabled val="1"/>
        </dgm:presLayoutVars>
      </dgm:prSet>
      <dgm:spPr/>
    </dgm:pt>
    <dgm:pt modelId="{971CABE2-C1D1-4B26-AD41-429B300885F3}" type="pres">
      <dgm:prSet presAssocID="{BFFB6096-E09E-4304-B3FF-9AF5A2246346}" presName="accent_3" presStyleCnt="0"/>
      <dgm:spPr/>
    </dgm:pt>
    <dgm:pt modelId="{DF7C96DF-EFB2-41F7-A182-3EB9503FF732}" type="pres">
      <dgm:prSet presAssocID="{BFFB6096-E09E-4304-B3FF-9AF5A2246346}" presName="accentRepeatNode" presStyleLbl="solidFgAcc1" presStyleIdx="2" presStyleCnt="3"/>
      <dgm:spPr/>
    </dgm:pt>
  </dgm:ptLst>
  <dgm:cxnLst>
    <dgm:cxn modelId="{4980990E-C0B3-4111-BA9C-30DB6AE30549}" srcId="{8502917E-1B2F-4747-B3B4-523A02A6E4CF}" destId="{BFFB6096-E09E-4304-B3FF-9AF5A2246346}" srcOrd="2" destOrd="0" parTransId="{4431D838-A32E-41FF-BD10-17B1491784B9}" sibTransId="{FDE37A56-E115-45E2-990A-C1EABD149CDF}"/>
    <dgm:cxn modelId="{BAB7A215-459D-4AE3-8D0A-C5CC20C59C2A}" type="presOf" srcId="{8502917E-1B2F-4747-B3B4-523A02A6E4CF}" destId="{59B3A3CA-B2B6-428C-AEA5-C0958443E4F1}" srcOrd="0" destOrd="0" presId="urn:microsoft.com/office/officeart/2008/layout/VerticalCurvedList"/>
    <dgm:cxn modelId="{FBB74628-B7DD-40E4-B51A-9576C7B02B43}" type="presOf" srcId="{BFFB6096-E09E-4304-B3FF-9AF5A2246346}" destId="{701D133A-F1D5-496D-A385-4ADDB25A9A79}" srcOrd="0" destOrd="0" presId="urn:microsoft.com/office/officeart/2008/layout/VerticalCurvedList"/>
    <dgm:cxn modelId="{3BA67845-DBAC-42EB-B661-F779DF4324D8}" srcId="{8502917E-1B2F-4747-B3B4-523A02A6E4CF}" destId="{686E7F46-6917-4706-8D88-E343BC181250}" srcOrd="0" destOrd="0" parTransId="{076DCA31-9A93-4166-AF47-3567C08A75FC}" sibTransId="{C71BDD85-AA70-46F9-A6D0-C51352203BF0}"/>
    <dgm:cxn modelId="{18048C49-B40F-4F02-8F99-AD158071C1D5}" type="presOf" srcId="{3C8BB159-E984-4DE7-B432-7522A3EE0355}" destId="{D125A690-F424-4B44-B2AC-39B29FB95A76}" srcOrd="0" destOrd="0" presId="urn:microsoft.com/office/officeart/2008/layout/VerticalCurvedList"/>
    <dgm:cxn modelId="{A6CC5E4A-BC84-4953-9AC2-40513A612D86}" srcId="{8502917E-1B2F-4747-B3B4-523A02A6E4CF}" destId="{3C8BB159-E984-4DE7-B432-7522A3EE0355}" srcOrd="1" destOrd="0" parTransId="{FC44F286-70CC-4192-BE1D-072FB3E59439}" sibTransId="{A35DCB92-5C29-49E6-8C70-707A3DD59188}"/>
    <dgm:cxn modelId="{32C850E0-D634-4025-B7A9-3704EB671899}" type="presOf" srcId="{C71BDD85-AA70-46F9-A6D0-C51352203BF0}" destId="{47C074CF-373D-44F6-AD48-CA9D6693BD76}" srcOrd="0" destOrd="0" presId="urn:microsoft.com/office/officeart/2008/layout/VerticalCurvedList"/>
    <dgm:cxn modelId="{2B7133F4-6C99-40E2-A782-120019823BA4}" type="presOf" srcId="{686E7F46-6917-4706-8D88-E343BC181250}" destId="{9EB89A00-234E-4D46-9C20-CA27D1937DB8}" srcOrd="0" destOrd="0" presId="urn:microsoft.com/office/officeart/2008/layout/VerticalCurvedList"/>
    <dgm:cxn modelId="{3F5C4FBE-53BE-4130-BFF2-4E9FA30288E0}" type="presParOf" srcId="{59B3A3CA-B2B6-428C-AEA5-C0958443E4F1}" destId="{9C5E8D4D-2EAD-4AAE-ABAF-F226E53491C5}" srcOrd="0" destOrd="0" presId="urn:microsoft.com/office/officeart/2008/layout/VerticalCurvedList"/>
    <dgm:cxn modelId="{FD71FDE3-F68B-4447-8C59-D97B214644E0}" type="presParOf" srcId="{9C5E8D4D-2EAD-4AAE-ABAF-F226E53491C5}" destId="{012F2AC2-A783-46A5-B37D-5C92B469BAF1}" srcOrd="0" destOrd="0" presId="urn:microsoft.com/office/officeart/2008/layout/VerticalCurvedList"/>
    <dgm:cxn modelId="{9A69E8B9-6E1D-438F-BE35-E3251831076E}" type="presParOf" srcId="{012F2AC2-A783-46A5-B37D-5C92B469BAF1}" destId="{CFDC9299-7BE7-431B-A714-1C203561A218}" srcOrd="0" destOrd="0" presId="urn:microsoft.com/office/officeart/2008/layout/VerticalCurvedList"/>
    <dgm:cxn modelId="{1226B57A-02D8-4209-B4B7-8F5F110944C3}" type="presParOf" srcId="{012F2AC2-A783-46A5-B37D-5C92B469BAF1}" destId="{47C074CF-373D-44F6-AD48-CA9D6693BD76}" srcOrd="1" destOrd="0" presId="urn:microsoft.com/office/officeart/2008/layout/VerticalCurvedList"/>
    <dgm:cxn modelId="{72BC7007-BBE1-4474-AA04-2C1B5EE77755}" type="presParOf" srcId="{012F2AC2-A783-46A5-B37D-5C92B469BAF1}" destId="{258AC2EB-A88B-4185-9D83-C52AC79771B5}" srcOrd="2" destOrd="0" presId="urn:microsoft.com/office/officeart/2008/layout/VerticalCurvedList"/>
    <dgm:cxn modelId="{FBD41557-2D08-410F-BD91-78A31537EDA4}" type="presParOf" srcId="{012F2AC2-A783-46A5-B37D-5C92B469BAF1}" destId="{22CDBCA1-46AC-42DF-9B08-F1B80AD81DA0}" srcOrd="3" destOrd="0" presId="urn:microsoft.com/office/officeart/2008/layout/VerticalCurvedList"/>
    <dgm:cxn modelId="{2D5FF1D1-3ADD-4D81-BA7F-28E52D9AE3A9}" type="presParOf" srcId="{9C5E8D4D-2EAD-4AAE-ABAF-F226E53491C5}" destId="{9EB89A00-234E-4D46-9C20-CA27D1937DB8}" srcOrd="1" destOrd="0" presId="urn:microsoft.com/office/officeart/2008/layout/VerticalCurvedList"/>
    <dgm:cxn modelId="{E4711161-2933-44E5-AECE-EB1970254B45}" type="presParOf" srcId="{9C5E8D4D-2EAD-4AAE-ABAF-F226E53491C5}" destId="{3DF28E28-B842-4672-8AD9-D4E3C6E180F4}" srcOrd="2" destOrd="0" presId="urn:microsoft.com/office/officeart/2008/layout/VerticalCurvedList"/>
    <dgm:cxn modelId="{84AC1337-0379-469A-8137-2F22A3266CDB}" type="presParOf" srcId="{3DF28E28-B842-4672-8AD9-D4E3C6E180F4}" destId="{A60661FD-A217-4160-B8D0-5AE8CFEA45D3}" srcOrd="0" destOrd="0" presId="urn:microsoft.com/office/officeart/2008/layout/VerticalCurvedList"/>
    <dgm:cxn modelId="{F173FB7E-4783-4C62-A222-82C9FABCF2B0}" type="presParOf" srcId="{9C5E8D4D-2EAD-4AAE-ABAF-F226E53491C5}" destId="{D125A690-F424-4B44-B2AC-39B29FB95A76}" srcOrd="3" destOrd="0" presId="urn:microsoft.com/office/officeart/2008/layout/VerticalCurvedList"/>
    <dgm:cxn modelId="{A168403B-993E-40B6-88A7-82B94EF7E88B}" type="presParOf" srcId="{9C5E8D4D-2EAD-4AAE-ABAF-F226E53491C5}" destId="{78901E79-FC4E-445A-9752-D0F5A24353A1}" srcOrd="4" destOrd="0" presId="urn:microsoft.com/office/officeart/2008/layout/VerticalCurvedList"/>
    <dgm:cxn modelId="{DA5C860F-179C-4937-98FA-46AFC546CC84}" type="presParOf" srcId="{78901E79-FC4E-445A-9752-D0F5A24353A1}" destId="{B2FD2EB9-61A3-4C45-BA27-CE75C81D3031}" srcOrd="0" destOrd="0" presId="urn:microsoft.com/office/officeart/2008/layout/VerticalCurvedList"/>
    <dgm:cxn modelId="{1C4CF797-CA46-46E8-B440-2D3E9D2AA1B8}" type="presParOf" srcId="{9C5E8D4D-2EAD-4AAE-ABAF-F226E53491C5}" destId="{701D133A-F1D5-496D-A385-4ADDB25A9A79}" srcOrd="5" destOrd="0" presId="urn:microsoft.com/office/officeart/2008/layout/VerticalCurvedList"/>
    <dgm:cxn modelId="{83F2CAA2-EB88-4E92-AA30-A7FEB7430CF9}" type="presParOf" srcId="{9C5E8D4D-2EAD-4AAE-ABAF-F226E53491C5}" destId="{971CABE2-C1D1-4B26-AD41-429B300885F3}" srcOrd="6" destOrd="0" presId="urn:microsoft.com/office/officeart/2008/layout/VerticalCurvedList"/>
    <dgm:cxn modelId="{AEB4A40C-192E-4EC9-800B-5FAC8E6BEDEE}" type="presParOf" srcId="{971CABE2-C1D1-4B26-AD41-429B300885F3}" destId="{DF7C96DF-EFB2-41F7-A182-3EB9503FF7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074CF-373D-44F6-AD48-CA9D6693BD76}">
      <dsp:nvSpPr>
        <dsp:cNvPr id="0" name=""/>
        <dsp:cNvSpPr/>
      </dsp:nvSpPr>
      <dsp:spPr>
        <a:xfrm>
          <a:off x="-5378244" y="-823656"/>
          <a:ext cx="6404620" cy="6404620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89A00-234E-4D46-9C20-CA27D1937DB8}">
      <dsp:nvSpPr>
        <dsp:cNvPr id="0" name=""/>
        <dsp:cNvSpPr/>
      </dsp:nvSpPr>
      <dsp:spPr>
        <a:xfrm>
          <a:off x="660314" y="475730"/>
          <a:ext cx="5911180" cy="9514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5222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Mengubah</a:t>
          </a:r>
          <a:r>
            <a:rPr lang="en-US" sz="2900" kern="1200" dirty="0"/>
            <a:t> </a:t>
          </a:r>
          <a:r>
            <a:rPr lang="en-US" sz="2900" kern="1200" dirty="0" err="1"/>
            <a:t>konsentrasi</a:t>
          </a:r>
          <a:r>
            <a:rPr lang="en-US" sz="2900" kern="1200" dirty="0"/>
            <a:t> </a:t>
          </a:r>
          <a:r>
            <a:rPr lang="en-US" sz="2900" kern="1200" dirty="0" err="1"/>
            <a:t>produk</a:t>
          </a:r>
          <a:r>
            <a:rPr lang="en-US" sz="2900" kern="1200" dirty="0"/>
            <a:t> atau </a:t>
          </a:r>
          <a:r>
            <a:rPr lang="en-US" sz="2900" kern="1200" dirty="0" err="1"/>
            <a:t>reaktan</a:t>
          </a:r>
          <a:endParaRPr lang="en-US" sz="2900" kern="1200" dirty="0"/>
        </a:p>
      </dsp:txBody>
      <dsp:txXfrm>
        <a:off x="660314" y="475730"/>
        <a:ext cx="5911180" cy="951461"/>
      </dsp:txXfrm>
    </dsp:sp>
    <dsp:sp modelId="{A60661FD-A217-4160-B8D0-5AE8CFEA45D3}">
      <dsp:nvSpPr>
        <dsp:cNvPr id="0" name=""/>
        <dsp:cNvSpPr/>
      </dsp:nvSpPr>
      <dsp:spPr>
        <a:xfrm>
          <a:off x="65650" y="356798"/>
          <a:ext cx="1189326" cy="118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25A690-F424-4B44-B2AC-39B29FB95A76}">
      <dsp:nvSpPr>
        <dsp:cNvPr id="0" name=""/>
        <dsp:cNvSpPr/>
      </dsp:nvSpPr>
      <dsp:spPr>
        <a:xfrm>
          <a:off x="1006170" y="1902922"/>
          <a:ext cx="5565324" cy="951461"/>
        </a:xfrm>
        <a:prstGeom prst="rect">
          <a:avLst/>
        </a:prstGeom>
        <a:gradFill rotWithShape="0">
          <a:gsLst>
            <a:gs pos="0">
              <a:schemeClr val="accent2">
                <a:hueOff val="-3277702"/>
                <a:satOff val="-3888"/>
                <a:lumOff val="-2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277702"/>
                <a:satOff val="-3888"/>
                <a:lumOff val="-2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277702"/>
                <a:satOff val="-3888"/>
                <a:lumOff val="-2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5222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Mengubah</a:t>
          </a:r>
          <a:r>
            <a:rPr lang="en-US" sz="2900" kern="1200" dirty="0"/>
            <a:t> </a:t>
          </a:r>
          <a:r>
            <a:rPr lang="en-US" sz="2900" kern="1200" dirty="0" err="1"/>
            <a:t>suhu</a:t>
          </a:r>
          <a:endParaRPr lang="en-US" sz="2900" kern="1200" dirty="0"/>
        </a:p>
      </dsp:txBody>
      <dsp:txXfrm>
        <a:off x="1006170" y="1902922"/>
        <a:ext cx="5565324" cy="951461"/>
      </dsp:txXfrm>
    </dsp:sp>
    <dsp:sp modelId="{B2FD2EB9-61A3-4C45-BA27-CE75C81D3031}">
      <dsp:nvSpPr>
        <dsp:cNvPr id="0" name=""/>
        <dsp:cNvSpPr/>
      </dsp:nvSpPr>
      <dsp:spPr>
        <a:xfrm>
          <a:off x="411507" y="1783990"/>
          <a:ext cx="1189326" cy="118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1D133A-F1D5-496D-A385-4ADDB25A9A79}">
      <dsp:nvSpPr>
        <dsp:cNvPr id="0" name=""/>
        <dsp:cNvSpPr/>
      </dsp:nvSpPr>
      <dsp:spPr>
        <a:xfrm>
          <a:off x="660314" y="3330114"/>
          <a:ext cx="5911180" cy="951461"/>
        </a:xfrm>
        <a:prstGeom prst="rect">
          <a:avLst/>
        </a:prstGeom>
        <a:gradFill rotWithShape="0">
          <a:gsLst>
            <a:gs pos="0">
              <a:schemeClr val="accent2">
                <a:hueOff val="-6555403"/>
                <a:satOff val="-7776"/>
                <a:lumOff val="-41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555403"/>
                <a:satOff val="-7776"/>
                <a:lumOff val="-41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555403"/>
                <a:satOff val="-7776"/>
                <a:lumOff val="-41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55222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Mengubah</a:t>
          </a:r>
          <a:r>
            <a:rPr lang="en-US" sz="2900" kern="1200" dirty="0"/>
            <a:t> </a:t>
          </a:r>
          <a:r>
            <a:rPr lang="en-US" sz="2900" kern="1200" dirty="0" err="1"/>
            <a:t>tekanan</a:t>
          </a:r>
          <a:endParaRPr lang="en-US" sz="2900" kern="1200" dirty="0"/>
        </a:p>
      </dsp:txBody>
      <dsp:txXfrm>
        <a:off x="660314" y="3330114"/>
        <a:ext cx="5911180" cy="951461"/>
      </dsp:txXfrm>
    </dsp:sp>
    <dsp:sp modelId="{DF7C96DF-EFB2-41F7-A182-3EB9503FF732}">
      <dsp:nvSpPr>
        <dsp:cNvPr id="0" name=""/>
        <dsp:cNvSpPr/>
      </dsp:nvSpPr>
      <dsp:spPr>
        <a:xfrm>
          <a:off x="65650" y="3211182"/>
          <a:ext cx="1189326" cy="118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4F2345-EC98-4DA1-BEDE-E95562475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3E638-B8D4-466B-AD53-47551EDA16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51EFA-6533-45C3-8394-23FFC04F750D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89FA8-6777-4B9D-A1A9-C7DBF5FEA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C72C3-43D9-4379-9293-03F53C8488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E2DD4-2E30-4434-A427-2EC50491079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1037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C180-10CF-422C-B717-65F1B78C7EB7}" type="datetimeFigureOut">
              <a:rPr lang="en-ZA" smtClean="0"/>
              <a:t>2022/11/18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75C1-7C5C-42A2-80F2-05631BB376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255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315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Kc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molaritas</a:t>
            </a:r>
            <a:endParaRPr lang="en-US" dirty="0"/>
          </a:p>
          <a:p>
            <a:r>
              <a:rPr lang="en-US" dirty="0" err="1"/>
              <a:t>Kp</a:t>
            </a:r>
            <a:r>
              <a:rPr lang="en-US" baseline="0" dirty="0"/>
              <a:t> </a:t>
            </a:r>
            <a:r>
              <a:rPr lang="en-US" baseline="0" dirty="0" err="1"/>
              <a:t>dalam</a:t>
            </a:r>
            <a:r>
              <a:rPr lang="en-US" baseline="0" dirty="0"/>
              <a:t> </a:t>
            </a:r>
            <a:r>
              <a:rPr lang="en-US" baseline="0" dirty="0" err="1"/>
              <a:t>tekanan</a:t>
            </a:r>
            <a:endParaRPr lang="en-US" dirty="0"/>
          </a:p>
          <a:p>
            <a:r>
              <a:rPr lang="en-US" dirty="0"/>
              <a:t>Kc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996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KC &gt;&gt;&gt;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banyak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309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KC &gt;&gt;&gt;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banyak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0690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KC &gt;&gt;&gt;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banyak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443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75C1-7C5C-42A2-80F2-05631BB3764E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244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6977C32-6781-4E43-B083-CC319C1A2B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rIns="1044000" anchor="ctr"/>
          <a:lstStyle>
            <a:lvl1pPr marL="0" indent="0" algn="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770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908609-0EC4-4718-AC46-A50BB2DA333E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4113900" cy="282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61EBC7C-80CF-489F-86B3-58949081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4113900" cy="2828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4122920" cy="735800"/>
          </a:xfrm>
          <a:noFill/>
        </p:spPr>
        <p:txBody>
          <a:bodyPr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7F0EAC-0FF4-447C-8EE4-2B107165DF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4104437" cy="735749"/>
          </a:xfrm>
        </p:spPr>
        <p:txBody>
          <a:bodyPr anchor="t"/>
          <a:lstStyle>
            <a:lvl1pPr marL="0" indent="0">
              <a:buNone/>
              <a:defRPr sz="54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ED90C13-8D49-4652-B68A-A0B5084BB4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59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F5069B8-93E6-456E-B02B-1FD5F3B8D7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5F42E2-EE95-4479-80E9-94A75E9D6E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67887"/>
            <a:ext cx="3998591" cy="3998591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4059823C-F505-4D2A-854E-5144BD58A76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alpha val="1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30FA196-A035-4908-BA51-B769293255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8F1EEC3-A74E-4124-95F3-D8A27EA3DD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44F95B1-3E5D-46C4-846F-01E3035D1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9CDA933-12B5-44CD-BD16-C9589DE755E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751FCE0-5FA8-4E25-A4E7-8B2901F69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D97BC04-5B6C-4CFD-8184-7637C9A8F8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E7A8CB18-EF35-4644-9DDB-02D8B65EA55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717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36FA5D-088F-4BDE-ABD2-A640A8610900}"/>
              </a:ext>
            </a:extLst>
          </p:cNvPr>
          <p:cNvCxnSpPr/>
          <p:nvPr userDrawn="1"/>
        </p:nvCxnSpPr>
        <p:spPr>
          <a:xfrm>
            <a:off x="6096000" y="1319756"/>
            <a:ext cx="0" cy="46101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2BCB80-6997-4274-AAFE-65C2CCFFFD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24806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FC84B-8A06-4879-86ED-47E43AAC98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B975678-3DFA-4D26-9CF6-01294F725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6046600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B55997C-0304-482F-A7C3-8E50C8ED5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26AB0A6-DA7A-4EA3-9528-68FDBA8BF3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</p:spTree>
    <p:extLst>
      <p:ext uri="{BB962C8B-B14F-4D97-AF65-F5344CB8AC3E}">
        <p14:creationId xmlns:p14="http://schemas.microsoft.com/office/powerpoint/2010/main" val="96692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21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728000"/>
            <a:ext cx="547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000" y="1728000"/>
            <a:ext cx="5472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5006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5908-D8D7-48AF-8B8F-21B88B8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617A5-FA6C-44C9-ABCB-DCA5D4615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210852"/>
            <a:ext cx="5472000" cy="3868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22ACD-5C8B-4CDA-89C5-565C88865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000" y="2210852"/>
            <a:ext cx="5472000" cy="3868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3614A35-31E3-40DA-85DD-07B207690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71800C-9F25-4694-879B-16A1F7BBA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03063CBE-E62B-44CB-9B45-D39B595FE2AF}"/>
              </a:ext>
            </a:extLst>
          </p:cNvPr>
          <p:cNvCxnSpPr>
            <a:cxnSpLocks/>
          </p:cNvCxnSpPr>
          <p:nvPr userDrawn="1"/>
        </p:nvCxnSpPr>
        <p:spPr>
          <a:xfrm>
            <a:off x="449349" y="2159999"/>
            <a:ext cx="42141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Divider Line">
            <a:extLst>
              <a:ext uri="{FF2B5EF4-FFF2-40B4-BE49-F238E27FC236}">
                <a16:creationId xmlns:a16="http://schemas.microsoft.com/office/drawing/2014/main" id="{0EA58CA1-D7A1-4089-B687-193C35202523}"/>
              </a:ext>
            </a:extLst>
          </p:cNvPr>
          <p:cNvCxnSpPr>
            <a:cxnSpLocks/>
          </p:cNvCxnSpPr>
          <p:nvPr userDrawn="1"/>
        </p:nvCxnSpPr>
        <p:spPr>
          <a:xfrm>
            <a:off x="6312700" y="2159999"/>
            <a:ext cx="42141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844C96-F6D4-4E32-8A11-B1815109D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654025"/>
            <a:ext cx="54720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A0BCCC6-F846-426B-B421-41B835224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700" y="1654025"/>
            <a:ext cx="5459300" cy="45512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0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0153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9110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799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68028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112825" y="2319681"/>
            <a:ext cx="1352367" cy="1352367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8949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78354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5258975"/>
            <a:ext cx="1620000" cy="72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20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BA39708-26C4-4C58-AAF1-7DDBAAFAC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9FEC1A-545F-4D58-B291-028B7D695567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36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9896" y="4962525"/>
            <a:ext cx="35717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7B6BB1-24C3-48A6-913C-94F7EA8127A1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9CBFF-5639-480A-82C7-50DAD54E2E48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01286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4267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592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A4E56-DEE9-4FB2-89FF-0F12DB08A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25B7-4C8D-4482-98E3-A68789AAB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02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FF978957-D101-43B4-A717-19B1820B4F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786563"/>
          </a:xfrm>
          <a:solidFill>
            <a:schemeClr val="tx1">
              <a:lumMod val="75000"/>
              <a:lumOff val="25000"/>
            </a:schemeClr>
          </a:solidFill>
        </p:spPr>
        <p:txBody>
          <a:bodyPr lIns="1044000" rIns="0" anchor="ctr"/>
          <a:lstStyle>
            <a:lvl1pPr marL="0" indent="0" algn="l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DD3616-4E40-4CE5-88C8-2AF6E47D2086}"/>
              </a:ext>
            </a:extLst>
          </p:cNvPr>
          <p:cNvSpPr/>
          <p:nvPr userDrawn="1"/>
        </p:nvSpPr>
        <p:spPr>
          <a:xfrm>
            <a:off x="6336000" y="0"/>
            <a:ext cx="3979575" cy="67865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A3B184-0AF0-4DF5-B2BD-E6D1806BE1BF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FC9062-5711-4550-8470-F1324E804FFF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9896" y="2377000"/>
            <a:ext cx="3571782" cy="2387600"/>
          </a:xfrm>
        </p:spPr>
        <p:txBody>
          <a:bodyPr anchor="b"/>
          <a:lstStyle>
            <a:lvl1pPr algn="l">
              <a:defRPr sz="54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4" y="5057775"/>
            <a:ext cx="3206053" cy="24765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ABB85-2AAF-4939-BDF4-E3CF2F31B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5625" y="5400675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/>
                </a:solidFill>
              </a:defRPr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ZA" sz="1600" dirty="0"/>
            </a:lvl5pPr>
          </a:lstStyle>
          <a:p>
            <a:pPr marL="266700" lvl="0" indent="-266700"/>
            <a:r>
              <a:rPr lang="en-US" dirty="0"/>
              <a:t>Contact Number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E7DF27-55E9-4F17-91D3-29228A402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5625" y="5751513"/>
            <a:ext cx="3206750" cy="24765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ZA" sz="1600"/>
            </a:lvl5pPr>
          </a:lstStyle>
          <a:p>
            <a:pPr marL="266700" lvl="0" indent="-266700"/>
            <a:r>
              <a:rPr lang="en-US" dirty="0"/>
              <a:t>Email or Social Media Handle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00815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 Previ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of a cell phone&#10;&#10;Description generated with high confidence">
            <a:extLst>
              <a:ext uri="{FF2B5EF4-FFF2-40B4-BE49-F238E27FC236}">
                <a16:creationId xmlns:a16="http://schemas.microsoft.com/office/drawing/2014/main" id="{68055F11-596F-47BF-A832-A501EC34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07" y="915497"/>
            <a:ext cx="4666142" cy="4684105"/>
          </a:xfrm>
          <a:prstGeom prst="rect">
            <a:avLst/>
          </a:prstGeom>
        </p:spPr>
      </p:pic>
      <p:pic>
        <p:nvPicPr>
          <p:cNvPr id="9" name="Picture 8" descr="Screen of a cell phone&#10;&#10;Description generated with high confidence">
            <a:extLst>
              <a:ext uri="{FF2B5EF4-FFF2-40B4-BE49-F238E27FC236}">
                <a16:creationId xmlns:a16="http://schemas.microsoft.com/office/drawing/2014/main" id="{80EBF765-2A5E-4BDA-B092-25691E4791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929" y="915497"/>
            <a:ext cx="4666142" cy="4684105"/>
          </a:xfrm>
          <a:prstGeom prst="rect">
            <a:avLst/>
          </a:prstGeom>
        </p:spPr>
      </p:pic>
      <p:pic>
        <p:nvPicPr>
          <p:cNvPr id="10" name="Picture 9" descr="Screen of a cell phone&#10;&#10;Description generated with high confidence">
            <a:extLst>
              <a:ext uri="{FF2B5EF4-FFF2-40B4-BE49-F238E27FC236}">
                <a16:creationId xmlns:a16="http://schemas.microsoft.com/office/drawing/2014/main" id="{E97A6530-14B5-4A05-B7A3-7BA661FCD5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51" y="915497"/>
            <a:ext cx="4666142" cy="4684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EC9494-5A42-419D-AADF-96EF1EFD7B6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505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E2D3309-00A3-42D9-8706-6F2A6AD3BB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5505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E4C70C-AC1E-4EDE-B2C1-23A54123479F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17714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4B1BB7D-C6D3-4D9C-A235-6CBB5A13EE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7714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18515F4-6451-4FB7-ACE4-5D9C2CD207A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99878" y="5752808"/>
            <a:ext cx="1980000" cy="54894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Details</a:t>
            </a:r>
            <a:endParaRPr lang="en-ZA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B362C889-34FC-4EB1-967B-DC98349082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9878" y="5291099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Mockup Name</a:t>
            </a:r>
            <a:endParaRPr lang="en-ZA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4EB921-BD58-4C2E-BDD5-FC8D2629829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751679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CB44DE3-C599-4EA7-BFDA-4E39AE89FC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281301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4392E45-2A0B-49BF-9952-79C42AF8DE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0923" y="1450182"/>
            <a:ext cx="1772571" cy="3183732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0127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C2AE-E299-42B4-A2C4-357708A005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0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56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139A49-E537-4395-967A-08C9978207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25172" y="3591659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EE1C8A1-F171-46D2-A92F-1B0E9C52B1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8052" y="5448541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3E7FB48-98BE-4677-A80F-969F9F3072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18545" y="1836744"/>
            <a:ext cx="3541655" cy="222495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/>
          <a:lstStyle>
            <a:lvl1pPr marL="0" indent="0" algn="ctr">
              <a:buNone/>
              <a:defRPr i="0"/>
            </a:lvl1pPr>
          </a:lstStyle>
          <a:p>
            <a:pPr lvl="0"/>
            <a:r>
              <a:rPr lang="en-US" dirty="0"/>
              <a:t>Testimonial goes here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146F28A-70F5-4E8B-8A3A-ADB1B6A080D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69301" y="3693626"/>
            <a:ext cx="3251132" cy="231102"/>
          </a:xfrm>
        </p:spPr>
        <p:txBody>
          <a:bodyPr anchor="t"/>
          <a:lstStyle>
            <a:lvl1pPr marL="0" indent="0" algn="r"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62715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0" y="0"/>
            <a:ext cx="6336000" cy="678656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2377000"/>
            <a:ext cx="5472000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4962525"/>
            <a:ext cx="5472000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EA9D3-63E1-4170-B9FF-2F1AF08CCA45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AE9C85-4EEF-40CA-AA18-4DC9F703F4F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310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05D700-F00E-4505-8483-501219FB8BD2}"/>
              </a:ext>
            </a:extLst>
          </p:cNvPr>
          <p:cNvSpPr/>
          <p:nvPr userDrawn="1"/>
        </p:nvSpPr>
        <p:spPr>
          <a:xfrm>
            <a:off x="0" y="0"/>
            <a:ext cx="12192000" cy="63653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683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554488-3F7D-4F3A-9AAF-73FB0977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62" y="457200"/>
            <a:ext cx="5501126" cy="5411787"/>
          </a:xfr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5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1"/>
            <a:ext cx="6406950" cy="6857998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F80631D-0113-45B5-9716-6AED2430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1AC65F5-382D-4CF6-95CF-DD3FC6D9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321125-B861-4CD5-8023-6E4035176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04181" y="457201"/>
            <a:ext cx="5504688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6FAD7B97-1B74-414B-B585-45E33908CB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365363"/>
          </a:xfrm>
          <a:solidFill>
            <a:schemeClr val="tx1">
              <a:lumMod val="75000"/>
              <a:lumOff val="25000"/>
            </a:schemeClr>
          </a:solidFill>
        </p:spPr>
        <p:txBody>
          <a:bodyPr vert="vert270" lIns="144000" tIns="0" rIns="0" anchor="t"/>
          <a:lstStyle>
            <a:lvl1pPr marL="0" indent="0" algn="ctr">
              <a:buNone/>
              <a:defRPr sz="11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your Photo Here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433A2F-8949-4AAC-AE96-175254493AF4}"/>
              </a:ext>
            </a:extLst>
          </p:cNvPr>
          <p:cNvSpPr/>
          <p:nvPr userDrawn="1"/>
        </p:nvSpPr>
        <p:spPr>
          <a:xfrm>
            <a:off x="432000" y="1"/>
            <a:ext cx="11760000" cy="6365362"/>
          </a:xfrm>
          <a:prstGeom prst="rect">
            <a:avLst/>
          </a:prstGeom>
          <a:gradFill>
            <a:gsLst>
              <a:gs pos="36000">
                <a:schemeClr val="tx1">
                  <a:alpha val="60000"/>
                </a:schemeClr>
              </a:gs>
              <a:gs pos="100000">
                <a:schemeClr val="tx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5B1DD-2DBA-49BF-BF09-5B70713A4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728" y="2377000"/>
            <a:ext cx="6299682" cy="2387600"/>
          </a:xfrm>
        </p:spPr>
        <p:txBody>
          <a:bodyPr anchor="b"/>
          <a:lstStyle>
            <a:lvl1pPr algn="l">
              <a:defRPr sz="4200" spc="-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60831-AA5D-4359-AACC-37D7271F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8" y="4962525"/>
            <a:ext cx="6299682" cy="1219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84471-818E-4B2E-BA19-852421944514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A5E93-E4C5-4917-B92A-53FC468CFEBD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9B30-9CC9-4BE8-AB10-1BA398CA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77174B-114F-48DF-AFBF-1AA3416ACD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56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28A921-D1FB-449F-8402-7C032AAABB1C}"/>
              </a:ext>
            </a:extLst>
          </p:cNvPr>
          <p:cNvSpPr/>
          <p:nvPr userDrawn="1"/>
        </p:nvSpPr>
        <p:spPr>
          <a:xfrm>
            <a:off x="5353050" y="3714749"/>
            <a:ext cx="6406950" cy="3143249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3714746"/>
            <a:ext cx="4416225" cy="236459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103" y="3981451"/>
            <a:ext cx="5749483" cy="1343026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28B6E3D-9C01-45EA-9E2B-711EC1B84F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53050" y="0"/>
            <a:ext cx="640695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EC63334-B325-4256-8AA0-6F5A11030D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65363"/>
            <a:ext cx="4416225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8965A7-6363-464F-998B-64E00F4F4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8442" y="5657850"/>
            <a:ext cx="5749334" cy="111994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2066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7718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122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451950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780587" y="1735138"/>
            <a:ext cx="1979613" cy="1981200"/>
          </a:xfrm>
          <a:solidFill>
            <a:schemeClr val="bg1">
              <a:lumMod val="95000"/>
              <a:alpha val="70000"/>
            </a:schemeClr>
          </a:solidFill>
          <a:ln w="95250" cap="sq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8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2000" y="6365363"/>
            <a:ext cx="5472000" cy="412431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800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800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2527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2527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595063C-F901-4E60-A714-6454F42F0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17052" y="4130531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7672B0A-0079-40F6-8B93-A5F1DB5882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052" y="4764931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FA8C4C-FE50-44C1-8434-6C7BB898173F}"/>
              </a:ext>
            </a:extLst>
          </p:cNvPr>
          <p:cNvSpPr/>
          <p:nvPr userDrawn="1"/>
        </p:nvSpPr>
        <p:spPr>
          <a:xfrm>
            <a:off x="432000" y="0"/>
            <a:ext cx="5472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28" y="5657850"/>
            <a:ext cx="4974545" cy="70751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Subtitle, tagline or blurb can go here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704BE0A1-F26A-4947-971D-055860FFC9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0"/>
            <a:ext cx="5472000" cy="3714747"/>
          </a:xfr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ZA" sz="1100" i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ZA" dirty="0"/>
              <a:t>Insert or Drag &amp;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28" y="3981450"/>
            <a:ext cx="4974545" cy="1343025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ZA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51A342D-6638-406F-A54B-59B56F36A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5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2169FB-F8BF-46FF-8BDE-E27C751C1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785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51BC42F-45BF-462B-A15F-54639A5DA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02677" y="5010963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A990CD-AF1D-4FBE-B3FF-4BC5BE2BFD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02677" y="5645363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71CBA76-3CE4-4FA7-8940-41ECC9129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785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DC8FCF6-5E2F-4976-8979-F493766C3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785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111F3D7-9557-4D01-B2FB-38A2FFA105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02677" y="2360347"/>
            <a:ext cx="180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E89EBCC-101B-4979-93C1-08579B0319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02677" y="2994747"/>
            <a:ext cx="180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084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E857ED-B36A-4B8A-81C4-94389617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465" y="1007667"/>
            <a:ext cx="11528535" cy="5645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613424"/>
            <a:ext cx="3974900" cy="2465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7496E8-E637-4081-A0D0-AB167EE459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582738"/>
            <a:ext cx="3975100" cy="1744662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E221C2C-B20F-4F90-A44F-08EE879BA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45097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45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1FED-0A73-4769-96A2-4C362E5D9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5B16D-31A1-4D28-ADC4-0BDEF4E07DF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008000"/>
            <a:ext cx="11340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Single line of text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D4C6E-0D63-44CE-B0B4-BAA8F101EA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231749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0B96F-9D35-4001-9F9C-1A7004D61F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915CA-DB91-4B68-8DB8-2745ADA585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F46361-E4F6-47BA-9660-22CF6C066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498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B15A8A-91AC-4F5D-A727-1D120F5D43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1247" y="4637931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87D1D6-A833-418D-948C-DDF7937231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31749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  <a:endParaRPr lang="en-ZA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9FC9F6-9736-4DA2-A807-7430389A47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11498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2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D41719-B17D-4C65-8905-CFB25698E4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91247" y="4003531"/>
            <a:ext cx="198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68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6A7F847-7F52-4026-B418-55C25C28C4CB}"/>
              </a:ext>
            </a:extLst>
          </p:cNvPr>
          <p:cNvSpPr/>
          <p:nvPr userDrawn="1"/>
        </p:nvSpPr>
        <p:spPr>
          <a:xfrm>
            <a:off x="0" y="6365364"/>
            <a:ext cx="12192000" cy="421200"/>
          </a:xfrm>
          <a:prstGeom prst="rect">
            <a:avLst/>
          </a:prstGeom>
          <a:gradFill>
            <a:gsLst>
              <a:gs pos="53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7D8FD-2235-485B-95E1-2EBD5AB47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A233-446A-4EDA-9622-BBF0631DF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728000"/>
            <a:ext cx="11340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A2955-0629-484D-8B16-D4500802A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000" y="6365363"/>
            <a:ext cx="420000" cy="421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4B73C415-D670-4716-A5EC-CC4D52CA2BAC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BD150CE-DC66-461D-A66C-7CF33070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363"/>
            <a:ext cx="5472000" cy="4124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ED0A63-77FF-4992-99DD-A09E96E22ACC}"/>
              </a:ext>
            </a:extLst>
          </p:cNvPr>
          <p:cNvSpPr/>
          <p:nvPr userDrawn="1"/>
        </p:nvSpPr>
        <p:spPr>
          <a:xfrm>
            <a:off x="-1" y="6786563"/>
            <a:ext cx="11771999" cy="7143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335A3F-070E-4B0E-A4FA-9B3279A2897C}"/>
              </a:ext>
            </a:extLst>
          </p:cNvPr>
          <p:cNvSpPr/>
          <p:nvPr userDrawn="1"/>
        </p:nvSpPr>
        <p:spPr>
          <a:xfrm>
            <a:off x="11771999" y="6786563"/>
            <a:ext cx="420000" cy="71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EB16B-9FE5-4954-8D9A-47381E739BF5}"/>
              </a:ext>
            </a:extLst>
          </p:cNvPr>
          <p:cNvSpPr txBox="1"/>
          <p:nvPr userDrawn="1"/>
        </p:nvSpPr>
        <p:spPr>
          <a:xfrm>
            <a:off x="9529311" y="6365363"/>
            <a:ext cx="2047875" cy="42996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ZA" sz="1200" b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NAME OR LOGO</a:t>
            </a:r>
          </a:p>
        </p:txBody>
      </p:sp>
    </p:spTree>
    <p:extLst>
      <p:ext uri="{BB962C8B-B14F-4D97-AF65-F5344CB8AC3E}">
        <p14:creationId xmlns:p14="http://schemas.microsoft.com/office/powerpoint/2010/main" val="2244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4" r:id="rId9"/>
    <p:sldLayoutId id="2147483665" r:id="rId10"/>
    <p:sldLayoutId id="2147483666" r:id="rId11"/>
    <p:sldLayoutId id="2147483667" r:id="rId12"/>
    <p:sldLayoutId id="2147483650" r:id="rId13"/>
    <p:sldLayoutId id="2147483652" r:id="rId14"/>
    <p:sldLayoutId id="2147483653" r:id="rId15"/>
    <p:sldLayoutId id="2147483668" r:id="rId16"/>
    <p:sldLayoutId id="2147483669" r:id="rId17"/>
    <p:sldLayoutId id="2147483671" r:id="rId18"/>
    <p:sldLayoutId id="2147483672" r:id="rId19"/>
    <p:sldLayoutId id="2147483654" r:id="rId20"/>
    <p:sldLayoutId id="2147483678" r:id="rId21"/>
    <p:sldLayoutId id="2147483655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9" r:id="rId28"/>
    <p:sldLayoutId id="21474836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5D089D-7A15-41BC-B971-911CC28C4A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179844" cy="6786563"/>
          </a:xfrm>
        </p:spPr>
      </p:pic>
      <p:sp>
        <p:nvSpPr>
          <p:cNvPr id="28" name="Rectangle 27" title="Dark semi-transparent background">
            <a:extLst>
              <a:ext uri="{FF2B5EF4-FFF2-40B4-BE49-F238E27FC236}">
                <a16:creationId xmlns:a16="http://schemas.microsoft.com/office/drawing/2014/main" id="{E93CFE69-79B0-440B-949E-DA17AD834A10}"/>
              </a:ext>
            </a:extLst>
          </p:cNvPr>
          <p:cNvSpPr/>
          <p:nvPr/>
        </p:nvSpPr>
        <p:spPr>
          <a:xfrm>
            <a:off x="8205440" y="0"/>
            <a:ext cx="3979575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8409336" y="2377000"/>
            <a:ext cx="3571782" cy="2387600"/>
          </a:xfrm>
        </p:spPr>
        <p:txBody>
          <a:bodyPr/>
          <a:lstStyle/>
          <a:p>
            <a:r>
              <a:rPr lang="en-ZA" dirty="0">
                <a:latin typeface="Eras Demi ITC" panose="020B0805030504020804" pitchFamily="34" charset="0"/>
              </a:rPr>
              <a:t>Kimia Dasar </a:t>
            </a:r>
            <a:br>
              <a:rPr lang="en-ZA" dirty="0">
                <a:latin typeface="Eras Demi ITC" panose="020B0805030504020804" pitchFamily="34" charset="0"/>
              </a:rPr>
            </a:br>
            <a:r>
              <a:rPr lang="en-ZA" dirty="0">
                <a:latin typeface="Eras Demi ITC" panose="020B0805030504020804" pitchFamily="34" charset="0"/>
              </a:rPr>
              <a:t>KESETIMBANGAN</a:t>
            </a:r>
          </a:p>
        </p:txBody>
      </p:sp>
      <p:cxnSp>
        <p:nvCxnSpPr>
          <p:cNvPr id="16" name="Straight Connector 15" title="Divider Li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8409336" y="4876800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8409336" y="4962525"/>
            <a:ext cx="3571782" cy="1219200"/>
          </a:xfrm>
        </p:spPr>
        <p:txBody>
          <a:bodyPr/>
          <a:lstStyle/>
          <a:p>
            <a:r>
              <a:rPr lang="en-ZA" sz="2000" dirty="0" err="1"/>
              <a:t>Fakultas</a:t>
            </a:r>
            <a:r>
              <a:rPr lang="en-ZA" sz="2000" dirty="0"/>
              <a:t> </a:t>
            </a:r>
            <a:r>
              <a:rPr lang="en-ZA" sz="2000" dirty="0" err="1"/>
              <a:t>Teknologi</a:t>
            </a:r>
            <a:r>
              <a:rPr lang="en-ZA" sz="2000" dirty="0"/>
              <a:t> </a:t>
            </a:r>
            <a:r>
              <a:rPr lang="en-ZA" sz="2000" dirty="0" err="1"/>
              <a:t>Pertanian</a:t>
            </a:r>
            <a:endParaRPr lang="en-ZA" sz="2000" dirty="0"/>
          </a:p>
          <a:p>
            <a:r>
              <a:rPr lang="en-ZA" dirty="0" err="1"/>
              <a:t>Instiper</a:t>
            </a:r>
            <a:r>
              <a:rPr lang="en-ZA" dirty="0"/>
              <a:t> Jogjakarta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400" y="0"/>
            <a:ext cx="2380615" cy="22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5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Kesetimbangan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11340000" cy="1186560"/>
          </a:xfrm>
        </p:spPr>
        <p:txBody>
          <a:bodyPr/>
          <a:lstStyle/>
          <a:p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kesetimbangan</a:t>
            </a:r>
            <a:r>
              <a:rPr lang="en-US" sz="2400" dirty="0"/>
              <a:t> </a:t>
            </a:r>
            <a:r>
              <a:rPr lang="en-US" sz="2400" dirty="0" err="1"/>
              <a:t>Kp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1.05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250 </a:t>
            </a:r>
            <a:r>
              <a:rPr lang="en-US" sz="2400" baseline="30000" dirty="0" err="1"/>
              <a:t>o</a:t>
            </a:r>
            <a:r>
              <a:rPr lang="en-US" sz="2400" dirty="0" err="1"/>
              <a:t>C.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parsial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setimbang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PCl</a:t>
            </a:r>
            <a:r>
              <a:rPr lang="en-US" sz="2400" baseline="-25000" dirty="0"/>
              <a:t>5</a:t>
            </a:r>
            <a:r>
              <a:rPr lang="en-US" sz="2400" dirty="0"/>
              <a:t> dan PCl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0.875 </a:t>
            </a:r>
            <a:r>
              <a:rPr lang="en-US" sz="2400" dirty="0" err="1"/>
              <a:t>atm</a:t>
            </a:r>
            <a:r>
              <a:rPr lang="en-US" sz="2400" dirty="0"/>
              <a:t> dan 0.463 atm.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parsial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Cl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setimbang</a:t>
            </a:r>
            <a:r>
              <a:rPr lang="en-US" sz="2400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798" y="2194560"/>
            <a:ext cx="6232404" cy="83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3276337"/>
            <a:ext cx="2470238" cy="1195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" y="4750277"/>
            <a:ext cx="3393810" cy="12443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510" y="3930321"/>
            <a:ext cx="5360453" cy="126353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Kesetimbangan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834841"/>
            <a:ext cx="11340000" cy="841857"/>
          </a:xfrm>
        </p:spPr>
        <p:txBody>
          <a:bodyPr/>
          <a:lstStyle/>
          <a:p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kesetimbangan</a:t>
            </a:r>
            <a:r>
              <a:rPr lang="en-US" sz="2400" dirty="0"/>
              <a:t> Kc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10.5 </a:t>
            </a:r>
            <a:r>
              <a:rPr lang="en-US" sz="2400" dirty="0" err="1"/>
              <a:t>pada</a:t>
            </a:r>
            <a:r>
              <a:rPr lang="en-US" sz="2400" dirty="0"/>
              <a:t> 220 </a:t>
            </a:r>
            <a:r>
              <a:rPr lang="en-US" sz="2400" baseline="30000" dirty="0" err="1"/>
              <a:t>o</a:t>
            </a:r>
            <a:r>
              <a:rPr lang="en-US" sz="2400" dirty="0" err="1"/>
              <a:t>C.</a:t>
            </a:r>
            <a:r>
              <a:rPr lang="en-US" sz="2400" dirty="0"/>
              <a:t> 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Kp</a:t>
            </a:r>
            <a:r>
              <a:rPr lang="en-US" sz="2400" dirty="0"/>
              <a:t>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307" y="903556"/>
            <a:ext cx="6748230" cy="891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801903"/>
                <a:ext cx="4305992" cy="576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01903"/>
                <a:ext cx="4305992" cy="5761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00" y="3636491"/>
            <a:ext cx="5386909" cy="294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000" y="4148946"/>
            <a:ext cx="3508233" cy="680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000" y="5047360"/>
            <a:ext cx="4305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 = 273 + 220 = 493 K</a:t>
            </a:r>
          </a:p>
          <a:p>
            <a:r>
              <a:rPr lang="en-US" sz="2800" dirty="0">
                <a:sym typeface="Wingdings 3" panose="05040102010807070707" pitchFamily="18" charset="2"/>
              </a:rPr>
              <a:t>n = 1 – 3 = -2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5704" y="4148946"/>
            <a:ext cx="6048673" cy="15369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F8E-48FE-488B-A9FF-5984CD8E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Kesetimbangan</a:t>
            </a:r>
            <a:r>
              <a:rPr lang="en-ZA" dirty="0"/>
              <a:t> X </a:t>
            </a:r>
            <a:r>
              <a:rPr lang="en-ZA" dirty="0" err="1"/>
              <a:t>Stoikiometri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498C9-E1DA-42F3-BFAC-49037F6A5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32000" y="1097280"/>
            <a:ext cx="115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campuran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0.5 </a:t>
            </a:r>
            <a:r>
              <a:rPr lang="en-US" sz="2400" dirty="0" err="1"/>
              <a:t>mol</a:t>
            </a:r>
            <a:r>
              <a:rPr lang="en-US" sz="2400" dirty="0"/>
              <a:t> A dan 0.5 </a:t>
            </a:r>
            <a:r>
              <a:rPr lang="en-US" sz="2400" dirty="0" err="1"/>
              <a:t>mol</a:t>
            </a:r>
            <a:r>
              <a:rPr lang="en-US" sz="2400" dirty="0"/>
              <a:t> B </a:t>
            </a:r>
            <a:r>
              <a:rPr lang="en-US" sz="2400" dirty="0" err="1"/>
              <a:t>dalam</a:t>
            </a:r>
            <a:r>
              <a:rPr lang="en-US" sz="2400" dirty="0"/>
              <a:t> 1 liter </a:t>
            </a:r>
            <a:r>
              <a:rPr lang="en-US" sz="2400" dirty="0" err="1"/>
              <a:t>bejana</a:t>
            </a:r>
            <a:r>
              <a:rPr lang="en-US" sz="2400" dirty="0"/>
              <a:t> </a:t>
            </a:r>
            <a:r>
              <a:rPr lang="en-US" sz="2400" dirty="0" err="1"/>
              <a:t>bersuhu</a:t>
            </a:r>
            <a:r>
              <a:rPr lang="en-US" sz="2400" dirty="0"/>
              <a:t> 430 </a:t>
            </a:r>
            <a:r>
              <a:rPr lang="en-US" sz="2400" baseline="30000" dirty="0" err="1"/>
              <a:t>o</a:t>
            </a:r>
            <a:r>
              <a:rPr lang="en-US" sz="2400" dirty="0" err="1"/>
              <a:t>C.</a:t>
            </a:r>
            <a:r>
              <a:rPr lang="en-US" sz="2400" dirty="0"/>
              <a:t> </a:t>
            </a:r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kesetimbangan</a:t>
            </a:r>
            <a:r>
              <a:rPr lang="en-US" sz="2400" dirty="0"/>
              <a:t> Kc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A + B ↔ 2AB </a:t>
            </a:r>
            <a:r>
              <a:rPr lang="en-US" sz="2400" dirty="0" err="1"/>
              <a:t>adalah</a:t>
            </a:r>
            <a:r>
              <a:rPr lang="en-US" sz="2400" dirty="0"/>
              <a:t> 54.3. </a:t>
            </a: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A, B, dan AB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setimbang</a:t>
            </a:r>
            <a:r>
              <a:rPr lang="en-US" sz="2400" dirty="0"/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60423"/>
              </p:ext>
            </p:extLst>
          </p:nvPr>
        </p:nvGraphicFramePr>
        <p:xfrm>
          <a:off x="1921621" y="2530889"/>
          <a:ext cx="8128002" cy="14833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↔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2AB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Awal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Reaksi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+2x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Setimbang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(0.5 - x)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(0.5 – x)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2x</a:t>
                      </a: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4721630"/>
                <a:ext cx="2791696" cy="1034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21630"/>
                <a:ext cx="2791696" cy="10343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91696" y="4722656"/>
                <a:ext cx="4707765" cy="1033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4.3=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(0.5−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)(0.5−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696" y="4722656"/>
                <a:ext cx="4707765" cy="10333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67501" y="5842143"/>
                <a:ext cx="4707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=0.393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501" y="5842143"/>
                <a:ext cx="470776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274235" y="4718758"/>
            <a:ext cx="4707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[A] = 0.5 – 0.393 = 0.107 M</a:t>
            </a:r>
          </a:p>
          <a:p>
            <a:r>
              <a:rPr lang="en-US" sz="2800" dirty="0"/>
              <a:t>[B] = 0.5 – 0.393 = 0.107 M</a:t>
            </a:r>
          </a:p>
          <a:p>
            <a:r>
              <a:rPr lang="en-US" sz="2800" dirty="0"/>
              <a:t>[AB] = 2 x 0.393 = 0.786 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47" descr="A group of people in a room through a glass wall">
            <a:extLst>
              <a:ext uri="{FF2B5EF4-FFF2-40B4-BE49-F238E27FC236}">
                <a16:creationId xmlns:a16="http://schemas.microsoft.com/office/drawing/2014/main" id="{AC966987-B293-404A-BBED-86957A0603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786563"/>
          </a:xfrm>
        </p:spPr>
      </p:pic>
      <p:sp>
        <p:nvSpPr>
          <p:cNvPr id="32" name="Rectangle 31" title="Dark semi-transparent background">
            <a:extLst>
              <a:ext uri="{FF2B5EF4-FFF2-40B4-BE49-F238E27FC236}">
                <a16:creationId xmlns:a16="http://schemas.microsoft.com/office/drawing/2014/main" id="{A851B3CA-790D-465D-9B97-AA9876E357B9}"/>
              </a:ext>
            </a:extLst>
          </p:cNvPr>
          <p:cNvSpPr/>
          <p:nvPr/>
        </p:nvSpPr>
        <p:spPr>
          <a:xfrm>
            <a:off x="6336000" y="0"/>
            <a:ext cx="3979575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8F2B1-EF8F-4772-ADA1-4195B20EBA7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ZA" dirty="0" err="1"/>
              <a:t>Terima</a:t>
            </a:r>
            <a:r>
              <a:rPr lang="en-ZA" dirty="0"/>
              <a:t> </a:t>
            </a:r>
            <a:r>
              <a:rPr lang="en-ZA" dirty="0" err="1"/>
              <a:t>Kasih</a:t>
            </a:r>
            <a:endParaRPr lang="en-ZA" dirty="0"/>
          </a:p>
        </p:txBody>
      </p:sp>
      <p:cxnSp>
        <p:nvCxnSpPr>
          <p:cNvPr id="16" name="Straight Connector 15" title="Divider Line">
            <a:extLst>
              <a:ext uri="{FF2B5EF4-FFF2-40B4-BE49-F238E27FC236}">
                <a16:creationId xmlns:a16="http://schemas.microsoft.com/office/drawing/2014/main" id="{F3753AF9-461F-4049-BB9D-621E76A51470}"/>
              </a:ext>
            </a:extLst>
          </p:cNvPr>
          <p:cNvCxnSpPr>
            <a:cxnSpLocks/>
          </p:cNvCxnSpPr>
          <p:nvPr/>
        </p:nvCxnSpPr>
        <p:spPr>
          <a:xfrm>
            <a:off x="6539896" y="4848225"/>
            <a:ext cx="3571782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User" title="Icon - Presenter Name">
            <a:extLst>
              <a:ext uri="{FF2B5EF4-FFF2-40B4-BE49-F238E27FC236}">
                <a16:creationId xmlns:a16="http://schemas.microsoft.com/office/drawing/2014/main" id="{97242EBD-470B-4FB1-9B4C-E6DCB2821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2150" y="5034270"/>
            <a:ext cx="218900" cy="218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5124A8-7554-4DB8-896F-F9946B9CF1F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ZA" dirty="0"/>
              <a:t>M. Prasanto Bimantio, S.T., </a:t>
            </a:r>
            <a:r>
              <a:rPr lang="en-ZA" dirty="0" err="1"/>
              <a:t>M.Eng</a:t>
            </a:r>
            <a:r>
              <a:rPr lang="en-ZA" dirty="0"/>
              <a:t>.</a:t>
            </a:r>
          </a:p>
        </p:txBody>
      </p:sp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B1BC719A-AAF0-4DB7-9856-CF7AC6A988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2150" y="5388742"/>
            <a:ext cx="218900" cy="2189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1CED8F1-B63A-4FD2-9699-34AD761A88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6905625" y="5412943"/>
            <a:ext cx="3206750" cy="247650"/>
          </a:xfrm>
        </p:spPr>
        <p:txBody>
          <a:bodyPr/>
          <a:lstStyle/>
          <a:p>
            <a:r>
              <a:rPr lang="en-ZA" dirty="0"/>
              <a:t>+62 857 5164 2211</a:t>
            </a:r>
          </a:p>
        </p:txBody>
      </p:sp>
      <p:pic>
        <p:nvPicPr>
          <p:cNvPr id="23" name="Graphic 22" descr="Envelope" title="Icon Presenter Email">
            <a:extLst>
              <a:ext uri="{FF2B5EF4-FFF2-40B4-BE49-F238E27FC236}">
                <a16:creationId xmlns:a16="http://schemas.microsoft.com/office/drawing/2014/main" id="{D99072B1-8690-4652-9009-362F46A213C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2150" y="5780263"/>
            <a:ext cx="218900" cy="2189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48632CD-1506-46F5-A0DE-640903269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6905625" y="5768111"/>
            <a:ext cx="3206750" cy="247650"/>
          </a:xfrm>
        </p:spPr>
        <p:txBody>
          <a:bodyPr/>
          <a:lstStyle/>
          <a:p>
            <a:r>
              <a:rPr lang="en-ZA" dirty="0"/>
              <a:t>bimantiomp@instiperjogja.ac.id</a:t>
            </a:r>
          </a:p>
        </p:txBody>
      </p:sp>
      <p:pic>
        <p:nvPicPr>
          <p:cNvPr id="17" name="Graphic 16" descr="World">
            <a:extLst>
              <a:ext uri="{FF2B5EF4-FFF2-40B4-BE49-F238E27FC236}">
                <a16:creationId xmlns:a16="http://schemas.microsoft.com/office/drawing/2014/main" id="{67AFAC0E-54F2-8843-9BDA-C965BFBBFB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6383" y="6123279"/>
            <a:ext cx="231342" cy="2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F80E271-E84B-449B-9CF0-F34E075335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29" y="0"/>
            <a:ext cx="4400541" cy="440054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58C420A-3AEC-4BE5-BD90-C854A306696C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ZA" sz="3200" dirty="0" err="1"/>
              <a:t>Kesetimbangan</a:t>
            </a:r>
            <a:r>
              <a:rPr lang="en-ZA" sz="3200" dirty="0"/>
              <a:t> </a:t>
            </a:r>
            <a:r>
              <a:rPr lang="en-ZA" sz="3200" dirty="0" err="1"/>
              <a:t>Reaksi</a:t>
            </a:r>
            <a:endParaRPr lang="en-ZA" sz="3200" dirty="0"/>
          </a:p>
        </p:txBody>
      </p:sp>
      <p:cxnSp>
        <p:nvCxnSpPr>
          <p:cNvPr id="12" name="Straight Connector 11" title="Divider Line">
            <a:extLst>
              <a:ext uri="{FF2B5EF4-FFF2-40B4-BE49-F238E27FC236}">
                <a16:creationId xmlns:a16="http://schemas.microsoft.com/office/drawing/2014/main" id="{3E48293B-B086-4048-863C-47E7C47880A1}"/>
              </a:ext>
            </a:extLst>
          </p:cNvPr>
          <p:cNvCxnSpPr>
            <a:cxnSpLocks/>
          </p:cNvCxnSpPr>
          <p:nvPr/>
        </p:nvCxnSpPr>
        <p:spPr bwMode="ltGray">
          <a:xfrm>
            <a:off x="680728" y="5491163"/>
            <a:ext cx="4974545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513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C9E886-BD82-4757-912B-F7589A22164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680728" y="5657850"/>
            <a:ext cx="4974545" cy="1459387"/>
          </a:xfrm>
        </p:spPr>
        <p:txBody>
          <a:bodyPr/>
          <a:lstStyle/>
          <a:p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2 </a:t>
            </a:r>
            <a:r>
              <a:rPr lang="en-US" sz="1600" dirty="0" err="1"/>
              <a:t>reaksi</a:t>
            </a:r>
            <a:r>
              <a:rPr lang="en-US" sz="1600" dirty="0"/>
              <a:t> </a:t>
            </a:r>
            <a:r>
              <a:rPr lang="en-US" sz="1600" dirty="0" err="1"/>
              <a:t>kimia</a:t>
            </a:r>
            <a:r>
              <a:rPr lang="en-US" sz="1600" dirty="0"/>
              <a:t> </a:t>
            </a:r>
            <a:r>
              <a:rPr lang="en-US" sz="1600" dirty="0" err="1"/>
              <a:t>tercapai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, </a:t>
            </a:r>
            <a:r>
              <a:rPr lang="en-US" sz="1600" dirty="0" err="1"/>
              <a:t>waktu</a:t>
            </a:r>
            <a:r>
              <a:rPr lang="en-US" sz="1600" dirty="0"/>
              <a:t>, dan </a:t>
            </a:r>
            <a:r>
              <a:rPr lang="en-US" sz="1600" dirty="0" err="1"/>
              <a:t>kecepatan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pembentukan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dan </a:t>
            </a:r>
            <a:r>
              <a:rPr lang="en-US" sz="1600" dirty="0" err="1"/>
              <a:t>reaktan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simultan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0E443A-F987-4A67-86AD-557D61E479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2" y="173672"/>
            <a:ext cx="3338136" cy="341717"/>
          </a:xfrm>
        </p:spPr>
        <p:txBody>
          <a:bodyPr/>
          <a:lstStyle/>
          <a:p>
            <a:pPr algn="l"/>
            <a:r>
              <a:rPr lang="en-ZA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Contoh</a:t>
            </a:r>
            <a:r>
              <a:rPr lang="en-Z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Proses Haber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2000" y="1006002"/>
            <a:ext cx="1800000" cy="211237"/>
          </a:xfrm>
        </p:spPr>
        <p:txBody>
          <a:bodyPr/>
          <a:lstStyle/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Utama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28526" y="924198"/>
            <a:ext cx="3653473" cy="341717"/>
          </a:xfrm>
        </p:spPr>
        <p:txBody>
          <a:bodyPr/>
          <a:lstStyle/>
          <a:p>
            <a:r>
              <a:rPr lang="en-ZA" sz="2400" dirty="0"/>
              <a:t>N</a:t>
            </a:r>
            <a:r>
              <a:rPr lang="en-ZA" sz="2400" baseline="-25000" dirty="0"/>
              <a:t>2(g)</a:t>
            </a:r>
            <a:r>
              <a:rPr lang="en-ZA" sz="2400" dirty="0"/>
              <a:t> + 3H</a:t>
            </a:r>
            <a:r>
              <a:rPr lang="en-ZA" sz="2400" baseline="-25000" dirty="0"/>
              <a:t>2(g)</a:t>
            </a:r>
            <a:r>
              <a:rPr lang="en-ZA" sz="2400" dirty="0"/>
              <a:t> </a:t>
            </a:r>
            <a:r>
              <a:rPr lang="en-ZA" sz="2400" dirty="0">
                <a:sym typeface="Wingdings" panose="05000000000000000000" pitchFamily="2" charset="2"/>
              </a:rPr>
              <a:t> 2NH</a:t>
            </a:r>
            <a:r>
              <a:rPr lang="en-ZA" sz="2400" baseline="-25000" dirty="0">
                <a:sym typeface="Wingdings" panose="05000000000000000000" pitchFamily="2" charset="2"/>
              </a:rPr>
              <a:t>3(g)</a:t>
            </a:r>
            <a:endParaRPr lang="en-ZA" sz="2400" baseline="-25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34C221-D094-445D-A8B7-0030E81656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002" y="1707852"/>
            <a:ext cx="5483998" cy="793753"/>
          </a:xfrm>
        </p:spPr>
        <p:txBody>
          <a:bodyPr/>
          <a:lstStyle/>
          <a:p>
            <a:pPr algn="l"/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reaksi</a:t>
            </a:r>
            <a:r>
              <a:rPr lang="en-US" sz="1800" dirty="0"/>
              <a:t> </a:t>
            </a:r>
            <a:r>
              <a:rPr lang="en-US" sz="1800" dirty="0" err="1"/>
              <a:t>dijalankan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  <a:r>
              <a:rPr lang="en-US" sz="1800" dirty="0" err="1"/>
              <a:t>tertutup</a:t>
            </a:r>
            <a:r>
              <a:rPr lang="en-US" sz="1800" dirty="0"/>
              <a:t>, </a:t>
            </a:r>
            <a:r>
              <a:rPr lang="en-US" sz="1800" dirty="0" err="1"/>
              <a:t>maka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reaksi</a:t>
            </a:r>
            <a:r>
              <a:rPr lang="en-US" sz="1800" dirty="0"/>
              <a:t> </a:t>
            </a:r>
            <a:r>
              <a:rPr lang="en-US" sz="1800" dirty="0" err="1"/>
              <a:t>samping</a:t>
            </a:r>
            <a:r>
              <a:rPr lang="en-US" sz="1800" dirty="0"/>
              <a:t> (</a:t>
            </a:r>
            <a:r>
              <a:rPr lang="en-US" sz="1800" dirty="0" err="1"/>
              <a:t>dekomposisi</a:t>
            </a:r>
            <a:r>
              <a:rPr lang="en-US" sz="1800" dirty="0"/>
              <a:t>)</a:t>
            </a:r>
            <a:endParaRPr lang="en-ZA" sz="1800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2000" y="2811955"/>
            <a:ext cx="1800000" cy="211237"/>
          </a:xfrm>
        </p:spPr>
        <p:txBody>
          <a:bodyPr/>
          <a:lstStyle/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ZA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28526" y="2713087"/>
            <a:ext cx="3374789" cy="387148"/>
          </a:xfrm>
        </p:spPr>
        <p:txBody>
          <a:bodyPr/>
          <a:lstStyle/>
          <a:p>
            <a:r>
              <a:rPr lang="en-ZA" sz="2400" dirty="0">
                <a:sym typeface="Wingdings" panose="05000000000000000000" pitchFamily="2" charset="2"/>
              </a:rPr>
              <a:t>2NH</a:t>
            </a:r>
            <a:r>
              <a:rPr lang="en-ZA" sz="2400" baseline="-25000" dirty="0">
                <a:sym typeface="Wingdings" panose="05000000000000000000" pitchFamily="2" charset="2"/>
              </a:rPr>
              <a:t>3(g) </a:t>
            </a:r>
            <a:r>
              <a:rPr lang="en-ZA" sz="2400" dirty="0">
                <a:sym typeface="Wingdings" panose="05000000000000000000" pitchFamily="2" charset="2"/>
              </a:rPr>
              <a:t> </a:t>
            </a:r>
            <a:r>
              <a:rPr lang="en-ZA" sz="2400" dirty="0"/>
              <a:t>N</a:t>
            </a:r>
            <a:r>
              <a:rPr lang="en-ZA" sz="2400" baseline="-25000" dirty="0"/>
              <a:t>2(g)</a:t>
            </a:r>
            <a:r>
              <a:rPr lang="en-ZA" sz="2400" dirty="0"/>
              <a:t> + 3H</a:t>
            </a:r>
            <a:r>
              <a:rPr lang="en-ZA" sz="2400" baseline="-25000" dirty="0"/>
              <a:t>2(g)</a:t>
            </a:r>
            <a:r>
              <a:rPr lang="en-ZA" sz="2400" dirty="0"/>
              <a:t> </a:t>
            </a:r>
            <a:endParaRPr lang="en-Z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002" y="4076709"/>
            <a:ext cx="5483998" cy="1507829"/>
          </a:xfrm>
        </p:spPr>
        <p:txBody>
          <a:bodyPr/>
          <a:lstStyle/>
          <a:p>
            <a:pPr algn="l"/>
            <a:r>
              <a:rPr lang="en-US" sz="1800" dirty="0" err="1"/>
              <a:t>Awalnya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reaksi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berjalan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kecepatan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, </a:t>
            </a:r>
            <a:r>
              <a:rPr lang="en-US" sz="1800" dirty="0" err="1"/>
              <a:t>namun</a:t>
            </a:r>
            <a:r>
              <a:rPr lang="en-US" sz="1800" dirty="0"/>
              <a:t> lama </a:t>
            </a:r>
            <a:r>
              <a:rPr lang="en-US" sz="1800" dirty="0" err="1"/>
              <a:t>kelamaan</a:t>
            </a:r>
            <a:r>
              <a:rPr lang="en-US" sz="1800" dirty="0"/>
              <a:t> </a:t>
            </a:r>
            <a:r>
              <a:rPr lang="en-US" sz="1800" dirty="0" err="1"/>
              <a:t>kecepatannya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dan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reaktan</a:t>
            </a:r>
            <a:r>
              <a:rPr lang="en-US" sz="1800" dirty="0"/>
              <a:t> dan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konstan</a:t>
            </a:r>
            <a:r>
              <a:rPr lang="en-US" sz="1800" dirty="0"/>
              <a:t>. </a:t>
            </a:r>
            <a:r>
              <a:rPr lang="en-US" sz="1800" dirty="0" err="1"/>
              <a:t>Terbentuk</a:t>
            </a:r>
            <a:r>
              <a:rPr lang="en-US" sz="1800" dirty="0"/>
              <a:t> </a:t>
            </a:r>
            <a:r>
              <a:rPr lang="en-US" sz="1800" dirty="0" err="1"/>
              <a:t>reaksi</a:t>
            </a:r>
            <a:r>
              <a:rPr lang="en-US" sz="1800" dirty="0"/>
              <a:t> </a:t>
            </a:r>
            <a:r>
              <a:rPr lang="en-US" sz="1800" dirty="0" err="1"/>
              <a:t>kesetimbangan</a:t>
            </a:r>
            <a:endParaRPr lang="en-ZA" sz="1800" dirty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4535CB7-70A5-4E0C-835B-C50960E5BC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82000" y="5610542"/>
            <a:ext cx="1800000" cy="341030"/>
          </a:xfrm>
        </p:spPr>
        <p:txBody>
          <a:bodyPr/>
          <a:lstStyle/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Setimbang</a:t>
            </a:r>
            <a:endParaRPr lang="en-ZA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36729" y="5491163"/>
            <a:ext cx="3366587" cy="589791"/>
          </a:xfrm>
        </p:spPr>
        <p:txBody>
          <a:bodyPr/>
          <a:lstStyle/>
          <a:p>
            <a:r>
              <a:rPr lang="en-ZA" sz="2400" dirty="0"/>
              <a:t>N</a:t>
            </a:r>
            <a:r>
              <a:rPr lang="en-ZA" sz="2400" baseline="-25000" dirty="0"/>
              <a:t>2(g)</a:t>
            </a:r>
            <a:r>
              <a:rPr lang="en-ZA" sz="2400" dirty="0"/>
              <a:t> + 3H</a:t>
            </a:r>
            <a:r>
              <a:rPr lang="en-ZA" sz="2400" baseline="-25000" dirty="0"/>
              <a:t>2(g)</a:t>
            </a:r>
            <a:r>
              <a:rPr lang="en-ZA" sz="2400" dirty="0"/>
              <a:t> </a:t>
            </a:r>
            <a:r>
              <a:rPr lang="en-ZA" sz="24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↔</a:t>
            </a:r>
            <a:r>
              <a:rPr lang="en-ZA" sz="2400" dirty="0">
                <a:sym typeface="Wingdings" panose="05000000000000000000" pitchFamily="2" charset="2"/>
              </a:rPr>
              <a:t> 2NH</a:t>
            </a:r>
            <a:r>
              <a:rPr lang="en-ZA" sz="2400" baseline="-25000" dirty="0">
                <a:sym typeface="Wingdings" panose="05000000000000000000" pitchFamily="2" charset="2"/>
              </a:rPr>
              <a:t>3(g)</a:t>
            </a:r>
            <a:endParaRPr lang="en-ZA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26" grpId="0" build="p"/>
      <p:bldP spid="28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Kesetimbangan</a:t>
            </a:r>
            <a:r>
              <a:rPr lang="en-US" dirty="0"/>
              <a:t> (</a:t>
            </a:r>
            <a:r>
              <a:rPr lang="en-US" dirty="0" err="1"/>
              <a:t>K</a:t>
            </a:r>
            <a:r>
              <a:rPr lang="en-US" baseline="-25000" dirty="0" err="1"/>
              <a:t>eq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K</a:t>
            </a:r>
            <a:r>
              <a:rPr lang="en-US" baseline="-25000" dirty="0" err="1"/>
              <a:t>eq</a:t>
            </a:r>
            <a:r>
              <a:rPr lang="en-US" baseline="30000" dirty="0"/>
              <a:t> </a:t>
            </a:r>
            <a:r>
              <a:rPr lang="en-US" dirty="0"/>
              <a:t>: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reaksi</a:t>
            </a:r>
            <a:r>
              <a:rPr lang="en-US" dirty="0"/>
              <a:t> yang </a:t>
            </a:r>
            <a:r>
              <a:rPr lang="en-US" dirty="0" err="1"/>
              <a:t>setimbang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362207" y="1641765"/>
            <a:ext cx="3386626" cy="360000"/>
          </a:xfrm>
        </p:spPr>
        <p:txBody>
          <a:bodyPr/>
          <a:lstStyle/>
          <a:p>
            <a:r>
              <a:rPr lang="en-US" sz="2400" dirty="0" err="1"/>
              <a:t>aA</a:t>
            </a:r>
            <a:r>
              <a:rPr lang="en-US" sz="2400" dirty="0"/>
              <a:t> + </a:t>
            </a:r>
            <a:r>
              <a:rPr lang="en-US" sz="2400" dirty="0" err="1"/>
              <a:t>bB</a:t>
            </a:r>
            <a:r>
              <a:rPr lang="en-US" sz="2400" dirty="0"/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↔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cC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dD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13029" y="3162936"/>
            <a:ext cx="4008801" cy="360000"/>
          </a:xfrm>
        </p:spPr>
        <p:txBody>
          <a:bodyPr/>
          <a:lstStyle/>
          <a:p>
            <a:r>
              <a:rPr lang="en-US" dirty="0" err="1"/>
              <a:t>Reaksi</a:t>
            </a:r>
            <a:r>
              <a:rPr lang="en-US" dirty="0"/>
              <a:t> 1/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/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Kanan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13029" y="3666936"/>
            <a:ext cx="3801411" cy="360000"/>
          </a:xfrm>
        </p:spPr>
        <p:txBody>
          <a:bodyPr/>
          <a:lstStyle/>
          <a:p>
            <a:r>
              <a:rPr lang="en-US" dirty="0" err="1"/>
              <a:t>Reaksi</a:t>
            </a:r>
            <a:r>
              <a:rPr lang="en-US" dirty="0"/>
              <a:t> 2/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Mundur</a:t>
            </a:r>
            <a:r>
              <a:rPr lang="en-US" dirty="0"/>
              <a:t>/</a:t>
            </a:r>
            <a:r>
              <a:rPr lang="en-US" dirty="0" err="1"/>
              <a:t>Reaksi</a:t>
            </a:r>
            <a:r>
              <a:rPr lang="en-US" dirty="0"/>
              <a:t> Kiri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619766" y="1821765"/>
            <a:ext cx="1611983" cy="324684"/>
          </a:xfrm>
          <a:prstGeom prst="borderCallout2">
            <a:avLst>
              <a:gd name="adj1" fmla="val 63194"/>
              <a:gd name="adj2" fmla="val 99854"/>
              <a:gd name="adj3" fmla="val 59861"/>
              <a:gd name="adj4" fmla="val 153509"/>
              <a:gd name="adj5" fmla="val 20278"/>
              <a:gd name="adj6" fmla="val 255088"/>
            </a:avLst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Koefisien</a:t>
            </a:r>
            <a:endParaRPr lang="en-US" dirty="0"/>
          </a:p>
        </p:txBody>
      </p:sp>
      <p:sp>
        <p:nvSpPr>
          <p:cNvPr id="14" name="Line Callout 2 13"/>
          <p:cNvSpPr/>
          <p:nvPr/>
        </p:nvSpPr>
        <p:spPr>
          <a:xfrm>
            <a:off x="619766" y="2437872"/>
            <a:ext cx="1611983" cy="324684"/>
          </a:xfrm>
          <a:prstGeom prst="borderCallout2">
            <a:avLst>
              <a:gd name="adj1" fmla="val 63194"/>
              <a:gd name="adj2" fmla="val 99854"/>
              <a:gd name="adj3" fmla="val 54054"/>
              <a:gd name="adj4" fmla="val 267544"/>
              <a:gd name="adj5" fmla="val -127794"/>
              <a:gd name="adj6" fmla="val 27029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unsur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67904" y="3162936"/>
            <a:ext cx="3386626" cy="360000"/>
          </a:xfrm>
        </p:spPr>
        <p:txBody>
          <a:bodyPr/>
          <a:lstStyle/>
          <a:p>
            <a:r>
              <a:rPr lang="en-US" sz="2400" dirty="0" err="1"/>
              <a:t>aA</a:t>
            </a:r>
            <a:r>
              <a:rPr lang="en-US" sz="2400" dirty="0"/>
              <a:t> + </a:t>
            </a:r>
            <a:r>
              <a:rPr lang="en-US" sz="2400" dirty="0" err="1"/>
              <a:t>bB</a:t>
            </a:r>
            <a:r>
              <a:rPr lang="en-US" sz="2400" dirty="0"/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cC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dD</a:t>
            </a:r>
            <a:endParaRPr lang="en-US" sz="2400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67904" y="3666936"/>
            <a:ext cx="3386626" cy="360000"/>
          </a:xfrm>
        </p:spPr>
        <p:txBody>
          <a:bodyPr/>
          <a:lstStyle/>
          <a:p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cC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dD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err="1"/>
              <a:t>aA</a:t>
            </a:r>
            <a:r>
              <a:rPr lang="en-US" sz="2400" dirty="0"/>
              <a:t> + </a:t>
            </a:r>
            <a:r>
              <a:rPr lang="en-US" sz="2400" dirty="0" err="1"/>
              <a:t>bB</a:t>
            </a:r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6681" y="4492691"/>
                <a:ext cx="4949072" cy="664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𝑘𝑜𝑛𝑠𝑒𝑛𝑡𝑟𝑎𝑠𝑖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𝑚𝑜𝑙𝑎𝑟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𝑝𝑟𝑜𝑑𝑢𝑘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𝑟𝑒𝑎𝑘𝑠𝑖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𝑘𝑜𝑛𝑠𝑒𝑛𝑡𝑟𝑎𝑠𝑖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𝑚𝑜𝑙𝑎𝑟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𝑝𝑟𝑜𝑑𝑢𝑘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𝑟𝑒𝑎𝑘𝑠𝑖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1" y="4492691"/>
                <a:ext cx="4949072" cy="6649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6681" y="5290909"/>
                <a:ext cx="4949072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1" y="5290909"/>
                <a:ext cx="4949072" cy="7205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74522" y="4925339"/>
            <a:ext cx="2869998" cy="365322"/>
          </a:xfrm>
        </p:spPr>
        <p:txBody>
          <a:bodyPr/>
          <a:lstStyle/>
          <a:p>
            <a:r>
              <a:rPr lang="en-ZA" sz="2000" dirty="0"/>
              <a:t>N</a:t>
            </a:r>
            <a:r>
              <a:rPr lang="en-ZA" sz="2000" baseline="-25000" dirty="0"/>
              <a:t>2(g)</a:t>
            </a:r>
            <a:r>
              <a:rPr lang="en-ZA" sz="2000" dirty="0"/>
              <a:t> + 3H</a:t>
            </a:r>
            <a:r>
              <a:rPr lang="en-ZA" sz="2000" baseline="-25000" dirty="0"/>
              <a:t>2(g)</a:t>
            </a:r>
            <a:r>
              <a:rPr lang="en-ZA" sz="2000" dirty="0"/>
              <a:t> </a:t>
            </a:r>
            <a:r>
              <a:rPr lang="en-ZA" sz="2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↔</a:t>
            </a:r>
            <a:r>
              <a:rPr lang="en-ZA" sz="2000" dirty="0">
                <a:sym typeface="Wingdings" panose="05000000000000000000" pitchFamily="2" charset="2"/>
              </a:rPr>
              <a:t> 2NH</a:t>
            </a:r>
            <a:r>
              <a:rPr lang="en-ZA" sz="2000" baseline="-25000" dirty="0">
                <a:sym typeface="Wingdings" panose="05000000000000000000" pitchFamily="2" charset="2"/>
              </a:rPr>
              <a:t>3(g)</a:t>
            </a:r>
            <a:endParaRPr lang="en-ZA" sz="2000" baseline="-25000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993850" y="5443124"/>
            <a:ext cx="4778149" cy="1033874"/>
          </a:xfrm>
        </p:spPr>
        <p:txBody>
          <a:bodyPr/>
          <a:lstStyle/>
          <a:p>
            <a:pPr algn="l"/>
            <a:r>
              <a:rPr lang="en-US" dirty="0" err="1"/>
              <a:t>K</a:t>
            </a:r>
            <a:r>
              <a:rPr lang="en-US" baseline="-25000" dirty="0" err="1"/>
              <a:t>eq</a:t>
            </a:r>
            <a:r>
              <a:rPr lang="en-US" baseline="-25000" dirty="0"/>
              <a:t> </a:t>
            </a:r>
            <a:r>
              <a:rPr lang="en-US" dirty="0"/>
              <a:t>= 3.5 x 10</a:t>
            </a:r>
            <a:r>
              <a:rPr lang="en-US" baseline="30000" dirty="0"/>
              <a:t>8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pada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kondisi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setimbang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produk</a:t>
            </a:r>
            <a:r>
              <a:rPr lang="en-US" dirty="0">
                <a:sym typeface="Wingdings" panose="05000000000000000000" pitchFamily="2" charset="2"/>
              </a:rPr>
              <a:t> ammonia </a:t>
            </a:r>
            <a:r>
              <a:rPr lang="en-US" dirty="0" err="1">
                <a:sym typeface="Wingdings" panose="05000000000000000000" pitchFamily="2" charset="2"/>
              </a:rPr>
              <a:t>terbentuk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banyak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dibandingkan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produk</a:t>
            </a:r>
            <a:r>
              <a:rPr lang="en-US" dirty="0">
                <a:sym typeface="Wingdings" panose="05000000000000000000" pitchFamily="2" charset="2"/>
              </a:rPr>
              <a:t> nitrogen dan </a:t>
            </a:r>
            <a:r>
              <a:rPr lang="en-US" dirty="0" err="1">
                <a:sym typeface="Wingdings" panose="05000000000000000000" pitchFamily="2" charset="2"/>
              </a:rPr>
              <a:t>hidrogen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004" y="1364793"/>
            <a:ext cx="2526292" cy="34829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3" grpId="0" animBg="1"/>
      <p:bldP spid="14" grpId="0" animBg="1"/>
      <p:bldP spid="15" grpId="0" build="p"/>
      <p:bldP spid="16" grpId="0" build="p"/>
      <p:bldP spid="17" grpId="0"/>
      <p:bldP spid="18" grpId="0"/>
      <p:bldP spid="19" grpId="0" build="p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59944BFF-EB0E-47AA-AE6D-B2808E11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Prinsip</a:t>
            </a:r>
            <a:r>
              <a:rPr lang="en-ZA" dirty="0"/>
              <a:t> Le </a:t>
            </a:r>
            <a:r>
              <a:rPr lang="en-ZA" dirty="0" err="1"/>
              <a:t>Chatelier</a:t>
            </a:r>
            <a:endParaRPr lang="en-ZA" dirty="0"/>
          </a:p>
        </p:txBody>
      </p:sp>
      <p:pic>
        <p:nvPicPr>
          <p:cNvPr id="88" name="Picture Placeholder 87">
            <a:extLst>
              <a:ext uri="{FF2B5EF4-FFF2-40B4-BE49-F238E27FC236}">
                <a16:creationId xmlns:a16="http://schemas.microsoft.com/office/drawing/2014/main" id="{19C1C15E-A3C7-49BA-BCDD-5C95EE28036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94" y="1065911"/>
            <a:ext cx="965976" cy="1352367"/>
          </a:xfrm>
        </p:spPr>
      </p:pic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54A28B80-949D-4875-8454-65C677C242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4854" y="1232143"/>
            <a:ext cx="2124000" cy="701538"/>
          </a:xfrm>
        </p:spPr>
        <p:txBody>
          <a:bodyPr/>
          <a:lstStyle/>
          <a:p>
            <a:r>
              <a:rPr lang="en-ZA" dirty="0"/>
              <a:t>Henri</a:t>
            </a:r>
            <a:br>
              <a:rPr lang="en-ZA" dirty="0"/>
            </a:br>
            <a:r>
              <a:rPr lang="en-ZA" dirty="0"/>
              <a:t>Le </a:t>
            </a:r>
            <a:r>
              <a:rPr lang="en-ZA" dirty="0" err="1"/>
              <a:t>Chatelier</a:t>
            </a:r>
            <a:endParaRPr lang="en-ZA" dirty="0"/>
          </a:p>
        </p:txBody>
      </p:sp>
      <p:cxnSp>
        <p:nvCxnSpPr>
          <p:cNvPr id="95" name="Straight Connector 94" title="Divider Line">
            <a:extLst>
              <a:ext uri="{FF2B5EF4-FFF2-40B4-BE49-F238E27FC236}">
                <a16:creationId xmlns:a16="http://schemas.microsoft.com/office/drawing/2014/main" id="{80BC67F4-4E33-4709-9D60-593B322A8C48}"/>
              </a:ext>
            </a:extLst>
          </p:cNvPr>
          <p:cNvCxnSpPr>
            <a:cxnSpLocks/>
          </p:cNvCxnSpPr>
          <p:nvPr/>
        </p:nvCxnSpPr>
        <p:spPr>
          <a:xfrm>
            <a:off x="1974854" y="2078821"/>
            <a:ext cx="1548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853" y="2144570"/>
            <a:ext cx="3916899" cy="2144626"/>
          </a:xfrm>
        </p:spPr>
        <p:txBody>
          <a:bodyPr/>
          <a:lstStyle/>
          <a:p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Bila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anda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mengubah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kondisi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operasi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kesetimbangan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maka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memberikan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“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perlawanan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cara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kembali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mencapai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kesetimbangan</a:t>
            </a:r>
            <a:r>
              <a:rPr lang="en-Z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747A2-82B9-46DD-AB31-C25C5835E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4</a:t>
            </a:fld>
            <a:endParaRPr lang="en-ZA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888595019"/>
              </p:ext>
            </p:extLst>
          </p:nvPr>
        </p:nvGraphicFramePr>
        <p:xfrm>
          <a:off x="5518737" y="743084"/>
          <a:ext cx="6637146" cy="475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7C074CF-373D-44F6-AD48-CA9D6693B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47C074CF-373D-44F6-AD48-CA9D6693B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60661FD-A217-4160-B8D0-5AE8CFEA4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A60661FD-A217-4160-B8D0-5AE8CFEA4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EB89A00-234E-4D46-9C20-CA27D1937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dgm id="{9EB89A00-234E-4D46-9C20-CA27D1937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2FD2EB9-61A3-4C45-BA27-CE75C81D3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B2FD2EB9-61A3-4C45-BA27-CE75C81D3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25A690-F424-4B44-B2AC-39B29FB95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graphicEl>
                                              <a:dgm id="{D125A690-F424-4B44-B2AC-39B29FB95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F7C96DF-EFB2-41F7-A182-3EB9503FF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DF7C96DF-EFB2-41F7-A182-3EB9503FF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1D133A-F1D5-496D-A385-4ADDB25A9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graphicEl>
                                              <a:dgm id="{701D133A-F1D5-496D-A385-4ADDB25A9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5B2B-CD05-4C12-A1EF-05C3A00E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Prinsip</a:t>
            </a:r>
            <a:r>
              <a:rPr lang="en-ZA" dirty="0"/>
              <a:t> Le </a:t>
            </a:r>
            <a:r>
              <a:rPr lang="en-ZA" dirty="0" err="1"/>
              <a:t>Chatelier</a:t>
            </a:r>
            <a:r>
              <a:rPr lang="en-ZA" dirty="0"/>
              <a:t> – </a:t>
            </a:r>
            <a:r>
              <a:rPr lang="en-ZA" dirty="0" err="1"/>
              <a:t>Mengubah</a:t>
            </a:r>
            <a:r>
              <a:rPr lang="en-ZA" dirty="0"/>
              <a:t> </a:t>
            </a:r>
            <a:r>
              <a:rPr lang="en-ZA" dirty="0" err="1"/>
              <a:t>Konsentrasi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ZA" dirty="0"/>
              <a:t>- Gas </a:t>
            </a:r>
            <a:r>
              <a:rPr lang="en-ZA" dirty="0" err="1"/>
              <a:t>Amonia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23127B-5A4D-4657-9943-537B681F2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+ Gas </a:t>
            </a:r>
            <a:r>
              <a:rPr lang="en-ZA" dirty="0" err="1"/>
              <a:t>Nitorgen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27AD6-29D0-4D60-8CE8-6374042DD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6023728" y="1268979"/>
            <a:ext cx="179109" cy="4777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4588729" y="3203732"/>
            <a:ext cx="2869998" cy="365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/>
              <a:t>N</a:t>
            </a:r>
            <a:r>
              <a:rPr lang="en-ZA" sz="2000" baseline="-25000" dirty="0"/>
              <a:t>2(g)</a:t>
            </a:r>
            <a:r>
              <a:rPr lang="en-ZA" sz="2000" dirty="0"/>
              <a:t> + 3H</a:t>
            </a:r>
            <a:r>
              <a:rPr lang="en-ZA" sz="2000" baseline="-25000" dirty="0"/>
              <a:t>2(g)</a:t>
            </a:r>
            <a:r>
              <a:rPr lang="en-ZA" sz="2000" dirty="0"/>
              <a:t> </a:t>
            </a:r>
            <a:r>
              <a:rPr lang="en-ZA" sz="2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↔</a:t>
            </a:r>
            <a:r>
              <a:rPr lang="en-ZA" sz="2000" dirty="0">
                <a:sym typeface="Wingdings" panose="05000000000000000000" pitchFamily="2" charset="2"/>
              </a:rPr>
              <a:t> 2NH</a:t>
            </a:r>
            <a:r>
              <a:rPr lang="en-ZA" sz="2000" baseline="-25000" dirty="0">
                <a:sym typeface="Wingdings" panose="05000000000000000000" pitchFamily="2" charset="2"/>
              </a:rPr>
              <a:t>3(g)</a:t>
            </a:r>
            <a:endParaRPr lang="en-ZA" sz="2000" baseline="-25000" dirty="0"/>
          </a:p>
        </p:txBody>
      </p:sp>
      <p:sp>
        <p:nvSpPr>
          <p:cNvPr id="27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281" y="1781666"/>
            <a:ext cx="3916899" cy="1604727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mencapai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kesetimbangan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bergerak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arah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kanan</a:t>
            </a:r>
            <a:r>
              <a:rPr lang="en-ZA" sz="1600" dirty="0"/>
              <a:t> </a:t>
            </a:r>
            <a:r>
              <a:rPr lang="en-ZA" sz="1600" dirty="0" err="1"/>
              <a:t>dengan</a:t>
            </a:r>
            <a:r>
              <a:rPr lang="en-ZA" sz="1600" dirty="0"/>
              <a:t> </a:t>
            </a:r>
            <a:r>
              <a:rPr lang="en-ZA" sz="1600" dirty="0" err="1"/>
              <a:t>mereaksikan</a:t>
            </a:r>
            <a:r>
              <a:rPr lang="en-ZA" sz="1600" dirty="0"/>
              <a:t> </a:t>
            </a:r>
            <a:r>
              <a:rPr lang="en-ZA" sz="1600" dirty="0" err="1"/>
              <a:t>tambahan</a:t>
            </a:r>
            <a:r>
              <a:rPr lang="en-ZA" sz="1600" dirty="0"/>
              <a:t> gas nitrogen </a:t>
            </a:r>
            <a:r>
              <a:rPr lang="en-ZA" sz="1600" dirty="0" err="1"/>
              <a:t>untuk</a:t>
            </a:r>
            <a:r>
              <a:rPr lang="en-ZA" sz="1600" dirty="0"/>
              <a:t> </a:t>
            </a:r>
            <a:r>
              <a:rPr lang="en-ZA" sz="1600" dirty="0" err="1"/>
              <a:t>membentuk</a:t>
            </a:r>
            <a:r>
              <a:rPr lang="en-ZA" sz="1600" dirty="0"/>
              <a:t> ammonia </a:t>
            </a:r>
            <a:r>
              <a:rPr lang="en-ZA" sz="1600" dirty="0" err="1"/>
              <a:t>hingga</a:t>
            </a:r>
            <a:r>
              <a:rPr lang="en-ZA" sz="1600" dirty="0"/>
              <a:t> </a:t>
            </a:r>
            <a:r>
              <a:rPr lang="en-ZA" sz="1600" dirty="0" err="1"/>
              <a:t>setimbang</a:t>
            </a:r>
            <a:r>
              <a:rPr lang="en-ZA" sz="1600" dirty="0"/>
              <a:t> (</a:t>
            </a:r>
            <a:r>
              <a:rPr lang="en-ZA" sz="1600" dirty="0" err="1"/>
              <a:t>jumlah</a:t>
            </a:r>
            <a:r>
              <a:rPr lang="en-ZA" sz="1600" dirty="0"/>
              <a:t> hydrogen </a:t>
            </a:r>
            <a:r>
              <a:rPr lang="en-ZA" sz="1600" dirty="0" err="1"/>
              <a:t>akan</a:t>
            </a:r>
            <a:r>
              <a:rPr lang="en-ZA" sz="1600" dirty="0"/>
              <a:t> </a:t>
            </a:r>
            <a:r>
              <a:rPr lang="en-ZA" sz="1600" dirty="0" err="1"/>
              <a:t>berkurang</a:t>
            </a:r>
            <a:r>
              <a:rPr lang="en-ZA" sz="1600" dirty="0"/>
              <a:t>)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93" y="3753439"/>
            <a:ext cx="3916899" cy="1604727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mencapai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kesetimbangan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bergerak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arah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kanan</a:t>
            </a:r>
            <a:r>
              <a:rPr lang="en-ZA" sz="1600" dirty="0"/>
              <a:t> </a:t>
            </a:r>
            <a:r>
              <a:rPr lang="en-ZA" sz="1600" dirty="0" err="1"/>
              <a:t>dengan</a:t>
            </a:r>
            <a:r>
              <a:rPr lang="en-ZA" sz="1600" dirty="0"/>
              <a:t> </a:t>
            </a:r>
            <a:r>
              <a:rPr lang="en-ZA" sz="1600" dirty="0" err="1"/>
              <a:t>mereaksikan</a:t>
            </a:r>
            <a:r>
              <a:rPr lang="en-ZA" sz="1600" dirty="0"/>
              <a:t> nitrogen </a:t>
            </a:r>
            <a:r>
              <a:rPr lang="en-ZA" sz="1600" dirty="0" err="1"/>
              <a:t>dan</a:t>
            </a:r>
            <a:r>
              <a:rPr lang="en-ZA" sz="1600" dirty="0"/>
              <a:t> hydrogen </a:t>
            </a:r>
            <a:r>
              <a:rPr lang="en-ZA" sz="1600" dirty="0" err="1"/>
              <a:t>menjadi</a:t>
            </a:r>
            <a:r>
              <a:rPr lang="en-ZA" sz="1600" dirty="0"/>
              <a:t> ammonia </a:t>
            </a:r>
            <a:r>
              <a:rPr lang="en-ZA" sz="1600" dirty="0" err="1"/>
              <a:t>hingga</a:t>
            </a:r>
            <a:r>
              <a:rPr lang="en-ZA" sz="1600" dirty="0"/>
              <a:t> </a:t>
            </a:r>
            <a:r>
              <a:rPr lang="en-ZA" sz="1600" dirty="0" err="1"/>
              <a:t>setimbang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2330" y="4062756"/>
            <a:ext cx="5355443" cy="1983844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Kesimpulan</a:t>
            </a:r>
            <a:r>
              <a:rPr lang="en-ZA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/>
              <a:t>Menambah</a:t>
            </a:r>
            <a:r>
              <a:rPr lang="en-ZA" sz="1600" dirty="0"/>
              <a:t> </a:t>
            </a:r>
            <a:r>
              <a:rPr lang="en-ZA" sz="1600" dirty="0" err="1"/>
              <a:t>reaktan</a:t>
            </a:r>
            <a:r>
              <a:rPr lang="en-ZA" sz="1600" dirty="0"/>
              <a:t> </a:t>
            </a:r>
            <a:r>
              <a:rPr lang="en-ZA" sz="1600" dirty="0">
                <a:sym typeface="Wingdings" panose="05000000000000000000" pitchFamily="2" charset="2"/>
              </a:rPr>
              <a:t> </a:t>
            </a:r>
            <a:r>
              <a:rPr lang="en-ZA" sz="1600" dirty="0" err="1">
                <a:sym typeface="Wingdings" panose="05000000000000000000" pitchFamily="2" charset="2"/>
              </a:rPr>
              <a:t>reaksi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bergeser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ke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arah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produk</a:t>
            </a: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/>
              <a:t>Menambah</a:t>
            </a:r>
            <a:r>
              <a:rPr lang="en-ZA" sz="1600" dirty="0"/>
              <a:t> </a:t>
            </a:r>
            <a:r>
              <a:rPr lang="en-ZA" sz="1600" dirty="0" err="1"/>
              <a:t>produk</a:t>
            </a:r>
            <a:r>
              <a:rPr lang="en-ZA" sz="1600" dirty="0">
                <a:sym typeface="Wingdings" panose="05000000000000000000" pitchFamily="2" charset="2"/>
              </a:rPr>
              <a:t> </a:t>
            </a:r>
            <a:r>
              <a:rPr lang="en-ZA" sz="1600" dirty="0" err="1">
                <a:sym typeface="Wingdings" panose="05000000000000000000" pitchFamily="2" charset="2"/>
              </a:rPr>
              <a:t>reaksi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bergeser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ke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arah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reaktan</a:t>
            </a: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>
                <a:sym typeface="Wingdings" panose="05000000000000000000" pitchFamily="2" charset="2"/>
              </a:rPr>
              <a:t>Mengurangi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reaktan</a:t>
            </a:r>
            <a:r>
              <a:rPr lang="en-ZA" sz="1600" dirty="0">
                <a:sym typeface="Wingdings" panose="05000000000000000000" pitchFamily="2" charset="2"/>
              </a:rPr>
              <a:t>  </a:t>
            </a:r>
            <a:r>
              <a:rPr lang="en-ZA" sz="1600" dirty="0" err="1">
                <a:sym typeface="Wingdings" panose="05000000000000000000" pitchFamily="2" charset="2"/>
              </a:rPr>
              <a:t>reaksi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bergeser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ke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arah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reaktan</a:t>
            </a: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>
                <a:sym typeface="Wingdings" panose="05000000000000000000" pitchFamily="2" charset="2"/>
              </a:rPr>
              <a:t>Mengurangi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produk</a:t>
            </a:r>
            <a:r>
              <a:rPr lang="en-ZA" sz="1600" dirty="0">
                <a:sym typeface="Wingdings" panose="05000000000000000000" pitchFamily="2" charset="2"/>
              </a:rPr>
              <a:t>  </a:t>
            </a:r>
            <a:r>
              <a:rPr lang="en-ZA" sz="1600" dirty="0" err="1">
                <a:sym typeface="Wingdings" panose="05000000000000000000" pitchFamily="2" charset="2"/>
              </a:rPr>
              <a:t>reaksi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bergeser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ke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arah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produk</a:t>
            </a: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27" grpId="0" build="p"/>
      <p:bldP spid="28" grpId="0" build="p"/>
      <p:bldP spid="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5B2B-CD05-4C12-A1EF-05C3A00E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Prinsip</a:t>
            </a:r>
            <a:r>
              <a:rPr lang="en-ZA" dirty="0"/>
              <a:t> Le </a:t>
            </a:r>
            <a:r>
              <a:rPr lang="en-ZA" dirty="0" err="1"/>
              <a:t>Chatelier</a:t>
            </a:r>
            <a:r>
              <a:rPr lang="en-ZA" dirty="0"/>
              <a:t> – </a:t>
            </a:r>
            <a:r>
              <a:rPr lang="en-ZA" dirty="0" err="1"/>
              <a:t>Mengubah</a:t>
            </a:r>
            <a:r>
              <a:rPr lang="en-ZA" dirty="0"/>
              <a:t> </a:t>
            </a:r>
            <a:r>
              <a:rPr lang="en-ZA" dirty="0" err="1"/>
              <a:t>Suhu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ZA" dirty="0"/>
              <a:t>- </a:t>
            </a:r>
            <a:r>
              <a:rPr lang="en-ZA" dirty="0" err="1"/>
              <a:t>Suhu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23127B-5A4D-4657-9943-537B681F2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+ </a:t>
            </a:r>
            <a:r>
              <a:rPr lang="en-ZA" dirty="0" err="1"/>
              <a:t>Suhu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27AD6-29D0-4D60-8CE8-6374042DD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6023728" y="1268979"/>
            <a:ext cx="179109" cy="4777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4588728" y="3203732"/>
            <a:ext cx="3480615" cy="365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/>
              <a:t>N</a:t>
            </a:r>
            <a:r>
              <a:rPr lang="en-ZA" sz="2000" baseline="-25000" dirty="0"/>
              <a:t>2(g)</a:t>
            </a:r>
            <a:r>
              <a:rPr lang="en-ZA" sz="2000" dirty="0"/>
              <a:t> + 3H</a:t>
            </a:r>
            <a:r>
              <a:rPr lang="en-ZA" sz="2000" baseline="-25000" dirty="0"/>
              <a:t>2(g)</a:t>
            </a:r>
            <a:r>
              <a:rPr lang="en-ZA" sz="2000" dirty="0"/>
              <a:t> </a:t>
            </a:r>
            <a:r>
              <a:rPr lang="en-ZA" sz="2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↔</a:t>
            </a:r>
            <a:r>
              <a:rPr lang="en-ZA" sz="2000" dirty="0">
                <a:sym typeface="Wingdings" panose="05000000000000000000" pitchFamily="2" charset="2"/>
              </a:rPr>
              <a:t> 2NH</a:t>
            </a:r>
            <a:r>
              <a:rPr lang="en-ZA" sz="2000" baseline="-25000" dirty="0">
                <a:sym typeface="Wingdings" panose="05000000000000000000" pitchFamily="2" charset="2"/>
              </a:rPr>
              <a:t>3(g) </a:t>
            </a:r>
            <a:r>
              <a:rPr lang="en-ZA" sz="2000" dirty="0">
                <a:sym typeface="Wingdings" panose="05000000000000000000" pitchFamily="2" charset="2"/>
              </a:rPr>
              <a:t>+heat</a:t>
            </a:r>
            <a:endParaRPr lang="en-ZA" sz="2000" dirty="0"/>
          </a:p>
        </p:txBody>
      </p:sp>
      <p:sp>
        <p:nvSpPr>
          <p:cNvPr id="27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0874" y="2164613"/>
            <a:ext cx="3916899" cy="1039119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bergeser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arah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kiri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panas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ditambahkan</a:t>
            </a:r>
            <a:r>
              <a:rPr lang="en-ZA" sz="1600" dirty="0"/>
              <a:t>, </a:t>
            </a:r>
            <a:r>
              <a:rPr lang="en-ZA" sz="1600" dirty="0" err="1"/>
              <a:t>digunakan</a:t>
            </a:r>
            <a:r>
              <a:rPr lang="en-ZA" sz="1600" dirty="0"/>
              <a:t> </a:t>
            </a:r>
            <a:r>
              <a:rPr lang="en-ZA" sz="1600" dirty="0" err="1"/>
              <a:t>untuk</a:t>
            </a:r>
            <a:r>
              <a:rPr lang="en-ZA" sz="1600" dirty="0"/>
              <a:t> </a:t>
            </a:r>
            <a:r>
              <a:rPr lang="en-ZA" sz="1600" dirty="0" err="1"/>
              <a:t>reaksi</a:t>
            </a:r>
            <a:r>
              <a:rPr lang="en-ZA" sz="1600" dirty="0"/>
              <a:t> </a:t>
            </a:r>
            <a:r>
              <a:rPr lang="en-ZA" sz="1600" dirty="0" err="1"/>
              <a:t>dekomposisi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93" y="3753439"/>
            <a:ext cx="3916899" cy="743147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bergeser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arah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eksotermis</a:t>
            </a:r>
            <a:r>
              <a:rPr lang="en-ZA" sz="1600" dirty="0"/>
              <a:t>) </a:t>
            </a:r>
            <a:r>
              <a:rPr lang="en-ZA" sz="1600" dirty="0" err="1"/>
              <a:t>untuk</a:t>
            </a:r>
            <a:r>
              <a:rPr lang="en-ZA" sz="1600" dirty="0"/>
              <a:t> </a:t>
            </a:r>
            <a:r>
              <a:rPr lang="en-ZA" sz="1600" dirty="0" err="1"/>
              <a:t>menyeimbangkan</a:t>
            </a:r>
            <a:r>
              <a:rPr lang="en-ZA" sz="1600" dirty="0"/>
              <a:t> </a:t>
            </a:r>
            <a:r>
              <a:rPr lang="en-ZA" sz="1600" dirty="0" err="1"/>
              <a:t>kekurangan</a:t>
            </a:r>
            <a:r>
              <a:rPr lang="en-ZA" sz="1600" dirty="0"/>
              <a:t> </a:t>
            </a:r>
            <a:r>
              <a:rPr lang="en-ZA" sz="1600" dirty="0" err="1"/>
              <a:t>suhu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1881" y="3974033"/>
            <a:ext cx="5355443" cy="2391330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Kesimpulan</a:t>
            </a:r>
            <a:r>
              <a:rPr lang="en-ZA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/>
              <a:t>Reaksi</a:t>
            </a:r>
            <a:r>
              <a:rPr lang="en-ZA" sz="1600" dirty="0"/>
              <a:t> </a:t>
            </a:r>
            <a:r>
              <a:rPr lang="en-ZA" sz="1600" dirty="0" err="1"/>
              <a:t>eksotermis</a:t>
            </a:r>
            <a:endParaRPr lang="en-ZA" sz="1600" dirty="0"/>
          </a:p>
          <a:p>
            <a:pPr marL="828675" lvl="1" indent="-285750">
              <a:buFont typeface="Wingdings" panose="05000000000000000000" pitchFamily="2" charset="2"/>
              <a:buChar char="§"/>
            </a:pPr>
            <a:r>
              <a:rPr lang="en-ZA" sz="1200" dirty="0" err="1">
                <a:sym typeface="Wingdings" panose="05000000000000000000" pitchFamily="2" charset="2"/>
              </a:rPr>
              <a:t>Menambah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suhu</a:t>
            </a:r>
            <a:r>
              <a:rPr lang="en-ZA" sz="1200" dirty="0">
                <a:sym typeface="Wingdings" panose="05000000000000000000" pitchFamily="2" charset="2"/>
              </a:rPr>
              <a:t>  </a:t>
            </a:r>
            <a:r>
              <a:rPr lang="en-ZA" sz="1200" dirty="0" err="1">
                <a:sym typeface="Wingdings" panose="05000000000000000000" pitchFamily="2" charset="2"/>
              </a:rPr>
              <a:t>reaksi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bergeser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ke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arah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reaktan</a:t>
            </a:r>
            <a:r>
              <a:rPr lang="en-ZA" sz="1200" dirty="0">
                <a:sym typeface="Wingdings" panose="05000000000000000000" pitchFamily="2" charset="2"/>
              </a:rPr>
              <a:t> (</a:t>
            </a:r>
            <a:r>
              <a:rPr lang="en-ZA" sz="1200" dirty="0" err="1">
                <a:sym typeface="Wingdings" panose="05000000000000000000" pitchFamily="2" charset="2"/>
              </a:rPr>
              <a:t>dekomposisi</a:t>
            </a:r>
            <a:r>
              <a:rPr lang="en-ZA" sz="1200" dirty="0">
                <a:sym typeface="Wingdings" panose="05000000000000000000" pitchFamily="2" charset="2"/>
              </a:rPr>
              <a:t>)</a:t>
            </a:r>
          </a:p>
          <a:p>
            <a:pPr marL="828675" lvl="1" indent="-285750">
              <a:buFont typeface="Wingdings" panose="05000000000000000000" pitchFamily="2" charset="2"/>
              <a:buChar char="§"/>
            </a:pPr>
            <a:r>
              <a:rPr lang="en-ZA" sz="1200" dirty="0" err="1">
                <a:sym typeface="Wingdings" panose="05000000000000000000" pitchFamily="2" charset="2"/>
              </a:rPr>
              <a:t>Menurunkan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suhu</a:t>
            </a:r>
            <a:r>
              <a:rPr lang="en-ZA" sz="1200" dirty="0">
                <a:sym typeface="Wingdings" panose="05000000000000000000" pitchFamily="2" charset="2"/>
              </a:rPr>
              <a:t>  </a:t>
            </a:r>
            <a:r>
              <a:rPr lang="en-ZA" sz="1200" dirty="0" err="1">
                <a:sym typeface="Wingdings" panose="05000000000000000000" pitchFamily="2" charset="2"/>
              </a:rPr>
              <a:t>reaksi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bergeser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ke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arah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produk</a:t>
            </a:r>
            <a:endParaRPr lang="en-ZA" sz="1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/>
              <a:t>Reaksi</a:t>
            </a:r>
            <a:r>
              <a:rPr lang="en-ZA" sz="1600" dirty="0"/>
              <a:t> </a:t>
            </a:r>
            <a:r>
              <a:rPr lang="en-ZA" sz="1600" dirty="0" err="1"/>
              <a:t>endotermis</a:t>
            </a:r>
            <a:endParaRPr lang="en-ZA" sz="1600" dirty="0"/>
          </a:p>
          <a:p>
            <a:pPr marL="828675" lvl="1" indent="-285750">
              <a:buFont typeface="Wingdings" panose="05000000000000000000" pitchFamily="2" charset="2"/>
              <a:buChar char="§"/>
            </a:pPr>
            <a:r>
              <a:rPr lang="en-ZA" sz="1200" dirty="0" err="1">
                <a:sym typeface="Wingdings" panose="05000000000000000000" pitchFamily="2" charset="2"/>
              </a:rPr>
              <a:t>Menambah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suhu</a:t>
            </a:r>
            <a:r>
              <a:rPr lang="en-ZA" sz="1200" dirty="0">
                <a:sym typeface="Wingdings" panose="05000000000000000000" pitchFamily="2" charset="2"/>
              </a:rPr>
              <a:t>  </a:t>
            </a:r>
            <a:r>
              <a:rPr lang="en-ZA" sz="1200" dirty="0" err="1">
                <a:sym typeface="Wingdings" panose="05000000000000000000" pitchFamily="2" charset="2"/>
              </a:rPr>
              <a:t>reaksi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bergeser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ke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arah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produk</a:t>
            </a:r>
            <a:endParaRPr lang="en-ZA" sz="1200" dirty="0">
              <a:sym typeface="Wingdings" panose="05000000000000000000" pitchFamily="2" charset="2"/>
            </a:endParaRPr>
          </a:p>
          <a:p>
            <a:pPr marL="828675" lvl="1" indent="-285750">
              <a:buFont typeface="Wingdings" panose="05000000000000000000" pitchFamily="2" charset="2"/>
              <a:buChar char="§"/>
            </a:pPr>
            <a:r>
              <a:rPr lang="en-ZA" sz="1200" dirty="0" err="1">
                <a:sym typeface="Wingdings" panose="05000000000000000000" pitchFamily="2" charset="2"/>
              </a:rPr>
              <a:t>Menurunkan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suhu</a:t>
            </a:r>
            <a:r>
              <a:rPr lang="en-ZA" sz="1200" dirty="0">
                <a:sym typeface="Wingdings" panose="05000000000000000000" pitchFamily="2" charset="2"/>
              </a:rPr>
              <a:t>  </a:t>
            </a:r>
            <a:r>
              <a:rPr lang="en-ZA" sz="1200" dirty="0" err="1">
                <a:sym typeface="Wingdings" panose="05000000000000000000" pitchFamily="2" charset="2"/>
              </a:rPr>
              <a:t>reaksi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bergeser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ke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arah</a:t>
            </a:r>
            <a:r>
              <a:rPr lang="en-ZA" sz="1200" dirty="0">
                <a:sym typeface="Wingdings" panose="05000000000000000000" pitchFamily="2" charset="2"/>
              </a:rPr>
              <a:t> </a:t>
            </a:r>
            <a:r>
              <a:rPr lang="en-ZA" sz="1200" dirty="0" err="1">
                <a:sym typeface="Wingdings" panose="05000000000000000000" pitchFamily="2" charset="2"/>
              </a:rPr>
              <a:t>reaktan</a:t>
            </a:r>
            <a:endParaRPr lang="en-ZA" sz="12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27" grpId="0" build="p"/>
      <p:bldP spid="28" grpId="0" build="p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5B2B-CD05-4C12-A1EF-05C3A00E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Prinsip</a:t>
            </a:r>
            <a:r>
              <a:rPr lang="en-ZA" dirty="0"/>
              <a:t> Le </a:t>
            </a:r>
            <a:r>
              <a:rPr lang="en-ZA" dirty="0" err="1"/>
              <a:t>Chatelier</a:t>
            </a:r>
            <a:r>
              <a:rPr lang="en-ZA" dirty="0"/>
              <a:t> – </a:t>
            </a:r>
            <a:r>
              <a:rPr lang="en-ZA" dirty="0" err="1"/>
              <a:t>Mengubah</a:t>
            </a:r>
            <a:r>
              <a:rPr lang="en-ZA" dirty="0"/>
              <a:t> </a:t>
            </a:r>
            <a:r>
              <a:rPr lang="en-ZA" dirty="0" err="1"/>
              <a:t>Tekanan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C54E6-3999-4CE4-8EA6-B2F875F782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ZA" dirty="0"/>
              <a:t>- </a:t>
            </a:r>
            <a:r>
              <a:rPr lang="en-ZA" dirty="0" err="1"/>
              <a:t>Tekanan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23127B-5A4D-4657-9943-537B681F2A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+ </a:t>
            </a:r>
            <a:r>
              <a:rPr lang="en-ZA" dirty="0" err="1"/>
              <a:t>tekanan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27AD6-29D0-4D60-8CE8-6374042DD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19" name="Rectangle 18"/>
          <p:cNvSpPr/>
          <p:nvPr/>
        </p:nvSpPr>
        <p:spPr>
          <a:xfrm>
            <a:off x="6023728" y="1268979"/>
            <a:ext cx="179109" cy="4777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A562AA1-9ED1-4AA1-8F21-A53B5A69CB06}"/>
              </a:ext>
            </a:extLst>
          </p:cNvPr>
          <p:cNvSpPr txBox="1">
            <a:spLocks/>
          </p:cNvSpPr>
          <p:nvPr/>
        </p:nvSpPr>
        <p:spPr>
          <a:xfrm>
            <a:off x="4588728" y="3203732"/>
            <a:ext cx="3480615" cy="365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dirty="0"/>
              <a:t>N</a:t>
            </a:r>
            <a:r>
              <a:rPr lang="en-ZA" sz="2000" baseline="-25000" dirty="0"/>
              <a:t>2(g)</a:t>
            </a:r>
            <a:r>
              <a:rPr lang="en-ZA" sz="2000" dirty="0"/>
              <a:t> + 3H</a:t>
            </a:r>
            <a:r>
              <a:rPr lang="en-ZA" sz="2000" baseline="-25000" dirty="0"/>
              <a:t>2(g)</a:t>
            </a:r>
            <a:r>
              <a:rPr lang="en-ZA" sz="2000" dirty="0"/>
              <a:t> </a:t>
            </a:r>
            <a:r>
              <a:rPr lang="en-ZA" sz="2000" dirty="0">
                <a:latin typeface="Cambria Math" panose="02040503050406030204" pitchFamily="18" charset="0"/>
                <a:ea typeface="Cambria Math" panose="02040503050406030204" pitchFamily="18" charset="0"/>
                <a:sym typeface="Wingdings" panose="05000000000000000000" pitchFamily="2" charset="2"/>
              </a:rPr>
              <a:t>↔</a:t>
            </a:r>
            <a:r>
              <a:rPr lang="en-ZA" sz="2000" dirty="0">
                <a:sym typeface="Wingdings" panose="05000000000000000000" pitchFamily="2" charset="2"/>
              </a:rPr>
              <a:t> 2NH</a:t>
            </a:r>
            <a:r>
              <a:rPr lang="en-ZA" sz="2000" baseline="-25000" dirty="0">
                <a:sym typeface="Wingdings" panose="05000000000000000000" pitchFamily="2" charset="2"/>
              </a:rPr>
              <a:t>3(g) </a:t>
            </a:r>
            <a:endParaRPr lang="en-ZA" sz="2000" dirty="0"/>
          </a:p>
        </p:txBody>
      </p:sp>
      <p:sp>
        <p:nvSpPr>
          <p:cNvPr id="27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60874" y="2164613"/>
            <a:ext cx="3916899" cy="1039119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Reaksi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bergeser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arah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kanan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mengurangi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konsentrasi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gas yang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(4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molekul</a:t>
            </a:r>
            <a:r>
              <a:rPr lang="en-ZA" sz="1600" dirty="0"/>
              <a:t> </a:t>
            </a:r>
            <a:r>
              <a:rPr lang="en-ZA" sz="1600" dirty="0" err="1"/>
              <a:t>reaktan</a:t>
            </a:r>
            <a:r>
              <a:rPr lang="en-ZA" sz="1600" dirty="0"/>
              <a:t> </a:t>
            </a:r>
            <a:r>
              <a:rPr lang="en-ZA" sz="1600" dirty="0" err="1"/>
              <a:t>menghasilkan</a:t>
            </a:r>
            <a:r>
              <a:rPr lang="en-ZA" sz="1600" dirty="0"/>
              <a:t> 2 </a:t>
            </a:r>
            <a:r>
              <a:rPr lang="en-ZA" sz="1600" dirty="0" err="1"/>
              <a:t>molekul</a:t>
            </a:r>
            <a:r>
              <a:rPr lang="en-ZA" sz="1600" dirty="0"/>
              <a:t> </a:t>
            </a:r>
            <a:r>
              <a:rPr lang="en-ZA" sz="1600" dirty="0" err="1"/>
              <a:t>produk</a:t>
            </a:r>
            <a:r>
              <a:rPr lang="en-ZA" sz="1600" dirty="0"/>
              <a:t>)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0793" y="3753439"/>
            <a:ext cx="3916899" cy="1318182"/>
          </a:xfrm>
        </p:spPr>
        <p:txBody>
          <a:bodyPr/>
          <a:lstStyle/>
          <a:p>
            <a:r>
              <a:rPr lang="en-ZA" sz="1600" dirty="0" err="1"/>
              <a:t>Reaksi</a:t>
            </a:r>
            <a:r>
              <a:rPr lang="en-ZA" sz="1600" dirty="0"/>
              <a:t> </a:t>
            </a:r>
            <a:r>
              <a:rPr lang="en-ZA" sz="1600" dirty="0" err="1"/>
              <a:t>bergeser</a:t>
            </a:r>
            <a:r>
              <a:rPr lang="en-ZA" sz="1600" dirty="0"/>
              <a:t> </a:t>
            </a:r>
            <a:r>
              <a:rPr lang="en-ZA" sz="1600" dirty="0" err="1"/>
              <a:t>ke</a:t>
            </a:r>
            <a:r>
              <a:rPr lang="en-ZA" sz="1600" dirty="0"/>
              <a:t> </a:t>
            </a:r>
            <a:r>
              <a:rPr lang="en-ZA" sz="1600" dirty="0" err="1"/>
              <a:t>arah</a:t>
            </a:r>
            <a:r>
              <a:rPr lang="en-ZA" sz="1600" dirty="0"/>
              <a:t> </a:t>
            </a:r>
            <a:r>
              <a:rPr lang="en-ZA" sz="1600" dirty="0" err="1"/>
              <a:t>kiri</a:t>
            </a:r>
            <a:r>
              <a:rPr lang="en-ZA" sz="1600" dirty="0"/>
              <a:t> </a:t>
            </a:r>
            <a:r>
              <a:rPr lang="en-ZA" sz="1600" dirty="0" err="1"/>
              <a:t>untuk</a:t>
            </a:r>
            <a:r>
              <a:rPr lang="en-ZA" sz="1600" dirty="0"/>
              <a:t> </a:t>
            </a:r>
            <a:r>
              <a:rPr lang="en-ZA" sz="1600" dirty="0" err="1"/>
              <a:t>menambah</a:t>
            </a:r>
            <a:r>
              <a:rPr lang="en-ZA" sz="1600" dirty="0"/>
              <a:t> </a:t>
            </a:r>
            <a:r>
              <a:rPr lang="en-ZA" sz="1600" dirty="0" err="1"/>
              <a:t>konsentrasi</a:t>
            </a:r>
            <a:r>
              <a:rPr lang="en-ZA" sz="1600" dirty="0"/>
              <a:t> gas yang </a:t>
            </a:r>
            <a:r>
              <a:rPr lang="en-ZA" sz="1600" dirty="0" err="1"/>
              <a:t>ada</a:t>
            </a:r>
            <a:r>
              <a:rPr lang="en-ZA" sz="1600" dirty="0"/>
              <a:t> (2 </a:t>
            </a:r>
            <a:r>
              <a:rPr lang="en-ZA" sz="1600" dirty="0" err="1"/>
              <a:t>molekul</a:t>
            </a:r>
            <a:r>
              <a:rPr lang="en-ZA" sz="1600" dirty="0"/>
              <a:t> </a:t>
            </a:r>
            <a:r>
              <a:rPr lang="en-ZA" sz="1600" dirty="0" err="1"/>
              <a:t>reaktan</a:t>
            </a:r>
            <a:r>
              <a:rPr lang="en-ZA" sz="1600" dirty="0"/>
              <a:t> </a:t>
            </a:r>
            <a:r>
              <a:rPr lang="en-ZA" sz="1600" dirty="0" err="1"/>
              <a:t>menghasilkan</a:t>
            </a:r>
            <a:r>
              <a:rPr lang="en-ZA" sz="1600" dirty="0"/>
              <a:t> 4 </a:t>
            </a:r>
            <a:r>
              <a:rPr lang="en-ZA" sz="1600" dirty="0" err="1"/>
              <a:t>molekul</a:t>
            </a:r>
            <a:r>
              <a:rPr lang="en-ZA" sz="1600" dirty="0"/>
              <a:t> </a:t>
            </a:r>
            <a:r>
              <a:rPr lang="en-ZA" sz="1600" dirty="0" err="1"/>
              <a:t>produk</a:t>
            </a:r>
            <a:r>
              <a:rPr lang="en-ZA" sz="1600" dirty="0"/>
              <a:t>)</a:t>
            </a:r>
          </a:p>
        </p:txBody>
      </p:sp>
      <p:sp>
        <p:nvSpPr>
          <p:cNvPr id="29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71882" y="3974033"/>
            <a:ext cx="5298882" cy="2391330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Kesimpulan</a:t>
            </a:r>
            <a:r>
              <a:rPr lang="en-ZA" sz="1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/>
              <a:t>Menambah</a:t>
            </a:r>
            <a:r>
              <a:rPr lang="en-ZA" sz="1600" dirty="0"/>
              <a:t> </a:t>
            </a:r>
            <a:r>
              <a:rPr lang="en-ZA" sz="1600" dirty="0" err="1"/>
              <a:t>tekanan</a:t>
            </a:r>
            <a:r>
              <a:rPr lang="en-ZA" sz="1600" dirty="0"/>
              <a:t> </a:t>
            </a:r>
            <a:r>
              <a:rPr lang="en-ZA" sz="1600" dirty="0">
                <a:sym typeface="Wingdings" panose="05000000000000000000" pitchFamily="2" charset="2"/>
              </a:rPr>
              <a:t> </a:t>
            </a:r>
            <a:r>
              <a:rPr lang="en-ZA" sz="1600" dirty="0" err="1">
                <a:sym typeface="Wingdings" panose="05000000000000000000" pitchFamily="2" charset="2"/>
              </a:rPr>
              <a:t>reaksi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bergeser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kearah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koefisien</a:t>
            </a:r>
            <a:r>
              <a:rPr lang="en-ZA" sz="1600" dirty="0">
                <a:sym typeface="Wingdings" panose="05000000000000000000" pitchFamily="2" charset="2"/>
              </a:rPr>
              <a:t> yang </a:t>
            </a:r>
            <a:r>
              <a:rPr lang="en-ZA" sz="1600" dirty="0" err="1">
                <a:sym typeface="Wingdings" panose="05000000000000000000" pitchFamily="2" charset="2"/>
              </a:rPr>
              <a:t>lebih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rendah</a:t>
            </a: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 err="1"/>
              <a:t>Mengurangi</a:t>
            </a:r>
            <a:r>
              <a:rPr lang="en-ZA" sz="1600" dirty="0"/>
              <a:t> </a:t>
            </a:r>
            <a:r>
              <a:rPr lang="en-ZA" sz="1600" dirty="0" err="1"/>
              <a:t>tekanan</a:t>
            </a:r>
            <a:r>
              <a:rPr lang="en-ZA" sz="1600" dirty="0"/>
              <a:t> </a:t>
            </a:r>
            <a:r>
              <a:rPr lang="en-ZA" sz="1600" dirty="0">
                <a:sym typeface="Wingdings" panose="05000000000000000000" pitchFamily="2" charset="2"/>
              </a:rPr>
              <a:t> </a:t>
            </a:r>
            <a:r>
              <a:rPr lang="en-ZA" sz="1600" dirty="0" err="1">
                <a:sym typeface="Wingdings" panose="05000000000000000000" pitchFamily="2" charset="2"/>
              </a:rPr>
              <a:t>reaksi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bergeser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kearah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koefisien</a:t>
            </a:r>
            <a:r>
              <a:rPr lang="en-ZA" sz="1600" dirty="0">
                <a:sym typeface="Wingdings" panose="05000000000000000000" pitchFamily="2" charset="2"/>
              </a:rPr>
              <a:t> yang </a:t>
            </a:r>
            <a:r>
              <a:rPr lang="en-ZA" sz="1600" dirty="0" err="1">
                <a:sym typeface="Wingdings" panose="05000000000000000000" pitchFamily="2" charset="2"/>
              </a:rPr>
              <a:t>lebih</a:t>
            </a:r>
            <a:r>
              <a:rPr lang="en-ZA" sz="1600" dirty="0">
                <a:sym typeface="Wingdings" panose="05000000000000000000" pitchFamily="2" charset="2"/>
              </a:rPr>
              <a:t> </a:t>
            </a:r>
            <a:r>
              <a:rPr lang="en-ZA" sz="1600" dirty="0" err="1">
                <a:sym typeface="Wingdings" panose="05000000000000000000" pitchFamily="2" charset="2"/>
              </a:rPr>
              <a:t>tinggi</a:t>
            </a: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75">
            <a:extLst>
              <a:ext uri="{FF2B5EF4-FFF2-40B4-BE49-F238E27FC236}">
                <a16:creationId xmlns:a16="http://schemas.microsoft.com/office/drawing/2014/main" id="{F85615EC-ED58-4535-8364-5453CA87C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0585" y="1105046"/>
            <a:ext cx="3916899" cy="1039119"/>
          </a:xfrm>
        </p:spPr>
        <p:txBody>
          <a:bodyPr/>
          <a:lstStyle/>
          <a:p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kiri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ZA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koefisien</a:t>
            </a:r>
            <a:r>
              <a:rPr lang="en-Z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</a:t>
            </a:r>
          </a:p>
          <a:p>
            <a:r>
              <a:rPr lang="en-ZA" sz="1600" dirty="0" err="1"/>
              <a:t>Sisi</a:t>
            </a:r>
            <a:r>
              <a:rPr lang="en-ZA" sz="1600" dirty="0"/>
              <a:t> </a:t>
            </a:r>
            <a:r>
              <a:rPr lang="en-ZA" sz="1600" dirty="0" err="1"/>
              <a:t>kanan</a:t>
            </a:r>
            <a:r>
              <a:rPr lang="en-ZA" sz="1600" dirty="0"/>
              <a:t> : </a:t>
            </a:r>
            <a:r>
              <a:rPr lang="en-ZA" sz="1600" dirty="0" err="1"/>
              <a:t>koefisien</a:t>
            </a:r>
            <a:r>
              <a:rPr lang="en-ZA" sz="1600" dirty="0"/>
              <a:t> 2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27" grpId="0" build="p"/>
      <p:bldP spid="28" grpId="0" build="p"/>
      <p:bldP spid="2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Kesetimbangan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Homogeneous equilibrium</a:t>
            </a:r>
            <a:r>
              <a:rPr lang="en-US" dirty="0"/>
              <a:t>: </a:t>
            </a:r>
            <a:r>
              <a:rPr lang="en-US" dirty="0" err="1"/>
              <a:t>kesetimbangan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reaksi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299" y="1512000"/>
            <a:ext cx="5235122" cy="817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6" y="2355425"/>
            <a:ext cx="2301354" cy="1408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6" y="4002041"/>
            <a:ext cx="2367796" cy="14996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2000" y="2329040"/>
            <a:ext cx="2321651" cy="1598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691" y="2192286"/>
            <a:ext cx="2441483" cy="17352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580" y="3927556"/>
            <a:ext cx="5721387" cy="23219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0860" y="4166672"/>
            <a:ext cx="3457144" cy="20828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Konstanta</a:t>
            </a:r>
            <a:r>
              <a:rPr lang="en-US" dirty="0"/>
              <a:t> </a:t>
            </a:r>
            <a:r>
              <a:rPr lang="en-US" dirty="0" err="1"/>
              <a:t>Kesetimbangan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11340000" cy="1186560"/>
          </a:xfrm>
        </p:spPr>
        <p:txBody>
          <a:bodyPr/>
          <a:lstStyle/>
          <a:p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ditinjau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230 </a:t>
            </a:r>
            <a:r>
              <a:rPr lang="en-US" sz="2400" baseline="30000" dirty="0" err="1"/>
              <a:t>o</a:t>
            </a:r>
            <a:r>
              <a:rPr lang="en-US" sz="2400" dirty="0" err="1"/>
              <a:t>C</a:t>
            </a:r>
            <a:r>
              <a:rPr lang="en-US" sz="2400" dirty="0"/>
              <a:t>,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reaktan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kesetimbangan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 [NO] = 0.0542 M, [O</a:t>
            </a:r>
            <a:r>
              <a:rPr lang="en-US" sz="2400" baseline="-25000" dirty="0"/>
              <a:t>2</a:t>
            </a:r>
            <a:r>
              <a:rPr lang="en-US" sz="2400" dirty="0"/>
              <a:t>] = 0.127 M, dan [NO</a:t>
            </a:r>
            <a:r>
              <a:rPr lang="en-US" sz="2400" baseline="-25000" dirty="0"/>
              <a:t>2</a:t>
            </a:r>
            <a:r>
              <a:rPr lang="en-US" sz="2400" dirty="0"/>
              <a:t>] = 15.5 M. </a:t>
            </a: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dirty="0" err="1"/>
              <a:t>konstanta</a:t>
            </a:r>
            <a:r>
              <a:rPr lang="en-US" sz="2400" dirty="0"/>
              <a:t> </a:t>
            </a:r>
            <a:r>
              <a:rPr lang="en-US" sz="2400" dirty="0" err="1"/>
              <a:t>kesetimbangan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589" y="2194560"/>
            <a:ext cx="7282821" cy="611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3180093"/>
            <a:ext cx="3439841" cy="1625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550" y="3180093"/>
            <a:ext cx="7382697" cy="16251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447283" y="6365363"/>
            <a:ext cx="1250731" cy="32972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9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at Pitch Decks - Technology">
      <a:dk1>
        <a:sysClr val="windowText" lastClr="000000"/>
      </a:dk1>
      <a:lt1>
        <a:sysClr val="window" lastClr="FFFFFF"/>
      </a:lt1>
      <a:dk2>
        <a:srgbClr val="12121E"/>
      </a:dk2>
      <a:lt2>
        <a:srgbClr val="F2F2F2"/>
      </a:lt2>
      <a:accent1>
        <a:srgbClr val="00B0F0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ECCF3"/>
      </a:hlink>
      <a:folHlink>
        <a:srgbClr val="7F7F7F"/>
      </a:folHlink>
    </a:clrScheme>
    <a:fontScheme name="Custom 141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 Pitch Deck_SB - v6.potx" id="{93EB355F-44AA-4C3B-B422-06FEF3368D10}" vid="{6D3ED4B3-79CD-40AE-9163-46339FA98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at Pitch Decks - Technology">
    <a:dk1>
      <a:sysClr val="windowText" lastClr="000000"/>
    </a:dk1>
    <a:lt1>
      <a:sysClr val="window" lastClr="FFFFFF"/>
    </a:lt1>
    <a:dk2>
      <a:srgbClr val="12121E"/>
    </a:dk2>
    <a:lt2>
      <a:srgbClr val="F2F2F2"/>
    </a:lt2>
    <a:accent1>
      <a:srgbClr val="00B0F0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ECCF3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 pitch deck</Template>
  <TotalTime>0</TotalTime>
  <Words>896</Words>
  <Application>Microsoft Macintosh PowerPoint</Application>
  <PresentationFormat>Widescreen</PresentationFormat>
  <Paragraphs>133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Eras Demi ITC</vt:lpstr>
      <vt:lpstr>Tahoma</vt:lpstr>
      <vt:lpstr>Times New Roman</vt:lpstr>
      <vt:lpstr>Wingdings</vt:lpstr>
      <vt:lpstr>Office Theme</vt:lpstr>
      <vt:lpstr>Kimia Dasar  KESETIMBANGAN</vt:lpstr>
      <vt:lpstr>Kesetimbangan Reaksi</vt:lpstr>
      <vt:lpstr>Konstanta Kesetimbangan (Keq)</vt:lpstr>
      <vt:lpstr>Prinsip Le Chatelier</vt:lpstr>
      <vt:lpstr>Prinsip Le Chatelier – Mengubah Konsentrasi</vt:lpstr>
      <vt:lpstr>Prinsip Le Chatelier – Mengubah Suhu</vt:lpstr>
      <vt:lpstr>Prinsip Le Chatelier – Mengubah Tekanan</vt:lpstr>
      <vt:lpstr>Konstanta Kesetimbangan Fase Gas</vt:lpstr>
      <vt:lpstr>Konstanta Kesetimbangan</vt:lpstr>
      <vt:lpstr>Konstanta Kesetimbangan</vt:lpstr>
      <vt:lpstr>Konstanta Kesetimbangan</vt:lpstr>
      <vt:lpstr>Kesetimbangan X Stoikiometri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2018-08-15T06:26:25Z</dcterms:created>
  <dcterms:modified xsi:type="dcterms:W3CDTF">2022-11-18T04:33:02Z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2018-08-01T18:58:27.2090037Z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