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4.jpg" ContentType="image/jpg"/>
  <Override PartName="/ppt/media/image25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08" r:id="rId2"/>
    <p:sldId id="256" r:id="rId3"/>
    <p:sldId id="257" r:id="rId4"/>
    <p:sldId id="296" r:id="rId5"/>
    <p:sldId id="297" r:id="rId6"/>
    <p:sldId id="298" r:id="rId7"/>
    <p:sldId id="299" r:id="rId8"/>
    <p:sldId id="300" r:id="rId9"/>
    <p:sldId id="30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2" r:id="rId27"/>
    <p:sldId id="302" r:id="rId28"/>
    <p:sldId id="303" r:id="rId29"/>
    <p:sldId id="304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305" r:id="rId38"/>
    <p:sldId id="281" r:id="rId39"/>
    <p:sldId id="282" r:id="rId40"/>
    <p:sldId id="283" r:id="rId41"/>
    <p:sldId id="284" r:id="rId42"/>
    <p:sldId id="285" r:id="rId43"/>
    <p:sldId id="306" r:id="rId44"/>
    <p:sldId id="307" r:id="rId45"/>
    <p:sldId id="286" r:id="rId46"/>
    <p:sldId id="287" r:id="rId47"/>
    <p:sldId id="288" r:id="rId48"/>
    <p:sldId id="289" r:id="rId49"/>
    <p:sldId id="290" r:id="rId50"/>
    <p:sldId id="291" r:id="rId51"/>
    <p:sldId id="293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>
      <p:cViewPr varScale="1">
        <p:scale>
          <a:sx n="106" d="100"/>
          <a:sy n="106" d="100"/>
        </p:scale>
        <p:origin x="1704" y="17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040D-0FE4-4415-B9CB-CDD5FC32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B46AA-E6D3-45C0-A89C-BACA3B3B8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E968-52DA-421C-96F8-55B5D669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5A7B-57BF-421F-B834-F6C1A443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4CB5-E27A-48FA-AA75-0D2B1792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31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94C6-2411-4FFC-813E-84C1EC74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6E325-4151-4152-BB98-3D5E2B6E8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FEA08-A637-4A84-A487-1AC45A0F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F000-579F-4923-9356-CAE2C19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2EC3-C833-4CF8-A5D2-2C50393E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95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69B502-3F97-4DF5-8B0C-250B58110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580A5-4B4F-42A3-8D2B-22A7FECB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79786-67CB-43D2-87C9-277A3A0A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CCEFF-BA14-4527-B8CF-569AEEFC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E0A2-9B8A-4DF5-A16E-A5333A67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13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312" y="475107"/>
            <a:ext cx="7199375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02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4819-9226-41A9-9F44-CAB2FB7D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011C-5BEB-43C1-92C8-1417FDB5E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764BB-025F-4104-848F-F1DBD037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04D3D-8121-4273-9B2F-6AEE3022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CD37-854F-42EE-AFA1-F716CDCA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0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0B1D-FA7A-4203-B55F-337F4A19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DEA22-1327-4725-8441-5BC6D4755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6E68-55C0-492A-B167-B8D73E10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11C87-D100-453C-8934-E20228DF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B94A-E8ED-499A-8403-B3CBEAF1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639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002B-77F9-428E-98A0-1B4CEF8C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9080-A2A9-4ED4-A05E-0DFE44A46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6D58C-91A0-4E84-A33F-BC4DFD09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EF359-FF97-4EC8-ACC7-C541BB02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3CC86-438D-4454-A300-ACB859DD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2CD30-16D7-4C23-912B-582BA995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166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32AD-0A17-4A21-9A59-AF8B413A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1994F-C6E2-4948-8DC0-933315D81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EAB6D-6088-49C8-BCF5-CAA7373AD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EB23B-9E97-4B0B-92D0-19E4CC3C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1BEAA-CD16-4088-BED7-A21C81E02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4B8C6-D793-49C7-A694-1ED89FA3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5905E-0331-4831-852F-A570521B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B3EB5-B4B5-4739-9551-1108C355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334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B83E-3541-4B4C-9BD2-FB97FDF4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7FED57-8E58-4912-971E-80C50730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5D09D-EB3F-4C87-9100-8C103FDA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222A-524B-4E91-BA58-68A2677D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79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8D4FD-763E-46F0-AD09-433FC705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95C3B-9BCB-4219-BD14-49C4FD10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3E9C5-959D-4B9E-9475-69DDD60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71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D07C-77FF-4B64-BE29-72793A2F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7075-71D6-4D68-B72C-77D27A58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0B8B-6290-47D7-B4F8-D7EE295C9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FAA97-FCF0-467E-9FCA-B18320E7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DFCB9-6EDD-4EFF-8FC3-3985F61C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22AD-1C35-47BB-B7A8-81B7898A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7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F2B0-F7B0-4E29-9956-4457F267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39623-6E3A-44A7-841A-F0757F98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C74B4-28E5-4307-8189-83B93F1F1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161E7-575F-4689-B91D-71F58EBD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63BEE-B0FD-4DEE-9E2C-38532C3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0C757-8771-4A3B-A40A-60419DB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451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EAE33-3CCE-4299-97BB-26B477CF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7182-06AB-41D0-9E71-65EDDEBF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F315-BC32-4C4A-A7F6-60BF6789B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B745-02A0-4099-AE3B-407086C15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4ABA3-137A-4CE6-AC02-653B973C3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57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D281AAF4-3F54-4F03-8BC5-69D51F9C417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5977533" y="2834283"/>
            <a:ext cx="4232672" cy="2100263"/>
          </a:xfrm>
          <a:custGeom>
            <a:avLst/>
            <a:gdLst>
              <a:gd name="T0" fmla="*/ 3762735 w 8464534"/>
              <a:gd name="T1" fmla="*/ 1866900 h 4200525"/>
              <a:gd name="T2" fmla="*/ 0 w 8464534"/>
              <a:gd name="T3" fmla="*/ 1866900 h 4200525"/>
              <a:gd name="T4" fmla="*/ 0 w 8464534"/>
              <a:gd name="T5" fmla="*/ 0 h 4200525"/>
              <a:gd name="T6" fmla="*/ 3762735 w 8464534"/>
              <a:gd name="T7" fmla="*/ 0 h 4200525"/>
              <a:gd name="T8" fmla="*/ 3762735 w 8464534"/>
              <a:gd name="T9" fmla="*/ 1866900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5" name="Freeform 3">
            <a:extLst>
              <a:ext uri="{FF2B5EF4-FFF2-40B4-BE49-F238E27FC236}">
                <a16:creationId xmlns:a16="http://schemas.microsoft.com/office/drawing/2014/main" id="{E212AB5F-7DF7-4DF2-80A7-1C7F9A160FCF}"/>
              </a:ext>
            </a:extLst>
          </p:cNvPr>
          <p:cNvSpPr>
            <a:spLocks/>
          </p:cNvSpPr>
          <p:nvPr/>
        </p:nvSpPr>
        <p:spPr bwMode="auto">
          <a:xfrm rot="5400000">
            <a:off x="-1062633" y="1922264"/>
            <a:ext cx="4226719" cy="2096691"/>
          </a:xfrm>
          <a:custGeom>
            <a:avLst/>
            <a:gdLst>
              <a:gd name="T0" fmla="*/ 0 w 8453547"/>
              <a:gd name="T1" fmla="*/ 0 h 4195073"/>
              <a:gd name="T2" fmla="*/ 3757035 w 8453547"/>
              <a:gd name="T3" fmla="*/ 0 h 4195073"/>
              <a:gd name="T4" fmla="*/ 3757035 w 8453547"/>
              <a:gd name="T5" fmla="*/ 1862974 h 4195073"/>
              <a:gd name="T6" fmla="*/ 0 w 8453547"/>
              <a:gd name="T7" fmla="*/ 1862974 h 4195073"/>
              <a:gd name="T8" fmla="*/ 0 w 8453547"/>
              <a:gd name="T9" fmla="*/ 0 h 4195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67C1D697-90B2-4A35-B65A-A5E945ACC2C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5490" y="5180410"/>
            <a:ext cx="1876425" cy="1640681"/>
            <a:chOff x="0" y="0"/>
            <a:chExt cx="812800" cy="711200"/>
          </a:xfrm>
        </p:grpSpPr>
        <p:sp>
          <p:nvSpPr>
            <p:cNvPr id="8207" name="Freeform 5">
              <a:extLst>
                <a:ext uri="{FF2B5EF4-FFF2-40B4-BE49-F238E27FC236}">
                  <a16:creationId xmlns:a16="http://schemas.microsoft.com/office/drawing/2014/main" id="{ADC6415F-1938-4BC9-86E7-A2441FEB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8" name="TextBox 6">
              <a:extLst>
                <a:ext uri="{FF2B5EF4-FFF2-40B4-BE49-F238E27FC236}">
                  <a16:creationId xmlns:a16="http://schemas.microsoft.com/office/drawing/2014/main" id="{8864F61A-7F9D-44E8-A094-ECD300A9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197" name="Group 7">
            <a:extLst>
              <a:ext uri="{FF2B5EF4-FFF2-40B4-BE49-F238E27FC236}">
                <a16:creationId xmlns:a16="http://schemas.microsoft.com/office/drawing/2014/main" id="{10DD73D9-223E-4194-81AF-7017F17EAB8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385447" y="36910"/>
            <a:ext cx="1876425" cy="1640681"/>
            <a:chOff x="0" y="0"/>
            <a:chExt cx="812800" cy="711200"/>
          </a:xfrm>
        </p:grpSpPr>
        <p:sp>
          <p:nvSpPr>
            <p:cNvPr id="8205" name="Freeform 8">
              <a:extLst>
                <a:ext uri="{FF2B5EF4-FFF2-40B4-BE49-F238E27FC236}">
                  <a16:creationId xmlns:a16="http://schemas.microsoft.com/office/drawing/2014/main" id="{1DEF83E9-03C3-4657-AEC2-2C4FE4BC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12800" cy="711200"/>
            </a:xfrm>
            <a:custGeom>
              <a:avLst/>
              <a:gdLst>
                <a:gd name="T0" fmla="*/ 406400 w 812800"/>
                <a:gd name="T1" fmla="*/ 0 h 711200"/>
                <a:gd name="T2" fmla="*/ 812800 w 812800"/>
                <a:gd name="T3" fmla="*/ 711200 h 711200"/>
                <a:gd name="T4" fmla="*/ 0 w 812800"/>
                <a:gd name="T5" fmla="*/ 711200 h 711200"/>
                <a:gd name="T6" fmla="*/ 406400 w 812800"/>
                <a:gd name="T7" fmla="*/ 0 h 711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58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  <p:sp>
          <p:nvSpPr>
            <p:cNvPr id="8206" name="TextBox 9">
              <a:extLst>
                <a:ext uri="{FF2B5EF4-FFF2-40B4-BE49-F238E27FC236}">
                  <a16:creationId xmlns:a16="http://schemas.microsoft.com/office/drawing/2014/main" id="{BB6AF3E4-BFAE-48D5-8C2E-84B0FAFF0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660"/>
                </a:lnSpc>
                <a:spcBef>
                  <a:spcPct val="0"/>
                </a:spcBef>
                <a:buNone/>
              </a:pPr>
              <a:endParaRPr lang="en-US" altLang="en-US" sz="1350">
                <a:latin typeface="Comic Sans MS" panose="030F0702030302020204" pitchFamily="66" charset="0"/>
              </a:endParaRPr>
            </a:p>
          </p:txBody>
        </p:sp>
      </p:grpSp>
      <p:sp>
        <p:nvSpPr>
          <p:cNvPr id="8198" name="Freeform 10">
            <a:extLst>
              <a:ext uri="{FF2B5EF4-FFF2-40B4-BE49-F238E27FC236}">
                <a16:creationId xmlns:a16="http://schemas.microsoft.com/office/drawing/2014/main" id="{10D0FAD7-53FB-4510-8D5D-4FCEC5CBA664}"/>
              </a:ext>
            </a:extLst>
          </p:cNvPr>
          <p:cNvSpPr>
            <a:spLocks/>
          </p:cNvSpPr>
          <p:nvPr/>
        </p:nvSpPr>
        <p:spPr bwMode="auto">
          <a:xfrm>
            <a:off x="3414713" y="1371600"/>
            <a:ext cx="617935" cy="751285"/>
          </a:xfrm>
          <a:custGeom>
            <a:avLst/>
            <a:gdLst>
              <a:gd name="T0" fmla="*/ 0 w 1234497"/>
              <a:gd name="T1" fmla="*/ 0 h 1501897"/>
              <a:gd name="T2" fmla="*/ 366999 w 1234497"/>
              <a:gd name="T3" fmla="*/ 0 h 1501897"/>
              <a:gd name="T4" fmla="*/ 366999 w 1234497"/>
              <a:gd name="T5" fmla="*/ 445605 h 1501897"/>
              <a:gd name="T6" fmla="*/ 0 w 1234497"/>
              <a:gd name="T7" fmla="*/ 445605 h 1501897"/>
              <a:gd name="T8" fmla="*/ 0 w 1234497"/>
              <a:gd name="T9" fmla="*/ 0 h 15018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4497" h="1501897">
                <a:moveTo>
                  <a:pt x="0" y="0"/>
                </a:moveTo>
                <a:lnTo>
                  <a:pt x="1234498" y="0"/>
                </a:lnTo>
                <a:lnTo>
                  <a:pt x="1234498" y="1501897"/>
                </a:lnTo>
                <a:lnTo>
                  <a:pt x="0" y="150189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8199" name="Freeform 12">
            <a:extLst>
              <a:ext uri="{FF2B5EF4-FFF2-40B4-BE49-F238E27FC236}">
                <a16:creationId xmlns:a16="http://schemas.microsoft.com/office/drawing/2014/main" id="{678B2CD7-6402-4EFE-AC13-1F3B45AD272E}"/>
              </a:ext>
            </a:extLst>
          </p:cNvPr>
          <p:cNvSpPr>
            <a:spLocks/>
          </p:cNvSpPr>
          <p:nvPr/>
        </p:nvSpPr>
        <p:spPr bwMode="auto">
          <a:xfrm>
            <a:off x="4980385" y="1400175"/>
            <a:ext cx="695325" cy="694135"/>
          </a:xfrm>
          <a:custGeom>
            <a:avLst/>
            <a:gdLst>
              <a:gd name="T0" fmla="*/ 0 w 1389836"/>
              <a:gd name="T1" fmla="*/ 0 h 1389836"/>
              <a:gd name="T2" fmla="*/ 412527 w 1389836"/>
              <a:gd name="T3" fmla="*/ 0 h 1389836"/>
              <a:gd name="T4" fmla="*/ 412527 w 1389836"/>
              <a:gd name="T5" fmla="*/ 410412 h 1389836"/>
              <a:gd name="T6" fmla="*/ 0 w 1389836"/>
              <a:gd name="T7" fmla="*/ 410412 h 1389836"/>
              <a:gd name="T8" fmla="*/ 0 w 1389836"/>
              <a:gd name="T9" fmla="*/ 0 h 13898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89836" h="1389836">
                <a:moveTo>
                  <a:pt x="0" y="0"/>
                </a:moveTo>
                <a:lnTo>
                  <a:pt x="1389836" y="0"/>
                </a:lnTo>
                <a:lnTo>
                  <a:pt x="1389836" y="1389836"/>
                </a:lnTo>
                <a:lnTo>
                  <a:pt x="0" y="138983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D" sz="135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5ACD560-8477-4E63-8701-AAB417F1E6F9}"/>
              </a:ext>
            </a:extLst>
          </p:cNvPr>
          <p:cNvSpPr txBox="1"/>
          <p:nvPr/>
        </p:nvSpPr>
        <p:spPr>
          <a:xfrm>
            <a:off x="1949054" y="3745706"/>
            <a:ext cx="5245894" cy="178510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PANGAN 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PGRI SEMARANG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&amp;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 STUDI TEKNOLOGI HASIL PERTANIAN</a:t>
            </a:r>
          </a:p>
          <a:p>
            <a:pPr algn="ctr">
              <a:lnSpc>
                <a:spcPts val="1960"/>
              </a:lnSpc>
              <a:defRPr/>
            </a:pPr>
            <a:r>
              <a:rPr lang="en-US" sz="1400" spc="210">
                <a:solidFill>
                  <a:srgbClr val="0B1320"/>
                </a:solidFill>
                <a:latin typeface="Poppins Bold"/>
                <a:ea typeface="Poppins Bold"/>
                <a:cs typeface="Poppins Bold"/>
                <a:sym typeface="Poppins Bold"/>
              </a:rPr>
              <a:t>UNIVERSITAS VETERAN BANGUN NUSANTARA SUKOHARJO</a:t>
            </a:r>
          </a:p>
          <a:p>
            <a:pPr algn="ctr">
              <a:lnSpc>
                <a:spcPts val="1960"/>
              </a:lnSpc>
              <a:defRPr/>
            </a:pPr>
            <a:endParaRPr lang="en-US" sz="1400" spc="210">
              <a:solidFill>
                <a:srgbClr val="0B132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BC940E6-9F2F-480C-AD1E-803A4FD2472C}"/>
              </a:ext>
            </a:extLst>
          </p:cNvPr>
          <p:cNvSpPr txBox="1"/>
          <p:nvPr/>
        </p:nvSpPr>
        <p:spPr>
          <a:xfrm>
            <a:off x="1905000" y="2649141"/>
            <a:ext cx="5281613" cy="97000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B13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PROGRAM BANTUAN PDK </a:t>
            </a:r>
          </a:p>
          <a:p>
            <a:pPr algn="ctr">
              <a:lnSpc>
                <a:spcPts val="3920"/>
              </a:lnSpc>
              <a:defRPr/>
            </a:pPr>
            <a:r>
              <a:rPr lang="en-US" sz="2801" spc="140">
                <a:solidFill>
                  <a:srgbClr val="058FD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KEMDIKBUD 2024</a:t>
            </a:r>
          </a:p>
        </p:txBody>
      </p:sp>
      <p:grpSp>
        <p:nvGrpSpPr>
          <p:cNvPr id="8202" name="Group 16">
            <a:extLst>
              <a:ext uri="{FF2B5EF4-FFF2-40B4-BE49-F238E27FC236}">
                <a16:creationId xmlns:a16="http://schemas.microsoft.com/office/drawing/2014/main" id="{019A362A-319A-4711-B326-7FD2AA4F2FBB}"/>
              </a:ext>
            </a:extLst>
          </p:cNvPr>
          <p:cNvGrpSpPr>
            <a:grpSpLocks/>
          </p:cNvGrpSpPr>
          <p:nvPr/>
        </p:nvGrpSpPr>
        <p:grpSpPr bwMode="auto">
          <a:xfrm>
            <a:off x="4130279" y="1371600"/>
            <a:ext cx="750094" cy="751285"/>
            <a:chOff x="8260025" y="1028700"/>
            <a:chExt cx="1501897" cy="15018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88D9A17-1345-4697-99D9-F220D12E1D4D}"/>
                </a:ext>
              </a:extLst>
            </p:cNvPr>
            <p:cNvSpPr/>
            <p:nvPr/>
          </p:nvSpPr>
          <p:spPr>
            <a:xfrm>
              <a:off x="8457893" y="1288141"/>
              <a:ext cx="1068016" cy="11115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8204" name="Freeform 11">
              <a:extLst>
                <a:ext uri="{FF2B5EF4-FFF2-40B4-BE49-F238E27FC236}">
                  <a16:creationId xmlns:a16="http://schemas.microsoft.com/office/drawing/2014/main" id="{2E97698D-76C0-4A5B-B61E-F5FA9ED2A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025" y="1028700"/>
              <a:ext cx="1501897" cy="1501897"/>
            </a:xfrm>
            <a:custGeom>
              <a:avLst/>
              <a:gdLst>
                <a:gd name="T0" fmla="*/ 0 w 1501897"/>
                <a:gd name="T1" fmla="*/ 0 h 1501897"/>
                <a:gd name="T2" fmla="*/ 1501897 w 1501897"/>
                <a:gd name="T3" fmla="*/ 0 h 1501897"/>
                <a:gd name="T4" fmla="*/ 1501897 w 1501897"/>
                <a:gd name="T5" fmla="*/ 1501897 h 1501897"/>
                <a:gd name="T6" fmla="*/ 0 w 1501897"/>
                <a:gd name="T7" fmla="*/ 1501897 h 1501897"/>
                <a:gd name="T8" fmla="*/ 0 w 1501897"/>
                <a:gd name="T9" fmla="*/ 0 h 15018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1897" h="1501897">
                  <a:moveTo>
                    <a:pt x="0" y="0"/>
                  </a:moveTo>
                  <a:lnTo>
                    <a:pt x="1501897" y="0"/>
                  </a:lnTo>
                  <a:lnTo>
                    <a:pt x="1501897" y="1501897"/>
                  </a:lnTo>
                  <a:lnTo>
                    <a:pt x="0" y="150189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D" sz="135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362" y="3274441"/>
            <a:ext cx="7640955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latin typeface="Calibri"/>
                <a:cs typeface="Calibri"/>
              </a:rPr>
              <a:t>Uji </a:t>
            </a:r>
            <a:r>
              <a:rPr sz="6000" spc="-25" dirty="0">
                <a:latin typeface="Calibri"/>
                <a:cs typeface="Calibri"/>
              </a:rPr>
              <a:t>Kualitatif</a:t>
            </a:r>
            <a:r>
              <a:rPr sz="6000" spc="-90" dirty="0">
                <a:latin typeface="Calibri"/>
                <a:cs typeface="Calibri"/>
              </a:rPr>
              <a:t> </a:t>
            </a:r>
            <a:r>
              <a:rPr sz="6000" spc="-25" dirty="0">
                <a:latin typeface="Calibri"/>
                <a:cs typeface="Calibri"/>
              </a:rPr>
              <a:t>Karbohidrat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Analisis</a:t>
            </a:r>
            <a:r>
              <a:rPr spc="-90" dirty="0"/>
              <a:t> </a:t>
            </a:r>
            <a:r>
              <a:rPr spc="-20" dirty="0"/>
              <a:t>Karbohidrat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Molisch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20545"/>
            <a:ext cx="7980045" cy="423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Uji KH </a:t>
            </a:r>
            <a:r>
              <a:rPr sz="3000" spc="-20" dirty="0">
                <a:latin typeface="Calibri"/>
                <a:cs typeface="Calibri"/>
              </a:rPr>
              <a:t>secara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umum</a:t>
            </a:r>
            <a:endParaRPr sz="3000">
              <a:latin typeface="Calibri"/>
              <a:cs typeface="Calibri"/>
            </a:endParaRPr>
          </a:p>
          <a:p>
            <a:pPr marL="355600" marR="1905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Uji Molisch </a:t>
            </a:r>
            <a:r>
              <a:rPr sz="3000" spc="-5" dirty="0">
                <a:latin typeface="Calibri"/>
                <a:cs typeface="Calibri"/>
              </a:rPr>
              <a:t>dinamai sesuai </a:t>
            </a:r>
            <a:r>
              <a:rPr sz="3000" spc="-20" dirty="0">
                <a:latin typeface="Calibri"/>
                <a:cs typeface="Calibri"/>
              </a:rPr>
              <a:t>penemunya </a:t>
            </a:r>
            <a:r>
              <a:rPr sz="3000" spc="-10" dirty="0">
                <a:latin typeface="Calibri"/>
                <a:cs typeface="Calibri"/>
              </a:rPr>
              <a:t>yaitu  </a:t>
            </a:r>
            <a:r>
              <a:rPr sz="3000" spc="-5" dirty="0">
                <a:latin typeface="Calibri"/>
                <a:cs typeface="Calibri"/>
              </a:rPr>
              <a:t>Hans </a:t>
            </a:r>
            <a:r>
              <a:rPr sz="3000" dirty="0">
                <a:latin typeface="Calibri"/>
                <a:cs typeface="Calibri"/>
              </a:rPr>
              <a:t>Molisch, </a:t>
            </a:r>
            <a:r>
              <a:rPr sz="3000" spc="-15" dirty="0">
                <a:latin typeface="Calibri"/>
                <a:cs typeface="Calibri"/>
              </a:rPr>
              <a:t>seorang </a:t>
            </a:r>
            <a:r>
              <a:rPr sz="3000" dirty="0">
                <a:latin typeface="Calibri"/>
                <a:cs typeface="Calibri"/>
              </a:rPr>
              <a:t>ahli </a:t>
            </a:r>
            <a:r>
              <a:rPr sz="3000" spc="-10" dirty="0">
                <a:latin typeface="Calibri"/>
                <a:cs typeface="Calibri"/>
              </a:rPr>
              <a:t>botani </a:t>
            </a:r>
            <a:r>
              <a:rPr sz="3000" spc="-5" dirty="0">
                <a:latin typeface="Calibri"/>
                <a:cs typeface="Calibri"/>
              </a:rPr>
              <a:t>dari </a:t>
            </a:r>
            <a:r>
              <a:rPr sz="3000" spc="-15" dirty="0">
                <a:latin typeface="Calibri"/>
                <a:cs typeface="Calibri"/>
              </a:rPr>
              <a:t>Australia.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Prosedur Kerja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20090" lvl="1" indent="-364490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720725" algn="l"/>
              </a:tabLst>
            </a:pPr>
            <a:r>
              <a:rPr sz="3000" spc="-5" dirty="0">
                <a:latin typeface="Calibri"/>
                <a:cs typeface="Calibri"/>
              </a:rPr>
              <a:t>Masukkan </a:t>
            </a:r>
            <a:r>
              <a:rPr sz="3000" spc="-50" dirty="0">
                <a:latin typeface="Calibri"/>
                <a:cs typeface="Calibri"/>
              </a:rPr>
              <a:t>ke </a:t>
            </a:r>
            <a:r>
              <a:rPr sz="3000" spc="-5" dirty="0">
                <a:latin typeface="Calibri"/>
                <a:cs typeface="Calibri"/>
              </a:rPr>
              <a:t>dalam </a:t>
            </a:r>
            <a:r>
              <a:rPr sz="3000" spc="-10" dirty="0">
                <a:latin typeface="Calibri"/>
                <a:cs typeface="Calibri"/>
              </a:rPr>
              <a:t>tabung </a:t>
            </a:r>
            <a:r>
              <a:rPr sz="3000" spc="-15" dirty="0">
                <a:latin typeface="Calibri"/>
                <a:cs typeface="Calibri"/>
              </a:rPr>
              <a:t>reaksi </a:t>
            </a:r>
            <a:r>
              <a:rPr sz="3000" dirty="0">
                <a:latin typeface="Calibri"/>
                <a:cs typeface="Calibri"/>
              </a:rPr>
              <a:t>1 ml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sample</a:t>
            </a:r>
            <a:endParaRPr sz="3000">
              <a:latin typeface="Calibri"/>
              <a:cs typeface="Calibri"/>
            </a:endParaRPr>
          </a:p>
          <a:p>
            <a:pPr marL="737235" lvl="1" indent="-381635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737870" algn="l"/>
              </a:tabLst>
            </a:pPr>
            <a:r>
              <a:rPr sz="3000" spc="-35" dirty="0">
                <a:latin typeface="Calibri"/>
                <a:cs typeface="Calibri"/>
              </a:rPr>
              <a:t>Tambahkan </a:t>
            </a:r>
            <a:r>
              <a:rPr sz="3000" dirty="0">
                <a:latin typeface="Calibri"/>
                <a:cs typeface="Calibri"/>
              </a:rPr>
              <a:t>2 </a:t>
            </a:r>
            <a:r>
              <a:rPr sz="3000" spc="-20" dirty="0">
                <a:latin typeface="Calibri"/>
                <a:cs typeface="Calibri"/>
              </a:rPr>
              <a:t>tetes </a:t>
            </a:r>
            <a:r>
              <a:rPr sz="3000" spc="-15" dirty="0">
                <a:latin typeface="Calibri"/>
                <a:cs typeface="Calibri"/>
              </a:rPr>
              <a:t>reagen </a:t>
            </a:r>
            <a:r>
              <a:rPr sz="3000" spc="-5" dirty="0">
                <a:latin typeface="Calibri"/>
                <a:cs typeface="Calibri"/>
              </a:rPr>
              <a:t>Molish dan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dikocok.</a:t>
            </a:r>
            <a:endParaRPr sz="3000">
              <a:latin typeface="Calibri"/>
              <a:cs typeface="Calibri"/>
            </a:endParaRPr>
          </a:p>
          <a:p>
            <a:pPr marL="697230" lvl="1" indent="-341630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697865" algn="l"/>
              </a:tabLst>
            </a:pPr>
            <a:r>
              <a:rPr sz="3000" spc="-35" dirty="0">
                <a:latin typeface="Calibri"/>
                <a:cs typeface="Calibri"/>
              </a:rPr>
              <a:t>Tambahkan </a:t>
            </a:r>
            <a:r>
              <a:rPr sz="3000" dirty="0">
                <a:latin typeface="Calibri"/>
                <a:cs typeface="Calibri"/>
              </a:rPr>
              <a:t>1 ml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H</a:t>
            </a:r>
            <a:r>
              <a:rPr sz="3000" baseline="-20833" dirty="0">
                <a:latin typeface="Calibri"/>
                <a:cs typeface="Calibri"/>
              </a:rPr>
              <a:t>2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baseline="-20833" dirty="0">
                <a:latin typeface="Calibri"/>
                <a:cs typeface="Calibri"/>
              </a:rPr>
              <a:t>4</a:t>
            </a:r>
            <a:endParaRPr sz="3000" baseline="-20833">
              <a:latin typeface="Calibri"/>
              <a:cs typeface="Calibri"/>
            </a:endParaRPr>
          </a:p>
          <a:p>
            <a:pPr marL="737235" lvl="1" indent="-381635">
              <a:lnSpc>
                <a:spcPct val="100000"/>
              </a:lnSpc>
              <a:spcBef>
                <a:spcPts val="720"/>
              </a:spcBef>
              <a:buAutoNum type="alphaLcPeriod"/>
              <a:tabLst>
                <a:tab pos="737870" algn="l"/>
              </a:tabLst>
            </a:pPr>
            <a:r>
              <a:rPr sz="3000" spc="-5" dirty="0">
                <a:latin typeface="Calibri"/>
                <a:cs typeface="Calibri"/>
              </a:rPr>
              <a:t>Amati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hasilnya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984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Molisch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Molisch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7238"/>
            <a:ext cx="7926705" cy="435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8419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Uji ini </a:t>
            </a:r>
            <a:r>
              <a:rPr sz="2700" spc="-5" dirty="0">
                <a:latin typeface="Calibri"/>
                <a:cs typeface="Calibri"/>
              </a:rPr>
              <a:t>didasari oleh </a:t>
            </a:r>
            <a:r>
              <a:rPr sz="2700" spc="-15" dirty="0">
                <a:latin typeface="Calibri"/>
                <a:cs typeface="Calibri"/>
              </a:rPr>
              <a:t>reaksi </a:t>
            </a:r>
            <a:r>
              <a:rPr sz="2700" spc="-10" dirty="0">
                <a:latin typeface="Calibri"/>
                <a:cs typeface="Calibri"/>
              </a:rPr>
              <a:t>dehidrasi </a:t>
            </a:r>
            <a:r>
              <a:rPr sz="2700" spc="-15" dirty="0">
                <a:latin typeface="Calibri"/>
                <a:cs typeface="Calibri"/>
              </a:rPr>
              <a:t>karbohidrat </a:t>
            </a:r>
            <a:r>
              <a:rPr sz="2700" spc="-5" dirty="0">
                <a:latin typeface="Calibri"/>
                <a:cs typeface="Calibri"/>
              </a:rPr>
              <a:t>oleh  </a:t>
            </a:r>
            <a:r>
              <a:rPr sz="2700" dirty="0">
                <a:latin typeface="Calibri"/>
                <a:cs typeface="Calibri"/>
              </a:rPr>
              <a:t>asam </a:t>
            </a:r>
            <a:r>
              <a:rPr sz="2700" spc="-15" dirty="0">
                <a:latin typeface="Calibri"/>
                <a:cs typeface="Calibri"/>
              </a:rPr>
              <a:t>sulfat </a:t>
            </a:r>
            <a:r>
              <a:rPr sz="2700" spc="-5" dirty="0">
                <a:latin typeface="Calibri"/>
                <a:cs typeface="Calibri"/>
              </a:rPr>
              <a:t>membentuk </a:t>
            </a:r>
            <a:r>
              <a:rPr sz="2700" dirty="0">
                <a:latin typeface="Calibri"/>
                <a:cs typeface="Calibri"/>
              </a:rPr>
              <a:t>cincin </a:t>
            </a:r>
            <a:r>
              <a:rPr sz="2700" spc="-15" dirty="0">
                <a:latin typeface="Calibri"/>
                <a:cs typeface="Calibri"/>
              </a:rPr>
              <a:t>furfural </a:t>
            </a:r>
            <a:r>
              <a:rPr sz="2700" spc="-10" dirty="0">
                <a:latin typeface="Calibri"/>
                <a:cs typeface="Calibri"/>
              </a:rPr>
              <a:t>yang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berwarna  ungu.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ts val="308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Reaksi </a:t>
            </a:r>
            <a:r>
              <a:rPr sz="2700" spc="-5" dirty="0">
                <a:latin typeface="Calibri"/>
                <a:cs typeface="Calibri"/>
              </a:rPr>
              <a:t>positif </a:t>
            </a:r>
            <a:r>
              <a:rPr sz="2700" spc="-10" dirty="0">
                <a:latin typeface="Calibri"/>
                <a:cs typeface="Calibri"/>
              </a:rPr>
              <a:t>ditandai </a:t>
            </a:r>
            <a:r>
              <a:rPr sz="2700" spc="-15" dirty="0">
                <a:latin typeface="Calibri"/>
                <a:cs typeface="Calibri"/>
              </a:rPr>
              <a:t>dengan munculnya </a:t>
            </a:r>
            <a:r>
              <a:rPr sz="2700" dirty="0">
                <a:latin typeface="Calibri"/>
                <a:cs typeface="Calibri"/>
              </a:rPr>
              <a:t>cincin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ungu</a:t>
            </a:r>
            <a:endParaRPr sz="2700">
              <a:latin typeface="Calibri"/>
              <a:cs typeface="Calibri"/>
            </a:endParaRPr>
          </a:p>
          <a:p>
            <a:pPr marL="355600">
              <a:lnSpc>
                <a:spcPts val="3080"/>
              </a:lnSpc>
            </a:pPr>
            <a:r>
              <a:rPr sz="2700" spc="-5" dirty="0">
                <a:latin typeface="Calibri"/>
                <a:cs typeface="Calibri"/>
              </a:rPr>
              <a:t>di </a:t>
            </a:r>
            <a:r>
              <a:rPr sz="2700" spc="-10" dirty="0">
                <a:latin typeface="Calibri"/>
                <a:cs typeface="Calibri"/>
              </a:rPr>
              <a:t>purmukaan </a:t>
            </a:r>
            <a:r>
              <a:rPr sz="2700" spc="-25" dirty="0">
                <a:latin typeface="Calibri"/>
                <a:cs typeface="Calibri"/>
              </a:rPr>
              <a:t>antara </a:t>
            </a:r>
            <a:r>
              <a:rPr sz="2700" dirty="0">
                <a:latin typeface="Calibri"/>
                <a:cs typeface="Calibri"/>
              </a:rPr>
              <a:t>lapisan asam </a:t>
            </a:r>
            <a:r>
              <a:rPr sz="2700" spc="-5" dirty="0">
                <a:latin typeface="Calibri"/>
                <a:cs typeface="Calibri"/>
              </a:rPr>
              <a:t>dan </a:t>
            </a:r>
            <a:r>
              <a:rPr sz="2700" dirty="0">
                <a:latin typeface="Calibri"/>
                <a:cs typeface="Calibri"/>
              </a:rPr>
              <a:t>lapisan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sampel</a:t>
            </a:r>
            <a:endParaRPr sz="2700">
              <a:latin typeface="Calibri"/>
              <a:cs typeface="Calibri"/>
            </a:endParaRPr>
          </a:p>
          <a:p>
            <a:pPr marL="355600" marR="229235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Sampel </a:t>
            </a:r>
            <a:r>
              <a:rPr sz="2700" spc="-10" dirty="0">
                <a:latin typeface="Calibri"/>
                <a:cs typeface="Calibri"/>
              </a:rPr>
              <a:t>yang </a:t>
            </a:r>
            <a:r>
              <a:rPr sz="2700" spc="-5" dirty="0">
                <a:latin typeface="Calibri"/>
                <a:cs typeface="Calibri"/>
              </a:rPr>
              <a:t>diuji dicampur </a:t>
            </a:r>
            <a:r>
              <a:rPr sz="2700" spc="-15" dirty="0">
                <a:latin typeface="Calibri"/>
                <a:cs typeface="Calibri"/>
              </a:rPr>
              <a:t>dengan reagent </a:t>
            </a:r>
            <a:r>
              <a:rPr sz="2700" dirty="0">
                <a:latin typeface="Calibri"/>
                <a:cs typeface="Calibri"/>
              </a:rPr>
              <a:t>Molisch,  </a:t>
            </a:r>
            <a:r>
              <a:rPr sz="2700" spc="-10" dirty="0">
                <a:latin typeface="Calibri"/>
                <a:cs typeface="Calibri"/>
              </a:rPr>
              <a:t>yaitu </a:t>
            </a:r>
            <a:r>
              <a:rPr sz="2700" spc="-5" dirty="0">
                <a:latin typeface="Calibri"/>
                <a:cs typeface="Calibri"/>
              </a:rPr>
              <a:t>α-naphthol </a:t>
            </a:r>
            <a:r>
              <a:rPr sz="2700" spc="-10" dirty="0">
                <a:latin typeface="Calibri"/>
                <a:cs typeface="Calibri"/>
              </a:rPr>
              <a:t>yang terlarut </a:t>
            </a:r>
            <a:r>
              <a:rPr sz="2700" spc="-5" dirty="0">
                <a:latin typeface="Calibri"/>
                <a:cs typeface="Calibri"/>
              </a:rPr>
              <a:t>dalam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etanol.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Setelah </a:t>
            </a:r>
            <a:r>
              <a:rPr sz="2700" spc="-15" dirty="0">
                <a:latin typeface="Calibri"/>
                <a:cs typeface="Calibri"/>
              </a:rPr>
              <a:t>pencampuran </a:t>
            </a:r>
            <a:r>
              <a:rPr sz="2700" spc="-20" dirty="0">
                <a:latin typeface="Calibri"/>
                <a:cs typeface="Calibri"/>
              </a:rPr>
              <a:t>atau </a:t>
            </a:r>
            <a:r>
              <a:rPr sz="2700" spc="-5" dirty="0">
                <a:latin typeface="Calibri"/>
                <a:cs typeface="Calibri"/>
              </a:rPr>
              <a:t>homogenisasi, H</a:t>
            </a:r>
            <a:r>
              <a:rPr sz="2700" spc="-7" baseline="-20061" dirty="0">
                <a:latin typeface="Calibri"/>
                <a:cs typeface="Calibri"/>
              </a:rPr>
              <a:t>2</a:t>
            </a:r>
            <a:r>
              <a:rPr sz="2700" spc="-5" dirty="0">
                <a:latin typeface="Calibri"/>
                <a:cs typeface="Calibri"/>
              </a:rPr>
              <a:t>SO</a:t>
            </a:r>
            <a:r>
              <a:rPr sz="2700" spc="-7" baseline="-20061" dirty="0">
                <a:latin typeface="Calibri"/>
                <a:cs typeface="Calibri"/>
              </a:rPr>
              <a:t>4 </a:t>
            </a:r>
            <a:r>
              <a:rPr sz="2700" spc="-20" dirty="0">
                <a:latin typeface="Calibri"/>
                <a:cs typeface="Calibri"/>
              </a:rPr>
              <a:t>pekat  </a:t>
            </a:r>
            <a:r>
              <a:rPr sz="2700" spc="-5" dirty="0">
                <a:latin typeface="Calibri"/>
                <a:cs typeface="Calibri"/>
              </a:rPr>
              <a:t>perlahan-lahan </a:t>
            </a:r>
            <a:r>
              <a:rPr sz="2700" spc="-10" dirty="0">
                <a:latin typeface="Calibri"/>
                <a:cs typeface="Calibri"/>
              </a:rPr>
              <a:t>dituangkan </a:t>
            </a:r>
            <a:r>
              <a:rPr sz="2700" dirty="0">
                <a:latin typeface="Calibri"/>
                <a:cs typeface="Calibri"/>
              </a:rPr>
              <a:t>melalui </a:t>
            </a:r>
            <a:r>
              <a:rPr sz="2700" spc="-5" dirty="0">
                <a:latin typeface="Calibri"/>
                <a:cs typeface="Calibri"/>
              </a:rPr>
              <a:t>dinding </a:t>
            </a:r>
            <a:r>
              <a:rPr sz="2700" spc="-10" dirty="0">
                <a:latin typeface="Calibri"/>
                <a:cs typeface="Calibri"/>
              </a:rPr>
              <a:t>tabung  </a:t>
            </a:r>
            <a:r>
              <a:rPr sz="2700" spc="-15" dirty="0">
                <a:latin typeface="Calibri"/>
                <a:cs typeface="Calibri"/>
              </a:rPr>
              <a:t>reaksi agar </a:t>
            </a:r>
            <a:r>
              <a:rPr sz="2700" dirty="0">
                <a:latin typeface="Calibri"/>
                <a:cs typeface="Calibri"/>
              </a:rPr>
              <a:t>tidak </a:t>
            </a:r>
            <a:r>
              <a:rPr sz="2700" spc="-5" dirty="0">
                <a:latin typeface="Calibri"/>
                <a:cs typeface="Calibri"/>
              </a:rPr>
              <a:t>sampai </a:t>
            </a:r>
            <a:r>
              <a:rPr sz="2700" spc="-10" dirty="0">
                <a:latin typeface="Calibri"/>
                <a:cs typeface="Calibri"/>
              </a:rPr>
              <a:t>bercampur </a:t>
            </a:r>
            <a:r>
              <a:rPr sz="2700" spc="-15" dirty="0">
                <a:latin typeface="Calibri"/>
                <a:cs typeface="Calibri"/>
              </a:rPr>
              <a:t>dengan </a:t>
            </a:r>
            <a:r>
              <a:rPr sz="2700" spc="-10" dirty="0">
                <a:latin typeface="Calibri"/>
                <a:cs typeface="Calibri"/>
              </a:rPr>
              <a:t>larutan  </a:t>
            </a:r>
            <a:r>
              <a:rPr sz="2700" spc="-20" dirty="0">
                <a:latin typeface="Calibri"/>
                <a:cs typeface="Calibri"/>
              </a:rPr>
              <a:t>atau hanya </a:t>
            </a:r>
            <a:r>
              <a:rPr sz="2700" spc="-5" dirty="0">
                <a:latin typeface="Calibri"/>
                <a:cs typeface="Calibri"/>
              </a:rPr>
              <a:t>membentuk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lapisan.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984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Molisch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40"/>
              </a:spcBef>
            </a:pPr>
            <a:r>
              <a:rPr sz="4400" spc="-10" dirty="0">
                <a:latin typeface="Calibri"/>
                <a:cs typeface="Calibri"/>
              </a:rPr>
              <a:t>Reaction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867" y="2133600"/>
            <a:ext cx="8528558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1660">
              <a:lnSpc>
                <a:spcPct val="100000"/>
              </a:lnSpc>
            </a:pPr>
            <a:r>
              <a:rPr b="1" spc="-20" dirty="0">
                <a:latin typeface="Calibri"/>
                <a:cs typeface="Calibri"/>
              </a:rPr>
              <a:t>Reaksi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Molisch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2152497"/>
            <a:ext cx="5410327" cy="405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9032" y="2745232"/>
            <a:ext cx="2083942" cy="2283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984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Molisch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Benedict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88514"/>
            <a:ext cx="7858759" cy="414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Uji kimia </a:t>
            </a:r>
            <a:r>
              <a:rPr sz="3000" spc="-10" dirty="0">
                <a:latin typeface="Calibri"/>
                <a:cs typeface="Calibri"/>
              </a:rPr>
              <a:t>untuk mengetahui </a:t>
            </a:r>
            <a:r>
              <a:rPr sz="3000" spc="-15" dirty="0">
                <a:latin typeface="Calibri"/>
                <a:cs typeface="Calibri"/>
              </a:rPr>
              <a:t>kandungan </a:t>
            </a:r>
            <a:r>
              <a:rPr sz="3000" dirty="0">
                <a:latin typeface="Calibri"/>
                <a:cs typeface="Calibri"/>
              </a:rPr>
              <a:t>gula  </a:t>
            </a:r>
            <a:r>
              <a:rPr sz="3000" spc="-15" dirty="0">
                <a:latin typeface="Calibri"/>
                <a:cs typeface="Calibri"/>
              </a:rPr>
              <a:t>(karbohidrat) pereduksi. </a:t>
            </a:r>
            <a:r>
              <a:rPr sz="3000" dirty="0">
                <a:latin typeface="Calibri"/>
                <a:cs typeface="Calibri"/>
              </a:rPr>
              <a:t>Gula </a:t>
            </a:r>
            <a:r>
              <a:rPr sz="3000" spc="-15" dirty="0">
                <a:latin typeface="Calibri"/>
                <a:cs typeface="Calibri"/>
              </a:rPr>
              <a:t>pereduksi </a:t>
            </a:r>
            <a:r>
              <a:rPr sz="3000" spc="-5" dirty="0">
                <a:latin typeface="Calibri"/>
                <a:cs typeface="Calibri"/>
              </a:rPr>
              <a:t>meliputi  semua jenis monosakarida dan </a:t>
            </a:r>
            <a:r>
              <a:rPr sz="3000" spc="-15" dirty="0">
                <a:latin typeface="Calibri"/>
                <a:cs typeface="Calibri"/>
              </a:rPr>
              <a:t>beberapa  </a:t>
            </a:r>
            <a:r>
              <a:rPr sz="3000" spc="-10" dirty="0">
                <a:latin typeface="Calibri"/>
                <a:cs typeface="Calibri"/>
              </a:rPr>
              <a:t>disakarida </a:t>
            </a:r>
            <a:r>
              <a:rPr sz="3000" spc="-5" dirty="0">
                <a:latin typeface="Calibri"/>
                <a:cs typeface="Calibri"/>
              </a:rPr>
              <a:t>seperti </a:t>
            </a:r>
            <a:r>
              <a:rPr sz="3000" spc="-10" dirty="0">
                <a:latin typeface="Calibri"/>
                <a:cs typeface="Calibri"/>
              </a:rPr>
              <a:t>laktosa </a:t>
            </a:r>
            <a:r>
              <a:rPr sz="3000" spc="-5" dirty="0">
                <a:latin typeface="Calibri"/>
                <a:cs typeface="Calibri"/>
              </a:rPr>
              <a:t>dan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maltosa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Prosedur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Kerja:</a:t>
            </a:r>
            <a:endParaRPr sz="3000">
              <a:latin typeface="Calibri"/>
              <a:cs typeface="Calibri"/>
            </a:endParaRPr>
          </a:p>
          <a:p>
            <a:pPr marL="355600" marR="773430" lvl="1">
              <a:lnSpc>
                <a:spcPts val="2880"/>
              </a:lnSpc>
              <a:spcBef>
                <a:spcPts val="695"/>
              </a:spcBef>
              <a:buAutoNum type="alphaLcPeriod"/>
              <a:tabLst>
                <a:tab pos="720725" algn="l"/>
              </a:tabLst>
            </a:pPr>
            <a:r>
              <a:rPr sz="3000" spc="-5" dirty="0">
                <a:latin typeface="Calibri"/>
                <a:cs typeface="Calibri"/>
              </a:rPr>
              <a:t>Masukkan </a:t>
            </a:r>
            <a:r>
              <a:rPr sz="3000" spc="-50" dirty="0">
                <a:latin typeface="Calibri"/>
                <a:cs typeface="Calibri"/>
              </a:rPr>
              <a:t>ke </a:t>
            </a:r>
            <a:r>
              <a:rPr sz="3000" spc="-5" dirty="0">
                <a:latin typeface="Calibri"/>
                <a:cs typeface="Calibri"/>
              </a:rPr>
              <a:t>dalam </a:t>
            </a:r>
            <a:r>
              <a:rPr sz="3000" spc="-10" dirty="0">
                <a:latin typeface="Calibri"/>
                <a:cs typeface="Calibri"/>
              </a:rPr>
              <a:t>tabung </a:t>
            </a:r>
            <a:r>
              <a:rPr sz="3000" spc="-15" dirty="0">
                <a:latin typeface="Calibri"/>
                <a:cs typeface="Calibri"/>
              </a:rPr>
              <a:t>reaksi </a:t>
            </a:r>
            <a:r>
              <a:rPr sz="3000" dirty="0">
                <a:latin typeface="Calibri"/>
                <a:cs typeface="Calibri"/>
              </a:rPr>
              <a:t>2 </a:t>
            </a:r>
            <a:r>
              <a:rPr sz="3000" spc="-20" dirty="0">
                <a:latin typeface="Calibri"/>
                <a:cs typeface="Calibri"/>
              </a:rPr>
              <a:t>tetes  </a:t>
            </a:r>
            <a:r>
              <a:rPr sz="3000" spc="-5" dirty="0">
                <a:latin typeface="Calibri"/>
                <a:cs typeface="Calibri"/>
              </a:rPr>
              <a:t>sampel</a:t>
            </a:r>
            <a:endParaRPr sz="3000">
              <a:latin typeface="Calibri"/>
              <a:cs typeface="Calibri"/>
            </a:endParaRPr>
          </a:p>
          <a:p>
            <a:pPr marL="736600" lvl="1" indent="-3810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737235" algn="l"/>
              </a:tabLst>
            </a:pPr>
            <a:r>
              <a:rPr sz="3000" spc="-35" dirty="0">
                <a:latin typeface="Calibri"/>
                <a:cs typeface="Calibri"/>
              </a:rPr>
              <a:t>Tambahkan </a:t>
            </a:r>
            <a:r>
              <a:rPr sz="3000" dirty="0">
                <a:latin typeface="Calibri"/>
                <a:cs typeface="Calibri"/>
              </a:rPr>
              <a:t>1 ml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Benedict.</a:t>
            </a:r>
            <a:endParaRPr sz="3000">
              <a:latin typeface="Calibri"/>
              <a:cs typeface="Calibri"/>
            </a:endParaRPr>
          </a:p>
          <a:p>
            <a:pPr marL="697230" lvl="1" indent="-341630">
              <a:lnSpc>
                <a:spcPct val="100000"/>
              </a:lnSpc>
              <a:buAutoNum type="alphaLcPeriod"/>
              <a:tabLst>
                <a:tab pos="697865" algn="l"/>
              </a:tabLst>
            </a:pPr>
            <a:r>
              <a:rPr sz="3000" spc="-15" dirty="0">
                <a:latin typeface="Calibri"/>
                <a:cs typeface="Calibri"/>
              </a:rPr>
              <a:t>Panaskan </a:t>
            </a:r>
            <a:r>
              <a:rPr sz="3000" spc="-5" dirty="0">
                <a:latin typeface="Calibri"/>
                <a:cs typeface="Calibri"/>
              </a:rPr>
              <a:t>dalam </a:t>
            </a:r>
            <a:r>
              <a:rPr sz="3000" spc="-15" dirty="0">
                <a:latin typeface="Calibri"/>
                <a:cs typeface="Calibri"/>
              </a:rPr>
              <a:t>penangas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80" dirty="0">
                <a:latin typeface="Calibri"/>
                <a:cs typeface="Calibri"/>
              </a:rPr>
              <a:t>air.</a:t>
            </a:r>
            <a:endParaRPr sz="3000">
              <a:latin typeface="Calibri"/>
              <a:cs typeface="Calibri"/>
            </a:endParaRPr>
          </a:p>
          <a:p>
            <a:pPr marL="737235" lvl="1" indent="-381635">
              <a:lnSpc>
                <a:spcPct val="100000"/>
              </a:lnSpc>
              <a:buAutoNum type="alphaLcPeriod"/>
              <a:tabLst>
                <a:tab pos="737870" algn="l"/>
              </a:tabLst>
            </a:pPr>
            <a:r>
              <a:rPr sz="3000" spc="-5" dirty="0">
                <a:latin typeface="Calibri"/>
                <a:cs typeface="Calibri"/>
              </a:rPr>
              <a:t>Amati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hasilnya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808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Benedict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Benedict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30425"/>
            <a:ext cx="7967980" cy="407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9870" indent="-342900" algn="just">
              <a:lnSpc>
                <a:spcPts val="346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Pada </a:t>
            </a:r>
            <a:r>
              <a:rPr sz="3200" spc="-5" dirty="0">
                <a:latin typeface="Calibri"/>
                <a:cs typeface="Calibri"/>
              </a:rPr>
              <a:t>uji </a:t>
            </a:r>
            <a:r>
              <a:rPr sz="3200" dirty="0">
                <a:latin typeface="Calibri"/>
                <a:cs typeface="Calibri"/>
              </a:rPr>
              <a:t>Benedict, </a:t>
            </a:r>
            <a:r>
              <a:rPr sz="3200" spc="-10" dirty="0">
                <a:latin typeface="Calibri"/>
                <a:cs typeface="Calibri"/>
              </a:rPr>
              <a:t>pereaksi </a:t>
            </a:r>
            <a:r>
              <a:rPr sz="3200" dirty="0">
                <a:latin typeface="Calibri"/>
                <a:cs typeface="Calibri"/>
              </a:rPr>
              <a:t>ini </a:t>
            </a:r>
            <a:r>
              <a:rPr sz="3200" spc="-15" dirty="0">
                <a:latin typeface="Calibri"/>
                <a:cs typeface="Calibri"/>
              </a:rPr>
              <a:t>akan </a:t>
            </a:r>
            <a:r>
              <a:rPr sz="3200" spc="-10" dirty="0">
                <a:latin typeface="Calibri"/>
                <a:cs typeface="Calibri"/>
              </a:rPr>
              <a:t>bereaksi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dirty="0">
                <a:latin typeface="Calibri"/>
                <a:cs typeface="Calibri"/>
              </a:rPr>
              <a:t>gugus </a:t>
            </a:r>
            <a:r>
              <a:rPr sz="3200" spc="-5" dirty="0">
                <a:latin typeface="Calibri"/>
                <a:cs typeface="Calibri"/>
              </a:rPr>
              <a:t>aldehid, </a:t>
            </a:r>
            <a:r>
              <a:rPr sz="3200" spc="-15" dirty="0">
                <a:latin typeface="Calibri"/>
                <a:cs typeface="Calibri"/>
              </a:rPr>
              <a:t>kecuali </a:t>
            </a:r>
            <a:r>
              <a:rPr sz="3200" spc="-5" dirty="0">
                <a:latin typeface="Calibri"/>
                <a:cs typeface="Calibri"/>
              </a:rPr>
              <a:t>aldehid dalam  </a:t>
            </a:r>
            <a:r>
              <a:rPr sz="3200" dirty="0">
                <a:latin typeface="Calibri"/>
                <a:cs typeface="Calibri"/>
              </a:rPr>
              <a:t>gugus </a:t>
            </a:r>
            <a:r>
              <a:rPr sz="3200" spc="-10" dirty="0">
                <a:latin typeface="Calibri"/>
                <a:cs typeface="Calibri"/>
              </a:rPr>
              <a:t>aromatik,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dirty="0">
                <a:latin typeface="Calibri"/>
                <a:cs typeface="Calibri"/>
              </a:rPr>
              <a:t>alpha </a:t>
            </a:r>
            <a:r>
              <a:rPr sz="3200" spc="-15" dirty="0">
                <a:latin typeface="Calibri"/>
                <a:cs typeface="Calibri"/>
              </a:rPr>
              <a:t>hidroksi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keton.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Oleh </a:t>
            </a:r>
            <a:r>
              <a:rPr sz="3200" spc="-20" dirty="0">
                <a:latin typeface="Calibri"/>
                <a:cs typeface="Calibri"/>
              </a:rPr>
              <a:t>karena </a:t>
            </a:r>
            <a:r>
              <a:rPr sz="3200" spc="-5" dirty="0">
                <a:latin typeface="Calibri"/>
                <a:cs typeface="Calibri"/>
              </a:rPr>
              <a:t>itu, meskipun </a:t>
            </a:r>
            <a:r>
              <a:rPr sz="3200" spc="-10" dirty="0">
                <a:latin typeface="Calibri"/>
                <a:cs typeface="Calibri"/>
              </a:rPr>
              <a:t>fruktosa bukanlah 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0" dirty="0">
                <a:latin typeface="Calibri"/>
                <a:cs typeface="Calibri"/>
              </a:rPr>
              <a:t>pereduksi, </a:t>
            </a:r>
            <a:r>
              <a:rPr sz="3200" spc="-5" dirty="0">
                <a:latin typeface="Calibri"/>
                <a:cs typeface="Calibri"/>
              </a:rPr>
              <a:t>namun </a:t>
            </a:r>
            <a:r>
              <a:rPr sz="3200" spc="-20" dirty="0">
                <a:latin typeface="Calibri"/>
                <a:cs typeface="Calibri"/>
              </a:rPr>
              <a:t>karena </a:t>
            </a:r>
            <a:r>
              <a:rPr sz="3200" spc="-5" dirty="0">
                <a:latin typeface="Calibri"/>
                <a:cs typeface="Calibri"/>
              </a:rPr>
              <a:t>memiliki </a:t>
            </a:r>
            <a:r>
              <a:rPr sz="3200" dirty="0">
                <a:latin typeface="Calibri"/>
                <a:cs typeface="Calibri"/>
              </a:rPr>
              <a:t>gugus  alpha </a:t>
            </a:r>
            <a:r>
              <a:rPr sz="3200" spc="-15" dirty="0">
                <a:latin typeface="Calibri"/>
                <a:cs typeface="Calibri"/>
              </a:rPr>
              <a:t>hidroksi </a:t>
            </a:r>
            <a:r>
              <a:rPr sz="3200" spc="-30" dirty="0">
                <a:latin typeface="Calibri"/>
                <a:cs typeface="Calibri"/>
              </a:rPr>
              <a:t>keton, </a:t>
            </a:r>
            <a:r>
              <a:rPr sz="3200" spc="-20" dirty="0">
                <a:latin typeface="Calibri"/>
                <a:cs typeface="Calibri"/>
              </a:rPr>
              <a:t>maka </a:t>
            </a:r>
            <a:r>
              <a:rPr sz="3200" spc="-15" dirty="0">
                <a:latin typeface="Calibri"/>
                <a:cs typeface="Calibri"/>
              </a:rPr>
              <a:t>fruktosa akan  </a:t>
            </a:r>
            <a:r>
              <a:rPr sz="3200" spc="-5" dirty="0">
                <a:latin typeface="Calibri"/>
                <a:cs typeface="Calibri"/>
              </a:rPr>
              <a:t>berubah menjadi </a:t>
            </a:r>
            <a:r>
              <a:rPr sz="3200" spc="-20" dirty="0">
                <a:latin typeface="Calibri"/>
                <a:cs typeface="Calibri"/>
              </a:rPr>
              <a:t>glukosa </a:t>
            </a:r>
            <a:r>
              <a:rPr sz="3200" dirty="0">
                <a:latin typeface="Calibri"/>
                <a:cs typeface="Calibri"/>
              </a:rPr>
              <a:t>dan </a:t>
            </a:r>
            <a:r>
              <a:rPr sz="3200" spc="-5" dirty="0">
                <a:latin typeface="Calibri"/>
                <a:cs typeface="Calibri"/>
              </a:rPr>
              <a:t>mannosa dalam  suasana basa dan </a:t>
            </a:r>
            <a:r>
              <a:rPr sz="3200" spc="-10" dirty="0">
                <a:latin typeface="Calibri"/>
                <a:cs typeface="Calibri"/>
              </a:rPr>
              <a:t>memberikan </a:t>
            </a:r>
            <a:r>
              <a:rPr sz="3200" spc="-5" dirty="0">
                <a:latin typeface="Calibri"/>
                <a:cs typeface="Calibri"/>
              </a:rPr>
              <a:t>hasil positif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10" dirty="0">
                <a:latin typeface="Calibri"/>
                <a:cs typeface="Calibri"/>
              </a:rPr>
              <a:t>pereaksi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benedict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808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Benedict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Benedict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7715" y="3505200"/>
            <a:ext cx="3034284" cy="1989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725599"/>
            <a:ext cx="7086600" cy="10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3124200"/>
            <a:ext cx="4191000" cy="2975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808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Benedict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spc="-15" dirty="0">
                <a:latin typeface="Calibri"/>
                <a:cs typeface="Calibri"/>
              </a:rPr>
              <a:t>Barfoed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26641"/>
            <a:ext cx="8039100" cy="415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Adalah </a:t>
            </a:r>
            <a:r>
              <a:rPr sz="3000" spc="-5" dirty="0">
                <a:latin typeface="Calibri"/>
                <a:cs typeface="Calibri"/>
              </a:rPr>
              <a:t>uji </a:t>
            </a:r>
            <a:r>
              <a:rPr sz="3000" spc="-10" dirty="0">
                <a:latin typeface="Calibri"/>
                <a:cs typeface="Calibri"/>
              </a:rPr>
              <a:t>untuk membedakan </a:t>
            </a:r>
            <a:r>
              <a:rPr sz="3000" spc="-5" dirty="0">
                <a:latin typeface="Calibri"/>
                <a:cs typeface="Calibri"/>
              </a:rPr>
              <a:t>monosakarida dan  </a:t>
            </a:r>
            <a:r>
              <a:rPr sz="3000" spc="-10" dirty="0">
                <a:latin typeface="Calibri"/>
                <a:cs typeface="Calibri"/>
              </a:rPr>
              <a:t>disakarida </a:t>
            </a:r>
            <a:r>
              <a:rPr sz="3000" spc="-15" dirty="0">
                <a:latin typeface="Calibri"/>
                <a:cs typeface="Calibri"/>
              </a:rPr>
              <a:t>dengan mengontrol </a:t>
            </a:r>
            <a:r>
              <a:rPr sz="3000" spc="-20" dirty="0">
                <a:latin typeface="Calibri"/>
                <a:cs typeface="Calibri"/>
              </a:rPr>
              <a:t>kondisi </a:t>
            </a:r>
            <a:r>
              <a:rPr sz="3000" spc="-5" dirty="0">
                <a:latin typeface="Calibri"/>
                <a:cs typeface="Calibri"/>
              </a:rPr>
              <a:t>pH </a:t>
            </a:r>
            <a:r>
              <a:rPr sz="3000" spc="-15" dirty="0">
                <a:latin typeface="Calibri"/>
                <a:cs typeface="Calibri"/>
              </a:rPr>
              <a:t>serta  </a:t>
            </a:r>
            <a:r>
              <a:rPr sz="3000" spc="-10" dirty="0">
                <a:latin typeface="Calibri"/>
                <a:cs typeface="Calibri"/>
              </a:rPr>
              <a:t>waktu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pemanasan.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Prosedur </a:t>
            </a:r>
            <a:r>
              <a:rPr sz="3000" spc="-15" dirty="0">
                <a:latin typeface="Calibri"/>
                <a:cs typeface="Calibri"/>
              </a:rPr>
              <a:t>Kerja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20090" lvl="1" indent="-364490">
              <a:lnSpc>
                <a:spcPts val="3240"/>
              </a:lnSpc>
              <a:buAutoNum type="alphaLcPeriod"/>
              <a:tabLst>
                <a:tab pos="720725" algn="l"/>
              </a:tabLst>
            </a:pPr>
            <a:r>
              <a:rPr sz="3000" spc="-10" dirty="0">
                <a:latin typeface="Calibri"/>
                <a:cs typeface="Calibri"/>
              </a:rPr>
              <a:t>tasukkan </a:t>
            </a:r>
            <a:r>
              <a:rPr sz="3000" dirty="0">
                <a:latin typeface="Calibri"/>
                <a:cs typeface="Calibri"/>
              </a:rPr>
              <a:t>5 </a:t>
            </a:r>
            <a:r>
              <a:rPr sz="3000" spc="-20" dirty="0">
                <a:latin typeface="Calibri"/>
                <a:cs typeface="Calibri"/>
              </a:rPr>
              <a:t>tetes </a:t>
            </a:r>
            <a:r>
              <a:rPr sz="3000" spc="-10" dirty="0">
                <a:latin typeface="Calibri"/>
                <a:cs typeface="Calibri"/>
              </a:rPr>
              <a:t>larutan </a:t>
            </a:r>
            <a:r>
              <a:rPr sz="3000" spc="-5" dirty="0">
                <a:latin typeface="Calibri"/>
                <a:cs typeface="Calibri"/>
              </a:rPr>
              <a:t>sample </a:t>
            </a:r>
            <a:r>
              <a:rPr sz="3000" spc="-50" dirty="0">
                <a:latin typeface="Calibri"/>
                <a:cs typeface="Calibri"/>
              </a:rPr>
              <a:t>ke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dalam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10" dirty="0">
                <a:latin typeface="Calibri"/>
                <a:cs typeface="Calibri"/>
              </a:rPr>
              <a:t>tabung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reaksi.</a:t>
            </a:r>
            <a:endParaRPr sz="3000">
              <a:latin typeface="Calibri"/>
              <a:cs typeface="Calibri"/>
            </a:endParaRPr>
          </a:p>
          <a:p>
            <a:pPr marL="720090" indent="-364490">
              <a:lnSpc>
                <a:spcPct val="100000"/>
              </a:lnSpc>
              <a:buAutoNum type="alphaLcPeriod"/>
              <a:tabLst>
                <a:tab pos="720725" algn="l"/>
              </a:tabLst>
            </a:pPr>
            <a:r>
              <a:rPr sz="3000" spc="-10" dirty="0">
                <a:latin typeface="Calibri"/>
                <a:cs typeface="Calibri"/>
              </a:rPr>
              <a:t>tambahkan </a:t>
            </a:r>
            <a:r>
              <a:rPr sz="3000" dirty="0">
                <a:latin typeface="Calibri"/>
                <a:cs typeface="Calibri"/>
              </a:rPr>
              <a:t>1 ml </a:t>
            </a:r>
            <a:r>
              <a:rPr sz="3000" spc="-15" dirty="0">
                <a:latin typeface="Calibri"/>
                <a:cs typeface="Calibri"/>
              </a:rPr>
              <a:t>reagen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Barfoed.</a:t>
            </a:r>
            <a:endParaRPr sz="3000">
              <a:latin typeface="Calibri"/>
              <a:cs typeface="Calibri"/>
            </a:endParaRPr>
          </a:p>
          <a:p>
            <a:pPr marL="736600" indent="-381000">
              <a:lnSpc>
                <a:spcPts val="3240"/>
              </a:lnSpc>
              <a:buAutoNum type="alphaLcPeriod"/>
              <a:tabLst>
                <a:tab pos="737235" algn="l"/>
              </a:tabLst>
            </a:pPr>
            <a:r>
              <a:rPr sz="3000" spc="-10" dirty="0">
                <a:latin typeface="Calibri"/>
                <a:cs typeface="Calibri"/>
              </a:rPr>
              <a:t>panaskan </a:t>
            </a:r>
            <a:r>
              <a:rPr sz="3000" spc="-5" dirty="0">
                <a:latin typeface="Calibri"/>
                <a:cs typeface="Calibri"/>
              </a:rPr>
              <a:t>dalam </a:t>
            </a:r>
            <a:r>
              <a:rPr sz="3000" spc="-15" dirty="0">
                <a:latin typeface="Calibri"/>
                <a:cs typeface="Calibri"/>
              </a:rPr>
              <a:t>penangas </a:t>
            </a:r>
            <a:r>
              <a:rPr sz="3000" spc="-65" dirty="0">
                <a:latin typeface="Calibri"/>
                <a:cs typeface="Calibri"/>
              </a:rPr>
              <a:t>air, </a:t>
            </a:r>
            <a:r>
              <a:rPr sz="3000" spc="-5" dirty="0">
                <a:latin typeface="Calibri"/>
                <a:cs typeface="Calibri"/>
              </a:rPr>
              <a:t>hitung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waktu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sampai </a:t>
            </a:r>
            <a:r>
              <a:rPr sz="3000" spc="-10" dirty="0">
                <a:latin typeface="Calibri"/>
                <a:cs typeface="Calibri"/>
              </a:rPr>
              <a:t>terbentuk </a:t>
            </a:r>
            <a:r>
              <a:rPr sz="3000" spc="-5" dirty="0">
                <a:latin typeface="Calibri"/>
                <a:cs typeface="Calibri"/>
              </a:rPr>
              <a:t>perubahan </a:t>
            </a:r>
            <a:r>
              <a:rPr sz="3000" spc="-10" dirty="0">
                <a:latin typeface="Calibri"/>
                <a:cs typeface="Calibri"/>
              </a:rPr>
              <a:t>warna </a:t>
            </a:r>
            <a:r>
              <a:rPr sz="3000" spc="-15" dirty="0">
                <a:latin typeface="Calibri"/>
                <a:cs typeface="Calibri"/>
              </a:rPr>
              <a:t>merah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bata.</a:t>
            </a:r>
            <a:endParaRPr sz="3000">
              <a:latin typeface="Calibri"/>
              <a:cs typeface="Calibri"/>
            </a:endParaRPr>
          </a:p>
          <a:p>
            <a:pPr marL="697230" indent="-341630">
              <a:lnSpc>
                <a:spcPct val="100000"/>
              </a:lnSpc>
              <a:buAutoNum type="alphaLcPeriod" startAt="3"/>
              <a:tabLst>
                <a:tab pos="697865" algn="l"/>
                <a:tab pos="1750060" algn="l"/>
              </a:tabLst>
            </a:pPr>
            <a:r>
              <a:rPr sz="3000" spc="-5" dirty="0">
                <a:latin typeface="Calibri"/>
                <a:cs typeface="Calibri"/>
              </a:rPr>
              <a:t>amati	</a:t>
            </a:r>
            <a:r>
              <a:rPr sz="3000" spc="-15" dirty="0">
                <a:latin typeface="Calibri"/>
                <a:cs typeface="Calibri"/>
              </a:rPr>
              <a:t>hasilnya.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222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1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Barfoed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spc="-15" dirty="0">
                <a:latin typeface="Calibri"/>
                <a:cs typeface="Calibri"/>
              </a:rPr>
              <a:t>Barfoed</a:t>
            </a:r>
            <a:r>
              <a:rPr sz="4400" spc="-95" dirty="0">
                <a:latin typeface="Calibri"/>
                <a:cs typeface="Calibri"/>
              </a:rPr>
              <a:t> </a:t>
            </a:r>
            <a:r>
              <a:rPr sz="4400" spc="-110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43328"/>
            <a:ext cx="8041640" cy="25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Prinsipnya berdasarkan reduksi </a:t>
            </a:r>
            <a:r>
              <a:rPr sz="3200" spc="-5" dirty="0">
                <a:latin typeface="Calibri"/>
                <a:cs typeface="Calibri"/>
              </a:rPr>
              <a:t>Cu2+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menjadi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Cu+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Sampel monosakarida </a:t>
            </a:r>
            <a:r>
              <a:rPr sz="3200" spc="-15" dirty="0">
                <a:latin typeface="Calibri"/>
                <a:cs typeface="Calibri"/>
              </a:rPr>
              <a:t>mempunyai </a:t>
            </a:r>
            <a:r>
              <a:rPr sz="3200" spc="-10" dirty="0">
                <a:latin typeface="Calibri"/>
                <a:cs typeface="Calibri"/>
              </a:rPr>
              <a:t>waktu </a:t>
            </a:r>
            <a:r>
              <a:rPr sz="3200" spc="-15" dirty="0">
                <a:latin typeface="Calibri"/>
                <a:cs typeface="Calibri"/>
              </a:rPr>
              <a:t>yang  </a:t>
            </a:r>
            <a:r>
              <a:rPr sz="3200" spc="-5" dirty="0">
                <a:latin typeface="Calibri"/>
                <a:cs typeface="Calibri"/>
              </a:rPr>
              <a:t>lebih cepat membentuk warna </a:t>
            </a:r>
            <a:r>
              <a:rPr sz="3200" spc="-15" dirty="0">
                <a:latin typeface="Calibri"/>
                <a:cs typeface="Calibri"/>
              </a:rPr>
              <a:t>merah </a:t>
            </a:r>
            <a:r>
              <a:rPr sz="3200" spc="-20" dirty="0">
                <a:latin typeface="Calibri"/>
                <a:cs typeface="Calibri"/>
              </a:rPr>
              <a:t>bata  </a:t>
            </a:r>
            <a:r>
              <a:rPr sz="3200" spc="-5" dirty="0">
                <a:latin typeface="Calibri"/>
                <a:cs typeface="Calibri"/>
              </a:rPr>
              <a:t>pada uji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barfoed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4173092"/>
            <a:ext cx="3200400" cy="241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4495800"/>
            <a:ext cx="43815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3222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1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Barfoed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0"/>
            <a:ext cx="3733800" cy="6858000"/>
          </a:xfrm>
          <a:prstGeom prst="rect">
            <a:avLst/>
          </a:prstGeom>
          <a:blipFill>
            <a:blip r:embed="rId2" cstate="print"/>
            <a:srcRect/>
            <a:stretch>
              <a:fillRect l="-14489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2895600"/>
            <a:ext cx="5902960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750"/>
              </a:lnSpc>
            </a:pPr>
            <a:r>
              <a:rPr sz="4800" dirty="0" err="1">
                <a:latin typeface="Bernard MT Condensed"/>
                <a:cs typeface="Bernard MT Condensed"/>
              </a:rPr>
              <a:t>Analisis</a:t>
            </a:r>
            <a:r>
              <a:rPr sz="4800" dirty="0">
                <a:latin typeface="Bernard MT Condensed"/>
                <a:cs typeface="Bernard MT Condensed"/>
              </a:rPr>
              <a:t> </a:t>
            </a:r>
            <a:br>
              <a:rPr lang="en-US" sz="4800" dirty="0">
                <a:latin typeface="Bernard MT Condensed"/>
                <a:cs typeface="Bernard MT Condensed"/>
              </a:rPr>
            </a:br>
            <a:r>
              <a:rPr sz="4800" dirty="0" err="1">
                <a:latin typeface="Bernard MT Condensed"/>
                <a:cs typeface="Bernard MT Condensed"/>
              </a:rPr>
              <a:t>Karbohidrat</a:t>
            </a:r>
            <a:endParaRPr sz="4800" dirty="0">
              <a:latin typeface="Bernard MT Condensed"/>
              <a:cs typeface="Bernard MT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780539">
              <a:lnSpc>
                <a:spcPct val="100000"/>
              </a:lnSpc>
              <a:spcBef>
                <a:spcPts val="1575"/>
              </a:spcBef>
            </a:pPr>
            <a:r>
              <a:rPr sz="4400" dirty="0">
                <a:latin typeface="Calibri"/>
                <a:cs typeface="Calibri"/>
              </a:rPr>
              <a:t>Iodine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114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61667"/>
            <a:ext cx="4820920" cy="369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1755" indent="-342900">
              <a:lnSpc>
                <a:spcPts val="28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latin typeface="Calibri"/>
                <a:cs typeface="Calibri"/>
              </a:rPr>
              <a:t>Pati </a:t>
            </a:r>
            <a:r>
              <a:rPr sz="3000" spc="-5" dirty="0">
                <a:latin typeface="Calibri"/>
                <a:cs typeface="Calibri"/>
              </a:rPr>
              <a:t>dan iodium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membentuk  </a:t>
            </a:r>
            <a:r>
              <a:rPr sz="3000" spc="-20" dirty="0">
                <a:latin typeface="Calibri"/>
                <a:cs typeface="Calibri"/>
              </a:rPr>
              <a:t>ikatan kompleks </a:t>
            </a:r>
            <a:r>
              <a:rPr sz="3000" spc="-10" dirty="0">
                <a:latin typeface="Calibri"/>
                <a:cs typeface="Calibri"/>
              </a:rPr>
              <a:t>berwarna  </a:t>
            </a:r>
            <a:r>
              <a:rPr sz="3000" spc="-5" dirty="0">
                <a:latin typeface="Calibri"/>
                <a:cs typeface="Calibri"/>
              </a:rPr>
              <a:t>biru.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latin typeface="Calibri"/>
                <a:cs typeface="Calibri"/>
              </a:rPr>
              <a:t>Prosedur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kerja:</a:t>
            </a:r>
            <a:endParaRPr sz="3000">
              <a:latin typeface="Calibri"/>
              <a:cs typeface="Calibri"/>
            </a:endParaRPr>
          </a:p>
          <a:p>
            <a:pPr marL="355600" marR="664210" lvl="1">
              <a:lnSpc>
                <a:spcPts val="2880"/>
              </a:lnSpc>
              <a:spcBef>
                <a:spcPts val="695"/>
              </a:spcBef>
              <a:buAutoNum type="alphaLcPeriod"/>
              <a:tabLst>
                <a:tab pos="806450" algn="l"/>
                <a:tab pos="807085" algn="l"/>
              </a:tabLst>
            </a:pPr>
            <a:r>
              <a:rPr sz="3000" dirty="0">
                <a:latin typeface="Calibri"/>
                <a:cs typeface="Calibri"/>
              </a:rPr>
              <a:t>1 </a:t>
            </a:r>
            <a:r>
              <a:rPr sz="3000" spc="-20" dirty="0">
                <a:latin typeface="Calibri"/>
                <a:cs typeface="Calibri"/>
              </a:rPr>
              <a:t>tetes </a:t>
            </a:r>
            <a:r>
              <a:rPr sz="3000" spc="-5" dirty="0">
                <a:latin typeface="Calibri"/>
                <a:cs typeface="Calibri"/>
              </a:rPr>
              <a:t>sample di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atas  </a:t>
            </a:r>
            <a:r>
              <a:rPr sz="3000" spc="-10" dirty="0">
                <a:latin typeface="Calibri"/>
                <a:cs typeface="Calibri"/>
              </a:rPr>
              <a:t>druppel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plate.</a:t>
            </a:r>
            <a:endParaRPr sz="3000">
              <a:latin typeface="Calibri"/>
              <a:cs typeface="Calibri"/>
            </a:endParaRPr>
          </a:p>
          <a:p>
            <a:pPr marL="736600" lvl="1" indent="-381000">
              <a:lnSpc>
                <a:spcPts val="3240"/>
              </a:lnSpc>
              <a:spcBef>
                <a:spcPts val="25"/>
              </a:spcBef>
              <a:buAutoNum type="alphaLcPeriod"/>
              <a:tabLst>
                <a:tab pos="737235" algn="l"/>
              </a:tabLst>
            </a:pPr>
            <a:r>
              <a:rPr sz="3000" spc="-10" dirty="0">
                <a:latin typeface="Calibri"/>
                <a:cs typeface="Calibri"/>
              </a:rPr>
              <a:t>tambahkan </a:t>
            </a:r>
            <a:r>
              <a:rPr sz="3000" dirty="0">
                <a:latin typeface="Calibri"/>
                <a:cs typeface="Calibri"/>
              </a:rPr>
              <a:t>1 </a:t>
            </a:r>
            <a:r>
              <a:rPr sz="3000" spc="-20" dirty="0">
                <a:latin typeface="Calibri"/>
                <a:cs typeface="Calibri"/>
              </a:rPr>
              <a:t>tetes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larutan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10" dirty="0">
                <a:latin typeface="Calibri"/>
                <a:cs typeface="Calibri"/>
              </a:rPr>
              <a:t>yodium.</a:t>
            </a:r>
            <a:endParaRPr sz="3000">
              <a:latin typeface="Calibri"/>
              <a:cs typeface="Calibri"/>
            </a:endParaRPr>
          </a:p>
          <a:p>
            <a:pPr marL="697230" lvl="1" indent="-341630">
              <a:lnSpc>
                <a:spcPct val="100000"/>
              </a:lnSpc>
              <a:buAutoNum type="alphaLcPeriod" startAt="3"/>
              <a:tabLst>
                <a:tab pos="697865" algn="l"/>
              </a:tabLst>
            </a:pPr>
            <a:r>
              <a:rPr sz="3000" spc="-5" dirty="0">
                <a:latin typeface="Calibri"/>
                <a:cs typeface="Calibri"/>
              </a:rPr>
              <a:t>amati </a:t>
            </a:r>
            <a:r>
              <a:rPr sz="3000" spc="-10" dirty="0">
                <a:latin typeface="Calibri"/>
                <a:cs typeface="Calibri"/>
              </a:rPr>
              <a:t>warna </a:t>
            </a:r>
            <a:r>
              <a:rPr sz="3000" spc="-15" dirty="0">
                <a:latin typeface="Calibri"/>
                <a:cs typeface="Calibri"/>
              </a:rPr>
              <a:t>yang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terjadi.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3048000"/>
            <a:ext cx="2990850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112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114" dirty="0">
                <a:latin typeface="Calibri"/>
                <a:cs typeface="Calibri"/>
              </a:rPr>
              <a:t> </a:t>
            </a:r>
            <a:r>
              <a:rPr b="1" spc="-60" dirty="0">
                <a:latin typeface="Calibri"/>
                <a:cs typeface="Calibri"/>
              </a:rPr>
              <a:t>Yodium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Iodine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spc="-114" dirty="0">
                <a:latin typeface="Calibri"/>
                <a:cs typeface="Calibri"/>
              </a:rPr>
              <a:t>Test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175" y="1666875"/>
            <a:ext cx="4497070" cy="442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Pati </a:t>
            </a:r>
            <a:r>
              <a:rPr sz="3200" spc="-5" dirty="0">
                <a:latin typeface="Calibri"/>
                <a:cs typeface="Calibri"/>
              </a:rPr>
              <a:t>dalam suasana </a:t>
            </a:r>
            <a:r>
              <a:rPr sz="3200" dirty="0">
                <a:latin typeface="Calibri"/>
                <a:cs typeface="Calibri"/>
              </a:rPr>
              <a:t>asam  </a:t>
            </a:r>
            <a:r>
              <a:rPr sz="3200" spc="-5" dirty="0">
                <a:latin typeface="Calibri"/>
                <a:cs typeface="Calibri"/>
              </a:rPr>
              <a:t>bila </a:t>
            </a:r>
            <a:r>
              <a:rPr sz="3200" spc="-10" dirty="0">
                <a:latin typeface="Calibri"/>
                <a:cs typeface="Calibri"/>
              </a:rPr>
              <a:t>dipanaskan dapat  terhidrolisis </a:t>
            </a:r>
            <a:r>
              <a:rPr sz="3200" dirty="0">
                <a:latin typeface="Calibri"/>
                <a:cs typeface="Calibri"/>
              </a:rPr>
              <a:t>menjadi  </a:t>
            </a:r>
            <a:r>
              <a:rPr sz="3200" spc="-30" dirty="0">
                <a:latin typeface="Calibri"/>
                <a:cs typeface="Calibri"/>
              </a:rPr>
              <a:t>senyawa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5" dirty="0">
                <a:latin typeface="Calibri"/>
                <a:cs typeface="Calibri"/>
              </a:rPr>
              <a:t>lebih  sederhana, hasil  pemecahan </a:t>
            </a:r>
            <a:r>
              <a:rPr sz="3200" spc="-10" dirty="0">
                <a:latin typeface="Calibri"/>
                <a:cs typeface="Calibri"/>
              </a:rPr>
              <a:t>pati </a:t>
            </a:r>
            <a:r>
              <a:rPr sz="3200" spc="-20" dirty="0">
                <a:latin typeface="Calibri"/>
                <a:cs typeface="Calibri"/>
              </a:rPr>
              <a:t>jika </a:t>
            </a:r>
            <a:r>
              <a:rPr sz="3200" spc="-5" dirty="0">
                <a:latin typeface="Calibri"/>
                <a:cs typeface="Calibri"/>
              </a:rPr>
              <a:t>diuji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5" dirty="0">
                <a:latin typeface="Calibri"/>
                <a:cs typeface="Calibri"/>
              </a:rPr>
              <a:t>iodium </a:t>
            </a:r>
            <a:r>
              <a:rPr sz="3200" spc="-15" dirty="0">
                <a:latin typeface="Calibri"/>
                <a:cs typeface="Calibri"/>
              </a:rPr>
              <a:t>akan  </a:t>
            </a:r>
            <a:r>
              <a:rPr sz="3200" spc="-10" dirty="0">
                <a:latin typeface="Calibri"/>
                <a:cs typeface="Calibri"/>
              </a:rPr>
              <a:t>memberikan </a:t>
            </a:r>
            <a:r>
              <a:rPr sz="3200" spc="-5" dirty="0">
                <a:latin typeface="Calibri"/>
                <a:cs typeface="Calibri"/>
              </a:rPr>
              <a:t>warna biru,  </a:t>
            </a:r>
            <a:r>
              <a:rPr sz="3200" spc="-10" dirty="0">
                <a:latin typeface="Calibri"/>
                <a:cs typeface="Calibri"/>
              </a:rPr>
              <a:t>coklat, </a:t>
            </a:r>
            <a:r>
              <a:rPr sz="3200" spc="-15" dirty="0">
                <a:latin typeface="Calibri"/>
                <a:cs typeface="Calibri"/>
              </a:rPr>
              <a:t>kuning </a:t>
            </a:r>
            <a:r>
              <a:rPr sz="3200" spc="-5" dirty="0">
                <a:latin typeface="Calibri"/>
                <a:cs typeface="Calibri"/>
              </a:rPr>
              <a:t>sampai  tidak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berwarna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2438400"/>
            <a:ext cx="270510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991" y="164592"/>
            <a:ext cx="1895856" cy="155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28600"/>
            <a:ext cx="1712722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1950" y="209550"/>
            <a:ext cx="1751330" cy="1409700"/>
          </a:xfrm>
          <a:custGeom>
            <a:avLst/>
            <a:gdLst/>
            <a:ahLst/>
            <a:cxnLst/>
            <a:rect l="l" t="t" r="r" b="b"/>
            <a:pathLst>
              <a:path w="1751330" h="1409700">
                <a:moveTo>
                  <a:pt x="0" y="1409700"/>
                </a:moveTo>
                <a:lnTo>
                  <a:pt x="1750822" y="1409700"/>
                </a:lnTo>
                <a:lnTo>
                  <a:pt x="1750822" y="0"/>
                </a:lnTo>
                <a:lnTo>
                  <a:pt x="0" y="0"/>
                </a:lnTo>
                <a:lnTo>
                  <a:pt x="0" y="1409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112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Uji</a:t>
            </a:r>
            <a:r>
              <a:rPr b="1" spc="-114" dirty="0">
                <a:latin typeface="Calibri"/>
                <a:cs typeface="Calibri"/>
              </a:rPr>
              <a:t> </a:t>
            </a:r>
            <a:r>
              <a:rPr b="1" spc="-60" dirty="0">
                <a:latin typeface="Calibri"/>
                <a:cs typeface="Calibri"/>
              </a:rPr>
              <a:t>Yodium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313" y="3274441"/>
            <a:ext cx="8115300" cy="96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dirty="0">
                <a:latin typeface="Calibri"/>
                <a:cs typeface="Calibri"/>
              </a:rPr>
              <a:t>Uji </a:t>
            </a:r>
            <a:r>
              <a:rPr sz="6000" spc="-25" dirty="0">
                <a:latin typeface="Calibri"/>
                <a:cs typeface="Calibri"/>
              </a:rPr>
              <a:t>Kuantitatif</a:t>
            </a:r>
            <a:r>
              <a:rPr sz="6000" spc="-114" dirty="0">
                <a:latin typeface="Calibri"/>
                <a:cs typeface="Calibri"/>
              </a:rPr>
              <a:t> </a:t>
            </a:r>
            <a:r>
              <a:rPr sz="6000" spc="-25" dirty="0">
                <a:latin typeface="Calibri"/>
                <a:cs typeface="Calibri"/>
              </a:rPr>
              <a:t>Karbohidrat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Analisis</a:t>
            </a:r>
            <a:r>
              <a:rPr spc="-90" dirty="0"/>
              <a:t> </a:t>
            </a:r>
            <a:r>
              <a:rPr spc="-20" dirty="0"/>
              <a:t>Karbohidrat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797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9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Karbohidrat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50442" rIns="0" bIns="0" rtlCol="0">
            <a:spAutoFit/>
          </a:bodyPr>
          <a:lstStyle/>
          <a:p>
            <a:pPr marL="76200" algn="ctr">
              <a:lnSpc>
                <a:spcPct val="100000"/>
              </a:lnSpc>
            </a:pPr>
            <a:r>
              <a:rPr sz="6000" spc="-25" dirty="0"/>
              <a:t>Persiapan</a:t>
            </a:r>
            <a:r>
              <a:rPr sz="6000" spc="-110" dirty="0"/>
              <a:t> </a:t>
            </a:r>
            <a:r>
              <a:rPr sz="6000" spc="-5" dirty="0"/>
              <a:t>Sampel</a:t>
            </a:r>
            <a:endParaRPr sz="6000"/>
          </a:p>
          <a:p>
            <a:pPr marL="76835" algn="ctr">
              <a:lnSpc>
                <a:spcPct val="100000"/>
              </a:lnSpc>
              <a:spcBef>
                <a:spcPts val="1085"/>
              </a:spcBef>
            </a:pPr>
            <a:r>
              <a:rPr sz="4000" spc="-5" dirty="0"/>
              <a:t>(Analisis </a:t>
            </a:r>
            <a:r>
              <a:rPr sz="4000" spc="-85" dirty="0"/>
              <a:t>Total </a:t>
            </a:r>
            <a:r>
              <a:rPr sz="4000" spc="-5" dirty="0"/>
              <a:t>Gula dan Gula</a:t>
            </a:r>
            <a:r>
              <a:rPr sz="4000" spc="-10" dirty="0"/>
              <a:t> </a:t>
            </a:r>
            <a:r>
              <a:rPr sz="4000" spc="-20" dirty="0"/>
              <a:t>Reduksi)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23566"/>
            <a:ext cx="8023225" cy="3796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Sampel harus </a:t>
            </a:r>
            <a:r>
              <a:rPr sz="2400" dirty="0">
                <a:latin typeface="Calibri"/>
                <a:cs typeface="Calibri"/>
              </a:rPr>
              <a:t>jernih </a:t>
            </a:r>
            <a:r>
              <a:rPr sz="2400" spc="-5" dirty="0">
                <a:latin typeface="Calibri"/>
                <a:cs typeface="Calibri"/>
              </a:rPr>
              <a:t>dan bebas dari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pengotor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Pengotor </a:t>
            </a:r>
            <a:r>
              <a:rPr sz="2400" spc="-10" dirty="0">
                <a:latin typeface="Calibri"/>
                <a:cs typeface="Calibri"/>
              </a:rPr>
              <a:t>yang dapat </a:t>
            </a:r>
            <a:r>
              <a:rPr sz="2400" spc="-5" dirty="0">
                <a:latin typeface="Calibri"/>
                <a:cs typeface="Calibri"/>
              </a:rPr>
              <a:t>mengganggu </a:t>
            </a:r>
            <a:r>
              <a:rPr sz="2400" dirty="0">
                <a:latin typeface="Calibri"/>
                <a:cs typeface="Calibri"/>
              </a:rPr>
              <a:t>analisis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adalah:</a:t>
            </a:r>
            <a:endParaRPr sz="2400">
              <a:latin typeface="Calibri"/>
              <a:cs typeface="Calibri"/>
            </a:endParaRPr>
          </a:p>
          <a:p>
            <a:pPr marL="980440" lvl="1" indent="-1524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981075" algn="l"/>
              </a:tabLst>
            </a:pPr>
            <a:r>
              <a:rPr sz="2400" spc="-15" dirty="0">
                <a:latin typeface="Calibri"/>
                <a:cs typeface="Calibri"/>
              </a:rPr>
              <a:t>protein </a:t>
            </a:r>
            <a:r>
              <a:rPr sz="2400" spc="-5" dirty="0">
                <a:latin typeface="Calibri"/>
                <a:cs typeface="Calibri"/>
              </a:rPr>
              <a:t>(membentuk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kekeruhan),</a:t>
            </a:r>
            <a:endParaRPr sz="2400">
              <a:latin typeface="Calibri"/>
              <a:cs typeface="Calibri"/>
            </a:endParaRPr>
          </a:p>
          <a:p>
            <a:pPr marL="980440" lvl="1" indent="-1524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981075" algn="l"/>
              </a:tabLst>
            </a:pPr>
            <a:r>
              <a:rPr sz="2400" spc="-15" dirty="0">
                <a:latin typeface="Calibri"/>
                <a:cs typeface="Calibri"/>
              </a:rPr>
              <a:t>fenol </a:t>
            </a:r>
            <a:r>
              <a:rPr sz="2400" dirty="0">
                <a:latin typeface="Calibri"/>
                <a:cs typeface="Calibri"/>
              </a:rPr>
              <a:t>(analisis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dirty="0">
                <a:latin typeface="Calibri"/>
                <a:cs typeface="Calibri"/>
              </a:rPr>
              <a:t>gula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pereduksi),</a:t>
            </a:r>
            <a:endParaRPr sz="2400">
              <a:latin typeface="Calibri"/>
              <a:cs typeface="Calibri"/>
            </a:endParaRPr>
          </a:p>
          <a:p>
            <a:pPr marL="980440" marR="276225" lvl="1" indent="-1524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981075" algn="l"/>
              </a:tabLst>
            </a:pPr>
            <a:r>
              <a:rPr sz="2400" spc="-15" dirty="0">
                <a:latin typeface="Calibri"/>
                <a:cs typeface="Calibri"/>
              </a:rPr>
              <a:t>furan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turunannya sebagai produk karamelisasi </a:t>
            </a:r>
            <a:r>
              <a:rPr sz="2400" spc="-5" dirty="0">
                <a:latin typeface="Calibri"/>
                <a:cs typeface="Calibri"/>
              </a:rPr>
              <a:t>dan  </a:t>
            </a:r>
            <a:r>
              <a:rPr sz="2400" spc="-15" dirty="0">
                <a:latin typeface="Calibri"/>
                <a:cs typeface="Calibri"/>
              </a:rPr>
              <a:t>reaksi </a:t>
            </a:r>
            <a:r>
              <a:rPr sz="2400" spc="-5" dirty="0">
                <a:latin typeface="Calibri"/>
                <a:cs typeface="Calibri"/>
              </a:rPr>
              <a:t>Maillard </a:t>
            </a:r>
            <a:r>
              <a:rPr sz="2400" spc="-10" dirty="0">
                <a:latin typeface="Calibri"/>
                <a:cs typeface="Calibri"/>
              </a:rPr>
              <a:t>(metode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anthrone)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Jika </a:t>
            </a:r>
            <a:r>
              <a:rPr sz="2400" spc="-5" dirty="0">
                <a:latin typeface="Calibri"/>
                <a:cs typeface="Calibri"/>
              </a:rPr>
              <a:t>sampel </a:t>
            </a:r>
            <a:r>
              <a:rPr sz="2400" spc="-15" dirty="0">
                <a:latin typeface="Calibri"/>
                <a:cs typeface="Calibri"/>
              </a:rPr>
              <a:t>keruh </a:t>
            </a:r>
            <a:r>
              <a:rPr sz="2400" spc="-5" dirty="0">
                <a:latin typeface="Calibri"/>
                <a:cs typeface="Calibri"/>
              </a:rPr>
              <a:t>harus </a:t>
            </a:r>
            <a:r>
              <a:rPr sz="2400" spc="-10" dirty="0">
                <a:latin typeface="Calibri"/>
                <a:cs typeface="Calibri"/>
              </a:rPr>
              <a:t>dilakukan </a:t>
            </a:r>
            <a:r>
              <a:rPr sz="2400" spc="-5" dirty="0">
                <a:latin typeface="Calibri"/>
                <a:cs typeface="Calibri"/>
              </a:rPr>
              <a:t>pengendapan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terlebih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dahulu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Gula </a:t>
            </a:r>
            <a:r>
              <a:rPr sz="2400" spc="-10" dirty="0">
                <a:latin typeface="Calibri"/>
                <a:cs typeface="Calibri"/>
              </a:rPr>
              <a:t>yang terukur berasal </a:t>
            </a:r>
            <a:r>
              <a:rPr sz="2400" spc="-5" dirty="0">
                <a:latin typeface="Calibri"/>
                <a:cs typeface="Calibri"/>
              </a:rPr>
              <a:t>dari </a:t>
            </a:r>
            <a:r>
              <a:rPr sz="2400" dirty="0">
                <a:latin typeface="Calibri"/>
                <a:cs typeface="Calibri"/>
              </a:rPr>
              <a:t>gula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karbohidrat yang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larut  </a:t>
            </a:r>
            <a:r>
              <a:rPr sz="2400" spc="-5" dirty="0">
                <a:latin typeface="Calibri"/>
                <a:cs typeface="Calibri"/>
              </a:rPr>
              <a:t>dalam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715">
              <a:lnSpc>
                <a:spcPts val="3879"/>
              </a:lnSpc>
            </a:pPr>
            <a:r>
              <a:rPr sz="3600" spc="-20" dirty="0">
                <a:latin typeface="Calibri"/>
                <a:cs typeface="Calibri"/>
              </a:rPr>
              <a:t>Persiapan </a:t>
            </a:r>
            <a:r>
              <a:rPr sz="3600" spc="-5" dirty="0">
                <a:latin typeface="Calibri"/>
                <a:cs typeface="Calibri"/>
              </a:rPr>
              <a:t>Sampel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cair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301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Sampel</a:t>
            </a:r>
            <a:r>
              <a:rPr b="1" spc="-1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Cair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973960"/>
            <a:ext cx="7358380" cy="367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5465" indent="-532765">
              <a:lnSpc>
                <a:spcPct val="100000"/>
              </a:lnSpc>
              <a:buClr>
                <a:srgbClr val="FF0000"/>
              </a:buClr>
              <a:buSzPct val="108928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800" spc="-5" dirty="0">
                <a:latin typeface="Calibri"/>
                <a:cs typeface="Calibri"/>
              </a:rPr>
              <a:t>Gula </a:t>
            </a:r>
            <a:r>
              <a:rPr sz="2800" spc="-20" dirty="0">
                <a:latin typeface="Calibri"/>
                <a:cs typeface="Calibri"/>
              </a:rPr>
              <a:t>diekstrak </a:t>
            </a:r>
            <a:r>
              <a:rPr sz="2800" spc="-15" dirty="0">
                <a:latin typeface="Calibri"/>
                <a:cs typeface="Calibri"/>
              </a:rPr>
              <a:t>dengan </a:t>
            </a:r>
            <a:r>
              <a:rPr sz="2800" spc="-10" dirty="0">
                <a:latin typeface="Calibri"/>
                <a:cs typeface="Calibri"/>
              </a:rPr>
              <a:t>etanol </a:t>
            </a:r>
            <a:r>
              <a:rPr sz="2800" spc="-5" dirty="0">
                <a:latin typeface="Calibri"/>
                <a:cs typeface="Calibri"/>
              </a:rPr>
              <a:t>80%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panas</a:t>
            </a:r>
            <a:endParaRPr sz="2800">
              <a:latin typeface="Calibri"/>
              <a:cs typeface="Calibri"/>
            </a:endParaRPr>
          </a:p>
          <a:p>
            <a:pPr marL="545465" marR="5080" indent="-532765" algn="just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108928"/>
              <a:buFont typeface="Wingdings"/>
              <a:buChar char=""/>
              <a:tabLst>
                <a:tab pos="546100" algn="l"/>
              </a:tabLst>
            </a:pPr>
            <a:r>
              <a:rPr sz="2800" spc="-10" dirty="0">
                <a:latin typeface="Calibri"/>
                <a:cs typeface="Calibri"/>
              </a:rPr>
              <a:t>Gula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terukur </a:t>
            </a:r>
            <a:r>
              <a:rPr sz="2800" spc="-5" dirty="0">
                <a:latin typeface="Calibri"/>
                <a:cs typeface="Calibri"/>
              </a:rPr>
              <a:t>adalah gula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5" dirty="0">
                <a:latin typeface="Calibri"/>
                <a:cs typeface="Calibri"/>
              </a:rPr>
              <a:t>larut </a:t>
            </a:r>
            <a:r>
              <a:rPr sz="2800" spc="-10" dirty="0">
                <a:latin typeface="Calibri"/>
                <a:cs typeface="Calibri"/>
              </a:rPr>
              <a:t>dalam  etanol </a:t>
            </a:r>
            <a:r>
              <a:rPr sz="2800" spc="-20" dirty="0">
                <a:latin typeface="Calibri"/>
                <a:cs typeface="Calibri"/>
              </a:rPr>
              <a:t>yang </a:t>
            </a:r>
            <a:r>
              <a:rPr sz="2800" spc="-15" dirty="0">
                <a:latin typeface="Calibri"/>
                <a:cs typeface="Calibri"/>
              </a:rPr>
              <a:t>terdiri </a:t>
            </a:r>
            <a:r>
              <a:rPr sz="2800" spc="-10" dirty="0">
                <a:latin typeface="Calibri"/>
                <a:cs typeface="Calibri"/>
              </a:rPr>
              <a:t>dari </a:t>
            </a:r>
            <a:r>
              <a:rPr sz="2800" spc="-15" dirty="0">
                <a:latin typeface="Calibri"/>
                <a:cs typeface="Calibri"/>
              </a:rPr>
              <a:t>mono, </a:t>
            </a:r>
            <a:r>
              <a:rPr sz="2800" spc="-10" dirty="0">
                <a:latin typeface="Calibri"/>
                <a:cs typeface="Calibri"/>
              </a:rPr>
              <a:t>di, </a:t>
            </a:r>
            <a:r>
              <a:rPr sz="2800" spc="-5" dirty="0">
                <a:latin typeface="Calibri"/>
                <a:cs typeface="Calibri"/>
              </a:rPr>
              <a:t>tri, </a:t>
            </a:r>
            <a:r>
              <a:rPr sz="2800" spc="-10" dirty="0">
                <a:latin typeface="Calibri"/>
                <a:cs typeface="Calibri"/>
              </a:rPr>
              <a:t>dan </a:t>
            </a:r>
            <a:r>
              <a:rPr sz="2800" spc="-20" dirty="0">
                <a:latin typeface="Calibri"/>
                <a:cs typeface="Calibri"/>
              </a:rPr>
              <a:t>tetra,  </a:t>
            </a:r>
            <a:r>
              <a:rPr sz="2800" spc="-5" dirty="0">
                <a:latin typeface="Calibri"/>
                <a:cs typeface="Calibri"/>
              </a:rPr>
              <a:t>dan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oligosakarida</a:t>
            </a:r>
            <a:endParaRPr sz="2800">
              <a:latin typeface="Calibri"/>
              <a:cs typeface="Calibri"/>
            </a:endParaRPr>
          </a:p>
          <a:p>
            <a:pPr marL="545465" marR="591185" indent="-53276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108928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800" spc="-15" dirty="0">
                <a:latin typeface="Calibri"/>
                <a:cs typeface="Calibri"/>
              </a:rPr>
              <a:t>Polisakarida </a:t>
            </a:r>
            <a:r>
              <a:rPr sz="2800" spc="-10" dirty="0">
                <a:latin typeface="Calibri"/>
                <a:cs typeface="Calibri"/>
              </a:rPr>
              <a:t>dan </a:t>
            </a:r>
            <a:r>
              <a:rPr sz="2800" spc="-15" dirty="0">
                <a:latin typeface="Calibri"/>
                <a:cs typeface="Calibri"/>
              </a:rPr>
              <a:t>protein </a:t>
            </a:r>
            <a:r>
              <a:rPr sz="2800" spc="-25" dirty="0">
                <a:latin typeface="Calibri"/>
                <a:cs typeface="Calibri"/>
              </a:rPr>
              <a:t>bersifat </a:t>
            </a:r>
            <a:r>
              <a:rPr sz="2800" spc="-5" dirty="0">
                <a:latin typeface="Calibri"/>
                <a:cs typeface="Calibri"/>
              </a:rPr>
              <a:t>tidak larut  </a:t>
            </a:r>
            <a:r>
              <a:rPr sz="2800" spc="-10" dirty="0">
                <a:latin typeface="Calibri"/>
                <a:cs typeface="Calibri"/>
              </a:rPr>
              <a:t>dalam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etanol</a:t>
            </a:r>
            <a:endParaRPr sz="2800">
              <a:latin typeface="Calibri"/>
              <a:cs typeface="Calibri"/>
            </a:endParaRPr>
          </a:p>
          <a:p>
            <a:pPr marL="545465" indent="-532765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108928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800" spc="-10" dirty="0">
                <a:latin typeface="Calibri"/>
                <a:cs typeface="Calibri"/>
              </a:rPr>
              <a:t>Sebelum </a:t>
            </a:r>
            <a:r>
              <a:rPr sz="2800" spc="-15" dirty="0">
                <a:latin typeface="Calibri"/>
                <a:cs typeface="Calibri"/>
              </a:rPr>
              <a:t>dilakukan </a:t>
            </a:r>
            <a:r>
              <a:rPr sz="2800" spc="-20" dirty="0">
                <a:latin typeface="Calibri"/>
                <a:cs typeface="Calibri"/>
              </a:rPr>
              <a:t>ekstraksi, sebaiknya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sampel</a:t>
            </a:r>
            <a:endParaRPr sz="2800">
              <a:latin typeface="Calibri"/>
              <a:cs typeface="Calibri"/>
            </a:endParaRPr>
          </a:p>
          <a:p>
            <a:pPr marL="545465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dibuat </a:t>
            </a:r>
            <a:r>
              <a:rPr sz="2800" spc="-10" dirty="0">
                <a:latin typeface="Calibri"/>
                <a:cs typeface="Calibri"/>
              </a:rPr>
              <a:t>bebas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lemak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6739">
              <a:lnSpc>
                <a:spcPts val="4650"/>
              </a:lnSpc>
            </a:pPr>
            <a:r>
              <a:rPr sz="4400" spc="-15" dirty="0">
                <a:latin typeface="Calibri"/>
                <a:cs typeface="Calibri"/>
              </a:rPr>
              <a:t>Persiapan </a:t>
            </a:r>
            <a:r>
              <a:rPr sz="4400" dirty="0">
                <a:latin typeface="Calibri"/>
                <a:cs typeface="Calibri"/>
              </a:rPr>
              <a:t>Sampel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Padat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2825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Sampel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Padat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3826" y="470853"/>
            <a:ext cx="775634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961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90" dirty="0">
                <a:latin typeface="Calibri"/>
                <a:cs typeface="Calibri"/>
              </a:rPr>
              <a:t>Total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lang="id-ID" b="1">
                <a:latin typeface="Calibri"/>
                <a:cs typeface="Calibri"/>
              </a:rPr>
              <a:t>gula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159253"/>
            <a:ext cx="738505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Metode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Anthrone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010410" algn="l"/>
                <a:tab pos="3071495" algn="l"/>
                <a:tab pos="4004310" algn="l"/>
                <a:tab pos="4969510" algn="l"/>
                <a:tab pos="5821045" algn="l"/>
              </a:tabLst>
            </a:pPr>
            <a:r>
              <a:rPr sz="2800" spc="-15" dirty="0">
                <a:latin typeface="Arial"/>
                <a:cs typeface="Arial"/>
              </a:rPr>
              <a:t>•</a:t>
            </a:r>
            <a:r>
              <a:rPr sz="2800" spc="-15" dirty="0">
                <a:latin typeface="Calibri"/>
                <a:cs typeface="Calibri"/>
              </a:rPr>
              <a:t>Karbohidrat	</a:t>
            </a:r>
            <a:r>
              <a:rPr sz="2800" spc="-10" dirty="0">
                <a:latin typeface="Calibri"/>
                <a:cs typeface="Calibri"/>
              </a:rPr>
              <a:t>dalam	</a:t>
            </a:r>
            <a:r>
              <a:rPr sz="2800" spc="-5" dirty="0">
                <a:latin typeface="Calibri"/>
                <a:cs typeface="Calibri"/>
              </a:rPr>
              <a:t>asam	</a:t>
            </a:r>
            <a:r>
              <a:rPr sz="2800" spc="-15" dirty="0">
                <a:latin typeface="Calibri"/>
                <a:cs typeface="Calibri"/>
              </a:rPr>
              <a:t>sulfat	akan	</a:t>
            </a:r>
            <a:r>
              <a:rPr sz="2800" spc="-10" dirty="0">
                <a:latin typeface="Calibri"/>
                <a:cs typeface="Calibri"/>
              </a:rPr>
              <a:t>dihidrolisis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3012694"/>
            <a:ext cx="3888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3880" algn="l"/>
              </a:tabLst>
            </a:pPr>
            <a:r>
              <a:rPr sz="2800" spc="-5" dirty="0">
                <a:latin typeface="Calibri"/>
                <a:cs typeface="Calibri"/>
              </a:rPr>
              <a:t>menjadi	</a:t>
            </a:r>
            <a:r>
              <a:rPr sz="2800" spc="-10" dirty="0">
                <a:latin typeface="Calibri"/>
                <a:cs typeface="Calibri"/>
              </a:rPr>
              <a:t>monosakarida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3439795"/>
            <a:ext cx="391541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05050" algn="l"/>
              </a:tabLst>
            </a:pPr>
            <a:r>
              <a:rPr sz="2800" spc="-10" dirty="0">
                <a:latin typeface="Calibri"/>
                <a:cs typeface="Calibri"/>
              </a:rPr>
              <a:t>monosakarida	mengalami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6889" y="3012694"/>
            <a:ext cx="3246120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620">
              <a:lnSpc>
                <a:spcPct val="100000"/>
              </a:lnSpc>
              <a:tabLst>
                <a:tab pos="1581785" algn="l"/>
              </a:tabLst>
            </a:pPr>
            <a:r>
              <a:rPr sz="2800" spc="-10" dirty="0">
                <a:latin typeface="Calibri"/>
                <a:cs typeface="Calibri"/>
              </a:rPr>
              <a:t>dan	</a:t>
            </a:r>
            <a:r>
              <a:rPr sz="2800" spc="-15" dirty="0">
                <a:latin typeface="Calibri"/>
                <a:cs typeface="Calibri"/>
              </a:rPr>
              <a:t>selanjutnya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86865" algn="l"/>
                <a:tab pos="2469515" algn="l"/>
              </a:tabLst>
            </a:pPr>
            <a:r>
              <a:rPr sz="2800" spc="-1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id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ole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asam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3866515"/>
            <a:ext cx="73266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sulfat </a:t>
            </a:r>
            <a:r>
              <a:rPr sz="2800" spc="-5" dirty="0">
                <a:latin typeface="Calibri"/>
                <a:cs typeface="Calibri"/>
              </a:rPr>
              <a:t>menjadi </a:t>
            </a:r>
            <a:r>
              <a:rPr sz="2800" spc="-15" dirty="0">
                <a:latin typeface="Calibri"/>
                <a:cs typeface="Calibri"/>
              </a:rPr>
              <a:t>furfural </a:t>
            </a:r>
            <a:r>
              <a:rPr sz="2800" spc="-20" dirty="0">
                <a:latin typeface="Calibri"/>
                <a:cs typeface="Calibri"/>
              </a:rPr>
              <a:t>atau </a:t>
            </a:r>
            <a:r>
              <a:rPr sz="2800" spc="-15" dirty="0">
                <a:latin typeface="Calibri"/>
                <a:cs typeface="Calibri"/>
              </a:rPr>
              <a:t>hidroksil </a:t>
            </a:r>
            <a:r>
              <a:rPr sz="2800" spc="-5" dirty="0">
                <a:latin typeface="Calibri"/>
                <a:cs typeface="Calibri"/>
              </a:rPr>
              <a:t>metil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furfural.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340" y="4293234"/>
            <a:ext cx="19037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indent="-203835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spc="-15" dirty="0">
                <a:latin typeface="Calibri"/>
                <a:cs typeface="Calibri"/>
              </a:rPr>
              <a:t>Selanjutnya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4534" y="4293234"/>
            <a:ext cx="12642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se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1272" y="4293234"/>
            <a:ext cx="32219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2085" algn="l"/>
                <a:tab pos="2139950" algn="l"/>
              </a:tabLst>
            </a:pPr>
            <a:r>
              <a:rPr sz="2800" spc="-15" dirty="0">
                <a:latin typeface="Calibri"/>
                <a:cs typeface="Calibri"/>
              </a:rPr>
              <a:t>furfural	</a:t>
            </a:r>
            <a:r>
              <a:rPr sz="2800" spc="-5" dirty="0">
                <a:latin typeface="Calibri"/>
                <a:cs typeface="Calibri"/>
              </a:rPr>
              <a:t>ini	</a:t>
            </a:r>
            <a:r>
              <a:rPr sz="2800" spc="-15" dirty="0">
                <a:latin typeface="Calibri"/>
                <a:cs typeface="Calibri"/>
              </a:rPr>
              <a:t>dengan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2445" y="4719954"/>
            <a:ext cx="1393825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5830" algn="l"/>
              </a:tabLst>
            </a:pPr>
            <a:r>
              <a:rPr sz="2800" spc="-5" dirty="0">
                <a:latin typeface="Calibri"/>
                <a:cs typeface="Calibri"/>
              </a:rPr>
              <a:t>(9,	</a:t>
            </a:r>
            <a:r>
              <a:rPr sz="2800" spc="-10" dirty="0">
                <a:latin typeface="Calibri"/>
                <a:cs typeface="Calibri"/>
              </a:rPr>
              <a:t>10</a:t>
            </a:r>
            <a:endParaRPr sz="280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se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3027" y="4719954"/>
            <a:ext cx="3921125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tabLst>
                <a:tab pos="1606550" algn="l"/>
                <a:tab pos="2517775" algn="l"/>
              </a:tabLst>
            </a:pPr>
            <a:r>
              <a:rPr sz="2800" spc="-15" dirty="0">
                <a:latin typeface="Calibri"/>
                <a:cs typeface="Calibri"/>
              </a:rPr>
              <a:t>dihidro-9-oxoanthracene) 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omple</a:t>
            </a:r>
            <a:r>
              <a:rPr sz="2800" spc="-2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ang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ber</a:t>
            </a:r>
            <a:r>
              <a:rPr sz="2800" spc="-3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na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340" y="4719954"/>
            <a:ext cx="178498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anthrone  </a:t>
            </a:r>
            <a:r>
              <a:rPr sz="2800" spc="-5" dirty="0">
                <a:latin typeface="Calibri"/>
                <a:cs typeface="Calibri"/>
              </a:rPr>
              <a:t>membe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uk  biru.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13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653007"/>
            <a:ext cx="775634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>
              <a:lnSpc>
                <a:spcPct val="100000"/>
              </a:lnSpc>
              <a:tabLst>
                <a:tab pos="3962400" algn="l"/>
                <a:tab pos="9156065" algn="l"/>
              </a:tabLst>
            </a:pPr>
            <a:r>
              <a:rPr u="heavy" dirty="0"/>
              <a:t>	PATI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545" y="1402954"/>
            <a:ext cx="8042909" cy="50825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622300" marR="509905" indent="-609600" algn="just">
              <a:lnSpc>
                <a:spcPct val="80000"/>
              </a:lnSpc>
              <a:spcBef>
                <a:spcPts val="575"/>
              </a:spcBef>
              <a:buChar char="•"/>
              <a:tabLst>
                <a:tab pos="622935" algn="l"/>
              </a:tabLst>
            </a:pPr>
            <a:r>
              <a:rPr sz="2400" dirty="0">
                <a:latin typeface="Arial"/>
                <a:cs typeface="Arial"/>
              </a:rPr>
              <a:t>Pati tersusun </a:t>
            </a:r>
            <a:r>
              <a:rPr sz="2400" spc="-5" dirty="0">
                <a:latin typeface="Arial"/>
                <a:cs typeface="Arial"/>
              </a:rPr>
              <a:t>dari dua makromolekul, yaitu amilosa  dan amilopektin yang </a:t>
            </a:r>
            <a:r>
              <a:rPr sz="2400" dirty="0">
                <a:latin typeface="Arial"/>
                <a:cs typeface="Arial"/>
              </a:rPr>
              <a:t>komposisinya </a:t>
            </a:r>
            <a:r>
              <a:rPr sz="2400" spc="-5" dirty="0">
                <a:latin typeface="Arial"/>
                <a:cs typeface="Arial"/>
              </a:rPr>
              <a:t>berbeda untuk  </a:t>
            </a:r>
            <a:r>
              <a:rPr sz="2400" dirty="0">
                <a:latin typeface="Arial"/>
                <a:cs typeface="Arial"/>
              </a:rPr>
              <a:t>setiap jenis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pati.</a:t>
            </a:r>
          </a:p>
          <a:p>
            <a:pPr marL="622300" marR="441959" indent="-609600">
              <a:lnSpc>
                <a:spcPct val="80000"/>
              </a:lnSpc>
              <a:spcBef>
                <a:spcPts val="1780"/>
              </a:spcBef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Kedua makro-molekul ini dibentuk dari </a:t>
            </a:r>
            <a:r>
              <a:rPr sz="2400" dirty="0">
                <a:latin typeface="Arial"/>
                <a:cs typeface="Arial"/>
              </a:rPr>
              <a:t>monomer </a:t>
            </a:r>
            <a:r>
              <a:rPr sz="2400" spc="-20" dirty="0">
                <a:latin typeface="Arial"/>
                <a:cs typeface="Arial"/>
              </a:rPr>
              <a:t>D-  </a:t>
            </a:r>
            <a:r>
              <a:rPr sz="2400" spc="-5" dirty="0">
                <a:latin typeface="Arial"/>
                <a:cs typeface="Arial"/>
              </a:rPr>
              <a:t>glukosa dan </a:t>
            </a:r>
            <a:r>
              <a:rPr sz="2400" dirty="0">
                <a:latin typeface="Arial"/>
                <a:cs typeface="Arial"/>
              </a:rPr>
              <a:t>berada </a:t>
            </a:r>
            <a:r>
              <a:rPr sz="2400" spc="-5" dirty="0">
                <a:latin typeface="Arial"/>
                <a:cs typeface="Arial"/>
              </a:rPr>
              <a:t>dalam bentuk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granula.</a:t>
            </a:r>
          </a:p>
          <a:p>
            <a:pPr marL="622300" indent="-609600">
              <a:lnSpc>
                <a:spcPts val="2595"/>
              </a:lnSpc>
              <a:spcBef>
                <a:spcPts val="1200"/>
              </a:spcBef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Amilosa memiliki </a:t>
            </a:r>
            <a:r>
              <a:rPr sz="2400" dirty="0">
                <a:latin typeface="Arial"/>
                <a:cs typeface="Arial"/>
              </a:rPr>
              <a:t>struktur </a:t>
            </a:r>
            <a:r>
              <a:rPr sz="2400" spc="-5" dirty="0">
                <a:latin typeface="Arial"/>
                <a:cs typeface="Arial"/>
              </a:rPr>
              <a:t>linear dimana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D-glukosa</a:t>
            </a:r>
            <a:endParaRPr sz="2400" dirty="0">
              <a:latin typeface="Arial"/>
              <a:cs typeface="Arial"/>
            </a:endParaRPr>
          </a:p>
          <a:p>
            <a:pPr marL="622300">
              <a:lnSpc>
                <a:spcPts val="2595"/>
              </a:lnSpc>
            </a:pPr>
            <a:r>
              <a:rPr sz="2400" dirty="0">
                <a:latin typeface="Arial"/>
                <a:cs typeface="Arial"/>
              </a:rPr>
              <a:t>dihubungkan </a:t>
            </a:r>
            <a:r>
              <a:rPr sz="2400" spc="-5" dirty="0">
                <a:latin typeface="Arial"/>
                <a:cs typeface="Arial"/>
              </a:rPr>
              <a:t>melalui </a:t>
            </a:r>
            <a:r>
              <a:rPr sz="2400" dirty="0">
                <a:latin typeface="Arial"/>
                <a:cs typeface="Arial"/>
              </a:rPr>
              <a:t>ikatan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Arial"/>
                <a:cs typeface="Arial"/>
              </a:rPr>
              <a:t>-1,4-glikosidik.</a:t>
            </a:r>
            <a:endParaRPr sz="2400" dirty="0">
              <a:latin typeface="Arial"/>
              <a:cs typeface="Arial"/>
            </a:endParaRPr>
          </a:p>
          <a:p>
            <a:pPr marL="622300" marR="44450" indent="-609600">
              <a:lnSpc>
                <a:spcPts val="2300"/>
              </a:lnSpc>
              <a:spcBef>
                <a:spcPts val="1760"/>
              </a:spcBef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amilopektin </a:t>
            </a:r>
            <a:r>
              <a:rPr sz="2400" dirty="0">
                <a:latin typeface="Arial"/>
                <a:cs typeface="Arial"/>
              </a:rPr>
              <a:t>tersusun </a:t>
            </a:r>
            <a:r>
              <a:rPr sz="2400" spc="-5" dirty="0">
                <a:latin typeface="Arial"/>
                <a:cs typeface="Arial"/>
              </a:rPr>
              <a:t>oleh monomer D-glukosa yang  memiliki gugus percabangan yang dibentuk dari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ikatan</a:t>
            </a:r>
            <a:endParaRPr sz="2400" dirty="0">
              <a:latin typeface="Arial"/>
              <a:cs typeface="Arial"/>
            </a:endParaRPr>
          </a:p>
          <a:p>
            <a:pPr marL="622300">
              <a:lnSpc>
                <a:spcPts val="2035"/>
              </a:lnSpc>
            </a:pP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Arial"/>
                <a:cs typeface="Arial"/>
              </a:rPr>
              <a:t>-1,6-glikosidik di </a:t>
            </a:r>
            <a:r>
              <a:rPr sz="2400" dirty="0">
                <a:latin typeface="Arial"/>
                <a:cs typeface="Arial"/>
              </a:rPr>
              <a:t>samping </a:t>
            </a:r>
            <a:r>
              <a:rPr sz="2400" spc="-5" dirty="0">
                <a:latin typeface="Arial"/>
                <a:cs typeface="Arial"/>
              </a:rPr>
              <a:t>ikatan </a:t>
            </a: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Arial"/>
                <a:cs typeface="Arial"/>
              </a:rPr>
              <a:t>-1,4-glikosidik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yang</a:t>
            </a:r>
            <a:endParaRPr sz="2400" dirty="0">
              <a:latin typeface="Arial"/>
              <a:cs typeface="Arial"/>
            </a:endParaRPr>
          </a:p>
          <a:p>
            <a:pPr marL="622300">
              <a:lnSpc>
                <a:spcPts val="2590"/>
              </a:lnSpc>
            </a:pPr>
            <a:r>
              <a:rPr sz="2400" dirty="0">
                <a:latin typeface="Arial"/>
                <a:cs typeface="Arial"/>
              </a:rPr>
              <a:t>membentuk struktur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linear.</a:t>
            </a:r>
            <a:endParaRPr sz="2400" dirty="0">
              <a:latin typeface="Arial"/>
              <a:cs typeface="Arial"/>
            </a:endParaRPr>
          </a:p>
          <a:p>
            <a:pPr marL="622300" marR="1050290" indent="-609600">
              <a:lnSpc>
                <a:spcPct val="80000"/>
              </a:lnSpc>
              <a:spcBef>
                <a:spcPts val="1775"/>
              </a:spcBef>
              <a:buChar char="•"/>
              <a:tabLst>
                <a:tab pos="622300" algn="l"/>
                <a:tab pos="622935" algn="l"/>
              </a:tabLst>
            </a:pPr>
            <a:r>
              <a:rPr sz="2400" spc="-5" dirty="0">
                <a:latin typeface="Arial"/>
                <a:cs typeface="Arial"/>
              </a:rPr>
              <a:t>Rasio amilosa dan amilo-pektin dalam pati  menentukan </a:t>
            </a:r>
            <a:r>
              <a:rPr sz="2400" dirty="0">
                <a:latin typeface="Arial"/>
                <a:cs typeface="Arial"/>
              </a:rPr>
              <a:t>sifat </a:t>
            </a:r>
            <a:r>
              <a:rPr sz="2400" spc="-5" dirty="0">
                <a:latin typeface="Arial"/>
                <a:cs typeface="Arial"/>
              </a:rPr>
              <a:t>gelatinisasi pati </a:t>
            </a:r>
            <a:r>
              <a:rPr sz="2400" dirty="0">
                <a:latin typeface="Arial"/>
                <a:cs typeface="Arial"/>
              </a:rPr>
              <a:t>(kemampuan  </a:t>
            </a:r>
            <a:r>
              <a:rPr sz="2400" spc="-5" dirty="0">
                <a:latin typeface="Arial"/>
                <a:cs typeface="Arial"/>
              </a:rPr>
              <a:t>mengentalkan dan </a:t>
            </a:r>
            <a:r>
              <a:rPr sz="2400" dirty="0">
                <a:latin typeface="Arial"/>
                <a:cs typeface="Arial"/>
              </a:rPr>
              <a:t>membentuk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gel).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1279525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86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19200"/>
            <a:ext cx="8610600" cy="534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068451"/>
            <a:ext cx="8610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5726" y="3697351"/>
            <a:ext cx="166306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ahoma"/>
                <a:cs typeface="Tahoma"/>
              </a:rPr>
              <a:t>(b)</a:t>
            </a:r>
            <a:r>
              <a:rPr sz="1600" b="1" spc="-8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Amylopectin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7340" y="340867"/>
            <a:ext cx="672401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Struktur amilosa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(a)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dan amilopektin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(b)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857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47798"/>
            <a:ext cx="7315200" cy="495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911860"/>
            <a:ext cx="7315200" cy="5343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366" y="415290"/>
            <a:ext cx="83968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Bentuk granula pati dari </a:t>
            </a:r>
            <a:r>
              <a:rPr sz="2400" spc="-5" dirty="0" err="1"/>
              <a:t>berbagai</a:t>
            </a:r>
            <a:r>
              <a:rPr sz="2400" spc="-25" dirty="0"/>
              <a:t> </a:t>
            </a:r>
            <a:r>
              <a:rPr sz="2400" spc="-5" dirty="0" err="1"/>
              <a:t>sumber</a:t>
            </a:r>
            <a:r>
              <a:rPr lang="en-US" sz="2400" spc="-5" dirty="0"/>
              <a:t> (</a:t>
            </a:r>
            <a:r>
              <a:rPr lang="en-US" sz="2400" spc="-5" dirty="0" err="1"/>
              <a:t>birefriengence</a:t>
            </a:r>
            <a:r>
              <a:rPr lang="en-US" sz="2400" spc="-5" dirty="0"/>
              <a:t>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6679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2915">
              <a:lnSpc>
                <a:spcPct val="100000"/>
              </a:lnSpc>
            </a:pPr>
            <a:r>
              <a:rPr b="1" spc="-10" dirty="0">
                <a:latin typeface="Calibri"/>
                <a:cs typeface="Calibri"/>
              </a:rPr>
              <a:t>Metode</a:t>
            </a:r>
            <a:r>
              <a:rPr b="1" spc="-1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Analisis</a:t>
            </a:r>
          </a:p>
        </p:txBody>
      </p:sp>
      <p:sp>
        <p:nvSpPr>
          <p:cNvPr id="8" name="object 8"/>
          <p:cNvSpPr/>
          <p:nvPr/>
        </p:nvSpPr>
        <p:spPr>
          <a:xfrm>
            <a:off x="408431" y="1952244"/>
            <a:ext cx="8327135" cy="4669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981200"/>
            <a:ext cx="82296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437" y="2438400"/>
            <a:ext cx="8239125" cy="0"/>
          </a:xfrm>
          <a:custGeom>
            <a:avLst/>
            <a:gdLst/>
            <a:ahLst/>
            <a:cxnLst/>
            <a:rect l="l" t="t" r="r" b="b"/>
            <a:pathLst>
              <a:path w="8239125">
                <a:moveTo>
                  <a:pt x="0" y="0"/>
                </a:moveTo>
                <a:lnTo>
                  <a:pt x="8239061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0850" y="1968500"/>
          <a:ext cx="8229600" cy="458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METODE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1297940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2110740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JENIS	GULA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2400" b="1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Fisik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Refraktometri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5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karbohidrat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terlarut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Polarimetri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Seluruh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karbohidrat yang</a:t>
                      </a:r>
                      <a:r>
                        <a:rPr sz="24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larut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Hidrometri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5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karbohidrat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terlarut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2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Kimiawi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Nelson-Somogyi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Gula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pereduksi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Anthrone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Heksosa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bebas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Reduksi</a:t>
                      </a:r>
                      <a:r>
                        <a:rPr sz="24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tembaga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Gula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pereduksi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Kromatografi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Seluruh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karbohidrat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larut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69240"/>
                      </a:solidFill>
                      <a:prstDash val="solid"/>
                    </a:lnL>
                    <a:lnR w="12700">
                      <a:solidFill>
                        <a:srgbClr val="F69240"/>
                      </a:solidFill>
                      <a:prstDash val="solid"/>
                    </a:lnR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40"/>
              </a:spcBef>
            </a:pPr>
            <a:r>
              <a:rPr sz="4400" spc="-170" dirty="0">
                <a:latin typeface="Calibri"/>
                <a:cs typeface="Calibri"/>
              </a:rPr>
              <a:t>PATI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02154"/>
            <a:ext cx="7942580" cy="383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Prinsip analisis: </a:t>
            </a:r>
            <a:r>
              <a:rPr sz="3200" spc="-10" dirty="0">
                <a:latin typeface="Calibri"/>
                <a:cs typeface="Calibri"/>
              </a:rPr>
              <a:t>pati dihidrolisis </a:t>
            </a:r>
            <a:r>
              <a:rPr sz="3200" spc="-5" dirty="0">
                <a:latin typeface="Calibri"/>
                <a:cs typeface="Calibri"/>
              </a:rPr>
              <a:t>oleh  </a:t>
            </a:r>
            <a:r>
              <a:rPr sz="3200" spc="-10" dirty="0">
                <a:latin typeface="Calibri"/>
                <a:cs typeface="Calibri"/>
              </a:rPr>
              <a:t>asam/enzim, </a:t>
            </a:r>
            <a:r>
              <a:rPr sz="3200" spc="-5" dirty="0">
                <a:latin typeface="Calibri"/>
                <a:cs typeface="Calibri"/>
              </a:rPr>
              <a:t>dan hasil </a:t>
            </a:r>
            <a:r>
              <a:rPr sz="3200" spc="-10" dirty="0">
                <a:latin typeface="Calibri"/>
                <a:cs typeface="Calibri"/>
              </a:rPr>
              <a:t>hidrolisis pati </a:t>
            </a:r>
            <a:r>
              <a:rPr sz="3200" spc="-5" dirty="0">
                <a:latin typeface="Calibri"/>
                <a:cs typeface="Calibri"/>
              </a:rPr>
              <a:t>dianalisis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10" dirty="0">
                <a:latin typeface="Calibri"/>
                <a:cs typeface="Calibri"/>
              </a:rPr>
              <a:t>metode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5" dirty="0">
                <a:latin typeface="Calibri"/>
                <a:cs typeface="Calibri"/>
              </a:rPr>
              <a:t>reduksi. </a:t>
            </a:r>
            <a:r>
              <a:rPr sz="3200" spc="-5" dirty="0">
                <a:latin typeface="Calibri"/>
                <a:cs typeface="Calibri"/>
              </a:rPr>
              <a:t>Jumlah </a:t>
            </a:r>
            <a:r>
              <a:rPr sz="3200" dirty="0">
                <a:latin typeface="Calibri"/>
                <a:cs typeface="Calibri"/>
              </a:rPr>
              <a:t>gula  </a:t>
            </a:r>
            <a:r>
              <a:rPr sz="3200" spc="-15" dirty="0">
                <a:latin typeface="Calibri"/>
                <a:cs typeface="Calibri"/>
              </a:rPr>
              <a:t>reduksi </a:t>
            </a:r>
            <a:r>
              <a:rPr sz="3200" spc="-10" dirty="0">
                <a:latin typeface="Calibri"/>
                <a:cs typeface="Calibri"/>
              </a:rPr>
              <a:t>ekuivalen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5" dirty="0">
                <a:latin typeface="Calibri"/>
                <a:cs typeface="Calibri"/>
              </a:rPr>
              <a:t>jumlah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  <a:tab pos="2512060" algn="l"/>
              </a:tabLst>
            </a:pPr>
            <a:r>
              <a:rPr sz="3200" spc="-10" dirty="0">
                <a:latin typeface="Calibri"/>
                <a:cs typeface="Calibri"/>
              </a:rPr>
              <a:t>Kadar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	</a:t>
            </a:r>
            <a:r>
              <a:rPr sz="3200" spc="-15" dirty="0">
                <a:latin typeface="Calibri"/>
                <a:cs typeface="Calibri"/>
              </a:rPr>
              <a:t>kadar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5" dirty="0">
                <a:latin typeface="Calibri"/>
                <a:cs typeface="Calibri"/>
              </a:rPr>
              <a:t>reduksi 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0.9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354965" algn="l"/>
              </a:tabLst>
            </a:pPr>
            <a:r>
              <a:rPr sz="3200" dirty="0">
                <a:latin typeface="Arial"/>
                <a:cs typeface="Arial"/>
              </a:rPr>
              <a:t>•	</a:t>
            </a:r>
            <a:r>
              <a:rPr sz="3200" dirty="0">
                <a:latin typeface="Calibri"/>
                <a:cs typeface="Calibri"/>
              </a:rPr>
              <a:t>BM </a:t>
            </a:r>
            <a:r>
              <a:rPr sz="3200" spc="-10" dirty="0">
                <a:latin typeface="Calibri"/>
                <a:cs typeface="Calibri"/>
              </a:rPr>
              <a:t>pati/BM </a:t>
            </a:r>
            <a:r>
              <a:rPr sz="3200" dirty="0">
                <a:latin typeface="Calibri"/>
                <a:cs typeface="Calibri"/>
              </a:rPr>
              <a:t>gula = </a:t>
            </a:r>
            <a:r>
              <a:rPr sz="3200" spc="-5" dirty="0">
                <a:latin typeface="Calibri"/>
                <a:cs typeface="Calibri"/>
              </a:rPr>
              <a:t>(mX162)/(mX180)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0.9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Untuk bahan </a:t>
            </a:r>
            <a:r>
              <a:rPr sz="3200" spc="-10" dirty="0">
                <a:latin typeface="Calibri"/>
                <a:cs typeface="Calibri"/>
              </a:rPr>
              <a:t>yang mengandung pati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dan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15" dirty="0">
                <a:latin typeface="Calibri"/>
                <a:cs typeface="Calibri"/>
              </a:rPr>
              <a:t>dekstrin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48106"/>
            <a:ext cx="914400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0310">
              <a:lnSpc>
                <a:spcPts val="3795"/>
              </a:lnSpc>
            </a:pPr>
            <a:r>
              <a:rPr sz="4000" spc="-15" dirty="0">
                <a:latin typeface="Calibri"/>
                <a:cs typeface="Calibri"/>
              </a:rPr>
              <a:t>Prosedur</a:t>
            </a:r>
            <a:r>
              <a:rPr sz="4000" spc="-5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Penetapan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795160"/>
            <a:ext cx="8509000" cy="445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 algn="just">
              <a:lnSpc>
                <a:spcPct val="70100"/>
              </a:lnSpc>
              <a:buFont typeface="Arial"/>
              <a:buChar char="•"/>
              <a:tabLst>
                <a:tab pos="622935" algn="l"/>
              </a:tabLst>
            </a:pPr>
            <a:r>
              <a:rPr sz="2400" spc="-5" dirty="0">
                <a:latin typeface="Calibri"/>
                <a:cs typeface="Calibri"/>
              </a:rPr>
              <a:t>Sampel </a:t>
            </a:r>
            <a:r>
              <a:rPr sz="2400" spc="-10" dirty="0">
                <a:latin typeface="Calibri"/>
                <a:cs typeface="Calibri"/>
              </a:rPr>
              <a:t>padat </a:t>
            </a:r>
            <a:r>
              <a:rPr sz="2400" spc="-5" dirty="0">
                <a:latin typeface="Calibri"/>
                <a:cs typeface="Calibri"/>
              </a:rPr>
              <a:t>2-5 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telah </a:t>
            </a:r>
            <a:r>
              <a:rPr sz="2400" spc="-10" dirty="0">
                <a:latin typeface="Calibri"/>
                <a:cs typeface="Calibri"/>
              </a:rPr>
              <a:t>dihaluskan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spc="-5" dirty="0">
                <a:latin typeface="Calibri"/>
                <a:cs typeface="Calibri"/>
              </a:rPr>
              <a:t>cair ditambah </a:t>
            </a:r>
            <a:r>
              <a:rPr sz="2400" dirty="0">
                <a:latin typeface="Calibri"/>
                <a:cs typeface="Calibri"/>
              </a:rPr>
              <a:t>50  ml </a:t>
            </a:r>
            <a:r>
              <a:rPr sz="2400" spc="-5" dirty="0">
                <a:latin typeface="Calibri"/>
                <a:cs typeface="Calibri"/>
              </a:rPr>
              <a:t>etanol 80% dan </a:t>
            </a:r>
            <a:r>
              <a:rPr sz="2400" dirty="0">
                <a:latin typeface="Calibri"/>
                <a:cs typeface="Calibri"/>
              </a:rPr>
              <a:t>aduk </a:t>
            </a:r>
            <a:r>
              <a:rPr sz="2400" spc="-5" dirty="0">
                <a:latin typeface="Calibri"/>
                <a:cs typeface="Calibri"/>
              </a:rPr>
              <a:t>selama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jam. Suspensi disaring. </a:t>
            </a:r>
            <a:r>
              <a:rPr sz="2400" spc="-15" dirty="0">
                <a:latin typeface="Calibri"/>
                <a:cs typeface="Calibri"/>
              </a:rPr>
              <a:t>Filtrat  </a:t>
            </a:r>
            <a:r>
              <a:rPr sz="2400" spc="-5" dirty="0">
                <a:latin typeface="Calibri"/>
                <a:cs typeface="Calibri"/>
              </a:rPr>
              <a:t>mengandung </a:t>
            </a:r>
            <a:r>
              <a:rPr sz="2400" spc="-10" dirty="0">
                <a:latin typeface="Calibri"/>
                <a:cs typeface="Calibri"/>
              </a:rPr>
              <a:t>karbohidrat yang </a:t>
            </a:r>
            <a:r>
              <a:rPr sz="2400" dirty="0">
                <a:latin typeface="Calibri"/>
                <a:cs typeface="Calibri"/>
              </a:rPr>
              <a:t>larut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dibuang.</a:t>
            </a:r>
            <a:endParaRPr sz="2400">
              <a:latin typeface="Calibri"/>
              <a:cs typeface="Calibri"/>
            </a:endParaRPr>
          </a:p>
          <a:p>
            <a:pPr marL="622300" marR="20320" indent="-609600">
              <a:lnSpc>
                <a:spcPct val="70000"/>
              </a:lnSpc>
              <a:spcBef>
                <a:spcPts val="115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bahan </a:t>
            </a:r>
            <a:r>
              <a:rPr sz="2400" dirty="0">
                <a:latin typeface="Calibri"/>
                <a:cs typeface="Calibri"/>
              </a:rPr>
              <a:t>berlemak, </a:t>
            </a:r>
            <a:r>
              <a:rPr sz="2400" spc="-10" dirty="0">
                <a:latin typeface="Calibri"/>
                <a:cs typeface="Calibri"/>
              </a:rPr>
              <a:t>maka pati yang </a:t>
            </a:r>
            <a:r>
              <a:rPr sz="2400" spc="-15" dirty="0">
                <a:latin typeface="Calibri"/>
                <a:cs typeface="Calibri"/>
              </a:rPr>
              <a:t>terdapat </a:t>
            </a:r>
            <a:r>
              <a:rPr sz="2400" spc="-10" dirty="0">
                <a:latin typeface="Calibri"/>
                <a:cs typeface="Calibri"/>
              </a:rPr>
              <a:t>sebagai residu 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20" dirty="0">
                <a:latin typeface="Calibri"/>
                <a:cs typeface="Calibri"/>
              </a:rPr>
              <a:t>kertas </a:t>
            </a:r>
            <a:r>
              <a:rPr sz="2400" spc="-5" dirty="0">
                <a:latin typeface="Calibri"/>
                <a:cs typeface="Calibri"/>
              </a:rPr>
              <a:t>saring dicuci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10" dirty="0">
                <a:latin typeface="Calibri"/>
                <a:cs typeface="Calibri"/>
              </a:rPr>
              <a:t>kali dengan </a:t>
            </a:r>
            <a:r>
              <a:rPr sz="2400" dirty="0">
                <a:latin typeface="Calibri"/>
                <a:cs typeface="Calibri"/>
              </a:rPr>
              <a:t>10 ml </a:t>
            </a:r>
            <a:r>
              <a:rPr sz="2400" spc="-50" dirty="0">
                <a:latin typeface="Calibri"/>
                <a:cs typeface="Calibri"/>
              </a:rPr>
              <a:t>eter, </a:t>
            </a:r>
            <a:r>
              <a:rPr sz="2400" spc="-15" dirty="0">
                <a:latin typeface="Calibri"/>
                <a:cs typeface="Calibri"/>
              </a:rPr>
              <a:t>kemudian  </a:t>
            </a:r>
            <a:r>
              <a:rPr sz="2400" dirty="0">
                <a:latin typeface="Calibri"/>
                <a:cs typeface="Calibri"/>
              </a:rPr>
              <a:t>cuci lagi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spc="-5" dirty="0">
                <a:latin typeface="Calibri"/>
                <a:cs typeface="Calibri"/>
              </a:rPr>
              <a:t>150 </a:t>
            </a:r>
            <a:r>
              <a:rPr sz="2400" dirty="0">
                <a:latin typeface="Calibri"/>
                <a:cs typeface="Calibri"/>
              </a:rPr>
              <a:t>ml </a:t>
            </a:r>
            <a:r>
              <a:rPr sz="2400" spc="-15" dirty="0">
                <a:latin typeface="Calibri"/>
                <a:cs typeface="Calibri"/>
              </a:rPr>
              <a:t>alkohol </a:t>
            </a:r>
            <a:r>
              <a:rPr sz="2400" spc="-5" dirty="0">
                <a:latin typeface="Calibri"/>
                <a:cs typeface="Calibri"/>
              </a:rPr>
              <a:t>10% </a:t>
            </a:r>
            <a:r>
              <a:rPr sz="2400" spc="-10" dirty="0">
                <a:latin typeface="Calibri"/>
                <a:cs typeface="Calibri"/>
              </a:rPr>
              <a:t>untuk </a:t>
            </a:r>
            <a:r>
              <a:rPr sz="2400" spc="-5" dirty="0">
                <a:latin typeface="Calibri"/>
                <a:cs typeface="Calibri"/>
              </a:rPr>
              <a:t>menghilangkan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  lanjut </a:t>
            </a:r>
            <a:r>
              <a:rPr sz="2400" spc="-10" dirty="0">
                <a:latin typeface="Calibri"/>
                <a:cs typeface="Calibri"/>
              </a:rPr>
              <a:t>karbohidrat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terlarut.</a:t>
            </a:r>
            <a:endParaRPr sz="2400">
              <a:latin typeface="Calibri"/>
              <a:cs typeface="Calibri"/>
            </a:endParaRPr>
          </a:p>
          <a:p>
            <a:pPr marL="622300" marR="466090" indent="-609600" algn="just">
              <a:lnSpc>
                <a:spcPct val="70000"/>
              </a:lnSpc>
              <a:spcBef>
                <a:spcPts val="1150"/>
              </a:spcBef>
              <a:buFont typeface="Arial"/>
              <a:buChar char="•"/>
              <a:tabLst>
                <a:tab pos="622935" algn="l"/>
              </a:tabLst>
            </a:pPr>
            <a:r>
              <a:rPr sz="2400" spc="-10" dirty="0">
                <a:latin typeface="Calibri"/>
                <a:cs typeface="Calibri"/>
              </a:rPr>
              <a:t>Residu dipindahkan </a:t>
            </a:r>
            <a:r>
              <a:rPr sz="2400" spc="-40" dirty="0">
                <a:latin typeface="Calibri"/>
                <a:cs typeface="Calibri"/>
              </a:rPr>
              <a:t>ke </a:t>
            </a:r>
            <a:r>
              <a:rPr sz="2400" spc="-5" dirty="0">
                <a:latin typeface="Calibri"/>
                <a:cs typeface="Calibri"/>
              </a:rPr>
              <a:t>dalam erlenmeyer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spc="-5" dirty="0">
                <a:latin typeface="Calibri"/>
                <a:cs typeface="Calibri"/>
              </a:rPr>
              <a:t>pencucian  200 </a:t>
            </a:r>
            <a:r>
              <a:rPr sz="2400" dirty="0">
                <a:latin typeface="Calibri"/>
                <a:cs typeface="Calibri"/>
              </a:rPr>
              <a:t>ml aquades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0" dirty="0">
                <a:latin typeface="Calibri"/>
                <a:cs typeface="Calibri"/>
              </a:rPr>
              <a:t>tambahkan </a:t>
            </a:r>
            <a:r>
              <a:rPr sz="2400" dirty="0">
                <a:latin typeface="Calibri"/>
                <a:cs typeface="Calibri"/>
              </a:rPr>
              <a:t>20 ml HCl </a:t>
            </a:r>
            <a:r>
              <a:rPr sz="2400" dirty="0">
                <a:latin typeface="Symbol"/>
                <a:cs typeface="Symbol"/>
              </a:rPr>
              <a:t>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25% (bj </a:t>
            </a:r>
            <a:r>
              <a:rPr sz="2400" spc="-10" dirty="0">
                <a:latin typeface="Calibri"/>
                <a:cs typeface="Calibri"/>
              </a:rPr>
              <a:t>1.125),  </a:t>
            </a:r>
            <a:r>
              <a:rPr sz="2400" spc="-15" dirty="0">
                <a:latin typeface="Calibri"/>
                <a:cs typeface="Calibri"/>
              </a:rPr>
              <a:t>refluks </a:t>
            </a:r>
            <a:r>
              <a:rPr sz="2400" spc="-5" dirty="0">
                <a:latin typeface="Calibri"/>
                <a:cs typeface="Calibri"/>
              </a:rPr>
              <a:t>selama </a:t>
            </a:r>
            <a:r>
              <a:rPr sz="2400" dirty="0">
                <a:latin typeface="Calibri"/>
                <a:cs typeface="Calibri"/>
              </a:rPr>
              <a:t>2,5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jam.</a:t>
            </a:r>
            <a:endParaRPr sz="2400">
              <a:latin typeface="Calibri"/>
              <a:cs typeface="Calibri"/>
            </a:endParaRPr>
          </a:p>
          <a:p>
            <a:pPr marL="622300" marR="780415" indent="-609600">
              <a:lnSpc>
                <a:spcPct val="70100"/>
              </a:lnSpc>
              <a:spcBef>
                <a:spcPts val="1150"/>
              </a:spcBef>
              <a:buFont typeface="Arial"/>
              <a:buChar char="•"/>
              <a:tabLst>
                <a:tab pos="622300" algn="l"/>
                <a:tab pos="622935" algn="l"/>
                <a:tab pos="6014085" algn="l"/>
              </a:tabLst>
            </a:pPr>
            <a:r>
              <a:rPr sz="2400" spc="-5" dirty="0">
                <a:latin typeface="Calibri"/>
                <a:cs typeface="Calibri"/>
              </a:rPr>
              <a:t>Setelah dingin </a:t>
            </a:r>
            <a:r>
              <a:rPr sz="2400" spc="-15" dirty="0">
                <a:latin typeface="Calibri"/>
                <a:cs typeface="Calibri"/>
              </a:rPr>
              <a:t>netralkan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spc="-5" dirty="0">
                <a:latin typeface="Calibri"/>
                <a:cs typeface="Calibri"/>
              </a:rPr>
              <a:t>larutan </a:t>
            </a:r>
            <a:r>
              <a:rPr sz="2400" dirty="0">
                <a:latin typeface="Calibri"/>
                <a:cs typeface="Calibri"/>
              </a:rPr>
              <a:t>NaOH </a:t>
            </a:r>
            <a:r>
              <a:rPr sz="2400" spc="-5" dirty="0">
                <a:latin typeface="Calibri"/>
                <a:cs typeface="Calibri"/>
              </a:rPr>
              <a:t>45% dan  encerkan sampai 500 </a:t>
            </a:r>
            <a:r>
              <a:rPr sz="2400" dirty="0">
                <a:latin typeface="Calibri"/>
                <a:cs typeface="Calibri"/>
              </a:rPr>
              <a:t>ml,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kemudian</a:t>
            </a:r>
            <a:r>
              <a:rPr sz="2400" spc="-5" dirty="0">
                <a:latin typeface="Calibri"/>
                <a:cs typeface="Calibri"/>
              </a:rPr>
              <a:t> saring.	</a:t>
            </a:r>
            <a:r>
              <a:rPr sz="2400" spc="-10" dirty="0">
                <a:latin typeface="Calibri"/>
                <a:cs typeface="Calibri"/>
              </a:rPr>
              <a:t>Kadar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glukosa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ditentukan.</a:t>
            </a:r>
            <a:endParaRPr sz="2400">
              <a:latin typeface="Calibri"/>
              <a:cs typeface="Calibri"/>
            </a:endParaRPr>
          </a:p>
          <a:p>
            <a:pPr marL="622300" marR="405765" indent="-609600">
              <a:lnSpc>
                <a:spcPct val="70000"/>
              </a:lnSpc>
              <a:spcBef>
                <a:spcPts val="1150"/>
              </a:spcBef>
              <a:buFont typeface="Arial"/>
              <a:buChar char="•"/>
              <a:tabLst>
                <a:tab pos="622300" algn="l"/>
                <a:tab pos="622935" algn="l"/>
                <a:tab pos="7430770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tuan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sepe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tuan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gul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.	B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15" dirty="0">
                <a:latin typeface="Calibri"/>
                <a:cs typeface="Calibri"/>
              </a:rPr>
              <a:t>glukosa </a:t>
            </a:r>
            <a:r>
              <a:rPr sz="2400" spc="-10" dirty="0">
                <a:latin typeface="Calibri"/>
                <a:cs typeface="Calibri"/>
              </a:rPr>
              <a:t>dikalikan </a:t>
            </a:r>
            <a:r>
              <a:rPr sz="2400" spc="-5" dirty="0">
                <a:latin typeface="Calibri"/>
                <a:cs typeface="Calibri"/>
              </a:rPr>
              <a:t>0.9 merupakan </a:t>
            </a:r>
            <a:r>
              <a:rPr sz="2400" spc="-15" dirty="0">
                <a:latin typeface="Calibri"/>
                <a:cs typeface="Calibri"/>
              </a:rPr>
              <a:t>berat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40"/>
              </a:spcBef>
            </a:pPr>
            <a:r>
              <a:rPr sz="4400" dirty="0">
                <a:latin typeface="Calibri"/>
                <a:cs typeface="Calibri"/>
              </a:rPr>
              <a:t>Gula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Reduksi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005"/>
            <a:ext cx="7807325" cy="422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Gula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Reduksi</a:t>
            </a:r>
            <a:endParaRPr sz="3200">
              <a:latin typeface="Calibri"/>
              <a:cs typeface="Calibri"/>
            </a:endParaRPr>
          </a:p>
          <a:p>
            <a:pPr marL="355600" marR="528955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Golongan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5" dirty="0">
                <a:latin typeface="Calibri"/>
                <a:cs typeface="Calibri"/>
              </a:rPr>
              <a:t>(KH) </a:t>
            </a:r>
            <a:r>
              <a:rPr sz="3200" spc="-10" dirty="0">
                <a:latin typeface="Calibri"/>
                <a:cs typeface="Calibri"/>
              </a:rPr>
              <a:t>yang dapat mereduksi  </a:t>
            </a:r>
            <a:r>
              <a:rPr sz="3200" spc="-25" dirty="0">
                <a:latin typeface="Calibri"/>
                <a:cs typeface="Calibri"/>
              </a:rPr>
              <a:t>senyawa-senyawa </a:t>
            </a:r>
            <a:r>
              <a:rPr sz="3200" spc="-5" dirty="0">
                <a:latin typeface="Calibri"/>
                <a:cs typeface="Calibri"/>
              </a:rPr>
              <a:t>penerima </a:t>
            </a:r>
            <a:r>
              <a:rPr sz="3200" spc="-10" dirty="0">
                <a:latin typeface="Calibri"/>
                <a:cs typeface="Calibri"/>
              </a:rPr>
              <a:t>elektron,  </a:t>
            </a:r>
            <a:r>
              <a:rPr sz="3200" spc="-25" dirty="0">
                <a:latin typeface="Calibri"/>
                <a:cs typeface="Calibri"/>
              </a:rPr>
              <a:t>contohnya </a:t>
            </a:r>
            <a:r>
              <a:rPr sz="3200" dirty="0">
                <a:latin typeface="Calibri"/>
                <a:cs typeface="Calibri"/>
              </a:rPr>
              <a:t>adalah </a:t>
            </a:r>
            <a:r>
              <a:rPr sz="3200" spc="-20" dirty="0">
                <a:latin typeface="Calibri"/>
                <a:cs typeface="Calibri"/>
              </a:rPr>
              <a:t>glukosa </a:t>
            </a:r>
            <a:r>
              <a:rPr sz="3200" spc="-5" dirty="0">
                <a:latin typeface="Calibri"/>
                <a:cs typeface="Calibri"/>
              </a:rPr>
              <a:t>dan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fruktosa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Ujung dari </a:t>
            </a:r>
            <a:r>
              <a:rPr sz="3200" spc="-10" dirty="0">
                <a:latin typeface="Calibri"/>
                <a:cs typeface="Calibri"/>
              </a:rPr>
              <a:t>suatu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0" dirty="0">
                <a:latin typeface="Calibri"/>
                <a:cs typeface="Calibri"/>
              </a:rPr>
              <a:t>pereduksi </a:t>
            </a:r>
            <a:r>
              <a:rPr sz="3200" dirty="0">
                <a:latin typeface="Calibri"/>
                <a:cs typeface="Calibri"/>
              </a:rPr>
              <a:t>adalah </a:t>
            </a:r>
            <a:r>
              <a:rPr sz="3200" spc="-5" dirty="0">
                <a:latin typeface="Calibri"/>
                <a:cs typeface="Calibri"/>
              </a:rPr>
              <a:t>ujung 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5" dirty="0">
                <a:latin typeface="Calibri"/>
                <a:cs typeface="Calibri"/>
              </a:rPr>
              <a:t>mengandung </a:t>
            </a:r>
            <a:r>
              <a:rPr sz="3200" dirty="0">
                <a:latin typeface="Calibri"/>
                <a:cs typeface="Calibri"/>
              </a:rPr>
              <a:t>gugus </a:t>
            </a:r>
            <a:r>
              <a:rPr sz="3200" spc="-5" dirty="0">
                <a:latin typeface="Calibri"/>
                <a:cs typeface="Calibri"/>
              </a:rPr>
              <a:t>aldehida </a:t>
            </a:r>
            <a:r>
              <a:rPr sz="3200" spc="-20" dirty="0">
                <a:latin typeface="Calibri"/>
                <a:cs typeface="Calibri"/>
              </a:rPr>
              <a:t>atau </a:t>
            </a:r>
            <a:r>
              <a:rPr sz="3200" spc="-45" dirty="0">
                <a:latin typeface="Calibri"/>
                <a:cs typeface="Calibri"/>
              </a:rPr>
              <a:t>keto  </a:t>
            </a:r>
            <a:r>
              <a:rPr sz="3200" spc="-5" dirty="0">
                <a:latin typeface="Calibri"/>
                <a:cs typeface="Calibri"/>
              </a:rPr>
              <a:t>bebas. Semua monosakarida dan </a:t>
            </a:r>
            <a:r>
              <a:rPr sz="3200" spc="-10" dirty="0">
                <a:latin typeface="Calibri"/>
                <a:cs typeface="Calibri"/>
              </a:rPr>
              <a:t>disakarida  </a:t>
            </a:r>
            <a:r>
              <a:rPr sz="3200" spc="-20" dirty="0">
                <a:latin typeface="Calibri"/>
                <a:cs typeface="Calibri"/>
              </a:rPr>
              <a:t>kecuali </a:t>
            </a:r>
            <a:r>
              <a:rPr sz="3200" spc="-15" dirty="0">
                <a:latin typeface="Calibri"/>
                <a:cs typeface="Calibri"/>
              </a:rPr>
              <a:t>sukrosa </a:t>
            </a:r>
            <a:r>
              <a:rPr sz="3200" spc="-5" dirty="0">
                <a:latin typeface="Calibri"/>
                <a:cs typeface="Calibri"/>
              </a:rPr>
              <a:t>termasuk </a:t>
            </a:r>
            <a:r>
              <a:rPr sz="3200" spc="-10" dirty="0">
                <a:latin typeface="Calibri"/>
                <a:cs typeface="Calibri"/>
              </a:rPr>
              <a:t>sebagai </a:t>
            </a:r>
            <a:r>
              <a:rPr sz="3200" dirty="0">
                <a:latin typeface="Calibri"/>
                <a:cs typeface="Calibri"/>
              </a:rPr>
              <a:t>gula  </a:t>
            </a:r>
            <a:r>
              <a:rPr sz="3200" spc="-10" dirty="0">
                <a:latin typeface="Calibri"/>
                <a:cs typeface="Calibri"/>
              </a:rPr>
              <a:t>pereduksi.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275"/>
              </a:spcBef>
            </a:pPr>
            <a:r>
              <a:rPr sz="3600" dirty="0">
                <a:latin typeface="Calibri"/>
                <a:cs typeface="Calibri"/>
              </a:rPr>
              <a:t>Analisis Gula </a:t>
            </a:r>
            <a:r>
              <a:rPr sz="3600" spc="-20" dirty="0">
                <a:latin typeface="Calibri"/>
                <a:cs typeface="Calibri"/>
              </a:rPr>
              <a:t>Reduksi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(Nelson-Somogyi)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773"/>
            <a:ext cx="7963534" cy="354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Analisis Gula </a:t>
            </a:r>
            <a:r>
              <a:rPr sz="3200" spc="-15" dirty="0">
                <a:latin typeface="Calibri"/>
                <a:cs typeface="Calibri"/>
              </a:rPr>
              <a:t>Reduksi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(Nelson-Somogyi)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Hasil </a:t>
            </a:r>
            <a:r>
              <a:rPr sz="3200" spc="-15" dirty="0">
                <a:latin typeface="Calibri"/>
                <a:cs typeface="Calibri"/>
              </a:rPr>
              <a:t>reduksi kuprooksida yang </a:t>
            </a:r>
            <a:r>
              <a:rPr sz="3200" spc="-10" dirty="0">
                <a:latin typeface="Calibri"/>
                <a:cs typeface="Calibri"/>
              </a:rPr>
              <a:t>bereaksi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10" dirty="0">
                <a:latin typeface="Calibri"/>
                <a:cs typeface="Calibri"/>
              </a:rPr>
              <a:t>arsenomolybdat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5" dirty="0">
                <a:latin typeface="Calibri"/>
                <a:cs typeface="Calibri"/>
              </a:rPr>
              <a:t>akan </a:t>
            </a:r>
            <a:r>
              <a:rPr sz="3200" spc="-10" dirty="0">
                <a:latin typeface="Calibri"/>
                <a:cs typeface="Calibri"/>
              </a:rPr>
              <a:t>mereduksi  </a:t>
            </a:r>
            <a:r>
              <a:rPr sz="3200" dirty="0">
                <a:latin typeface="Calibri"/>
                <a:cs typeface="Calibri"/>
              </a:rPr>
              <a:t>menjadi </a:t>
            </a:r>
            <a:r>
              <a:rPr sz="3200" spc="-5" dirty="0">
                <a:latin typeface="Calibri"/>
                <a:cs typeface="Calibri"/>
              </a:rPr>
              <a:t>molybdine blue dan warna biru inilah  </a:t>
            </a:r>
            <a:r>
              <a:rPr sz="3200" spc="-15" dirty="0">
                <a:latin typeface="Calibri"/>
                <a:cs typeface="Calibri"/>
              </a:rPr>
              <a:t>yang akan </a:t>
            </a:r>
            <a:r>
              <a:rPr sz="3200" spc="-10" dirty="0">
                <a:latin typeface="Calibri"/>
                <a:cs typeface="Calibri"/>
              </a:rPr>
              <a:t>diukur </a:t>
            </a:r>
            <a:r>
              <a:rPr sz="3200" spc="-5" dirty="0">
                <a:latin typeface="Calibri"/>
                <a:cs typeface="Calibri"/>
              </a:rPr>
              <a:t>nilai </a:t>
            </a:r>
            <a:r>
              <a:rPr sz="3200" spc="-15" dirty="0">
                <a:latin typeface="Calibri"/>
                <a:cs typeface="Calibri"/>
              </a:rPr>
              <a:t>absorbansinya.  Intensitas </a:t>
            </a:r>
            <a:r>
              <a:rPr sz="3200" spc="-5" dirty="0">
                <a:latin typeface="Calibri"/>
                <a:cs typeface="Calibri"/>
              </a:rPr>
              <a:t>warna biru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10" dirty="0">
                <a:latin typeface="Calibri"/>
                <a:cs typeface="Calibri"/>
              </a:rPr>
              <a:t>terbentuk ekivalen 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5" dirty="0">
                <a:latin typeface="Calibri"/>
                <a:cs typeface="Calibri"/>
              </a:rPr>
              <a:t>jumlah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5" dirty="0">
                <a:latin typeface="Calibri"/>
                <a:cs typeface="Calibri"/>
              </a:rPr>
              <a:t>reduksi </a:t>
            </a:r>
            <a:r>
              <a:rPr sz="3200" spc="-5" dirty="0">
                <a:latin typeface="Calibri"/>
                <a:cs typeface="Calibri"/>
              </a:rPr>
              <a:t>dalam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sampel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9238" y="5346687"/>
            <a:ext cx="7386574" cy="113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041650">
              <a:lnSpc>
                <a:spcPct val="100000"/>
              </a:lnSpc>
              <a:spcBef>
                <a:spcPts val="740"/>
              </a:spcBef>
            </a:pPr>
            <a:r>
              <a:rPr sz="4400" spc="-15" dirty="0">
                <a:latin typeface="Calibri"/>
                <a:cs typeface="Calibri"/>
              </a:rPr>
              <a:t>Contoh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Kasus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1450" y="1974850"/>
          <a:ext cx="6172199" cy="4480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Konsentrasi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805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Absorbansi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blanko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0.089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mg/100ml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0.146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0.057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mg/100ml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0.189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0.100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mg/100ml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0.301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0.212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mg/100ml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0.370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0.281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10" dirty="0">
                          <a:latin typeface="Times New Roman"/>
                          <a:cs typeface="Times New Roman"/>
                        </a:rPr>
                        <a:t>mg/100ml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800" dirty="0">
                          <a:latin typeface="Times New Roman"/>
                          <a:cs typeface="Times New Roman"/>
                        </a:rPr>
                        <a:t>0.432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0.089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2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dirty="0">
                          <a:latin typeface="Times New Roman"/>
                          <a:cs typeface="Times New Roman"/>
                        </a:rPr>
                        <a:t>0.343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85135">
              <a:lnSpc>
                <a:spcPct val="100000"/>
              </a:lnSpc>
              <a:spcBef>
                <a:spcPts val="740"/>
              </a:spcBef>
            </a:pPr>
            <a:r>
              <a:rPr sz="4400" spc="-20" dirty="0">
                <a:latin typeface="Calibri"/>
                <a:cs typeface="Calibri"/>
              </a:rPr>
              <a:t>Kurva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Standar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6973"/>
            <a:ext cx="281178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Kurva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Standart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362238"/>
            <a:ext cx="7086600" cy="4088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spc="-15" dirty="0">
                <a:latin typeface="Calibri"/>
                <a:cs typeface="Calibri"/>
              </a:rPr>
              <a:t>Contoh </a:t>
            </a:r>
            <a:r>
              <a:rPr sz="4400" dirty="0">
                <a:latin typeface="Calibri"/>
                <a:cs typeface="Calibri"/>
              </a:rPr>
              <a:t>soal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78354"/>
            <a:ext cx="7898130" cy="25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Contoh </a:t>
            </a:r>
            <a:r>
              <a:rPr sz="3200" spc="-5" dirty="0">
                <a:latin typeface="Calibri"/>
                <a:cs typeface="Calibri"/>
              </a:rPr>
              <a:t>Soal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Berdasarkan kurva </a:t>
            </a:r>
            <a:r>
              <a:rPr sz="3200" spc="-20" dirty="0">
                <a:latin typeface="Calibri"/>
                <a:cs typeface="Calibri"/>
              </a:rPr>
              <a:t>glukosa </a:t>
            </a:r>
            <a:r>
              <a:rPr sz="3200" spc="-15" dirty="0">
                <a:latin typeface="Calibri"/>
                <a:cs typeface="Calibri"/>
              </a:rPr>
              <a:t>standar tersebut,  </a:t>
            </a:r>
            <a:r>
              <a:rPr sz="3200" spc="-5" dirty="0">
                <a:latin typeface="Calibri"/>
                <a:cs typeface="Calibri"/>
              </a:rPr>
              <a:t>hitung </a:t>
            </a:r>
            <a:r>
              <a:rPr sz="3200" spc="-20" dirty="0">
                <a:latin typeface="Calibri"/>
                <a:cs typeface="Calibri"/>
              </a:rPr>
              <a:t>konsentrasi </a:t>
            </a:r>
            <a:r>
              <a:rPr sz="3200" dirty="0">
                <a:latin typeface="Calibri"/>
                <a:cs typeface="Calibri"/>
              </a:rPr>
              <a:t>gula </a:t>
            </a:r>
            <a:r>
              <a:rPr sz="3200" spc="-15" dirty="0">
                <a:latin typeface="Calibri"/>
                <a:cs typeface="Calibri"/>
              </a:rPr>
              <a:t>reduksi </a:t>
            </a:r>
            <a:r>
              <a:rPr sz="3200" spc="-5" dirty="0">
                <a:latin typeface="Calibri"/>
                <a:cs typeface="Calibri"/>
              </a:rPr>
              <a:t>hasil </a:t>
            </a:r>
            <a:r>
              <a:rPr sz="3200" spc="-10" dirty="0">
                <a:latin typeface="Calibri"/>
                <a:cs typeface="Calibri"/>
              </a:rPr>
              <a:t>hidrolisis  </a:t>
            </a:r>
            <a:r>
              <a:rPr sz="3200" spc="-5" dirty="0">
                <a:latin typeface="Calibri"/>
                <a:cs typeface="Calibri"/>
              </a:rPr>
              <a:t>sampel </a:t>
            </a:r>
            <a:r>
              <a:rPr sz="3200" spc="-10" dirty="0">
                <a:latin typeface="Calibri"/>
                <a:cs typeface="Calibri"/>
              </a:rPr>
              <a:t>pati </a:t>
            </a:r>
            <a:r>
              <a:rPr sz="3200" spc="-20" dirty="0">
                <a:latin typeface="Calibri"/>
                <a:cs typeface="Calibri"/>
              </a:rPr>
              <a:t>jika </a:t>
            </a:r>
            <a:r>
              <a:rPr sz="3200" spc="-5" dirty="0">
                <a:latin typeface="Calibri"/>
                <a:cs typeface="Calibri"/>
              </a:rPr>
              <a:t>nilai absorbansi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10" dirty="0">
                <a:latin typeface="Calibri"/>
                <a:cs typeface="Calibri"/>
              </a:rPr>
              <a:t>didapat  </a:t>
            </a:r>
            <a:r>
              <a:rPr sz="3200" dirty="0">
                <a:latin typeface="Calibri"/>
                <a:cs typeface="Calibri"/>
              </a:rPr>
              <a:t>adalah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0.5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392" y="12191"/>
            <a:ext cx="2392679" cy="1630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0" y="762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350" y="57150"/>
            <a:ext cx="2247900" cy="1485900"/>
          </a:xfrm>
          <a:custGeom>
            <a:avLst/>
            <a:gdLst/>
            <a:ahLst/>
            <a:cxnLst/>
            <a:rect l="l" t="t" r="r" b="b"/>
            <a:pathLst>
              <a:path w="2247900" h="1485900">
                <a:moveTo>
                  <a:pt x="0" y="1485900"/>
                </a:moveTo>
                <a:lnTo>
                  <a:pt x="2247900" y="1485900"/>
                </a:lnTo>
                <a:lnTo>
                  <a:pt x="22479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672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Pati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427674"/>
            <a:ext cx="1891664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/>
              <a:t>SERAT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2105"/>
            <a:ext cx="8001000" cy="5172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144145" indent="-609600">
              <a:lnSpc>
                <a:spcPct val="8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Serat kasar </a:t>
            </a:r>
            <a:r>
              <a:rPr sz="2800" spc="-5" dirty="0">
                <a:latin typeface="Arial"/>
                <a:cs typeface="Arial"/>
              </a:rPr>
              <a:t>adalah residu </a:t>
            </a:r>
            <a:r>
              <a:rPr sz="2800" dirty="0">
                <a:latin typeface="Arial"/>
                <a:cs typeface="Arial"/>
              </a:rPr>
              <a:t>dari </a:t>
            </a:r>
            <a:r>
              <a:rPr sz="2800" spc="-5" dirty="0">
                <a:latin typeface="Arial"/>
                <a:cs typeface="Arial"/>
              </a:rPr>
              <a:t>bahan pangan  yang telah </a:t>
            </a:r>
            <a:r>
              <a:rPr sz="2800" dirty="0">
                <a:latin typeface="Arial"/>
                <a:cs typeface="Arial"/>
              </a:rPr>
              <a:t>diperlakukan dengan </a:t>
            </a:r>
            <a:r>
              <a:rPr sz="2800" spc="-5" dirty="0">
                <a:latin typeface="Arial"/>
                <a:cs typeface="Arial"/>
              </a:rPr>
              <a:t>asam dan  alkali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mendidih.</a:t>
            </a:r>
          </a:p>
          <a:p>
            <a:pPr marL="622300" marR="242570" indent="-609600">
              <a:lnSpc>
                <a:spcPct val="80000"/>
              </a:lnSpc>
              <a:spcBef>
                <a:spcPts val="670"/>
              </a:spcBef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Serat kasar </a:t>
            </a:r>
            <a:r>
              <a:rPr sz="2800" dirty="0">
                <a:latin typeface="Arial"/>
                <a:cs typeface="Arial"/>
              </a:rPr>
              <a:t>ditentukan </a:t>
            </a:r>
            <a:r>
              <a:rPr sz="2800" spc="-5" dirty="0">
                <a:latin typeface="Arial"/>
                <a:cs typeface="Arial"/>
              </a:rPr>
              <a:t>dengan cara  menentukan </a:t>
            </a:r>
            <a:r>
              <a:rPr sz="2800" dirty="0">
                <a:latin typeface="Arial"/>
                <a:cs typeface="Arial"/>
              </a:rPr>
              <a:t>residu setelah contoh bahan  </a:t>
            </a:r>
            <a:r>
              <a:rPr sz="2800" spc="-5" dirty="0">
                <a:latin typeface="Arial"/>
                <a:cs typeface="Arial"/>
              </a:rPr>
              <a:t>pangan </a:t>
            </a:r>
            <a:r>
              <a:rPr sz="2800" dirty="0">
                <a:latin typeface="Arial"/>
                <a:cs typeface="Arial"/>
              </a:rPr>
              <a:t>diperlakukan </a:t>
            </a:r>
            <a:r>
              <a:rPr sz="2800" spc="-5" dirty="0">
                <a:latin typeface="Arial"/>
                <a:cs typeface="Arial"/>
              </a:rPr>
              <a:t>dengan asam dan </a:t>
            </a:r>
            <a:r>
              <a:rPr sz="2800" dirty="0">
                <a:latin typeface="Arial"/>
                <a:cs typeface="Arial"/>
              </a:rPr>
              <a:t>basa  kuat.</a:t>
            </a:r>
          </a:p>
          <a:p>
            <a:pPr marL="622300" marR="46990" indent="-609600">
              <a:lnSpc>
                <a:spcPts val="2690"/>
              </a:lnSpc>
              <a:spcBef>
                <a:spcPts val="64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Serat pangan </a:t>
            </a:r>
            <a:r>
              <a:rPr sz="2800" spc="-5" dirty="0">
                <a:latin typeface="Arial"/>
                <a:cs typeface="Arial"/>
              </a:rPr>
              <a:t>adalah bagian </a:t>
            </a:r>
            <a:r>
              <a:rPr sz="2800" dirty="0">
                <a:latin typeface="Arial"/>
                <a:cs typeface="Arial"/>
              </a:rPr>
              <a:t>dari </a:t>
            </a:r>
            <a:r>
              <a:rPr sz="2800" spc="-5" dirty="0">
                <a:latin typeface="Arial"/>
                <a:cs typeface="Arial"/>
              </a:rPr>
              <a:t>komponen  bahan </a:t>
            </a:r>
            <a:r>
              <a:rPr sz="2800" dirty="0">
                <a:latin typeface="Arial"/>
                <a:cs typeface="Arial"/>
              </a:rPr>
              <a:t>pangan nabati </a:t>
            </a:r>
            <a:r>
              <a:rPr sz="2800" spc="-5" dirty="0">
                <a:latin typeface="Arial"/>
                <a:cs typeface="Arial"/>
              </a:rPr>
              <a:t>yang tidak </a:t>
            </a:r>
            <a:r>
              <a:rPr sz="2800" dirty="0">
                <a:latin typeface="Arial"/>
                <a:cs typeface="Arial"/>
              </a:rPr>
              <a:t>dapat dicerna  </a:t>
            </a:r>
            <a:r>
              <a:rPr sz="2800" spc="-5" dirty="0">
                <a:latin typeface="Arial"/>
                <a:cs typeface="Arial"/>
              </a:rPr>
              <a:t>oleh </a:t>
            </a:r>
            <a:r>
              <a:rPr sz="2800" dirty="0">
                <a:latin typeface="Arial"/>
                <a:cs typeface="Arial"/>
              </a:rPr>
              <a:t>saluran </a:t>
            </a:r>
            <a:r>
              <a:rPr sz="2800" spc="-5" dirty="0">
                <a:latin typeface="Arial"/>
                <a:cs typeface="Arial"/>
              </a:rPr>
              <a:t>pencernaan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manusia.</a:t>
            </a:r>
            <a:endParaRPr sz="2800" dirty="0">
              <a:latin typeface="Arial"/>
              <a:cs typeface="Arial"/>
            </a:endParaRPr>
          </a:p>
          <a:p>
            <a:pPr marL="622300" marR="5080" indent="-609600">
              <a:lnSpc>
                <a:spcPct val="80000"/>
              </a:lnSpc>
              <a:spcBef>
                <a:spcPts val="695"/>
              </a:spcBef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Serat pangan </a:t>
            </a:r>
            <a:r>
              <a:rPr sz="2800" dirty="0">
                <a:latin typeface="Arial"/>
                <a:cs typeface="Arial"/>
              </a:rPr>
              <a:t>dapat ditentukan dengan  </a:t>
            </a:r>
            <a:r>
              <a:rPr sz="2800" spc="-5" dirty="0">
                <a:latin typeface="Arial"/>
                <a:cs typeface="Arial"/>
              </a:rPr>
              <a:t>menganalisis kadar </a:t>
            </a:r>
            <a:r>
              <a:rPr sz="2800" i="1" spc="-5" dirty="0">
                <a:latin typeface="Arial"/>
                <a:cs typeface="Arial"/>
              </a:rPr>
              <a:t>acid </a:t>
            </a:r>
            <a:r>
              <a:rPr sz="2800" i="1" dirty="0">
                <a:latin typeface="Arial"/>
                <a:cs typeface="Arial"/>
              </a:rPr>
              <a:t>detergent </a:t>
            </a:r>
            <a:r>
              <a:rPr sz="2800" i="1" spc="-5" dirty="0">
                <a:latin typeface="Arial"/>
                <a:cs typeface="Arial"/>
              </a:rPr>
              <a:t>fiber </a:t>
            </a:r>
            <a:r>
              <a:rPr sz="2800" spc="-5" dirty="0">
                <a:latin typeface="Arial"/>
                <a:cs typeface="Arial"/>
              </a:rPr>
              <a:t>(ADF),  </a:t>
            </a:r>
            <a:r>
              <a:rPr sz="2800" i="1" dirty="0">
                <a:latin typeface="Arial"/>
                <a:cs typeface="Arial"/>
              </a:rPr>
              <a:t>neutral detergent </a:t>
            </a:r>
            <a:r>
              <a:rPr sz="2800" i="1" spc="-5" dirty="0">
                <a:latin typeface="Arial"/>
                <a:cs typeface="Arial"/>
              </a:rPr>
              <a:t>fiber </a:t>
            </a:r>
            <a:r>
              <a:rPr sz="2800" spc="-5" dirty="0">
                <a:latin typeface="Arial"/>
                <a:cs typeface="Arial"/>
              </a:rPr>
              <a:t>(NDF), lignin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dan</a:t>
            </a:r>
          </a:p>
          <a:p>
            <a:pPr marL="622300">
              <a:lnSpc>
                <a:spcPts val="3165"/>
              </a:lnSpc>
              <a:spcBef>
                <a:spcPts val="45"/>
              </a:spcBef>
            </a:pPr>
            <a:r>
              <a:rPr sz="4200" baseline="13888" dirty="0" err="1">
                <a:latin typeface="Arial"/>
                <a:cs typeface="Arial"/>
              </a:rPr>
              <a:t>substansi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1430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1430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30794" y="147137"/>
            <a:ext cx="1905000" cy="1239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59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004820">
              <a:lnSpc>
                <a:spcPct val="100000"/>
              </a:lnSpc>
              <a:spcBef>
                <a:spcPts val="740"/>
              </a:spcBef>
              <a:tabLst>
                <a:tab pos="4643755" algn="l"/>
              </a:tabLst>
            </a:pPr>
            <a:r>
              <a:rPr sz="4400" spc="-75" dirty="0">
                <a:latin typeface="Calibri"/>
                <a:cs typeface="Calibri"/>
              </a:rPr>
              <a:t>SERAT	</a:t>
            </a:r>
            <a:r>
              <a:rPr sz="4400" spc="-5" dirty="0">
                <a:latin typeface="Calibri"/>
                <a:cs typeface="Calibri"/>
              </a:rPr>
              <a:t>KASAR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06371"/>
            <a:ext cx="8022590" cy="315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latin typeface="Calibri"/>
                <a:cs typeface="Calibri"/>
              </a:rPr>
              <a:t>Serat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Kasar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Komponen </a:t>
            </a:r>
            <a:r>
              <a:rPr sz="3200" spc="-5" dirty="0">
                <a:latin typeface="Calibri"/>
                <a:cs typeface="Calibri"/>
              </a:rPr>
              <a:t>bahan </a:t>
            </a:r>
            <a:r>
              <a:rPr sz="3200" spc="-15" dirty="0">
                <a:latin typeface="Calibri"/>
                <a:cs typeface="Calibri"/>
              </a:rPr>
              <a:t>pangan yang </a:t>
            </a:r>
            <a:r>
              <a:rPr sz="3200" spc="-5" dirty="0">
                <a:latin typeface="Calibri"/>
                <a:cs typeface="Calibri"/>
              </a:rPr>
              <a:t>tidak </a:t>
            </a:r>
            <a:r>
              <a:rPr sz="3200" spc="-15" dirty="0">
                <a:latin typeface="Calibri"/>
                <a:cs typeface="Calibri"/>
              </a:rPr>
              <a:t>tercerna  </a:t>
            </a:r>
            <a:r>
              <a:rPr sz="3200" spc="-10" dirty="0">
                <a:latin typeface="Calibri"/>
                <a:cs typeface="Calibri"/>
              </a:rPr>
              <a:t>yang </a:t>
            </a:r>
            <a:r>
              <a:rPr sz="3200" spc="-25" dirty="0">
                <a:latin typeface="Calibri"/>
                <a:cs typeface="Calibri"/>
              </a:rPr>
              <a:t>dinyatakan </a:t>
            </a:r>
            <a:r>
              <a:rPr sz="3200" spc="-10" dirty="0">
                <a:latin typeface="Calibri"/>
                <a:cs typeface="Calibri"/>
              </a:rPr>
              <a:t>sebagai </a:t>
            </a:r>
            <a:r>
              <a:rPr sz="3200" spc="-15" dirty="0">
                <a:latin typeface="Calibri"/>
                <a:cs typeface="Calibri"/>
              </a:rPr>
              <a:t>komponen </a:t>
            </a:r>
            <a:r>
              <a:rPr sz="3200" spc="-5" dirty="0">
                <a:latin typeface="Calibri"/>
                <a:cs typeface="Calibri"/>
              </a:rPr>
              <a:t>tidak larut  </a:t>
            </a:r>
            <a:r>
              <a:rPr sz="3200" spc="-15" dirty="0">
                <a:latin typeface="Calibri"/>
                <a:cs typeface="Calibri"/>
              </a:rPr>
              <a:t>asam/alkali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encer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Residu </a:t>
            </a:r>
            <a:r>
              <a:rPr sz="3200" spc="-5" dirty="0">
                <a:latin typeface="Calibri"/>
                <a:cs typeface="Calibri"/>
              </a:rPr>
              <a:t>hasil </a:t>
            </a:r>
            <a:r>
              <a:rPr sz="3200" spc="-10" dirty="0">
                <a:latin typeface="Calibri"/>
                <a:cs typeface="Calibri"/>
              </a:rPr>
              <a:t>digesti: </a:t>
            </a:r>
            <a:r>
              <a:rPr sz="3200" spc="-20" dirty="0">
                <a:latin typeface="Calibri"/>
                <a:cs typeface="Calibri"/>
              </a:rPr>
              <a:t>serat </a:t>
            </a:r>
            <a:r>
              <a:rPr sz="3200" spc="-15" dirty="0">
                <a:latin typeface="Calibri"/>
                <a:cs typeface="Calibri"/>
              </a:rPr>
              <a:t>kasar yang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terdiri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dari </a:t>
            </a:r>
            <a:r>
              <a:rPr sz="3200" dirty="0">
                <a:latin typeface="Calibri"/>
                <a:cs typeface="Calibri"/>
              </a:rPr>
              <a:t>lignin dan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selulosa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64592"/>
            <a:ext cx="2087880" cy="142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228612"/>
            <a:ext cx="1905000" cy="1239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550" y="209550"/>
            <a:ext cx="1943100" cy="1277620"/>
          </a:xfrm>
          <a:custGeom>
            <a:avLst/>
            <a:gdLst/>
            <a:ahLst/>
            <a:cxnLst/>
            <a:rect l="l" t="t" r="r" b="b"/>
            <a:pathLst>
              <a:path w="1943100" h="1277620">
                <a:moveTo>
                  <a:pt x="0" y="1277365"/>
                </a:moveTo>
                <a:lnTo>
                  <a:pt x="1943100" y="1277365"/>
                </a:lnTo>
                <a:lnTo>
                  <a:pt x="1943100" y="0"/>
                </a:lnTo>
                <a:lnTo>
                  <a:pt x="0" y="0"/>
                </a:lnTo>
                <a:lnTo>
                  <a:pt x="0" y="127736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Kasar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030730">
              <a:lnSpc>
                <a:spcPct val="100000"/>
              </a:lnSpc>
              <a:spcBef>
                <a:spcPts val="740"/>
              </a:spcBef>
            </a:pPr>
            <a:r>
              <a:rPr sz="4400" spc="-15" dirty="0">
                <a:latin typeface="Calibri"/>
                <a:cs typeface="Calibri"/>
              </a:rPr>
              <a:t>Penetapan </a:t>
            </a:r>
            <a:r>
              <a:rPr sz="4400" spc="-25" dirty="0">
                <a:latin typeface="Calibri"/>
                <a:cs typeface="Calibri"/>
              </a:rPr>
              <a:t>Serat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Kasar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19528"/>
            <a:ext cx="8008620" cy="305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Serat </a:t>
            </a:r>
            <a:r>
              <a:rPr sz="3200" spc="-15" dirty="0">
                <a:latin typeface="Calibri"/>
                <a:cs typeface="Calibri"/>
              </a:rPr>
              <a:t>kasar </a:t>
            </a:r>
            <a:r>
              <a:rPr sz="3200" spc="-10" dirty="0">
                <a:latin typeface="Calibri"/>
                <a:cs typeface="Calibri"/>
              </a:rPr>
              <a:t>merupakan residu </a:t>
            </a:r>
            <a:r>
              <a:rPr sz="3200" spc="-5" dirty="0">
                <a:latin typeface="Calibri"/>
                <a:cs typeface="Calibri"/>
              </a:rPr>
              <a:t>dari bahan  </a:t>
            </a:r>
            <a:r>
              <a:rPr sz="3200" spc="-10" dirty="0">
                <a:latin typeface="Calibri"/>
                <a:cs typeface="Calibri"/>
              </a:rPr>
              <a:t>makanan </a:t>
            </a:r>
            <a:r>
              <a:rPr sz="3200" spc="-20" dirty="0">
                <a:latin typeface="Calibri"/>
                <a:cs typeface="Calibri"/>
              </a:rPr>
              <a:t>atau </a:t>
            </a:r>
            <a:r>
              <a:rPr sz="3200" spc="-10" dirty="0">
                <a:latin typeface="Calibri"/>
                <a:cs typeface="Calibri"/>
              </a:rPr>
              <a:t>produk </a:t>
            </a:r>
            <a:r>
              <a:rPr sz="3200" spc="-5" dirty="0">
                <a:latin typeface="Calibri"/>
                <a:cs typeface="Calibri"/>
              </a:rPr>
              <a:t>pertanian </a:t>
            </a:r>
            <a:r>
              <a:rPr sz="3200" spc="-10" dirty="0">
                <a:latin typeface="Calibri"/>
                <a:cs typeface="Calibri"/>
              </a:rPr>
              <a:t>setelah </a:t>
            </a:r>
            <a:r>
              <a:rPr sz="3200" spc="-5" dirty="0">
                <a:latin typeface="Calibri"/>
                <a:cs typeface="Calibri"/>
              </a:rPr>
              <a:t>diberi  </a:t>
            </a:r>
            <a:r>
              <a:rPr sz="3200" spc="-10" dirty="0">
                <a:latin typeface="Calibri"/>
                <a:cs typeface="Calibri"/>
              </a:rPr>
              <a:t>perlakuan </a:t>
            </a:r>
            <a:r>
              <a:rPr sz="3200" dirty="0">
                <a:latin typeface="Calibri"/>
                <a:cs typeface="Calibri"/>
              </a:rPr>
              <a:t>asam </a:t>
            </a:r>
            <a:r>
              <a:rPr sz="3200" spc="-5" dirty="0">
                <a:latin typeface="Calibri"/>
                <a:cs typeface="Calibri"/>
              </a:rPr>
              <a:t>dan </a:t>
            </a:r>
            <a:r>
              <a:rPr sz="3200" spc="-15" dirty="0">
                <a:latin typeface="Calibri"/>
                <a:cs typeface="Calibri"/>
              </a:rPr>
              <a:t>alkali </a:t>
            </a:r>
            <a:r>
              <a:rPr sz="3200" spc="-5" dirty="0">
                <a:latin typeface="Calibri"/>
                <a:cs typeface="Calibri"/>
              </a:rPr>
              <a:t>mendidih, </a:t>
            </a:r>
            <a:r>
              <a:rPr sz="3200" spc="-15" dirty="0">
                <a:latin typeface="Calibri"/>
                <a:cs typeface="Calibri"/>
              </a:rPr>
              <a:t>yang  terdiri </a:t>
            </a:r>
            <a:r>
              <a:rPr sz="3200" spc="-5" dirty="0">
                <a:latin typeface="Calibri"/>
                <a:cs typeface="Calibri"/>
              </a:rPr>
              <a:t>dari selulosa </a:t>
            </a:r>
            <a:r>
              <a:rPr sz="3200" dirty="0">
                <a:latin typeface="Calibri"/>
                <a:cs typeface="Calibri"/>
              </a:rPr>
              <a:t>dan </a:t>
            </a:r>
            <a:r>
              <a:rPr sz="3200" spc="-5" dirty="0">
                <a:latin typeface="Calibri"/>
                <a:cs typeface="Calibri"/>
              </a:rPr>
              <a:t>sedikit </a:t>
            </a:r>
            <a:r>
              <a:rPr sz="3200" dirty="0">
                <a:latin typeface="Calibri"/>
                <a:cs typeface="Calibri"/>
              </a:rPr>
              <a:t>lignin </a:t>
            </a:r>
            <a:r>
              <a:rPr sz="3200" spc="-5" dirty="0">
                <a:latin typeface="Calibri"/>
                <a:cs typeface="Calibri"/>
              </a:rPr>
              <a:t>dan  </a:t>
            </a:r>
            <a:r>
              <a:rPr sz="3200" spc="-15" dirty="0">
                <a:latin typeface="Calibri"/>
                <a:cs typeface="Calibri"/>
              </a:rPr>
              <a:t>pentosan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Merupakan metode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gravimetri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64592"/>
            <a:ext cx="2087880" cy="142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228612"/>
            <a:ext cx="1905000" cy="1239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550" y="209550"/>
            <a:ext cx="1943100" cy="1277620"/>
          </a:xfrm>
          <a:custGeom>
            <a:avLst/>
            <a:gdLst/>
            <a:ahLst/>
            <a:cxnLst/>
            <a:rect l="l" t="t" r="r" b="b"/>
            <a:pathLst>
              <a:path w="1943100" h="1277620">
                <a:moveTo>
                  <a:pt x="0" y="1277365"/>
                </a:moveTo>
                <a:lnTo>
                  <a:pt x="1943100" y="1277365"/>
                </a:lnTo>
                <a:lnTo>
                  <a:pt x="1943100" y="0"/>
                </a:lnTo>
                <a:lnTo>
                  <a:pt x="0" y="0"/>
                </a:lnTo>
                <a:lnTo>
                  <a:pt x="0" y="127736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Kasar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935504" y="1071719"/>
            <a:ext cx="5610000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Analisis </a:t>
            </a:r>
            <a:r>
              <a:rPr sz="2000" b="1" dirty="0" err="1">
                <a:latin typeface="Arial"/>
                <a:cs typeface="Arial"/>
              </a:rPr>
              <a:t>kualitatif</a:t>
            </a:r>
            <a:r>
              <a:rPr sz="2000" b="1" spc="-14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terhadap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contoh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Penetapan </a:t>
            </a:r>
            <a:r>
              <a:rPr sz="2000" b="1" spc="-5" dirty="0">
                <a:latin typeface="Arial"/>
                <a:cs typeface="Arial"/>
              </a:rPr>
              <a:t>jenis </a:t>
            </a:r>
            <a:r>
              <a:rPr sz="2000" b="1" dirty="0">
                <a:latin typeface="Arial"/>
                <a:cs typeface="Arial"/>
              </a:rPr>
              <a:t>karbohidrat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dalam  contoh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Times New Roman"/>
              <a:cs typeface="Times New Roman"/>
            </a:endParaRPr>
          </a:p>
          <a:p>
            <a:pPr marL="1403985" marR="1374775" indent="127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Ekstraksi  Karbohi</a:t>
            </a:r>
            <a:r>
              <a:rPr sz="2000" b="1" spc="-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rat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1070253" y="3100197"/>
            <a:ext cx="32004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Ekstrak (karbohidrat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larut)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289200" y="3752849"/>
            <a:ext cx="136842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isa</a:t>
            </a:r>
            <a:r>
              <a:rPr sz="2000" b="1" spc="-10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komponen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473604" y="4657217"/>
            <a:ext cx="100076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Anal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981596" y="3100197"/>
            <a:ext cx="212915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Karbohidrat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tidak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larut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695973" y="4067936"/>
            <a:ext cx="27222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Pemisahan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komponen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6485406" y="4657217"/>
            <a:ext cx="118427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Hidrol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2462681" y="5329555"/>
            <a:ext cx="511492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686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Anal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Skema umum </a:t>
            </a:r>
            <a:r>
              <a:rPr sz="2000" b="1" spc="-5" dirty="0">
                <a:latin typeface="Arial"/>
                <a:cs typeface="Arial"/>
              </a:rPr>
              <a:t>analisis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karbohidrat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4465852" y="1371600"/>
            <a:ext cx="76200" cy="210820"/>
          </a:xfrm>
          <a:custGeom>
            <a:avLst/>
            <a:gdLst/>
            <a:ahLst/>
            <a:cxnLst/>
            <a:rect l="l" t="t" r="r" b="b"/>
            <a:pathLst>
              <a:path w="76200" h="210819">
                <a:moveTo>
                  <a:pt x="31750" y="134112"/>
                </a:moveTo>
                <a:lnTo>
                  <a:pt x="0" y="134112"/>
                </a:lnTo>
                <a:lnTo>
                  <a:pt x="38100" y="210312"/>
                </a:lnTo>
                <a:lnTo>
                  <a:pt x="69850" y="146812"/>
                </a:lnTo>
                <a:lnTo>
                  <a:pt x="31750" y="146812"/>
                </a:lnTo>
                <a:lnTo>
                  <a:pt x="31750" y="134112"/>
                </a:lnTo>
                <a:close/>
              </a:path>
              <a:path w="76200" h="210819">
                <a:moveTo>
                  <a:pt x="44450" y="0"/>
                </a:moveTo>
                <a:lnTo>
                  <a:pt x="31750" y="0"/>
                </a:lnTo>
                <a:lnTo>
                  <a:pt x="31750" y="146812"/>
                </a:lnTo>
                <a:lnTo>
                  <a:pt x="44450" y="146812"/>
                </a:lnTo>
                <a:lnTo>
                  <a:pt x="44450" y="0"/>
                </a:lnTo>
                <a:close/>
              </a:path>
              <a:path w="76200" h="210819">
                <a:moveTo>
                  <a:pt x="76200" y="134112"/>
                </a:moveTo>
                <a:lnTo>
                  <a:pt x="44450" y="134112"/>
                </a:lnTo>
                <a:lnTo>
                  <a:pt x="44450" y="146812"/>
                </a:lnTo>
                <a:lnTo>
                  <a:pt x="69850" y="146812"/>
                </a:lnTo>
                <a:lnTo>
                  <a:pt x="76200" y="134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4508015" y="2612009"/>
            <a:ext cx="2574925" cy="448945"/>
          </a:xfrm>
          <a:custGeom>
            <a:avLst/>
            <a:gdLst/>
            <a:ahLst/>
            <a:cxnLst/>
            <a:rect l="l" t="t" r="r" b="b"/>
            <a:pathLst>
              <a:path w="2574925" h="448944">
                <a:moveTo>
                  <a:pt x="2530347" y="372617"/>
                </a:moveTo>
                <a:lnTo>
                  <a:pt x="2498597" y="372617"/>
                </a:lnTo>
                <a:lnTo>
                  <a:pt x="2536697" y="448817"/>
                </a:lnTo>
                <a:lnTo>
                  <a:pt x="2568447" y="385317"/>
                </a:lnTo>
                <a:lnTo>
                  <a:pt x="2530347" y="385317"/>
                </a:lnTo>
                <a:lnTo>
                  <a:pt x="2530347" y="372617"/>
                </a:lnTo>
                <a:close/>
              </a:path>
              <a:path w="2574925" h="448944">
                <a:moveTo>
                  <a:pt x="2530347" y="223265"/>
                </a:moveTo>
                <a:lnTo>
                  <a:pt x="2530347" y="385317"/>
                </a:lnTo>
                <a:lnTo>
                  <a:pt x="2543047" y="385317"/>
                </a:lnTo>
                <a:lnTo>
                  <a:pt x="2543047" y="229615"/>
                </a:lnTo>
                <a:lnTo>
                  <a:pt x="2536697" y="229615"/>
                </a:lnTo>
                <a:lnTo>
                  <a:pt x="2530347" y="223265"/>
                </a:lnTo>
                <a:close/>
              </a:path>
              <a:path w="2574925" h="448944">
                <a:moveTo>
                  <a:pt x="2574797" y="372617"/>
                </a:moveTo>
                <a:lnTo>
                  <a:pt x="2543047" y="372617"/>
                </a:lnTo>
                <a:lnTo>
                  <a:pt x="2543047" y="385317"/>
                </a:lnTo>
                <a:lnTo>
                  <a:pt x="2568447" y="385317"/>
                </a:lnTo>
                <a:lnTo>
                  <a:pt x="2574797" y="372617"/>
                </a:lnTo>
                <a:close/>
              </a:path>
              <a:path w="2574925" h="448944">
                <a:moveTo>
                  <a:pt x="12700" y="0"/>
                </a:moveTo>
                <a:lnTo>
                  <a:pt x="0" y="0"/>
                </a:lnTo>
                <a:lnTo>
                  <a:pt x="0" y="229615"/>
                </a:lnTo>
                <a:lnTo>
                  <a:pt x="2530347" y="229615"/>
                </a:lnTo>
                <a:lnTo>
                  <a:pt x="2530347" y="223265"/>
                </a:lnTo>
                <a:lnTo>
                  <a:pt x="12700" y="223265"/>
                </a:lnTo>
                <a:lnTo>
                  <a:pt x="6350" y="216915"/>
                </a:lnTo>
                <a:lnTo>
                  <a:pt x="12700" y="216915"/>
                </a:lnTo>
                <a:lnTo>
                  <a:pt x="12700" y="0"/>
                </a:lnTo>
                <a:close/>
              </a:path>
              <a:path w="2574925" h="448944">
                <a:moveTo>
                  <a:pt x="2543047" y="216915"/>
                </a:moveTo>
                <a:lnTo>
                  <a:pt x="12700" y="216915"/>
                </a:lnTo>
                <a:lnTo>
                  <a:pt x="12700" y="223265"/>
                </a:lnTo>
                <a:lnTo>
                  <a:pt x="2530347" y="223265"/>
                </a:lnTo>
                <a:lnTo>
                  <a:pt x="2536697" y="229615"/>
                </a:lnTo>
                <a:lnTo>
                  <a:pt x="2543047" y="229615"/>
                </a:lnTo>
                <a:lnTo>
                  <a:pt x="2543047" y="216915"/>
                </a:lnTo>
                <a:close/>
              </a:path>
              <a:path w="2574925" h="448944">
                <a:moveTo>
                  <a:pt x="12700" y="216915"/>
                </a:moveTo>
                <a:lnTo>
                  <a:pt x="6350" y="216915"/>
                </a:lnTo>
                <a:lnTo>
                  <a:pt x="12700" y="223265"/>
                </a:lnTo>
                <a:lnTo>
                  <a:pt x="12700" y="216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2633114" y="2612009"/>
            <a:ext cx="1887855" cy="448945"/>
          </a:xfrm>
          <a:custGeom>
            <a:avLst/>
            <a:gdLst/>
            <a:ahLst/>
            <a:cxnLst/>
            <a:rect l="l" t="t" r="r" b="b"/>
            <a:pathLst>
              <a:path w="1887854" h="448944">
                <a:moveTo>
                  <a:pt x="31750" y="372617"/>
                </a:moveTo>
                <a:lnTo>
                  <a:pt x="0" y="372617"/>
                </a:lnTo>
                <a:lnTo>
                  <a:pt x="38100" y="448817"/>
                </a:lnTo>
                <a:lnTo>
                  <a:pt x="69850" y="385317"/>
                </a:lnTo>
                <a:lnTo>
                  <a:pt x="31750" y="385317"/>
                </a:lnTo>
                <a:lnTo>
                  <a:pt x="31750" y="372617"/>
                </a:lnTo>
                <a:close/>
              </a:path>
              <a:path w="1887854" h="448944">
                <a:moveTo>
                  <a:pt x="1874901" y="218058"/>
                </a:moveTo>
                <a:lnTo>
                  <a:pt x="31750" y="218058"/>
                </a:lnTo>
                <a:lnTo>
                  <a:pt x="31750" y="385317"/>
                </a:lnTo>
                <a:lnTo>
                  <a:pt x="44450" y="385317"/>
                </a:lnTo>
                <a:lnTo>
                  <a:pt x="44450" y="230758"/>
                </a:lnTo>
                <a:lnTo>
                  <a:pt x="38100" y="230758"/>
                </a:lnTo>
                <a:lnTo>
                  <a:pt x="44450" y="224408"/>
                </a:lnTo>
                <a:lnTo>
                  <a:pt x="1874901" y="224408"/>
                </a:lnTo>
                <a:lnTo>
                  <a:pt x="1874901" y="218058"/>
                </a:lnTo>
                <a:close/>
              </a:path>
              <a:path w="1887854" h="448944">
                <a:moveTo>
                  <a:pt x="76200" y="372617"/>
                </a:moveTo>
                <a:lnTo>
                  <a:pt x="44450" y="372617"/>
                </a:lnTo>
                <a:lnTo>
                  <a:pt x="44450" y="385317"/>
                </a:lnTo>
                <a:lnTo>
                  <a:pt x="69850" y="385317"/>
                </a:lnTo>
                <a:lnTo>
                  <a:pt x="76200" y="372617"/>
                </a:lnTo>
                <a:close/>
              </a:path>
              <a:path w="1887854" h="448944">
                <a:moveTo>
                  <a:pt x="44450" y="224408"/>
                </a:moveTo>
                <a:lnTo>
                  <a:pt x="38100" y="230758"/>
                </a:lnTo>
                <a:lnTo>
                  <a:pt x="44450" y="230758"/>
                </a:lnTo>
                <a:lnTo>
                  <a:pt x="44450" y="224408"/>
                </a:lnTo>
                <a:close/>
              </a:path>
              <a:path w="1887854" h="448944">
                <a:moveTo>
                  <a:pt x="1887601" y="218058"/>
                </a:moveTo>
                <a:lnTo>
                  <a:pt x="1881251" y="218058"/>
                </a:lnTo>
                <a:lnTo>
                  <a:pt x="1874901" y="224408"/>
                </a:lnTo>
                <a:lnTo>
                  <a:pt x="44450" y="224408"/>
                </a:lnTo>
                <a:lnTo>
                  <a:pt x="44450" y="230758"/>
                </a:lnTo>
                <a:lnTo>
                  <a:pt x="1887601" y="230758"/>
                </a:lnTo>
                <a:lnTo>
                  <a:pt x="1887601" y="218058"/>
                </a:lnTo>
                <a:close/>
              </a:path>
              <a:path w="1887854" h="448944">
                <a:moveTo>
                  <a:pt x="1887601" y="0"/>
                </a:moveTo>
                <a:lnTo>
                  <a:pt x="1874901" y="0"/>
                </a:lnTo>
                <a:lnTo>
                  <a:pt x="1874901" y="224408"/>
                </a:lnTo>
                <a:lnTo>
                  <a:pt x="1881251" y="218058"/>
                </a:lnTo>
                <a:lnTo>
                  <a:pt x="1887601" y="218058"/>
                </a:lnTo>
                <a:lnTo>
                  <a:pt x="188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1935504" y="4343780"/>
            <a:ext cx="76200" cy="273685"/>
          </a:xfrm>
          <a:custGeom>
            <a:avLst/>
            <a:gdLst/>
            <a:ahLst/>
            <a:cxnLst/>
            <a:rect l="l" t="t" r="r" b="b"/>
            <a:pathLst>
              <a:path w="76200" h="273685">
                <a:moveTo>
                  <a:pt x="31750" y="197484"/>
                </a:moveTo>
                <a:lnTo>
                  <a:pt x="0" y="197484"/>
                </a:lnTo>
                <a:lnTo>
                  <a:pt x="38100" y="273684"/>
                </a:lnTo>
                <a:lnTo>
                  <a:pt x="69850" y="210184"/>
                </a:lnTo>
                <a:lnTo>
                  <a:pt x="31750" y="210184"/>
                </a:lnTo>
                <a:lnTo>
                  <a:pt x="31750" y="197484"/>
                </a:lnTo>
                <a:close/>
              </a:path>
              <a:path w="76200" h="273685">
                <a:moveTo>
                  <a:pt x="44450" y="0"/>
                </a:moveTo>
                <a:lnTo>
                  <a:pt x="31750" y="0"/>
                </a:lnTo>
                <a:lnTo>
                  <a:pt x="31750" y="210184"/>
                </a:lnTo>
                <a:lnTo>
                  <a:pt x="44450" y="210184"/>
                </a:lnTo>
                <a:lnTo>
                  <a:pt x="44450" y="0"/>
                </a:lnTo>
                <a:close/>
              </a:path>
              <a:path w="76200" h="273685">
                <a:moveTo>
                  <a:pt x="76200" y="197484"/>
                </a:moveTo>
                <a:lnTo>
                  <a:pt x="44450" y="197484"/>
                </a:lnTo>
                <a:lnTo>
                  <a:pt x="44450" y="210184"/>
                </a:lnTo>
                <a:lnTo>
                  <a:pt x="69850" y="210184"/>
                </a:lnTo>
                <a:lnTo>
                  <a:pt x="76200" y="197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7014614" y="3691128"/>
            <a:ext cx="76200" cy="337820"/>
          </a:xfrm>
          <a:custGeom>
            <a:avLst/>
            <a:gdLst/>
            <a:ahLst/>
            <a:cxnLst/>
            <a:rect l="l" t="t" r="r" b="b"/>
            <a:pathLst>
              <a:path w="76200" h="337820">
                <a:moveTo>
                  <a:pt x="31740" y="261429"/>
                </a:moveTo>
                <a:lnTo>
                  <a:pt x="0" y="262381"/>
                </a:lnTo>
                <a:lnTo>
                  <a:pt x="40513" y="337438"/>
                </a:lnTo>
                <a:lnTo>
                  <a:pt x="69695" y="274193"/>
                </a:lnTo>
                <a:lnTo>
                  <a:pt x="32131" y="274193"/>
                </a:lnTo>
                <a:lnTo>
                  <a:pt x="31740" y="261429"/>
                </a:lnTo>
                <a:close/>
              </a:path>
              <a:path w="76200" h="337820">
                <a:moveTo>
                  <a:pt x="44443" y="261048"/>
                </a:moveTo>
                <a:lnTo>
                  <a:pt x="31740" y="261429"/>
                </a:lnTo>
                <a:lnTo>
                  <a:pt x="32131" y="274193"/>
                </a:lnTo>
                <a:lnTo>
                  <a:pt x="44831" y="273685"/>
                </a:lnTo>
                <a:lnTo>
                  <a:pt x="44443" y="261048"/>
                </a:lnTo>
                <a:close/>
              </a:path>
              <a:path w="76200" h="337820">
                <a:moveTo>
                  <a:pt x="76200" y="260095"/>
                </a:moveTo>
                <a:lnTo>
                  <a:pt x="44443" y="261048"/>
                </a:lnTo>
                <a:lnTo>
                  <a:pt x="44831" y="273685"/>
                </a:lnTo>
                <a:lnTo>
                  <a:pt x="32131" y="274193"/>
                </a:lnTo>
                <a:lnTo>
                  <a:pt x="69695" y="274193"/>
                </a:lnTo>
                <a:lnTo>
                  <a:pt x="76200" y="260095"/>
                </a:lnTo>
                <a:close/>
              </a:path>
              <a:path w="76200" h="337820">
                <a:moveTo>
                  <a:pt x="36449" y="0"/>
                </a:moveTo>
                <a:lnTo>
                  <a:pt x="23749" y="381"/>
                </a:lnTo>
                <a:lnTo>
                  <a:pt x="31740" y="261429"/>
                </a:lnTo>
                <a:lnTo>
                  <a:pt x="44443" y="261048"/>
                </a:lnTo>
                <a:lnTo>
                  <a:pt x="36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7030489" y="4406645"/>
            <a:ext cx="76200" cy="210820"/>
          </a:xfrm>
          <a:custGeom>
            <a:avLst/>
            <a:gdLst/>
            <a:ahLst/>
            <a:cxnLst/>
            <a:rect l="l" t="t" r="r" b="b"/>
            <a:pathLst>
              <a:path w="76200" h="210820">
                <a:moveTo>
                  <a:pt x="31636" y="135684"/>
                </a:moveTo>
                <a:lnTo>
                  <a:pt x="0" y="138811"/>
                </a:lnTo>
                <a:lnTo>
                  <a:pt x="45466" y="210820"/>
                </a:lnTo>
                <a:lnTo>
                  <a:pt x="69321" y="148336"/>
                </a:lnTo>
                <a:lnTo>
                  <a:pt x="32893" y="148336"/>
                </a:lnTo>
                <a:lnTo>
                  <a:pt x="31636" y="135684"/>
                </a:lnTo>
                <a:close/>
              </a:path>
              <a:path w="76200" h="210820">
                <a:moveTo>
                  <a:pt x="44223" y="134440"/>
                </a:moveTo>
                <a:lnTo>
                  <a:pt x="31636" y="135684"/>
                </a:lnTo>
                <a:lnTo>
                  <a:pt x="32893" y="148336"/>
                </a:lnTo>
                <a:lnTo>
                  <a:pt x="45466" y="147066"/>
                </a:lnTo>
                <a:lnTo>
                  <a:pt x="44223" y="134440"/>
                </a:lnTo>
                <a:close/>
              </a:path>
              <a:path w="76200" h="210820">
                <a:moveTo>
                  <a:pt x="75819" y="131318"/>
                </a:moveTo>
                <a:lnTo>
                  <a:pt x="44223" y="134440"/>
                </a:lnTo>
                <a:lnTo>
                  <a:pt x="45466" y="147066"/>
                </a:lnTo>
                <a:lnTo>
                  <a:pt x="32893" y="148336"/>
                </a:lnTo>
                <a:lnTo>
                  <a:pt x="69321" y="148336"/>
                </a:lnTo>
                <a:lnTo>
                  <a:pt x="75819" y="131318"/>
                </a:lnTo>
                <a:close/>
              </a:path>
              <a:path w="76200" h="210820">
                <a:moveTo>
                  <a:pt x="30988" y="0"/>
                </a:moveTo>
                <a:lnTo>
                  <a:pt x="18288" y="1270"/>
                </a:lnTo>
                <a:lnTo>
                  <a:pt x="31636" y="135684"/>
                </a:lnTo>
                <a:lnTo>
                  <a:pt x="44223" y="134440"/>
                </a:lnTo>
                <a:lnTo>
                  <a:pt x="30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7037856" y="4996306"/>
            <a:ext cx="76200" cy="293370"/>
          </a:xfrm>
          <a:custGeom>
            <a:avLst/>
            <a:gdLst/>
            <a:ahLst/>
            <a:cxnLst/>
            <a:rect l="l" t="t" r="r" b="b"/>
            <a:pathLst>
              <a:path w="76200" h="293370">
                <a:moveTo>
                  <a:pt x="31750" y="217169"/>
                </a:moveTo>
                <a:lnTo>
                  <a:pt x="0" y="217169"/>
                </a:lnTo>
                <a:lnTo>
                  <a:pt x="38100" y="293369"/>
                </a:lnTo>
                <a:lnTo>
                  <a:pt x="69850" y="229869"/>
                </a:lnTo>
                <a:lnTo>
                  <a:pt x="31750" y="229869"/>
                </a:lnTo>
                <a:lnTo>
                  <a:pt x="31750" y="217169"/>
                </a:lnTo>
                <a:close/>
              </a:path>
              <a:path w="76200" h="293370">
                <a:moveTo>
                  <a:pt x="44450" y="0"/>
                </a:moveTo>
                <a:lnTo>
                  <a:pt x="31750" y="0"/>
                </a:lnTo>
                <a:lnTo>
                  <a:pt x="31750" y="229869"/>
                </a:lnTo>
                <a:lnTo>
                  <a:pt x="44450" y="229869"/>
                </a:lnTo>
                <a:lnTo>
                  <a:pt x="44450" y="0"/>
                </a:lnTo>
                <a:close/>
              </a:path>
              <a:path w="76200" h="293370">
                <a:moveTo>
                  <a:pt x="76200" y="217169"/>
                </a:moveTo>
                <a:lnTo>
                  <a:pt x="44450" y="217169"/>
                </a:lnTo>
                <a:lnTo>
                  <a:pt x="44450" y="229869"/>
                </a:lnTo>
                <a:lnTo>
                  <a:pt x="69850" y="229869"/>
                </a:lnTo>
                <a:lnTo>
                  <a:pt x="76200" y="217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4473598" y="1937385"/>
            <a:ext cx="76200" cy="295910"/>
          </a:xfrm>
          <a:custGeom>
            <a:avLst/>
            <a:gdLst/>
            <a:ahLst/>
            <a:cxnLst/>
            <a:rect l="l" t="t" r="r" b="b"/>
            <a:pathLst>
              <a:path w="76200" h="295910">
                <a:moveTo>
                  <a:pt x="31687" y="219870"/>
                </a:moveTo>
                <a:lnTo>
                  <a:pt x="0" y="220979"/>
                </a:lnTo>
                <a:lnTo>
                  <a:pt x="40767" y="295782"/>
                </a:lnTo>
                <a:lnTo>
                  <a:pt x="69694" y="232537"/>
                </a:lnTo>
                <a:lnTo>
                  <a:pt x="32131" y="232537"/>
                </a:lnTo>
                <a:lnTo>
                  <a:pt x="31687" y="219870"/>
                </a:lnTo>
                <a:close/>
              </a:path>
              <a:path w="76200" h="295910">
                <a:moveTo>
                  <a:pt x="44385" y="219426"/>
                </a:moveTo>
                <a:lnTo>
                  <a:pt x="31687" y="219870"/>
                </a:lnTo>
                <a:lnTo>
                  <a:pt x="32131" y="232537"/>
                </a:lnTo>
                <a:lnTo>
                  <a:pt x="44831" y="232155"/>
                </a:lnTo>
                <a:lnTo>
                  <a:pt x="44385" y="219426"/>
                </a:lnTo>
                <a:close/>
              </a:path>
              <a:path w="76200" h="295910">
                <a:moveTo>
                  <a:pt x="76200" y="218312"/>
                </a:moveTo>
                <a:lnTo>
                  <a:pt x="44385" y="219426"/>
                </a:lnTo>
                <a:lnTo>
                  <a:pt x="44831" y="232155"/>
                </a:lnTo>
                <a:lnTo>
                  <a:pt x="32131" y="232537"/>
                </a:lnTo>
                <a:lnTo>
                  <a:pt x="69694" y="232537"/>
                </a:lnTo>
                <a:lnTo>
                  <a:pt x="76200" y="218312"/>
                </a:lnTo>
                <a:close/>
              </a:path>
              <a:path w="76200" h="295910">
                <a:moveTo>
                  <a:pt x="36703" y="0"/>
                </a:moveTo>
                <a:lnTo>
                  <a:pt x="24003" y="380"/>
                </a:lnTo>
                <a:lnTo>
                  <a:pt x="31687" y="219870"/>
                </a:lnTo>
                <a:lnTo>
                  <a:pt x="44385" y="219426"/>
                </a:lnTo>
                <a:lnTo>
                  <a:pt x="36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1909214" y="3432048"/>
            <a:ext cx="76200" cy="337820"/>
          </a:xfrm>
          <a:custGeom>
            <a:avLst/>
            <a:gdLst/>
            <a:ahLst/>
            <a:cxnLst/>
            <a:rect l="l" t="t" r="r" b="b"/>
            <a:pathLst>
              <a:path w="76200" h="337820">
                <a:moveTo>
                  <a:pt x="31740" y="261429"/>
                </a:moveTo>
                <a:lnTo>
                  <a:pt x="0" y="262381"/>
                </a:lnTo>
                <a:lnTo>
                  <a:pt x="40513" y="337438"/>
                </a:lnTo>
                <a:lnTo>
                  <a:pt x="69695" y="274192"/>
                </a:lnTo>
                <a:lnTo>
                  <a:pt x="32131" y="274192"/>
                </a:lnTo>
                <a:lnTo>
                  <a:pt x="31740" y="261429"/>
                </a:lnTo>
                <a:close/>
              </a:path>
              <a:path w="76200" h="337820">
                <a:moveTo>
                  <a:pt x="44443" y="261048"/>
                </a:moveTo>
                <a:lnTo>
                  <a:pt x="31740" y="261429"/>
                </a:lnTo>
                <a:lnTo>
                  <a:pt x="32131" y="274192"/>
                </a:lnTo>
                <a:lnTo>
                  <a:pt x="44831" y="273684"/>
                </a:lnTo>
                <a:lnTo>
                  <a:pt x="44443" y="261048"/>
                </a:lnTo>
                <a:close/>
              </a:path>
              <a:path w="76200" h="337820">
                <a:moveTo>
                  <a:pt x="76200" y="260095"/>
                </a:moveTo>
                <a:lnTo>
                  <a:pt x="44443" y="261048"/>
                </a:lnTo>
                <a:lnTo>
                  <a:pt x="44831" y="273684"/>
                </a:lnTo>
                <a:lnTo>
                  <a:pt x="32131" y="274192"/>
                </a:lnTo>
                <a:lnTo>
                  <a:pt x="69695" y="274192"/>
                </a:lnTo>
                <a:lnTo>
                  <a:pt x="76200" y="260095"/>
                </a:lnTo>
                <a:close/>
              </a:path>
              <a:path w="76200" h="337820">
                <a:moveTo>
                  <a:pt x="36449" y="0"/>
                </a:moveTo>
                <a:lnTo>
                  <a:pt x="23749" y="380"/>
                </a:lnTo>
                <a:lnTo>
                  <a:pt x="31740" y="261429"/>
                </a:lnTo>
                <a:lnTo>
                  <a:pt x="44443" y="261048"/>
                </a:lnTo>
                <a:lnTo>
                  <a:pt x="36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767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9144000" cy="914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4400" spc="-10" dirty="0">
                <a:latin typeface="Calibri"/>
                <a:cs typeface="Calibri"/>
              </a:rPr>
              <a:t>Prosedur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6396"/>
            <a:ext cx="8036559" cy="346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175895" indent="-609600">
              <a:lnSpc>
                <a:spcPts val="2590"/>
              </a:lnSpc>
              <a:buFont typeface="Arial"/>
              <a:buChar char="•"/>
              <a:tabLst>
                <a:tab pos="622300" algn="l"/>
                <a:tab pos="622935" algn="l"/>
                <a:tab pos="3164840" algn="l"/>
                <a:tab pos="4499610" algn="l"/>
              </a:tabLst>
            </a:pPr>
            <a:r>
              <a:rPr sz="2400" spc="-10" dirty="0">
                <a:latin typeface="Calibri"/>
                <a:cs typeface="Calibri"/>
              </a:rPr>
              <a:t>Haluskan </a:t>
            </a:r>
            <a:r>
              <a:rPr sz="2400" spc="-5" dirty="0">
                <a:latin typeface="Calibri"/>
                <a:cs typeface="Calibri"/>
              </a:rPr>
              <a:t>bahan </a:t>
            </a:r>
            <a:r>
              <a:rPr sz="2400" spc="-10" dirty="0">
                <a:latin typeface="Calibri"/>
                <a:cs typeface="Calibri"/>
              </a:rPr>
              <a:t>sehingga dapat </a:t>
            </a:r>
            <a:r>
              <a:rPr sz="2400" dirty="0">
                <a:latin typeface="Calibri"/>
                <a:cs typeface="Calibri"/>
              </a:rPr>
              <a:t>melalui </a:t>
            </a:r>
            <a:r>
              <a:rPr sz="2400" spc="-20" dirty="0">
                <a:latin typeface="Calibri"/>
                <a:cs typeface="Calibri"/>
              </a:rPr>
              <a:t>ayakan </a:t>
            </a:r>
            <a:r>
              <a:rPr sz="2400" spc="-10" dirty="0">
                <a:latin typeface="Calibri"/>
                <a:cs typeface="Calibri"/>
              </a:rPr>
              <a:t>diameter </a:t>
            </a:r>
            <a:r>
              <a:rPr sz="2400" dirty="0">
                <a:latin typeface="Calibri"/>
                <a:cs typeface="Calibri"/>
              </a:rPr>
              <a:t>1  mm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campurlah	baik-baik.	</a:t>
            </a:r>
            <a:r>
              <a:rPr sz="2400" spc="-10" dirty="0">
                <a:latin typeface="Calibri"/>
                <a:cs typeface="Calibri"/>
              </a:rPr>
              <a:t>Kalau </a:t>
            </a:r>
            <a:r>
              <a:rPr sz="2400" spc="-5" dirty="0">
                <a:latin typeface="Calibri"/>
                <a:cs typeface="Calibri"/>
              </a:rPr>
              <a:t>bahan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dapat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dihalusksan, hancurkan </a:t>
            </a:r>
            <a:r>
              <a:rPr sz="2400" spc="-5" dirty="0">
                <a:latin typeface="Calibri"/>
                <a:cs typeface="Calibri"/>
              </a:rPr>
              <a:t>sebaik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mungkin.</a:t>
            </a:r>
            <a:endParaRPr sz="2400">
              <a:latin typeface="Calibri"/>
              <a:cs typeface="Calibri"/>
            </a:endParaRPr>
          </a:p>
          <a:p>
            <a:pPr marL="622300" marR="156845" indent="-609600">
              <a:lnSpc>
                <a:spcPct val="90000"/>
              </a:lnSpc>
              <a:spcBef>
                <a:spcPts val="535"/>
              </a:spcBef>
              <a:buFont typeface="Arial"/>
              <a:buChar char="•"/>
              <a:tabLst>
                <a:tab pos="622300" algn="l"/>
                <a:tab pos="622935" algn="l"/>
                <a:tab pos="1721485" algn="l"/>
              </a:tabLst>
            </a:pPr>
            <a:r>
              <a:rPr sz="2400" spc="-5" dirty="0">
                <a:latin typeface="Calibri"/>
                <a:cs typeface="Calibri"/>
              </a:rPr>
              <a:t>Timbang </a:t>
            </a:r>
            <a:r>
              <a:rPr sz="2400" dirty="0">
                <a:latin typeface="Calibri"/>
                <a:cs typeface="Calibri"/>
              </a:rPr>
              <a:t>2 g </a:t>
            </a:r>
            <a:r>
              <a:rPr sz="2400" spc="-5" dirty="0">
                <a:latin typeface="Calibri"/>
                <a:cs typeface="Calibri"/>
              </a:rPr>
              <a:t>bahan </a:t>
            </a:r>
            <a:r>
              <a:rPr sz="2400" spc="-15" dirty="0">
                <a:latin typeface="Calibri"/>
                <a:cs typeface="Calibri"/>
              </a:rPr>
              <a:t>kering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ekstraksi </a:t>
            </a:r>
            <a:r>
              <a:rPr sz="2400" spc="-10" dirty="0">
                <a:latin typeface="Calibri"/>
                <a:cs typeface="Calibri"/>
              </a:rPr>
              <a:t>lemaknya dengan  </a:t>
            </a:r>
            <a:r>
              <a:rPr sz="2400" spc="-15" dirty="0">
                <a:latin typeface="Calibri"/>
                <a:cs typeface="Calibri"/>
              </a:rPr>
              <a:t>soxhlet.	</a:t>
            </a:r>
            <a:r>
              <a:rPr sz="2400" spc="-10" dirty="0">
                <a:latin typeface="Calibri"/>
                <a:cs typeface="Calibri"/>
              </a:rPr>
              <a:t>Kalau </a:t>
            </a:r>
            <a:r>
              <a:rPr sz="2400" spc="-5" dirty="0">
                <a:latin typeface="Calibri"/>
                <a:cs typeface="Calibri"/>
              </a:rPr>
              <a:t>bahan sedikit mengandung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lemak,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misalnya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sayur-sayuran </a:t>
            </a:r>
            <a:r>
              <a:rPr sz="2400" spc="-10" dirty="0">
                <a:latin typeface="Calibri"/>
                <a:cs typeface="Calibri"/>
              </a:rPr>
              <a:t>gunakan </a:t>
            </a:r>
            <a:r>
              <a:rPr sz="2400" dirty="0">
                <a:latin typeface="Calibri"/>
                <a:cs typeface="Calibri"/>
              </a:rPr>
              <a:t>10 g </a:t>
            </a:r>
            <a:r>
              <a:rPr sz="2400" spc="-5" dirty="0">
                <a:latin typeface="Calibri"/>
                <a:cs typeface="Calibri"/>
              </a:rPr>
              <a:t>bahan;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5" dirty="0">
                <a:latin typeface="Calibri"/>
                <a:cs typeface="Calibri"/>
              </a:rPr>
              <a:t>perlu </a:t>
            </a:r>
            <a:r>
              <a:rPr sz="2400" spc="-15" dirty="0">
                <a:latin typeface="Calibri"/>
                <a:cs typeface="Calibri"/>
              </a:rPr>
              <a:t>dikeringkan 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spc="-15" dirty="0">
                <a:latin typeface="Calibri"/>
                <a:cs typeface="Calibri"/>
              </a:rPr>
              <a:t>diekstraksi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lemaknya</a:t>
            </a:r>
            <a:endParaRPr sz="2400">
              <a:latin typeface="Calibri"/>
              <a:cs typeface="Calibri"/>
            </a:endParaRPr>
          </a:p>
          <a:p>
            <a:pPr marL="622300" marR="5080" indent="-6096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622300" algn="l"/>
                <a:tab pos="622935" algn="l"/>
                <a:tab pos="2150745" algn="l"/>
                <a:tab pos="5570220" algn="l"/>
                <a:tab pos="6626225" algn="l"/>
              </a:tabLst>
            </a:pPr>
            <a:r>
              <a:rPr sz="2400" spc="-5" dirty="0">
                <a:latin typeface="Calibri"/>
                <a:cs typeface="Calibri"/>
              </a:rPr>
              <a:t>Pindahkan bahan </a:t>
            </a:r>
            <a:r>
              <a:rPr sz="2400" spc="-40" dirty="0">
                <a:latin typeface="Calibri"/>
                <a:cs typeface="Calibri"/>
              </a:rPr>
              <a:t>ke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dalam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erlenmeyer	600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ml.	</a:t>
            </a:r>
            <a:r>
              <a:rPr sz="2400" spc="-10" dirty="0">
                <a:latin typeface="Calibri"/>
                <a:cs typeface="Calibri"/>
              </a:rPr>
              <a:t>Kalau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  </a:t>
            </a:r>
            <a:r>
              <a:rPr sz="2400" spc="-10" dirty="0">
                <a:latin typeface="Calibri"/>
                <a:cs typeface="Calibri"/>
              </a:rPr>
              <a:t>tambahkan	</a:t>
            </a:r>
            <a:r>
              <a:rPr sz="2400" spc="-5" dirty="0">
                <a:latin typeface="Calibri"/>
                <a:cs typeface="Calibri"/>
              </a:rPr>
              <a:t>0,5 </a:t>
            </a:r>
            <a:r>
              <a:rPr sz="2400" dirty="0">
                <a:latin typeface="Calibri"/>
                <a:cs typeface="Calibri"/>
              </a:rPr>
              <a:t>g asbes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telah </a:t>
            </a:r>
            <a:r>
              <a:rPr sz="2400" spc="-10" dirty="0">
                <a:latin typeface="Calibri"/>
                <a:cs typeface="Calibri"/>
              </a:rPr>
              <a:t>dipijarkan </a:t>
            </a:r>
            <a:r>
              <a:rPr sz="2400" spc="-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tetes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zat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 </a:t>
            </a:r>
            <a:r>
              <a:rPr sz="2400" spc="-5" dirty="0">
                <a:latin typeface="Calibri"/>
                <a:cs typeface="Calibri"/>
              </a:rPr>
              <a:t>buih </a:t>
            </a:r>
            <a:r>
              <a:rPr sz="2400" spc="-10" dirty="0">
                <a:latin typeface="Calibri"/>
                <a:cs typeface="Calibri"/>
              </a:rPr>
              <a:t>(antifoam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agent).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592" y="164592"/>
            <a:ext cx="2087880" cy="142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228612"/>
            <a:ext cx="1905000" cy="1239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550" y="209550"/>
            <a:ext cx="1943100" cy="1277620"/>
          </a:xfrm>
          <a:custGeom>
            <a:avLst/>
            <a:gdLst/>
            <a:ahLst/>
            <a:cxnLst/>
            <a:rect l="l" t="t" r="r" b="b"/>
            <a:pathLst>
              <a:path w="1943100" h="1277620">
                <a:moveTo>
                  <a:pt x="0" y="1277365"/>
                </a:moveTo>
                <a:lnTo>
                  <a:pt x="1943100" y="1277365"/>
                </a:lnTo>
                <a:lnTo>
                  <a:pt x="1943100" y="0"/>
                </a:lnTo>
                <a:lnTo>
                  <a:pt x="0" y="0"/>
                </a:lnTo>
                <a:lnTo>
                  <a:pt x="0" y="127736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Kasar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0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Kasar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701675" indent="-609600">
              <a:lnSpc>
                <a:spcPct val="7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pc="-30" dirty="0"/>
              <a:t>Tambahkan </a:t>
            </a:r>
            <a:r>
              <a:rPr spc="-10" dirty="0"/>
              <a:t>200 ml larutan </a:t>
            </a:r>
            <a:r>
              <a:rPr spc="-5" dirty="0"/>
              <a:t>H2SO4 mendidih (125 g  H2SO4 </a:t>
            </a:r>
            <a:r>
              <a:rPr spc="-15" dirty="0"/>
              <a:t>pekat/100 </a:t>
            </a:r>
            <a:r>
              <a:rPr spc="-5" dirty="0"/>
              <a:t>ml = 0.255 N </a:t>
            </a:r>
            <a:r>
              <a:rPr spc="-10" dirty="0"/>
              <a:t>H2SO4) dan </a:t>
            </a:r>
            <a:r>
              <a:rPr spc="-5" dirty="0"/>
              <a:t>tutuplah  </a:t>
            </a:r>
            <a:r>
              <a:rPr spc="-15" dirty="0"/>
              <a:t>dengan </a:t>
            </a:r>
            <a:r>
              <a:rPr spc="-10" dirty="0"/>
              <a:t>pendidngin </a:t>
            </a:r>
            <a:r>
              <a:rPr spc="-5" dirty="0"/>
              <a:t>balik, </a:t>
            </a:r>
            <a:r>
              <a:rPr spc="-15" dirty="0"/>
              <a:t>didihkan </a:t>
            </a:r>
            <a:r>
              <a:rPr spc="-10" dirty="0"/>
              <a:t>selama </a:t>
            </a:r>
            <a:r>
              <a:rPr spc="-5" dirty="0"/>
              <a:t>30 menit  </a:t>
            </a:r>
            <a:r>
              <a:rPr spc="-15" dirty="0"/>
              <a:t>dengan kadangkala</a:t>
            </a:r>
            <a:r>
              <a:rPr spc="70" dirty="0"/>
              <a:t> </a:t>
            </a:r>
            <a:r>
              <a:rPr spc="-15" dirty="0"/>
              <a:t>digoyang-goyangkan.</a:t>
            </a:r>
          </a:p>
          <a:p>
            <a:pPr marL="622300" marR="57785" indent="-609600">
              <a:lnSpc>
                <a:spcPct val="70000"/>
              </a:lnSpc>
              <a:spcBef>
                <a:spcPts val="1200"/>
              </a:spcBef>
              <a:buFont typeface="Arial"/>
              <a:buChar char="•"/>
              <a:tabLst>
                <a:tab pos="622300" algn="l"/>
                <a:tab pos="622935" algn="l"/>
                <a:tab pos="2068195" algn="l"/>
              </a:tabLst>
            </a:pPr>
            <a:r>
              <a:rPr spc="-5" dirty="0"/>
              <a:t>Saring </a:t>
            </a:r>
            <a:r>
              <a:rPr spc="-10" dirty="0"/>
              <a:t>suspensi </a:t>
            </a:r>
            <a:r>
              <a:rPr spc="-5" dirty="0"/>
              <a:t>melalui </a:t>
            </a:r>
            <a:r>
              <a:rPr spc="-20" dirty="0"/>
              <a:t>kertas </a:t>
            </a:r>
            <a:r>
              <a:rPr spc="-5" dirty="0"/>
              <a:t>saring </a:t>
            </a:r>
            <a:r>
              <a:rPr spc="-10" dirty="0"/>
              <a:t>dan residu </a:t>
            </a:r>
            <a:r>
              <a:rPr spc="-15" dirty="0"/>
              <a:t>yang  </a:t>
            </a:r>
            <a:r>
              <a:rPr spc="-10" dirty="0"/>
              <a:t>tertinggal </a:t>
            </a:r>
            <a:r>
              <a:rPr spc="-5" dirty="0"/>
              <a:t>dalam </a:t>
            </a:r>
            <a:r>
              <a:rPr spc="-10" dirty="0"/>
              <a:t>erlenmeyer </a:t>
            </a:r>
            <a:r>
              <a:rPr spc="-5" dirty="0"/>
              <a:t>dicuci </a:t>
            </a:r>
            <a:r>
              <a:rPr spc="-15" dirty="0"/>
              <a:t>dengan </a:t>
            </a:r>
            <a:r>
              <a:rPr spc="-5" dirty="0"/>
              <a:t>aquades  mendidih.	Cucilah </a:t>
            </a:r>
            <a:r>
              <a:rPr spc="-10" dirty="0"/>
              <a:t>residu </a:t>
            </a:r>
            <a:r>
              <a:rPr spc="-5" dirty="0"/>
              <a:t>dalam </a:t>
            </a:r>
            <a:r>
              <a:rPr spc="-25" dirty="0"/>
              <a:t>kertas </a:t>
            </a:r>
            <a:r>
              <a:rPr spc="-10" dirty="0"/>
              <a:t>saring</a:t>
            </a:r>
            <a:r>
              <a:rPr spc="70" dirty="0"/>
              <a:t> </a:t>
            </a:r>
            <a:r>
              <a:rPr spc="-10" dirty="0"/>
              <a:t>sampai</a:t>
            </a:r>
            <a:r>
              <a:rPr spc="15" dirty="0"/>
              <a:t> </a:t>
            </a:r>
            <a:r>
              <a:rPr spc="-5" dirty="0"/>
              <a:t>air  cucian tidak </a:t>
            </a:r>
            <a:r>
              <a:rPr spc="-20" dirty="0"/>
              <a:t>bersifat </a:t>
            </a:r>
            <a:r>
              <a:rPr spc="-5" dirty="0"/>
              <a:t>asam lagi (uji </a:t>
            </a:r>
            <a:r>
              <a:rPr spc="-15" dirty="0"/>
              <a:t>dengan </a:t>
            </a:r>
            <a:r>
              <a:rPr spc="-20" dirty="0"/>
              <a:t>kertas</a:t>
            </a:r>
            <a:r>
              <a:rPr spc="105" dirty="0"/>
              <a:t> </a:t>
            </a:r>
            <a:r>
              <a:rPr spc="-5" dirty="0"/>
              <a:t>lakmus).</a:t>
            </a:r>
          </a:p>
          <a:p>
            <a:pPr marL="622300" marR="292735" indent="-609600">
              <a:lnSpc>
                <a:spcPct val="70000"/>
              </a:lnSpc>
              <a:spcBef>
                <a:spcPts val="12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pc="-10" dirty="0"/>
              <a:t>Pindahkan </a:t>
            </a:r>
            <a:r>
              <a:rPr spc="-15" dirty="0"/>
              <a:t>secara kuantitatif </a:t>
            </a:r>
            <a:r>
              <a:rPr spc="-10" dirty="0"/>
              <a:t>residu dari </a:t>
            </a:r>
            <a:r>
              <a:rPr spc="-20" dirty="0"/>
              <a:t>kertas </a:t>
            </a:r>
            <a:r>
              <a:rPr spc="-5" dirty="0"/>
              <a:t>saring </a:t>
            </a:r>
            <a:r>
              <a:rPr spc="-45" dirty="0"/>
              <a:t>ke  </a:t>
            </a:r>
            <a:r>
              <a:rPr spc="-5" dirty="0"/>
              <a:t>dalam </a:t>
            </a:r>
            <a:r>
              <a:rPr spc="-10" dirty="0"/>
              <a:t>erlenmeyer </a:t>
            </a:r>
            <a:r>
              <a:rPr spc="-15" dirty="0"/>
              <a:t>kembali dengan </a:t>
            </a:r>
            <a:r>
              <a:rPr spc="-10" dirty="0"/>
              <a:t>spatula dan </a:t>
            </a:r>
            <a:r>
              <a:rPr spc="-20" dirty="0"/>
              <a:t>sisanya  </a:t>
            </a:r>
            <a:r>
              <a:rPr spc="-5" dirty="0"/>
              <a:t>dicuci </a:t>
            </a:r>
            <a:r>
              <a:rPr spc="-15" dirty="0"/>
              <a:t>dengan </a:t>
            </a:r>
            <a:r>
              <a:rPr spc="-10" dirty="0"/>
              <a:t>larutan </a:t>
            </a:r>
            <a:r>
              <a:rPr spc="-5" dirty="0"/>
              <a:t>NaOH mendidih </a:t>
            </a:r>
            <a:r>
              <a:rPr spc="-10" dirty="0"/>
              <a:t>(1.25g  </a:t>
            </a:r>
            <a:r>
              <a:rPr spc="-5" dirty="0"/>
              <a:t>NaOH/100ml = 0,313 N NaOH) </a:t>
            </a:r>
            <a:r>
              <a:rPr spc="-20" dirty="0"/>
              <a:t>sebanyak </a:t>
            </a:r>
            <a:r>
              <a:rPr spc="-10" dirty="0"/>
              <a:t>200 ml sampai  semua residu </a:t>
            </a:r>
            <a:r>
              <a:rPr spc="-5" dirty="0"/>
              <a:t>masuk </a:t>
            </a:r>
            <a:r>
              <a:rPr spc="-45" dirty="0"/>
              <a:t>ke </a:t>
            </a:r>
            <a:r>
              <a:rPr spc="-5" dirty="0"/>
              <a:t>dalam </a:t>
            </a:r>
            <a:r>
              <a:rPr spc="-30" dirty="0"/>
              <a:t>erlenmeyer. </a:t>
            </a:r>
            <a:r>
              <a:rPr spc="-10" dirty="0"/>
              <a:t>Dididihkan  </a:t>
            </a:r>
            <a:r>
              <a:rPr spc="-15" dirty="0"/>
              <a:t>dengan </a:t>
            </a:r>
            <a:r>
              <a:rPr spc="-10" dirty="0"/>
              <a:t>pendingin balik sambil </a:t>
            </a:r>
            <a:r>
              <a:rPr spc="-15" dirty="0"/>
              <a:t>kadangkala </a:t>
            </a:r>
            <a:r>
              <a:rPr spc="-10" dirty="0"/>
              <a:t>digoyang-  </a:t>
            </a:r>
            <a:r>
              <a:rPr spc="-15" dirty="0"/>
              <a:t>goyangkan </a:t>
            </a:r>
            <a:r>
              <a:rPr spc="-10" dirty="0"/>
              <a:t>selama </a:t>
            </a:r>
            <a:r>
              <a:rPr spc="-5" dirty="0"/>
              <a:t>30</a:t>
            </a:r>
            <a:r>
              <a:rPr spc="-30" dirty="0"/>
              <a:t> </a:t>
            </a:r>
            <a:r>
              <a:rPr spc="-5" dirty="0"/>
              <a:t>menit.</a:t>
            </a:r>
          </a:p>
          <a:p>
            <a:pPr marR="5080" algn="r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solidFill>
                  <a:srgbClr val="888888"/>
                </a:solidFill>
              </a:rPr>
              <a:t>29</a:t>
            </a:r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92" y="164592"/>
            <a:ext cx="2087880" cy="1421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28612"/>
            <a:ext cx="1905000" cy="1239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550" y="209550"/>
            <a:ext cx="1943100" cy="1277620"/>
          </a:xfrm>
          <a:custGeom>
            <a:avLst/>
            <a:gdLst/>
            <a:ahLst/>
            <a:cxnLst/>
            <a:rect l="l" t="t" r="r" b="b"/>
            <a:pathLst>
              <a:path w="1943100" h="1277620">
                <a:moveTo>
                  <a:pt x="0" y="1277365"/>
                </a:moveTo>
                <a:lnTo>
                  <a:pt x="1943100" y="1277365"/>
                </a:lnTo>
                <a:lnTo>
                  <a:pt x="1943100" y="0"/>
                </a:lnTo>
                <a:lnTo>
                  <a:pt x="0" y="0"/>
                </a:lnTo>
                <a:lnTo>
                  <a:pt x="0" y="127736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5786"/>
            <a:ext cx="7202170" cy="3642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spc="-5" dirty="0">
                <a:latin typeface="Calibri"/>
                <a:cs typeface="Calibri"/>
              </a:rPr>
              <a:t>Serat Pangan (Dietary</a:t>
            </a:r>
            <a:r>
              <a:rPr sz="3200" b="1" i="1" spc="-12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Fiber)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Analisis selulosa, hemiselulosa, lignin dan  </a:t>
            </a:r>
            <a:r>
              <a:rPr sz="3200" spc="-15" dirty="0">
                <a:latin typeface="Calibri"/>
                <a:cs typeface="Calibri"/>
              </a:rPr>
              <a:t>substansi pektat, </a:t>
            </a:r>
            <a:r>
              <a:rPr sz="3200" spc="-5" dirty="0">
                <a:latin typeface="Calibri"/>
                <a:cs typeface="Calibri"/>
              </a:rPr>
              <a:t>meliputi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Metode </a:t>
            </a:r>
            <a:r>
              <a:rPr sz="3200" dirty="0">
                <a:latin typeface="Calibri"/>
                <a:cs typeface="Calibri"/>
              </a:rPr>
              <a:t>ADF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i="1" spc="-5" dirty="0">
                <a:latin typeface="Calibri"/>
                <a:cs typeface="Calibri"/>
              </a:rPr>
              <a:t>Acid </a:t>
            </a:r>
            <a:r>
              <a:rPr sz="3200" i="1" spc="-10" dirty="0">
                <a:latin typeface="Calibri"/>
                <a:cs typeface="Calibri"/>
              </a:rPr>
              <a:t>Detergent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Fiber</a:t>
            </a:r>
            <a:r>
              <a:rPr sz="320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Metode </a:t>
            </a:r>
            <a:r>
              <a:rPr sz="3200" dirty="0">
                <a:latin typeface="Calibri"/>
                <a:cs typeface="Calibri"/>
              </a:rPr>
              <a:t>NDF (</a:t>
            </a:r>
            <a:r>
              <a:rPr sz="3200" i="1" dirty="0">
                <a:latin typeface="Calibri"/>
                <a:cs typeface="Calibri"/>
              </a:rPr>
              <a:t>Neutral </a:t>
            </a:r>
            <a:r>
              <a:rPr sz="3200" i="1" spc="-10" dirty="0">
                <a:latin typeface="Calibri"/>
                <a:cs typeface="Calibri"/>
              </a:rPr>
              <a:t>Detergent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Fiber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Penetapan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Lignin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Penetapan Substansi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Pektat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2605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5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505205"/>
            <a:ext cx="837397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980">
              <a:lnSpc>
                <a:spcPct val="100000"/>
              </a:lnSpc>
            </a:pPr>
            <a:r>
              <a:rPr b="1" dirty="0"/>
              <a:t>NDF : Neutral Detergent</a:t>
            </a:r>
            <a:r>
              <a:rPr b="1" spc="-70" dirty="0"/>
              <a:t> </a:t>
            </a:r>
            <a:r>
              <a:rPr b="1" spc="-5" dirty="0"/>
              <a:t>Fiber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4489"/>
            <a:ext cx="8055609" cy="439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ct val="9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200" dirty="0">
                <a:latin typeface="Arial"/>
                <a:cs typeface="Arial"/>
              </a:rPr>
              <a:t>Prinsip </a:t>
            </a:r>
            <a:r>
              <a:rPr sz="3200" spc="-5" dirty="0">
                <a:latin typeface="Arial"/>
                <a:cs typeface="Arial"/>
              </a:rPr>
              <a:t>penetapan </a:t>
            </a:r>
            <a:r>
              <a:rPr sz="3200" dirty="0">
                <a:latin typeface="Arial"/>
                <a:cs typeface="Arial"/>
              </a:rPr>
              <a:t>NDF </a:t>
            </a:r>
            <a:r>
              <a:rPr sz="3200" spc="-5" dirty="0">
                <a:latin typeface="Arial"/>
                <a:cs typeface="Arial"/>
              </a:rPr>
              <a:t>adalah dengan  </a:t>
            </a:r>
            <a:r>
              <a:rPr sz="3200" dirty="0">
                <a:latin typeface="Arial"/>
                <a:cs typeface="Arial"/>
              </a:rPr>
              <a:t>mengekstrak contoh </a:t>
            </a:r>
            <a:r>
              <a:rPr sz="3200" spc="-5" dirty="0">
                <a:latin typeface="Arial"/>
                <a:cs typeface="Arial"/>
              </a:rPr>
              <a:t>dengan larutan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NDF  yang </a:t>
            </a:r>
            <a:r>
              <a:rPr sz="3200" spc="-5" dirty="0">
                <a:latin typeface="Arial"/>
                <a:cs typeface="Arial"/>
              </a:rPr>
              <a:t>terdiri dari </a:t>
            </a:r>
            <a:r>
              <a:rPr sz="3200" dirty="0">
                <a:latin typeface="Arial"/>
                <a:cs typeface="Arial"/>
              </a:rPr>
              <a:t>campuran EDTA,  </a:t>
            </a:r>
            <a:r>
              <a:rPr sz="3200" spc="5" dirty="0">
                <a:latin typeface="Arial"/>
                <a:cs typeface="Arial"/>
              </a:rPr>
              <a:t>Na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B</a:t>
            </a:r>
            <a:r>
              <a:rPr sz="3150" spc="7" baseline="-21164" dirty="0">
                <a:latin typeface="Arial"/>
                <a:cs typeface="Arial"/>
              </a:rPr>
              <a:t>4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150" spc="7" baseline="-21164" dirty="0">
                <a:latin typeface="Arial"/>
                <a:cs typeface="Arial"/>
              </a:rPr>
              <a:t>7</a:t>
            </a:r>
            <a:r>
              <a:rPr sz="3200" spc="5" dirty="0">
                <a:latin typeface="Arial"/>
                <a:cs typeface="Arial"/>
              </a:rPr>
              <a:t>.10H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O, </a:t>
            </a:r>
            <a:r>
              <a:rPr sz="3200" spc="-5" dirty="0">
                <a:latin typeface="Arial"/>
                <a:cs typeface="Arial"/>
              </a:rPr>
              <a:t>lauril sulfat, </a:t>
            </a:r>
            <a:r>
              <a:rPr sz="3200" spc="5" dirty="0">
                <a:latin typeface="Arial"/>
                <a:cs typeface="Arial"/>
              </a:rPr>
              <a:t>Na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HPO</a:t>
            </a:r>
            <a:r>
              <a:rPr sz="3150" spc="7" baseline="-21164" dirty="0">
                <a:latin typeface="Arial"/>
                <a:cs typeface="Arial"/>
              </a:rPr>
              <a:t>4  </a:t>
            </a:r>
            <a:r>
              <a:rPr sz="3200" spc="-5" dirty="0">
                <a:latin typeface="Arial"/>
                <a:cs typeface="Arial"/>
              </a:rPr>
              <a:t>dan 2-etoksi-etanol) sehingga </a:t>
            </a:r>
            <a:r>
              <a:rPr sz="3200" dirty="0">
                <a:latin typeface="Arial"/>
                <a:cs typeface="Arial"/>
              </a:rPr>
              <a:t>seluruh  </a:t>
            </a:r>
            <a:r>
              <a:rPr sz="3200" spc="-5" dirty="0">
                <a:latin typeface="Arial"/>
                <a:cs typeface="Arial"/>
              </a:rPr>
              <a:t>komponen selain komponen </a:t>
            </a:r>
            <a:r>
              <a:rPr sz="3200" dirty="0">
                <a:latin typeface="Arial"/>
                <a:cs typeface="Arial"/>
              </a:rPr>
              <a:t>NDF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larut.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622300" marR="26670" indent="-609600">
              <a:lnSpc>
                <a:spcPct val="9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Komponen </a:t>
            </a:r>
            <a:r>
              <a:rPr sz="3200" dirty="0">
                <a:latin typeface="Arial"/>
                <a:cs typeface="Arial"/>
              </a:rPr>
              <a:t>yang </a:t>
            </a:r>
            <a:r>
              <a:rPr sz="3200" spc="-5" dirty="0">
                <a:latin typeface="Arial"/>
                <a:cs typeface="Arial"/>
              </a:rPr>
              <a:t>tidak larut kemudian  disaring, dikeringkan, ditimbang dan  </a:t>
            </a:r>
            <a:r>
              <a:rPr sz="3200" dirty="0">
                <a:latin typeface="Arial"/>
                <a:cs typeface="Arial"/>
              </a:rPr>
              <a:t>dikoreksi </a:t>
            </a:r>
            <a:r>
              <a:rPr sz="3200" spc="-5" dirty="0">
                <a:latin typeface="Arial"/>
                <a:cs typeface="Arial"/>
              </a:rPr>
              <a:t>dengan kandungan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mineralnya.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371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738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05205"/>
            <a:ext cx="775634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8090">
              <a:lnSpc>
                <a:spcPct val="100000"/>
              </a:lnSpc>
            </a:pPr>
            <a:r>
              <a:rPr b="1" dirty="0"/>
              <a:t>ADF : </a:t>
            </a:r>
            <a:r>
              <a:rPr b="1" spc="5" dirty="0"/>
              <a:t>Acid </a:t>
            </a:r>
            <a:r>
              <a:rPr b="1" dirty="0"/>
              <a:t>Detergent</a:t>
            </a:r>
            <a:r>
              <a:rPr b="1" spc="-70" dirty="0"/>
              <a:t> </a:t>
            </a:r>
            <a:r>
              <a:rPr b="1" dirty="0"/>
              <a:t>Fiber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7045"/>
            <a:ext cx="8033384" cy="437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715" indent="-609600">
              <a:lnSpc>
                <a:spcPct val="10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200" dirty="0">
                <a:latin typeface="Arial"/>
                <a:cs typeface="Arial"/>
              </a:rPr>
              <a:t>Prinsip </a:t>
            </a:r>
            <a:r>
              <a:rPr sz="3200" spc="-5" dirty="0">
                <a:latin typeface="Arial"/>
                <a:cs typeface="Arial"/>
              </a:rPr>
              <a:t>penetapan </a:t>
            </a:r>
            <a:r>
              <a:rPr sz="3200" dirty="0">
                <a:latin typeface="Arial"/>
                <a:cs typeface="Arial"/>
              </a:rPr>
              <a:t>ADF </a:t>
            </a:r>
            <a:r>
              <a:rPr sz="3200" spc="-5" dirty="0">
                <a:latin typeface="Arial"/>
                <a:cs typeface="Arial"/>
              </a:rPr>
              <a:t>adalah dengan  </a:t>
            </a:r>
            <a:r>
              <a:rPr sz="3200" dirty="0">
                <a:latin typeface="Arial"/>
                <a:cs typeface="Arial"/>
              </a:rPr>
              <a:t>mengekstrak </a:t>
            </a:r>
            <a:r>
              <a:rPr sz="3200" spc="-5" dirty="0">
                <a:latin typeface="Arial"/>
                <a:cs typeface="Arial"/>
              </a:rPr>
              <a:t>contoh dengan larutan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ADF  (setiltrimetil </a:t>
            </a:r>
            <a:r>
              <a:rPr sz="3200" spc="-5" dirty="0">
                <a:latin typeface="Arial"/>
                <a:cs typeface="Arial"/>
              </a:rPr>
              <a:t>amonium bromida dalam  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150" spc="7" baseline="-21164" dirty="0">
                <a:latin typeface="Arial"/>
                <a:cs typeface="Arial"/>
              </a:rPr>
              <a:t>2</a:t>
            </a:r>
            <a:r>
              <a:rPr sz="3200" spc="5" dirty="0">
                <a:latin typeface="Arial"/>
                <a:cs typeface="Arial"/>
              </a:rPr>
              <a:t>SO</a:t>
            </a:r>
            <a:r>
              <a:rPr sz="3150" spc="7" baseline="-21164" dirty="0">
                <a:latin typeface="Arial"/>
                <a:cs typeface="Arial"/>
              </a:rPr>
              <a:t>4 </a:t>
            </a:r>
            <a:r>
              <a:rPr sz="3200" dirty="0">
                <a:latin typeface="Arial"/>
                <a:cs typeface="Arial"/>
              </a:rPr>
              <a:t>1N), </a:t>
            </a:r>
            <a:r>
              <a:rPr sz="3200" spc="-5" dirty="0">
                <a:latin typeface="Arial"/>
                <a:cs typeface="Arial"/>
              </a:rPr>
              <a:t>sehingga seluruh komponen  selain komponen </a:t>
            </a:r>
            <a:r>
              <a:rPr sz="3200" dirty="0">
                <a:latin typeface="Arial"/>
                <a:cs typeface="Arial"/>
              </a:rPr>
              <a:t>ADF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larut.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buChar char="•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Komponen </a:t>
            </a:r>
            <a:r>
              <a:rPr sz="3200" dirty="0">
                <a:latin typeface="Arial"/>
                <a:cs typeface="Arial"/>
              </a:rPr>
              <a:t>yang </a:t>
            </a:r>
            <a:r>
              <a:rPr sz="3200" spc="-5" dirty="0">
                <a:latin typeface="Arial"/>
                <a:cs typeface="Arial"/>
              </a:rPr>
              <a:t>tidak larut kemudian  disaring, dikeringkan, ditimbang dan  </a:t>
            </a:r>
            <a:r>
              <a:rPr sz="3200" dirty="0">
                <a:latin typeface="Arial"/>
                <a:cs typeface="Arial"/>
              </a:rPr>
              <a:t>dikoreksi </a:t>
            </a:r>
            <a:r>
              <a:rPr sz="3200" spc="-5" dirty="0">
                <a:latin typeface="Arial"/>
                <a:cs typeface="Arial"/>
              </a:rPr>
              <a:t>dengan kandungan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mineralnya.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371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640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09851"/>
            <a:ext cx="7815580" cy="364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i="1" spc="-5" dirty="0">
                <a:latin typeface="Calibri"/>
                <a:cs typeface="Calibri"/>
              </a:rPr>
              <a:t>Serat </a:t>
            </a:r>
            <a:r>
              <a:rPr sz="3000" b="1" i="1" spc="-10" dirty="0">
                <a:latin typeface="Calibri"/>
                <a:cs typeface="Calibri"/>
              </a:rPr>
              <a:t>Pangan </a:t>
            </a:r>
            <a:r>
              <a:rPr sz="3000" b="1" i="1" spc="-5" dirty="0">
                <a:latin typeface="Calibri"/>
                <a:cs typeface="Calibri"/>
              </a:rPr>
              <a:t>(Dietary</a:t>
            </a:r>
            <a:r>
              <a:rPr sz="3000" b="1" i="1" spc="-6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Fiber)</a:t>
            </a:r>
            <a:endParaRPr sz="3000">
              <a:latin typeface="Calibri"/>
              <a:cs typeface="Calibri"/>
            </a:endParaRPr>
          </a:p>
          <a:p>
            <a:pPr marL="355600" marR="278130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Analisis </a:t>
            </a:r>
            <a:r>
              <a:rPr sz="3000" spc="-10" dirty="0">
                <a:latin typeface="Calibri"/>
                <a:cs typeface="Calibri"/>
              </a:rPr>
              <a:t>metode deterjen </a:t>
            </a:r>
            <a:r>
              <a:rPr sz="3000" spc="-5" dirty="0">
                <a:latin typeface="Calibri"/>
                <a:cs typeface="Calibri"/>
              </a:rPr>
              <a:t>(NDF dan </a:t>
            </a:r>
            <a:r>
              <a:rPr sz="3000" spc="5" dirty="0">
                <a:latin typeface="Calibri"/>
                <a:cs typeface="Calibri"/>
              </a:rPr>
              <a:t>ADF)  </a:t>
            </a:r>
            <a:r>
              <a:rPr sz="3000" spc="-10" dirty="0">
                <a:latin typeface="Calibri"/>
                <a:cs typeface="Calibri"/>
              </a:rPr>
              <a:t>didasarkan </a:t>
            </a:r>
            <a:r>
              <a:rPr sz="3000" spc="-5" dirty="0">
                <a:latin typeface="Calibri"/>
                <a:cs typeface="Calibri"/>
              </a:rPr>
              <a:t>pada </a:t>
            </a:r>
            <a:r>
              <a:rPr sz="3000" spc="-15" dirty="0">
                <a:latin typeface="Calibri"/>
                <a:cs typeface="Calibri"/>
              </a:rPr>
              <a:t>kemampuan deterjen  </a:t>
            </a:r>
            <a:r>
              <a:rPr sz="3000" spc="-5" dirty="0">
                <a:latin typeface="Calibri"/>
                <a:cs typeface="Calibri"/>
              </a:rPr>
              <a:t>melarutkan lemak, </a:t>
            </a:r>
            <a:r>
              <a:rPr sz="3000" spc="-15" dirty="0">
                <a:latin typeface="Calibri"/>
                <a:cs typeface="Calibri"/>
              </a:rPr>
              <a:t>komponen </a:t>
            </a:r>
            <a:r>
              <a:rPr sz="3000" spc="-10" dirty="0">
                <a:latin typeface="Calibri"/>
                <a:cs typeface="Calibri"/>
              </a:rPr>
              <a:t>mengandung </a:t>
            </a:r>
            <a:r>
              <a:rPr sz="3000" spc="-5" dirty="0">
                <a:latin typeface="Calibri"/>
                <a:cs typeface="Calibri"/>
              </a:rPr>
              <a:t>N,  </a:t>
            </a:r>
            <a:r>
              <a:rPr sz="3000" dirty="0">
                <a:latin typeface="Calibri"/>
                <a:cs typeface="Calibri"/>
              </a:rPr>
              <a:t>gula </a:t>
            </a:r>
            <a:r>
              <a:rPr sz="3000" spc="-5" dirty="0">
                <a:latin typeface="Calibri"/>
                <a:cs typeface="Calibri"/>
              </a:rPr>
              <a:t>dan bbrp jenis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pati.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ADF : </a:t>
            </a:r>
            <a:r>
              <a:rPr sz="3000" spc="-5" dirty="0">
                <a:latin typeface="Calibri"/>
                <a:cs typeface="Calibri"/>
              </a:rPr>
              <a:t>sebagian besar selulosa dan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lignin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42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NDF : </a:t>
            </a:r>
            <a:r>
              <a:rPr sz="3000" spc="-5" dirty="0">
                <a:latin typeface="Calibri"/>
                <a:cs typeface="Calibri"/>
              </a:rPr>
              <a:t>sebagian besar selulosa, hemiselulosa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sz="3000" spc="-5" dirty="0">
                <a:latin typeface="Calibri"/>
                <a:cs typeface="Calibri"/>
              </a:rPr>
              <a:t>lignin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2605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5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54554"/>
            <a:ext cx="7408545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Sehingga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Kadar </a:t>
            </a:r>
            <a:r>
              <a:rPr sz="3200" spc="-5" dirty="0">
                <a:latin typeface="Calibri"/>
                <a:cs typeface="Calibri"/>
              </a:rPr>
              <a:t>hemiselulosa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5" dirty="0">
                <a:latin typeface="Calibri"/>
                <a:cs typeface="Calibri"/>
              </a:rPr>
              <a:t>kadar </a:t>
            </a:r>
            <a:r>
              <a:rPr sz="3200" dirty="0">
                <a:latin typeface="Calibri"/>
                <a:cs typeface="Calibri"/>
              </a:rPr>
              <a:t>NDF –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ADF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Kadar </a:t>
            </a:r>
            <a:r>
              <a:rPr sz="3200" spc="-5" dirty="0">
                <a:latin typeface="Calibri"/>
                <a:cs typeface="Calibri"/>
              </a:rPr>
              <a:t>selulosa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5" dirty="0">
                <a:latin typeface="Calibri"/>
                <a:cs typeface="Calibri"/>
              </a:rPr>
              <a:t>kadar </a:t>
            </a:r>
            <a:r>
              <a:rPr sz="3200" spc="-5" dirty="0">
                <a:latin typeface="Calibri"/>
                <a:cs typeface="Calibri"/>
              </a:rPr>
              <a:t>ADF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-15" dirty="0">
                <a:latin typeface="Calibri"/>
                <a:cs typeface="Calibri"/>
              </a:rPr>
              <a:t>kadar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lignin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70" dirty="0">
                <a:latin typeface="Calibri"/>
                <a:cs typeface="Calibri"/>
              </a:rPr>
              <a:t>Total </a:t>
            </a:r>
            <a:r>
              <a:rPr sz="3200" spc="-20" dirty="0">
                <a:latin typeface="Calibri"/>
                <a:cs typeface="Calibri"/>
              </a:rPr>
              <a:t>serat </a:t>
            </a:r>
            <a:r>
              <a:rPr sz="3200" spc="-15" dirty="0">
                <a:latin typeface="Calibri"/>
                <a:cs typeface="Calibri"/>
              </a:rPr>
              <a:t>pangan </a:t>
            </a:r>
            <a:r>
              <a:rPr sz="3200" dirty="0">
                <a:latin typeface="Calibri"/>
                <a:cs typeface="Calibri"/>
              </a:rPr>
              <a:t>= </a:t>
            </a:r>
            <a:r>
              <a:rPr sz="3200" spc="-15" dirty="0">
                <a:latin typeface="Calibri"/>
                <a:cs typeface="Calibri"/>
              </a:rPr>
              <a:t>kadar </a:t>
            </a:r>
            <a:r>
              <a:rPr sz="3200" dirty="0">
                <a:latin typeface="Calibri"/>
                <a:cs typeface="Calibri"/>
              </a:rPr>
              <a:t>NDF + </a:t>
            </a:r>
            <a:r>
              <a:rPr sz="3200" spc="-15" dirty="0">
                <a:latin typeface="Calibri"/>
                <a:cs typeface="Calibri"/>
              </a:rPr>
              <a:t>substansi  pektat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1843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84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293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93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73275"/>
            <a:ext cx="7997190" cy="378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i="1" spc="-15" dirty="0">
                <a:latin typeface="Calibri"/>
                <a:cs typeface="Calibri"/>
              </a:rPr>
              <a:t>Metode</a:t>
            </a:r>
            <a:r>
              <a:rPr sz="3000" b="1" i="1" spc="-8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ADF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7344409" algn="l"/>
              </a:tabLst>
            </a:pPr>
            <a:r>
              <a:rPr sz="3000" spc="-20" dirty="0">
                <a:latin typeface="Calibri"/>
                <a:cs typeface="Calibri"/>
              </a:rPr>
              <a:t>Ekstraksi </a:t>
            </a:r>
            <a:r>
              <a:rPr sz="3000" spc="-15" dirty="0">
                <a:latin typeface="Calibri"/>
                <a:cs typeface="Calibri"/>
              </a:rPr>
              <a:t>contoh </a:t>
            </a:r>
            <a:r>
              <a:rPr sz="3000" spc="-5" dirty="0">
                <a:latin typeface="Calibri"/>
                <a:cs typeface="Calibri"/>
              </a:rPr>
              <a:t>sampel </a:t>
            </a: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10" dirty="0">
                <a:latin typeface="Calibri"/>
                <a:cs typeface="Calibri"/>
              </a:rPr>
              <a:t>larutan </a:t>
            </a:r>
            <a:r>
              <a:rPr sz="3000" spc="5" dirty="0">
                <a:latin typeface="Calibri"/>
                <a:cs typeface="Calibri"/>
              </a:rPr>
              <a:t>ADF  </a:t>
            </a:r>
            <a:r>
              <a:rPr sz="3000" spc="-5" dirty="0">
                <a:latin typeface="Calibri"/>
                <a:cs typeface="Calibri"/>
              </a:rPr>
              <a:t>(setilmetril </a:t>
            </a:r>
            <a:r>
              <a:rPr sz="3000" dirty="0">
                <a:latin typeface="Calibri"/>
                <a:cs typeface="Calibri"/>
              </a:rPr>
              <a:t>amonium </a:t>
            </a:r>
            <a:r>
              <a:rPr sz="3000" spc="-15" dirty="0">
                <a:latin typeface="Calibri"/>
                <a:cs typeface="Calibri"/>
              </a:rPr>
              <a:t>bromida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dalam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H2SO4	</a:t>
            </a:r>
            <a:r>
              <a:rPr sz="3000" dirty="0">
                <a:latin typeface="Calibri"/>
                <a:cs typeface="Calibri"/>
              </a:rPr>
              <a:t>1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Komponen </a:t>
            </a:r>
            <a:r>
              <a:rPr sz="3000" spc="-5" dirty="0">
                <a:latin typeface="Calibri"/>
                <a:cs typeface="Calibri"/>
              </a:rPr>
              <a:t>selain </a:t>
            </a:r>
            <a:r>
              <a:rPr sz="3000" dirty="0">
                <a:latin typeface="Calibri"/>
                <a:cs typeface="Calibri"/>
              </a:rPr>
              <a:t>ADF </a:t>
            </a:r>
            <a:r>
              <a:rPr sz="3000" spc="-5" dirty="0">
                <a:latin typeface="Calibri"/>
                <a:cs typeface="Calibri"/>
              </a:rPr>
              <a:t>larut, </a:t>
            </a:r>
            <a:r>
              <a:rPr sz="3000" spc="-15" dirty="0">
                <a:latin typeface="Calibri"/>
                <a:cs typeface="Calibri"/>
              </a:rPr>
              <a:t>komponen tak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larut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5" dirty="0">
                <a:latin typeface="Calibri"/>
                <a:cs typeface="Calibri"/>
              </a:rPr>
              <a:t>disaring, </a:t>
            </a:r>
            <a:r>
              <a:rPr sz="3000" spc="-20" dirty="0">
                <a:latin typeface="Calibri"/>
                <a:cs typeface="Calibri"/>
              </a:rPr>
              <a:t>dikeringkan </a:t>
            </a:r>
            <a:r>
              <a:rPr sz="3000" spc="-5" dirty="0">
                <a:latin typeface="Calibri"/>
                <a:cs typeface="Calibri"/>
              </a:rPr>
              <a:t>dan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ditimbang</a:t>
            </a:r>
            <a:endParaRPr sz="3000">
              <a:latin typeface="Calibri"/>
              <a:cs typeface="Calibri"/>
            </a:endParaRPr>
          </a:p>
          <a:p>
            <a:pPr marL="355600" marR="140335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Dikoreksi </a:t>
            </a:r>
            <a:r>
              <a:rPr sz="3000" spc="-15" dirty="0">
                <a:latin typeface="Calibri"/>
                <a:cs typeface="Calibri"/>
              </a:rPr>
              <a:t>kandungan </a:t>
            </a:r>
            <a:r>
              <a:rPr sz="3000" spc="-20" dirty="0">
                <a:latin typeface="Calibri"/>
                <a:cs typeface="Calibri"/>
              </a:rPr>
              <a:t>mineralnya </a:t>
            </a:r>
            <a:r>
              <a:rPr sz="3000" spc="-15" dirty="0">
                <a:latin typeface="Calibri"/>
                <a:cs typeface="Calibri"/>
              </a:rPr>
              <a:t>dengan  </a:t>
            </a:r>
            <a:r>
              <a:rPr sz="3000" spc="-10" dirty="0">
                <a:latin typeface="Calibri"/>
                <a:cs typeface="Calibri"/>
              </a:rPr>
              <a:t>pengabuan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kering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Kadar </a:t>
            </a:r>
            <a:r>
              <a:rPr sz="3000" dirty="0">
                <a:latin typeface="Calibri"/>
                <a:cs typeface="Calibri"/>
              </a:rPr>
              <a:t>ADF = </a:t>
            </a:r>
            <a:r>
              <a:rPr sz="3000" spc="-5" dirty="0">
                <a:latin typeface="Calibri"/>
                <a:cs typeface="Calibri"/>
              </a:rPr>
              <a:t>selisih </a:t>
            </a:r>
            <a:r>
              <a:rPr sz="3000" spc="-25" dirty="0">
                <a:latin typeface="Calibri"/>
                <a:cs typeface="Calibri"/>
              </a:rPr>
              <a:t>berat </a:t>
            </a:r>
            <a:r>
              <a:rPr sz="3000" spc="-10" dirty="0">
                <a:latin typeface="Calibri"/>
                <a:cs typeface="Calibri"/>
              </a:rPr>
              <a:t>residu setelah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diabukan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25" dirty="0">
                <a:latin typeface="Calibri"/>
                <a:cs typeface="Calibri"/>
              </a:rPr>
              <a:t>berat </a:t>
            </a:r>
            <a:r>
              <a:rPr sz="3000" spc="-5" dirty="0">
                <a:latin typeface="Calibri"/>
                <a:cs typeface="Calibri"/>
              </a:rPr>
              <a:t>sampel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awal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0319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69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69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8761"/>
            <a:ext cx="7645400" cy="439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i="1" spc="-10" dirty="0">
                <a:latin typeface="Calibri"/>
                <a:cs typeface="Calibri"/>
              </a:rPr>
              <a:t>Metode</a:t>
            </a:r>
            <a:r>
              <a:rPr sz="2700" b="1" i="1" spc="-114" dirty="0">
                <a:latin typeface="Calibri"/>
                <a:cs typeface="Calibri"/>
              </a:rPr>
              <a:t> </a:t>
            </a:r>
            <a:r>
              <a:rPr sz="2700" b="1" i="1" spc="-5" dirty="0">
                <a:latin typeface="Calibri"/>
                <a:cs typeface="Calibri"/>
              </a:rPr>
              <a:t>NDF</a:t>
            </a:r>
            <a:endParaRPr sz="2700">
              <a:latin typeface="Calibri"/>
              <a:cs typeface="Calibri"/>
            </a:endParaRPr>
          </a:p>
          <a:p>
            <a:pPr marL="355600" marR="44069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Untuk </a:t>
            </a:r>
            <a:r>
              <a:rPr sz="2700" spc="-5" dirty="0">
                <a:latin typeface="Calibri"/>
                <a:cs typeface="Calibri"/>
              </a:rPr>
              <a:t>sampel mengandung </a:t>
            </a:r>
            <a:r>
              <a:rPr sz="2700" spc="-10" dirty="0">
                <a:latin typeface="Calibri"/>
                <a:cs typeface="Calibri"/>
              </a:rPr>
              <a:t>pati, hidrolisis </a:t>
            </a:r>
            <a:r>
              <a:rPr sz="2700" spc="-5" dirty="0">
                <a:latin typeface="Calibri"/>
                <a:cs typeface="Calibri"/>
              </a:rPr>
              <a:t>dg </a:t>
            </a:r>
            <a:r>
              <a:rPr sz="2700" spc="-10" dirty="0">
                <a:latin typeface="Calibri"/>
                <a:cs typeface="Calibri"/>
              </a:rPr>
              <a:t>alfa  </a:t>
            </a:r>
            <a:r>
              <a:rPr sz="2700" dirty="0">
                <a:latin typeface="Calibri"/>
                <a:cs typeface="Calibri"/>
              </a:rPr>
              <a:t>amilase </a:t>
            </a:r>
            <a:r>
              <a:rPr sz="2700" spc="-5" dirty="0">
                <a:latin typeface="Calibri"/>
                <a:cs typeface="Calibri"/>
              </a:rPr>
              <a:t>terlebih</a:t>
            </a:r>
            <a:r>
              <a:rPr sz="2700" spc="-14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dahulu</a:t>
            </a:r>
            <a:endParaRPr sz="2700">
              <a:latin typeface="Calibri"/>
              <a:cs typeface="Calibri"/>
            </a:endParaRPr>
          </a:p>
          <a:p>
            <a:pPr marL="355600" marR="678180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Ekstraksi contoh </a:t>
            </a:r>
            <a:r>
              <a:rPr sz="2700" spc="-5" dirty="0">
                <a:latin typeface="Calibri"/>
                <a:cs typeface="Calibri"/>
              </a:rPr>
              <a:t>sampel </a:t>
            </a:r>
            <a:r>
              <a:rPr sz="2700" spc="-15" dirty="0">
                <a:latin typeface="Calibri"/>
                <a:cs typeface="Calibri"/>
              </a:rPr>
              <a:t>dengan </a:t>
            </a:r>
            <a:r>
              <a:rPr sz="2700" spc="-10" dirty="0">
                <a:latin typeface="Calibri"/>
                <a:cs typeface="Calibri"/>
              </a:rPr>
              <a:t>larutan </a:t>
            </a:r>
            <a:r>
              <a:rPr sz="2700" spc="-5" dirty="0">
                <a:latin typeface="Calibri"/>
                <a:cs typeface="Calibri"/>
              </a:rPr>
              <a:t>NDF  </a:t>
            </a:r>
            <a:r>
              <a:rPr sz="2700" spc="-15" dirty="0">
                <a:latin typeface="Calibri"/>
                <a:cs typeface="Calibri"/>
              </a:rPr>
              <a:t>(campuran </a:t>
            </a:r>
            <a:r>
              <a:rPr sz="2700" spc="-50" dirty="0">
                <a:latin typeface="Calibri"/>
                <a:cs typeface="Calibri"/>
              </a:rPr>
              <a:t>EDTA, </a:t>
            </a:r>
            <a:r>
              <a:rPr sz="2700" spc="-10" dirty="0">
                <a:latin typeface="Calibri"/>
                <a:cs typeface="Calibri"/>
              </a:rPr>
              <a:t>Na2B4O7.10H2O, </a:t>
            </a:r>
            <a:r>
              <a:rPr sz="2700" dirty="0">
                <a:latin typeface="Calibri"/>
                <a:cs typeface="Calibri"/>
              </a:rPr>
              <a:t>lauril </a:t>
            </a:r>
            <a:r>
              <a:rPr sz="2700" spc="-15" dirty="0">
                <a:latin typeface="Calibri"/>
                <a:cs typeface="Calibri"/>
              </a:rPr>
              <a:t>sulfat,  </a:t>
            </a:r>
            <a:r>
              <a:rPr sz="2700" spc="-5" dirty="0">
                <a:latin typeface="Calibri"/>
                <a:cs typeface="Calibri"/>
              </a:rPr>
              <a:t>Na2HPO4 dan </a:t>
            </a:r>
            <a:r>
              <a:rPr sz="2700" spc="-15" dirty="0">
                <a:latin typeface="Calibri"/>
                <a:cs typeface="Calibri"/>
              </a:rPr>
              <a:t>2-etoksi </a:t>
            </a:r>
            <a:r>
              <a:rPr sz="2700" spc="-10" dirty="0">
                <a:latin typeface="Calibri"/>
                <a:cs typeface="Calibri"/>
              </a:rPr>
              <a:t>etanol) hingga </a:t>
            </a:r>
            <a:r>
              <a:rPr sz="2700" spc="-5" dirty="0">
                <a:latin typeface="Calibri"/>
                <a:cs typeface="Calibri"/>
              </a:rPr>
              <a:t>seluruh  </a:t>
            </a:r>
            <a:r>
              <a:rPr sz="2700" spc="-15" dirty="0">
                <a:latin typeface="Calibri"/>
                <a:cs typeface="Calibri"/>
              </a:rPr>
              <a:t>komponen </a:t>
            </a:r>
            <a:r>
              <a:rPr sz="2700" spc="-5" dirty="0">
                <a:latin typeface="Calibri"/>
                <a:cs typeface="Calibri"/>
              </a:rPr>
              <a:t>non NDF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larut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Komponen </a:t>
            </a:r>
            <a:r>
              <a:rPr sz="2700" spc="-15" dirty="0">
                <a:latin typeface="Calibri"/>
                <a:cs typeface="Calibri"/>
              </a:rPr>
              <a:t>tak </a:t>
            </a:r>
            <a:r>
              <a:rPr sz="2700" dirty="0">
                <a:latin typeface="Calibri"/>
                <a:cs typeface="Calibri"/>
              </a:rPr>
              <a:t>larut disaring, </a:t>
            </a:r>
            <a:r>
              <a:rPr sz="2700" spc="-15" dirty="0">
                <a:latin typeface="Calibri"/>
                <a:cs typeface="Calibri"/>
              </a:rPr>
              <a:t>dikeringkan, </a:t>
            </a:r>
            <a:r>
              <a:rPr sz="2700" spc="-5" dirty="0">
                <a:latin typeface="Calibri"/>
                <a:cs typeface="Calibri"/>
              </a:rPr>
              <a:t>ditimbang  dan </a:t>
            </a:r>
            <a:r>
              <a:rPr sz="2700" spc="-25" dirty="0">
                <a:latin typeface="Calibri"/>
                <a:cs typeface="Calibri"/>
              </a:rPr>
              <a:t>dikoreksi </a:t>
            </a:r>
            <a:r>
              <a:rPr sz="2700" spc="-15" dirty="0">
                <a:latin typeface="Calibri"/>
                <a:cs typeface="Calibri"/>
              </a:rPr>
              <a:t>kandungan mineralnya </a:t>
            </a:r>
            <a:r>
              <a:rPr sz="2700" spc="-5" dirty="0">
                <a:latin typeface="Calibri"/>
                <a:cs typeface="Calibri"/>
              </a:rPr>
              <a:t>dg </a:t>
            </a:r>
            <a:r>
              <a:rPr sz="2700" spc="-10" dirty="0">
                <a:latin typeface="Calibri"/>
                <a:cs typeface="Calibri"/>
              </a:rPr>
              <a:t>pengabuan  </a:t>
            </a:r>
            <a:r>
              <a:rPr sz="2700" spc="-15" dirty="0">
                <a:latin typeface="Calibri"/>
                <a:cs typeface="Calibri"/>
              </a:rPr>
              <a:t>kering</a:t>
            </a:r>
            <a:endParaRPr sz="2700">
              <a:latin typeface="Calibri"/>
              <a:cs typeface="Calibri"/>
            </a:endParaRPr>
          </a:p>
          <a:p>
            <a:pPr marL="355600" marR="45339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Kadar </a:t>
            </a:r>
            <a:r>
              <a:rPr sz="2700" spc="-5" dirty="0">
                <a:latin typeface="Calibri"/>
                <a:cs typeface="Calibri"/>
              </a:rPr>
              <a:t>NDF </a:t>
            </a:r>
            <a:r>
              <a:rPr sz="2700" dirty="0">
                <a:latin typeface="Calibri"/>
                <a:cs typeface="Calibri"/>
              </a:rPr>
              <a:t>= </a:t>
            </a:r>
            <a:r>
              <a:rPr sz="2700" spc="-5" dirty="0">
                <a:latin typeface="Calibri"/>
                <a:cs typeface="Calibri"/>
              </a:rPr>
              <a:t>selisih </a:t>
            </a:r>
            <a:r>
              <a:rPr sz="2700" spc="-20" dirty="0">
                <a:latin typeface="Calibri"/>
                <a:cs typeface="Calibri"/>
              </a:rPr>
              <a:t>berat </a:t>
            </a:r>
            <a:r>
              <a:rPr sz="2700" spc="-10" dirty="0">
                <a:latin typeface="Calibri"/>
                <a:cs typeface="Calibri"/>
              </a:rPr>
              <a:t>residu setelah diabukan  </a:t>
            </a:r>
            <a:r>
              <a:rPr sz="2700" spc="-15" dirty="0">
                <a:latin typeface="Calibri"/>
                <a:cs typeface="Calibri"/>
              </a:rPr>
              <a:t>dengan </a:t>
            </a:r>
            <a:r>
              <a:rPr sz="2700" spc="-20" dirty="0">
                <a:latin typeface="Calibri"/>
                <a:cs typeface="Calibri"/>
              </a:rPr>
              <a:t>berat </a:t>
            </a:r>
            <a:r>
              <a:rPr sz="2700" spc="-5" dirty="0">
                <a:latin typeface="Calibri"/>
                <a:cs typeface="Calibri"/>
              </a:rPr>
              <a:t>sampel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awal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2605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55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8475"/>
            <a:ext cx="7816215" cy="4512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i="1" spc="-15" dirty="0">
                <a:latin typeface="Calibri"/>
                <a:cs typeface="Calibri"/>
              </a:rPr>
              <a:t>Penetapan</a:t>
            </a:r>
            <a:r>
              <a:rPr sz="3000" b="1" i="1" spc="-50" dirty="0">
                <a:latin typeface="Calibri"/>
                <a:cs typeface="Calibri"/>
              </a:rPr>
              <a:t> </a:t>
            </a:r>
            <a:r>
              <a:rPr sz="3000" b="1" i="1" spc="-5" dirty="0">
                <a:latin typeface="Calibri"/>
                <a:cs typeface="Calibri"/>
              </a:rPr>
              <a:t>Lignin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Ekstraksi </a:t>
            </a:r>
            <a:r>
              <a:rPr sz="3000" spc="-15" dirty="0">
                <a:latin typeface="Calibri"/>
                <a:cs typeface="Calibri"/>
              </a:rPr>
              <a:t>contoh </a:t>
            </a:r>
            <a:r>
              <a:rPr sz="3000" spc="-5" dirty="0">
                <a:latin typeface="Calibri"/>
                <a:cs typeface="Calibri"/>
              </a:rPr>
              <a:t>sampel </a:t>
            </a: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10" dirty="0">
                <a:latin typeface="Calibri"/>
                <a:cs typeface="Calibri"/>
              </a:rPr>
              <a:t>larutan </a:t>
            </a:r>
            <a:r>
              <a:rPr sz="3000" dirty="0">
                <a:latin typeface="Calibri"/>
                <a:cs typeface="Calibri"/>
              </a:rPr>
              <a:t>NDF  </a:t>
            </a:r>
            <a:r>
              <a:rPr sz="3000" spc="-10" dirty="0">
                <a:latin typeface="Calibri"/>
                <a:cs typeface="Calibri"/>
              </a:rPr>
              <a:t>(sehingga </a:t>
            </a:r>
            <a:r>
              <a:rPr sz="3000" spc="-5" dirty="0">
                <a:latin typeface="Calibri"/>
                <a:cs typeface="Calibri"/>
              </a:rPr>
              <a:t>seluruh </a:t>
            </a:r>
            <a:r>
              <a:rPr sz="3000" spc="-20" dirty="0">
                <a:latin typeface="Calibri"/>
                <a:cs typeface="Calibri"/>
              </a:rPr>
              <a:t>komponen </a:t>
            </a:r>
            <a:r>
              <a:rPr sz="3000" spc="-5" dirty="0">
                <a:latin typeface="Calibri"/>
                <a:cs typeface="Calibri"/>
              </a:rPr>
              <a:t>selain selulosa dan  lignin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larut)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Selulosa dlm residu </a:t>
            </a:r>
            <a:r>
              <a:rPr sz="3000" spc="-15" dirty="0">
                <a:latin typeface="Calibri"/>
                <a:cs typeface="Calibri"/>
              </a:rPr>
              <a:t>dihidrolisis </a:t>
            </a:r>
            <a:r>
              <a:rPr sz="3000" spc="-15" dirty="0" err="1">
                <a:latin typeface="Calibri"/>
                <a:cs typeface="Calibri"/>
              </a:rPr>
              <a:t>dengan</a:t>
            </a:r>
            <a:r>
              <a:rPr sz="3000" spc="1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lang="en-US" sz="3000" spc="-5" baseline="-25000" dirty="0">
                <a:latin typeface="Calibri"/>
                <a:cs typeface="Calibri"/>
              </a:rPr>
              <a:t>2</a:t>
            </a:r>
            <a:r>
              <a:rPr sz="3000" spc="-5" dirty="0">
                <a:latin typeface="Calibri"/>
                <a:cs typeface="Calibri"/>
              </a:rPr>
              <a:t>SO</a:t>
            </a:r>
            <a:r>
              <a:rPr sz="3000" spc="-5" baseline="-25000" dirty="0">
                <a:latin typeface="Calibri"/>
                <a:cs typeface="Calibri"/>
              </a:rPr>
              <a:t>4</a:t>
            </a:r>
            <a:endParaRPr sz="3000" baseline="-25000" dirty="0">
              <a:latin typeface="Calibri"/>
              <a:cs typeface="Calibri"/>
            </a:endParaRPr>
          </a:p>
          <a:p>
            <a:pPr marR="492125" algn="ctr">
              <a:lnSpc>
                <a:spcPts val="3240"/>
              </a:lnSpc>
            </a:pPr>
            <a:r>
              <a:rPr sz="3000" dirty="0">
                <a:latin typeface="Calibri"/>
                <a:cs typeface="Calibri"/>
              </a:rPr>
              <a:t>72%, </a:t>
            </a:r>
            <a:r>
              <a:rPr sz="3000" spc="-10" dirty="0">
                <a:latin typeface="Calibri"/>
                <a:cs typeface="Calibri"/>
              </a:rPr>
              <a:t>hingga </a:t>
            </a:r>
            <a:r>
              <a:rPr sz="3000" spc="-25" dirty="0">
                <a:latin typeface="Calibri"/>
                <a:cs typeface="Calibri"/>
              </a:rPr>
              <a:t>hanya </a:t>
            </a:r>
            <a:r>
              <a:rPr sz="3000" spc="-5" dirty="0">
                <a:latin typeface="Calibri"/>
                <a:cs typeface="Calibri"/>
              </a:rPr>
              <a:t>lignin </a:t>
            </a:r>
            <a:r>
              <a:rPr sz="3000" spc="-20" dirty="0">
                <a:latin typeface="Calibri"/>
                <a:cs typeface="Calibri"/>
              </a:rPr>
              <a:t>yg </a:t>
            </a:r>
            <a:r>
              <a:rPr sz="3000" dirty="0">
                <a:latin typeface="Calibri"/>
                <a:cs typeface="Calibri"/>
              </a:rPr>
              <a:t>ada </a:t>
            </a:r>
            <a:r>
              <a:rPr sz="3000" spc="-5" dirty="0">
                <a:latin typeface="Calibri"/>
                <a:cs typeface="Calibri"/>
              </a:rPr>
              <a:t>dlm</a:t>
            </a:r>
            <a:r>
              <a:rPr sz="3000" spc="-10" dirty="0">
                <a:latin typeface="Calibri"/>
                <a:cs typeface="Calibri"/>
              </a:rPr>
              <a:t> residu</a:t>
            </a:r>
            <a:endParaRPr sz="3000" dirty="0">
              <a:latin typeface="Calibri"/>
              <a:cs typeface="Calibri"/>
            </a:endParaRPr>
          </a:p>
          <a:p>
            <a:pPr marL="355600" marR="16700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Komponen </a:t>
            </a:r>
            <a:r>
              <a:rPr sz="3000" spc="-15" dirty="0">
                <a:latin typeface="Calibri"/>
                <a:cs typeface="Calibri"/>
              </a:rPr>
              <a:t>tak </a:t>
            </a:r>
            <a:r>
              <a:rPr sz="3000" dirty="0">
                <a:latin typeface="Calibri"/>
                <a:cs typeface="Calibri"/>
              </a:rPr>
              <a:t>larut </a:t>
            </a:r>
            <a:r>
              <a:rPr sz="3000" spc="-5" dirty="0">
                <a:latin typeface="Calibri"/>
                <a:cs typeface="Calibri"/>
              </a:rPr>
              <a:t>disaring, </a:t>
            </a:r>
            <a:r>
              <a:rPr sz="3000" spc="-15" dirty="0">
                <a:latin typeface="Calibri"/>
                <a:cs typeface="Calibri"/>
              </a:rPr>
              <a:t>dikeringkan,  </a:t>
            </a:r>
            <a:r>
              <a:rPr sz="3000" spc="-5" dirty="0">
                <a:latin typeface="Calibri"/>
                <a:cs typeface="Calibri"/>
              </a:rPr>
              <a:t>ditimbang dan </a:t>
            </a:r>
            <a:r>
              <a:rPr sz="3000" spc="-25" dirty="0">
                <a:latin typeface="Calibri"/>
                <a:cs typeface="Calibri"/>
              </a:rPr>
              <a:t>dikoreksi </a:t>
            </a:r>
            <a:r>
              <a:rPr sz="3000" spc="-15" dirty="0">
                <a:latin typeface="Calibri"/>
                <a:cs typeface="Calibri"/>
              </a:rPr>
              <a:t>kandungan </a:t>
            </a:r>
            <a:r>
              <a:rPr sz="3000" spc="-20" dirty="0">
                <a:latin typeface="Calibri"/>
                <a:cs typeface="Calibri"/>
              </a:rPr>
              <a:t>mineralnya  </a:t>
            </a:r>
            <a:r>
              <a:rPr sz="3000" spc="-5" dirty="0">
                <a:latin typeface="Calibri"/>
                <a:cs typeface="Calibri"/>
              </a:rPr>
              <a:t>dg </a:t>
            </a:r>
            <a:r>
              <a:rPr sz="3000" spc="-10" dirty="0">
                <a:latin typeface="Calibri"/>
                <a:cs typeface="Calibri"/>
              </a:rPr>
              <a:t>pengabuan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kering</a:t>
            </a:r>
            <a:endParaRPr sz="3000" dirty="0">
              <a:latin typeface="Calibri"/>
              <a:cs typeface="Calibri"/>
            </a:endParaRPr>
          </a:p>
          <a:p>
            <a:pPr marL="355600" marR="117411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Calibri"/>
                <a:cs typeface="Calibri"/>
              </a:rPr>
              <a:t>Kadar </a:t>
            </a:r>
            <a:r>
              <a:rPr sz="3000" spc="-5" dirty="0">
                <a:latin typeface="Calibri"/>
                <a:cs typeface="Calibri"/>
              </a:rPr>
              <a:t>lignin </a:t>
            </a:r>
            <a:r>
              <a:rPr sz="3000" dirty="0">
                <a:latin typeface="Calibri"/>
                <a:cs typeface="Calibri"/>
              </a:rPr>
              <a:t>= </a:t>
            </a:r>
            <a:r>
              <a:rPr sz="3000" spc="-5" dirty="0">
                <a:latin typeface="Calibri"/>
                <a:cs typeface="Calibri"/>
              </a:rPr>
              <a:t>selisih </a:t>
            </a:r>
            <a:r>
              <a:rPr sz="3000" spc="-25" dirty="0">
                <a:latin typeface="Calibri"/>
                <a:cs typeface="Calibri"/>
              </a:rPr>
              <a:t>berat </a:t>
            </a:r>
            <a:r>
              <a:rPr sz="3000" spc="-10" dirty="0">
                <a:latin typeface="Calibri"/>
                <a:cs typeface="Calibri"/>
              </a:rPr>
              <a:t>residu setelah  diabukan </a:t>
            </a: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25" dirty="0">
                <a:latin typeface="Calibri"/>
                <a:cs typeface="Calibri"/>
              </a:rPr>
              <a:t>berat </a:t>
            </a:r>
            <a:r>
              <a:rPr sz="3000" spc="-5" dirty="0">
                <a:latin typeface="Calibri"/>
                <a:cs typeface="Calibri"/>
              </a:rPr>
              <a:t>sampel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awal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7" name="object 7"/>
          <p:cNvSpPr/>
          <p:nvPr/>
        </p:nvSpPr>
        <p:spPr>
          <a:xfrm>
            <a:off x="6108191" y="0"/>
            <a:ext cx="2648712" cy="196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31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31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705">
              <a:lnSpc>
                <a:spcPct val="100000"/>
              </a:lnSpc>
            </a:pPr>
            <a:r>
              <a:rPr sz="4000" spc="-5" dirty="0"/>
              <a:t>Karbohidrat dalam bahan</a:t>
            </a:r>
            <a:r>
              <a:rPr sz="4000" spc="80" dirty="0"/>
              <a:t> </a:t>
            </a:r>
            <a:r>
              <a:rPr sz="4000" spc="-5" dirty="0"/>
              <a:t>pangan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735709"/>
            <a:ext cx="8695055" cy="4398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3454"/>
              </a:lnSpc>
              <a:buChar char="•"/>
              <a:tabLst>
                <a:tab pos="299720" algn="l"/>
              </a:tabLst>
            </a:pPr>
            <a:r>
              <a:rPr sz="3200" dirty="0">
                <a:latin typeface="Arial"/>
                <a:cs typeface="Arial"/>
              </a:rPr>
              <a:t>Berdasarkan struktur kimianya,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karbohidrat</a:t>
            </a:r>
            <a:endParaRPr sz="3200" dirty="0">
              <a:latin typeface="Arial"/>
              <a:cs typeface="Arial"/>
            </a:endParaRPr>
          </a:p>
          <a:p>
            <a:pPr marL="299085">
              <a:lnSpc>
                <a:spcPts val="3454"/>
              </a:lnSpc>
            </a:pPr>
            <a:r>
              <a:rPr sz="3200" spc="-5" dirty="0">
                <a:latin typeface="Arial"/>
                <a:cs typeface="Arial"/>
              </a:rPr>
              <a:t>dapat dikelompokkan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menjadi: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13485" marR="505459" lvl="1" indent="-476884">
              <a:lnSpc>
                <a:spcPct val="80000"/>
              </a:lnSpc>
              <a:buChar char="–"/>
              <a:tabLst>
                <a:tab pos="1213485" algn="l"/>
                <a:tab pos="1214120" algn="l"/>
              </a:tabLst>
            </a:pPr>
            <a:r>
              <a:rPr sz="3200" spc="-5" dirty="0">
                <a:latin typeface="Arial"/>
                <a:cs typeface="Arial"/>
              </a:rPr>
              <a:t>karbohidrat dengan </a:t>
            </a:r>
            <a:r>
              <a:rPr sz="3200" dirty="0">
                <a:latin typeface="Arial"/>
                <a:cs typeface="Arial"/>
              </a:rPr>
              <a:t>struktur yang  </a:t>
            </a:r>
            <a:r>
              <a:rPr sz="3200" spc="-5" dirty="0">
                <a:latin typeface="Arial"/>
                <a:cs typeface="Arial"/>
              </a:rPr>
              <a:t>sederhana </a:t>
            </a:r>
            <a:r>
              <a:rPr sz="3200" dirty="0">
                <a:latin typeface="Arial"/>
                <a:cs typeface="Arial"/>
              </a:rPr>
              <a:t>(seperti </a:t>
            </a:r>
            <a:r>
              <a:rPr sz="3200" spc="-5" dirty="0">
                <a:latin typeface="Arial"/>
                <a:cs typeface="Arial"/>
              </a:rPr>
              <a:t>mono-sakarida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dan  disakarida)</a:t>
            </a:r>
            <a:endParaRPr sz="3200" dirty="0">
              <a:latin typeface="Arial"/>
              <a:cs typeface="Arial"/>
            </a:endParaRPr>
          </a:p>
          <a:p>
            <a:pPr marL="1213485" lvl="1" indent="-476884">
              <a:lnSpc>
                <a:spcPts val="3454"/>
              </a:lnSpc>
              <a:buChar char="–"/>
              <a:tabLst>
                <a:tab pos="1213485" algn="l"/>
                <a:tab pos="1214120" algn="l"/>
              </a:tabLst>
            </a:pPr>
            <a:r>
              <a:rPr sz="3200" spc="-5" dirty="0">
                <a:latin typeface="Arial"/>
                <a:cs typeface="Arial"/>
              </a:rPr>
              <a:t>oligosakarida </a:t>
            </a:r>
            <a:r>
              <a:rPr sz="3200" dirty="0">
                <a:latin typeface="Arial"/>
                <a:cs typeface="Arial"/>
              </a:rPr>
              <a:t>(seperti stakiosa,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rafinosa,</a:t>
            </a:r>
            <a:endParaRPr sz="3200" dirty="0">
              <a:latin typeface="Arial"/>
              <a:cs typeface="Arial"/>
            </a:endParaRPr>
          </a:p>
          <a:p>
            <a:pPr marL="1213485">
              <a:lnSpc>
                <a:spcPts val="3454"/>
              </a:lnSpc>
            </a:pPr>
            <a:r>
              <a:rPr sz="3200" spc="-5" dirty="0">
                <a:latin typeface="Arial"/>
                <a:cs typeface="Arial"/>
              </a:rPr>
              <a:t>fruktooligosakarida,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galaktooligosakarida)</a:t>
            </a:r>
            <a:endParaRPr sz="3200" dirty="0">
              <a:latin typeface="Arial"/>
              <a:cs typeface="Arial"/>
            </a:endParaRPr>
          </a:p>
          <a:p>
            <a:pPr marL="1213485" marR="1225550" lvl="1" indent="-476884">
              <a:lnSpc>
                <a:spcPts val="3070"/>
              </a:lnSpc>
              <a:spcBef>
                <a:spcPts val="740"/>
              </a:spcBef>
              <a:buChar char="–"/>
              <a:tabLst>
                <a:tab pos="1213485" algn="l"/>
                <a:tab pos="1214120" algn="l"/>
              </a:tabLst>
            </a:pPr>
            <a:r>
              <a:rPr sz="3200" spc="-5" dirty="0">
                <a:latin typeface="Arial"/>
                <a:cs typeface="Arial"/>
              </a:rPr>
              <a:t>polisakarida </a:t>
            </a:r>
            <a:r>
              <a:rPr sz="3200" dirty="0">
                <a:latin typeface="Arial"/>
                <a:cs typeface="Arial"/>
              </a:rPr>
              <a:t>(seperti </a:t>
            </a:r>
            <a:r>
              <a:rPr sz="3200" spc="-5" dirty="0">
                <a:latin typeface="Arial"/>
                <a:cs typeface="Arial"/>
              </a:rPr>
              <a:t>pati,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glikogen,  selulosa dan serat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pangan).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371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749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68475"/>
            <a:ext cx="7695565" cy="433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i="1" spc="-15" dirty="0">
                <a:latin typeface="Calibri"/>
                <a:cs typeface="Calibri"/>
              </a:rPr>
              <a:t>Penetapan </a:t>
            </a:r>
            <a:r>
              <a:rPr sz="3000" b="1" i="1" spc="-10" dirty="0">
                <a:latin typeface="Calibri"/>
                <a:cs typeface="Calibri"/>
              </a:rPr>
              <a:t>Substansi</a:t>
            </a:r>
            <a:r>
              <a:rPr sz="3000" b="1" i="1" spc="-15" dirty="0">
                <a:latin typeface="Calibri"/>
                <a:cs typeface="Calibri"/>
              </a:rPr>
              <a:t> </a:t>
            </a:r>
            <a:r>
              <a:rPr sz="3000" b="1" i="1" spc="-20" dirty="0">
                <a:latin typeface="Calibri"/>
                <a:cs typeface="Calibri"/>
              </a:rPr>
              <a:t>Pektat</a:t>
            </a:r>
            <a:endParaRPr sz="3000">
              <a:latin typeface="Calibri"/>
              <a:cs typeface="Calibri"/>
            </a:endParaRPr>
          </a:p>
          <a:p>
            <a:pPr marL="355600" marR="94615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1. </a:t>
            </a:r>
            <a:r>
              <a:rPr sz="3000" spc="-15" dirty="0">
                <a:latin typeface="Calibri"/>
                <a:cs typeface="Calibri"/>
              </a:rPr>
              <a:t>Reaksi </a:t>
            </a:r>
            <a:r>
              <a:rPr sz="3000" spc="-25" dirty="0">
                <a:latin typeface="Calibri"/>
                <a:cs typeface="Calibri"/>
              </a:rPr>
              <a:t>antara </a:t>
            </a:r>
            <a:r>
              <a:rPr sz="3000" spc="-10" dirty="0">
                <a:latin typeface="Calibri"/>
                <a:cs typeface="Calibri"/>
              </a:rPr>
              <a:t>O-hidroksi </a:t>
            </a:r>
            <a:r>
              <a:rPr sz="3000" spc="-20" dirty="0">
                <a:latin typeface="Calibri"/>
                <a:cs typeface="Calibri"/>
              </a:rPr>
              <a:t>difenil </a:t>
            </a:r>
            <a:r>
              <a:rPr sz="3000" spc="-15" dirty="0">
                <a:latin typeface="Calibri"/>
                <a:cs typeface="Calibri"/>
              </a:rPr>
              <a:t>dengan  anhidrogalakturonat yang </a:t>
            </a:r>
            <a:r>
              <a:rPr sz="3000" spc="-5" dirty="0">
                <a:latin typeface="Calibri"/>
                <a:cs typeface="Calibri"/>
              </a:rPr>
              <a:t>menghasilkan </a:t>
            </a:r>
            <a:r>
              <a:rPr sz="3000" spc="-10" dirty="0">
                <a:latin typeface="Calibri"/>
                <a:cs typeface="Calibri"/>
              </a:rPr>
              <a:t>warna  </a:t>
            </a:r>
            <a:r>
              <a:rPr sz="3000" spc="-15" dirty="0">
                <a:latin typeface="Calibri"/>
                <a:cs typeface="Calibri"/>
              </a:rPr>
              <a:t>yang </a:t>
            </a:r>
            <a:r>
              <a:rPr sz="3000" spc="-10" dirty="0">
                <a:latin typeface="Calibri"/>
                <a:cs typeface="Calibri"/>
              </a:rPr>
              <a:t>dapat diukur </a:t>
            </a:r>
            <a:r>
              <a:rPr sz="3000" spc="-5" dirty="0">
                <a:latin typeface="Calibri"/>
                <a:cs typeface="Calibri"/>
              </a:rPr>
              <a:t>pada panjang </a:t>
            </a:r>
            <a:r>
              <a:rPr sz="3000" spc="-10" dirty="0">
                <a:latin typeface="Calibri"/>
                <a:cs typeface="Calibri"/>
              </a:rPr>
              <a:t>gelombang  </a:t>
            </a:r>
            <a:r>
              <a:rPr sz="3000" dirty="0">
                <a:latin typeface="Calibri"/>
                <a:cs typeface="Calibri"/>
              </a:rPr>
              <a:t>520nm…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atau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1591310" algn="l"/>
              </a:tabLst>
            </a:pPr>
            <a:r>
              <a:rPr sz="3000" dirty="0">
                <a:latin typeface="Calibri"/>
                <a:cs typeface="Calibri"/>
              </a:rPr>
              <a:t>2. </a:t>
            </a:r>
            <a:r>
              <a:rPr sz="3000" spc="-10" dirty="0">
                <a:latin typeface="Calibri"/>
                <a:cs typeface="Calibri"/>
              </a:rPr>
              <a:t>Metode </a:t>
            </a:r>
            <a:r>
              <a:rPr sz="3000" spc="-15" dirty="0">
                <a:latin typeface="Calibri"/>
                <a:cs typeface="Calibri"/>
              </a:rPr>
              <a:t>gravimetri </a:t>
            </a:r>
            <a:r>
              <a:rPr sz="3000" dirty="0">
                <a:latin typeface="Calibri"/>
                <a:cs typeface="Calibri"/>
              </a:rPr>
              <a:t>: </a:t>
            </a:r>
            <a:r>
              <a:rPr sz="3000" spc="-5" dirty="0">
                <a:latin typeface="Calibri"/>
                <a:cs typeface="Calibri"/>
              </a:rPr>
              <a:t>pektin </a:t>
            </a:r>
            <a:r>
              <a:rPr sz="3000" spc="-20" dirty="0">
                <a:latin typeface="Calibri"/>
                <a:cs typeface="Calibri"/>
              </a:rPr>
              <a:t>yg </a:t>
            </a:r>
            <a:r>
              <a:rPr sz="3000" spc="-10" dirty="0">
                <a:latin typeface="Calibri"/>
                <a:cs typeface="Calibri"/>
              </a:rPr>
              <a:t>telah </a:t>
            </a:r>
            <a:r>
              <a:rPr sz="3000" spc="-20" dirty="0">
                <a:latin typeface="Calibri"/>
                <a:cs typeface="Calibri"/>
              </a:rPr>
              <a:t>diekstrak  </a:t>
            </a:r>
            <a:r>
              <a:rPr sz="3000" spc="-5" dirty="0">
                <a:latin typeface="Calibri"/>
                <a:cs typeface="Calibri"/>
              </a:rPr>
              <a:t>dr sampel, </a:t>
            </a:r>
            <a:r>
              <a:rPr sz="3000" spc="-10" dirty="0">
                <a:latin typeface="Calibri"/>
                <a:cs typeface="Calibri"/>
              </a:rPr>
              <a:t>disaponifikasi </a:t>
            </a:r>
            <a:r>
              <a:rPr sz="3000" spc="-15" dirty="0">
                <a:latin typeface="Calibri"/>
                <a:cs typeface="Calibri"/>
              </a:rPr>
              <a:t>dengan </a:t>
            </a:r>
            <a:r>
              <a:rPr sz="3000" spc="-10" dirty="0">
                <a:latin typeface="Calibri"/>
                <a:cs typeface="Calibri"/>
              </a:rPr>
              <a:t>alkali </a:t>
            </a:r>
            <a:r>
              <a:rPr sz="3000" spc="-5" dirty="0">
                <a:latin typeface="Calibri"/>
                <a:cs typeface="Calibri"/>
              </a:rPr>
              <a:t>dan  </a:t>
            </a:r>
            <a:r>
              <a:rPr sz="3000" spc="-10" dirty="0">
                <a:latin typeface="Calibri"/>
                <a:cs typeface="Calibri"/>
              </a:rPr>
              <a:t>diendapkan </a:t>
            </a:r>
            <a:r>
              <a:rPr sz="3000" spc="-15" dirty="0">
                <a:latin typeface="Calibri"/>
                <a:cs typeface="Calibri"/>
              </a:rPr>
              <a:t>sebagai </a:t>
            </a:r>
            <a:r>
              <a:rPr sz="3000" spc="-10" dirty="0">
                <a:latin typeface="Calibri"/>
                <a:cs typeface="Calibri"/>
              </a:rPr>
              <a:t>kalsium </a:t>
            </a:r>
            <a:r>
              <a:rPr sz="3000" spc="-15" dirty="0">
                <a:latin typeface="Calibri"/>
                <a:cs typeface="Calibri"/>
              </a:rPr>
              <a:t>pektat </a:t>
            </a:r>
            <a:r>
              <a:rPr sz="3000" spc="-5" dirty="0">
                <a:latin typeface="Calibri"/>
                <a:cs typeface="Calibri"/>
              </a:rPr>
              <a:t>(dg  penambahan </a:t>
            </a:r>
            <a:r>
              <a:rPr sz="3000" spc="-10" dirty="0">
                <a:latin typeface="Calibri"/>
                <a:cs typeface="Calibri"/>
              </a:rPr>
              <a:t>kalsium </a:t>
            </a:r>
            <a:r>
              <a:rPr sz="3000" spc="-5" dirty="0">
                <a:latin typeface="Calibri"/>
                <a:cs typeface="Calibri"/>
              </a:rPr>
              <a:t>klorida </a:t>
            </a:r>
            <a:r>
              <a:rPr sz="3000" spc="-10" dirty="0">
                <a:latin typeface="Calibri"/>
                <a:cs typeface="Calibri"/>
              </a:rPr>
              <a:t>dlm </a:t>
            </a:r>
            <a:r>
              <a:rPr sz="3000" spc="-20" dirty="0">
                <a:latin typeface="Calibri"/>
                <a:cs typeface="Calibri"/>
              </a:rPr>
              <a:t>kondisi </a:t>
            </a:r>
            <a:r>
              <a:rPr sz="3000" dirty="0">
                <a:latin typeface="Calibri"/>
                <a:cs typeface="Calibri"/>
              </a:rPr>
              <a:t>asam)  </a:t>
            </a:r>
            <a:r>
              <a:rPr sz="3000" spc="-5" dirty="0">
                <a:latin typeface="Calibri"/>
                <a:cs typeface="Calibri"/>
              </a:rPr>
              <a:t>Endapan </a:t>
            </a:r>
            <a:r>
              <a:rPr sz="3000" spc="-10" dirty="0">
                <a:latin typeface="Calibri"/>
                <a:cs typeface="Calibri"/>
              </a:rPr>
              <a:t>kalsium </a:t>
            </a:r>
            <a:r>
              <a:rPr sz="3000" spc="-15" dirty="0">
                <a:latin typeface="Calibri"/>
                <a:cs typeface="Calibri"/>
              </a:rPr>
              <a:t>pektat </a:t>
            </a:r>
            <a:r>
              <a:rPr sz="3000" spc="-5" dirty="0">
                <a:latin typeface="Calibri"/>
                <a:cs typeface="Calibri"/>
              </a:rPr>
              <a:t>dicuci sampai </a:t>
            </a:r>
            <a:r>
              <a:rPr sz="3000" spc="-10" dirty="0">
                <a:latin typeface="Calibri"/>
                <a:cs typeface="Calibri"/>
              </a:rPr>
              <a:t>bebas  </a:t>
            </a:r>
            <a:r>
              <a:rPr sz="3000" spc="-5" dirty="0">
                <a:latin typeface="Calibri"/>
                <a:cs typeface="Calibri"/>
              </a:rPr>
              <a:t>klorida	</a:t>
            </a:r>
            <a:r>
              <a:rPr sz="3000" spc="-20" dirty="0">
                <a:latin typeface="Calibri"/>
                <a:cs typeface="Calibri"/>
              </a:rPr>
              <a:t>dikeringkan </a:t>
            </a:r>
            <a:r>
              <a:rPr sz="3000" spc="-5" dirty="0">
                <a:latin typeface="Calibri"/>
                <a:cs typeface="Calibri"/>
              </a:rPr>
              <a:t>dan ditimbang </a:t>
            </a:r>
            <a:r>
              <a:rPr sz="3000" spc="-10" dirty="0">
                <a:latin typeface="Calibri"/>
                <a:cs typeface="Calibri"/>
              </a:rPr>
              <a:t>residu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nya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3700" y="0"/>
            <a:ext cx="1961388" cy="1956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latin typeface="Calibri"/>
                <a:cs typeface="Calibri"/>
              </a:rPr>
              <a:t>Analisis </a:t>
            </a:r>
            <a:r>
              <a:rPr b="1" spc="-30" dirty="0">
                <a:latin typeface="Calibri"/>
                <a:cs typeface="Calibri"/>
              </a:rPr>
              <a:t>Serat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Pangan</a:t>
            </a:r>
          </a:p>
        </p:txBody>
      </p:sp>
      <p:sp>
        <p:nvSpPr>
          <p:cNvPr id="8" name="object 8"/>
          <p:cNvSpPr/>
          <p:nvPr/>
        </p:nvSpPr>
        <p:spPr>
          <a:xfrm>
            <a:off x="6260591" y="0"/>
            <a:ext cx="2648712" cy="1965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0"/>
            <a:ext cx="2466975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5550" y="0"/>
            <a:ext cx="2505075" cy="1866900"/>
          </a:xfrm>
          <a:custGeom>
            <a:avLst/>
            <a:gdLst/>
            <a:ahLst/>
            <a:cxnLst/>
            <a:rect l="l" t="t" r="r" b="b"/>
            <a:pathLst>
              <a:path w="2505075" h="1866900">
                <a:moveTo>
                  <a:pt x="0" y="1866900"/>
                </a:moveTo>
                <a:lnTo>
                  <a:pt x="2505075" y="1866900"/>
                </a:lnTo>
                <a:lnTo>
                  <a:pt x="25050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5550" y="0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54554"/>
            <a:ext cx="7729220" cy="3350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20" dirty="0">
                <a:latin typeface="Calibri"/>
                <a:cs typeface="Calibri"/>
              </a:rPr>
              <a:t>By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difference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Penjumlahan </a:t>
            </a:r>
            <a:r>
              <a:rPr sz="3200" spc="-15" dirty="0">
                <a:latin typeface="Calibri"/>
                <a:cs typeface="Calibri"/>
              </a:rPr>
              <a:t>matematis </a:t>
            </a:r>
            <a:r>
              <a:rPr sz="3200" dirty="0">
                <a:latin typeface="Calibri"/>
                <a:cs typeface="Calibri"/>
              </a:rPr>
              <a:t>KH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dikurangi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komponen </a:t>
            </a:r>
            <a:r>
              <a:rPr sz="3200" spc="-5" dirty="0">
                <a:latin typeface="Calibri"/>
                <a:cs typeface="Calibri"/>
              </a:rPr>
              <a:t>lain dalam bahan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pangan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70" dirty="0">
                <a:latin typeface="Calibri"/>
                <a:cs typeface="Calibri"/>
              </a:rPr>
              <a:t>Total </a:t>
            </a:r>
            <a:r>
              <a:rPr sz="3200" dirty="0">
                <a:latin typeface="Calibri"/>
                <a:cs typeface="Calibri"/>
              </a:rPr>
              <a:t>KH = 100 </a:t>
            </a:r>
            <a:r>
              <a:rPr sz="3200" spc="-20" dirty="0">
                <a:latin typeface="Calibri"/>
                <a:cs typeface="Calibri"/>
              </a:rPr>
              <a:t>-(kdr </a:t>
            </a:r>
            <a:r>
              <a:rPr sz="3200" dirty="0">
                <a:latin typeface="Calibri"/>
                <a:cs typeface="Calibri"/>
              </a:rPr>
              <a:t>air + abu + lemak +</a:t>
            </a:r>
            <a:r>
              <a:rPr sz="3200" spc="9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prot)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KH </a:t>
            </a:r>
            <a:r>
              <a:rPr sz="3200" spc="-10" dirty="0">
                <a:latin typeface="Calibri"/>
                <a:cs typeface="Calibri"/>
              </a:rPr>
              <a:t>dpt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dicerna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= </a:t>
            </a:r>
            <a:r>
              <a:rPr sz="3200" spc="-15" dirty="0">
                <a:latin typeface="Calibri"/>
                <a:cs typeface="Calibri"/>
              </a:rPr>
              <a:t>100-(kdr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air+abu+lemak+prot+serat)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00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95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1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12598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8488" y="178307"/>
            <a:ext cx="1901952" cy="2395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9610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Analisis </a:t>
            </a:r>
            <a:r>
              <a:rPr b="1" spc="-90" dirty="0">
                <a:latin typeface="Calibri"/>
                <a:cs typeface="Calibri"/>
              </a:rPr>
              <a:t>Total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832" y="353299"/>
            <a:ext cx="7756347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7020">
              <a:lnSpc>
                <a:spcPct val="100000"/>
              </a:lnSpc>
            </a:pPr>
            <a:r>
              <a:rPr dirty="0"/>
              <a:t>Monosakarida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464" y="1499997"/>
            <a:ext cx="7957184" cy="51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ct val="80000"/>
              </a:lnSpc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Struktur monosakarida ada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spc="-5" dirty="0">
                <a:latin typeface="Arial"/>
                <a:cs typeface="Arial"/>
              </a:rPr>
              <a:t>memiliki  gugus </a:t>
            </a:r>
            <a:r>
              <a:rPr sz="2800" dirty="0">
                <a:latin typeface="Arial"/>
                <a:cs typeface="Arial"/>
              </a:rPr>
              <a:t>fungsional aldehida (seperti glukosa  </a:t>
            </a:r>
            <a:r>
              <a:rPr sz="2800" spc="-5" dirty="0">
                <a:latin typeface="Arial"/>
                <a:cs typeface="Arial"/>
              </a:rPr>
              <a:t>dan </a:t>
            </a:r>
            <a:r>
              <a:rPr sz="2800" dirty="0">
                <a:latin typeface="Arial"/>
                <a:cs typeface="Arial"/>
              </a:rPr>
              <a:t>galaktosa) dan yang </a:t>
            </a:r>
            <a:r>
              <a:rPr sz="2800" spc="-5" dirty="0">
                <a:latin typeface="Arial"/>
                <a:cs typeface="Arial"/>
              </a:rPr>
              <a:t>memiliki gugus keton  </a:t>
            </a:r>
            <a:r>
              <a:rPr sz="2800" dirty="0">
                <a:latin typeface="Arial"/>
                <a:cs typeface="Arial"/>
              </a:rPr>
              <a:t>(seperti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fruktosa).</a:t>
            </a:r>
          </a:p>
          <a:p>
            <a:pPr marL="622300" marR="520700" indent="-609600">
              <a:lnSpc>
                <a:spcPts val="2690"/>
              </a:lnSpc>
              <a:spcBef>
                <a:spcPts val="1845"/>
              </a:spcBef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Gula yang memiliki gugus aldehida bebas  umumnya memiliki </a:t>
            </a:r>
            <a:r>
              <a:rPr sz="2800" dirty="0">
                <a:latin typeface="Arial"/>
                <a:cs typeface="Arial"/>
              </a:rPr>
              <a:t>sifat mereduksi (disebut  </a:t>
            </a:r>
            <a:r>
              <a:rPr sz="2800" spc="-5" dirty="0">
                <a:latin typeface="Arial"/>
                <a:cs typeface="Arial"/>
              </a:rPr>
              <a:t>juga gula pereduksi).</a:t>
            </a:r>
            <a:endParaRPr sz="2800" dirty="0">
              <a:latin typeface="Arial"/>
              <a:cs typeface="Arial"/>
            </a:endParaRPr>
          </a:p>
          <a:p>
            <a:pPr marL="622300" marR="7620" indent="-609600">
              <a:lnSpc>
                <a:spcPts val="2690"/>
              </a:lnSpc>
              <a:spcBef>
                <a:spcPts val="1870"/>
              </a:spcBef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Struktur kimia monosakarida dapat </a:t>
            </a:r>
            <a:r>
              <a:rPr sz="2800" dirty="0">
                <a:latin typeface="Arial"/>
                <a:cs typeface="Arial"/>
              </a:rPr>
              <a:t>dinyatakan  </a:t>
            </a:r>
            <a:r>
              <a:rPr sz="2800" spc="-5" dirty="0">
                <a:latin typeface="Arial"/>
                <a:cs typeface="Arial"/>
              </a:rPr>
              <a:t>sebagai </a:t>
            </a:r>
            <a:r>
              <a:rPr sz="2800" dirty="0">
                <a:latin typeface="Arial"/>
                <a:cs typeface="Arial"/>
              </a:rPr>
              <a:t>struktur </a:t>
            </a:r>
            <a:r>
              <a:rPr sz="2800" spc="-5" dirty="0">
                <a:latin typeface="Arial"/>
                <a:cs typeface="Arial"/>
              </a:rPr>
              <a:t>garis </a:t>
            </a:r>
            <a:r>
              <a:rPr sz="2800" dirty="0">
                <a:latin typeface="Arial"/>
                <a:cs typeface="Arial"/>
              </a:rPr>
              <a:t>(proyeksi Fischer) atau  struktur </a:t>
            </a:r>
            <a:r>
              <a:rPr sz="2800" spc="-5" dirty="0">
                <a:latin typeface="Arial"/>
                <a:cs typeface="Arial"/>
              </a:rPr>
              <a:t>cincin </a:t>
            </a:r>
            <a:r>
              <a:rPr sz="2800" dirty="0">
                <a:latin typeface="Arial"/>
                <a:cs typeface="Arial"/>
              </a:rPr>
              <a:t>(proyeksi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Haworth).</a:t>
            </a:r>
            <a:endParaRPr sz="2800" dirty="0">
              <a:latin typeface="Arial"/>
              <a:cs typeface="Arial"/>
            </a:endParaRPr>
          </a:p>
          <a:p>
            <a:pPr marL="622300" marR="58419" indent="-609600">
              <a:lnSpc>
                <a:spcPct val="80000"/>
              </a:lnSpc>
              <a:spcBef>
                <a:spcPts val="1895"/>
              </a:spcBef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Arial"/>
                <a:cs typeface="Arial"/>
              </a:rPr>
              <a:t>Struktur cincin glukosa </a:t>
            </a:r>
            <a:r>
              <a:rPr sz="2800" dirty="0">
                <a:latin typeface="Arial"/>
                <a:cs typeface="Arial"/>
              </a:rPr>
              <a:t>dan galaktosa </a:t>
            </a:r>
            <a:r>
              <a:rPr sz="2800" spc="-5" dirty="0">
                <a:latin typeface="Arial"/>
                <a:cs typeface="Arial"/>
              </a:rPr>
              <a:t>adalah  piranosa </a:t>
            </a:r>
            <a:r>
              <a:rPr sz="2800" dirty="0">
                <a:latin typeface="Arial"/>
                <a:cs typeface="Arial"/>
              </a:rPr>
              <a:t>(segi 6), </a:t>
            </a:r>
            <a:r>
              <a:rPr sz="2800" spc="-5" dirty="0">
                <a:latin typeface="Arial"/>
                <a:cs typeface="Arial"/>
              </a:rPr>
              <a:t>sedangkan </a:t>
            </a:r>
            <a:r>
              <a:rPr sz="2800" dirty="0">
                <a:latin typeface="Arial"/>
                <a:cs typeface="Arial"/>
              </a:rPr>
              <a:t>fruktosa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adalah</a:t>
            </a:r>
            <a:endParaRPr sz="2800" dirty="0">
              <a:latin typeface="Arial"/>
              <a:cs typeface="Arial"/>
            </a:endParaRPr>
          </a:p>
          <a:p>
            <a:pPr marL="622300">
              <a:lnSpc>
                <a:spcPts val="1770"/>
              </a:lnSpc>
            </a:pPr>
            <a:r>
              <a:rPr sz="4200" baseline="-17857" dirty="0">
                <a:latin typeface="Arial"/>
                <a:cs typeface="Arial"/>
              </a:rPr>
              <a:t>furanosa (segi 5).</a:t>
            </a:r>
            <a:r>
              <a:rPr sz="4200" spc="-690" baseline="-17857" dirty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371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8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1958975"/>
            <a:ext cx="8458200" cy="436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2043" y="465963"/>
            <a:ext cx="784987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Struktur </a:t>
            </a:r>
            <a:r>
              <a:rPr sz="3200" spc="-5" dirty="0"/>
              <a:t>glukosa dan </a:t>
            </a:r>
            <a:r>
              <a:rPr sz="3200" dirty="0"/>
              <a:t>fruktosa </a:t>
            </a:r>
            <a:r>
              <a:rPr sz="3200" spc="-5" dirty="0"/>
              <a:t>dalam</a:t>
            </a:r>
            <a:r>
              <a:rPr sz="3200" spc="-125" dirty="0"/>
              <a:t> </a:t>
            </a:r>
            <a:r>
              <a:rPr sz="3200" spc="-5" dirty="0"/>
              <a:t>bentuk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proyeksi Fischer </a:t>
            </a:r>
            <a:r>
              <a:rPr sz="3200" spc="-5" dirty="0"/>
              <a:t>dan</a:t>
            </a:r>
            <a:r>
              <a:rPr sz="3200" spc="-155" dirty="0"/>
              <a:t> </a:t>
            </a:r>
            <a:r>
              <a:rPr sz="3200" dirty="0"/>
              <a:t>Haworth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302950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9144000" cy="506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506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0205" y="337565"/>
            <a:ext cx="234061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dirty="0">
                <a:latin typeface="Arial"/>
                <a:cs typeface="Arial"/>
              </a:rPr>
              <a:t>DISAKARIDA</a:t>
            </a:r>
            <a:endParaRPr sz="2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76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374071"/>
            <a:ext cx="7756347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6480">
              <a:lnSpc>
                <a:spcPct val="100000"/>
              </a:lnSpc>
            </a:pPr>
            <a:r>
              <a:rPr dirty="0"/>
              <a:t>Kadar</a:t>
            </a:r>
            <a:r>
              <a:rPr spc="-80" dirty="0"/>
              <a:t> </a:t>
            </a:r>
            <a:r>
              <a:rPr dirty="0"/>
              <a:t>Karbohidrat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42988"/>
            <a:ext cx="8335009" cy="383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281940" indent="-609600" algn="just">
              <a:lnSpc>
                <a:spcPct val="80100"/>
              </a:lnSpc>
              <a:buChar char="•"/>
              <a:tabLst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Kadar karbohidrat berdasar analisis proksimat dihitung  secara </a:t>
            </a:r>
            <a:r>
              <a:rPr sz="2400" i="1" spc="-5" dirty="0">
                <a:latin typeface="Arial"/>
                <a:cs typeface="Arial"/>
              </a:rPr>
              <a:t>by </a:t>
            </a:r>
            <a:r>
              <a:rPr sz="2400" i="1" dirty="0">
                <a:latin typeface="Arial"/>
                <a:cs typeface="Arial"/>
              </a:rPr>
              <a:t>difference </a:t>
            </a:r>
            <a:r>
              <a:rPr sz="2400" spc="-5" dirty="0">
                <a:latin typeface="Arial"/>
                <a:cs typeface="Arial"/>
              </a:rPr>
              <a:t>ditentukan dengan </a:t>
            </a:r>
            <a:r>
              <a:rPr sz="2400" dirty="0">
                <a:latin typeface="Arial"/>
                <a:cs typeface="Arial"/>
              </a:rPr>
              <a:t>rumus </a:t>
            </a:r>
            <a:r>
              <a:rPr sz="2400" spc="-5" dirty="0">
                <a:latin typeface="Arial"/>
                <a:cs typeface="Arial"/>
              </a:rPr>
              <a:t>sebagai  </a:t>
            </a:r>
            <a:r>
              <a:rPr sz="2400" dirty="0">
                <a:latin typeface="Arial"/>
                <a:cs typeface="Arial"/>
              </a:rPr>
              <a:t>berikut: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747395">
              <a:lnSpc>
                <a:spcPct val="100000"/>
              </a:lnSpc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100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–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(%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air + % abu + % lemak + %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protein)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80000"/>
              </a:lnSpc>
              <a:spcBef>
                <a:spcPts val="5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Kadar karbohidrat yang dapat dicerna dihitung secara </a:t>
            </a:r>
            <a:r>
              <a:rPr sz="2400" i="1" spc="-5" dirty="0">
                <a:latin typeface="Arial"/>
                <a:cs typeface="Arial"/>
              </a:rPr>
              <a:t>by  difference </a:t>
            </a:r>
            <a:r>
              <a:rPr sz="2400" spc="-5" dirty="0">
                <a:latin typeface="Arial"/>
                <a:cs typeface="Arial"/>
              </a:rPr>
              <a:t>ditentukan dengan </a:t>
            </a:r>
            <a:r>
              <a:rPr sz="2400" dirty="0">
                <a:latin typeface="Arial"/>
                <a:cs typeface="Arial"/>
              </a:rPr>
              <a:t>rumus </a:t>
            </a:r>
            <a:r>
              <a:rPr sz="2400" spc="-5" dirty="0">
                <a:latin typeface="Arial"/>
                <a:cs typeface="Arial"/>
              </a:rPr>
              <a:t>sebagai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berikut: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747395">
              <a:lnSpc>
                <a:spcPts val="3025"/>
              </a:lnSpc>
              <a:spcBef>
                <a:spcPts val="5"/>
              </a:spcBef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100 –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(%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air + % abu + % lemak + % protein</a:t>
            </a:r>
            <a:r>
              <a:rPr sz="2800" b="1" spc="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marL="1003300">
              <a:lnSpc>
                <a:spcPts val="3025"/>
              </a:lnSpc>
            </a:pP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% serat</a:t>
            </a:r>
            <a:r>
              <a:rPr sz="2800" b="1" spc="-6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pangan)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371600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28575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1371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8890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29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PDK</Template>
  <TotalTime>163</TotalTime>
  <Words>2286</Words>
  <Application>Microsoft Macintosh PowerPoint</Application>
  <PresentationFormat>On-screen Show (4:3)</PresentationFormat>
  <Paragraphs>382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Bernard MT Condensed</vt:lpstr>
      <vt:lpstr>Calibri</vt:lpstr>
      <vt:lpstr>Calibri Light</vt:lpstr>
      <vt:lpstr>Comic Sans MS</vt:lpstr>
      <vt:lpstr>League Spartan</vt:lpstr>
      <vt:lpstr>Poppins Bold</vt:lpstr>
      <vt:lpstr>Symbol</vt:lpstr>
      <vt:lpstr>Tahoma</vt:lpstr>
      <vt:lpstr>Times New Roman</vt:lpstr>
      <vt:lpstr>Wingdings</vt:lpstr>
      <vt:lpstr>Office Theme</vt:lpstr>
      <vt:lpstr>PowerPoint Presentation</vt:lpstr>
      <vt:lpstr>Analisis  Karbohidrat</vt:lpstr>
      <vt:lpstr>Metode Analisis</vt:lpstr>
      <vt:lpstr>PowerPoint Presentation</vt:lpstr>
      <vt:lpstr>Karbohidrat dalam bahan pangan</vt:lpstr>
      <vt:lpstr>Monosakarida</vt:lpstr>
      <vt:lpstr>Struktur glukosa dan fruktosa dalam bentuk proyeksi Fischer dan Haworth</vt:lpstr>
      <vt:lpstr>DISAKARIDA</vt:lpstr>
      <vt:lpstr>Kadar Karbohidrat</vt:lpstr>
      <vt:lpstr>Analisis Karbohidrat</vt:lpstr>
      <vt:lpstr>Uji Molisch</vt:lpstr>
      <vt:lpstr>Uji Molisch</vt:lpstr>
      <vt:lpstr>Reaksi</vt:lpstr>
      <vt:lpstr>Uji Molisch</vt:lpstr>
      <vt:lpstr>Uji Benedict</vt:lpstr>
      <vt:lpstr>Uji Benedict</vt:lpstr>
      <vt:lpstr>Uji Benedict</vt:lpstr>
      <vt:lpstr>Uji Barfoed</vt:lpstr>
      <vt:lpstr>Uji Barfoed</vt:lpstr>
      <vt:lpstr>Uji Yodium</vt:lpstr>
      <vt:lpstr>Uji Yodium</vt:lpstr>
      <vt:lpstr>Analisis Karbohidrat</vt:lpstr>
      <vt:lpstr>Analisis Karbohidrat</vt:lpstr>
      <vt:lpstr>Sampel Cair</vt:lpstr>
      <vt:lpstr>Sampel Padat</vt:lpstr>
      <vt:lpstr>Analisis Total gula</vt:lpstr>
      <vt:lpstr> PATI</vt:lpstr>
      <vt:lpstr>Struktur amilosa (a) dan amilopektin (b)</vt:lpstr>
      <vt:lpstr>Bentuk granula pati dari berbagai sumber (birefriengence)</vt:lpstr>
      <vt:lpstr>Analisis Pati</vt:lpstr>
      <vt:lpstr>Analisis Pati</vt:lpstr>
      <vt:lpstr>Analisis Pati</vt:lpstr>
      <vt:lpstr>Analisis Pati</vt:lpstr>
      <vt:lpstr>Analisis Pati</vt:lpstr>
      <vt:lpstr>Analisis Pati</vt:lpstr>
      <vt:lpstr>Analisis Pati</vt:lpstr>
      <vt:lpstr>SERAT</vt:lpstr>
      <vt:lpstr>Analisis Serat Kasar</vt:lpstr>
      <vt:lpstr>Analisis Serat Kasar</vt:lpstr>
      <vt:lpstr>Analisis Serat Kasar</vt:lpstr>
      <vt:lpstr>Analisis Serat Kasar</vt:lpstr>
      <vt:lpstr>Analisis Serat Pangan</vt:lpstr>
      <vt:lpstr>NDF : Neutral Detergent Fiber</vt:lpstr>
      <vt:lpstr>ADF : Acid Detergent Fiber</vt:lpstr>
      <vt:lpstr>Analisis Serat Pangan</vt:lpstr>
      <vt:lpstr>Analisis Serat Pangan</vt:lpstr>
      <vt:lpstr>Analisis Serat Pangan</vt:lpstr>
      <vt:lpstr>Analisis Serat Pangan</vt:lpstr>
      <vt:lpstr>Analisis Serat Pangan</vt:lpstr>
      <vt:lpstr>Analisis Serat Pangan</vt:lpstr>
      <vt:lpstr>Analisis Total KH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Kimia Pangan ~ Analisis Karbohidrat ~</dc:title>
  <dc:creator>maharajay</dc:creator>
  <cp:lastModifiedBy>Rini Umiyati</cp:lastModifiedBy>
  <cp:revision>14</cp:revision>
  <dcterms:created xsi:type="dcterms:W3CDTF">2016-09-26T02:37:32Z</dcterms:created>
  <dcterms:modified xsi:type="dcterms:W3CDTF">2024-11-30T15:27:02Z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2016-09-26T00:00:00Z</vt:filetime>
  </property>
</Properties>
</file>