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5" r:id="rId14"/>
    <p:sldId id="268" r:id="rId15"/>
    <p:sldId id="269" r:id="rId16"/>
    <p:sldId id="270" r:id="rId17"/>
    <p:sldId id="271" r:id="rId18"/>
    <p:sldId id="274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mp"/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tmp"/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tmp"/><Relationship Id="rId4" Type="http://schemas.openxmlformats.org/officeDocument/2006/relationships/image" Target="../media/image27.tmp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tmp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tmp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tmp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tmp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tmp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tmp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tmp"/><Relationship Id="rId2" Type="http://schemas.openxmlformats.org/officeDocument/2006/relationships/image" Target="../media/image36.tmp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tmp"/><Relationship Id="rId4" Type="http://schemas.openxmlformats.org/officeDocument/2006/relationships/image" Target="../media/image9.tm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7" Type="http://schemas.openxmlformats.org/officeDocument/2006/relationships/image" Target="../media/image22.tmp"/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tmp"/><Relationship Id="rId5" Type="http://schemas.openxmlformats.org/officeDocument/2006/relationships/image" Target="../media/image20.tmp"/><Relationship Id="rId4" Type="http://schemas.openxmlformats.org/officeDocument/2006/relationships/image" Target="../media/image19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Addition of a System of Coplanar Forces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568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Examples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1905000"/>
            <a:ext cx="4267796" cy="2657846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4838111"/>
            <a:ext cx="6706536" cy="76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674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916" y="1049232"/>
            <a:ext cx="4248743" cy="2514951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206" y="1696747"/>
            <a:ext cx="5887272" cy="1609950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916" y="3766398"/>
            <a:ext cx="3543795" cy="290553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642" y="3959911"/>
            <a:ext cx="5182323" cy="20291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642" y="1049232"/>
            <a:ext cx="394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/>
              <a:t>Solution I, Scalar notation</a:t>
            </a:r>
          </a:p>
        </p:txBody>
      </p:sp>
    </p:spTree>
    <p:extLst>
      <p:ext uri="{BB962C8B-B14F-4D97-AF65-F5344CB8AC3E}">
        <p14:creationId xmlns:p14="http://schemas.microsoft.com/office/powerpoint/2010/main" val="3337660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5707" y="765897"/>
            <a:ext cx="394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/>
              <a:t>Solution II, Vector notation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707" y="1667123"/>
            <a:ext cx="6249272" cy="221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148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44579" y="2388970"/>
            <a:ext cx="77278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3200" b="0" i="0" u="none" strike="noStrike" baseline="0" dirty="0">
                <a:latin typeface="TimesTen-Roman"/>
              </a:rPr>
              <a:t>“The most effective way of learning the principles of engineering mechanics</a:t>
            </a:r>
          </a:p>
          <a:p>
            <a:pPr algn="ctr"/>
            <a:r>
              <a:rPr lang="en-AU" sz="3200" b="0" i="0" u="none" strike="noStrike" baseline="0" dirty="0">
                <a:latin typeface="TimesTen-Roman"/>
              </a:rPr>
              <a:t>is to </a:t>
            </a:r>
            <a:r>
              <a:rPr lang="en-AU" sz="3200" b="0" i="1" u="sng" strike="noStrike" baseline="0" dirty="0">
                <a:latin typeface="TimesTen-Italic"/>
              </a:rPr>
              <a:t>solve problems</a:t>
            </a:r>
            <a:r>
              <a:rPr lang="en-AU" sz="3200" b="0" i="1" u="none" strike="noStrike" baseline="0" dirty="0">
                <a:latin typeface="TimesTen-Italic"/>
              </a:rPr>
              <a:t>”</a:t>
            </a:r>
          </a:p>
          <a:p>
            <a:pPr algn="ctr"/>
            <a:r>
              <a:rPr lang="en-AU" sz="3200" i="1" dirty="0">
                <a:latin typeface="TimesTen-Italic"/>
              </a:rPr>
              <a:t>(</a:t>
            </a:r>
            <a:r>
              <a:rPr lang="en-AU" sz="2800" i="1" dirty="0">
                <a:latin typeface="TimesTen-Italic"/>
              </a:rPr>
              <a:t>R.C. </a:t>
            </a:r>
            <a:r>
              <a:rPr lang="en-AU" sz="2800" i="1" dirty="0" err="1">
                <a:latin typeface="TimesTen-Italic"/>
              </a:rPr>
              <a:t>Hibbeler</a:t>
            </a:r>
            <a:r>
              <a:rPr lang="en-AU" sz="3200" i="1" dirty="0">
                <a:latin typeface="TimesTen-Italic"/>
              </a:rPr>
              <a:t>)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081208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Fundamental Problems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1905000"/>
            <a:ext cx="5804645" cy="349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95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Fundamental Problems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1660302"/>
            <a:ext cx="5277587" cy="457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479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Fundamental Problems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1727322"/>
            <a:ext cx="5325218" cy="368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694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Fundamental Problems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1640706"/>
            <a:ext cx="5210902" cy="396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722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Advanced Problems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1392161"/>
            <a:ext cx="5239481" cy="5258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35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Advanced Problems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1651478"/>
            <a:ext cx="5134692" cy="435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21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Rectangular Components of a Force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30321" y="1547254"/>
            <a:ext cx="8628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When a force is resolved into two components along the </a:t>
            </a:r>
            <a:r>
              <a:rPr lang="en-AU" sz="2000" i="1" dirty="0"/>
              <a:t>x </a:t>
            </a:r>
            <a:r>
              <a:rPr lang="en-AU" sz="2000" dirty="0"/>
              <a:t>and </a:t>
            </a:r>
            <a:r>
              <a:rPr lang="en-AU" sz="2000" i="1" dirty="0"/>
              <a:t>y </a:t>
            </a:r>
            <a:r>
              <a:rPr lang="en-AU" sz="2000" dirty="0"/>
              <a:t>axes, the components are then called </a:t>
            </a:r>
            <a:r>
              <a:rPr lang="en-AU" sz="2000" i="1" u="sng" dirty="0"/>
              <a:t>rectangular components</a:t>
            </a:r>
            <a:endParaRPr lang="en-AU" sz="2000" u="sng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321" y="2447144"/>
            <a:ext cx="3362794" cy="288647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186411" y="3041203"/>
            <a:ext cx="2498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F </a:t>
            </a:r>
            <a:r>
              <a:rPr lang="en-AU" sz="2400" dirty="0"/>
              <a:t>= </a:t>
            </a:r>
            <a:r>
              <a:rPr lang="en-AU" sz="2400" b="1" dirty="0" err="1"/>
              <a:t>F</a:t>
            </a:r>
            <a:r>
              <a:rPr lang="en-AU" sz="2400" baseline="-25000" dirty="0" err="1"/>
              <a:t>x</a:t>
            </a:r>
            <a:r>
              <a:rPr lang="en-AU" sz="2400" dirty="0"/>
              <a:t> + </a:t>
            </a:r>
            <a:r>
              <a:rPr lang="en-AU" sz="2400" b="1" dirty="0" err="1"/>
              <a:t>F</a:t>
            </a:r>
            <a:r>
              <a:rPr lang="en-AU" sz="2400" baseline="-25000" dirty="0" err="1"/>
              <a:t>y</a:t>
            </a:r>
            <a:endParaRPr lang="en-AU" sz="24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7044743" y="2488641"/>
            <a:ext cx="3116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Scalar Notation</a:t>
            </a:r>
          </a:p>
        </p:txBody>
      </p:sp>
      <p:cxnSp>
        <p:nvCxnSpPr>
          <p:cNvPr id="12" name="Curved Connector 11"/>
          <p:cNvCxnSpPr/>
          <p:nvPr/>
        </p:nvCxnSpPr>
        <p:spPr>
          <a:xfrm rot="16200000" flipV="1">
            <a:off x="7536910" y="3809192"/>
            <a:ext cx="883104" cy="270456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/>
          <p:nvPr/>
        </p:nvCxnSpPr>
        <p:spPr>
          <a:xfrm rot="5400000" flipH="1" flipV="1">
            <a:off x="7833124" y="3783435"/>
            <a:ext cx="883104" cy="321971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44743" y="4524471"/>
            <a:ext cx="2139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Rectangular components of </a:t>
            </a:r>
            <a:r>
              <a:rPr lang="en-AU" b="1" dirty="0"/>
              <a:t>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68201" y="5459414"/>
            <a:ext cx="7753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their magnitudes can be determined from</a:t>
            </a:r>
          </a:p>
        </p:txBody>
      </p:sp>
      <p:pic>
        <p:nvPicPr>
          <p:cNvPr id="19" name="Picture 1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728" y="5909553"/>
            <a:ext cx="5220429" cy="51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005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Advanced Problems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4312" y="2158193"/>
            <a:ext cx="5258534" cy="1267002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826" y="1621665"/>
            <a:ext cx="3984486" cy="397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745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Rectangular Components of a Force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04563" y="1764406"/>
            <a:ext cx="7250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The magnitudes of the rectangular components can also be defined as: 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3045296"/>
            <a:ext cx="3658111" cy="2762636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662" y="2454664"/>
            <a:ext cx="1848108" cy="394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126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Rectangular Components of a Force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92924" y="1504890"/>
            <a:ext cx="40954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/>
              <a:t>Cartesian Vector Notation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2023702"/>
            <a:ext cx="4124901" cy="32484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1104" y="2023702"/>
            <a:ext cx="44174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It is also possible to represent the </a:t>
            </a:r>
            <a:r>
              <a:rPr lang="en-AU" i="1" dirty="0"/>
              <a:t>x</a:t>
            </a:r>
          </a:p>
          <a:p>
            <a:r>
              <a:rPr lang="en-AU" dirty="0"/>
              <a:t>and </a:t>
            </a:r>
            <a:r>
              <a:rPr lang="en-AU" i="1" dirty="0"/>
              <a:t>y </a:t>
            </a:r>
            <a:r>
              <a:rPr lang="en-AU" dirty="0"/>
              <a:t>components of a force in terms of Cartesian </a:t>
            </a:r>
            <a:r>
              <a:rPr lang="en-AU" u="sng" dirty="0"/>
              <a:t>unit vectors </a:t>
            </a:r>
            <a:r>
              <a:rPr lang="en-AU" b="1" u="sng" dirty="0" err="1"/>
              <a:t>i</a:t>
            </a:r>
            <a:r>
              <a:rPr lang="en-AU" b="1" u="sng" dirty="0"/>
              <a:t> </a:t>
            </a:r>
            <a:r>
              <a:rPr lang="en-AU" u="sng" dirty="0"/>
              <a:t>and </a:t>
            </a:r>
            <a:r>
              <a:rPr lang="en-AU" b="1" u="sng" dirty="0"/>
              <a:t>j</a:t>
            </a:r>
            <a:endParaRPr lang="en-AU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6581104" y="3047776"/>
            <a:ext cx="50957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Each of these unit vectors has a </a:t>
            </a:r>
            <a:r>
              <a:rPr lang="en-AU" u="sng" dirty="0"/>
              <a:t>dimensionless magnitude of one</a:t>
            </a:r>
            <a:r>
              <a:rPr lang="en-AU" dirty="0"/>
              <a:t>, and so</a:t>
            </a:r>
          </a:p>
          <a:p>
            <a:r>
              <a:rPr lang="en-AU" dirty="0"/>
              <a:t>they can be used to designate the </a:t>
            </a:r>
            <a:r>
              <a:rPr lang="en-AU" i="1" dirty="0"/>
              <a:t>directions </a:t>
            </a:r>
            <a:r>
              <a:rPr lang="en-AU" dirty="0"/>
              <a:t>of the </a:t>
            </a:r>
            <a:r>
              <a:rPr lang="en-AU" i="1" dirty="0"/>
              <a:t>x </a:t>
            </a:r>
            <a:r>
              <a:rPr lang="en-AU" dirty="0"/>
              <a:t>and </a:t>
            </a:r>
            <a:r>
              <a:rPr lang="en-AU" i="1" dirty="0"/>
              <a:t>y </a:t>
            </a:r>
            <a:r>
              <a:rPr lang="en-AU" dirty="0"/>
              <a:t>axes, respectively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39132" y="5717803"/>
            <a:ext cx="3833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Cartesian vector notation of </a:t>
            </a:r>
            <a:r>
              <a:rPr lang="en-AU" b="1" dirty="0"/>
              <a:t>F </a:t>
            </a:r>
            <a:r>
              <a:rPr lang="en-AU" dirty="0"/>
              <a:t>then can be defined as:</a:t>
            </a:r>
          </a:p>
        </p:txBody>
      </p:sp>
      <p:sp>
        <p:nvSpPr>
          <p:cNvPr id="8" name="Right Arrow 7"/>
          <p:cNvSpPr/>
          <p:nvPr/>
        </p:nvSpPr>
        <p:spPr>
          <a:xfrm>
            <a:off x="6078828" y="5847008"/>
            <a:ext cx="969939" cy="453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355" y="5783028"/>
            <a:ext cx="2152950" cy="58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65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Rectangular Components of a Force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92924" y="1596980"/>
            <a:ext cx="3618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/>
              <a:t>Coplanar Force Resultants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2316544"/>
            <a:ext cx="3524742" cy="25340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3526" y="1905000"/>
            <a:ext cx="47136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Using </a:t>
            </a:r>
            <a:r>
              <a:rPr lang="en-AU" sz="2000" i="1" dirty="0"/>
              <a:t>Cartesian vector notation</a:t>
            </a:r>
            <a:r>
              <a:rPr lang="en-AU" sz="2000" dirty="0"/>
              <a:t>, each force is first represented as a Cartesian vector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06074" y="5357611"/>
            <a:ext cx="28848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The vector resultant is </a:t>
            </a:r>
          </a:p>
          <a:p>
            <a:r>
              <a:rPr lang="en-AU" sz="2000" dirty="0"/>
              <a:t>therefore</a:t>
            </a:r>
          </a:p>
        </p:txBody>
      </p:sp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937" y="3159505"/>
            <a:ext cx="2476846" cy="1295581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666" y="4941888"/>
            <a:ext cx="5544324" cy="1733792"/>
          </a:xfrm>
          <a:prstGeom prst="rect">
            <a:avLst/>
          </a:prstGeom>
        </p:spPr>
      </p:pic>
      <p:sp>
        <p:nvSpPr>
          <p:cNvPr id="13" name="Notched Right Arrow 12"/>
          <p:cNvSpPr/>
          <p:nvPr/>
        </p:nvSpPr>
        <p:spPr>
          <a:xfrm>
            <a:off x="4572000" y="5711554"/>
            <a:ext cx="1249251" cy="54091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2351033"/>
            <a:ext cx="3610479" cy="242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84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Rectangular Components of a Force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92923" y="1738648"/>
            <a:ext cx="5598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If </a:t>
            </a:r>
            <a:r>
              <a:rPr lang="en-AU" sz="2000" i="1" dirty="0"/>
              <a:t>scalar notation </a:t>
            </a:r>
            <a:r>
              <a:rPr lang="en-AU" sz="2000" dirty="0"/>
              <a:t>is used, then we have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809" y="2691242"/>
            <a:ext cx="4667901" cy="112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182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Rectangular Components of a Force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061" y="2440057"/>
            <a:ext cx="4629796" cy="31627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56868" y="1790163"/>
            <a:ext cx="4047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 magnitude of </a:t>
            </a:r>
            <a:r>
              <a:rPr lang="en-AU" b="1" dirty="0"/>
              <a:t>F</a:t>
            </a:r>
            <a:r>
              <a:rPr lang="en-AU" baseline="-25000" dirty="0"/>
              <a:t>R</a:t>
            </a:r>
            <a:r>
              <a:rPr lang="en-AU" dirty="0"/>
              <a:t> then can be found from the Pythagorean theorem, that is: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318" y="3071053"/>
            <a:ext cx="2800741" cy="85737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727324" y="4134118"/>
            <a:ext cx="3777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and the direction of resultant,</a:t>
            </a: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318" y="4852508"/>
            <a:ext cx="2257740" cy="122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991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Examples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1585581"/>
            <a:ext cx="8869013" cy="905001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064" y="2965087"/>
            <a:ext cx="3305636" cy="296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133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933" y="427417"/>
            <a:ext cx="3686721" cy="2672432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984" y="704523"/>
            <a:ext cx="4344006" cy="838317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214" y="3099849"/>
            <a:ext cx="3619139" cy="3355081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634" y="2929281"/>
            <a:ext cx="2724530" cy="1848108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2751" y="3410360"/>
            <a:ext cx="2524477" cy="88594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412623" y="5112913"/>
            <a:ext cx="4160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Hence </a:t>
            </a:r>
            <a:r>
              <a:rPr lang="en-AU" b="1" dirty="0" err="1"/>
              <a:t>cartesian</a:t>
            </a:r>
            <a:r>
              <a:rPr lang="en-AU" b="1" dirty="0"/>
              <a:t> vector notation is as follow</a:t>
            </a:r>
            <a:r>
              <a:rPr lang="en-AU" dirty="0"/>
              <a:t>,</a:t>
            </a:r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1791" y="5673223"/>
            <a:ext cx="2629267" cy="971686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>
          <a:xfrm>
            <a:off x="8427359" y="3734873"/>
            <a:ext cx="1025392" cy="118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563022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158</TotalTime>
  <Words>266</Words>
  <Application>Microsoft Office PowerPoint</Application>
  <PresentationFormat>Widescreen</PresentationFormat>
  <Paragraphs>41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Century Gothic</vt:lpstr>
      <vt:lpstr>TimesTen-Italic</vt:lpstr>
      <vt:lpstr>TimesTen-Roman</vt:lpstr>
      <vt:lpstr>Wingdings 3</vt:lpstr>
      <vt:lpstr>Wisp</vt:lpstr>
      <vt:lpstr>Addition of a System of Coplanar Forces</vt:lpstr>
      <vt:lpstr>Rectangular Components of a Force</vt:lpstr>
      <vt:lpstr>Rectangular Components of a Force</vt:lpstr>
      <vt:lpstr>Rectangular Components of a Force</vt:lpstr>
      <vt:lpstr>Rectangular Components of a Force</vt:lpstr>
      <vt:lpstr>Rectangular Components of a Force</vt:lpstr>
      <vt:lpstr>Rectangular Components of a Force</vt:lpstr>
      <vt:lpstr>Examples</vt:lpstr>
      <vt:lpstr>PowerPoint Presentation</vt:lpstr>
      <vt:lpstr>Examples</vt:lpstr>
      <vt:lpstr>PowerPoint Presentation</vt:lpstr>
      <vt:lpstr>PowerPoint Presentation</vt:lpstr>
      <vt:lpstr>PowerPoint Presentation</vt:lpstr>
      <vt:lpstr>Fundamental Problems</vt:lpstr>
      <vt:lpstr>Fundamental Problems</vt:lpstr>
      <vt:lpstr>Fundamental Problems</vt:lpstr>
      <vt:lpstr>Fundamental Problems</vt:lpstr>
      <vt:lpstr>Advanced Problems</vt:lpstr>
      <vt:lpstr>Advanced Problems</vt:lpstr>
      <vt:lpstr>Advanced Problems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 of a System of Coplanar Forces</dc:title>
  <dc:creator>Berli Kamiel</dc:creator>
  <cp:lastModifiedBy>Berli Kamiel</cp:lastModifiedBy>
  <cp:revision>17</cp:revision>
  <dcterms:created xsi:type="dcterms:W3CDTF">2016-02-20T02:31:09Z</dcterms:created>
  <dcterms:modified xsi:type="dcterms:W3CDTF">2017-08-31T02:14:44Z</dcterms:modified>
</cp:coreProperties>
</file>