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Barlow SemiCondensed Bold" panose="020B0604020202020204" charset="0"/>
      <p:regular r:id="rId21"/>
    </p:embeddedFont>
    <p:embeddedFont>
      <p:font typeface="Calibri" panose="020F0502020204030204" pitchFamily="34" charset="0"/>
      <p:regular r:id="rId22"/>
      <p:bold r:id="rId23"/>
      <p:italic r:id="rId24"/>
      <p:boldItalic r:id="rId25"/>
    </p:embeddedFont>
    <p:embeddedFont>
      <p:font typeface="Montserrat" panose="00000500000000000000" pitchFamily="2" charset="0"/>
      <p:regular r:id="rId26"/>
      <p:bold r:id="rId27"/>
      <p:italic r:id="rId28"/>
      <p:boldItalic r:id="rId29"/>
    </p:embeddedFont>
    <p:embeddedFont>
      <p:font typeface="Montserrat Bold" panose="00000800000000000000" charset="0"/>
      <p:regular r:id="rId30"/>
    </p:embeddedFont>
    <p:embeddedFont>
      <p:font typeface="Montserrat Classic" panose="020B0604020202020204" charset="0"/>
      <p:regular r:id="rId31"/>
    </p:embeddedFont>
    <p:embeddedFont>
      <p:font typeface="Montserrat Medium" panose="00000600000000000000" pitchFamily="2" charset="0"/>
      <p:regular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103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2.sv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087754" y="0"/>
            <a:ext cx="2200246" cy="10287000"/>
            <a:chOff x="0" y="0"/>
            <a:chExt cx="579489" cy="2709333"/>
          </a:xfrm>
        </p:grpSpPr>
        <p:sp>
          <p:nvSpPr>
            <p:cNvPr id="3" name="Freeform 3"/>
            <p:cNvSpPr/>
            <p:nvPr/>
          </p:nvSpPr>
          <p:spPr>
            <a:xfrm>
              <a:off x="0" y="0"/>
              <a:ext cx="579489" cy="2709333"/>
            </a:xfrm>
            <a:custGeom>
              <a:avLst/>
              <a:gdLst/>
              <a:ahLst/>
              <a:cxnLst/>
              <a:rect l="l" t="t" r="r" b="b"/>
              <a:pathLst>
                <a:path w="579489" h="2709333">
                  <a:moveTo>
                    <a:pt x="0" y="0"/>
                  </a:moveTo>
                  <a:lnTo>
                    <a:pt x="579489" y="0"/>
                  </a:lnTo>
                  <a:lnTo>
                    <a:pt x="579489" y="2709333"/>
                  </a:lnTo>
                  <a:lnTo>
                    <a:pt x="0" y="2709333"/>
                  </a:lnTo>
                  <a:close/>
                </a:path>
              </a:pathLst>
            </a:custGeom>
            <a:solidFill>
              <a:srgbClr val="1A263A"/>
            </a:solidFill>
          </p:spPr>
        </p:sp>
        <p:sp>
          <p:nvSpPr>
            <p:cNvPr id="4" name="TextBox 4"/>
            <p:cNvSpPr txBox="1"/>
            <p:nvPr/>
          </p:nvSpPr>
          <p:spPr>
            <a:xfrm>
              <a:off x="0" y="-47625"/>
              <a:ext cx="579489" cy="2756958"/>
            </a:xfrm>
            <a:prstGeom prst="rect">
              <a:avLst/>
            </a:prstGeom>
          </p:spPr>
          <p:txBody>
            <a:bodyPr lIns="50800" tIns="50800" rIns="50800" bIns="50800" rtlCol="0" anchor="ctr"/>
            <a:lstStyle/>
            <a:p>
              <a:pPr algn="ctr">
                <a:lnSpc>
                  <a:spcPts val="2800"/>
                </a:lnSpc>
              </a:pPr>
              <a:endParaRPr/>
            </a:p>
          </p:txBody>
        </p:sp>
      </p:grpSp>
      <p:grpSp>
        <p:nvGrpSpPr>
          <p:cNvPr id="5" name="Group 5"/>
          <p:cNvGrpSpPr/>
          <p:nvPr/>
        </p:nvGrpSpPr>
        <p:grpSpPr>
          <a:xfrm>
            <a:off x="16087754" y="0"/>
            <a:ext cx="2200246" cy="2200246"/>
            <a:chOff x="0" y="0"/>
            <a:chExt cx="812800" cy="812800"/>
          </a:xfrm>
        </p:grpSpPr>
        <p:sp>
          <p:nvSpPr>
            <p:cNvPr id="6" name="Freeform 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BC2026"/>
            </a:solidFill>
          </p:spPr>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2800"/>
                </a:lnSpc>
              </a:pPr>
              <a:endParaRPr/>
            </a:p>
          </p:txBody>
        </p:sp>
      </p:grpSp>
      <p:grpSp>
        <p:nvGrpSpPr>
          <p:cNvPr id="8" name="Group 8"/>
          <p:cNvGrpSpPr/>
          <p:nvPr/>
        </p:nvGrpSpPr>
        <p:grpSpPr>
          <a:xfrm>
            <a:off x="1219833" y="7327317"/>
            <a:ext cx="5765160" cy="1039735"/>
            <a:chOff x="0" y="0"/>
            <a:chExt cx="1398625" cy="273840"/>
          </a:xfrm>
        </p:grpSpPr>
        <p:sp>
          <p:nvSpPr>
            <p:cNvPr id="9" name="Freeform 9"/>
            <p:cNvSpPr/>
            <p:nvPr/>
          </p:nvSpPr>
          <p:spPr>
            <a:xfrm>
              <a:off x="0" y="0"/>
              <a:ext cx="1398625" cy="273840"/>
            </a:xfrm>
            <a:custGeom>
              <a:avLst/>
              <a:gdLst/>
              <a:ahLst/>
              <a:cxnLst/>
              <a:rect l="l" t="t" r="r" b="b"/>
              <a:pathLst>
                <a:path w="1398625" h="273840">
                  <a:moveTo>
                    <a:pt x="0" y="0"/>
                  </a:moveTo>
                  <a:lnTo>
                    <a:pt x="1398625" y="0"/>
                  </a:lnTo>
                  <a:lnTo>
                    <a:pt x="1398625" y="273840"/>
                  </a:lnTo>
                  <a:lnTo>
                    <a:pt x="0" y="273840"/>
                  </a:lnTo>
                  <a:close/>
                </a:path>
              </a:pathLst>
            </a:custGeom>
            <a:solidFill>
              <a:srgbClr val="1A263A"/>
            </a:solidFill>
          </p:spPr>
        </p:sp>
        <p:sp>
          <p:nvSpPr>
            <p:cNvPr id="10" name="TextBox 10"/>
            <p:cNvSpPr txBox="1"/>
            <p:nvPr/>
          </p:nvSpPr>
          <p:spPr>
            <a:xfrm>
              <a:off x="0" y="-47625"/>
              <a:ext cx="1398625" cy="321465"/>
            </a:xfrm>
            <a:prstGeom prst="rect">
              <a:avLst/>
            </a:prstGeom>
          </p:spPr>
          <p:txBody>
            <a:bodyPr lIns="50800" tIns="50800" rIns="50800" bIns="50800" rtlCol="0" anchor="ctr"/>
            <a:lstStyle/>
            <a:p>
              <a:pPr algn="ctr">
                <a:lnSpc>
                  <a:spcPts val="2800"/>
                </a:lnSpc>
              </a:pPr>
              <a:endParaRPr/>
            </a:p>
          </p:txBody>
        </p:sp>
      </p:grpSp>
      <p:grpSp>
        <p:nvGrpSpPr>
          <p:cNvPr id="11" name="Group 11"/>
          <p:cNvGrpSpPr/>
          <p:nvPr/>
        </p:nvGrpSpPr>
        <p:grpSpPr>
          <a:xfrm>
            <a:off x="11303008" y="0"/>
            <a:ext cx="4784746" cy="10287000"/>
            <a:chOff x="0" y="0"/>
            <a:chExt cx="6379661" cy="13716000"/>
          </a:xfrm>
        </p:grpSpPr>
        <p:pic>
          <p:nvPicPr>
            <p:cNvPr id="12" name="Picture 12"/>
            <p:cNvPicPr>
              <a:picLocks noChangeAspect="1"/>
            </p:cNvPicPr>
            <p:nvPr/>
          </p:nvPicPr>
          <p:blipFill>
            <a:blip r:embed="rId2"/>
            <a:srcRect l="34505" r="34505"/>
            <a:stretch>
              <a:fillRect/>
            </a:stretch>
          </p:blipFill>
          <p:spPr>
            <a:xfrm>
              <a:off x="0" y="0"/>
              <a:ext cx="6379661" cy="13716000"/>
            </a:xfrm>
            <a:prstGeom prst="rect">
              <a:avLst/>
            </a:prstGeom>
          </p:spPr>
        </p:pic>
      </p:grpSp>
      <p:sp>
        <p:nvSpPr>
          <p:cNvPr id="13" name="AutoShape 13"/>
          <p:cNvSpPr/>
          <p:nvPr/>
        </p:nvSpPr>
        <p:spPr>
          <a:xfrm>
            <a:off x="7121792" y="7847184"/>
            <a:ext cx="3752592" cy="0"/>
          </a:xfrm>
          <a:prstGeom prst="line">
            <a:avLst/>
          </a:prstGeom>
          <a:ln w="19050" cap="flat">
            <a:solidFill>
              <a:srgbClr val="BC2026"/>
            </a:solidFill>
            <a:prstDash val="solid"/>
            <a:headEnd type="none" w="sm" len="sm"/>
            <a:tailEnd type="none" w="sm" len="sm"/>
          </a:ln>
        </p:spPr>
      </p:sp>
      <p:sp>
        <p:nvSpPr>
          <p:cNvPr id="14" name="Freeform 14"/>
          <p:cNvSpPr/>
          <p:nvPr/>
        </p:nvSpPr>
        <p:spPr>
          <a:xfrm>
            <a:off x="16957709" y="882134"/>
            <a:ext cx="460336" cy="306699"/>
          </a:xfrm>
          <a:custGeom>
            <a:avLst/>
            <a:gdLst/>
            <a:ahLst/>
            <a:cxnLst/>
            <a:rect l="l" t="t" r="r" b="b"/>
            <a:pathLst>
              <a:path w="460336" h="306699">
                <a:moveTo>
                  <a:pt x="0" y="0"/>
                </a:moveTo>
                <a:lnTo>
                  <a:pt x="460336" y="0"/>
                </a:lnTo>
                <a:lnTo>
                  <a:pt x="460336" y="306700"/>
                </a:lnTo>
                <a:lnTo>
                  <a:pt x="0" y="3067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Freeform 15"/>
          <p:cNvSpPr/>
          <p:nvPr/>
        </p:nvSpPr>
        <p:spPr>
          <a:xfrm>
            <a:off x="674639" y="8846002"/>
            <a:ext cx="708121" cy="824595"/>
          </a:xfrm>
          <a:custGeom>
            <a:avLst/>
            <a:gdLst/>
            <a:ahLst/>
            <a:cxnLst/>
            <a:rect l="l" t="t" r="r" b="b"/>
            <a:pathLst>
              <a:path w="708121" h="824595">
                <a:moveTo>
                  <a:pt x="0" y="0"/>
                </a:moveTo>
                <a:lnTo>
                  <a:pt x="708122" y="0"/>
                </a:lnTo>
                <a:lnTo>
                  <a:pt x="708122" y="824596"/>
                </a:lnTo>
                <a:lnTo>
                  <a:pt x="0" y="82459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TextBox 16"/>
          <p:cNvSpPr txBox="1"/>
          <p:nvPr/>
        </p:nvSpPr>
        <p:spPr>
          <a:xfrm>
            <a:off x="1285838" y="7551909"/>
            <a:ext cx="5835954" cy="473591"/>
          </a:xfrm>
          <a:prstGeom prst="rect">
            <a:avLst/>
          </a:prstGeom>
        </p:spPr>
        <p:txBody>
          <a:bodyPr wrap="square" lIns="0" tIns="0" rIns="0" bIns="0" rtlCol="0" anchor="t">
            <a:spAutoFit/>
          </a:bodyPr>
          <a:lstStyle/>
          <a:p>
            <a:pPr algn="ctr">
              <a:lnSpc>
                <a:spcPts val="4200"/>
              </a:lnSpc>
            </a:pPr>
            <a:r>
              <a:rPr lang="en-US" sz="2800" dirty="0">
                <a:solidFill>
                  <a:srgbClr val="FFFFFF"/>
                </a:solidFill>
                <a:latin typeface="Montserrat Classic"/>
                <a:ea typeface="Montserrat Classic"/>
                <a:cs typeface="Montserrat Classic"/>
                <a:sym typeface="Montserrat Classic"/>
              </a:rPr>
              <a:t>Oleh : Aftuqa S Rohmania, M.M</a:t>
            </a:r>
          </a:p>
        </p:txBody>
      </p:sp>
      <p:sp>
        <p:nvSpPr>
          <p:cNvPr id="17" name="TextBox 17"/>
          <p:cNvSpPr txBox="1"/>
          <p:nvPr/>
        </p:nvSpPr>
        <p:spPr>
          <a:xfrm>
            <a:off x="1656951" y="2595833"/>
            <a:ext cx="9746576" cy="1078866"/>
          </a:xfrm>
          <a:prstGeom prst="rect">
            <a:avLst/>
          </a:prstGeom>
        </p:spPr>
        <p:txBody>
          <a:bodyPr lIns="0" tIns="0" rIns="0" bIns="0" rtlCol="0" anchor="t">
            <a:spAutoFit/>
          </a:bodyPr>
          <a:lstStyle/>
          <a:p>
            <a:pPr algn="l">
              <a:lnSpc>
                <a:spcPts val="8080"/>
              </a:lnSpc>
            </a:pPr>
            <a:r>
              <a:rPr lang="en-US" sz="8000" b="1" dirty="0">
                <a:solidFill>
                  <a:srgbClr val="1A263A"/>
                </a:solidFill>
                <a:latin typeface="Barlow SemiCondensed Bold"/>
                <a:ea typeface="Barlow SemiCondensed Bold"/>
                <a:cs typeface="Barlow SemiCondensed Bold"/>
                <a:sym typeface="Barlow SemiCondensed Bold"/>
              </a:rPr>
              <a:t>TEKNOLOGI INFORMASI </a:t>
            </a:r>
          </a:p>
        </p:txBody>
      </p:sp>
      <p:sp>
        <p:nvSpPr>
          <p:cNvPr id="18" name="TextBox 18"/>
          <p:cNvSpPr txBox="1"/>
          <p:nvPr/>
        </p:nvSpPr>
        <p:spPr>
          <a:xfrm>
            <a:off x="1598339" y="3798524"/>
            <a:ext cx="8026464" cy="1773833"/>
          </a:xfrm>
          <a:prstGeom prst="rect">
            <a:avLst/>
          </a:prstGeom>
        </p:spPr>
        <p:txBody>
          <a:bodyPr lIns="0" tIns="0" rIns="0" bIns="0" rtlCol="0" anchor="t">
            <a:spAutoFit/>
          </a:bodyPr>
          <a:lstStyle/>
          <a:p>
            <a:pPr algn="l">
              <a:lnSpc>
                <a:spcPts val="6869"/>
              </a:lnSpc>
            </a:pPr>
            <a:r>
              <a:rPr lang="en-US" sz="6800" b="1" dirty="0">
                <a:solidFill>
                  <a:schemeClr val="accent6"/>
                </a:solidFill>
                <a:latin typeface="Barlow SemiCondensed Bold"/>
                <a:ea typeface="Barlow SemiCondensed Bold"/>
                <a:cs typeface="Barlow SemiCondensed Bold"/>
                <a:sym typeface="Barlow SemiCondensed Bold"/>
              </a:rPr>
              <a:t>UNTUK KEUNGGULAN BERSAING (2)</a:t>
            </a:r>
          </a:p>
        </p:txBody>
      </p:sp>
      <p:sp>
        <p:nvSpPr>
          <p:cNvPr id="20" name="TextBox 20"/>
          <p:cNvSpPr txBox="1"/>
          <p:nvPr/>
        </p:nvSpPr>
        <p:spPr>
          <a:xfrm>
            <a:off x="2128224" y="5734954"/>
            <a:ext cx="6464792" cy="1052179"/>
          </a:xfrm>
          <a:prstGeom prst="rect">
            <a:avLst/>
          </a:prstGeom>
        </p:spPr>
        <p:txBody>
          <a:bodyPr lIns="0" tIns="0" rIns="0" bIns="0" rtlCol="0" anchor="t">
            <a:spAutoFit/>
          </a:bodyPr>
          <a:lstStyle/>
          <a:p>
            <a:pPr algn="l">
              <a:lnSpc>
                <a:spcPts val="8680"/>
              </a:lnSpc>
            </a:pPr>
            <a:r>
              <a:rPr lang="en-US" sz="6200">
                <a:solidFill>
                  <a:srgbClr val="1A263A"/>
                </a:solidFill>
                <a:latin typeface="Montserrat Classic"/>
                <a:ea typeface="Montserrat Classic"/>
                <a:cs typeface="Montserrat Classic"/>
                <a:sym typeface="Montserrat Classic"/>
              </a:rPr>
              <a:t>PERTEMUAN : 5</a:t>
            </a:r>
          </a:p>
        </p:txBody>
      </p:sp>
      <p:sp>
        <p:nvSpPr>
          <p:cNvPr id="21" name="AutoShape 21"/>
          <p:cNvSpPr/>
          <p:nvPr/>
        </p:nvSpPr>
        <p:spPr>
          <a:xfrm flipV="1">
            <a:off x="1656951" y="5849254"/>
            <a:ext cx="0" cy="892362"/>
          </a:xfrm>
          <a:prstGeom prst="line">
            <a:avLst/>
          </a:prstGeom>
          <a:ln w="57150" cap="flat">
            <a:solidFill>
              <a:srgbClr val="BC2026"/>
            </a:solidFill>
            <a:prstDash val="solid"/>
            <a:headEnd type="none" w="sm" len="sm"/>
            <a:tailEnd type="none" w="sm" len="sm"/>
          </a:ln>
        </p:spPr>
      </p:sp>
      <p:grpSp>
        <p:nvGrpSpPr>
          <p:cNvPr id="22" name="Group 22"/>
          <p:cNvGrpSpPr/>
          <p:nvPr/>
        </p:nvGrpSpPr>
        <p:grpSpPr>
          <a:xfrm>
            <a:off x="1598339" y="578026"/>
            <a:ext cx="7776768" cy="1682949"/>
            <a:chOff x="0" y="0"/>
            <a:chExt cx="10369024" cy="2243932"/>
          </a:xfrm>
        </p:grpSpPr>
        <p:sp>
          <p:nvSpPr>
            <p:cNvPr id="23" name="Freeform 23"/>
            <p:cNvSpPr/>
            <p:nvPr/>
          </p:nvSpPr>
          <p:spPr>
            <a:xfrm>
              <a:off x="0" y="135672"/>
              <a:ext cx="1843389" cy="1867246"/>
            </a:xfrm>
            <a:custGeom>
              <a:avLst/>
              <a:gdLst/>
              <a:ahLst/>
              <a:cxnLst/>
              <a:rect l="l" t="t" r="r" b="b"/>
              <a:pathLst>
                <a:path w="1843389" h="1867246">
                  <a:moveTo>
                    <a:pt x="0" y="0"/>
                  </a:moveTo>
                  <a:lnTo>
                    <a:pt x="1843389" y="0"/>
                  </a:lnTo>
                  <a:lnTo>
                    <a:pt x="1843389" y="1867247"/>
                  </a:lnTo>
                  <a:lnTo>
                    <a:pt x="0" y="1867247"/>
                  </a:lnTo>
                  <a:lnTo>
                    <a:pt x="0" y="0"/>
                  </a:lnTo>
                  <a:close/>
                </a:path>
              </a:pathLst>
            </a:custGeom>
            <a:blipFill>
              <a:blip r:embed="rId7"/>
              <a:stretch>
                <a:fillRect/>
              </a:stretch>
            </a:blipFill>
          </p:spPr>
        </p:sp>
        <p:sp>
          <p:nvSpPr>
            <p:cNvPr id="24" name="Freeform 24"/>
            <p:cNvSpPr/>
            <p:nvPr/>
          </p:nvSpPr>
          <p:spPr>
            <a:xfrm>
              <a:off x="2157734" y="135672"/>
              <a:ext cx="2033414" cy="1867246"/>
            </a:xfrm>
            <a:custGeom>
              <a:avLst/>
              <a:gdLst/>
              <a:ahLst/>
              <a:cxnLst/>
              <a:rect l="l" t="t" r="r" b="b"/>
              <a:pathLst>
                <a:path w="2033414" h="1867246">
                  <a:moveTo>
                    <a:pt x="0" y="0"/>
                  </a:moveTo>
                  <a:lnTo>
                    <a:pt x="2033415" y="0"/>
                  </a:lnTo>
                  <a:lnTo>
                    <a:pt x="2033415" y="1867247"/>
                  </a:lnTo>
                  <a:lnTo>
                    <a:pt x="0" y="1867247"/>
                  </a:lnTo>
                  <a:lnTo>
                    <a:pt x="0" y="0"/>
                  </a:lnTo>
                  <a:close/>
                </a:path>
              </a:pathLst>
            </a:custGeom>
            <a:blipFill>
              <a:blip r:embed="rId8"/>
              <a:stretch>
                <a:fillRect/>
              </a:stretch>
            </a:blipFill>
          </p:spPr>
        </p:sp>
        <p:sp>
          <p:nvSpPr>
            <p:cNvPr id="25" name="Freeform 25"/>
            <p:cNvSpPr/>
            <p:nvPr/>
          </p:nvSpPr>
          <p:spPr>
            <a:xfrm>
              <a:off x="4361419" y="0"/>
              <a:ext cx="2330769" cy="2243932"/>
            </a:xfrm>
            <a:custGeom>
              <a:avLst/>
              <a:gdLst/>
              <a:ahLst/>
              <a:cxnLst/>
              <a:rect l="l" t="t" r="r" b="b"/>
              <a:pathLst>
                <a:path w="2330769" h="2243932">
                  <a:moveTo>
                    <a:pt x="0" y="0"/>
                  </a:moveTo>
                  <a:lnTo>
                    <a:pt x="2330769" y="0"/>
                  </a:lnTo>
                  <a:lnTo>
                    <a:pt x="2330769" y="2243932"/>
                  </a:lnTo>
                  <a:lnTo>
                    <a:pt x="0" y="2243932"/>
                  </a:lnTo>
                  <a:lnTo>
                    <a:pt x="0" y="0"/>
                  </a:lnTo>
                  <a:close/>
                </a:path>
              </a:pathLst>
            </a:custGeom>
            <a:blipFill>
              <a:blip r:embed="rId9"/>
              <a:stretch>
                <a:fillRect/>
              </a:stretch>
            </a:blipFill>
          </p:spPr>
        </p:sp>
        <p:sp>
          <p:nvSpPr>
            <p:cNvPr id="26" name="Freeform 26"/>
            <p:cNvSpPr/>
            <p:nvPr/>
          </p:nvSpPr>
          <p:spPr>
            <a:xfrm>
              <a:off x="6862458" y="135672"/>
              <a:ext cx="3506566" cy="1867246"/>
            </a:xfrm>
            <a:custGeom>
              <a:avLst/>
              <a:gdLst/>
              <a:ahLst/>
              <a:cxnLst/>
              <a:rect l="l" t="t" r="r" b="b"/>
              <a:pathLst>
                <a:path w="3506566" h="1867246">
                  <a:moveTo>
                    <a:pt x="0" y="0"/>
                  </a:moveTo>
                  <a:lnTo>
                    <a:pt x="3506566" y="0"/>
                  </a:lnTo>
                  <a:lnTo>
                    <a:pt x="3506566" y="1867247"/>
                  </a:lnTo>
                  <a:lnTo>
                    <a:pt x="0" y="1867247"/>
                  </a:lnTo>
                  <a:lnTo>
                    <a:pt x="0" y="0"/>
                  </a:lnTo>
                  <a:close/>
                </a:path>
              </a:pathLst>
            </a:custGeom>
            <a:blipFill>
              <a:blip r:embed="rId10"/>
              <a:stretch>
                <a:fillRect/>
              </a:stretch>
            </a:blipFill>
          </p:spPr>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1561755" cy="7534711"/>
          </a:xfrm>
          <a:prstGeom prst="rect">
            <a:avLst/>
          </a:prstGeom>
          <a:solidFill>
            <a:srgbClr val="1A263A"/>
          </a:solidFill>
        </p:spPr>
      </p:sp>
      <p:grpSp>
        <p:nvGrpSpPr>
          <p:cNvPr id="3" name="Group 3"/>
          <p:cNvGrpSpPr/>
          <p:nvPr/>
        </p:nvGrpSpPr>
        <p:grpSpPr>
          <a:xfrm>
            <a:off x="9876606" y="2399651"/>
            <a:ext cx="8411394" cy="7887349"/>
            <a:chOff x="0" y="0"/>
            <a:chExt cx="11215191" cy="10516466"/>
          </a:xfrm>
        </p:grpSpPr>
        <p:pic>
          <p:nvPicPr>
            <p:cNvPr id="4" name="Picture 4"/>
            <p:cNvPicPr>
              <a:picLocks noChangeAspect="1"/>
            </p:cNvPicPr>
            <p:nvPr/>
          </p:nvPicPr>
          <p:blipFill>
            <a:blip r:embed="rId2"/>
            <a:srcRect l="14451" r="14451"/>
            <a:stretch>
              <a:fillRect/>
            </a:stretch>
          </p:blipFill>
          <p:spPr>
            <a:xfrm>
              <a:off x="0" y="0"/>
              <a:ext cx="11215191" cy="10516466"/>
            </a:xfrm>
            <a:prstGeom prst="rect">
              <a:avLst/>
            </a:prstGeom>
          </p:spPr>
        </p:pic>
      </p:grpSp>
      <p:grpSp>
        <p:nvGrpSpPr>
          <p:cNvPr id="5" name="Group 5"/>
          <p:cNvGrpSpPr/>
          <p:nvPr/>
        </p:nvGrpSpPr>
        <p:grpSpPr>
          <a:xfrm>
            <a:off x="1028700" y="5143500"/>
            <a:ext cx="4597383" cy="1919470"/>
            <a:chOff x="0" y="0"/>
            <a:chExt cx="1210833" cy="505539"/>
          </a:xfrm>
        </p:grpSpPr>
        <p:sp>
          <p:nvSpPr>
            <p:cNvPr id="6" name="Freeform 6"/>
            <p:cNvSpPr/>
            <p:nvPr/>
          </p:nvSpPr>
          <p:spPr>
            <a:xfrm>
              <a:off x="0" y="0"/>
              <a:ext cx="1210833" cy="505539"/>
            </a:xfrm>
            <a:custGeom>
              <a:avLst/>
              <a:gdLst/>
              <a:ahLst/>
              <a:cxnLst/>
              <a:rect l="l" t="t" r="r" b="b"/>
              <a:pathLst>
                <a:path w="1210833" h="505539">
                  <a:moveTo>
                    <a:pt x="0" y="0"/>
                  </a:moveTo>
                  <a:lnTo>
                    <a:pt x="1210833" y="0"/>
                  </a:lnTo>
                  <a:lnTo>
                    <a:pt x="1210833" y="505539"/>
                  </a:lnTo>
                  <a:lnTo>
                    <a:pt x="0" y="505539"/>
                  </a:lnTo>
                  <a:close/>
                </a:path>
              </a:pathLst>
            </a:custGeom>
            <a:solidFill>
              <a:srgbClr val="BC2026"/>
            </a:solidFill>
          </p:spPr>
        </p:sp>
        <p:sp>
          <p:nvSpPr>
            <p:cNvPr id="7" name="TextBox 7"/>
            <p:cNvSpPr txBox="1"/>
            <p:nvPr/>
          </p:nvSpPr>
          <p:spPr>
            <a:xfrm>
              <a:off x="0" y="-47625"/>
              <a:ext cx="1210833" cy="553164"/>
            </a:xfrm>
            <a:prstGeom prst="rect">
              <a:avLst/>
            </a:prstGeom>
          </p:spPr>
          <p:txBody>
            <a:bodyPr lIns="50800" tIns="50800" rIns="50800" bIns="50800" rtlCol="0" anchor="ctr"/>
            <a:lstStyle/>
            <a:p>
              <a:pPr algn="ctr">
                <a:lnSpc>
                  <a:spcPts val="2800"/>
                </a:lnSpc>
              </a:pPr>
              <a:endParaRPr/>
            </a:p>
          </p:txBody>
        </p:sp>
      </p:grpSp>
      <p:grpSp>
        <p:nvGrpSpPr>
          <p:cNvPr id="8" name="Group 8"/>
          <p:cNvGrpSpPr/>
          <p:nvPr/>
        </p:nvGrpSpPr>
        <p:grpSpPr>
          <a:xfrm>
            <a:off x="1028700" y="7534711"/>
            <a:ext cx="4597383" cy="1919470"/>
            <a:chOff x="0" y="0"/>
            <a:chExt cx="1210833" cy="505539"/>
          </a:xfrm>
        </p:grpSpPr>
        <p:sp>
          <p:nvSpPr>
            <p:cNvPr id="9" name="Freeform 9"/>
            <p:cNvSpPr/>
            <p:nvPr/>
          </p:nvSpPr>
          <p:spPr>
            <a:xfrm>
              <a:off x="0" y="0"/>
              <a:ext cx="1210833" cy="505539"/>
            </a:xfrm>
            <a:custGeom>
              <a:avLst/>
              <a:gdLst/>
              <a:ahLst/>
              <a:cxnLst/>
              <a:rect l="l" t="t" r="r" b="b"/>
              <a:pathLst>
                <a:path w="1210833" h="505539">
                  <a:moveTo>
                    <a:pt x="0" y="0"/>
                  </a:moveTo>
                  <a:lnTo>
                    <a:pt x="1210833" y="0"/>
                  </a:lnTo>
                  <a:lnTo>
                    <a:pt x="1210833" y="505539"/>
                  </a:lnTo>
                  <a:lnTo>
                    <a:pt x="0" y="505539"/>
                  </a:lnTo>
                  <a:close/>
                </a:path>
              </a:pathLst>
            </a:custGeom>
            <a:solidFill>
              <a:srgbClr val="BC2026"/>
            </a:solidFill>
          </p:spPr>
        </p:sp>
        <p:sp>
          <p:nvSpPr>
            <p:cNvPr id="10" name="TextBox 10"/>
            <p:cNvSpPr txBox="1"/>
            <p:nvPr/>
          </p:nvSpPr>
          <p:spPr>
            <a:xfrm>
              <a:off x="0" y="-47625"/>
              <a:ext cx="1210833" cy="553164"/>
            </a:xfrm>
            <a:prstGeom prst="rect">
              <a:avLst/>
            </a:prstGeom>
          </p:spPr>
          <p:txBody>
            <a:bodyPr lIns="50800" tIns="50800" rIns="50800" bIns="50800" rtlCol="0" anchor="ctr"/>
            <a:lstStyle/>
            <a:p>
              <a:pPr algn="ctr">
                <a:lnSpc>
                  <a:spcPts val="2800"/>
                </a:lnSpc>
              </a:pPr>
              <a:endParaRPr/>
            </a:p>
          </p:txBody>
        </p:sp>
      </p:grpSp>
      <p:sp>
        <p:nvSpPr>
          <p:cNvPr id="17" name="AutoShape 17"/>
          <p:cNvSpPr/>
          <p:nvPr/>
        </p:nvSpPr>
        <p:spPr>
          <a:xfrm>
            <a:off x="1140626" y="2895989"/>
            <a:ext cx="1068150" cy="0"/>
          </a:xfrm>
          <a:prstGeom prst="line">
            <a:avLst/>
          </a:prstGeom>
          <a:ln w="19050" cap="flat">
            <a:solidFill>
              <a:srgbClr val="BC2026"/>
            </a:solidFill>
            <a:prstDash val="solid"/>
            <a:headEnd type="none" w="sm" len="sm"/>
            <a:tailEnd type="none" w="sm" len="sm"/>
          </a:ln>
        </p:spPr>
      </p:sp>
      <p:sp>
        <p:nvSpPr>
          <p:cNvPr id="18" name="Freeform 18"/>
          <p:cNvSpPr/>
          <p:nvPr/>
        </p:nvSpPr>
        <p:spPr>
          <a:xfrm rot="-10800000">
            <a:off x="16857741" y="1932042"/>
            <a:ext cx="803119" cy="935218"/>
          </a:xfrm>
          <a:custGeom>
            <a:avLst/>
            <a:gdLst/>
            <a:ahLst/>
            <a:cxnLst/>
            <a:rect l="l" t="t" r="r" b="b"/>
            <a:pathLst>
              <a:path w="803119" h="935218">
                <a:moveTo>
                  <a:pt x="0" y="0"/>
                </a:moveTo>
                <a:lnTo>
                  <a:pt x="803118" y="0"/>
                </a:lnTo>
                <a:lnTo>
                  <a:pt x="803118" y="935218"/>
                </a:lnTo>
                <a:lnTo>
                  <a:pt x="0" y="9352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0" name="TextBox 20"/>
          <p:cNvSpPr txBox="1"/>
          <p:nvPr/>
        </p:nvSpPr>
        <p:spPr>
          <a:xfrm>
            <a:off x="1351825" y="5380622"/>
            <a:ext cx="2223136" cy="691515"/>
          </a:xfrm>
          <a:prstGeom prst="rect">
            <a:avLst/>
          </a:prstGeom>
        </p:spPr>
        <p:txBody>
          <a:bodyPr lIns="0" tIns="0" rIns="0" bIns="0" rtlCol="0" anchor="t">
            <a:spAutoFit/>
          </a:bodyPr>
          <a:lstStyle/>
          <a:p>
            <a:pPr algn="l">
              <a:lnSpc>
                <a:spcPts val="5580"/>
              </a:lnSpc>
            </a:pPr>
            <a:r>
              <a:rPr lang="en-US" sz="4500" b="1">
                <a:solidFill>
                  <a:srgbClr val="FFFFFF"/>
                </a:solidFill>
                <a:latin typeface="Barlow SemiCondensed Bold"/>
                <a:ea typeface="Barlow SemiCondensed Bold"/>
                <a:cs typeface="Barlow SemiCondensed Bold"/>
                <a:sym typeface="Barlow SemiCondensed Bold"/>
              </a:rPr>
              <a:t>Relevans</a:t>
            </a:r>
          </a:p>
        </p:txBody>
      </p:sp>
      <p:sp>
        <p:nvSpPr>
          <p:cNvPr id="21" name="TextBox 21"/>
          <p:cNvSpPr txBox="1"/>
          <p:nvPr/>
        </p:nvSpPr>
        <p:spPr>
          <a:xfrm>
            <a:off x="1351825" y="7563286"/>
            <a:ext cx="4194309" cy="691515"/>
          </a:xfrm>
          <a:prstGeom prst="rect">
            <a:avLst/>
          </a:prstGeom>
        </p:spPr>
        <p:txBody>
          <a:bodyPr lIns="0" tIns="0" rIns="0" bIns="0" rtlCol="0" anchor="t">
            <a:spAutoFit/>
          </a:bodyPr>
          <a:lstStyle/>
          <a:p>
            <a:pPr algn="l">
              <a:lnSpc>
                <a:spcPts val="5580"/>
              </a:lnSpc>
            </a:pPr>
            <a:r>
              <a:rPr lang="en-US" sz="4500" b="1">
                <a:solidFill>
                  <a:srgbClr val="FFFFFF"/>
                </a:solidFill>
                <a:latin typeface="Barlow SemiCondensed Bold"/>
                <a:ea typeface="Barlow SemiCondensed Bold"/>
                <a:cs typeface="Barlow SemiCondensed Bold"/>
                <a:sym typeface="Barlow SemiCondensed Bold"/>
              </a:rPr>
              <a:t>Ketepatan waktu</a:t>
            </a:r>
          </a:p>
        </p:txBody>
      </p:sp>
      <p:sp>
        <p:nvSpPr>
          <p:cNvPr id="22" name="TextBox 22"/>
          <p:cNvSpPr txBox="1"/>
          <p:nvPr/>
        </p:nvSpPr>
        <p:spPr>
          <a:xfrm>
            <a:off x="1351436" y="6110978"/>
            <a:ext cx="3603033" cy="618490"/>
          </a:xfrm>
          <a:prstGeom prst="rect">
            <a:avLst/>
          </a:prstGeom>
        </p:spPr>
        <p:txBody>
          <a:bodyPr lIns="0" tIns="0" rIns="0" bIns="0" rtlCol="0" anchor="t">
            <a:spAutoFit/>
          </a:bodyPr>
          <a:lstStyle/>
          <a:p>
            <a:pPr algn="l">
              <a:lnSpc>
                <a:spcPts val="2480"/>
              </a:lnSpc>
            </a:pPr>
            <a:r>
              <a:rPr lang="en-US" sz="2000" b="1">
                <a:solidFill>
                  <a:srgbClr val="FFFFFF"/>
                </a:solidFill>
                <a:latin typeface="Montserrat Medium"/>
                <a:ea typeface="Montserrat Medium"/>
                <a:cs typeface="Montserrat Medium"/>
                <a:sym typeface="Montserrat Medium"/>
              </a:rPr>
              <a:t>berkaitan dengan masalah yang dihadapi.</a:t>
            </a:r>
          </a:p>
        </p:txBody>
      </p:sp>
      <p:sp>
        <p:nvSpPr>
          <p:cNvPr id="23" name="TextBox 23"/>
          <p:cNvSpPr txBox="1"/>
          <p:nvPr/>
        </p:nvSpPr>
        <p:spPr>
          <a:xfrm>
            <a:off x="1351436" y="8293643"/>
            <a:ext cx="3979458" cy="982472"/>
          </a:xfrm>
          <a:prstGeom prst="rect">
            <a:avLst/>
          </a:prstGeom>
        </p:spPr>
        <p:txBody>
          <a:bodyPr lIns="0" tIns="0" rIns="0" bIns="0" rtlCol="0" anchor="t">
            <a:spAutoFit/>
          </a:bodyPr>
          <a:lstStyle/>
          <a:p>
            <a:pPr algn="l">
              <a:lnSpc>
                <a:spcPts val="1984"/>
              </a:lnSpc>
            </a:pPr>
            <a:r>
              <a:rPr lang="en-US" sz="1600" b="1">
                <a:solidFill>
                  <a:srgbClr val="FFFFFF"/>
                </a:solidFill>
                <a:latin typeface="Montserrat Medium"/>
                <a:ea typeface="Montserrat Medium"/>
                <a:cs typeface="Montserrat Medium"/>
                <a:sym typeface="Montserrat Medium"/>
              </a:rPr>
              <a:t>tersedia untuk pengambilan keputusan sebelum situasi yang genting berkembang atau hilangnya peluang yang ada</a:t>
            </a:r>
          </a:p>
        </p:txBody>
      </p:sp>
      <p:sp>
        <p:nvSpPr>
          <p:cNvPr id="24" name="TextBox 24"/>
          <p:cNvSpPr txBox="1"/>
          <p:nvPr/>
        </p:nvSpPr>
        <p:spPr>
          <a:xfrm>
            <a:off x="1100830" y="1066800"/>
            <a:ext cx="6272522" cy="1555750"/>
          </a:xfrm>
          <a:prstGeom prst="rect">
            <a:avLst/>
          </a:prstGeom>
        </p:spPr>
        <p:txBody>
          <a:bodyPr lIns="0" tIns="0" rIns="0" bIns="0" rtlCol="0" anchor="t">
            <a:spAutoFit/>
          </a:bodyPr>
          <a:lstStyle/>
          <a:p>
            <a:pPr algn="l">
              <a:lnSpc>
                <a:spcPts val="6049"/>
              </a:lnSpc>
            </a:pPr>
            <a:r>
              <a:rPr lang="en-US" sz="5499" b="1">
                <a:solidFill>
                  <a:srgbClr val="FFFFFF"/>
                </a:solidFill>
                <a:latin typeface="Barlow SemiCondensed Bold"/>
                <a:ea typeface="Barlow SemiCondensed Bold"/>
                <a:cs typeface="Barlow SemiCondensed Bold"/>
                <a:sym typeface="Barlow SemiCondensed Bold"/>
              </a:rPr>
              <a:t>MANAJEMEN PENGETAHUAN</a:t>
            </a:r>
          </a:p>
        </p:txBody>
      </p:sp>
      <p:sp>
        <p:nvSpPr>
          <p:cNvPr id="25" name="TextBox 25"/>
          <p:cNvSpPr txBox="1"/>
          <p:nvPr/>
        </p:nvSpPr>
        <p:spPr>
          <a:xfrm>
            <a:off x="1028700" y="3157709"/>
            <a:ext cx="6600142" cy="1504949"/>
          </a:xfrm>
          <a:prstGeom prst="rect">
            <a:avLst/>
          </a:prstGeom>
        </p:spPr>
        <p:txBody>
          <a:bodyPr lIns="0" tIns="0" rIns="0" bIns="0" rtlCol="0" anchor="t">
            <a:spAutoFit/>
          </a:bodyPr>
          <a:lstStyle/>
          <a:p>
            <a:pPr algn="l">
              <a:lnSpc>
                <a:spcPts val="3000"/>
              </a:lnSpc>
            </a:pPr>
            <a:r>
              <a:rPr lang="en-US" sz="2000">
                <a:solidFill>
                  <a:srgbClr val="FFFFFF"/>
                </a:solidFill>
                <a:latin typeface="Montserrat"/>
                <a:ea typeface="Montserrat"/>
                <a:cs typeface="Montserrat"/>
                <a:sym typeface="Montserrat"/>
              </a:rPr>
              <a:t>Definisi: Aktivitas mengakuisisi data, memproses data menjadi informasi, menggunakan dan mengomunikasikan informasi dengan cara yang paling efektif dan waktu yang tepat.</a:t>
            </a:r>
          </a:p>
        </p:txBody>
      </p:sp>
      <p:grpSp>
        <p:nvGrpSpPr>
          <p:cNvPr id="26" name="Group 26"/>
          <p:cNvGrpSpPr/>
          <p:nvPr/>
        </p:nvGrpSpPr>
        <p:grpSpPr>
          <a:xfrm>
            <a:off x="5780878" y="5143500"/>
            <a:ext cx="4597383" cy="1919470"/>
            <a:chOff x="0" y="0"/>
            <a:chExt cx="1210833" cy="505539"/>
          </a:xfrm>
        </p:grpSpPr>
        <p:sp>
          <p:nvSpPr>
            <p:cNvPr id="27" name="Freeform 27"/>
            <p:cNvSpPr/>
            <p:nvPr/>
          </p:nvSpPr>
          <p:spPr>
            <a:xfrm>
              <a:off x="0" y="0"/>
              <a:ext cx="1210833" cy="505539"/>
            </a:xfrm>
            <a:custGeom>
              <a:avLst/>
              <a:gdLst/>
              <a:ahLst/>
              <a:cxnLst/>
              <a:rect l="l" t="t" r="r" b="b"/>
              <a:pathLst>
                <a:path w="1210833" h="505539">
                  <a:moveTo>
                    <a:pt x="0" y="0"/>
                  </a:moveTo>
                  <a:lnTo>
                    <a:pt x="1210833" y="0"/>
                  </a:lnTo>
                  <a:lnTo>
                    <a:pt x="1210833" y="505539"/>
                  </a:lnTo>
                  <a:lnTo>
                    <a:pt x="0" y="505539"/>
                  </a:lnTo>
                  <a:close/>
                </a:path>
              </a:pathLst>
            </a:custGeom>
            <a:solidFill>
              <a:srgbClr val="BC2026"/>
            </a:solidFill>
          </p:spPr>
        </p:sp>
        <p:sp>
          <p:nvSpPr>
            <p:cNvPr id="28" name="TextBox 28"/>
            <p:cNvSpPr txBox="1"/>
            <p:nvPr/>
          </p:nvSpPr>
          <p:spPr>
            <a:xfrm>
              <a:off x="0" y="-47625"/>
              <a:ext cx="1210833" cy="553164"/>
            </a:xfrm>
            <a:prstGeom prst="rect">
              <a:avLst/>
            </a:prstGeom>
          </p:spPr>
          <p:txBody>
            <a:bodyPr lIns="50800" tIns="50800" rIns="50800" bIns="50800" rtlCol="0" anchor="ctr"/>
            <a:lstStyle/>
            <a:p>
              <a:pPr algn="ctr">
                <a:lnSpc>
                  <a:spcPts val="2800"/>
                </a:lnSpc>
              </a:pPr>
              <a:endParaRPr/>
            </a:p>
          </p:txBody>
        </p:sp>
      </p:grpSp>
      <p:grpSp>
        <p:nvGrpSpPr>
          <p:cNvPr id="29" name="Group 29"/>
          <p:cNvGrpSpPr/>
          <p:nvPr/>
        </p:nvGrpSpPr>
        <p:grpSpPr>
          <a:xfrm>
            <a:off x="5780878" y="7534711"/>
            <a:ext cx="4597383" cy="1919470"/>
            <a:chOff x="0" y="0"/>
            <a:chExt cx="1210833" cy="505539"/>
          </a:xfrm>
        </p:grpSpPr>
        <p:sp>
          <p:nvSpPr>
            <p:cNvPr id="30" name="Freeform 30"/>
            <p:cNvSpPr/>
            <p:nvPr/>
          </p:nvSpPr>
          <p:spPr>
            <a:xfrm>
              <a:off x="0" y="0"/>
              <a:ext cx="1210833" cy="505539"/>
            </a:xfrm>
            <a:custGeom>
              <a:avLst/>
              <a:gdLst/>
              <a:ahLst/>
              <a:cxnLst/>
              <a:rect l="l" t="t" r="r" b="b"/>
              <a:pathLst>
                <a:path w="1210833" h="505539">
                  <a:moveTo>
                    <a:pt x="0" y="0"/>
                  </a:moveTo>
                  <a:lnTo>
                    <a:pt x="1210833" y="0"/>
                  </a:lnTo>
                  <a:lnTo>
                    <a:pt x="1210833" y="505539"/>
                  </a:lnTo>
                  <a:lnTo>
                    <a:pt x="0" y="505539"/>
                  </a:lnTo>
                  <a:close/>
                </a:path>
              </a:pathLst>
            </a:custGeom>
            <a:solidFill>
              <a:srgbClr val="BC2026"/>
            </a:solidFill>
          </p:spPr>
        </p:sp>
        <p:sp>
          <p:nvSpPr>
            <p:cNvPr id="31" name="TextBox 31"/>
            <p:cNvSpPr txBox="1"/>
            <p:nvPr/>
          </p:nvSpPr>
          <p:spPr>
            <a:xfrm>
              <a:off x="0" y="-47625"/>
              <a:ext cx="1210833" cy="553164"/>
            </a:xfrm>
            <a:prstGeom prst="rect">
              <a:avLst/>
            </a:prstGeom>
          </p:spPr>
          <p:txBody>
            <a:bodyPr lIns="50800" tIns="50800" rIns="50800" bIns="50800" rtlCol="0" anchor="ctr"/>
            <a:lstStyle/>
            <a:p>
              <a:pPr algn="ctr">
                <a:lnSpc>
                  <a:spcPts val="2800"/>
                </a:lnSpc>
              </a:pPr>
              <a:endParaRPr/>
            </a:p>
          </p:txBody>
        </p:sp>
      </p:grpSp>
      <p:sp>
        <p:nvSpPr>
          <p:cNvPr id="32" name="TextBox 32"/>
          <p:cNvSpPr txBox="1"/>
          <p:nvPr/>
        </p:nvSpPr>
        <p:spPr>
          <a:xfrm>
            <a:off x="6104003" y="5380622"/>
            <a:ext cx="2223136" cy="691515"/>
          </a:xfrm>
          <a:prstGeom prst="rect">
            <a:avLst/>
          </a:prstGeom>
        </p:spPr>
        <p:txBody>
          <a:bodyPr lIns="0" tIns="0" rIns="0" bIns="0" rtlCol="0" anchor="t">
            <a:spAutoFit/>
          </a:bodyPr>
          <a:lstStyle/>
          <a:p>
            <a:pPr algn="l">
              <a:lnSpc>
                <a:spcPts val="5580"/>
              </a:lnSpc>
            </a:pPr>
            <a:r>
              <a:rPr lang="en-US" sz="4500" b="1">
                <a:solidFill>
                  <a:srgbClr val="FFFFFF"/>
                </a:solidFill>
                <a:latin typeface="Barlow SemiCondensed Bold"/>
                <a:ea typeface="Barlow SemiCondensed Bold"/>
                <a:cs typeface="Barlow SemiCondensed Bold"/>
                <a:sym typeface="Barlow SemiCondensed Bold"/>
              </a:rPr>
              <a:t>Akurasi</a:t>
            </a:r>
          </a:p>
        </p:txBody>
      </p:sp>
      <p:sp>
        <p:nvSpPr>
          <p:cNvPr id="33" name="TextBox 33"/>
          <p:cNvSpPr txBox="1"/>
          <p:nvPr/>
        </p:nvSpPr>
        <p:spPr>
          <a:xfrm>
            <a:off x="6105914" y="7728774"/>
            <a:ext cx="3351693" cy="691515"/>
          </a:xfrm>
          <a:prstGeom prst="rect">
            <a:avLst/>
          </a:prstGeom>
        </p:spPr>
        <p:txBody>
          <a:bodyPr lIns="0" tIns="0" rIns="0" bIns="0" rtlCol="0" anchor="t">
            <a:spAutoFit/>
          </a:bodyPr>
          <a:lstStyle/>
          <a:p>
            <a:pPr algn="l">
              <a:lnSpc>
                <a:spcPts val="5580"/>
              </a:lnSpc>
            </a:pPr>
            <a:r>
              <a:rPr lang="en-US" sz="4500" b="1">
                <a:solidFill>
                  <a:srgbClr val="FFFFFF"/>
                </a:solidFill>
                <a:latin typeface="Barlow SemiCondensed Bold"/>
                <a:ea typeface="Barlow SemiCondensed Bold"/>
                <a:cs typeface="Barlow SemiCondensed Bold"/>
                <a:sym typeface="Barlow SemiCondensed Bold"/>
              </a:rPr>
              <a:t>Kelengkapan</a:t>
            </a:r>
          </a:p>
        </p:txBody>
      </p:sp>
      <p:sp>
        <p:nvSpPr>
          <p:cNvPr id="34" name="TextBox 34"/>
          <p:cNvSpPr txBox="1"/>
          <p:nvPr/>
        </p:nvSpPr>
        <p:spPr>
          <a:xfrm>
            <a:off x="6103613" y="6110978"/>
            <a:ext cx="2724707" cy="618490"/>
          </a:xfrm>
          <a:prstGeom prst="rect">
            <a:avLst/>
          </a:prstGeom>
        </p:spPr>
        <p:txBody>
          <a:bodyPr lIns="0" tIns="0" rIns="0" bIns="0" rtlCol="0" anchor="t">
            <a:spAutoFit/>
          </a:bodyPr>
          <a:lstStyle/>
          <a:p>
            <a:pPr algn="l">
              <a:lnSpc>
                <a:spcPts val="2480"/>
              </a:lnSpc>
            </a:pPr>
            <a:r>
              <a:rPr lang="en-US" sz="2000" b="1">
                <a:solidFill>
                  <a:srgbClr val="FFFFFF"/>
                </a:solidFill>
                <a:latin typeface="Montserrat Medium"/>
                <a:ea typeface="Montserrat Medium"/>
                <a:cs typeface="Montserrat Medium"/>
                <a:sym typeface="Montserrat Medium"/>
              </a:rPr>
              <a:t>berusaha untuk 100%</a:t>
            </a:r>
          </a:p>
        </p:txBody>
      </p:sp>
      <p:sp>
        <p:nvSpPr>
          <p:cNvPr id="35" name="TextBox 35"/>
          <p:cNvSpPr txBox="1"/>
          <p:nvPr/>
        </p:nvSpPr>
        <p:spPr>
          <a:xfrm>
            <a:off x="6105525" y="8449605"/>
            <a:ext cx="3948090" cy="800989"/>
          </a:xfrm>
          <a:prstGeom prst="rect">
            <a:avLst/>
          </a:prstGeom>
        </p:spPr>
        <p:txBody>
          <a:bodyPr lIns="0" tIns="0" rIns="0" bIns="0" rtlCol="0" anchor="t">
            <a:spAutoFit/>
          </a:bodyPr>
          <a:lstStyle/>
          <a:p>
            <a:pPr algn="l">
              <a:lnSpc>
                <a:spcPts val="2108"/>
              </a:lnSpc>
            </a:pPr>
            <a:r>
              <a:rPr lang="en-US" sz="1700" b="1">
                <a:solidFill>
                  <a:srgbClr val="FFFFFF"/>
                </a:solidFill>
                <a:latin typeface="Montserrat Medium"/>
                <a:ea typeface="Montserrat Medium"/>
                <a:cs typeface="Montserrat Medium"/>
                <a:sym typeface="Montserrat Medium"/>
              </a:rPr>
              <a:t>jumlah data yang benar dan mendukung semua bidang keputusan yang dibuat</a:t>
            </a:r>
          </a:p>
        </p:txBody>
      </p:sp>
      <p:sp>
        <p:nvSpPr>
          <p:cNvPr id="36" name="TextBox 36"/>
          <p:cNvSpPr txBox="1"/>
          <p:nvPr/>
        </p:nvSpPr>
        <p:spPr>
          <a:xfrm>
            <a:off x="2644617" y="6856059"/>
            <a:ext cx="6272522" cy="793750"/>
          </a:xfrm>
          <a:prstGeom prst="rect">
            <a:avLst/>
          </a:prstGeom>
        </p:spPr>
        <p:txBody>
          <a:bodyPr lIns="0" tIns="0" rIns="0" bIns="0" rtlCol="0" anchor="t">
            <a:spAutoFit/>
          </a:bodyPr>
          <a:lstStyle/>
          <a:p>
            <a:pPr algn="l">
              <a:lnSpc>
                <a:spcPts val="6049"/>
              </a:lnSpc>
            </a:pPr>
            <a:r>
              <a:rPr lang="en-US" sz="5499" b="1">
                <a:solidFill>
                  <a:srgbClr val="FFFFFF"/>
                </a:solidFill>
                <a:latin typeface="Barlow SemiCondensed Bold"/>
                <a:ea typeface="Barlow SemiCondensed Bold"/>
                <a:cs typeface="Barlow SemiCondensed Bold"/>
                <a:sym typeface="Barlow SemiCondensed Bold"/>
              </a:rPr>
              <a:t>DIMENSI INFORMASI</a:t>
            </a:r>
          </a:p>
        </p:txBody>
      </p:sp>
    </p:spTree>
  </p:cSld>
  <p:clrMapOvr>
    <a:masterClrMapping/>
  </p:clrMapOvr>
  <p:transition>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4919316"/>
            <a:ext cx="17259300" cy="5367684"/>
          </a:xfrm>
          <a:prstGeom prst="rect">
            <a:avLst/>
          </a:prstGeom>
          <a:solidFill>
            <a:srgbClr val="1A263A"/>
          </a:solidFill>
        </p:spPr>
      </p:sp>
      <p:sp>
        <p:nvSpPr>
          <p:cNvPr id="3" name="AutoShape 3"/>
          <p:cNvSpPr/>
          <p:nvPr/>
        </p:nvSpPr>
        <p:spPr>
          <a:xfrm>
            <a:off x="17259300" y="1028700"/>
            <a:ext cx="1028700" cy="4995210"/>
          </a:xfrm>
          <a:prstGeom prst="rect">
            <a:avLst/>
          </a:prstGeom>
          <a:solidFill>
            <a:srgbClr val="BC2026"/>
          </a:solidFill>
        </p:spPr>
      </p:sp>
      <p:grpSp>
        <p:nvGrpSpPr>
          <p:cNvPr id="4" name="Group 4"/>
          <p:cNvGrpSpPr/>
          <p:nvPr/>
        </p:nvGrpSpPr>
        <p:grpSpPr>
          <a:xfrm>
            <a:off x="1028700" y="0"/>
            <a:ext cx="8115300" cy="9258300"/>
            <a:chOff x="0" y="0"/>
            <a:chExt cx="10820400" cy="12344400"/>
          </a:xfrm>
        </p:grpSpPr>
        <p:pic>
          <p:nvPicPr>
            <p:cNvPr id="5" name="Picture 5"/>
            <p:cNvPicPr>
              <a:picLocks noChangeAspect="1"/>
            </p:cNvPicPr>
            <p:nvPr/>
          </p:nvPicPr>
          <p:blipFill>
            <a:blip r:embed="rId2"/>
            <a:srcRect l="8318" r="33172"/>
            <a:stretch>
              <a:fillRect/>
            </a:stretch>
          </p:blipFill>
          <p:spPr>
            <a:xfrm>
              <a:off x="0" y="0"/>
              <a:ext cx="10820400" cy="12344400"/>
            </a:xfrm>
            <a:prstGeom prst="rect">
              <a:avLst/>
            </a:prstGeom>
          </p:spPr>
        </p:pic>
      </p:grpSp>
      <p:sp>
        <p:nvSpPr>
          <p:cNvPr id="13" name="AutoShape 13"/>
          <p:cNvSpPr/>
          <p:nvPr/>
        </p:nvSpPr>
        <p:spPr>
          <a:xfrm>
            <a:off x="10354352" y="3414407"/>
            <a:ext cx="1068150" cy="0"/>
          </a:xfrm>
          <a:prstGeom prst="line">
            <a:avLst/>
          </a:prstGeom>
          <a:ln w="19050" cap="flat">
            <a:solidFill>
              <a:srgbClr val="BC2026"/>
            </a:solidFill>
            <a:prstDash val="solid"/>
            <a:headEnd type="none" w="sm" len="sm"/>
            <a:tailEnd type="none" w="sm" len="sm"/>
          </a:ln>
        </p:spPr>
      </p:sp>
      <p:sp>
        <p:nvSpPr>
          <p:cNvPr id="14" name="TextBox 14"/>
          <p:cNvSpPr txBox="1"/>
          <p:nvPr/>
        </p:nvSpPr>
        <p:spPr>
          <a:xfrm>
            <a:off x="10251696" y="1515757"/>
            <a:ext cx="6272522" cy="1555750"/>
          </a:xfrm>
          <a:prstGeom prst="rect">
            <a:avLst/>
          </a:prstGeom>
        </p:spPr>
        <p:txBody>
          <a:bodyPr lIns="0" tIns="0" rIns="0" bIns="0" rtlCol="0" anchor="t">
            <a:spAutoFit/>
          </a:bodyPr>
          <a:lstStyle/>
          <a:p>
            <a:pPr algn="l">
              <a:lnSpc>
                <a:spcPts val="6049"/>
              </a:lnSpc>
            </a:pPr>
            <a:r>
              <a:rPr lang="en-US" sz="5499" b="1">
                <a:solidFill>
                  <a:srgbClr val="1A263A"/>
                </a:solidFill>
                <a:latin typeface="Barlow SemiCondensed Bold"/>
                <a:ea typeface="Barlow SemiCondensed Bold"/>
                <a:cs typeface="Barlow SemiCondensed Bold"/>
                <a:sym typeface="Barlow SemiCondensed Bold"/>
              </a:rPr>
              <a:t>PERENCANAAN STRATEGIS</a:t>
            </a:r>
          </a:p>
        </p:txBody>
      </p:sp>
      <p:sp>
        <p:nvSpPr>
          <p:cNvPr id="15" name="TextBox 15"/>
          <p:cNvSpPr txBox="1"/>
          <p:nvPr/>
        </p:nvSpPr>
        <p:spPr>
          <a:xfrm>
            <a:off x="10792041" y="5424539"/>
            <a:ext cx="5514440" cy="320675"/>
          </a:xfrm>
          <a:prstGeom prst="rect">
            <a:avLst/>
          </a:prstGeom>
        </p:spPr>
        <p:txBody>
          <a:bodyPr lIns="0" tIns="0" rIns="0" bIns="0" rtlCol="0" anchor="t">
            <a:spAutoFit/>
          </a:bodyPr>
          <a:lstStyle/>
          <a:p>
            <a:pPr algn="l">
              <a:lnSpc>
                <a:spcPts val="2499"/>
              </a:lnSpc>
            </a:pPr>
            <a:r>
              <a:rPr lang="en-US" sz="2499" b="1">
                <a:solidFill>
                  <a:srgbClr val="FFFFFF"/>
                </a:solidFill>
                <a:latin typeface="Montserrat Bold"/>
                <a:ea typeface="Montserrat Bold"/>
                <a:cs typeface="Montserrat Bold"/>
                <a:sym typeface="Montserrat Bold"/>
              </a:rPr>
              <a:t>Tujuan :</a:t>
            </a:r>
          </a:p>
        </p:txBody>
      </p:sp>
      <p:sp>
        <p:nvSpPr>
          <p:cNvPr id="16" name="TextBox 16"/>
          <p:cNvSpPr txBox="1"/>
          <p:nvPr/>
        </p:nvSpPr>
        <p:spPr>
          <a:xfrm>
            <a:off x="10251696" y="6098209"/>
            <a:ext cx="6209662" cy="2647949"/>
          </a:xfrm>
          <a:prstGeom prst="rect">
            <a:avLst/>
          </a:prstGeom>
        </p:spPr>
        <p:txBody>
          <a:bodyPr lIns="0" tIns="0" rIns="0" bIns="0" rtlCol="0" anchor="t">
            <a:spAutoFit/>
          </a:bodyPr>
          <a:lstStyle/>
          <a:p>
            <a:pPr marL="431805" lvl="1" indent="-215903" algn="l">
              <a:lnSpc>
                <a:spcPts val="3000"/>
              </a:lnSpc>
              <a:buFont typeface="Arial"/>
              <a:buChar char="•"/>
            </a:pPr>
            <a:r>
              <a:rPr lang="en-US" sz="2000">
                <a:solidFill>
                  <a:srgbClr val="FFFFFF"/>
                </a:solidFill>
                <a:latin typeface="Montserrat"/>
                <a:ea typeface="Montserrat"/>
                <a:cs typeface="Montserrat"/>
                <a:sym typeface="Montserrat"/>
              </a:rPr>
              <a:t>Perencanaan jangka panjang juga dikenal sebagai perencanaan strategis, karena mengidentifikasi tujuan-tujuan yang akan memberi perusahaan posisi yang paling menguntungkan dalam lingkungannya. </a:t>
            </a:r>
          </a:p>
          <a:p>
            <a:pPr marL="431805" lvl="1" indent="-215903" algn="l">
              <a:lnSpc>
                <a:spcPts val="3000"/>
              </a:lnSpc>
              <a:buFont typeface="Arial"/>
              <a:buChar char="•"/>
            </a:pPr>
            <a:r>
              <a:rPr lang="en-US" sz="2000">
                <a:solidFill>
                  <a:srgbClr val="FFFFFF"/>
                </a:solidFill>
                <a:latin typeface="Montserrat"/>
                <a:ea typeface="Montserrat"/>
                <a:cs typeface="Montserrat"/>
                <a:sym typeface="Montserrat"/>
              </a:rPr>
              <a:t>Selain itu juga menentukan strategi-strategi untuk mencapai tujuan organisasi.</a:t>
            </a:r>
          </a:p>
        </p:txBody>
      </p:sp>
      <p:sp>
        <p:nvSpPr>
          <p:cNvPr id="17" name="Freeform 17"/>
          <p:cNvSpPr/>
          <p:nvPr/>
        </p:nvSpPr>
        <p:spPr>
          <a:xfrm>
            <a:off x="10096819" y="5367389"/>
            <a:ext cx="490258" cy="345018"/>
          </a:xfrm>
          <a:custGeom>
            <a:avLst/>
            <a:gdLst/>
            <a:ahLst/>
            <a:cxnLst/>
            <a:rect l="l" t="t" r="r" b="b"/>
            <a:pathLst>
              <a:path w="490258" h="345018">
                <a:moveTo>
                  <a:pt x="0" y="0"/>
                </a:moveTo>
                <a:lnTo>
                  <a:pt x="490258" y="0"/>
                </a:lnTo>
                <a:lnTo>
                  <a:pt x="490258" y="345017"/>
                </a:lnTo>
                <a:lnTo>
                  <a:pt x="0" y="3450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8" name="Freeform 18"/>
          <p:cNvSpPr/>
          <p:nvPr/>
        </p:nvSpPr>
        <p:spPr>
          <a:xfrm rot="-10800000">
            <a:off x="627141" y="5556301"/>
            <a:ext cx="803119" cy="935218"/>
          </a:xfrm>
          <a:custGeom>
            <a:avLst/>
            <a:gdLst/>
            <a:ahLst/>
            <a:cxnLst/>
            <a:rect l="l" t="t" r="r" b="b"/>
            <a:pathLst>
              <a:path w="803119" h="935218">
                <a:moveTo>
                  <a:pt x="0" y="0"/>
                </a:moveTo>
                <a:lnTo>
                  <a:pt x="803118" y="0"/>
                </a:lnTo>
                <a:lnTo>
                  <a:pt x="803118" y="935218"/>
                </a:lnTo>
                <a:lnTo>
                  <a:pt x="0" y="9352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transition>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0"/>
            <a:ext cx="9144000" cy="10287000"/>
            <a:chOff x="0" y="0"/>
            <a:chExt cx="2408296" cy="2709333"/>
          </a:xfrm>
        </p:grpSpPr>
        <p:sp>
          <p:nvSpPr>
            <p:cNvPr id="3" name="Freeform 3"/>
            <p:cNvSpPr/>
            <p:nvPr/>
          </p:nvSpPr>
          <p:spPr>
            <a:xfrm>
              <a:off x="0" y="0"/>
              <a:ext cx="2408296" cy="2709333"/>
            </a:xfrm>
            <a:custGeom>
              <a:avLst/>
              <a:gdLst/>
              <a:ahLst/>
              <a:cxnLst/>
              <a:rect l="l" t="t" r="r" b="b"/>
              <a:pathLst>
                <a:path w="2408296" h="2709333">
                  <a:moveTo>
                    <a:pt x="0" y="0"/>
                  </a:moveTo>
                  <a:lnTo>
                    <a:pt x="2408296" y="0"/>
                  </a:lnTo>
                  <a:lnTo>
                    <a:pt x="2408296" y="2709333"/>
                  </a:lnTo>
                  <a:lnTo>
                    <a:pt x="0" y="2709333"/>
                  </a:lnTo>
                  <a:close/>
                </a:path>
              </a:pathLst>
            </a:custGeom>
            <a:solidFill>
              <a:srgbClr val="1A263A"/>
            </a:solidFill>
          </p:spPr>
        </p:sp>
        <p:sp>
          <p:nvSpPr>
            <p:cNvPr id="4" name="TextBox 4"/>
            <p:cNvSpPr txBox="1"/>
            <p:nvPr/>
          </p:nvSpPr>
          <p:spPr>
            <a:xfrm>
              <a:off x="0" y="-47625"/>
              <a:ext cx="2408296" cy="2756958"/>
            </a:xfrm>
            <a:prstGeom prst="rect">
              <a:avLst/>
            </a:prstGeom>
          </p:spPr>
          <p:txBody>
            <a:bodyPr lIns="50800" tIns="50800" rIns="50800" bIns="50800" rtlCol="0" anchor="ctr"/>
            <a:lstStyle/>
            <a:p>
              <a:pPr algn="ctr">
                <a:lnSpc>
                  <a:spcPts val="2800"/>
                </a:lnSpc>
              </a:pPr>
              <a:endParaRPr/>
            </a:p>
          </p:txBody>
        </p:sp>
      </p:grpSp>
      <p:grpSp>
        <p:nvGrpSpPr>
          <p:cNvPr id="11" name="Group 11"/>
          <p:cNvGrpSpPr/>
          <p:nvPr/>
        </p:nvGrpSpPr>
        <p:grpSpPr>
          <a:xfrm>
            <a:off x="0" y="2057400"/>
            <a:ext cx="9144000" cy="8229600"/>
            <a:chOff x="0" y="0"/>
            <a:chExt cx="12192000" cy="10972800"/>
          </a:xfrm>
        </p:grpSpPr>
        <p:pic>
          <p:nvPicPr>
            <p:cNvPr id="12" name="Picture 12"/>
            <p:cNvPicPr>
              <a:picLocks noChangeAspect="1"/>
            </p:cNvPicPr>
            <p:nvPr/>
          </p:nvPicPr>
          <p:blipFill>
            <a:blip r:embed="rId2"/>
            <a:srcRect l="12986" r="12986"/>
            <a:stretch>
              <a:fillRect/>
            </a:stretch>
          </p:blipFill>
          <p:spPr>
            <a:xfrm>
              <a:off x="0" y="0"/>
              <a:ext cx="12192000" cy="10972800"/>
            </a:xfrm>
            <a:prstGeom prst="rect">
              <a:avLst/>
            </a:prstGeom>
          </p:spPr>
        </p:pic>
      </p:grpSp>
      <p:grpSp>
        <p:nvGrpSpPr>
          <p:cNvPr id="13" name="Group 13"/>
          <p:cNvGrpSpPr/>
          <p:nvPr/>
        </p:nvGrpSpPr>
        <p:grpSpPr>
          <a:xfrm>
            <a:off x="7902914" y="3125159"/>
            <a:ext cx="9356386" cy="5489367"/>
            <a:chOff x="0" y="0"/>
            <a:chExt cx="2464233" cy="1445759"/>
          </a:xfrm>
        </p:grpSpPr>
        <p:sp>
          <p:nvSpPr>
            <p:cNvPr id="14" name="Freeform 14"/>
            <p:cNvSpPr/>
            <p:nvPr/>
          </p:nvSpPr>
          <p:spPr>
            <a:xfrm>
              <a:off x="0" y="0"/>
              <a:ext cx="2464233" cy="1445759"/>
            </a:xfrm>
            <a:custGeom>
              <a:avLst/>
              <a:gdLst/>
              <a:ahLst/>
              <a:cxnLst/>
              <a:rect l="l" t="t" r="r" b="b"/>
              <a:pathLst>
                <a:path w="2464233" h="1445759">
                  <a:moveTo>
                    <a:pt x="0" y="0"/>
                  </a:moveTo>
                  <a:lnTo>
                    <a:pt x="2464233" y="0"/>
                  </a:lnTo>
                  <a:lnTo>
                    <a:pt x="2464233" y="1445759"/>
                  </a:lnTo>
                  <a:lnTo>
                    <a:pt x="0" y="1445759"/>
                  </a:lnTo>
                  <a:close/>
                </a:path>
              </a:pathLst>
            </a:custGeom>
            <a:solidFill>
              <a:srgbClr val="FFFFFF"/>
            </a:solidFill>
          </p:spPr>
        </p:sp>
        <p:sp>
          <p:nvSpPr>
            <p:cNvPr id="15" name="TextBox 15"/>
            <p:cNvSpPr txBox="1"/>
            <p:nvPr/>
          </p:nvSpPr>
          <p:spPr>
            <a:xfrm>
              <a:off x="0" y="-47625"/>
              <a:ext cx="2464233" cy="1493384"/>
            </a:xfrm>
            <a:prstGeom prst="rect">
              <a:avLst/>
            </a:prstGeom>
          </p:spPr>
          <p:txBody>
            <a:bodyPr lIns="50800" tIns="50800" rIns="50800" bIns="50800" rtlCol="0" anchor="ctr"/>
            <a:lstStyle/>
            <a:p>
              <a:pPr algn="ctr">
                <a:lnSpc>
                  <a:spcPts val="2800"/>
                </a:lnSpc>
              </a:pPr>
              <a:endParaRPr/>
            </a:p>
          </p:txBody>
        </p:sp>
      </p:grpSp>
      <p:sp>
        <p:nvSpPr>
          <p:cNvPr id="16" name="AutoShape 16"/>
          <p:cNvSpPr/>
          <p:nvPr/>
        </p:nvSpPr>
        <p:spPr>
          <a:xfrm>
            <a:off x="9785566" y="2467934"/>
            <a:ext cx="7222602" cy="9525"/>
          </a:xfrm>
          <a:prstGeom prst="line">
            <a:avLst/>
          </a:prstGeom>
          <a:ln w="19050" cap="flat">
            <a:solidFill>
              <a:srgbClr val="BC2026"/>
            </a:solidFill>
            <a:prstDash val="solid"/>
            <a:headEnd type="none" w="sm" len="sm"/>
            <a:tailEnd type="none" w="sm" len="sm"/>
          </a:ln>
        </p:spPr>
      </p:sp>
      <p:grpSp>
        <p:nvGrpSpPr>
          <p:cNvPr id="17" name="Group 17"/>
          <p:cNvGrpSpPr/>
          <p:nvPr/>
        </p:nvGrpSpPr>
        <p:grpSpPr>
          <a:xfrm>
            <a:off x="7902914" y="3125159"/>
            <a:ext cx="292279" cy="5489367"/>
            <a:chOff x="0" y="0"/>
            <a:chExt cx="76979" cy="1445759"/>
          </a:xfrm>
        </p:grpSpPr>
        <p:sp>
          <p:nvSpPr>
            <p:cNvPr id="18" name="Freeform 18"/>
            <p:cNvSpPr/>
            <p:nvPr/>
          </p:nvSpPr>
          <p:spPr>
            <a:xfrm>
              <a:off x="0" y="0"/>
              <a:ext cx="76979" cy="1445759"/>
            </a:xfrm>
            <a:custGeom>
              <a:avLst/>
              <a:gdLst/>
              <a:ahLst/>
              <a:cxnLst/>
              <a:rect l="l" t="t" r="r" b="b"/>
              <a:pathLst>
                <a:path w="76979" h="1445759">
                  <a:moveTo>
                    <a:pt x="0" y="0"/>
                  </a:moveTo>
                  <a:lnTo>
                    <a:pt x="76979" y="0"/>
                  </a:lnTo>
                  <a:lnTo>
                    <a:pt x="76979" y="1445759"/>
                  </a:lnTo>
                  <a:lnTo>
                    <a:pt x="0" y="1445759"/>
                  </a:lnTo>
                  <a:close/>
                </a:path>
              </a:pathLst>
            </a:custGeom>
            <a:solidFill>
              <a:srgbClr val="BC2026"/>
            </a:solidFill>
          </p:spPr>
        </p:sp>
        <p:sp>
          <p:nvSpPr>
            <p:cNvPr id="19" name="TextBox 19"/>
            <p:cNvSpPr txBox="1"/>
            <p:nvPr/>
          </p:nvSpPr>
          <p:spPr>
            <a:xfrm>
              <a:off x="0" y="-47625"/>
              <a:ext cx="76979" cy="1493384"/>
            </a:xfrm>
            <a:prstGeom prst="rect">
              <a:avLst/>
            </a:prstGeom>
          </p:spPr>
          <p:txBody>
            <a:bodyPr lIns="50800" tIns="50800" rIns="50800" bIns="50800" rtlCol="0" anchor="ctr"/>
            <a:lstStyle/>
            <a:p>
              <a:pPr algn="ctr">
                <a:lnSpc>
                  <a:spcPts val="2800"/>
                </a:lnSpc>
              </a:pPr>
              <a:endParaRPr/>
            </a:p>
          </p:txBody>
        </p:sp>
      </p:grpSp>
      <p:sp>
        <p:nvSpPr>
          <p:cNvPr id="21" name="TextBox 21"/>
          <p:cNvSpPr txBox="1"/>
          <p:nvPr/>
        </p:nvSpPr>
        <p:spPr>
          <a:xfrm>
            <a:off x="9785566" y="921709"/>
            <a:ext cx="7449104" cy="1555750"/>
          </a:xfrm>
          <a:prstGeom prst="rect">
            <a:avLst/>
          </a:prstGeom>
        </p:spPr>
        <p:txBody>
          <a:bodyPr lIns="0" tIns="0" rIns="0" bIns="0" rtlCol="0" anchor="t">
            <a:spAutoFit/>
          </a:bodyPr>
          <a:lstStyle/>
          <a:p>
            <a:pPr algn="l">
              <a:lnSpc>
                <a:spcPts val="6049"/>
              </a:lnSpc>
            </a:pPr>
            <a:r>
              <a:rPr lang="en-US" sz="5499" b="1" dirty="0">
                <a:solidFill>
                  <a:srgbClr val="FFFFFF"/>
                </a:solidFill>
                <a:latin typeface="Barlow SemiCondensed Bold"/>
                <a:ea typeface="Barlow SemiCondensed Bold"/>
                <a:cs typeface="Barlow SemiCondensed Bold"/>
                <a:sym typeface="Barlow SemiCondensed Bold"/>
              </a:rPr>
              <a:t>UNTUK </a:t>
            </a:r>
          </a:p>
          <a:p>
            <a:pPr algn="l">
              <a:lnSpc>
                <a:spcPts val="6049"/>
              </a:lnSpc>
            </a:pPr>
            <a:r>
              <a:rPr lang="en-US" sz="5499" b="1" dirty="0">
                <a:solidFill>
                  <a:srgbClr val="FFFFFF"/>
                </a:solidFill>
                <a:latin typeface="Barlow SemiCondensed Bold"/>
                <a:ea typeface="Barlow SemiCondensed Bold"/>
                <a:cs typeface="Barlow SemiCondensed Bold"/>
                <a:sym typeface="Barlow SemiCondensed Bold"/>
              </a:rPr>
              <a:t>SUMBER DAYA INFORMASI</a:t>
            </a:r>
          </a:p>
        </p:txBody>
      </p:sp>
      <p:sp>
        <p:nvSpPr>
          <p:cNvPr id="22" name="TextBox 22"/>
          <p:cNvSpPr txBox="1"/>
          <p:nvPr/>
        </p:nvSpPr>
        <p:spPr>
          <a:xfrm>
            <a:off x="9785566" y="451909"/>
            <a:ext cx="7651973" cy="521335"/>
          </a:xfrm>
          <a:prstGeom prst="rect">
            <a:avLst/>
          </a:prstGeom>
        </p:spPr>
        <p:txBody>
          <a:bodyPr lIns="0" tIns="0" rIns="0" bIns="0" rtlCol="0" anchor="t">
            <a:spAutoFit/>
          </a:bodyPr>
          <a:lstStyle/>
          <a:p>
            <a:pPr algn="l">
              <a:lnSpc>
                <a:spcPts val="4339"/>
              </a:lnSpc>
            </a:pPr>
            <a:r>
              <a:rPr lang="en-US" sz="3099">
                <a:solidFill>
                  <a:srgbClr val="FFDE59"/>
                </a:solidFill>
                <a:latin typeface="Montserrat Classic"/>
                <a:ea typeface="Montserrat Classic"/>
                <a:cs typeface="Montserrat Classic"/>
                <a:sym typeface="Montserrat Classic"/>
              </a:rPr>
              <a:t>PELAKU PERENCANAAN STRATEGIS</a:t>
            </a:r>
          </a:p>
        </p:txBody>
      </p:sp>
      <p:sp>
        <p:nvSpPr>
          <p:cNvPr id="23" name="TextBox 23"/>
          <p:cNvSpPr txBox="1"/>
          <p:nvPr/>
        </p:nvSpPr>
        <p:spPr>
          <a:xfrm>
            <a:off x="8606763" y="3545743"/>
            <a:ext cx="7948689" cy="4602480"/>
          </a:xfrm>
          <a:prstGeom prst="rect">
            <a:avLst/>
          </a:prstGeom>
        </p:spPr>
        <p:txBody>
          <a:bodyPr lIns="0" tIns="0" rIns="0" bIns="0" rtlCol="0" anchor="t">
            <a:spAutoFit/>
          </a:bodyPr>
          <a:lstStyle/>
          <a:p>
            <a:pPr marL="582932" lvl="1" indent="-291466" algn="l">
              <a:lnSpc>
                <a:spcPts val="4050"/>
              </a:lnSpc>
              <a:buFont typeface="Arial"/>
              <a:buChar char="•"/>
            </a:pPr>
            <a:r>
              <a:rPr lang="en-US" sz="2700">
                <a:solidFill>
                  <a:srgbClr val="1A263A"/>
                </a:solidFill>
                <a:latin typeface="Montserrat"/>
                <a:ea typeface="Montserrat"/>
                <a:cs typeface="Montserrat"/>
                <a:sym typeface="Montserrat"/>
              </a:rPr>
              <a:t>Chief Information Officer (CIO) – pejabat senior yang bertanggung jawab terhadap perencanaan strategi teknologi dan sistem informasi untuk mendukung tujuan perusahaan.</a:t>
            </a:r>
          </a:p>
          <a:p>
            <a:pPr marL="582932" lvl="1" indent="-291466" algn="l">
              <a:lnSpc>
                <a:spcPts val="4050"/>
              </a:lnSpc>
              <a:buFont typeface="Arial"/>
              <a:buChar char="•"/>
            </a:pPr>
            <a:r>
              <a:rPr lang="en-US" sz="2700">
                <a:solidFill>
                  <a:srgbClr val="1A263A"/>
                </a:solidFill>
                <a:latin typeface="Montserrat"/>
                <a:ea typeface="Montserrat"/>
                <a:cs typeface="Montserrat"/>
                <a:sym typeface="Montserrat"/>
              </a:rPr>
              <a:t>Chief Technology Officer (CTO) - eksekutif teknologi tertinggi dalam perusahaan dan memimpin departemen yang berfokus teknologi atau teknik</a:t>
            </a:r>
          </a:p>
        </p:txBody>
      </p:sp>
      <p:sp>
        <p:nvSpPr>
          <p:cNvPr id="24" name="Freeform 24"/>
          <p:cNvSpPr/>
          <p:nvPr/>
        </p:nvSpPr>
        <p:spPr>
          <a:xfrm rot="-5400000">
            <a:off x="16854726" y="5402234"/>
            <a:ext cx="803119" cy="935218"/>
          </a:xfrm>
          <a:custGeom>
            <a:avLst/>
            <a:gdLst/>
            <a:ahLst/>
            <a:cxnLst/>
            <a:rect l="l" t="t" r="r" b="b"/>
            <a:pathLst>
              <a:path w="803119" h="935218">
                <a:moveTo>
                  <a:pt x="0" y="0"/>
                </a:moveTo>
                <a:lnTo>
                  <a:pt x="803119" y="0"/>
                </a:lnTo>
                <a:lnTo>
                  <a:pt x="803119" y="935218"/>
                </a:lnTo>
                <a:lnTo>
                  <a:pt x="0" y="9352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transition>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396584" y="0"/>
            <a:ext cx="4891416" cy="10287000"/>
            <a:chOff x="0" y="0"/>
            <a:chExt cx="1288274" cy="2709333"/>
          </a:xfrm>
        </p:grpSpPr>
        <p:sp>
          <p:nvSpPr>
            <p:cNvPr id="3" name="Freeform 3"/>
            <p:cNvSpPr/>
            <p:nvPr/>
          </p:nvSpPr>
          <p:spPr>
            <a:xfrm>
              <a:off x="0" y="0"/>
              <a:ext cx="1288274" cy="2709333"/>
            </a:xfrm>
            <a:custGeom>
              <a:avLst/>
              <a:gdLst/>
              <a:ahLst/>
              <a:cxnLst/>
              <a:rect l="l" t="t" r="r" b="b"/>
              <a:pathLst>
                <a:path w="1288274" h="2709333">
                  <a:moveTo>
                    <a:pt x="0" y="0"/>
                  </a:moveTo>
                  <a:lnTo>
                    <a:pt x="1288274" y="0"/>
                  </a:lnTo>
                  <a:lnTo>
                    <a:pt x="1288274" y="2709333"/>
                  </a:lnTo>
                  <a:lnTo>
                    <a:pt x="0" y="2709333"/>
                  </a:lnTo>
                  <a:close/>
                </a:path>
              </a:pathLst>
            </a:custGeom>
            <a:solidFill>
              <a:srgbClr val="1A263A"/>
            </a:solidFill>
          </p:spPr>
        </p:sp>
        <p:sp>
          <p:nvSpPr>
            <p:cNvPr id="4" name="TextBox 4"/>
            <p:cNvSpPr txBox="1"/>
            <p:nvPr/>
          </p:nvSpPr>
          <p:spPr>
            <a:xfrm>
              <a:off x="0" y="-47625"/>
              <a:ext cx="1288274" cy="2756958"/>
            </a:xfrm>
            <a:prstGeom prst="rect">
              <a:avLst/>
            </a:prstGeom>
          </p:spPr>
          <p:txBody>
            <a:bodyPr lIns="50800" tIns="50800" rIns="50800" bIns="50800" rtlCol="0" anchor="ctr"/>
            <a:lstStyle/>
            <a:p>
              <a:pPr algn="ctr">
                <a:lnSpc>
                  <a:spcPts val="2800"/>
                </a:lnSpc>
              </a:pPr>
              <a:endParaRPr/>
            </a:p>
          </p:txBody>
        </p:sp>
      </p:grpSp>
      <p:sp>
        <p:nvSpPr>
          <p:cNvPr id="12" name="Freeform 12"/>
          <p:cNvSpPr/>
          <p:nvPr/>
        </p:nvSpPr>
        <p:spPr>
          <a:xfrm rot="-5400000">
            <a:off x="11682117" y="8508967"/>
            <a:ext cx="1081054" cy="1258869"/>
          </a:xfrm>
          <a:custGeom>
            <a:avLst/>
            <a:gdLst/>
            <a:ahLst/>
            <a:cxnLst/>
            <a:rect l="l" t="t" r="r" b="b"/>
            <a:pathLst>
              <a:path w="1081054" h="1258869">
                <a:moveTo>
                  <a:pt x="0" y="0"/>
                </a:moveTo>
                <a:lnTo>
                  <a:pt x="1081054" y="0"/>
                </a:lnTo>
                <a:lnTo>
                  <a:pt x="1081054" y="1258869"/>
                </a:lnTo>
                <a:lnTo>
                  <a:pt x="0" y="12588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TextBox 13"/>
          <p:cNvSpPr txBox="1"/>
          <p:nvPr/>
        </p:nvSpPr>
        <p:spPr>
          <a:xfrm>
            <a:off x="784799" y="1441576"/>
            <a:ext cx="7443503" cy="1555750"/>
          </a:xfrm>
          <a:prstGeom prst="rect">
            <a:avLst/>
          </a:prstGeom>
        </p:spPr>
        <p:txBody>
          <a:bodyPr lIns="0" tIns="0" rIns="0" bIns="0" rtlCol="0" anchor="t">
            <a:spAutoFit/>
          </a:bodyPr>
          <a:lstStyle/>
          <a:p>
            <a:pPr algn="l">
              <a:lnSpc>
                <a:spcPts val="6049"/>
              </a:lnSpc>
            </a:pPr>
            <a:r>
              <a:rPr lang="en-US" sz="5499" b="1">
                <a:solidFill>
                  <a:srgbClr val="1A263A"/>
                </a:solidFill>
                <a:latin typeface="Barlow SemiCondensed Bold"/>
                <a:ea typeface="Barlow SemiCondensed Bold"/>
                <a:cs typeface="Barlow SemiCondensed Bold"/>
                <a:sym typeface="Barlow SemiCondensed Bold"/>
              </a:rPr>
              <a:t>UNTUK KEUNGGULAN KOMPETITIF</a:t>
            </a:r>
          </a:p>
        </p:txBody>
      </p:sp>
      <p:sp>
        <p:nvSpPr>
          <p:cNvPr id="14" name="TextBox 14"/>
          <p:cNvSpPr txBox="1"/>
          <p:nvPr/>
        </p:nvSpPr>
        <p:spPr>
          <a:xfrm>
            <a:off x="784799" y="608455"/>
            <a:ext cx="9852917" cy="795021"/>
          </a:xfrm>
          <a:prstGeom prst="rect">
            <a:avLst/>
          </a:prstGeom>
        </p:spPr>
        <p:txBody>
          <a:bodyPr lIns="0" tIns="0" rIns="0" bIns="0" rtlCol="0" anchor="t">
            <a:spAutoFit/>
          </a:bodyPr>
          <a:lstStyle/>
          <a:p>
            <a:pPr algn="l">
              <a:lnSpc>
                <a:spcPts val="6579"/>
              </a:lnSpc>
            </a:pPr>
            <a:r>
              <a:rPr lang="en-US" sz="4699">
                <a:solidFill>
                  <a:srgbClr val="FFDE59"/>
                </a:solidFill>
                <a:latin typeface="Montserrat Classic"/>
                <a:ea typeface="Montserrat Classic"/>
                <a:cs typeface="Montserrat Classic"/>
                <a:sym typeface="Montserrat Classic"/>
              </a:rPr>
              <a:t>SISTEM INFORMASI</a:t>
            </a:r>
          </a:p>
        </p:txBody>
      </p:sp>
      <p:sp>
        <p:nvSpPr>
          <p:cNvPr id="15" name="AutoShape 15"/>
          <p:cNvSpPr/>
          <p:nvPr/>
        </p:nvSpPr>
        <p:spPr>
          <a:xfrm>
            <a:off x="7683213" y="1393951"/>
            <a:ext cx="3499591" cy="0"/>
          </a:xfrm>
          <a:prstGeom prst="line">
            <a:avLst/>
          </a:prstGeom>
          <a:ln w="19050" cap="flat">
            <a:solidFill>
              <a:srgbClr val="BC2026"/>
            </a:solidFill>
            <a:prstDash val="solid"/>
            <a:headEnd type="none" w="sm" len="sm"/>
            <a:tailEnd type="none" w="sm" len="sm"/>
          </a:ln>
        </p:spPr>
      </p:sp>
      <p:grpSp>
        <p:nvGrpSpPr>
          <p:cNvPr id="16" name="Group 16"/>
          <p:cNvGrpSpPr/>
          <p:nvPr/>
        </p:nvGrpSpPr>
        <p:grpSpPr>
          <a:xfrm>
            <a:off x="1397815" y="3396505"/>
            <a:ext cx="11454263" cy="2090147"/>
            <a:chOff x="0" y="0"/>
            <a:chExt cx="2097129" cy="382679"/>
          </a:xfrm>
        </p:grpSpPr>
        <p:sp>
          <p:nvSpPr>
            <p:cNvPr id="17" name="Freeform 17"/>
            <p:cNvSpPr/>
            <p:nvPr/>
          </p:nvSpPr>
          <p:spPr>
            <a:xfrm>
              <a:off x="0" y="0"/>
              <a:ext cx="2097129" cy="382679"/>
            </a:xfrm>
            <a:custGeom>
              <a:avLst/>
              <a:gdLst/>
              <a:ahLst/>
              <a:cxnLst/>
              <a:rect l="l" t="t" r="r" b="b"/>
              <a:pathLst>
                <a:path w="2097129" h="382679">
                  <a:moveTo>
                    <a:pt x="0" y="0"/>
                  </a:moveTo>
                  <a:lnTo>
                    <a:pt x="2097129" y="0"/>
                  </a:lnTo>
                  <a:lnTo>
                    <a:pt x="2097129" y="382679"/>
                  </a:lnTo>
                  <a:lnTo>
                    <a:pt x="0" y="382679"/>
                  </a:lnTo>
                  <a:close/>
                </a:path>
              </a:pathLst>
            </a:custGeom>
            <a:solidFill>
              <a:srgbClr val="BC2026"/>
            </a:solidFill>
            <a:ln cap="sq">
              <a:noFill/>
              <a:prstDash val="solid"/>
              <a:miter/>
            </a:ln>
          </p:spPr>
        </p:sp>
        <p:sp>
          <p:nvSpPr>
            <p:cNvPr id="18" name="TextBox 18"/>
            <p:cNvSpPr txBox="1"/>
            <p:nvPr/>
          </p:nvSpPr>
          <p:spPr>
            <a:xfrm>
              <a:off x="0" y="9525"/>
              <a:ext cx="2097129" cy="373154"/>
            </a:xfrm>
            <a:prstGeom prst="rect">
              <a:avLst/>
            </a:prstGeom>
          </p:spPr>
          <p:txBody>
            <a:bodyPr lIns="50800" tIns="50800" rIns="50800" bIns="50800" rtlCol="0" anchor="ctr"/>
            <a:lstStyle/>
            <a:p>
              <a:pPr algn="ctr">
                <a:lnSpc>
                  <a:spcPts val="3479"/>
                </a:lnSpc>
              </a:pPr>
              <a:r>
                <a:rPr lang="en-US" sz="2899">
                  <a:solidFill>
                    <a:srgbClr val="FFFFFF"/>
                  </a:solidFill>
                  <a:latin typeface="Montserrat"/>
                  <a:ea typeface="Montserrat"/>
                  <a:cs typeface="Montserrat"/>
                  <a:sym typeface="Montserrat"/>
                </a:rPr>
                <a:t>Perencanaan strategis disusun pada bidang-bidang fungsional perusahaan yang akan merinci bagaimana bidang-bidang tersebut akan mendukung perusahaan dalam mencapai tujuan strategisnya. </a:t>
              </a:r>
            </a:p>
          </p:txBody>
        </p:sp>
      </p:grpSp>
      <p:grpSp>
        <p:nvGrpSpPr>
          <p:cNvPr id="19" name="Group 19"/>
          <p:cNvGrpSpPr/>
          <p:nvPr/>
        </p:nvGrpSpPr>
        <p:grpSpPr>
          <a:xfrm>
            <a:off x="5408576" y="5886701"/>
            <a:ext cx="7443503" cy="1530234"/>
            <a:chOff x="0" y="0"/>
            <a:chExt cx="1362810" cy="280166"/>
          </a:xfrm>
        </p:grpSpPr>
        <p:sp>
          <p:nvSpPr>
            <p:cNvPr id="20" name="Freeform 20"/>
            <p:cNvSpPr/>
            <p:nvPr/>
          </p:nvSpPr>
          <p:spPr>
            <a:xfrm>
              <a:off x="0" y="0"/>
              <a:ext cx="1362810" cy="280166"/>
            </a:xfrm>
            <a:custGeom>
              <a:avLst/>
              <a:gdLst/>
              <a:ahLst/>
              <a:cxnLst/>
              <a:rect l="l" t="t" r="r" b="b"/>
              <a:pathLst>
                <a:path w="1362810" h="280166">
                  <a:moveTo>
                    <a:pt x="0" y="0"/>
                  </a:moveTo>
                  <a:lnTo>
                    <a:pt x="1362810" y="0"/>
                  </a:lnTo>
                  <a:lnTo>
                    <a:pt x="1362810" y="280166"/>
                  </a:lnTo>
                  <a:lnTo>
                    <a:pt x="0" y="280166"/>
                  </a:lnTo>
                  <a:close/>
                </a:path>
              </a:pathLst>
            </a:custGeom>
            <a:solidFill>
              <a:srgbClr val="1A263A"/>
            </a:solidFill>
            <a:ln cap="sq">
              <a:noFill/>
              <a:prstDash val="solid"/>
              <a:miter/>
            </a:ln>
          </p:spPr>
        </p:sp>
        <p:sp>
          <p:nvSpPr>
            <p:cNvPr id="21" name="TextBox 21"/>
            <p:cNvSpPr txBox="1"/>
            <p:nvPr/>
          </p:nvSpPr>
          <p:spPr>
            <a:xfrm>
              <a:off x="0" y="9525"/>
              <a:ext cx="1362810" cy="270641"/>
            </a:xfrm>
            <a:prstGeom prst="rect">
              <a:avLst/>
            </a:prstGeom>
          </p:spPr>
          <p:txBody>
            <a:bodyPr lIns="50800" tIns="50800" rIns="50800" bIns="50800" rtlCol="0" anchor="ctr"/>
            <a:lstStyle/>
            <a:p>
              <a:pPr algn="ctr">
                <a:lnSpc>
                  <a:spcPts val="3479"/>
                </a:lnSpc>
              </a:pPr>
              <a:r>
                <a:rPr lang="en-US" sz="2899">
                  <a:solidFill>
                    <a:srgbClr val="FFFFFF"/>
                  </a:solidFill>
                  <a:latin typeface="Montserrat"/>
                  <a:ea typeface="Montserrat"/>
                  <a:cs typeface="Montserrat"/>
                  <a:sym typeface="Montserrat"/>
                </a:rPr>
                <a:t>Layanan informasi mencerminkan permintaan dukungan sistem di masa mendatang</a:t>
              </a:r>
            </a:p>
          </p:txBody>
        </p:sp>
      </p:grpSp>
      <p:grpSp>
        <p:nvGrpSpPr>
          <p:cNvPr id="22" name="Group 22"/>
          <p:cNvGrpSpPr/>
          <p:nvPr/>
        </p:nvGrpSpPr>
        <p:grpSpPr>
          <a:xfrm>
            <a:off x="1397815" y="7816986"/>
            <a:ext cx="7443503" cy="763902"/>
            <a:chOff x="0" y="0"/>
            <a:chExt cx="1362810" cy="139861"/>
          </a:xfrm>
        </p:grpSpPr>
        <p:sp>
          <p:nvSpPr>
            <p:cNvPr id="23" name="Freeform 23"/>
            <p:cNvSpPr/>
            <p:nvPr/>
          </p:nvSpPr>
          <p:spPr>
            <a:xfrm>
              <a:off x="0" y="0"/>
              <a:ext cx="1362810" cy="139861"/>
            </a:xfrm>
            <a:custGeom>
              <a:avLst/>
              <a:gdLst/>
              <a:ahLst/>
              <a:cxnLst/>
              <a:rect l="l" t="t" r="r" b="b"/>
              <a:pathLst>
                <a:path w="1362810" h="139861">
                  <a:moveTo>
                    <a:pt x="0" y="0"/>
                  </a:moveTo>
                  <a:lnTo>
                    <a:pt x="1362810" y="0"/>
                  </a:lnTo>
                  <a:lnTo>
                    <a:pt x="1362810" y="139861"/>
                  </a:lnTo>
                  <a:lnTo>
                    <a:pt x="0" y="139861"/>
                  </a:lnTo>
                  <a:close/>
                </a:path>
              </a:pathLst>
            </a:custGeom>
            <a:solidFill>
              <a:srgbClr val="BC2026"/>
            </a:solidFill>
            <a:ln cap="sq">
              <a:noFill/>
              <a:prstDash val="solid"/>
              <a:miter/>
            </a:ln>
          </p:spPr>
        </p:sp>
        <p:sp>
          <p:nvSpPr>
            <p:cNvPr id="24" name="TextBox 24"/>
            <p:cNvSpPr txBox="1"/>
            <p:nvPr/>
          </p:nvSpPr>
          <p:spPr>
            <a:xfrm>
              <a:off x="0" y="9525"/>
              <a:ext cx="1362810" cy="130336"/>
            </a:xfrm>
            <a:prstGeom prst="rect">
              <a:avLst/>
            </a:prstGeom>
          </p:spPr>
          <p:txBody>
            <a:bodyPr lIns="50800" tIns="50800" rIns="50800" bIns="50800" rtlCol="0" anchor="ctr"/>
            <a:lstStyle/>
            <a:p>
              <a:pPr algn="ctr">
                <a:lnSpc>
                  <a:spcPts val="3479"/>
                </a:lnSpc>
              </a:pPr>
              <a:r>
                <a:rPr lang="en-US" sz="2899">
                  <a:solidFill>
                    <a:srgbClr val="FFFFFF"/>
                  </a:solidFill>
                  <a:latin typeface="Montserrat"/>
                  <a:ea typeface="Montserrat"/>
                  <a:cs typeface="Montserrat"/>
                  <a:sym typeface="Montserrat"/>
                </a:rPr>
                <a:t>Menerapkan pendekatan SPIR</a:t>
              </a:r>
            </a:p>
          </p:txBody>
        </p:sp>
      </p:grpSp>
    </p:spTree>
  </p:cSld>
  <p:clrMapOvr>
    <a:masterClrMapping/>
  </p:clrMapOvr>
  <p:transition>
    <p:push/>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A263A"/>
        </a:solidFill>
        <a:effectLst/>
      </p:bgPr>
    </p:bg>
    <p:spTree>
      <p:nvGrpSpPr>
        <p:cNvPr id="1" name=""/>
        <p:cNvGrpSpPr/>
        <p:nvPr/>
      </p:nvGrpSpPr>
      <p:grpSpPr>
        <a:xfrm>
          <a:off x="0" y="0"/>
          <a:ext cx="0" cy="0"/>
          <a:chOff x="0" y="0"/>
          <a:chExt cx="0" cy="0"/>
        </a:xfrm>
      </p:grpSpPr>
      <p:grpSp>
        <p:nvGrpSpPr>
          <p:cNvPr id="2" name="Group 2"/>
          <p:cNvGrpSpPr/>
          <p:nvPr/>
        </p:nvGrpSpPr>
        <p:grpSpPr>
          <a:xfrm>
            <a:off x="0" y="3752917"/>
            <a:ext cx="18288000" cy="6534083"/>
            <a:chOff x="0" y="0"/>
            <a:chExt cx="4183122" cy="1494579"/>
          </a:xfrm>
        </p:grpSpPr>
        <p:sp>
          <p:nvSpPr>
            <p:cNvPr id="3" name="Freeform 3"/>
            <p:cNvSpPr/>
            <p:nvPr/>
          </p:nvSpPr>
          <p:spPr>
            <a:xfrm>
              <a:off x="0" y="0"/>
              <a:ext cx="4183122" cy="1494579"/>
            </a:xfrm>
            <a:custGeom>
              <a:avLst/>
              <a:gdLst/>
              <a:ahLst/>
              <a:cxnLst/>
              <a:rect l="l" t="t" r="r" b="b"/>
              <a:pathLst>
                <a:path w="4183122" h="1494579">
                  <a:moveTo>
                    <a:pt x="0" y="0"/>
                  </a:moveTo>
                  <a:lnTo>
                    <a:pt x="4183122" y="0"/>
                  </a:lnTo>
                  <a:lnTo>
                    <a:pt x="4183122" y="1494579"/>
                  </a:lnTo>
                  <a:lnTo>
                    <a:pt x="0" y="1494579"/>
                  </a:lnTo>
                  <a:close/>
                </a:path>
              </a:pathLst>
            </a:custGeom>
            <a:solidFill>
              <a:srgbClr val="FFFFFF"/>
            </a:solidFill>
          </p:spPr>
        </p:sp>
        <p:sp>
          <p:nvSpPr>
            <p:cNvPr id="4" name="TextBox 4"/>
            <p:cNvSpPr txBox="1"/>
            <p:nvPr/>
          </p:nvSpPr>
          <p:spPr>
            <a:xfrm>
              <a:off x="0" y="-47625"/>
              <a:ext cx="4183122" cy="1542204"/>
            </a:xfrm>
            <a:prstGeom prst="rect">
              <a:avLst/>
            </a:prstGeom>
          </p:spPr>
          <p:txBody>
            <a:bodyPr lIns="50800" tIns="50800" rIns="50800" bIns="50800" rtlCol="0" anchor="ctr"/>
            <a:lstStyle/>
            <a:p>
              <a:pPr algn="ctr">
                <a:lnSpc>
                  <a:spcPts val="2800"/>
                </a:lnSpc>
              </a:pPr>
              <a:endParaRPr/>
            </a:p>
          </p:txBody>
        </p:sp>
      </p:grpSp>
      <p:sp>
        <p:nvSpPr>
          <p:cNvPr id="11" name="AutoShape 11"/>
          <p:cNvSpPr/>
          <p:nvPr/>
        </p:nvSpPr>
        <p:spPr>
          <a:xfrm>
            <a:off x="8609925" y="3329099"/>
            <a:ext cx="1068150" cy="0"/>
          </a:xfrm>
          <a:prstGeom prst="line">
            <a:avLst/>
          </a:prstGeom>
          <a:ln w="19050" cap="flat">
            <a:solidFill>
              <a:srgbClr val="BC2026"/>
            </a:solidFill>
            <a:prstDash val="solid"/>
            <a:headEnd type="none" w="sm" len="sm"/>
            <a:tailEnd type="none" w="sm" len="sm"/>
          </a:ln>
        </p:spPr>
      </p:sp>
      <p:sp>
        <p:nvSpPr>
          <p:cNvPr id="12" name="Freeform 12"/>
          <p:cNvSpPr/>
          <p:nvPr/>
        </p:nvSpPr>
        <p:spPr>
          <a:xfrm rot="-5400000">
            <a:off x="675210" y="3214495"/>
            <a:ext cx="924739" cy="1076843"/>
          </a:xfrm>
          <a:custGeom>
            <a:avLst/>
            <a:gdLst/>
            <a:ahLst/>
            <a:cxnLst/>
            <a:rect l="l" t="t" r="r" b="b"/>
            <a:pathLst>
              <a:path w="924739" h="1076843">
                <a:moveTo>
                  <a:pt x="0" y="0"/>
                </a:moveTo>
                <a:lnTo>
                  <a:pt x="924739" y="0"/>
                </a:lnTo>
                <a:lnTo>
                  <a:pt x="924739" y="1076843"/>
                </a:lnTo>
                <a:lnTo>
                  <a:pt x="0" y="10768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a:off x="4516281" y="4015830"/>
            <a:ext cx="9255439" cy="6008258"/>
          </a:xfrm>
          <a:custGeom>
            <a:avLst/>
            <a:gdLst/>
            <a:ahLst/>
            <a:cxnLst/>
            <a:rect l="l" t="t" r="r" b="b"/>
            <a:pathLst>
              <a:path w="9255439" h="6008258">
                <a:moveTo>
                  <a:pt x="0" y="0"/>
                </a:moveTo>
                <a:lnTo>
                  <a:pt x="9255438" y="0"/>
                </a:lnTo>
                <a:lnTo>
                  <a:pt x="9255438" y="6008257"/>
                </a:lnTo>
                <a:lnTo>
                  <a:pt x="0" y="6008257"/>
                </a:lnTo>
                <a:lnTo>
                  <a:pt x="0" y="0"/>
                </a:lnTo>
                <a:close/>
              </a:path>
            </a:pathLst>
          </a:custGeom>
          <a:blipFill>
            <a:blip r:embed="rId4"/>
            <a:stretch>
              <a:fillRect/>
            </a:stretch>
          </a:blipFill>
        </p:spPr>
      </p:sp>
      <p:sp>
        <p:nvSpPr>
          <p:cNvPr id="15" name="TextBox 15"/>
          <p:cNvSpPr txBox="1"/>
          <p:nvPr/>
        </p:nvSpPr>
        <p:spPr>
          <a:xfrm>
            <a:off x="3295128" y="1354249"/>
            <a:ext cx="11697745" cy="1555750"/>
          </a:xfrm>
          <a:prstGeom prst="rect">
            <a:avLst/>
          </a:prstGeom>
        </p:spPr>
        <p:txBody>
          <a:bodyPr lIns="0" tIns="0" rIns="0" bIns="0" rtlCol="0" anchor="t">
            <a:spAutoFit/>
          </a:bodyPr>
          <a:lstStyle/>
          <a:p>
            <a:pPr algn="ctr">
              <a:lnSpc>
                <a:spcPts val="6049"/>
              </a:lnSpc>
            </a:pPr>
            <a:r>
              <a:rPr lang="en-US" sz="5499" b="1" dirty="0">
                <a:solidFill>
                  <a:srgbClr val="FFFFFF"/>
                </a:solidFill>
                <a:latin typeface="Barlow SemiCondensed Bold"/>
                <a:ea typeface="Barlow SemiCondensed Bold"/>
                <a:cs typeface="Barlow SemiCondensed Bold"/>
                <a:sym typeface="Barlow SemiCondensed Bold"/>
              </a:rPr>
              <a:t>HUBUNGAN PERENCANAAN STRATEGI BIDANG FUNGSIONAL</a:t>
            </a:r>
          </a:p>
        </p:txBody>
      </p:sp>
    </p:spTree>
  </p:cSld>
  <p:clrMapOvr>
    <a:masterClrMapping/>
  </p:clrMapOvr>
  <p:transition>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9" name="AutoShape 9"/>
          <p:cNvSpPr/>
          <p:nvPr/>
        </p:nvSpPr>
        <p:spPr>
          <a:xfrm>
            <a:off x="8609925" y="2981192"/>
            <a:ext cx="1068150" cy="0"/>
          </a:xfrm>
          <a:prstGeom prst="line">
            <a:avLst/>
          </a:prstGeom>
          <a:ln w="19050" cap="flat">
            <a:solidFill>
              <a:srgbClr val="BC2026"/>
            </a:solidFill>
            <a:prstDash val="solid"/>
            <a:headEnd type="none" w="sm" len="sm"/>
            <a:tailEnd type="none" w="sm" len="sm"/>
          </a:ln>
        </p:spPr>
      </p:sp>
      <p:grpSp>
        <p:nvGrpSpPr>
          <p:cNvPr id="10" name="Group 10"/>
          <p:cNvGrpSpPr/>
          <p:nvPr/>
        </p:nvGrpSpPr>
        <p:grpSpPr>
          <a:xfrm>
            <a:off x="1924863" y="4595671"/>
            <a:ext cx="7105633" cy="1352948"/>
            <a:chOff x="0" y="0"/>
            <a:chExt cx="1175012" cy="223728"/>
          </a:xfrm>
        </p:grpSpPr>
        <p:sp>
          <p:nvSpPr>
            <p:cNvPr id="11" name="Freeform 11"/>
            <p:cNvSpPr/>
            <p:nvPr/>
          </p:nvSpPr>
          <p:spPr>
            <a:xfrm>
              <a:off x="0" y="0"/>
              <a:ext cx="1175012" cy="223728"/>
            </a:xfrm>
            <a:custGeom>
              <a:avLst/>
              <a:gdLst/>
              <a:ahLst/>
              <a:cxnLst/>
              <a:rect l="l" t="t" r="r" b="b"/>
              <a:pathLst>
                <a:path w="1175012" h="223728">
                  <a:moveTo>
                    <a:pt x="0" y="0"/>
                  </a:moveTo>
                  <a:lnTo>
                    <a:pt x="1175012" y="0"/>
                  </a:lnTo>
                  <a:lnTo>
                    <a:pt x="1175012" y="223728"/>
                  </a:lnTo>
                  <a:lnTo>
                    <a:pt x="0" y="223728"/>
                  </a:lnTo>
                  <a:close/>
                </a:path>
              </a:pathLst>
            </a:custGeom>
            <a:solidFill>
              <a:srgbClr val="BC2026"/>
            </a:solidFill>
            <a:ln cap="sq">
              <a:noFill/>
              <a:prstDash val="solid"/>
              <a:miter/>
            </a:ln>
          </p:spPr>
        </p:sp>
        <p:sp>
          <p:nvSpPr>
            <p:cNvPr id="12" name="TextBox 12"/>
            <p:cNvSpPr txBox="1"/>
            <p:nvPr/>
          </p:nvSpPr>
          <p:spPr>
            <a:xfrm>
              <a:off x="0" y="0"/>
              <a:ext cx="1175012" cy="223728"/>
            </a:xfrm>
            <a:prstGeom prst="rect">
              <a:avLst/>
            </a:prstGeom>
          </p:spPr>
          <p:txBody>
            <a:bodyPr lIns="50800" tIns="50800" rIns="50800" bIns="50800" rtlCol="0" anchor="ctr"/>
            <a:lstStyle/>
            <a:p>
              <a:pPr algn="ctr">
                <a:lnSpc>
                  <a:spcPts val="2160"/>
                </a:lnSpc>
              </a:pPr>
              <a:endParaRPr/>
            </a:p>
          </p:txBody>
        </p:sp>
      </p:grpSp>
      <p:grpSp>
        <p:nvGrpSpPr>
          <p:cNvPr id="13" name="Group 13"/>
          <p:cNvGrpSpPr/>
          <p:nvPr/>
        </p:nvGrpSpPr>
        <p:grpSpPr>
          <a:xfrm>
            <a:off x="1930999" y="6301044"/>
            <a:ext cx="7105633" cy="1321579"/>
            <a:chOff x="0" y="0"/>
            <a:chExt cx="1175012" cy="218541"/>
          </a:xfrm>
        </p:grpSpPr>
        <p:sp>
          <p:nvSpPr>
            <p:cNvPr id="14" name="Freeform 14"/>
            <p:cNvSpPr/>
            <p:nvPr/>
          </p:nvSpPr>
          <p:spPr>
            <a:xfrm>
              <a:off x="0" y="0"/>
              <a:ext cx="1175012" cy="218541"/>
            </a:xfrm>
            <a:custGeom>
              <a:avLst/>
              <a:gdLst/>
              <a:ahLst/>
              <a:cxnLst/>
              <a:rect l="l" t="t" r="r" b="b"/>
              <a:pathLst>
                <a:path w="1175012" h="218541">
                  <a:moveTo>
                    <a:pt x="0" y="0"/>
                  </a:moveTo>
                  <a:lnTo>
                    <a:pt x="1175012" y="0"/>
                  </a:lnTo>
                  <a:lnTo>
                    <a:pt x="1175012" y="218541"/>
                  </a:lnTo>
                  <a:lnTo>
                    <a:pt x="0" y="218541"/>
                  </a:lnTo>
                  <a:close/>
                </a:path>
              </a:pathLst>
            </a:custGeom>
            <a:solidFill>
              <a:srgbClr val="000000">
                <a:alpha val="0"/>
              </a:srgbClr>
            </a:solidFill>
            <a:ln w="38100" cap="sq">
              <a:solidFill>
                <a:srgbClr val="FFFFFF"/>
              </a:solidFill>
              <a:prstDash val="solid"/>
              <a:miter/>
            </a:ln>
          </p:spPr>
        </p:sp>
        <p:sp>
          <p:nvSpPr>
            <p:cNvPr id="15" name="TextBox 15"/>
            <p:cNvSpPr txBox="1"/>
            <p:nvPr/>
          </p:nvSpPr>
          <p:spPr>
            <a:xfrm>
              <a:off x="0" y="0"/>
              <a:ext cx="1175012" cy="218541"/>
            </a:xfrm>
            <a:prstGeom prst="rect">
              <a:avLst/>
            </a:prstGeom>
          </p:spPr>
          <p:txBody>
            <a:bodyPr lIns="50800" tIns="50800" rIns="50800" bIns="50800" rtlCol="0" anchor="ctr"/>
            <a:lstStyle/>
            <a:p>
              <a:pPr algn="ctr">
                <a:lnSpc>
                  <a:spcPts val="2160"/>
                </a:lnSpc>
              </a:pPr>
              <a:endParaRPr/>
            </a:p>
          </p:txBody>
        </p:sp>
      </p:grpSp>
      <p:grpSp>
        <p:nvGrpSpPr>
          <p:cNvPr id="16" name="Group 16"/>
          <p:cNvGrpSpPr/>
          <p:nvPr/>
        </p:nvGrpSpPr>
        <p:grpSpPr>
          <a:xfrm>
            <a:off x="9251368" y="4595671"/>
            <a:ext cx="7105633" cy="1352948"/>
            <a:chOff x="0" y="0"/>
            <a:chExt cx="1175012" cy="223728"/>
          </a:xfrm>
        </p:grpSpPr>
        <p:sp>
          <p:nvSpPr>
            <p:cNvPr id="17" name="Freeform 17"/>
            <p:cNvSpPr/>
            <p:nvPr/>
          </p:nvSpPr>
          <p:spPr>
            <a:xfrm>
              <a:off x="0" y="0"/>
              <a:ext cx="1175012" cy="223728"/>
            </a:xfrm>
            <a:custGeom>
              <a:avLst/>
              <a:gdLst/>
              <a:ahLst/>
              <a:cxnLst/>
              <a:rect l="l" t="t" r="r" b="b"/>
              <a:pathLst>
                <a:path w="1175012" h="223728">
                  <a:moveTo>
                    <a:pt x="0" y="0"/>
                  </a:moveTo>
                  <a:lnTo>
                    <a:pt x="1175012" y="0"/>
                  </a:lnTo>
                  <a:lnTo>
                    <a:pt x="1175012" y="223728"/>
                  </a:lnTo>
                  <a:lnTo>
                    <a:pt x="0" y="223728"/>
                  </a:lnTo>
                  <a:close/>
                </a:path>
              </a:pathLst>
            </a:custGeom>
            <a:solidFill>
              <a:srgbClr val="000000">
                <a:alpha val="0"/>
              </a:srgbClr>
            </a:solidFill>
            <a:ln w="38100" cap="sq">
              <a:solidFill>
                <a:srgbClr val="FFFFFF"/>
              </a:solidFill>
              <a:prstDash val="solid"/>
              <a:miter/>
            </a:ln>
          </p:spPr>
        </p:sp>
        <p:sp>
          <p:nvSpPr>
            <p:cNvPr id="18" name="TextBox 18"/>
            <p:cNvSpPr txBox="1"/>
            <p:nvPr/>
          </p:nvSpPr>
          <p:spPr>
            <a:xfrm>
              <a:off x="0" y="0"/>
              <a:ext cx="1175012" cy="223728"/>
            </a:xfrm>
            <a:prstGeom prst="rect">
              <a:avLst/>
            </a:prstGeom>
          </p:spPr>
          <p:txBody>
            <a:bodyPr lIns="50800" tIns="50800" rIns="50800" bIns="50800" rtlCol="0" anchor="ctr"/>
            <a:lstStyle/>
            <a:p>
              <a:pPr algn="ctr">
                <a:lnSpc>
                  <a:spcPts val="2160"/>
                </a:lnSpc>
              </a:pPr>
              <a:endParaRPr/>
            </a:p>
          </p:txBody>
        </p:sp>
      </p:grpSp>
      <p:grpSp>
        <p:nvGrpSpPr>
          <p:cNvPr id="19" name="Group 19"/>
          <p:cNvGrpSpPr/>
          <p:nvPr/>
        </p:nvGrpSpPr>
        <p:grpSpPr>
          <a:xfrm>
            <a:off x="9257505" y="6301044"/>
            <a:ext cx="7105633" cy="1321579"/>
            <a:chOff x="0" y="0"/>
            <a:chExt cx="1175012" cy="218541"/>
          </a:xfrm>
        </p:grpSpPr>
        <p:sp>
          <p:nvSpPr>
            <p:cNvPr id="20" name="Freeform 20"/>
            <p:cNvSpPr/>
            <p:nvPr/>
          </p:nvSpPr>
          <p:spPr>
            <a:xfrm>
              <a:off x="0" y="0"/>
              <a:ext cx="1175012" cy="218541"/>
            </a:xfrm>
            <a:custGeom>
              <a:avLst/>
              <a:gdLst/>
              <a:ahLst/>
              <a:cxnLst/>
              <a:rect l="l" t="t" r="r" b="b"/>
              <a:pathLst>
                <a:path w="1175012" h="218541">
                  <a:moveTo>
                    <a:pt x="0" y="0"/>
                  </a:moveTo>
                  <a:lnTo>
                    <a:pt x="1175012" y="0"/>
                  </a:lnTo>
                  <a:lnTo>
                    <a:pt x="1175012" y="218541"/>
                  </a:lnTo>
                  <a:lnTo>
                    <a:pt x="0" y="218541"/>
                  </a:lnTo>
                  <a:close/>
                </a:path>
              </a:pathLst>
            </a:custGeom>
            <a:solidFill>
              <a:srgbClr val="BC2026"/>
            </a:solidFill>
            <a:ln cap="sq">
              <a:noFill/>
              <a:prstDash val="solid"/>
              <a:miter/>
            </a:ln>
          </p:spPr>
        </p:sp>
        <p:sp>
          <p:nvSpPr>
            <p:cNvPr id="21" name="TextBox 21"/>
            <p:cNvSpPr txBox="1"/>
            <p:nvPr/>
          </p:nvSpPr>
          <p:spPr>
            <a:xfrm>
              <a:off x="0" y="0"/>
              <a:ext cx="1175012" cy="218541"/>
            </a:xfrm>
            <a:prstGeom prst="rect">
              <a:avLst/>
            </a:prstGeom>
          </p:spPr>
          <p:txBody>
            <a:bodyPr lIns="50800" tIns="50800" rIns="50800" bIns="50800" rtlCol="0" anchor="ctr"/>
            <a:lstStyle/>
            <a:p>
              <a:pPr algn="ctr">
                <a:lnSpc>
                  <a:spcPts val="2160"/>
                </a:lnSpc>
              </a:pPr>
              <a:endParaRPr/>
            </a:p>
          </p:txBody>
        </p:sp>
      </p:grpSp>
      <p:grpSp>
        <p:nvGrpSpPr>
          <p:cNvPr id="22" name="Group 22"/>
          <p:cNvGrpSpPr/>
          <p:nvPr/>
        </p:nvGrpSpPr>
        <p:grpSpPr>
          <a:xfrm>
            <a:off x="1924863" y="4846043"/>
            <a:ext cx="869606" cy="869606"/>
            <a:chOff x="0" y="0"/>
            <a:chExt cx="812800" cy="812800"/>
          </a:xfrm>
        </p:grpSpPr>
        <p:sp>
          <p:nvSpPr>
            <p:cNvPr id="23" name="Freeform 2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FFFFF"/>
            </a:solidFill>
          </p:spPr>
        </p:sp>
        <p:sp>
          <p:nvSpPr>
            <p:cNvPr id="24" name="TextBox 24"/>
            <p:cNvSpPr txBox="1"/>
            <p:nvPr/>
          </p:nvSpPr>
          <p:spPr>
            <a:xfrm>
              <a:off x="0" y="-47625"/>
              <a:ext cx="812800" cy="860425"/>
            </a:xfrm>
            <a:prstGeom prst="rect">
              <a:avLst/>
            </a:prstGeom>
          </p:spPr>
          <p:txBody>
            <a:bodyPr lIns="50800" tIns="50800" rIns="50800" bIns="50800" rtlCol="0" anchor="ctr"/>
            <a:lstStyle/>
            <a:p>
              <a:pPr algn="ctr">
                <a:lnSpc>
                  <a:spcPts val="2800"/>
                </a:lnSpc>
              </a:pPr>
              <a:endParaRPr/>
            </a:p>
          </p:txBody>
        </p:sp>
      </p:grpSp>
      <p:grpSp>
        <p:nvGrpSpPr>
          <p:cNvPr id="25" name="Group 25"/>
          <p:cNvGrpSpPr/>
          <p:nvPr/>
        </p:nvGrpSpPr>
        <p:grpSpPr>
          <a:xfrm>
            <a:off x="1930999" y="6551416"/>
            <a:ext cx="869606" cy="869606"/>
            <a:chOff x="0" y="0"/>
            <a:chExt cx="812800" cy="812800"/>
          </a:xfrm>
        </p:grpSpPr>
        <p:sp>
          <p:nvSpPr>
            <p:cNvPr id="26" name="Freeform 2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BC2026"/>
            </a:solidFill>
          </p:spPr>
        </p:sp>
        <p:sp>
          <p:nvSpPr>
            <p:cNvPr id="27" name="TextBox 27"/>
            <p:cNvSpPr txBox="1"/>
            <p:nvPr/>
          </p:nvSpPr>
          <p:spPr>
            <a:xfrm>
              <a:off x="0" y="-47625"/>
              <a:ext cx="812800" cy="860425"/>
            </a:xfrm>
            <a:prstGeom prst="rect">
              <a:avLst/>
            </a:prstGeom>
          </p:spPr>
          <p:txBody>
            <a:bodyPr lIns="50800" tIns="50800" rIns="50800" bIns="50800" rtlCol="0" anchor="ctr"/>
            <a:lstStyle/>
            <a:p>
              <a:pPr algn="ctr">
                <a:lnSpc>
                  <a:spcPts val="2800"/>
                </a:lnSpc>
              </a:pPr>
              <a:endParaRPr/>
            </a:p>
          </p:txBody>
        </p:sp>
      </p:grpSp>
      <p:grpSp>
        <p:nvGrpSpPr>
          <p:cNvPr id="28" name="Group 28"/>
          <p:cNvGrpSpPr/>
          <p:nvPr/>
        </p:nvGrpSpPr>
        <p:grpSpPr>
          <a:xfrm>
            <a:off x="9251368" y="4846043"/>
            <a:ext cx="869606" cy="869606"/>
            <a:chOff x="0" y="0"/>
            <a:chExt cx="812800" cy="812800"/>
          </a:xfrm>
        </p:grpSpPr>
        <p:sp>
          <p:nvSpPr>
            <p:cNvPr id="29" name="Freeform 2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BC2026"/>
            </a:solidFill>
          </p:spPr>
        </p:sp>
        <p:sp>
          <p:nvSpPr>
            <p:cNvPr id="30" name="TextBox 30"/>
            <p:cNvSpPr txBox="1"/>
            <p:nvPr/>
          </p:nvSpPr>
          <p:spPr>
            <a:xfrm>
              <a:off x="0" y="-47625"/>
              <a:ext cx="812800" cy="860425"/>
            </a:xfrm>
            <a:prstGeom prst="rect">
              <a:avLst/>
            </a:prstGeom>
          </p:spPr>
          <p:txBody>
            <a:bodyPr lIns="50800" tIns="50800" rIns="50800" bIns="50800" rtlCol="0" anchor="ctr"/>
            <a:lstStyle/>
            <a:p>
              <a:pPr algn="ctr">
                <a:lnSpc>
                  <a:spcPts val="2800"/>
                </a:lnSpc>
              </a:pPr>
              <a:endParaRPr/>
            </a:p>
          </p:txBody>
        </p:sp>
      </p:grpSp>
      <p:grpSp>
        <p:nvGrpSpPr>
          <p:cNvPr id="31" name="Group 31"/>
          <p:cNvGrpSpPr/>
          <p:nvPr/>
        </p:nvGrpSpPr>
        <p:grpSpPr>
          <a:xfrm>
            <a:off x="9257505" y="6551416"/>
            <a:ext cx="869606" cy="869606"/>
            <a:chOff x="0" y="0"/>
            <a:chExt cx="812800" cy="812800"/>
          </a:xfrm>
        </p:grpSpPr>
        <p:sp>
          <p:nvSpPr>
            <p:cNvPr id="32" name="Freeform 32"/>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FFFFF"/>
            </a:solidFill>
          </p:spPr>
        </p:sp>
        <p:sp>
          <p:nvSpPr>
            <p:cNvPr id="33" name="TextBox 33"/>
            <p:cNvSpPr txBox="1"/>
            <p:nvPr/>
          </p:nvSpPr>
          <p:spPr>
            <a:xfrm>
              <a:off x="0" y="-47625"/>
              <a:ext cx="812800" cy="860425"/>
            </a:xfrm>
            <a:prstGeom prst="rect">
              <a:avLst/>
            </a:prstGeom>
          </p:spPr>
          <p:txBody>
            <a:bodyPr lIns="50800" tIns="50800" rIns="50800" bIns="50800" rtlCol="0" anchor="ctr"/>
            <a:lstStyle/>
            <a:p>
              <a:pPr algn="ctr">
                <a:lnSpc>
                  <a:spcPts val="2800"/>
                </a:lnSpc>
              </a:pPr>
              <a:endParaRPr/>
            </a:p>
          </p:txBody>
        </p:sp>
      </p:grpSp>
      <p:sp>
        <p:nvSpPr>
          <p:cNvPr id="34" name="Freeform 34"/>
          <p:cNvSpPr/>
          <p:nvPr/>
        </p:nvSpPr>
        <p:spPr>
          <a:xfrm rot="-5400000">
            <a:off x="627141" y="8662221"/>
            <a:ext cx="803119" cy="935218"/>
          </a:xfrm>
          <a:custGeom>
            <a:avLst/>
            <a:gdLst/>
            <a:ahLst/>
            <a:cxnLst/>
            <a:rect l="l" t="t" r="r" b="b"/>
            <a:pathLst>
              <a:path w="803119" h="935218">
                <a:moveTo>
                  <a:pt x="0" y="0"/>
                </a:moveTo>
                <a:lnTo>
                  <a:pt x="803118" y="0"/>
                </a:lnTo>
                <a:lnTo>
                  <a:pt x="803118" y="935219"/>
                </a:lnTo>
                <a:lnTo>
                  <a:pt x="0" y="9352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6" name="TextBox 36"/>
          <p:cNvSpPr txBox="1"/>
          <p:nvPr/>
        </p:nvSpPr>
        <p:spPr>
          <a:xfrm>
            <a:off x="4268729" y="1187317"/>
            <a:ext cx="9750543" cy="1555750"/>
          </a:xfrm>
          <a:prstGeom prst="rect">
            <a:avLst/>
          </a:prstGeom>
        </p:spPr>
        <p:txBody>
          <a:bodyPr lIns="0" tIns="0" rIns="0" bIns="0" rtlCol="0" anchor="t">
            <a:spAutoFit/>
          </a:bodyPr>
          <a:lstStyle/>
          <a:p>
            <a:pPr algn="ctr">
              <a:lnSpc>
                <a:spcPts val="6049"/>
              </a:lnSpc>
            </a:pPr>
            <a:r>
              <a:rPr lang="en-US" sz="5499" b="1">
                <a:solidFill>
                  <a:srgbClr val="FFFFFF"/>
                </a:solidFill>
                <a:latin typeface="Barlow SemiCondensed Bold"/>
                <a:ea typeface="Barlow SemiCondensed Bold"/>
                <a:cs typeface="Barlow SemiCondensed Bold"/>
                <a:sym typeface="Barlow SemiCondensed Bold"/>
              </a:rPr>
              <a:t>STRATEGIC PLANNING FOR INFORMATION RESOURCES</a:t>
            </a:r>
          </a:p>
        </p:txBody>
      </p:sp>
      <p:sp>
        <p:nvSpPr>
          <p:cNvPr id="37" name="TextBox 37"/>
          <p:cNvSpPr txBox="1"/>
          <p:nvPr/>
        </p:nvSpPr>
        <p:spPr>
          <a:xfrm>
            <a:off x="5837849" y="295141"/>
            <a:ext cx="6391430" cy="854076"/>
          </a:xfrm>
          <a:prstGeom prst="rect">
            <a:avLst/>
          </a:prstGeom>
        </p:spPr>
        <p:txBody>
          <a:bodyPr lIns="0" tIns="0" rIns="0" bIns="0" rtlCol="0" anchor="t">
            <a:spAutoFit/>
          </a:bodyPr>
          <a:lstStyle/>
          <a:p>
            <a:pPr algn="ctr">
              <a:lnSpc>
                <a:spcPts val="6999"/>
              </a:lnSpc>
            </a:pPr>
            <a:r>
              <a:rPr lang="en-US" sz="4999">
                <a:solidFill>
                  <a:srgbClr val="FFDE59"/>
                </a:solidFill>
                <a:latin typeface="Montserrat Classic"/>
                <a:ea typeface="Montserrat Classic"/>
                <a:cs typeface="Montserrat Classic"/>
                <a:sym typeface="Montserrat Classic"/>
              </a:rPr>
              <a:t>PENDEKATAN SPIR</a:t>
            </a:r>
          </a:p>
        </p:txBody>
      </p:sp>
      <p:sp>
        <p:nvSpPr>
          <p:cNvPr id="38" name="TextBox 38"/>
          <p:cNvSpPr txBox="1"/>
          <p:nvPr/>
        </p:nvSpPr>
        <p:spPr>
          <a:xfrm>
            <a:off x="3320475" y="4991921"/>
            <a:ext cx="4583478" cy="635000"/>
          </a:xfrm>
          <a:prstGeom prst="rect">
            <a:avLst/>
          </a:prstGeom>
        </p:spPr>
        <p:txBody>
          <a:bodyPr lIns="0" tIns="0" rIns="0" bIns="0" rtlCol="0" anchor="t">
            <a:spAutoFit/>
          </a:bodyPr>
          <a:lstStyle/>
          <a:p>
            <a:pPr algn="l">
              <a:lnSpc>
                <a:spcPts val="2499"/>
              </a:lnSpc>
            </a:pPr>
            <a:r>
              <a:rPr lang="en-US" sz="2499" b="1">
                <a:solidFill>
                  <a:srgbClr val="FFFFFF"/>
                </a:solidFill>
                <a:latin typeface="Montserrat Bold"/>
                <a:ea typeface="Montserrat Bold"/>
                <a:cs typeface="Montserrat Bold"/>
                <a:sym typeface="Montserrat Bold"/>
              </a:rPr>
              <a:t>Pernyataan Misi Teknologi Informsi</a:t>
            </a:r>
          </a:p>
        </p:txBody>
      </p:sp>
      <p:sp>
        <p:nvSpPr>
          <p:cNvPr id="39" name="TextBox 39"/>
          <p:cNvSpPr txBox="1"/>
          <p:nvPr/>
        </p:nvSpPr>
        <p:spPr>
          <a:xfrm>
            <a:off x="1930999" y="5069709"/>
            <a:ext cx="863469" cy="399983"/>
          </a:xfrm>
          <a:prstGeom prst="rect">
            <a:avLst/>
          </a:prstGeom>
        </p:spPr>
        <p:txBody>
          <a:bodyPr lIns="0" tIns="0" rIns="0" bIns="0" rtlCol="0" anchor="t">
            <a:spAutoFit/>
          </a:bodyPr>
          <a:lstStyle/>
          <a:p>
            <a:pPr algn="ctr">
              <a:lnSpc>
                <a:spcPts val="2999"/>
              </a:lnSpc>
            </a:pPr>
            <a:r>
              <a:rPr lang="en-US" sz="2999" b="1">
                <a:solidFill>
                  <a:srgbClr val="1A263A"/>
                </a:solidFill>
                <a:latin typeface="Barlow SemiCondensed Bold"/>
                <a:ea typeface="Barlow SemiCondensed Bold"/>
                <a:cs typeface="Barlow SemiCondensed Bold"/>
                <a:sym typeface="Barlow SemiCondensed Bold"/>
              </a:rPr>
              <a:t>01.</a:t>
            </a:r>
          </a:p>
        </p:txBody>
      </p:sp>
      <p:sp>
        <p:nvSpPr>
          <p:cNvPr id="40" name="TextBox 40"/>
          <p:cNvSpPr txBox="1"/>
          <p:nvPr/>
        </p:nvSpPr>
        <p:spPr>
          <a:xfrm>
            <a:off x="1930999" y="6775081"/>
            <a:ext cx="865601" cy="399983"/>
          </a:xfrm>
          <a:prstGeom prst="rect">
            <a:avLst/>
          </a:prstGeom>
        </p:spPr>
        <p:txBody>
          <a:bodyPr lIns="0" tIns="0" rIns="0" bIns="0" rtlCol="0" anchor="t">
            <a:spAutoFit/>
          </a:bodyPr>
          <a:lstStyle/>
          <a:p>
            <a:pPr algn="ctr">
              <a:lnSpc>
                <a:spcPts val="2999"/>
              </a:lnSpc>
            </a:pPr>
            <a:r>
              <a:rPr lang="en-US" sz="2999" b="1">
                <a:solidFill>
                  <a:srgbClr val="FFFFFF"/>
                </a:solidFill>
                <a:latin typeface="Barlow SemiCondensed Bold"/>
                <a:ea typeface="Barlow SemiCondensed Bold"/>
                <a:cs typeface="Barlow SemiCondensed Bold"/>
                <a:sym typeface="Barlow SemiCondensed Bold"/>
              </a:rPr>
              <a:t>03.</a:t>
            </a:r>
          </a:p>
        </p:txBody>
      </p:sp>
      <p:sp>
        <p:nvSpPr>
          <p:cNvPr id="41" name="TextBox 41"/>
          <p:cNvSpPr txBox="1"/>
          <p:nvPr/>
        </p:nvSpPr>
        <p:spPr>
          <a:xfrm>
            <a:off x="9251368" y="5069709"/>
            <a:ext cx="869606" cy="399983"/>
          </a:xfrm>
          <a:prstGeom prst="rect">
            <a:avLst/>
          </a:prstGeom>
        </p:spPr>
        <p:txBody>
          <a:bodyPr lIns="0" tIns="0" rIns="0" bIns="0" rtlCol="0" anchor="t">
            <a:spAutoFit/>
          </a:bodyPr>
          <a:lstStyle/>
          <a:p>
            <a:pPr algn="ctr">
              <a:lnSpc>
                <a:spcPts val="2999"/>
              </a:lnSpc>
            </a:pPr>
            <a:r>
              <a:rPr lang="en-US" sz="2999" b="1">
                <a:solidFill>
                  <a:srgbClr val="FFFFFF"/>
                </a:solidFill>
                <a:latin typeface="Barlow SemiCondensed Bold"/>
                <a:ea typeface="Barlow SemiCondensed Bold"/>
                <a:cs typeface="Barlow SemiCondensed Bold"/>
                <a:sym typeface="Barlow SemiCondensed Bold"/>
              </a:rPr>
              <a:t>02.</a:t>
            </a:r>
          </a:p>
        </p:txBody>
      </p:sp>
      <p:sp>
        <p:nvSpPr>
          <p:cNvPr id="42" name="TextBox 42"/>
          <p:cNvSpPr txBox="1"/>
          <p:nvPr/>
        </p:nvSpPr>
        <p:spPr>
          <a:xfrm>
            <a:off x="9257505" y="6775081"/>
            <a:ext cx="869606" cy="399983"/>
          </a:xfrm>
          <a:prstGeom prst="rect">
            <a:avLst/>
          </a:prstGeom>
        </p:spPr>
        <p:txBody>
          <a:bodyPr lIns="0" tIns="0" rIns="0" bIns="0" rtlCol="0" anchor="t">
            <a:spAutoFit/>
          </a:bodyPr>
          <a:lstStyle/>
          <a:p>
            <a:pPr algn="ctr">
              <a:lnSpc>
                <a:spcPts val="2999"/>
              </a:lnSpc>
            </a:pPr>
            <a:r>
              <a:rPr lang="en-US" sz="2999" b="1">
                <a:solidFill>
                  <a:srgbClr val="1A263A"/>
                </a:solidFill>
                <a:latin typeface="Barlow SemiCondensed Bold"/>
                <a:ea typeface="Barlow SemiCondensed Bold"/>
                <a:cs typeface="Barlow SemiCondensed Bold"/>
                <a:sym typeface="Barlow SemiCondensed Bold"/>
              </a:rPr>
              <a:t>04.</a:t>
            </a:r>
          </a:p>
        </p:txBody>
      </p:sp>
      <p:sp>
        <p:nvSpPr>
          <p:cNvPr id="43" name="TextBox 43"/>
          <p:cNvSpPr txBox="1"/>
          <p:nvPr/>
        </p:nvSpPr>
        <p:spPr>
          <a:xfrm>
            <a:off x="3320475" y="6662336"/>
            <a:ext cx="4583478" cy="635000"/>
          </a:xfrm>
          <a:prstGeom prst="rect">
            <a:avLst/>
          </a:prstGeom>
        </p:spPr>
        <p:txBody>
          <a:bodyPr lIns="0" tIns="0" rIns="0" bIns="0" rtlCol="0" anchor="t">
            <a:spAutoFit/>
          </a:bodyPr>
          <a:lstStyle/>
          <a:p>
            <a:pPr algn="l">
              <a:lnSpc>
                <a:spcPts val="2499"/>
              </a:lnSpc>
            </a:pPr>
            <a:r>
              <a:rPr lang="en-US" sz="2499" b="1">
                <a:solidFill>
                  <a:srgbClr val="FFFFFF"/>
                </a:solidFill>
                <a:latin typeface="Montserrat Bold"/>
                <a:ea typeface="Montserrat Bold"/>
                <a:cs typeface="Montserrat Bold"/>
                <a:sym typeface="Montserrat Bold"/>
              </a:rPr>
              <a:t>Lingkup Layanan Teknologi Informasi</a:t>
            </a:r>
          </a:p>
        </p:txBody>
      </p:sp>
      <p:sp>
        <p:nvSpPr>
          <p:cNvPr id="44" name="TextBox 44"/>
          <p:cNvSpPr txBox="1"/>
          <p:nvPr/>
        </p:nvSpPr>
        <p:spPr>
          <a:xfrm>
            <a:off x="10644849" y="5153813"/>
            <a:ext cx="4897166" cy="320675"/>
          </a:xfrm>
          <a:prstGeom prst="rect">
            <a:avLst/>
          </a:prstGeom>
        </p:spPr>
        <p:txBody>
          <a:bodyPr lIns="0" tIns="0" rIns="0" bIns="0" rtlCol="0" anchor="t">
            <a:spAutoFit/>
          </a:bodyPr>
          <a:lstStyle/>
          <a:p>
            <a:pPr algn="l">
              <a:lnSpc>
                <a:spcPts val="2499"/>
              </a:lnSpc>
            </a:pPr>
            <a:r>
              <a:rPr lang="en-US" sz="2499" b="1">
                <a:solidFill>
                  <a:srgbClr val="FFFFFF"/>
                </a:solidFill>
                <a:latin typeface="Montserrat Bold"/>
                <a:ea typeface="Montserrat Bold"/>
                <a:cs typeface="Montserrat Bold"/>
                <a:sym typeface="Montserrat Bold"/>
              </a:rPr>
              <a:t>Sasaran Teknologi Informasi</a:t>
            </a:r>
          </a:p>
        </p:txBody>
      </p:sp>
      <p:sp>
        <p:nvSpPr>
          <p:cNvPr id="45" name="TextBox 45"/>
          <p:cNvSpPr txBox="1"/>
          <p:nvPr/>
        </p:nvSpPr>
        <p:spPr>
          <a:xfrm>
            <a:off x="10650986" y="6672908"/>
            <a:ext cx="4583478" cy="635000"/>
          </a:xfrm>
          <a:prstGeom prst="rect">
            <a:avLst/>
          </a:prstGeom>
        </p:spPr>
        <p:txBody>
          <a:bodyPr lIns="0" tIns="0" rIns="0" bIns="0" rtlCol="0" anchor="t">
            <a:spAutoFit/>
          </a:bodyPr>
          <a:lstStyle/>
          <a:p>
            <a:pPr algn="l">
              <a:lnSpc>
                <a:spcPts val="2499"/>
              </a:lnSpc>
            </a:pPr>
            <a:r>
              <a:rPr lang="en-US" sz="2499" b="1">
                <a:solidFill>
                  <a:srgbClr val="FFFFFF"/>
                </a:solidFill>
                <a:latin typeface="Montserrat Bold"/>
                <a:ea typeface="Montserrat Bold"/>
                <a:cs typeface="Montserrat Bold"/>
                <a:sym typeface="Montserrat Bold"/>
              </a:rPr>
              <a:t>Rencana Kerja Teknologi Informasi</a:t>
            </a:r>
          </a:p>
        </p:txBody>
      </p:sp>
      <p:sp>
        <p:nvSpPr>
          <p:cNvPr id="46" name="TextBox 46"/>
          <p:cNvSpPr txBox="1"/>
          <p:nvPr/>
        </p:nvSpPr>
        <p:spPr>
          <a:xfrm>
            <a:off x="4126764" y="3599837"/>
            <a:ext cx="10034473" cy="462914"/>
          </a:xfrm>
          <a:prstGeom prst="rect">
            <a:avLst/>
          </a:prstGeom>
        </p:spPr>
        <p:txBody>
          <a:bodyPr lIns="0" tIns="0" rIns="0" bIns="0" rtlCol="0" anchor="t">
            <a:spAutoFit/>
          </a:bodyPr>
          <a:lstStyle/>
          <a:p>
            <a:pPr algn="l">
              <a:lnSpc>
                <a:spcPts val="3599"/>
              </a:lnSpc>
            </a:pPr>
            <a:r>
              <a:rPr lang="en-US" sz="3599" b="1">
                <a:solidFill>
                  <a:srgbClr val="FFFFFF"/>
                </a:solidFill>
                <a:latin typeface="Montserrat Bold"/>
                <a:ea typeface="Montserrat Bold"/>
                <a:cs typeface="Montserrat Bold"/>
                <a:sym typeface="Montserrat Bold"/>
              </a:rPr>
              <a:t>SPIR disusun dalam empat bagian, yaitu :</a:t>
            </a:r>
          </a:p>
        </p:txBody>
      </p:sp>
    </p:spTree>
  </p:cSld>
  <p:clrMapOvr>
    <a:masterClrMapping/>
  </p:clrMapOvr>
  <p:transition>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0"/>
            <a:ext cx="9144000" cy="10287000"/>
            <a:chOff x="0" y="0"/>
            <a:chExt cx="2408296" cy="2709333"/>
          </a:xfrm>
        </p:grpSpPr>
        <p:sp>
          <p:nvSpPr>
            <p:cNvPr id="3" name="Freeform 3"/>
            <p:cNvSpPr/>
            <p:nvPr/>
          </p:nvSpPr>
          <p:spPr>
            <a:xfrm>
              <a:off x="0" y="0"/>
              <a:ext cx="2408296" cy="2709333"/>
            </a:xfrm>
            <a:custGeom>
              <a:avLst/>
              <a:gdLst/>
              <a:ahLst/>
              <a:cxnLst/>
              <a:rect l="l" t="t" r="r" b="b"/>
              <a:pathLst>
                <a:path w="2408296" h="2709333">
                  <a:moveTo>
                    <a:pt x="0" y="0"/>
                  </a:moveTo>
                  <a:lnTo>
                    <a:pt x="2408296" y="0"/>
                  </a:lnTo>
                  <a:lnTo>
                    <a:pt x="2408296" y="2709333"/>
                  </a:lnTo>
                  <a:lnTo>
                    <a:pt x="0" y="2709333"/>
                  </a:lnTo>
                  <a:close/>
                </a:path>
              </a:pathLst>
            </a:custGeom>
            <a:solidFill>
              <a:srgbClr val="1A263A"/>
            </a:solidFill>
          </p:spPr>
        </p:sp>
        <p:sp>
          <p:nvSpPr>
            <p:cNvPr id="4" name="TextBox 4"/>
            <p:cNvSpPr txBox="1"/>
            <p:nvPr/>
          </p:nvSpPr>
          <p:spPr>
            <a:xfrm>
              <a:off x="0" y="-47625"/>
              <a:ext cx="2408296" cy="2756958"/>
            </a:xfrm>
            <a:prstGeom prst="rect">
              <a:avLst/>
            </a:prstGeom>
          </p:spPr>
          <p:txBody>
            <a:bodyPr lIns="50800" tIns="50800" rIns="50800" bIns="50800" rtlCol="0" anchor="ctr"/>
            <a:lstStyle/>
            <a:p>
              <a:pPr algn="ctr">
                <a:lnSpc>
                  <a:spcPts val="2800"/>
                </a:lnSpc>
              </a:pPr>
              <a:endParaRPr/>
            </a:p>
          </p:txBody>
        </p:sp>
      </p:grpSp>
      <p:grpSp>
        <p:nvGrpSpPr>
          <p:cNvPr id="11" name="Group 11"/>
          <p:cNvGrpSpPr/>
          <p:nvPr/>
        </p:nvGrpSpPr>
        <p:grpSpPr>
          <a:xfrm>
            <a:off x="0" y="2057400"/>
            <a:ext cx="9144000" cy="8229600"/>
            <a:chOff x="0" y="0"/>
            <a:chExt cx="12192000" cy="10972800"/>
          </a:xfrm>
        </p:grpSpPr>
        <p:pic>
          <p:nvPicPr>
            <p:cNvPr id="12" name="Picture 12"/>
            <p:cNvPicPr>
              <a:picLocks noChangeAspect="1"/>
            </p:cNvPicPr>
            <p:nvPr/>
          </p:nvPicPr>
          <p:blipFill>
            <a:blip r:embed="rId2"/>
            <a:srcRect l="12986" r="12986"/>
            <a:stretch>
              <a:fillRect/>
            </a:stretch>
          </p:blipFill>
          <p:spPr>
            <a:xfrm>
              <a:off x="0" y="0"/>
              <a:ext cx="12192000" cy="10972800"/>
            </a:xfrm>
            <a:prstGeom prst="rect">
              <a:avLst/>
            </a:prstGeom>
          </p:spPr>
        </p:pic>
      </p:grpSp>
      <p:grpSp>
        <p:nvGrpSpPr>
          <p:cNvPr id="13" name="Group 13"/>
          <p:cNvGrpSpPr/>
          <p:nvPr/>
        </p:nvGrpSpPr>
        <p:grpSpPr>
          <a:xfrm>
            <a:off x="7902914" y="3125159"/>
            <a:ext cx="9356386" cy="5489367"/>
            <a:chOff x="0" y="0"/>
            <a:chExt cx="2464233" cy="1445759"/>
          </a:xfrm>
        </p:grpSpPr>
        <p:sp>
          <p:nvSpPr>
            <p:cNvPr id="14" name="Freeform 14"/>
            <p:cNvSpPr/>
            <p:nvPr/>
          </p:nvSpPr>
          <p:spPr>
            <a:xfrm>
              <a:off x="0" y="0"/>
              <a:ext cx="2464233" cy="1445759"/>
            </a:xfrm>
            <a:custGeom>
              <a:avLst/>
              <a:gdLst/>
              <a:ahLst/>
              <a:cxnLst/>
              <a:rect l="l" t="t" r="r" b="b"/>
              <a:pathLst>
                <a:path w="2464233" h="1445759">
                  <a:moveTo>
                    <a:pt x="0" y="0"/>
                  </a:moveTo>
                  <a:lnTo>
                    <a:pt x="2464233" y="0"/>
                  </a:lnTo>
                  <a:lnTo>
                    <a:pt x="2464233" y="1445759"/>
                  </a:lnTo>
                  <a:lnTo>
                    <a:pt x="0" y="1445759"/>
                  </a:lnTo>
                  <a:close/>
                </a:path>
              </a:pathLst>
            </a:custGeom>
            <a:solidFill>
              <a:srgbClr val="FFFFFF"/>
            </a:solidFill>
          </p:spPr>
        </p:sp>
        <p:sp>
          <p:nvSpPr>
            <p:cNvPr id="15" name="TextBox 15"/>
            <p:cNvSpPr txBox="1"/>
            <p:nvPr/>
          </p:nvSpPr>
          <p:spPr>
            <a:xfrm>
              <a:off x="0" y="-47625"/>
              <a:ext cx="2464233" cy="1493384"/>
            </a:xfrm>
            <a:prstGeom prst="rect">
              <a:avLst/>
            </a:prstGeom>
          </p:spPr>
          <p:txBody>
            <a:bodyPr lIns="50800" tIns="50800" rIns="50800" bIns="50800" rtlCol="0" anchor="ctr"/>
            <a:lstStyle/>
            <a:p>
              <a:pPr algn="ctr">
                <a:lnSpc>
                  <a:spcPts val="2800"/>
                </a:lnSpc>
              </a:pPr>
              <a:endParaRPr/>
            </a:p>
          </p:txBody>
        </p:sp>
      </p:grpSp>
      <p:sp>
        <p:nvSpPr>
          <p:cNvPr id="16" name="AutoShape 16"/>
          <p:cNvSpPr/>
          <p:nvPr/>
        </p:nvSpPr>
        <p:spPr>
          <a:xfrm>
            <a:off x="15814159" y="1742265"/>
            <a:ext cx="2084564" cy="0"/>
          </a:xfrm>
          <a:prstGeom prst="line">
            <a:avLst/>
          </a:prstGeom>
          <a:ln w="19050" cap="flat">
            <a:solidFill>
              <a:srgbClr val="BC2026"/>
            </a:solidFill>
            <a:prstDash val="solid"/>
            <a:headEnd type="none" w="sm" len="sm"/>
            <a:tailEnd type="none" w="sm" len="sm"/>
          </a:ln>
        </p:spPr>
      </p:sp>
      <p:grpSp>
        <p:nvGrpSpPr>
          <p:cNvPr id="17" name="Group 17"/>
          <p:cNvGrpSpPr/>
          <p:nvPr/>
        </p:nvGrpSpPr>
        <p:grpSpPr>
          <a:xfrm>
            <a:off x="7902914" y="3125159"/>
            <a:ext cx="292279" cy="5489367"/>
            <a:chOff x="0" y="0"/>
            <a:chExt cx="76979" cy="1445759"/>
          </a:xfrm>
        </p:grpSpPr>
        <p:sp>
          <p:nvSpPr>
            <p:cNvPr id="18" name="Freeform 18"/>
            <p:cNvSpPr/>
            <p:nvPr/>
          </p:nvSpPr>
          <p:spPr>
            <a:xfrm>
              <a:off x="0" y="0"/>
              <a:ext cx="76979" cy="1445759"/>
            </a:xfrm>
            <a:custGeom>
              <a:avLst/>
              <a:gdLst/>
              <a:ahLst/>
              <a:cxnLst/>
              <a:rect l="l" t="t" r="r" b="b"/>
              <a:pathLst>
                <a:path w="76979" h="1445759">
                  <a:moveTo>
                    <a:pt x="0" y="0"/>
                  </a:moveTo>
                  <a:lnTo>
                    <a:pt x="76979" y="0"/>
                  </a:lnTo>
                  <a:lnTo>
                    <a:pt x="76979" y="1445759"/>
                  </a:lnTo>
                  <a:lnTo>
                    <a:pt x="0" y="1445759"/>
                  </a:lnTo>
                  <a:close/>
                </a:path>
              </a:pathLst>
            </a:custGeom>
            <a:solidFill>
              <a:srgbClr val="BC2026"/>
            </a:solidFill>
          </p:spPr>
        </p:sp>
        <p:sp>
          <p:nvSpPr>
            <p:cNvPr id="19" name="TextBox 19"/>
            <p:cNvSpPr txBox="1"/>
            <p:nvPr/>
          </p:nvSpPr>
          <p:spPr>
            <a:xfrm>
              <a:off x="0" y="-47625"/>
              <a:ext cx="76979" cy="1493384"/>
            </a:xfrm>
            <a:prstGeom prst="rect">
              <a:avLst/>
            </a:prstGeom>
          </p:spPr>
          <p:txBody>
            <a:bodyPr lIns="50800" tIns="50800" rIns="50800" bIns="50800" rtlCol="0" anchor="ctr"/>
            <a:lstStyle/>
            <a:p>
              <a:pPr algn="ctr">
                <a:lnSpc>
                  <a:spcPts val="2800"/>
                </a:lnSpc>
              </a:pPr>
              <a:endParaRPr/>
            </a:p>
          </p:txBody>
        </p:sp>
      </p:grpSp>
      <p:sp>
        <p:nvSpPr>
          <p:cNvPr id="21" name="TextBox 21"/>
          <p:cNvSpPr txBox="1"/>
          <p:nvPr/>
        </p:nvSpPr>
        <p:spPr>
          <a:xfrm>
            <a:off x="10596231" y="1340809"/>
            <a:ext cx="5217928" cy="1555750"/>
          </a:xfrm>
          <a:prstGeom prst="rect">
            <a:avLst/>
          </a:prstGeom>
        </p:spPr>
        <p:txBody>
          <a:bodyPr lIns="0" tIns="0" rIns="0" bIns="0" rtlCol="0" anchor="t">
            <a:spAutoFit/>
          </a:bodyPr>
          <a:lstStyle/>
          <a:p>
            <a:pPr algn="l">
              <a:lnSpc>
                <a:spcPts val="6049"/>
              </a:lnSpc>
            </a:pPr>
            <a:r>
              <a:rPr lang="en-US" sz="5499" b="1">
                <a:solidFill>
                  <a:srgbClr val="FFFFFF"/>
                </a:solidFill>
                <a:latin typeface="Barlow SemiCondensed Bold"/>
                <a:ea typeface="Barlow SemiCondensed Bold"/>
                <a:cs typeface="Barlow SemiCondensed Bold"/>
                <a:sym typeface="Barlow SemiCondensed Bold"/>
              </a:rPr>
              <a:t>PENDEKATAN SPIR</a:t>
            </a:r>
          </a:p>
        </p:txBody>
      </p:sp>
      <p:sp>
        <p:nvSpPr>
          <p:cNvPr id="22" name="TextBox 22"/>
          <p:cNvSpPr txBox="1"/>
          <p:nvPr/>
        </p:nvSpPr>
        <p:spPr>
          <a:xfrm>
            <a:off x="10636027" y="871009"/>
            <a:ext cx="5919425" cy="521335"/>
          </a:xfrm>
          <a:prstGeom prst="rect">
            <a:avLst/>
          </a:prstGeom>
        </p:spPr>
        <p:txBody>
          <a:bodyPr lIns="0" tIns="0" rIns="0" bIns="0" rtlCol="0" anchor="t">
            <a:spAutoFit/>
          </a:bodyPr>
          <a:lstStyle/>
          <a:p>
            <a:pPr algn="l">
              <a:lnSpc>
                <a:spcPts val="4339"/>
              </a:lnSpc>
            </a:pPr>
            <a:r>
              <a:rPr lang="en-US" sz="3099">
                <a:solidFill>
                  <a:srgbClr val="FFDE59"/>
                </a:solidFill>
                <a:latin typeface="Montserrat Classic"/>
                <a:ea typeface="Montserrat Classic"/>
                <a:cs typeface="Montserrat Classic"/>
                <a:sym typeface="Montserrat Classic"/>
              </a:rPr>
              <a:t>ALASAN MENJALANKAN</a:t>
            </a:r>
          </a:p>
        </p:txBody>
      </p:sp>
      <p:sp>
        <p:nvSpPr>
          <p:cNvPr id="23" name="TextBox 23"/>
          <p:cNvSpPr txBox="1"/>
          <p:nvPr/>
        </p:nvSpPr>
        <p:spPr>
          <a:xfrm>
            <a:off x="8606763" y="3545743"/>
            <a:ext cx="7948689" cy="4516755"/>
          </a:xfrm>
          <a:prstGeom prst="rect">
            <a:avLst/>
          </a:prstGeom>
        </p:spPr>
        <p:txBody>
          <a:bodyPr lIns="0" tIns="0" rIns="0" bIns="0" rtlCol="0" anchor="t">
            <a:spAutoFit/>
          </a:bodyPr>
          <a:lstStyle/>
          <a:p>
            <a:pPr marL="582928" lvl="1" indent="-291464" algn="l">
              <a:lnSpc>
                <a:spcPts val="4049"/>
              </a:lnSpc>
              <a:buFont typeface="Arial"/>
              <a:buChar char="•"/>
            </a:pPr>
            <a:r>
              <a:rPr lang="en-US" sz="2699">
                <a:solidFill>
                  <a:srgbClr val="1A263A"/>
                </a:solidFill>
                <a:latin typeface="Montserrat"/>
                <a:ea typeface="Montserrat"/>
                <a:cs typeface="Montserrat"/>
                <a:sym typeface="Montserrat"/>
              </a:rPr>
              <a:t>Solusi untuk masalah tidak memadainya sumberdaya informasi adalah dengan teknik perencanaan strategis sumberdaya informasi (strategic planning for information resources – SPIR). </a:t>
            </a:r>
          </a:p>
          <a:p>
            <a:pPr marL="582928" lvl="1" indent="-291464" algn="l">
              <a:lnSpc>
                <a:spcPts val="4049"/>
              </a:lnSpc>
              <a:buFont typeface="Arial"/>
              <a:buChar char="•"/>
            </a:pPr>
            <a:r>
              <a:rPr lang="en-US" sz="2699">
                <a:solidFill>
                  <a:srgbClr val="1A263A"/>
                </a:solidFill>
                <a:latin typeface="Montserrat"/>
                <a:ea typeface="Montserrat"/>
                <a:cs typeface="Montserrat"/>
                <a:sym typeface="Montserrat"/>
              </a:rPr>
              <a:t>Ketika perusahaan menerapkan SPIR, rencana strategis terutama untuk jasa informasi dan perusahaan dikembangkan secara bersamaan. </a:t>
            </a:r>
          </a:p>
        </p:txBody>
      </p:sp>
      <p:sp>
        <p:nvSpPr>
          <p:cNvPr id="24" name="Freeform 24"/>
          <p:cNvSpPr/>
          <p:nvPr/>
        </p:nvSpPr>
        <p:spPr>
          <a:xfrm rot="-5400000">
            <a:off x="16854726" y="5402234"/>
            <a:ext cx="803119" cy="935218"/>
          </a:xfrm>
          <a:custGeom>
            <a:avLst/>
            <a:gdLst/>
            <a:ahLst/>
            <a:cxnLst/>
            <a:rect l="l" t="t" r="r" b="b"/>
            <a:pathLst>
              <a:path w="803119" h="935218">
                <a:moveTo>
                  <a:pt x="0" y="0"/>
                </a:moveTo>
                <a:lnTo>
                  <a:pt x="803119" y="0"/>
                </a:lnTo>
                <a:lnTo>
                  <a:pt x="803119" y="935218"/>
                </a:lnTo>
                <a:lnTo>
                  <a:pt x="0" y="9352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transition>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396584" y="0"/>
            <a:ext cx="4891416" cy="10287000"/>
            <a:chOff x="0" y="0"/>
            <a:chExt cx="1288274" cy="2709333"/>
          </a:xfrm>
        </p:grpSpPr>
        <p:sp>
          <p:nvSpPr>
            <p:cNvPr id="3" name="Freeform 3"/>
            <p:cNvSpPr/>
            <p:nvPr/>
          </p:nvSpPr>
          <p:spPr>
            <a:xfrm>
              <a:off x="0" y="0"/>
              <a:ext cx="1288274" cy="2709333"/>
            </a:xfrm>
            <a:custGeom>
              <a:avLst/>
              <a:gdLst/>
              <a:ahLst/>
              <a:cxnLst/>
              <a:rect l="l" t="t" r="r" b="b"/>
              <a:pathLst>
                <a:path w="1288274" h="2709333">
                  <a:moveTo>
                    <a:pt x="0" y="0"/>
                  </a:moveTo>
                  <a:lnTo>
                    <a:pt x="1288274" y="0"/>
                  </a:lnTo>
                  <a:lnTo>
                    <a:pt x="1288274" y="2709333"/>
                  </a:lnTo>
                  <a:lnTo>
                    <a:pt x="0" y="2709333"/>
                  </a:lnTo>
                  <a:close/>
                </a:path>
              </a:pathLst>
            </a:custGeom>
            <a:solidFill>
              <a:srgbClr val="1A263A"/>
            </a:solidFill>
          </p:spPr>
        </p:sp>
        <p:sp>
          <p:nvSpPr>
            <p:cNvPr id="4" name="TextBox 4"/>
            <p:cNvSpPr txBox="1"/>
            <p:nvPr/>
          </p:nvSpPr>
          <p:spPr>
            <a:xfrm>
              <a:off x="0" y="-47625"/>
              <a:ext cx="1288274" cy="2756958"/>
            </a:xfrm>
            <a:prstGeom prst="rect">
              <a:avLst/>
            </a:prstGeom>
          </p:spPr>
          <p:txBody>
            <a:bodyPr lIns="50800" tIns="50800" rIns="50800" bIns="50800" rtlCol="0" anchor="ctr"/>
            <a:lstStyle/>
            <a:p>
              <a:pPr algn="ctr">
                <a:lnSpc>
                  <a:spcPts val="2800"/>
                </a:lnSpc>
              </a:pPr>
              <a:endParaRPr/>
            </a:p>
          </p:txBody>
        </p:sp>
      </p:grpSp>
      <p:sp>
        <p:nvSpPr>
          <p:cNvPr id="11" name="Freeform 11"/>
          <p:cNvSpPr/>
          <p:nvPr/>
        </p:nvSpPr>
        <p:spPr>
          <a:xfrm rot="-5400000">
            <a:off x="11682117" y="8508967"/>
            <a:ext cx="1081054" cy="1258869"/>
          </a:xfrm>
          <a:custGeom>
            <a:avLst/>
            <a:gdLst/>
            <a:ahLst/>
            <a:cxnLst/>
            <a:rect l="l" t="t" r="r" b="b"/>
            <a:pathLst>
              <a:path w="1081054" h="1258869">
                <a:moveTo>
                  <a:pt x="0" y="0"/>
                </a:moveTo>
                <a:lnTo>
                  <a:pt x="1081054" y="0"/>
                </a:lnTo>
                <a:lnTo>
                  <a:pt x="1081054" y="1258869"/>
                </a:lnTo>
                <a:lnTo>
                  <a:pt x="0" y="12588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TextBox 12"/>
          <p:cNvSpPr txBox="1"/>
          <p:nvPr/>
        </p:nvSpPr>
        <p:spPr>
          <a:xfrm>
            <a:off x="1028700" y="1016126"/>
            <a:ext cx="7443503" cy="793750"/>
          </a:xfrm>
          <a:prstGeom prst="rect">
            <a:avLst/>
          </a:prstGeom>
        </p:spPr>
        <p:txBody>
          <a:bodyPr lIns="0" tIns="0" rIns="0" bIns="0" rtlCol="0" anchor="t">
            <a:spAutoFit/>
          </a:bodyPr>
          <a:lstStyle/>
          <a:p>
            <a:pPr algn="l">
              <a:lnSpc>
                <a:spcPts val="6049"/>
              </a:lnSpc>
            </a:pPr>
            <a:r>
              <a:rPr lang="en-US" sz="5499" b="1" dirty="0">
                <a:solidFill>
                  <a:srgbClr val="1A263A"/>
                </a:solidFill>
                <a:latin typeface="Barlow SemiCondensed Bold"/>
                <a:ea typeface="Barlow SemiCondensed Bold"/>
                <a:cs typeface="Barlow SemiCondensed Bold"/>
                <a:sym typeface="Barlow SemiCondensed Bold"/>
              </a:rPr>
              <a:t>PENDEKATAN SPIR</a:t>
            </a:r>
          </a:p>
        </p:txBody>
      </p:sp>
      <p:sp>
        <p:nvSpPr>
          <p:cNvPr id="13" name="AutoShape 13"/>
          <p:cNvSpPr/>
          <p:nvPr/>
        </p:nvSpPr>
        <p:spPr>
          <a:xfrm>
            <a:off x="7683213" y="1393951"/>
            <a:ext cx="3499591" cy="0"/>
          </a:xfrm>
          <a:prstGeom prst="line">
            <a:avLst/>
          </a:prstGeom>
          <a:ln w="19050" cap="flat">
            <a:solidFill>
              <a:srgbClr val="BC2026"/>
            </a:solidFill>
            <a:prstDash val="solid"/>
            <a:headEnd type="none" w="sm" len="sm"/>
            <a:tailEnd type="none" w="sm" len="sm"/>
          </a:ln>
        </p:spPr>
      </p:sp>
      <p:grpSp>
        <p:nvGrpSpPr>
          <p:cNvPr id="14" name="Group 14"/>
          <p:cNvGrpSpPr/>
          <p:nvPr/>
        </p:nvGrpSpPr>
        <p:grpSpPr>
          <a:xfrm>
            <a:off x="1364599" y="2548028"/>
            <a:ext cx="15558803" cy="1530234"/>
            <a:chOff x="0" y="0"/>
            <a:chExt cx="2848617" cy="280166"/>
          </a:xfrm>
        </p:grpSpPr>
        <p:sp>
          <p:nvSpPr>
            <p:cNvPr id="15" name="Freeform 15"/>
            <p:cNvSpPr/>
            <p:nvPr/>
          </p:nvSpPr>
          <p:spPr>
            <a:xfrm>
              <a:off x="0" y="0"/>
              <a:ext cx="2848617" cy="280166"/>
            </a:xfrm>
            <a:custGeom>
              <a:avLst/>
              <a:gdLst/>
              <a:ahLst/>
              <a:cxnLst/>
              <a:rect l="l" t="t" r="r" b="b"/>
              <a:pathLst>
                <a:path w="2848617" h="280166">
                  <a:moveTo>
                    <a:pt x="0" y="0"/>
                  </a:moveTo>
                  <a:lnTo>
                    <a:pt x="2848617" y="0"/>
                  </a:lnTo>
                  <a:lnTo>
                    <a:pt x="2848617" y="280166"/>
                  </a:lnTo>
                  <a:lnTo>
                    <a:pt x="0" y="280166"/>
                  </a:lnTo>
                  <a:close/>
                </a:path>
              </a:pathLst>
            </a:custGeom>
            <a:solidFill>
              <a:srgbClr val="BC2026"/>
            </a:solidFill>
            <a:ln cap="sq">
              <a:noFill/>
              <a:prstDash val="solid"/>
              <a:miter/>
            </a:ln>
          </p:spPr>
        </p:sp>
        <p:sp>
          <p:nvSpPr>
            <p:cNvPr id="16" name="TextBox 16"/>
            <p:cNvSpPr txBox="1"/>
            <p:nvPr/>
          </p:nvSpPr>
          <p:spPr>
            <a:xfrm>
              <a:off x="0" y="9525"/>
              <a:ext cx="2848617" cy="270641"/>
            </a:xfrm>
            <a:prstGeom prst="rect">
              <a:avLst/>
            </a:prstGeom>
          </p:spPr>
          <p:txBody>
            <a:bodyPr lIns="50800" tIns="50800" rIns="50800" bIns="50800" rtlCol="0" anchor="ctr"/>
            <a:lstStyle/>
            <a:p>
              <a:pPr algn="ctr">
                <a:lnSpc>
                  <a:spcPts val="3479"/>
                </a:lnSpc>
              </a:pPr>
              <a:r>
                <a:rPr lang="en-US" sz="2899">
                  <a:solidFill>
                    <a:srgbClr val="FFFFFF"/>
                  </a:solidFill>
                  <a:latin typeface="Montserrat"/>
                  <a:ea typeface="Montserrat"/>
                  <a:cs typeface="Montserrat"/>
                  <a:sym typeface="Montserrat"/>
                </a:rPr>
                <a:t>Proses dalam SPIR dilalui dengan langkah mengidentifikasi, menentukan, mendapatkan dan mengelola sumberdaya informasi apa yang akan dibutuhkan di masa yang akan datang pada perusahaan.</a:t>
              </a:r>
            </a:p>
          </p:txBody>
        </p:sp>
      </p:grpSp>
      <p:sp>
        <p:nvSpPr>
          <p:cNvPr id="17" name="Freeform 17"/>
          <p:cNvSpPr/>
          <p:nvPr/>
        </p:nvSpPr>
        <p:spPr>
          <a:xfrm>
            <a:off x="1364599" y="4568766"/>
            <a:ext cx="10039746" cy="4029108"/>
          </a:xfrm>
          <a:custGeom>
            <a:avLst/>
            <a:gdLst/>
            <a:ahLst/>
            <a:cxnLst/>
            <a:rect l="l" t="t" r="r" b="b"/>
            <a:pathLst>
              <a:path w="10039746" h="4029108">
                <a:moveTo>
                  <a:pt x="0" y="0"/>
                </a:moveTo>
                <a:lnTo>
                  <a:pt x="10039745" y="0"/>
                </a:lnTo>
                <a:lnTo>
                  <a:pt x="10039745" y="4029109"/>
                </a:lnTo>
                <a:lnTo>
                  <a:pt x="0" y="4029109"/>
                </a:lnTo>
                <a:lnTo>
                  <a:pt x="0" y="0"/>
                </a:lnTo>
                <a:close/>
              </a:path>
            </a:pathLst>
          </a:custGeom>
          <a:blipFill>
            <a:blip r:embed="rId4"/>
            <a:stretch>
              <a:fillRect/>
            </a:stretch>
          </a:blipFill>
        </p:spPr>
      </p:sp>
      <p:sp>
        <p:nvSpPr>
          <p:cNvPr id="19" name="TextBox 19"/>
          <p:cNvSpPr txBox="1"/>
          <p:nvPr/>
        </p:nvSpPr>
        <p:spPr>
          <a:xfrm>
            <a:off x="1364599" y="8937625"/>
            <a:ext cx="9818206" cy="320675"/>
          </a:xfrm>
          <a:prstGeom prst="rect">
            <a:avLst/>
          </a:prstGeom>
        </p:spPr>
        <p:txBody>
          <a:bodyPr lIns="0" tIns="0" rIns="0" bIns="0" rtlCol="0" anchor="t">
            <a:spAutoFit/>
          </a:bodyPr>
          <a:lstStyle/>
          <a:p>
            <a:pPr algn="l">
              <a:lnSpc>
                <a:spcPts val="2499"/>
              </a:lnSpc>
            </a:pPr>
            <a:r>
              <a:rPr lang="en-US" sz="2499" b="1">
                <a:solidFill>
                  <a:srgbClr val="1A263A"/>
                </a:solidFill>
                <a:latin typeface="Montserrat Bold"/>
                <a:ea typeface="Montserrat Bold"/>
                <a:cs typeface="Montserrat Bold"/>
                <a:sym typeface="Montserrat Bold"/>
              </a:rPr>
              <a:t>Proses PerencanaanStrategisSumberdayaInformasi (SPIR)</a:t>
            </a:r>
          </a:p>
        </p:txBody>
      </p:sp>
      <p:sp>
        <p:nvSpPr>
          <p:cNvPr id="20" name="TextBox 20"/>
          <p:cNvSpPr txBox="1"/>
          <p:nvPr/>
        </p:nvSpPr>
        <p:spPr>
          <a:xfrm>
            <a:off x="9139238" y="4945063"/>
            <a:ext cx="9525" cy="349249"/>
          </a:xfrm>
          <a:prstGeom prst="rect">
            <a:avLst/>
          </a:prstGeom>
        </p:spPr>
        <p:txBody>
          <a:bodyPr lIns="0" tIns="0" rIns="0" bIns="0" rtlCol="0" anchor="t">
            <a:spAutoFit/>
          </a:bodyPr>
          <a:lstStyle/>
          <a:p>
            <a:pPr algn="ctr">
              <a:lnSpc>
                <a:spcPts val="2800"/>
              </a:lnSpc>
              <a:spcBef>
                <a:spcPct val="0"/>
              </a:spcBef>
            </a:pPr>
            <a:endParaRPr/>
          </a:p>
        </p:txBody>
      </p:sp>
    </p:spTree>
  </p:cSld>
  <p:clrMapOvr>
    <a:masterClrMapping/>
  </p:clrMapOvr>
  <p:transition>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3381879" y="0"/>
            <a:ext cx="14906121" cy="10287000"/>
            <a:chOff x="0" y="0"/>
            <a:chExt cx="3925892" cy="2709333"/>
          </a:xfrm>
        </p:grpSpPr>
        <p:sp>
          <p:nvSpPr>
            <p:cNvPr id="4" name="Freeform 4"/>
            <p:cNvSpPr/>
            <p:nvPr/>
          </p:nvSpPr>
          <p:spPr>
            <a:xfrm>
              <a:off x="0" y="0"/>
              <a:ext cx="3925892" cy="2709333"/>
            </a:xfrm>
            <a:custGeom>
              <a:avLst/>
              <a:gdLst/>
              <a:ahLst/>
              <a:cxnLst/>
              <a:rect l="l" t="t" r="r" b="b"/>
              <a:pathLst>
                <a:path w="3925892" h="2709333">
                  <a:moveTo>
                    <a:pt x="0" y="0"/>
                  </a:moveTo>
                  <a:lnTo>
                    <a:pt x="3925892" y="0"/>
                  </a:lnTo>
                  <a:lnTo>
                    <a:pt x="3925892" y="2709333"/>
                  </a:lnTo>
                  <a:lnTo>
                    <a:pt x="0" y="2709333"/>
                  </a:lnTo>
                  <a:close/>
                </a:path>
              </a:pathLst>
            </a:custGeom>
            <a:solidFill>
              <a:srgbClr val="FFFFFF"/>
            </a:solidFill>
          </p:spPr>
        </p:sp>
        <p:sp>
          <p:nvSpPr>
            <p:cNvPr id="5" name="TextBox 5"/>
            <p:cNvSpPr txBox="1"/>
            <p:nvPr/>
          </p:nvSpPr>
          <p:spPr>
            <a:xfrm>
              <a:off x="0" y="-47625"/>
              <a:ext cx="3925892" cy="2756958"/>
            </a:xfrm>
            <a:prstGeom prst="rect">
              <a:avLst/>
            </a:prstGeom>
          </p:spPr>
          <p:txBody>
            <a:bodyPr lIns="50800" tIns="50800" rIns="50800" bIns="50800" rtlCol="0" anchor="ctr"/>
            <a:lstStyle/>
            <a:p>
              <a:pPr algn="ctr">
                <a:lnSpc>
                  <a:spcPts val="2800"/>
                </a:lnSpc>
              </a:pPr>
              <a:endParaRPr/>
            </a:p>
          </p:txBody>
        </p:sp>
      </p:grpSp>
      <p:grpSp>
        <p:nvGrpSpPr>
          <p:cNvPr id="6" name="Group 6"/>
          <p:cNvGrpSpPr/>
          <p:nvPr/>
        </p:nvGrpSpPr>
        <p:grpSpPr>
          <a:xfrm>
            <a:off x="17259300" y="0"/>
            <a:ext cx="1028700" cy="10287000"/>
            <a:chOff x="0" y="0"/>
            <a:chExt cx="270933" cy="2709333"/>
          </a:xfrm>
        </p:grpSpPr>
        <p:sp>
          <p:nvSpPr>
            <p:cNvPr id="7" name="Freeform 7"/>
            <p:cNvSpPr/>
            <p:nvPr/>
          </p:nvSpPr>
          <p:spPr>
            <a:xfrm>
              <a:off x="0" y="0"/>
              <a:ext cx="270933" cy="2709333"/>
            </a:xfrm>
            <a:custGeom>
              <a:avLst/>
              <a:gdLst/>
              <a:ahLst/>
              <a:cxnLst/>
              <a:rect l="l" t="t" r="r" b="b"/>
              <a:pathLst>
                <a:path w="270933" h="2709333">
                  <a:moveTo>
                    <a:pt x="0" y="0"/>
                  </a:moveTo>
                  <a:lnTo>
                    <a:pt x="270933" y="0"/>
                  </a:lnTo>
                  <a:lnTo>
                    <a:pt x="270933" y="2709333"/>
                  </a:lnTo>
                  <a:lnTo>
                    <a:pt x="0" y="2709333"/>
                  </a:lnTo>
                  <a:close/>
                </a:path>
              </a:pathLst>
            </a:custGeom>
            <a:solidFill>
              <a:srgbClr val="BC2026"/>
            </a:solidFill>
          </p:spPr>
        </p:sp>
        <p:sp>
          <p:nvSpPr>
            <p:cNvPr id="8" name="TextBox 8"/>
            <p:cNvSpPr txBox="1"/>
            <p:nvPr/>
          </p:nvSpPr>
          <p:spPr>
            <a:xfrm>
              <a:off x="0" y="-47625"/>
              <a:ext cx="270933" cy="2756958"/>
            </a:xfrm>
            <a:prstGeom prst="rect">
              <a:avLst/>
            </a:prstGeom>
          </p:spPr>
          <p:txBody>
            <a:bodyPr lIns="50800" tIns="50800" rIns="50800" bIns="50800" rtlCol="0" anchor="ctr"/>
            <a:lstStyle/>
            <a:p>
              <a:pPr algn="ctr">
                <a:lnSpc>
                  <a:spcPts val="2800"/>
                </a:lnSpc>
              </a:pPr>
              <a:endParaRPr/>
            </a:p>
          </p:txBody>
        </p:sp>
      </p:grpSp>
      <p:sp>
        <p:nvSpPr>
          <p:cNvPr id="9" name="Freeform 9"/>
          <p:cNvSpPr/>
          <p:nvPr/>
        </p:nvSpPr>
        <p:spPr>
          <a:xfrm rot="-5400000">
            <a:off x="12133719" y="8846002"/>
            <a:ext cx="708121" cy="824595"/>
          </a:xfrm>
          <a:custGeom>
            <a:avLst/>
            <a:gdLst/>
            <a:ahLst/>
            <a:cxnLst/>
            <a:rect l="l" t="t" r="r" b="b"/>
            <a:pathLst>
              <a:path w="708121" h="824595">
                <a:moveTo>
                  <a:pt x="0" y="0"/>
                </a:moveTo>
                <a:lnTo>
                  <a:pt x="708121" y="0"/>
                </a:lnTo>
                <a:lnTo>
                  <a:pt x="708121" y="824596"/>
                </a:lnTo>
                <a:lnTo>
                  <a:pt x="0" y="824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TextBox 10"/>
          <p:cNvSpPr txBox="1"/>
          <p:nvPr/>
        </p:nvSpPr>
        <p:spPr>
          <a:xfrm>
            <a:off x="5493216" y="474814"/>
            <a:ext cx="9418759" cy="1623002"/>
          </a:xfrm>
          <a:prstGeom prst="rect">
            <a:avLst/>
          </a:prstGeom>
        </p:spPr>
        <p:txBody>
          <a:bodyPr lIns="0" tIns="0" rIns="0" bIns="0" rtlCol="0" anchor="t">
            <a:spAutoFit/>
          </a:bodyPr>
          <a:lstStyle/>
          <a:p>
            <a:pPr algn="l">
              <a:lnSpc>
                <a:spcPts val="12119"/>
              </a:lnSpc>
            </a:pPr>
            <a:r>
              <a:rPr lang="en-US" sz="11999" b="1">
                <a:solidFill>
                  <a:srgbClr val="000000"/>
                </a:solidFill>
                <a:latin typeface="Barlow SemiCondensed Bold"/>
                <a:ea typeface="Barlow SemiCondensed Bold"/>
                <a:cs typeface="Barlow SemiCondensed Bold"/>
                <a:sym typeface="Barlow SemiCondensed Bold"/>
              </a:rPr>
              <a:t>KESIMPULAN</a:t>
            </a:r>
          </a:p>
        </p:txBody>
      </p:sp>
      <p:sp>
        <p:nvSpPr>
          <p:cNvPr id="11" name="TextBox 11"/>
          <p:cNvSpPr txBox="1"/>
          <p:nvPr/>
        </p:nvSpPr>
        <p:spPr>
          <a:xfrm>
            <a:off x="4126793" y="2856547"/>
            <a:ext cx="12455465" cy="5918483"/>
          </a:xfrm>
          <a:prstGeom prst="rect">
            <a:avLst/>
          </a:prstGeom>
        </p:spPr>
        <p:txBody>
          <a:bodyPr lIns="0" tIns="0" rIns="0" bIns="0" rtlCol="0" anchor="t">
            <a:spAutoFit/>
          </a:bodyPr>
          <a:lstStyle/>
          <a:p>
            <a:pPr marL="518160" lvl="1" indent="-259080" algn="l">
              <a:lnSpc>
                <a:spcPts val="3600"/>
              </a:lnSpc>
              <a:buFont typeface="Arial"/>
              <a:buChar char="•"/>
            </a:pPr>
            <a:r>
              <a:rPr lang="en-US" sz="2400">
                <a:solidFill>
                  <a:srgbClr val="1A263A"/>
                </a:solidFill>
                <a:latin typeface="Montserrat"/>
                <a:ea typeface="Montserrat"/>
                <a:cs typeface="Montserrat"/>
                <a:sym typeface="Montserrat"/>
              </a:rPr>
              <a:t>Era baru dalam sistem informasi manajemen menuntut adanya reformasi sistem perusahaan yang berkaitan erat dengan sistem informasi yang dibutuhkan dalam pengembangan perusahaan.</a:t>
            </a:r>
          </a:p>
          <a:p>
            <a:pPr marL="518160" lvl="1" indent="-259080" algn="l">
              <a:lnSpc>
                <a:spcPts val="3600"/>
              </a:lnSpc>
              <a:buFont typeface="Arial"/>
              <a:buChar char="•"/>
            </a:pPr>
            <a:r>
              <a:rPr lang="en-US" sz="2400">
                <a:solidFill>
                  <a:srgbClr val="1A263A"/>
                </a:solidFill>
                <a:latin typeface="Montserrat"/>
                <a:ea typeface="Montserrat"/>
                <a:cs typeface="Montserrat"/>
                <a:sym typeface="Montserrat"/>
              </a:rPr>
              <a:t>Teknologi informasi telah menjadi salah satu alat untuk meningkatkan efesiensi aktifitas operasional perusahaan. Penggunaan perangkat teknologi informasi yang tepat dapat mendorong keunggulan perusahaan dengan lembaga pesaing lainnya.</a:t>
            </a:r>
          </a:p>
          <a:p>
            <a:pPr marL="518160" lvl="1" indent="-259080" algn="l">
              <a:lnSpc>
                <a:spcPts val="3600"/>
              </a:lnSpc>
              <a:buFont typeface="Arial"/>
              <a:buChar char="•"/>
            </a:pPr>
            <a:r>
              <a:rPr lang="en-US" sz="2400">
                <a:solidFill>
                  <a:srgbClr val="1A263A"/>
                </a:solidFill>
                <a:latin typeface="Montserrat"/>
                <a:ea typeface="Montserrat"/>
                <a:cs typeface="Montserrat"/>
                <a:sym typeface="Montserrat"/>
              </a:rPr>
              <a:t>Menciptakan keunggulan bersaing perusahaan dengan pembentukan jaringan komunikasi antar perusahaan untuk meningkatkan efesiensi dan efektivitas, yaitu melalui jaringan internet, internal dan ekternal</a:t>
            </a:r>
          </a:p>
          <a:p>
            <a:pPr marL="518160" lvl="1" indent="-259080" algn="l">
              <a:lnSpc>
                <a:spcPts val="3600"/>
              </a:lnSpc>
              <a:buFont typeface="Arial"/>
              <a:buChar char="•"/>
            </a:pPr>
            <a:r>
              <a:rPr lang="en-US" sz="2400">
                <a:solidFill>
                  <a:srgbClr val="1A263A"/>
                </a:solidFill>
                <a:latin typeface="Montserrat"/>
                <a:ea typeface="Montserrat"/>
                <a:cs typeface="Montserrat"/>
                <a:sym typeface="Montserrat"/>
              </a:rPr>
              <a:t>Tiga kunci utama yang mendukung teknologi informasi untuk dijadikan aset perusahaan dalam jangka panjang yaitu sumber daya manusia, teknologi dan relasi</a:t>
            </a:r>
          </a:p>
        </p:txBody>
      </p:sp>
    </p:spTree>
  </p:cSld>
  <p:clrMapOvr>
    <a:masterClrMapping/>
  </p:clrMapOvr>
  <p:transition>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TextBox 3"/>
          <p:cNvSpPr txBox="1"/>
          <p:nvPr/>
        </p:nvSpPr>
        <p:spPr>
          <a:xfrm>
            <a:off x="2273766" y="2640287"/>
            <a:ext cx="9418759" cy="1622957"/>
          </a:xfrm>
          <a:prstGeom prst="rect">
            <a:avLst/>
          </a:prstGeom>
        </p:spPr>
        <p:txBody>
          <a:bodyPr lIns="0" tIns="0" rIns="0" bIns="0" rtlCol="0" anchor="t">
            <a:spAutoFit/>
          </a:bodyPr>
          <a:lstStyle/>
          <a:p>
            <a:pPr algn="l">
              <a:lnSpc>
                <a:spcPts val="12119"/>
              </a:lnSpc>
            </a:pPr>
            <a:r>
              <a:rPr lang="en-US" sz="11999" b="1">
                <a:solidFill>
                  <a:srgbClr val="FFFFFF"/>
                </a:solidFill>
                <a:latin typeface="Barlow SemiCondensed Bold"/>
                <a:ea typeface="Barlow SemiCondensed Bold"/>
                <a:cs typeface="Barlow SemiCondensed Bold"/>
                <a:sym typeface="Barlow SemiCondensed Bold"/>
              </a:rPr>
              <a:t>SEKIAN DAN</a:t>
            </a:r>
          </a:p>
        </p:txBody>
      </p:sp>
      <p:sp>
        <p:nvSpPr>
          <p:cNvPr id="4" name="TextBox 4"/>
          <p:cNvSpPr txBox="1"/>
          <p:nvPr/>
        </p:nvSpPr>
        <p:spPr>
          <a:xfrm>
            <a:off x="2273766" y="4114739"/>
            <a:ext cx="10467291" cy="1622957"/>
          </a:xfrm>
          <a:prstGeom prst="rect">
            <a:avLst/>
          </a:prstGeom>
        </p:spPr>
        <p:txBody>
          <a:bodyPr lIns="0" tIns="0" rIns="0" bIns="0" rtlCol="0" anchor="t">
            <a:spAutoFit/>
          </a:bodyPr>
          <a:lstStyle/>
          <a:p>
            <a:pPr algn="l">
              <a:lnSpc>
                <a:spcPts val="12119"/>
              </a:lnSpc>
            </a:pPr>
            <a:r>
              <a:rPr lang="en-US" sz="11999" b="1">
                <a:solidFill>
                  <a:srgbClr val="FFDE59"/>
                </a:solidFill>
                <a:latin typeface="Barlow SemiCondensed Bold"/>
                <a:ea typeface="Barlow SemiCondensed Bold"/>
                <a:cs typeface="Barlow SemiCondensed Bold"/>
                <a:sym typeface="Barlow SemiCondensed Bold"/>
              </a:rPr>
              <a:t>TERIMAKASIH</a:t>
            </a:r>
          </a:p>
        </p:txBody>
      </p:sp>
      <p:grpSp>
        <p:nvGrpSpPr>
          <p:cNvPr id="5" name="Group 5"/>
          <p:cNvGrpSpPr/>
          <p:nvPr/>
        </p:nvGrpSpPr>
        <p:grpSpPr>
          <a:xfrm>
            <a:off x="12487779" y="0"/>
            <a:ext cx="5800221" cy="10287000"/>
            <a:chOff x="0" y="0"/>
            <a:chExt cx="1527630" cy="2709333"/>
          </a:xfrm>
        </p:grpSpPr>
        <p:sp>
          <p:nvSpPr>
            <p:cNvPr id="6" name="Freeform 6"/>
            <p:cNvSpPr/>
            <p:nvPr/>
          </p:nvSpPr>
          <p:spPr>
            <a:xfrm>
              <a:off x="0" y="0"/>
              <a:ext cx="1527630" cy="2709333"/>
            </a:xfrm>
            <a:custGeom>
              <a:avLst/>
              <a:gdLst/>
              <a:ahLst/>
              <a:cxnLst/>
              <a:rect l="l" t="t" r="r" b="b"/>
              <a:pathLst>
                <a:path w="1527630" h="2709333">
                  <a:moveTo>
                    <a:pt x="0" y="0"/>
                  </a:moveTo>
                  <a:lnTo>
                    <a:pt x="1527630" y="0"/>
                  </a:lnTo>
                  <a:lnTo>
                    <a:pt x="1527630" y="2709333"/>
                  </a:lnTo>
                  <a:lnTo>
                    <a:pt x="0" y="2709333"/>
                  </a:lnTo>
                  <a:close/>
                </a:path>
              </a:pathLst>
            </a:custGeom>
            <a:solidFill>
              <a:srgbClr val="FFFFFF"/>
            </a:solidFill>
          </p:spPr>
        </p:sp>
        <p:sp>
          <p:nvSpPr>
            <p:cNvPr id="7" name="TextBox 7"/>
            <p:cNvSpPr txBox="1"/>
            <p:nvPr/>
          </p:nvSpPr>
          <p:spPr>
            <a:xfrm>
              <a:off x="0" y="-47625"/>
              <a:ext cx="1527630" cy="2756958"/>
            </a:xfrm>
            <a:prstGeom prst="rect">
              <a:avLst/>
            </a:prstGeom>
          </p:spPr>
          <p:txBody>
            <a:bodyPr lIns="50800" tIns="50800" rIns="50800" bIns="50800" rtlCol="0" anchor="ctr"/>
            <a:lstStyle/>
            <a:p>
              <a:pPr algn="ctr">
                <a:lnSpc>
                  <a:spcPts val="2800"/>
                </a:lnSpc>
              </a:pPr>
              <a:endParaRPr/>
            </a:p>
          </p:txBody>
        </p:sp>
      </p:grpSp>
      <p:grpSp>
        <p:nvGrpSpPr>
          <p:cNvPr id="8" name="Group 8"/>
          <p:cNvGrpSpPr/>
          <p:nvPr/>
        </p:nvGrpSpPr>
        <p:grpSpPr>
          <a:xfrm>
            <a:off x="17259300" y="0"/>
            <a:ext cx="1028700" cy="10287000"/>
            <a:chOff x="0" y="0"/>
            <a:chExt cx="270933" cy="2709333"/>
          </a:xfrm>
        </p:grpSpPr>
        <p:sp>
          <p:nvSpPr>
            <p:cNvPr id="9" name="Freeform 9"/>
            <p:cNvSpPr/>
            <p:nvPr/>
          </p:nvSpPr>
          <p:spPr>
            <a:xfrm>
              <a:off x="0" y="0"/>
              <a:ext cx="270933" cy="2709333"/>
            </a:xfrm>
            <a:custGeom>
              <a:avLst/>
              <a:gdLst/>
              <a:ahLst/>
              <a:cxnLst/>
              <a:rect l="l" t="t" r="r" b="b"/>
              <a:pathLst>
                <a:path w="270933" h="2709333">
                  <a:moveTo>
                    <a:pt x="0" y="0"/>
                  </a:moveTo>
                  <a:lnTo>
                    <a:pt x="270933" y="0"/>
                  </a:lnTo>
                  <a:lnTo>
                    <a:pt x="270933" y="2709333"/>
                  </a:lnTo>
                  <a:lnTo>
                    <a:pt x="0" y="2709333"/>
                  </a:lnTo>
                  <a:close/>
                </a:path>
              </a:pathLst>
            </a:custGeom>
            <a:solidFill>
              <a:srgbClr val="BC2026"/>
            </a:solidFill>
          </p:spPr>
        </p:sp>
        <p:sp>
          <p:nvSpPr>
            <p:cNvPr id="10" name="TextBox 10"/>
            <p:cNvSpPr txBox="1"/>
            <p:nvPr/>
          </p:nvSpPr>
          <p:spPr>
            <a:xfrm>
              <a:off x="0" y="-47625"/>
              <a:ext cx="270933" cy="2756958"/>
            </a:xfrm>
            <a:prstGeom prst="rect">
              <a:avLst/>
            </a:prstGeom>
          </p:spPr>
          <p:txBody>
            <a:bodyPr lIns="50800" tIns="50800" rIns="50800" bIns="50800" rtlCol="0" anchor="ctr"/>
            <a:lstStyle/>
            <a:p>
              <a:pPr algn="ctr">
                <a:lnSpc>
                  <a:spcPts val="2800"/>
                </a:lnSpc>
              </a:pPr>
              <a:endParaRPr/>
            </a:p>
          </p:txBody>
        </p:sp>
      </p:grpSp>
      <p:grpSp>
        <p:nvGrpSpPr>
          <p:cNvPr id="17" name="Group 17"/>
          <p:cNvGrpSpPr/>
          <p:nvPr/>
        </p:nvGrpSpPr>
        <p:grpSpPr>
          <a:xfrm>
            <a:off x="2273766" y="757313"/>
            <a:ext cx="7776768" cy="1682949"/>
            <a:chOff x="0" y="0"/>
            <a:chExt cx="10369024" cy="2243932"/>
          </a:xfrm>
        </p:grpSpPr>
        <p:sp>
          <p:nvSpPr>
            <p:cNvPr id="18" name="Freeform 18"/>
            <p:cNvSpPr/>
            <p:nvPr/>
          </p:nvSpPr>
          <p:spPr>
            <a:xfrm>
              <a:off x="0" y="135672"/>
              <a:ext cx="1843389" cy="1867246"/>
            </a:xfrm>
            <a:custGeom>
              <a:avLst/>
              <a:gdLst/>
              <a:ahLst/>
              <a:cxnLst/>
              <a:rect l="l" t="t" r="r" b="b"/>
              <a:pathLst>
                <a:path w="1843389" h="1867246">
                  <a:moveTo>
                    <a:pt x="0" y="0"/>
                  </a:moveTo>
                  <a:lnTo>
                    <a:pt x="1843389" y="0"/>
                  </a:lnTo>
                  <a:lnTo>
                    <a:pt x="1843389" y="1867247"/>
                  </a:lnTo>
                  <a:lnTo>
                    <a:pt x="0" y="1867247"/>
                  </a:lnTo>
                  <a:lnTo>
                    <a:pt x="0" y="0"/>
                  </a:lnTo>
                  <a:close/>
                </a:path>
              </a:pathLst>
            </a:custGeom>
            <a:blipFill>
              <a:blip r:embed="rId3"/>
              <a:stretch>
                <a:fillRect/>
              </a:stretch>
            </a:blipFill>
          </p:spPr>
        </p:sp>
        <p:sp>
          <p:nvSpPr>
            <p:cNvPr id="19" name="Freeform 19"/>
            <p:cNvSpPr/>
            <p:nvPr/>
          </p:nvSpPr>
          <p:spPr>
            <a:xfrm>
              <a:off x="2157734" y="135672"/>
              <a:ext cx="2033414" cy="1867246"/>
            </a:xfrm>
            <a:custGeom>
              <a:avLst/>
              <a:gdLst/>
              <a:ahLst/>
              <a:cxnLst/>
              <a:rect l="l" t="t" r="r" b="b"/>
              <a:pathLst>
                <a:path w="2033414" h="1867246">
                  <a:moveTo>
                    <a:pt x="0" y="0"/>
                  </a:moveTo>
                  <a:lnTo>
                    <a:pt x="2033415" y="0"/>
                  </a:lnTo>
                  <a:lnTo>
                    <a:pt x="2033415" y="1867247"/>
                  </a:lnTo>
                  <a:lnTo>
                    <a:pt x="0" y="1867247"/>
                  </a:lnTo>
                  <a:lnTo>
                    <a:pt x="0" y="0"/>
                  </a:lnTo>
                  <a:close/>
                </a:path>
              </a:pathLst>
            </a:custGeom>
            <a:blipFill>
              <a:blip r:embed="rId4"/>
              <a:stretch>
                <a:fillRect/>
              </a:stretch>
            </a:blipFill>
          </p:spPr>
        </p:sp>
        <p:sp>
          <p:nvSpPr>
            <p:cNvPr id="20" name="Freeform 20"/>
            <p:cNvSpPr/>
            <p:nvPr/>
          </p:nvSpPr>
          <p:spPr>
            <a:xfrm>
              <a:off x="4361419" y="0"/>
              <a:ext cx="2330769" cy="2243932"/>
            </a:xfrm>
            <a:custGeom>
              <a:avLst/>
              <a:gdLst/>
              <a:ahLst/>
              <a:cxnLst/>
              <a:rect l="l" t="t" r="r" b="b"/>
              <a:pathLst>
                <a:path w="2330769" h="2243932">
                  <a:moveTo>
                    <a:pt x="0" y="0"/>
                  </a:moveTo>
                  <a:lnTo>
                    <a:pt x="2330769" y="0"/>
                  </a:lnTo>
                  <a:lnTo>
                    <a:pt x="2330769" y="2243932"/>
                  </a:lnTo>
                  <a:lnTo>
                    <a:pt x="0" y="2243932"/>
                  </a:lnTo>
                  <a:lnTo>
                    <a:pt x="0" y="0"/>
                  </a:lnTo>
                  <a:close/>
                </a:path>
              </a:pathLst>
            </a:custGeom>
            <a:blipFill>
              <a:blip r:embed="rId5"/>
              <a:stretch>
                <a:fillRect/>
              </a:stretch>
            </a:blipFill>
          </p:spPr>
        </p:sp>
        <p:sp>
          <p:nvSpPr>
            <p:cNvPr id="21" name="Freeform 21"/>
            <p:cNvSpPr/>
            <p:nvPr/>
          </p:nvSpPr>
          <p:spPr>
            <a:xfrm>
              <a:off x="6862458" y="135672"/>
              <a:ext cx="3506566" cy="1867246"/>
            </a:xfrm>
            <a:custGeom>
              <a:avLst/>
              <a:gdLst/>
              <a:ahLst/>
              <a:cxnLst/>
              <a:rect l="l" t="t" r="r" b="b"/>
              <a:pathLst>
                <a:path w="3506566" h="1867246">
                  <a:moveTo>
                    <a:pt x="0" y="0"/>
                  </a:moveTo>
                  <a:lnTo>
                    <a:pt x="3506566" y="0"/>
                  </a:lnTo>
                  <a:lnTo>
                    <a:pt x="3506566" y="1867247"/>
                  </a:lnTo>
                  <a:lnTo>
                    <a:pt x="0" y="1867247"/>
                  </a:lnTo>
                  <a:lnTo>
                    <a:pt x="0" y="0"/>
                  </a:lnTo>
                  <a:close/>
                </a:path>
              </a:pathLst>
            </a:custGeom>
            <a:blipFill>
              <a:blip r:embed="rId6"/>
              <a:stretch>
                <a:fillRect/>
              </a:stretch>
            </a:blipFill>
          </p:spPr>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
          <p:cNvGrpSpPr/>
          <p:nvPr/>
        </p:nvGrpSpPr>
        <p:grpSpPr>
          <a:xfrm>
            <a:off x="13396584" y="0"/>
            <a:ext cx="4891416" cy="10287000"/>
            <a:chOff x="0" y="0"/>
            <a:chExt cx="1288274" cy="2709333"/>
          </a:xfrm>
        </p:grpSpPr>
        <p:sp>
          <p:nvSpPr>
            <p:cNvPr id="3" name="Freeform 3"/>
            <p:cNvSpPr/>
            <p:nvPr/>
          </p:nvSpPr>
          <p:spPr>
            <a:xfrm>
              <a:off x="0" y="0"/>
              <a:ext cx="1288274" cy="2709333"/>
            </a:xfrm>
            <a:custGeom>
              <a:avLst/>
              <a:gdLst/>
              <a:ahLst/>
              <a:cxnLst/>
              <a:rect l="l" t="t" r="r" b="b"/>
              <a:pathLst>
                <a:path w="1288274" h="2709333">
                  <a:moveTo>
                    <a:pt x="0" y="0"/>
                  </a:moveTo>
                  <a:lnTo>
                    <a:pt x="1288274" y="0"/>
                  </a:lnTo>
                  <a:lnTo>
                    <a:pt x="1288274" y="2709333"/>
                  </a:lnTo>
                  <a:lnTo>
                    <a:pt x="0" y="2709333"/>
                  </a:lnTo>
                  <a:close/>
                </a:path>
              </a:pathLst>
            </a:custGeom>
            <a:solidFill>
              <a:srgbClr val="1A263A"/>
            </a:solidFill>
          </p:spPr>
        </p:sp>
        <p:sp>
          <p:nvSpPr>
            <p:cNvPr id="4" name="TextBox 4"/>
            <p:cNvSpPr txBox="1"/>
            <p:nvPr/>
          </p:nvSpPr>
          <p:spPr>
            <a:xfrm>
              <a:off x="0" y="-47625"/>
              <a:ext cx="1288274" cy="2756958"/>
            </a:xfrm>
            <a:prstGeom prst="rect">
              <a:avLst/>
            </a:prstGeom>
          </p:spPr>
          <p:txBody>
            <a:bodyPr lIns="50800" tIns="50800" rIns="50800" bIns="50800" rtlCol="0" anchor="ctr"/>
            <a:lstStyle/>
            <a:p>
              <a:pPr algn="ctr">
                <a:lnSpc>
                  <a:spcPts val="2800"/>
                </a:lnSpc>
              </a:pPr>
              <a:endParaRPr/>
            </a:p>
          </p:txBody>
        </p:sp>
      </p:grpSp>
      <p:grpSp>
        <p:nvGrpSpPr>
          <p:cNvPr id="5" name="Group 5"/>
          <p:cNvGrpSpPr/>
          <p:nvPr/>
        </p:nvGrpSpPr>
        <p:grpSpPr>
          <a:xfrm>
            <a:off x="16587078" y="9258300"/>
            <a:ext cx="1700922" cy="546180"/>
            <a:chOff x="0" y="0"/>
            <a:chExt cx="447979" cy="143850"/>
          </a:xfrm>
        </p:grpSpPr>
        <p:sp>
          <p:nvSpPr>
            <p:cNvPr id="6" name="Freeform 6"/>
            <p:cNvSpPr/>
            <p:nvPr/>
          </p:nvSpPr>
          <p:spPr>
            <a:xfrm>
              <a:off x="0" y="0"/>
              <a:ext cx="447979" cy="143850"/>
            </a:xfrm>
            <a:custGeom>
              <a:avLst/>
              <a:gdLst/>
              <a:ahLst/>
              <a:cxnLst/>
              <a:rect l="l" t="t" r="r" b="b"/>
              <a:pathLst>
                <a:path w="447979" h="143850">
                  <a:moveTo>
                    <a:pt x="0" y="0"/>
                  </a:moveTo>
                  <a:lnTo>
                    <a:pt x="447979" y="0"/>
                  </a:lnTo>
                  <a:lnTo>
                    <a:pt x="447979" y="143850"/>
                  </a:lnTo>
                  <a:lnTo>
                    <a:pt x="0" y="143850"/>
                  </a:lnTo>
                  <a:close/>
                </a:path>
              </a:pathLst>
            </a:custGeom>
            <a:solidFill>
              <a:srgbClr val="BC2026"/>
            </a:solidFill>
          </p:spPr>
        </p:sp>
        <p:sp>
          <p:nvSpPr>
            <p:cNvPr id="7" name="TextBox 7"/>
            <p:cNvSpPr txBox="1"/>
            <p:nvPr/>
          </p:nvSpPr>
          <p:spPr>
            <a:xfrm>
              <a:off x="0" y="-47625"/>
              <a:ext cx="447979" cy="191475"/>
            </a:xfrm>
            <a:prstGeom prst="rect">
              <a:avLst/>
            </a:prstGeom>
          </p:spPr>
          <p:txBody>
            <a:bodyPr lIns="50800" tIns="50800" rIns="50800" bIns="50800" rtlCol="0" anchor="ctr"/>
            <a:lstStyle/>
            <a:p>
              <a:pPr algn="ctr">
                <a:lnSpc>
                  <a:spcPts val="2800"/>
                </a:lnSpc>
              </a:pPr>
              <a:endParaRPr/>
            </a:p>
          </p:txBody>
        </p:sp>
      </p:grpSp>
      <p:grpSp>
        <p:nvGrpSpPr>
          <p:cNvPr id="8" name="Group 8"/>
          <p:cNvGrpSpPr/>
          <p:nvPr/>
        </p:nvGrpSpPr>
        <p:grpSpPr>
          <a:xfrm>
            <a:off x="16587078" y="9258300"/>
            <a:ext cx="109619" cy="546180"/>
            <a:chOff x="0" y="0"/>
            <a:chExt cx="28871" cy="143850"/>
          </a:xfrm>
        </p:grpSpPr>
        <p:sp>
          <p:nvSpPr>
            <p:cNvPr id="9" name="Freeform 9"/>
            <p:cNvSpPr/>
            <p:nvPr/>
          </p:nvSpPr>
          <p:spPr>
            <a:xfrm>
              <a:off x="0" y="0"/>
              <a:ext cx="28871" cy="143850"/>
            </a:xfrm>
            <a:custGeom>
              <a:avLst/>
              <a:gdLst/>
              <a:ahLst/>
              <a:cxnLst/>
              <a:rect l="l" t="t" r="r" b="b"/>
              <a:pathLst>
                <a:path w="28871" h="143850">
                  <a:moveTo>
                    <a:pt x="0" y="0"/>
                  </a:moveTo>
                  <a:lnTo>
                    <a:pt x="28871" y="0"/>
                  </a:lnTo>
                  <a:lnTo>
                    <a:pt x="28871" y="143850"/>
                  </a:lnTo>
                  <a:lnTo>
                    <a:pt x="0" y="143850"/>
                  </a:lnTo>
                  <a:close/>
                </a:path>
              </a:pathLst>
            </a:custGeom>
            <a:solidFill>
              <a:srgbClr val="FFFFFF"/>
            </a:solidFill>
          </p:spPr>
        </p:sp>
        <p:sp>
          <p:nvSpPr>
            <p:cNvPr id="10" name="TextBox 10"/>
            <p:cNvSpPr txBox="1"/>
            <p:nvPr/>
          </p:nvSpPr>
          <p:spPr>
            <a:xfrm>
              <a:off x="0" y="-47625"/>
              <a:ext cx="28871" cy="191475"/>
            </a:xfrm>
            <a:prstGeom prst="rect">
              <a:avLst/>
            </a:prstGeom>
          </p:spPr>
          <p:txBody>
            <a:bodyPr lIns="50800" tIns="50800" rIns="50800" bIns="50800" rtlCol="0" anchor="ctr"/>
            <a:lstStyle/>
            <a:p>
              <a:pPr algn="ctr">
                <a:lnSpc>
                  <a:spcPts val="2800"/>
                </a:lnSpc>
              </a:pPr>
              <a:endParaRPr/>
            </a:p>
          </p:txBody>
        </p:sp>
      </p:grpSp>
      <p:sp>
        <p:nvSpPr>
          <p:cNvPr id="11" name="TextBox 11"/>
          <p:cNvSpPr txBox="1"/>
          <p:nvPr/>
        </p:nvSpPr>
        <p:spPr>
          <a:xfrm>
            <a:off x="16757036" y="9393278"/>
            <a:ext cx="502264" cy="285651"/>
          </a:xfrm>
          <a:prstGeom prst="rect">
            <a:avLst/>
          </a:prstGeom>
        </p:spPr>
        <p:txBody>
          <a:bodyPr lIns="0" tIns="0" rIns="0" bIns="0" rtlCol="0" anchor="t">
            <a:spAutoFit/>
          </a:bodyPr>
          <a:lstStyle/>
          <a:p>
            <a:pPr algn="r">
              <a:lnSpc>
                <a:spcPts val="2399"/>
              </a:lnSpc>
            </a:pPr>
            <a:r>
              <a:rPr lang="en-US" sz="1999" b="1">
                <a:solidFill>
                  <a:srgbClr val="FFFFFF"/>
                </a:solidFill>
                <a:latin typeface="Montserrat Bold"/>
                <a:ea typeface="Montserrat Bold"/>
                <a:cs typeface="Montserrat Bold"/>
                <a:sym typeface="Montserrat Bold"/>
              </a:rPr>
              <a:t>02</a:t>
            </a:r>
          </a:p>
        </p:txBody>
      </p:sp>
      <p:sp>
        <p:nvSpPr>
          <p:cNvPr id="12" name="Freeform 12"/>
          <p:cNvSpPr/>
          <p:nvPr/>
        </p:nvSpPr>
        <p:spPr>
          <a:xfrm rot="-5400000">
            <a:off x="11682117" y="8508967"/>
            <a:ext cx="1081054" cy="1258869"/>
          </a:xfrm>
          <a:custGeom>
            <a:avLst/>
            <a:gdLst/>
            <a:ahLst/>
            <a:cxnLst/>
            <a:rect l="l" t="t" r="r" b="b"/>
            <a:pathLst>
              <a:path w="1081054" h="1258869">
                <a:moveTo>
                  <a:pt x="0" y="0"/>
                </a:moveTo>
                <a:lnTo>
                  <a:pt x="1081054" y="0"/>
                </a:lnTo>
                <a:lnTo>
                  <a:pt x="1081054" y="1258869"/>
                </a:lnTo>
                <a:lnTo>
                  <a:pt x="0" y="12588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TextBox 13"/>
          <p:cNvSpPr txBox="1"/>
          <p:nvPr/>
        </p:nvSpPr>
        <p:spPr>
          <a:xfrm>
            <a:off x="784799" y="1441576"/>
            <a:ext cx="7443503" cy="1555750"/>
          </a:xfrm>
          <a:prstGeom prst="rect">
            <a:avLst/>
          </a:prstGeom>
        </p:spPr>
        <p:txBody>
          <a:bodyPr lIns="0" tIns="0" rIns="0" bIns="0" rtlCol="0" anchor="t">
            <a:spAutoFit/>
          </a:bodyPr>
          <a:lstStyle/>
          <a:p>
            <a:pPr algn="l">
              <a:lnSpc>
                <a:spcPts val="6049"/>
              </a:lnSpc>
            </a:pPr>
            <a:r>
              <a:rPr lang="en-US" sz="5499" b="1" dirty="0">
                <a:solidFill>
                  <a:srgbClr val="1A263A"/>
                </a:solidFill>
                <a:latin typeface="Barlow SemiCondensed Bold"/>
                <a:ea typeface="Barlow SemiCondensed Bold"/>
                <a:cs typeface="Barlow SemiCondensed Bold"/>
                <a:sym typeface="Barlow SemiCondensed Bold"/>
              </a:rPr>
              <a:t>UNTUK KEUNGGULAN KOMPETITIF</a:t>
            </a:r>
          </a:p>
        </p:txBody>
      </p:sp>
      <p:sp>
        <p:nvSpPr>
          <p:cNvPr id="14" name="TextBox 14"/>
          <p:cNvSpPr txBox="1"/>
          <p:nvPr/>
        </p:nvSpPr>
        <p:spPr>
          <a:xfrm>
            <a:off x="784799" y="608455"/>
            <a:ext cx="9852917" cy="795021"/>
          </a:xfrm>
          <a:prstGeom prst="rect">
            <a:avLst/>
          </a:prstGeom>
        </p:spPr>
        <p:txBody>
          <a:bodyPr lIns="0" tIns="0" rIns="0" bIns="0" rtlCol="0" anchor="t">
            <a:spAutoFit/>
          </a:bodyPr>
          <a:lstStyle/>
          <a:p>
            <a:pPr algn="l">
              <a:lnSpc>
                <a:spcPts val="6579"/>
              </a:lnSpc>
            </a:pPr>
            <a:r>
              <a:rPr lang="en-US" sz="4699">
                <a:solidFill>
                  <a:srgbClr val="FFDE59"/>
                </a:solidFill>
                <a:latin typeface="Montserrat Classic"/>
                <a:ea typeface="Montserrat Classic"/>
                <a:cs typeface="Montserrat Classic"/>
                <a:sym typeface="Montserrat Classic"/>
              </a:rPr>
              <a:t>SISTEM INFORMASI</a:t>
            </a:r>
          </a:p>
        </p:txBody>
      </p:sp>
      <p:sp>
        <p:nvSpPr>
          <p:cNvPr id="15" name="AutoShape 15"/>
          <p:cNvSpPr/>
          <p:nvPr/>
        </p:nvSpPr>
        <p:spPr>
          <a:xfrm>
            <a:off x="7683213" y="1393951"/>
            <a:ext cx="3499591" cy="0"/>
          </a:xfrm>
          <a:prstGeom prst="line">
            <a:avLst/>
          </a:prstGeom>
          <a:ln w="19050" cap="flat">
            <a:solidFill>
              <a:srgbClr val="BC2026"/>
            </a:solidFill>
            <a:prstDash val="solid"/>
            <a:headEnd type="none" w="sm" len="sm"/>
            <a:tailEnd type="none" w="sm" len="sm"/>
          </a:ln>
        </p:spPr>
      </p:sp>
      <p:grpSp>
        <p:nvGrpSpPr>
          <p:cNvPr id="16" name="Group 16"/>
          <p:cNvGrpSpPr/>
          <p:nvPr/>
        </p:nvGrpSpPr>
        <p:grpSpPr>
          <a:xfrm>
            <a:off x="1397815" y="3396505"/>
            <a:ext cx="7443503" cy="763902"/>
            <a:chOff x="0" y="0"/>
            <a:chExt cx="1362810" cy="139861"/>
          </a:xfrm>
        </p:grpSpPr>
        <p:sp>
          <p:nvSpPr>
            <p:cNvPr id="17" name="Freeform 17"/>
            <p:cNvSpPr/>
            <p:nvPr/>
          </p:nvSpPr>
          <p:spPr>
            <a:xfrm>
              <a:off x="0" y="0"/>
              <a:ext cx="1362810" cy="139861"/>
            </a:xfrm>
            <a:custGeom>
              <a:avLst/>
              <a:gdLst/>
              <a:ahLst/>
              <a:cxnLst/>
              <a:rect l="l" t="t" r="r" b="b"/>
              <a:pathLst>
                <a:path w="1362810" h="139861">
                  <a:moveTo>
                    <a:pt x="0" y="0"/>
                  </a:moveTo>
                  <a:lnTo>
                    <a:pt x="1362810" y="0"/>
                  </a:lnTo>
                  <a:lnTo>
                    <a:pt x="1362810" y="139861"/>
                  </a:lnTo>
                  <a:lnTo>
                    <a:pt x="0" y="139861"/>
                  </a:lnTo>
                  <a:close/>
                </a:path>
              </a:pathLst>
            </a:custGeom>
            <a:solidFill>
              <a:srgbClr val="BC2026"/>
            </a:solidFill>
            <a:ln cap="sq">
              <a:noFill/>
              <a:prstDash val="solid"/>
              <a:miter/>
            </a:ln>
          </p:spPr>
        </p:sp>
        <p:sp>
          <p:nvSpPr>
            <p:cNvPr id="18" name="TextBox 18"/>
            <p:cNvSpPr txBox="1"/>
            <p:nvPr/>
          </p:nvSpPr>
          <p:spPr>
            <a:xfrm>
              <a:off x="0" y="9525"/>
              <a:ext cx="1362810" cy="130336"/>
            </a:xfrm>
            <a:prstGeom prst="rect">
              <a:avLst/>
            </a:prstGeom>
          </p:spPr>
          <p:txBody>
            <a:bodyPr lIns="50800" tIns="50800" rIns="50800" bIns="50800" rtlCol="0" anchor="ctr"/>
            <a:lstStyle/>
            <a:p>
              <a:pPr algn="ctr">
                <a:lnSpc>
                  <a:spcPts val="3479"/>
                </a:lnSpc>
              </a:pPr>
              <a:r>
                <a:rPr lang="en-US" sz="2899">
                  <a:solidFill>
                    <a:srgbClr val="FFFFFF"/>
                  </a:solidFill>
                  <a:latin typeface="Montserrat"/>
                  <a:ea typeface="Montserrat"/>
                  <a:cs typeface="Montserrat"/>
                  <a:sym typeface="Montserrat"/>
                </a:rPr>
                <a:t>PERUSAHAAN DAN LINGKUNGANNYA</a:t>
              </a:r>
            </a:p>
          </p:txBody>
        </p:sp>
      </p:grpSp>
      <p:grpSp>
        <p:nvGrpSpPr>
          <p:cNvPr id="19" name="Group 19"/>
          <p:cNvGrpSpPr/>
          <p:nvPr/>
        </p:nvGrpSpPr>
        <p:grpSpPr>
          <a:xfrm>
            <a:off x="5408576" y="4246265"/>
            <a:ext cx="7443503" cy="763902"/>
            <a:chOff x="0" y="0"/>
            <a:chExt cx="1362810" cy="139861"/>
          </a:xfrm>
        </p:grpSpPr>
        <p:sp>
          <p:nvSpPr>
            <p:cNvPr id="20" name="Freeform 20"/>
            <p:cNvSpPr/>
            <p:nvPr/>
          </p:nvSpPr>
          <p:spPr>
            <a:xfrm>
              <a:off x="0" y="0"/>
              <a:ext cx="1362810" cy="139861"/>
            </a:xfrm>
            <a:custGeom>
              <a:avLst/>
              <a:gdLst/>
              <a:ahLst/>
              <a:cxnLst/>
              <a:rect l="l" t="t" r="r" b="b"/>
              <a:pathLst>
                <a:path w="1362810" h="139861">
                  <a:moveTo>
                    <a:pt x="0" y="0"/>
                  </a:moveTo>
                  <a:lnTo>
                    <a:pt x="1362810" y="0"/>
                  </a:lnTo>
                  <a:lnTo>
                    <a:pt x="1362810" y="139861"/>
                  </a:lnTo>
                  <a:lnTo>
                    <a:pt x="0" y="139861"/>
                  </a:lnTo>
                  <a:close/>
                </a:path>
              </a:pathLst>
            </a:custGeom>
            <a:solidFill>
              <a:srgbClr val="1A263A"/>
            </a:solidFill>
            <a:ln cap="sq">
              <a:noFill/>
              <a:prstDash val="solid"/>
              <a:miter/>
            </a:ln>
          </p:spPr>
        </p:sp>
        <p:sp>
          <p:nvSpPr>
            <p:cNvPr id="21" name="TextBox 21"/>
            <p:cNvSpPr txBox="1"/>
            <p:nvPr/>
          </p:nvSpPr>
          <p:spPr>
            <a:xfrm>
              <a:off x="0" y="9525"/>
              <a:ext cx="1362810" cy="130336"/>
            </a:xfrm>
            <a:prstGeom prst="rect">
              <a:avLst/>
            </a:prstGeom>
          </p:spPr>
          <p:txBody>
            <a:bodyPr lIns="50800" tIns="50800" rIns="50800" bIns="50800" rtlCol="0" anchor="ctr"/>
            <a:lstStyle/>
            <a:p>
              <a:pPr algn="ctr">
                <a:lnSpc>
                  <a:spcPts val="3479"/>
                </a:lnSpc>
              </a:pPr>
              <a:r>
                <a:rPr lang="en-US" sz="2899">
                  <a:solidFill>
                    <a:srgbClr val="FFFFFF"/>
                  </a:solidFill>
                  <a:latin typeface="Montserrat"/>
                  <a:ea typeface="Montserrat"/>
                  <a:cs typeface="Montserrat"/>
                  <a:sym typeface="Montserrat"/>
                </a:rPr>
                <a:t>SUPPLY CHAIN MANAGEMENT</a:t>
              </a:r>
            </a:p>
          </p:txBody>
        </p:sp>
      </p:grpSp>
      <p:grpSp>
        <p:nvGrpSpPr>
          <p:cNvPr id="22" name="Group 22"/>
          <p:cNvGrpSpPr/>
          <p:nvPr/>
        </p:nvGrpSpPr>
        <p:grpSpPr>
          <a:xfrm>
            <a:off x="1366447" y="5095892"/>
            <a:ext cx="7443503" cy="763902"/>
            <a:chOff x="0" y="0"/>
            <a:chExt cx="1362810" cy="139861"/>
          </a:xfrm>
        </p:grpSpPr>
        <p:sp>
          <p:nvSpPr>
            <p:cNvPr id="23" name="Freeform 23"/>
            <p:cNvSpPr/>
            <p:nvPr/>
          </p:nvSpPr>
          <p:spPr>
            <a:xfrm>
              <a:off x="0" y="0"/>
              <a:ext cx="1362810" cy="139861"/>
            </a:xfrm>
            <a:custGeom>
              <a:avLst/>
              <a:gdLst/>
              <a:ahLst/>
              <a:cxnLst/>
              <a:rect l="l" t="t" r="r" b="b"/>
              <a:pathLst>
                <a:path w="1362810" h="139861">
                  <a:moveTo>
                    <a:pt x="0" y="0"/>
                  </a:moveTo>
                  <a:lnTo>
                    <a:pt x="1362810" y="0"/>
                  </a:lnTo>
                  <a:lnTo>
                    <a:pt x="1362810" y="139861"/>
                  </a:lnTo>
                  <a:lnTo>
                    <a:pt x="0" y="139861"/>
                  </a:lnTo>
                  <a:close/>
                </a:path>
              </a:pathLst>
            </a:custGeom>
            <a:solidFill>
              <a:srgbClr val="BC2026"/>
            </a:solidFill>
            <a:ln cap="sq">
              <a:noFill/>
              <a:prstDash val="solid"/>
              <a:miter/>
            </a:ln>
          </p:spPr>
        </p:sp>
        <p:sp>
          <p:nvSpPr>
            <p:cNvPr id="24" name="TextBox 24"/>
            <p:cNvSpPr txBox="1"/>
            <p:nvPr/>
          </p:nvSpPr>
          <p:spPr>
            <a:xfrm>
              <a:off x="0" y="9525"/>
              <a:ext cx="1362810" cy="130336"/>
            </a:xfrm>
            <a:prstGeom prst="rect">
              <a:avLst/>
            </a:prstGeom>
          </p:spPr>
          <p:txBody>
            <a:bodyPr lIns="50800" tIns="50800" rIns="50800" bIns="50800" rtlCol="0" anchor="ctr"/>
            <a:lstStyle/>
            <a:p>
              <a:pPr algn="ctr">
                <a:lnSpc>
                  <a:spcPts val="3479"/>
                </a:lnSpc>
              </a:pPr>
              <a:r>
                <a:rPr lang="en-US" sz="2899">
                  <a:solidFill>
                    <a:srgbClr val="FFFFFF"/>
                  </a:solidFill>
                  <a:latin typeface="Montserrat"/>
                  <a:ea typeface="Montserrat"/>
                  <a:cs typeface="Montserrat"/>
                  <a:sym typeface="Montserrat"/>
                </a:rPr>
                <a:t>KEUNGGULAN KOMPETITIF</a:t>
              </a:r>
            </a:p>
          </p:txBody>
        </p:sp>
      </p:grpSp>
      <p:grpSp>
        <p:nvGrpSpPr>
          <p:cNvPr id="25" name="Group 25"/>
          <p:cNvGrpSpPr/>
          <p:nvPr/>
        </p:nvGrpSpPr>
        <p:grpSpPr>
          <a:xfrm>
            <a:off x="5408576" y="5945518"/>
            <a:ext cx="7443503" cy="763902"/>
            <a:chOff x="0" y="0"/>
            <a:chExt cx="1362810" cy="139861"/>
          </a:xfrm>
        </p:grpSpPr>
        <p:sp>
          <p:nvSpPr>
            <p:cNvPr id="26" name="Freeform 26"/>
            <p:cNvSpPr/>
            <p:nvPr/>
          </p:nvSpPr>
          <p:spPr>
            <a:xfrm>
              <a:off x="0" y="0"/>
              <a:ext cx="1362810" cy="139861"/>
            </a:xfrm>
            <a:custGeom>
              <a:avLst/>
              <a:gdLst/>
              <a:ahLst/>
              <a:cxnLst/>
              <a:rect l="l" t="t" r="r" b="b"/>
              <a:pathLst>
                <a:path w="1362810" h="139861">
                  <a:moveTo>
                    <a:pt x="0" y="0"/>
                  </a:moveTo>
                  <a:lnTo>
                    <a:pt x="1362810" y="0"/>
                  </a:lnTo>
                  <a:lnTo>
                    <a:pt x="1362810" y="139861"/>
                  </a:lnTo>
                  <a:lnTo>
                    <a:pt x="0" y="139861"/>
                  </a:lnTo>
                  <a:close/>
                </a:path>
              </a:pathLst>
            </a:custGeom>
            <a:solidFill>
              <a:srgbClr val="1A263A"/>
            </a:solidFill>
            <a:ln cap="sq">
              <a:noFill/>
              <a:prstDash val="solid"/>
              <a:miter/>
            </a:ln>
          </p:spPr>
        </p:sp>
        <p:sp>
          <p:nvSpPr>
            <p:cNvPr id="27" name="TextBox 27"/>
            <p:cNvSpPr txBox="1"/>
            <p:nvPr/>
          </p:nvSpPr>
          <p:spPr>
            <a:xfrm>
              <a:off x="0" y="9525"/>
              <a:ext cx="1362810" cy="130336"/>
            </a:xfrm>
            <a:prstGeom prst="rect">
              <a:avLst/>
            </a:prstGeom>
          </p:spPr>
          <p:txBody>
            <a:bodyPr lIns="50800" tIns="50800" rIns="50800" bIns="50800" rtlCol="0" anchor="ctr"/>
            <a:lstStyle/>
            <a:p>
              <a:pPr algn="ctr">
                <a:lnSpc>
                  <a:spcPts val="3479"/>
                </a:lnSpc>
              </a:pPr>
              <a:r>
                <a:rPr lang="en-US" sz="2899">
                  <a:solidFill>
                    <a:srgbClr val="FFFFFF"/>
                  </a:solidFill>
                  <a:latin typeface="Montserrat"/>
                  <a:ea typeface="Montserrat"/>
                  <a:cs typeface="Montserrat"/>
                  <a:sym typeface="Montserrat"/>
                </a:rPr>
                <a:t>TANTANGAN PESAING GLOBAL</a:t>
              </a:r>
            </a:p>
          </p:txBody>
        </p:sp>
      </p:grpSp>
      <p:grpSp>
        <p:nvGrpSpPr>
          <p:cNvPr id="28" name="Group 28"/>
          <p:cNvGrpSpPr/>
          <p:nvPr/>
        </p:nvGrpSpPr>
        <p:grpSpPr>
          <a:xfrm>
            <a:off x="1397815" y="6795145"/>
            <a:ext cx="7443503" cy="763902"/>
            <a:chOff x="0" y="0"/>
            <a:chExt cx="1362810" cy="139861"/>
          </a:xfrm>
        </p:grpSpPr>
        <p:sp>
          <p:nvSpPr>
            <p:cNvPr id="29" name="Freeform 29"/>
            <p:cNvSpPr/>
            <p:nvPr/>
          </p:nvSpPr>
          <p:spPr>
            <a:xfrm>
              <a:off x="0" y="0"/>
              <a:ext cx="1362810" cy="139861"/>
            </a:xfrm>
            <a:custGeom>
              <a:avLst/>
              <a:gdLst/>
              <a:ahLst/>
              <a:cxnLst/>
              <a:rect l="l" t="t" r="r" b="b"/>
              <a:pathLst>
                <a:path w="1362810" h="139861">
                  <a:moveTo>
                    <a:pt x="0" y="0"/>
                  </a:moveTo>
                  <a:lnTo>
                    <a:pt x="1362810" y="0"/>
                  </a:lnTo>
                  <a:lnTo>
                    <a:pt x="1362810" y="139861"/>
                  </a:lnTo>
                  <a:lnTo>
                    <a:pt x="0" y="139861"/>
                  </a:lnTo>
                  <a:close/>
                </a:path>
              </a:pathLst>
            </a:custGeom>
            <a:solidFill>
              <a:srgbClr val="BC2026"/>
            </a:solidFill>
            <a:ln cap="sq">
              <a:noFill/>
              <a:prstDash val="solid"/>
              <a:miter/>
            </a:ln>
          </p:spPr>
        </p:sp>
        <p:sp>
          <p:nvSpPr>
            <p:cNvPr id="30" name="TextBox 30"/>
            <p:cNvSpPr txBox="1"/>
            <p:nvPr/>
          </p:nvSpPr>
          <p:spPr>
            <a:xfrm>
              <a:off x="0" y="9525"/>
              <a:ext cx="1362810" cy="130336"/>
            </a:xfrm>
            <a:prstGeom prst="rect">
              <a:avLst/>
            </a:prstGeom>
          </p:spPr>
          <p:txBody>
            <a:bodyPr lIns="50800" tIns="50800" rIns="50800" bIns="50800" rtlCol="0" anchor="ctr"/>
            <a:lstStyle/>
            <a:p>
              <a:pPr algn="ctr">
                <a:lnSpc>
                  <a:spcPts val="3479"/>
                </a:lnSpc>
              </a:pPr>
              <a:r>
                <a:rPr lang="en-US" sz="2899">
                  <a:solidFill>
                    <a:srgbClr val="FFFFFF"/>
                  </a:solidFill>
                  <a:latin typeface="Montserrat"/>
                  <a:ea typeface="Montserrat"/>
                  <a:cs typeface="Montserrat"/>
                  <a:sym typeface="Montserrat"/>
                </a:rPr>
                <a:t>TANTANGAN MENGEMBANGKAN SIG</a:t>
              </a:r>
            </a:p>
          </p:txBody>
        </p:sp>
      </p:grpSp>
      <p:grpSp>
        <p:nvGrpSpPr>
          <p:cNvPr id="31" name="Group 31"/>
          <p:cNvGrpSpPr/>
          <p:nvPr/>
        </p:nvGrpSpPr>
        <p:grpSpPr>
          <a:xfrm>
            <a:off x="5377207" y="7644772"/>
            <a:ext cx="7443503" cy="763902"/>
            <a:chOff x="0" y="0"/>
            <a:chExt cx="1362810" cy="139861"/>
          </a:xfrm>
        </p:grpSpPr>
        <p:sp>
          <p:nvSpPr>
            <p:cNvPr id="32" name="Freeform 32"/>
            <p:cNvSpPr/>
            <p:nvPr/>
          </p:nvSpPr>
          <p:spPr>
            <a:xfrm>
              <a:off x="0" y="0"/>
              <a:ext cx="1362810" cy="139861"/>
            </a:xfrm>
            <a:custGeom>
              <a:avLst/>
              <a:gdLst/>
              <a:ahLst/>
              <a:cxnLst/>
              <a:rect l="l" t="t" r="r" b="b"/>
              <a:pathLst>
                <a:path w="1362810" h="139861">
                  <a:moveTo>
                    <a:pt x="0" y="0"/>
                  </a:moveTo>
                  <a:lnTo>
                    <a:pt x="1362810" y="0"/>
                  </a:lnTo>
                  <a:lnTo>
                    <a:pt x="1362810" y="139861"/>
                  </a:lnTo>
                  <a:lnTo>
                    <a:pt x="0" y="139861"/>
                  </a:lnTo>
                  <a:close/>
                </a:path>
              </a:pathLst>
            </a:custGeom>
            <a:solidFill>
              <a:srgbClr val="1A263A"/>
            </a:solidFill>
            <a:ln cap="sq">
              <a:noFill/>
              <a:prstDash val="solid"/>
              <a:miter/>
            </a:ln>
          </p:spPr>
        </p:sp>
        <p:sp>
          <p:nvSpPr>
            <p:cNvPr id="33" name="TextBox 33"/>
            <p:cNvSpPr txBox="1"/>
            <p:nvPr/>
          </p:nvSpPr>
          <p:spPr>
            <a:xfrm>
              <a:off x="0" y="9525"/>
              <a:ext cx="1362810" cy="130336"/>
            </a:xfrm>
            <a:prstGeom prst="rect">
              <a:avLst/>
            </a:prstGeom>
          </p:spPr>
          <p:txBody>
            <a:bodyPr lIns="50800" tIns="50800" rIns="50800" bIns="50800" rtlCol="0" anchor="ctr"/>
            <a:lstStyle/>
            <a:p>
              <a:pPr algn="ctr">
                <a:lnSpc>
                  <a:spcPts val="3479"/>
                </a:lnSpc>
              </a:pPr>
              <a:r>
                <a:rPr lang="en-US" sz="2899">
                  <a:solidFill>
                    <a:srgbClr val="FFFFFF"/>
                  </a:solidFill>
                  <a:latin typeface="Montserrat"/>
                  <a:ea typeface="Montserrat"/>
                  <a:cs typeface="Montserrat"/>
                  <a:sym typeface="Montserrat"/>
                </a:rPr>
                <a:t>MANAJEMEN PENGETAHUAN</a:t>
              </a:r>
            </a:p>
          </p:txBody>
        </p:sp>
      </p:grpSp>
      <p:grpSp>
        <p:nvGrpSpPr>
          <p:cNvPr id="34" name="Group 34"/>
          <p:cNvGrpSpPr/>
          <p:nvPr/>
        </p:nvGrpSpPr>
        <p:grpSpPr>
          <a:xfrm>
            <a:off x="1397815" y="8494398"/>
            <a:ext cx="7443503" cy="763902"/>
            <a:chOff x="0" y="0"/>
            <a:chExt cx="1362810" cy="139861"/>
          </a:xfrm>
        </p:grpSpPr>
        <p:sp>
          <p:nvSpPr>
            <p:cNvPr id="35" name="Freeform 35"/>
            <p:cNvSpPr/>
            <p:nvPr/>
          </p:nvSpPr>
          <p:spPr>
            <a:xfrm>
              <a:off x="0" y="0"/>
              <a:ext cx="1362810" cy="139861"/>
            </a:xfrm>
            <a:custGeom>
              <a:avLst/>
              <a:gdLst/>
              <a:ahLst/>
              <a:cxnLst/>
              <a:rect l="l" t="t" r="r" b="b"/>
              <a:pathLst>
                <a:path w="1362810" h="139861">
                  <a:moveTo>
                    <a:pt x="0" y="0"/>
                  </a:moveTo>
                  <a:lnTo>
                    <a:pt x="1362810" y="0"/>
                  </a:lnTo>
                  <a:lnTo>
                    <a:pt x="1362810" y="139861"/>
                  </a:lnTo>
                  <a:lnTo>
                    <a:pt x="0" y="139861"/>
                  </a:lnTo>
                  <a:close/>
                </a:path>
              </a:pathLst>
            </a:custGeom>
            <a:solidFill>
              <a:srgbClr val="BC2026"/>
            </a:solidFill>
            <a:ln cap="sq">
              <a:noFill/>
              <a:prstDash val="solid"/>
              <a:miter/>
            </a:ln>
          </p:spPr>
        </p:sp>
        <p:sp>
          <p:nvSpPr>
            <p:cNvPr id="36" name="TextBox 36"/>
            <p:cNvSpPr txBox="1"/>
            <p:nvPr/>
          </p:nvSpPr>
          <p:spPr>
            <a:xfrm>
              <a:off x="0" y="9525"/>
              <a:ext cx="1362810" cy="130336"/>
            </a:xfrm>
            <a:prstGeom prst="rect">
              <a:avLst/>
            </a:prstGeom>
          </p:spPr>
          <p:txBody>
            <a:bodyPr lIns="50800" tIns="50800" rIns="50800" bIns="50800" rtlCol="0" anchor="ctr"/>
            <a:lstStyle/>
            <a:p>
              <a:pPr algn="ctr">
                <a:lnSpc>
                  <a:spcPts val="3479"/>
                </a:lnSpc>
              </a:pPr>
              <a:r>
                <a:rPr lang="en-US" sz="2899">
                  <a:solidFill>
                    <a:srgbClr val="FFFFFF"/>
                  </a:solidFill>
                  <a:latin typeface="Montserrat"/>
                  <a:ea typeface="Montserrat"/>
                  <a:cs typeface="Montserrat"/>
                  <a:sym typeface="Montserrat"/>
                </a:rPr>
                <a:t>PERENCANAAN STRATEGIS</a:t>
              </a:r>
            </a:p>
          </p:txBody>
        </p:sp>
      </p:grpSp>
    </p:spTree>
  </p:cSld>
  <p:clrMapOvr>
    <a:masterClrMapping/>
  </p:clrMapOvr>
  <p:transition>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9" name="AutoShape 9"/>
          <p:cNvSpPr/>
          <p:nvPr/>
        </p:nvSpPr>
        <p:spPr>
          <a:xfrm>
            <a:off x="8609925" y="2981192"/>
            <a:ext cx="1068150" cy="0"/>
          </a:xfrm>
          <a:prstGeom prst="line">
            <a:avLst/>
          </a:prstGeom>
          <a:ln w="19050" cap="flat">
            <a:solidFill>
              <a:srgbClr val="BC2026"/>
            </a:solidFill>
            <a:prstDash val="solid"/>
            <a:headEnd type="none" w="sm" len="sm"/>
            <a:tailEnd type="none" w="sm" len="sm"/>
          </a:ln>
        </p:spPr>
      </p:sp>
      <p:grpSp>
        <p:nvGrpSpPr>
          <p:cNvPr id="10" name="Group 10"/>
          <p:cNvGrpSpPr/>
          <p:nvPr/>
        </p:nvGrpSpPr>
        <p:grpSpPr>
          <a:xfrm>
            <a:off x="1927931" y="3340920"/>
            <a:ext cx="7105633" cy="2670437"/>
            <a:chOff x="0" y="0"/>
            <a:chExt cx="1175012" cy="441593"/>
          </a:xfrm>
        </p:grpSpPr>
        <p:sp>
          <p:nvSpPr>
            <p:cNvPr id="11" name="Freeform 11"/>
            <p:cNvSpPr/>
            <p:nvPr/>
          </p:nvSpPr>
          <p:spPr>
            <a:xfrm>
              <a:off x="0" y="0"/>
              <a:ext cx="1175012" cy="441593"/>
            </a:xfrm>
            <a:custGeom>
              <a:avLst/>
              <a:gdLst/>
              <a:ahLst/>
              <a:cxnLst/>
              <a:rect l="l" t="t" r="r" b="b"/>
              <a:pathLst>
                <a:path w="1175012" h="441593">
                  <a:moveTo>
                    <a:pt x="0" y="0"/>
                  </a:moveTo>
                  <a:lnTo>
                    <a:pt x="1175012" y="0"/>
                  </a:lnTo>
                  <a:lnTo>
                    <a:pt x="1175012" y="441593"/>
                  </a:lnTo>
                  <a:lnTo>
                    <a:pt x="0" y="441593"/>
                  </a:lnTo>
                  <a:close/>
                </a:path>
              </a:pathLst>
            </a:custGeom>
            <a:solidFill>
              <a:srgbClr val="BC2026"/>
            </a:solidFill>
            <a:ln cap="sq">
              <a:noFill/>
              <a:prstDash val="solid"/>
              <a:miter/>
            </a:ln>
          </p:spPr>
        </p:sp>
        <p:sp>
          <p:nvSpPr>
            <p:cNvPr id="12" name="TextBox 12"/>
            <p:cNvSpPr txBox="1"/>
            <p:nvPr/>
          </p:nvSpPr>
          <p:spPr>
            <a:xfrm>
              <a:off x="0" y="0"/>
              <a:ext cx="1175012" cy="441593"/>
            </a:xfrm>
            <a:prstGeom prst="rect">
              <a:avLst/>
            </a:prstGeom>
          </p:spPr>
          <p:txBody>
            <a:bodyPr lIns="50800" tIns="50800" rIns="50800" bIns="50800" rtlCol="0" anchor="ctr"/>
            <a:lstStyle/>
            <a:p>
              <a:pPr algn="ctr">
                <a:lnSpc>
                  <a:spcPts val="2160"/>
                </a:lnSpc>
              </a:pPr>
              <a:endParaRPr/>
            </a:p>
          </p:txBody>
        </p:sp>
      </p:grpSp>
      <p:grpSp>
        <p:nvGrpSpPr>
          <p:cNvPr id="13" name="Group 13"/>
          <p:cNvGrpSpPr/>
          <p:nvPr/>
        </p:nvGrpSpPr>
        <p:grpSpPr>
          <a:xfrm>
            <a:off x="1927931" y="6239956"/>
            <a:ext cx="7105633" cy="2670437"/>
            <a:chOff x="0" y="0"/>
            <a:chExt cx="1175012" cy="441593"/>
          </a:xfrm>
        </p:grpSpPr>
        <p:sp>
          <p:nvSpPr>
            <p:cNvPr id="14" name="Freeform 14"/>
            <p:cNvSpPr/>
            <p:nvPr/>
          </p:nvSpPr>
          <p:spPr>
            <a:xfrm>
              <a:off x="0" y="0"/>
              <a:ext cx="1175012" cy="441593"/>
            </a:xfrm>
            <a:custGeom>
              <a:avLst/>
              <a:gdLst/>
              <a:ahLst/>
              <a:cxnLst/>
              <a:rect l="l" t="t" r="r" b="b"/>
              <a:pathLst>
                <a:path w="1175012" h="441593">
                  <a:moveTo>
                    <a:pt x="0" y="0"/>
                  </a:moveTo>
                  <a:lnTo>
                    <a:pt x="1175012" y="0"/>
                  </a:lnTo>
                  <a:lnTo>
                    <a:pt x="1175012" y="441593"/>
                  </a:lnTo>
                  <a:lnTo>
                    <a:pt x="0" y="441593"/>
                  </a:lnTo>
                  <a:close/>
                </a:path>
              </a:pathLst>
            </a:custGeom>
            <a:solidFill>
              <a:srgbClr val="000000">
                <a:alpha val="0"/>
              </a:srgbClr>
            </a:solidFill>
            <a:ln w="38100" cap="sq">
              <a:solidFill>
                <a:srgbClr val="FFFFFF"/>
              </a:solidFill>
              <a:prstDash val="solid"/>
              <a:miter/>
            </a:ln>
          </p:spPr>
        </p:sp>
        <p:sp>
          <p:nvSpPr>
            <p:cNvPr id="15" name="TextBox 15"/>
            <p:cNvSpPr txBox="1"/>
            <p:nvPr/>
          </p:nvSpPr>
          <p:spPr>
            <a:xfrm>
              <a:off x="0" y="0"/>
              <a:ext cx="1175012" cy="441593"/>
            </a:xfrm>
            <a:prstGeom prst="rect">
              <a:avLst/>
            </a:prstGeom>
          </p:spPr>
          <p:txBody>
            <a:bodyPr lIns="50800" tIns="50800" rIns="50800" bIns="50800" rtlCol="0" anchor="ctr"/>
            <a:lstStyle/>
            <a:p>
              <a:pPr algn="ctr">
                <a:lnSpc>
                  <a:spcPts val="2160"/>
                </a:lnSpc>
              </a:pPr>
              <a:endParaRPr/>
            </a:p>
          </p:txBody>
        </p:sp>
      </p:grpSp>
      <p:grpSp>
        <p:nvGrpSpPr>
          <p:cNvPr id="16" name="Group 16"/>
          <p:cNvGrpSpPr/>
          <p:nvPr/>
        </p:nvGrpSpPr>
        <p:grpSpPr>
          <a:xfrm>
            <a:off x="9254436" y="3340920"/>
            <a:ext cx="7105633" cy="2670437"/>
            <a:chOff x="0" y="0"/>
            <a:chExt cx="1175012" cy="441593"/>
          </a:xfrm>
        </p:grpSpPr>
        <p:sp>
          <p:nvSpPr>
            <p:cNvPr id="17" name="Freeform 17"/>
            <p:cNvSpPr/>
            <p:nvPr/>
          </p:nvSpPr>
          <p:spPr>
            <a:xfrm>
              <a:off x="0" y="0"/>
              <a:ext cx="1175012" cy="441593"/>
            </a:xfrm>
            <a:custGeom>
              <a:avLst/>
              <a:gdLst/>
              <a:ahLst/>
              <a:cxnLst/>
              <a:rect l="l" t="t" r="r" b="b"/>
              <a:pathLst>
                <a:path w="1175012" h="441593">
                  <a:moveTo>
                    <a:pt x="0" y="0"/>
                  </a:moveTo>
                  <a:lnTo>
                    <a:pt x="1175012" y="0"/>
                  </a:lnTo>
                  <a:lnTo>
                    <a:pt x="1175012" y="441593"/>
                  </a:lnTo>
                  <a:lnTo>
                    <a:pt x="0" y="441593"/>
                  </a:lnTo>
                  <a:close/>
                </a:path>
              </a:pathLst>
            </a:custGeom>
            <a:solidFill>
              <a:srgbClr val="000000">
                <a:alpha val="0"/>
              </a:srgbClr>
            </a:solidFill>
            <a:ln w="38100" cap="sq">
              <a:solidFill>
                <a:srgbClr val="FFFFFF"/>
              </a:solidFill>
              <a:prstDash val="solid"/>
              <a:miter/>
            </a:ln>
          </p:spPr>
        </p:sp>
        <p:sp>
          <p:nvSpPr>
            <p:cNvPr id="18" name="TextBox 18"/>
            <p:cNvSpPr txBox="1"/>
            <p:nvPr/>
          </p:nvSpPr>
          <p:spPr>
            <a:xfrm>
              <a:off x="0" y="0"/>
              <a:ext cx="1175012" cy="441593"/>
            </a:xfrm>
            <a:prstGeom prst="rect">
              <a:avLst/>
            </a:prstGeom>
          </p:spPr>
          <p:txBody>
            <a:bodyPr lIns="50800" tIns="50800" rIns="50800" bIns="50800" rtlCol="0" anchor="ctr"/>
            <a:lstStyle/>
            <a:p>
              <a:pPr algn="ctr">
                <a:lnSpc>
                  <a:spcPts val="2160"/>
                </a:lnSpc>
              </a:pPr>
              <a:endParaRPr/>
            </a:p>
          </p:txBody>
        </p:sp>
      </p:grpSp>
      <p:grpSp>
        <p:nvGrpSpPr>
          <p:cNvPr id="19" name="Group 19"/>
          <p:cNvGrpSpPr/>
          <p:nvPr/>
        </p:nvGrpSpPr>
        <p:grpSpPr>
          <a:xfrm>
            <a:off x="9254436" y="6239956"/>
            <a:ext cx="7105633" cy="2670437"/>
            <a:chOff x="0" y="0"/>
            <a:chExt cx="1175012" cy="441593"/>
          </a:xfrm>
        </p:grpSpPr>
        <p:sp>
          <p:nvSpPr>
            <p:cNvPr id="20" name="Freeform 20"/>
            <p:cNvSpPr/>
            <p:nvPr/>
          </p:nvSpPr>
          <p:spPr>
            <a:xfrm>
              <a:off x="0" y="0"/>
              <a:ext cx="1175012" cy="441593"/>
            </a:xfrm>
            <a:custGeom>
              <a:avLst/>
              <a:gdLst/>
              <a:ahLst/>
              <a:cxnLst/>
              <a:rect l="l" t="t" r="r" b="b"/>
              <a:pathLst>
                <a:path w="1175012" h="441593">
                  <a:moveTo>
                    <a:pt x="0" y="0"/>
                  </a:moveTo>
                  <a:lnTo>
                    <a:pt x="1175012" y="0"/>
                  </a:lnTo>
                  <a:lnTo>
                    <a:pt x="1175012" y="441593"/>
                  </a:lnTo>
                  <a:lnTo>
                    <a:pt x="0" y="441593"/>
                  </a:lnTo>
                  <a:close/>
                </a:path>
              </a:pathLst>
            </a:custGeom>
            <a:solidFill>
              <a:srgbClr val="BC2026"/>
            </a:solidFill>
            <a:ln cap="sq">
              <a:noFill/>
              <a:prstDash val="solid"/>
              <a:miter/>
            </a:ln>
          </p:spPr>
        </p:sp>
        <p:sp>
          <p:nvSpPr>
            <p:cNvPr id="21" name="TextBox 21"/>
            <p:cNvSpPr txBox="1"/>
            <p:nvPr/>
          </p:nvSpPr>
          <p:spPr>
            <a:xfrm>
              <a:off x="0" y="0"/>
              <a:ext cx="1175012" cy="441593"/>
            </a:xfrm>
            <a:prstGeom prst="rect">
              <a:avLst/>
            </a:prstGeom>
          </p:spPr>
          <p:txBody>
            <a:bodyPr lIns="50800" tIns="50800" rIns="50800" bIns="50800" rtlCol="0" anchor="ctr"/>
            <a:lstStyle/>
            <a:p>
              <a:pPr algn="ctr">
                <a:lnSpc>
                  <a:spcPts val="2160"/>
                </a:lnSpc>
              </a:pPr>
              <a:endParaRPr/>
            </a:p>
          </p:txBody>
        </p:sp>
      </p:grpSp>
      <p:grpSp>
        <p:nvGrpSpPr>
          <p:cNvPr id="22" name="Group 22"/>
          <p:cNvGrpSpPr/>
          <p:nvPr/>
        </p:nvGrpSpPr>
        <p:grpSpPr>
          <a:xfrm>
            <a:off x="1927931" y="3591291"/>
            <a:ext cx="869606" cy="869606"/>
            <a:chOff x="0" y="0"/>
            <a:chExt cx="812800" cy="812800"/>
          </a:xfrm>
        </p:grpSpPr>
        <p:sp>
          <p:nvSpPr>
            <p:cNvPr id="23" name="Freeform 2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FFFFF"/>
            </a:solidFill>
          </p:spPr>
        </p:sp>
        <p:sp>
          <p:nvSpPr>
            <p:cNvPr id="24" name="TextBox 24"/>
            <p:cNvSpPr txBox="1"/>
            <p:nvPr/>
          </p:nvSpPr>
          <p:spPr>
            <a:xfrm>
              <a:off x="0" y="-47625"/>
              <a:ext cx="812800" cy="860425"/>
            </a:xfrm>
            <a:prstGeom prst="rect">
              <a:avLst/>
            </a:prstGeom>
          </p:spPr>
          <p:txBody>
            <a:bodyPr lIns="50800" tIns="50800" rIns="50800" bIns="50800" rtlCol="0" anchor="ctr"/>
            <a:lstStyle/>
            <a:p>
              <a:pPr algn="ctr">
                <a:lnSpc>
                  <a:spcPts val="2800"/>
                </a:lnSpc>
              </a:pPr>
              <a:endParaRPr/>
            </a:p>
          </p:txBody>
        </p:sp>
      </p:grpSp>
      <p:grpSp>
        <p:nvGrpSpPr>
          <p:cNvPr id="25" name="Group 25"/>
          <p:cNvGrpSpPr/>
          <p:nvPr/>
        </p:nvGrpSpPr>
        <p:grpSpPr>
          <a:xfrm>
            <a:off x="1927931" y="6490328"/>
            <a:ext cx="869606" cy="869606"/>
            <a:chOff x="0" y="0"/>
            <a:chExt cx="812800" cy="812800"/>
          </a:xfrm>
        </p:grpSpPr>
        <p:sp>
          <p:nvSpPr>
            <p:cNvPr id="26" name="Freeform 2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BC2026"/>
            </a:solidFill>
          </p:spPr>
        </p:sp>
        <p:sp>
          <p:nvSpPr>
            <p:cNvPr id="27" name="TextBox 27"/>
            <p:cNvSpPr txBox="1"/>
            <p:nvPr/>
          </p:nvSpPr>
          <p:spPr>
            <a:xfrm>
              <a:off x="0" y="-47625"/>
              <a:ext cx="812800" cy="860425"/>
            </a:xfrm>
            <a:prstGeom prst="rect">
              <a:avLst/>
            </a:prstGeom>
          </p:spPr>
          <p:txBody>
            <a:bodyPr lIns="50800" tIns="50800" rIns="50800" bIns="50800" rtlCol="0" anchor="ctr"/>
            <a:lstStyle/>
            <a:p>
              <a:pPr algn="ctr">
                <a:lnSpc>
                  <a:spcPts val="2800"/>
                </a:lnSpc>
              </a:pPr>
              <a:endParaRPr/>
            </a:p>
          </p:txBody>
        </p:sp>
      </p:grpSp>
      <p:grpSp>
        <p:nvGrpSpPr>
          <p:cNvPr id="28" name="Group 28"/>
          <p:cNvGrpSpPr/>
          <p:nvPr/>
        </p:nvGrpSpPr>
        <p:grpSpPr>
          <a:xfrm>
            <a:off x="9254436" y="3591291"/>
            <a:ext cx="869606" cy="869606"/>
            <a:chOff x="0" y="0"/>
            <a:chExt cx="812800" cy="812800"/>
          </a:xfrm>
        </p:grpSpPr>
        <p:sp>
          <p:nvSpPr>
            <p:cNvPr id="29" name="Freeform 2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BC2026"/>
            </a:solidFill>
          </p:spPr>
        </p:sp>
        <p:sp>
          <p:nvSpPr>
            <p:cNvPr id="30" name="TextBox 30"/>
            <p:cNvSpPr txBox="1"/>
            <p:nvPr/>
          </p:nvSpPr>
          <p:spPr>
            <a:xfrm>
              <a:off x="0" y="-47625"/>
              <a:ext cx="812800" cy="860425"/>
            </a:xfrm>
            <a:prstGeom prst="rect">
              <a:avLst/>
            </a:prstGeom>
          </p:spPr>
          <p:txBody>
            <a:bodyPr lIns="50800" tIns="50800" rIns="50800" bIns="50800" rtlCol="0" anchor="ctr"/>
            <a:lstStyle/>
            <a:p>
              <a:pPr algn="ctr">
                <a:lnSpc>
                  <a:spcPts val="2800"/>
                </a:lnSpc>
              </a:pPr>
              <a:endParaRPr/>
            </a:p>
          </p:txBody>
        </p:sp>
      </p:grpSp>
      <p:grpSp>
        <p:nvGrpSpPr>
          <p:cNvPr id="31" name="Group 31"/>
          <p:cNvGrpSpPr/>
          <p:nvPr/>
        </p:nvGrpSpPr>
        <p:grpSpPr>
          <a:xfrm>
            <a:off x="9254436" y="6490328"/>
            <a:ext cx="869606" cy="869606"/>
            <a:chOff x="0" y="0"/>
            <a:chExt cx="812800" cy="812800"/>
          </a:xfrm>
        </p:grpSpPr>
        <p:sp>
          <p:nvSpPr>
            <p:cNvPr id="32" name="Freeform 32"/>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FFFFF"/>
            </a:solidFill>
          </p:spPr>
        </p:sp>
        <p:sp>
          <p:nvSpPr>
            <p:cNvPr id="33" name="TextBox 33"/>
            <p:cNvSpPr txBox="1"/>
            <p:nvPr/>
          </p:nvSpPr>
          <p:spPr>
            <a:xfrm>
              <a:off x="0" y="-47625"/>
              <a:ext cx="812800" cy="860425"/>
            </a:xfrm>
            <a:prstGeom prst="rect">
              <a:avLst/>
            </a:prstGeom>
          </p:spPr>
          <p:txBody>
            <a:bodyPr lIns="50800" tIns="50800" rIns="50800" bIns="50800" rtlCol="0" anchor="ctr"/>
            <a:lstStyle/>
            <a:p>
              <a:pPr algn="ctr">
                <a:lnSpc>
                  <a:spcPts val="2800"/>
                </a:lnSpc>
              </a:pPr>
              <a:endParaRPr/>
            </a:p>
          </p:txBody>
        </p:sp>
      </p:grpSp>
      <p:sp>
        <p:nvSpPr>
          <p:cNvPr id="34" name="Freeform 34"/>
          <p:cNvSpPr/>
          <p:nvPr/>
        </p:nvSpPr>
        <p:spPr>
          <a:xfrm rot="-5400000">
            <a:off x="627141" y="8662221"/>
            <a:ext cx="803119" cy="935218"/>
          </a:xfrm>
          <a:custGeom>
            <a:avLst/>
            <a:gdLst/>
            <a:ahLst/>
            <a:cxnLst/>
            <a:rect l="l" t="t" r="r" b="b"/>
            <a:pathLst>
              <a:path w="803119" h="935218">
                <a:moveTo>
                  <a:pt x="0" y="0"/>
                </a:moveTo>
                <a:lnTo>
                  <a:pt x="803118" y="0"/>
                </a:lnTo>
                <a:lnTo>
                  <a:pt x="803118" y="935219"/>
                </a:lnTo>
                <a:lnTo>
                  <a:pt x="0" y="9352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6" name="TextBox 36"/>
          <p:cNvSpPr txBox="1"/>
          <p:nvPr/>
        </p:nvSpPr>
        <p:spPr>
          <a:xfrm>
            <a:off x="4268729" y="1789258"/>
            <a:ext cx="9750543" cy="793750"/>
          </a:xfrm>
          <a:prstGeom prst="rect">
            <a:avLst/>
          </a:prstGeom>
        </p:spPr>
        <p:txBody>
          <a:bodyPr lIns="0" tIns="0" rIns="0" bIns="0" rtlCol="0" anchor="t">
            <a:spAutoFit/>
          </a:bodyPr>
          <a:lstStyle/>
          <a:p>
            <a:pPr algn="ctr">
              <a:lnSpc>
                <a:spcPts val="6049"/>
              </a:lnSpc>
            </a:pPr>
            <a:r>
              <a:rPr lang="en-US" sz="5499" b="1" dirty="0">
                <a:solidFill>
                  <a:srgbClr val="FFFFFF"/>
                </a:solidFill>
                <a:latin typeface="Barlow SemiCondensed Bold"/>
                <a:ea typeface="Barlow SemiCondensed Bold"/>
                <a:cs typeface="Barlow SemiCondensed Bold"/>
                <a:sym typeface="Barlow SemiCondensed Bold"/>
              </a:rPr>
              <a:t>BISNIS PASAR GLOBAL</a:t>
            </a:r>
          </a:p>
        </p:txBody>
      </p:sp>
      <p:sp>
        <p:nvSpPr>
          <p:cNvPr id="37" name="TextBox 37"/>
          <p:cNvSpPr txBox="1"/>
          <p:nvPr/>
        </p:nvSpPr>
        <p:spPr>
          <a:xfrm>
            <a:off x="7155338" y="897081"/>
            <a:ext cx="3756452" cy="854076"/>
          </a:xfrm>
          <a:prstGeom prst="rect">
            <a:avLst/>
          </a:prstGeom>
        </p:spPr>
        <p:txBody>
          <a:bodyPr lIns="0" tIns="0" rIns="0" bIns="0" rtlCol="0" anchor="t">
            <a:spAutoFit/>
          </a:bodyPr>
          <a:lstStyle/>
          <a:p>
            <a:pPr algn="ctr">
              <a:lnSpc>
                <a:spcPts val="6999"/>
              </a:lnSpc>
            </a:pPr>
            <a:r>
              <a:rPr lang="en-US" sz="4999">
                <a:solidFill>
                  <a:srgbClr val="FFDE59"/>
                </a:solidFill>
                <a:latin typeface="Montserrat Classic"/>
                <a:ea typeface="Montserrat Classic"/>
                <a:cs typeface="Montserrat Classic"/>
                <a:sym typeface="Montserrat Classic"/>
              </a:rPr>
              <a:t>Tantangan </a:t>
            </a:r>
          </a:p>
        </p:txBody>
      </p:sp>
      <p:sp>
        <p:nvSpPr>
          <p:cNvPr id="38" name="TextBox 38"/>
          <p:cNvSpPr txBox="1"/>
          <p:nvPr/>
        </p:nvSpPr>
        <p:spPr>
          <a:xfrm>
            <a:off x="3332717" y="4202484"/>
            <a:ext cx="5182278" cy="1510664"/>
          </a:xfrm>
          <a:prstGeom prst="rect">
            <a:avLst/>
          </a:prstGeom>
        </p:spPr>
        <p:txBody>
          <a:bodyPr lIns="0" tIns="0" rIns="0" bIns="0" rtlCol="0" anchor="t">
            <a:spAutoFit/>
          </a:bodyPr>
          <a:lstStyle/>
          <a:p>
            <a:pPr algn="l">
              <a:lnSpc>
                <a:spcPts val="2400"/>
              </a:lnSpc>
            </a:pPr>
            <a:r>
              <a:rPr lang="en-US" sz="1600">
                <a:solidFill>
                  <a:srgbClr val="FFFFFF"/>
                </a:solidFill>
                <a:latin typeface="Montserrat"/>
                <a:ea typeface="Montserrat"/>
                <a:cs typeface="Montserrat"/>
                <a:sym typeface="Montserrat"/>
              </a:rPr>
              <a:t>menyangkut pertambahan penduduk, struktur usia penduduk harus diantispasi secermat mungkin untuk perusahaan yang produknya berhubungan langsung dengan gejala Perubahan penduduk</a:t>
            </a:r>
          </a:p>
        </p:txBody>
      </p:sp>
      <p:sp>
        <p:nvSpPr>
          <p:cNvPr id="39" name="TextBox 39"/>
          <p:cNvSpPr txBox="1"/>
          <p:nvPr/>
        </p:nvSpPr>
        <p:spPr>
          <a:xfrm>
            <a:off x="3317407" y="3677228"/>
            <a:ext cx="4583478" cy="508000"/>
          </a:xfrm>
          <a:prstGeom prst="rect">
            <a:avLst/>
          </a:prstGeom>
        </p:spPr>
        <p:txBody>
          <a:bodyPr lIns="0" tIns="0" rIns="0" bIns="0" rtlCol="0" anchor="t">
            <a:spAutoFit/>
          </a:bodyPr>
          <a:lstStyle/>
          <a:p>
            <a:pPr algn="l">
              <a:lnSpc>
                <a:spcPts val="2000"/>
              </a:lnSpc>
            </a:pPr>
            <a:r>
              <a:rPr lang="en-US" sz="2000" b="1">
                <a:solidFill>
                  <a:srgbClr val="FFFFFF"/>
                </a:solidFill>
                <a:latin typeface="Montserrat Bold"/>
                <a:ea typeface="Montserrat Bold"/>
                <a:cs typeface="Montserrat Bold"/>
                <a:sym typeface="Montserrat Bold"/>
              </a:rPr>
              <a:t>Demography and cultural challenge</a:t>
            </a:r>
          </a:p>
        </p:txBody>
      </p:sp>
      <p:sp>
        <p:nvSpPr>
          <p:cNvPr id="40" name="TextBox 40"/>
          <p:cNvSpPr txBox="1"/>
          <p:nvPr/>
        </p:nvSpPr>
        <p:spPr>
          <a:xfrm>
            <a:off x="1934068" y="3814957"/>
            <a:ext cx="863469" cy="399983"/>
          </a:xfrm>
          <a:prstGeom prst="rect">
            <a:avLst/>
          </a:prstGeom>
        </p:spPr>
        <p:txBody>
          <a:bodyPr lIns="0" tIns="0" rIns="0" bIns="0" rtlCol="0" anchor="t">
            <a:spAutoFit/>
          </a:bodyPr>
          <a:lstStyle/>
          <a:p>
            <a:pPr algn="ctr">
              <a:lnSpc>
                <a:spcPts val="2999"/>
              </a:lnSpc>
            </a:pPr>
            <a:r>
              <a:rPr lang="en-US" sz="2999" b="1">
                <a:solidFill>
                  <a:srgbClr val="1A263A"/>
                </a:solidFill>
                <a:latin typeface="Barlow SemiCondensed Bold"/>
                <a:ea typeface="Barlow SemiCondensed Bold"/>
                <a:cs typeface="Barlow SemiCondensed Bold"/>
                <a:sym typeface="Barlow SemiCondensed Bold"/>
              </a:rPr>
              <a:t>01.</a:t>
            </a:r>
          </a:p>
        </p:txBody>
      </p:sp>
      <p:sp>
        <p:nvSpPr>
          <p:cNvPr id="41" name="TextBox 41"/>
          <p:cNvSpPr txBox="1"/>
          <p:nvPr/>
        </p:nvSpPr>
        <p:spPr>
          <a:xfrm>
            <a:off x="1927931" y="6713994"/>
            <a:ext cx="865601" cy="399983"/>
          </a:xfrm>
          <a:prstGeom prst="rect">
            <a:avLst/>
          </a:prstGeom>
        </p:spPr>
        <p:txBody>
          <a:bodyPr lIns="0" tIns="0" rIns="0" bIns="0" rtlCol="0" anchor="t">
            <a:spAutoFit/>
          </a:bodyPr>
          <a:lstStyle/>
          <a:p>
            <a:pPr algn="ctr">
              <a:lnSpc>
                <a:spcPts val="2999"/>
              </a:lnSpc>
            </a:pPr>
            <a:r>
              <a:rPr lang="en-US" sz="2999" b="1">
                <a:solidFill>
                  <a:srgbClr val="FFFFFF"/>
                </a:solidFill>
                <a:latin typeface="Barlow SemiCondensed Bold"/>
                <a:ea typeface="Barlow SemiCondensed Bold"/>
                <a:cs typeface="Barlow SemiCondensed Bold"/>
                <a:sym typeface="Barlow SemiCondensed Bold"/>
              </a:rPr>
              <a:t>03.</a:t>
            </a:r>
          </a:p>
        </p:txBody>
      </p:sp>
      <p:sp>
        <p:nvSpPr>
          <p:cNvPr id="42" name="TextBox 42"/>
          <p:cNvSpPr txBox="1"/>
          <p:nvPr/>
        </p:nvSpPr>
        <p:spPr>
          <a:xfrm>
            <a:off x="9254436" y="3814957"/>
            <a:ext cx="869606" cy="399983"/>
          </a:xfrm>
          <a:prstGeom prst="rect">
            <a:avLst/>
          </a:prstGeom>
        </p:spPr>
        <p:txBody>
          <a:bodyPr lIns="0" tIns="0" rIns="0" bIns="0" rtlCol="0" anchor="t">
            <a:spAutoFit/>
          </a:bodyPr>
          <a:lstStyle/>
          <a:p>
            <a:pPr algn="ctr">
              <a:lnSpc>
                <a:spcPts val="2999"/>
              </a:lnSpc>
            </a:pPr>
            <a:r>
              <a:rPr lang="en-US" sz="2999" b="1">
                <a:solidFill>
                  <a:srgbClr val="FFFFFF"/>
                </a:solidFill>
                <a:latin typeface="Barlow SemiCondensed Bold"/>
                <a:ea typeface="Barlow SemiCondensed Bold"/>
                <a:cs typeface="Barlow SemiCondensed Bold"/>
                <a:sym typeface="Barlow SemiCondensed Bold"/>
              </a:rPr>
              <a:t>02.</a:t>
            </a:r>
          </a:p>
        </p:txBody>
      </p:sp>
      <p:sp>
        <p:nvSpPr>
          <p:cNvPr id="43" name="TextBox 43"/>
          <p:cNvSpPr txBox="1"/>
          <p:nvPr/>
        </p:nvSpPr>
        <p:spPr>
          <a:xfrm>
            <a:off x="9254436" y="6713994"/>
            <a:ext cx="869606" cy="399983"/>
          </a:xfrm>
          <a:prstGeom prst="rect">
            <a:avLst/>
          </a:prstGeom>
        </p:spPr>
        <p:txBody>
          <a:bodyPr lIns="0" tIns="0" rIns="0" bIns="0" rtlCol="0" anchor="t">
            <a:spAutoFit/>
          </a:bodyPr>
          <a:lstStyle/>
          <a:p>
            <a:pPr algn="ctr">
              <a:lnSpc>
                <a:spcPts val="2999"/>
              </a:lnSpc>
            </a:pPr>
            <a:r>
              <a:rPr lang="en-US" sz="2999" b="1">
                <a:solidFill>
                  <a:srgbClr val="1A263A"/>
                </a:solidFill>
                <a:latin typeface="Barlow SemiCondensed Bold"/>
                <a:ea typeface="Barlow SemiCondensed Bold"/>
                <a:cs typeface="Barlow SemiCondensed Bold"/>
                <a:sym typeface="Barlow SemiCondensed Bold"/>
              </a:rPr>
              <a:t>04.</a:t>
            </a:r>
          </a:p>
        </p:txBody>
      </p:sp>
      <p:sp>
        <p:nvSpPr>
          <p:cNvPr id="44" name="TextBox 44"/>
          <p:cNvSpPr txBox="1"/>
          <p:nvPr/>
        </p:nvSpPr>
        <p:spPr>
          <a:xfrm>
            <a:off x="3332717" y="7189818"/>
            <a:ext cx="5182278" cy="1205864"/>
          </a:xfrm>
          <a:prstGeom prst="rect">
            <a:avLst/>
          </a:prstGeom>
        </p:spPr>
        <p:txBody>
          <a:bodyPr lIns="0" tIns="0" rIns="0" bIns="0" rtlCol="0" anchor="t">
            <a:spAutoFit/>
          </a:bodyPr>
          <a:lstStyle/>
          <a:p>
            <a:pPr algn="l">
              <a:lnSpc>
                <a:spcPts val="2400"/>
              </a:lnSpc>
            </a:pPr>
            <a:r>
              <a:rPr lang="en-US" sz="1600">
                <a:solidFill>
                  <a:srgbClr val="FFFFFF"/>
                </a:solidFill>
                <a:latin typeface="Montserrat"/>
                <a:ea typeface="Montserrat"/>
                <a:cs typeface="Montserrat"/>
                <a:sym typeface="Montserrat"/>
              </a:rPr>
              <a:t>terutama menyangkut masalah polusi, air, udara, suara yang mempunyai efek pada penyakit. Semua perusahaan harus dapat mengendalikan permasalahan lingkungan dimanapun berada.</a:t>
            </a:r>
          </a:p>
        </p:txBody>
      </p:sp>
      <p:sp>
        <p:nvSpPr>
          <p:cNvPr id="45" name="TextBox 45"/>
          <p:cNvSpPr txBox="1"/>
          <p:nvPr/>
        </p:nvSpPr>
        <p:spPr>
          <a:xfrm>
            <a:off x="3317407" y="6792767"/>
            <a:ext cx="4583478" cy="260350"/>
          </a:xfrm>
          <a:prstGeom prst="rect">
            <a:avLst/>
          </a:prstGeom>
        </p:spPr>
        <p:txBody>
          <a:bodyPr lIns="0" tIns="0" rIns="0" bIns="0" rtlCol="0" anchor="t">
            <a:spAutoFit/>
          </a:bodyPr>
          <a:lstStyle/>
          <a:p>
            <a:pPr algn="l">
              <a:lnSpc>
                <a:spcPts val="2000"/>
              </a:lnSpc>
            </a:pPr>
            <a:r>
              <a:rPr lang="en-US" sz="2000" b="1">
                <a:solidFill>
                  <a:srgbClr val="FFFFFF"/>
                </a:solidFill>
                <a:latin typeface="Montserrat Bold"/>
                <a:ea typeface="Montserrat Bold"/>
                <a:cs typeface="Montserrat Bold"/>
                <a:sym typeface="Montserrat Bold"/>
              </a:rPr>
              <a:t>The Environmental Challenge</a:t>
            </a:r>
          </a:p>
        </p:txBody>
      </p:sp>
      <p:sp>
        <p:nvSpPr>
          <p:cNvPr id="46" name="TextBox 46"/>
          <p:cNvSpPr txBox="1"/>
          <p:nvPr/>
        </p:nvSpPr>
        <p:spPr>
          <a:xfrm>
            <a:off x="10703371" y="4050084"/>
            <a:ext cx="5182278" cy="1815464"/>
          </a:xfrm>
          <a:prstGeom prst="rect">
            <a:avLst/>
          </a:prstGeom>
        </p:spPr>
        <p:txBody>
          <a:bodyPr lIns="0" tIns="0" rIns="0" bIns="0" rtlCol="0" anchor="t">
            <a:spAutoFit/>
          </a:bodyPr>
          <a:lstStyle/>
          <a:p>
            <a:pPr algn="l">
              <a:lnSpc>
                <a:spcPts val="2400"/>
              </a:lnSpc>
            </a:pPr>
            <a:r>
              <a:rPr lang="en-US" sz="1600">
                <a:solidFill>
                  <a:srgbClr val="FFFFFF"/>
                </a:solidFill>
                <a:latin typeface="Montserrat"/>
                <a:ea typeface="Montserrat"/>
                <a:cs typeface="Montserrat"/>
                <a:sym typeface="Montserrat"/>
              </a:rPr>
              <a:t>tanggung jawab terhadap masyarakat dalam proses produksi menjaga kelestarian lingkungan dan menghasilkan produk bermanfaat serta menjaga etika baik berhubungan dengan karyawan maupun dengan konsumen, saingan dan stakeholder</a:t>
            </a:r>
          </a:p>
        </p:txBody>
      </p:sp>
      <p:sp>
        <p:nvSpPr>
          <p:cNvPr id="47" name="TextBox 47"/>
          <p:cNvSpPr txBox="1"/>
          <p:nvPr/>
        </p:nvSpPr>
        <p:spPr>
          <a:xfrm>
            <a:off x="10688062" y="3524828"/>
            <a:ext cx="4583478" cy="508000"/>
          </a:xfrm>
          <a:prstGeom prst="rect">
            <a:avLst/>
          </a:prstGeom>
        </p:spPr>
        <p:txBody>
          <a:bodyPr lIns="0" tIns="0" rIns="0" bIns="0" rtlCol="0" anchor="t">
            <a:spAutoFit/>
          </a:bodyPr>
          <a:lstStyle/>
          <a:p>
            <a:pPr algn="l">
              <a:lnSpc>
                <a:spcPts val="2000"/>
              </a:lnSpc>
            </a:pPr>
            <a:r>
              <a:rPr lang="en-US" sz="2000" b="1">
                <a:solidFill>
                  <a:srgbClr val="FFFFFF"/>
                </a:solidFill>
                <a:latin typeface="Montserrat Bold"/>
                <a:ea typeface="Montserrat Bold"/>
                <a:cs typeface="Montserrat Bold"/>
                <a:sym typeface="Montserrat Bold"/>
              </a:rPr>
              <a:t>The Social Responsibility and Ethics Challenge</a:t>
            </a:r>
          </a:p>
        </p:txBody>
      </p:sp>
      <p:sp>
        <p:nvSpPr>
          <p:cNvPr id="48" name="TextBox 48"/>
          <p:cNvSpPr txBox="1"/>
          <p:nvPr/>
        </p:nvSpPr>
        <p:spPr>
          <a:xfrm>
            <a:off x="10703371" y="7136325"/>
            <a:ext cx="5182278" cy="1205864"/>
          </a:xfrm>
          <a:prstGeom prst="rect">
            <a:avLst/>
          </a:prstGeom>
        </p:spPr>
        <p:txBody>
          <a:bodyPr lIns="0" tIns="0" rIns="0" bIns="0" rtlCol="0" anchor="t">
            <a:spAutoFit/>
          </a:bodyPr>
          <a:lstStyle/>
          <a:p>
            <a:pPr algn="l">
              <a:lnSpc>
                <a:spcPts val="2400"/>
              </a:lnSpc>
            </a:pPr>
            <a:r>
              <a:rPr lang="en-US" sz="1600">
                <a:solidFill>
                  <a:srgbClr val="FFFFFF"/>
                </a:solidFill>
                <a:latin typeface="Montserrat"/>
                <a:ea typeface="Montserrat"/>
                <a:cs typeface="Montserrat"/>
                <a:sym typeface="Montserrat"/>
              </a:rPr>
              <a:t>semakin berkembangnya teknologi terutama yang digunakan oleh perusahaan, maka proses produksi dapat dilakukan dengan seefisien mungkin.</a:t>
            </a:r>
          </a:p>
        </p:txBody>
      </p:sp>
      <p:sp>
        <p:nvSpPr>
          <p:cNvPr id="49" name="TextBox 49"/>
          <p:cNvSpPr txBox="1"/>
          <p:nvPr/>
        </p:nvSpPr>
        <p:spPr>
          <a:xfrm>
            <a:off x="10703371" y="6846261"/>
            <a:ext cx="4583478" cy="260350"/>
          </a:xfrm>
          <a:prstGeom prst="rect">
            <a:avLst/>
          </a:prstGeom>
        </p:spPr>
        <p:txBody>
          <a:bodyPr lIns="0" tIns="0" rIns="0" bIns="0" rtlCol="0" anchor="t">
            <a:spAutoFit/>
          </a:bodyPr>
          <a:lstStyle/>
          <a:p>
            <a:pPr algn="l">
              <a:lnSpc>
                <a:spcPts val="2000"/>
              </a:lnSpc>
            </a:pPr>
            <a:r>
              <a:rPr lang="en-US" sz="2000" b="1">
                <a:solidFill>
                  <a:srgbClr val="FFFFFF"/>
                </a:solidFill>
                <a:latin typeface="Montserrat Bold"/>
                <a:ea typeface="Montserrat Bold"/>
                <a:cs typeface="Montserrat Bold"/>
                <a:sym typeface="Montserrat Bold"/>
              </a:rPr>
              <a:t>The Technology Challenge</a:t>
            </a:r>
          </a:p>
        </p:txBody>
      </p:sp>
    </p:spTree>
  </p:cSld>
  <p:clrMapOvr>
    <a:masterClrMapping/>
  </p:clrMapOvr>
  <p:transition>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795983"/>
            <a:ext cx="647301" cy="479003"/>
          </a:xfrm>
          <a:custGeom>
            <a:avLst/>
            <a:gdLst/>
            <a:ahLst/>
            <a:cxnLst/>
            <a:rect l="l" t="t" r="r" b="b"/>
            <a:pathLst>
              <a:path w="647301" h="479003">
                <a:moveTo>
                  <a:pt x="0" y="0"/>
                </a:moveTo>
                <a:lnTo>
                  <a:pt x="647301" y="0"/>
                </a:lnTo>
                <a:lnTo>
                  <a:pt x="647301" y="479002"/>
                </a:lnTo>
                <a:lnTo>
                  <a:pt x="0" y="4790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9" name="Group 9"/>
          <p:cNvGrpSpPr/>
          <p:nvPr/>
        </p:nvGrpSpPr>
        <p:grpSpPr>
          <a:xfrm>
            <a:off x="0" y="2057400"/>
            <a:ext cx="10032874" cy="5690967"/>
            <a:chOff x="0" y="0"/>
            <a:chExt cx="13377165" cy="7587956"/>
          </a:xfrm>
        </p:grpSpPr>
        <p:pic>
          <p:nvPicPr>
            <p:cNvPr id="10" name="Picture 10"/>
            <p:cNvPicPr>
              <a:picLocks noChangeAspect="1"/>
            </p:cNvPicPr>
            <p:nvPr/>
          </p:nvPicPr>
          <p:blipFill>
            <a:blip r:embed="rId4"/>
            <a:srcRect t="7430" b="7430"/>
            <a:stretch>
              <a:fillRect/>
            </a:stretch>
          </p:blipFill>
          <p:spPr>
            <a:xfrm>
              <a:off x="0" y="0"/>
              <a:ext cx="13377165" cy="7587956"/>
            </a:xfrm>
            <a:prstGeom prst="rect">
              <a:avLst/>
            </a:prstGeom>
          </p:spPr>
        </p:pic>
      </p:grpSp>
      <p:grpSp>
        <p:nvGrpSpPr>
          <p:cNvPr id="11" name="Group 11"/>
          <p:cNvGrpSpPr/>
          <p:nvPr/>
        </p:nvGrpSpPr>
        <p:grpSpPr>
          <a:xfrm>
            <a:off x="8402930" y="4431638"/>
            <a:ext cx="8605238" cy="4123684"/>
            <a:chOff x="0" y="0"/>
            <a:chExt cx="2266400" cy="1086073"/>
          </a:xfrm>
        </p:grpSpPr>
        <p:sp>
          <p:nvSpPr>
            <p:cNvPr id="12" name="Freeform 12"/>
            <p:cNvSpPr/>
            <p:nvPr/>
          </p:nvSpPr>
          <p:spPr>
            <a:xfrm>
              <a:off x="0" y="0"/>
              <a:ext cx="2266400" cy="1086073"/>
            </a:xfrm>
            <a:custGeom>
              <a:avLst/>
              <a:gdLst/>
              <a:ahLst/>
              <a:cxnLst/>
              <a:rect l="l" t="t" r="r" b="b"/>
              <a:pathLst>
                <a:path w="2266400" h="1086073">
                  <a:moveTo>
                    <a:pt x="0" y="0"/>
                  </a:moveTo>
                  <a:lnTo>
                    <a:pt x="2266400" y="0"/>
                  </a:lnTo>
                  <a:lnTo>
                    <a:pt x="2266400" y="1086073"/>
                  </a:lnTo>
                  <a:lnTo>
                    <a:pt x="0" y="1086073"/>
                  </a:lnTo>
                  <a:close/>
                </a:path>
              </a:pathLst>
            </a:custGeom>
            <a:solidFill>
              <a:srgbClr val="1A263A"/>
            </a:solidFill>
          </p:spPr>
        </p:sp>
        <p:sp>
          <p:nvSpPr>
            <p:cNvPr id="13" name="TextBox 13"/>
            <p:cNvSpPr txBox="1"/>
            <p:nvPr/>
          </p:nvSpPr>
          <p:spPr>
            <a:xfrm>
              <a:off x="0" y="-47625"/>
              <a:ext cx="2266400" cy="1133698"/>
            </a:xfrm>
            <a:prstGeom prst="rect">
              <a:avLst/>
            </a:prstGeom>
          </p:spPr>
          <p:txBody>
            <a:bodyPr lIns="50800" tIns="50800" rIns="50800" bIns="50800" rtlCol="0" anchor="ctr"/>
            <a:lstStyle/>
            <a:p>
              <a:pPr algn="ctr">
                <a:lnSpc>
                  <a:spcPts val="2800"/>
                </a:lnSpc>
              </a:pPr>
              <a:endParaRPr/>
            </a:p>
          </p:txBody>
        </p:sp>
      </p:grpSp>
      <p:grpSp>
        <p:nvGrpSpPr>
          <p:cNvPr id="14" name="Group 14"/>
          <p:cNvGrpSpPr/>
          <p:nvPr/>
        </p:nvGrpSpPr>
        <p:grpSpPr>
          <a:xfrm>
            <a:off x="8158390" y="4431638"/>
            <a:ext cx="244540" cy="4123684"/>
            <a:chOff x="0" y="0"/>
            <a:chExt cx="64405" cy="1086073"/>
          </a:xfrm>
        </p:grpSpPr>
        <p:sp>
          <p:nvSpPr>
            <p:cNvPr id="15" name="Freeform 15"/>
            <p:cNvSpPr/>
            <p:nvPr/>
          </p:nvSpPr>
          <p:spPr>
            <a:xfrm>
              <a:off x="0" y="0"/>
              <a:ext cx="64405" cy="1086073"/>
            </a:xfrm>
            <a:custGeom>
              <a:avLst/>
              <a:gdLst/>
              <a:ahLst/>
              <a:cxnLst/>
              <a:rect l="l" t="t" r="r" b="b"/>
              <a:pathLst>
                <a:path w="64405" h="1086073">
                  <a:moveTo>
                    <a:pt x="0" y="0"/>
                  </a:moveTo>
                  <a:lnTo>
                    <a:pt x="64405" y="0"/>
                  </a:lnTo>
                  <a:lnTo>
                    <a:pt x="64405" y="1086073"/>
                  </a:lnTo>
                  <a:lnTo>
                    <a:pt x="0" y="1086073"/>
                  </a:lnTo>
                  <a:close/>
                </a:path>
              </a:pathLst>
            </a:custGeom>
            <a:solidFill>
              <a:srgbClr val="BC2026"/>
            </a:solidFill>
          </p:spPr>
        </p:sp>
        <p:sp>
          <p:nvSpPr>
            <p:cNvPr id="16" name="TextBox 16"/>
            <p:cNvSpPr txBox="1"/>
            <p:nvPr/>
          </p:nvSpPr>
          <p:spPr>
            <a:xfrm>
              <a:off x="0" y="-47625"/>
              <a:ext cx="64405" cy="1133698"/>
            </a:xfrm>
            <a:prstGeom prst="rect">
              <a:avLst/>
            </a:prstGeom>
          </p:spPr>
          <p:txBody>
            <a:bodyPr lIns="50800" tIns="50800" rIns="50800" bIns="50800" rtlCol="0" anchor="ctr"/>
            <a:lstStyle/>
            <a:p>
              <a:pPr algn="ctr">
                <a:lnSpc>
                  <a:spcPts val="2800"/>
                </a:lnSpc>
              </a:pPr>
              <a:endParaRPr/>
            </a:p>
          </p:txBody>
        </p:sp>
      </p:grpSp>
      <p:sp>
        <p:nvSpPr>
          <p:cNvPr id="17" name="AutoShape 17"/>
          <p:cNvSpPr/>
          <p:nvPr/>
        </p:nvSpPr>
        <p:spPr>
          <a:xfrm>
            <a:off x="11026574" y="3719135"/>
            <a:ext cx="1068150" cy="0"/>
          </a:xfrm>
          <a:prstGeom prst="line">
            <a:avLst/>
          </a:prstGeom>
          <a:ln w="19050" cap="flat">
            <a:solidFill>
              <a:srgbClr val="BC2026"/>
            </a:solidFill>
            <a:prstDash val="solid"/>
            <a:headEnd type="none" w="sm" len="sm"/>
            <a:tailEnd type="none" w="sm" len="sm"/>
          </a:ln>
        </p:spPr>
      </p:sp>
      <p:sp>
        <p:nvSpPr>
          <p:cNvPr id="18" name="Freeform 18"/>
          <p:cNvSpPr/>
          <p:nvPr/>
        </p:nvSpPr>
        <p:spPr>
          <a:xfrm rot="-5400000">
            <a:off x="627141" y="7280758"/>
            <a:ext cx="803119" cy="935218"/>
          </a:xfrm>
          <a:custGeom>
            <a:avLst/>
            <a:gdLst/>
            <a:ahLst/>
            <a:cxnLst/>
            <a:rect l="l" t="t" r="r" b="b"/>
            <a:pathLst>
              <a:path w="803119" h="935218">
                <a:moveTo>
                  <a:pt x="0" y="0"/>
                </a:moveTo>
                <a:lnTo>
                  <a:pt x="803118" y="0"/>
                </a:lnTo>
                <a:lnTo>
                  <a:pt x="803118" y="935218"/>
                </a:lnTo>
                <a:lnTo>
                  <a:pt x="0" y="9352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9" name="Freeform 19"/>
          <p:cNvSpPr/>
          <p:nvPr/>
        </p:nvSpPr>
        <p:spPr>
          <a:xfrm>
            <a:off x="8744735" y="4772025"/>
            <a:ext cx="677710" cy="677710"/>
          </a:xfrm>
          <a:custGeom>
            <a:avLst/>
            <a:gdLst/>
            <a:ahLst/>
            <a:cxnLst/>
            <a:rect l="l" t="t" r="r" b="b"/>
            <a:pathLst>
              <a:path w="677710" h="677710">
                <a:moveTo>
                  <a:pt x="0" y="0"/>
                </a:moveTo>
                <a:lnTo>
                  <a:pt x="677710" y="0"/>
                </a:lnTo>
                <a:lnTo>
                  <a:pt x="677710" y="677710"/>
                </a:lnTo>
                <a:lnTo>
                  <a:pt x="0" y="6777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0" name="TextBox 20"/>
          <p:cNvSpPr txBox="1"/>
          <p:nvPr/>
        </p:nvSpPr>
        <p:spPr>
          <a:xfrm>
            <a:off x="1934068" y="757420"/>
            <a:ext cx="1838300" cy="565653"/>
          </a:xfrm>
          <a:prstGeom prst="rect">
            <a:avLst/>
          </a:prstGeom>
        </p:spPr>
        <p:txBody>
          <a:bodyPr lIns="0" tIns="0" rIns="0" bIns="0" rtlCol="0" anchor="t">
            <a:spAutoFit/>
          </a:bodyPr>
          <a:lstStyle/>
          <a:p>
            <a:pPr algn="l">
              <a:lnSpc>
                <a:spcPts val="2220"/>
              </a:lnSpc>
            </a:pPr>
            <a:r>
              <a:rPr lang="en-US" sz="2000">
                <a:solidFill>
                  <a:srgbClr val="1A263A"/>
                </a:solidFill>
                <a:latin typeface="Montserrat Classic"/>
                <a:ea typeface="Montserrat Classic"/>
                <a:cs typeface="Montserrat Classic"/>
                <a:sym typeface="Montserrat Classic"/>
              </a:rPr>
              <a:t>Universitas</a:t>
            </a:r>
          </a:p>
          <a:p>
            <a:pPr algn="l">
              <a:lnSpc>
                <a:spcPts val="2220"/>
              </a:lnSpc>
            </a:pPr>
            <a:r>
              <a:rPr lang="en-US" sz="2000">
                <a:solidFill>
                  <a:srgbClr val="1A263A"/>
                </a:solidFill>
                <a:latin typeface="Montserrat Classic"/>
                <a:ea typeface="Montserrat Classic"/>
                <a:cs typeface="Montserrat Classic"/>
                <a:sym typeface="Montserrat Classic"/>
              </a:rPr>
              <a:t>Rimberio</a:t>
            </a:r>
          </a:p>
        </p:txBody>
      </p:sp>
      <p:sp>
        <p:nvSpPr>
          <p:cNvPr id="22" name="TextBox 22"/>
          <p:cNvSpPr txBox="1"/>
          <p:nvPr/>
        </p:nvSpPr>
        <p:spPr>
          <a:xfrm>
            <a:off x="10986778" y="2470050"/>
            <a:ext cx="6272522" cy="793750"/>
          </a:xfrm>
          <a:prstGeom prst="rect">
            <a:avLst/>
          </a:prstGeom>
        </p:spPr>
        <p:txBody>
          <a:bodyPr lIns="0" tIns="0" rIns="0" bIns="0" rtlCol="0" anchor="t">
            <a:spAutoFit/>
          </a:bodyPr>
          <a:lstStyle/>
          <a:p>
            <a:pPr algn="l">
              <a:lnSpc>
                <a:spcPts val="6049"/>
              </a:lnSpc>
            </a:pPr>
            <a:r>
              <a:rPr lang="en-US" sz="5499" b="1">
                <a:solidFill>
                  <a:srgbClr val="1A263A"/>
                </a:solidFill>
                <a:latin typeface="Barlow SemiCondensed Bold"/>
                <a:ea typeface="Barlow SemiCondensed Bold"/>
                <a:cs typeface="Barlow SemiCondensed Bold"/>
                <a:sym typeface="Barlow SemiCondensed Bold"/>
              </a:rPr>
              <a:t>PESAING GLOBAL</a:t>
            </a:r>
          </a:p>
        </p:txBody>
      </p:sp>
      <p:sp>
        <p:nvSpPr>
          <p:cNvPr id="23" name="TextBox 23"/>
          <p:cNvSpPr txBox="1"/>
          <p:nvPr/>
        </p:nvSpPr>
        <p:spPr>
          <a:xfrm>
            <a:off x="10986778" y="1676935"/>
            <a:ext cx="4327089" cy="755016"/>
          </a:xfrm>
          <a:prstGeom prst="rect">
            <a:avLst/>
          </a:prstGeom>
        </p:spPr>
        <p:txBody>
          <a:bodyPr lIns="0" tIns="0" rIns="0" bIns="0" rtlCol="0" anchor="t">
            <a:spAutoFit/>
          </a:bodyPr>
          <a:lstStyle/>
          <a:p>
            <a:pPr algn="l">
              <a:lnSpc>
                <a:spcPts val="6159"/>
              </a:lnSpc>
            </a:pPr>
            <a:r>
              <a:rPr lang="en-US" sz="4399">
                <a:solidFill>
                  <a:srgbClr val="FFDE59"/>
                </a:solidFill>
                <a:latin typeface="Montserrat Classic"/>
                <a:ea typeface="Montserrat Classic"/>
                <a:cs typeface="Montserrat Classic"/>
                <a:sym typeface="Montserrat Classic"/>
              </a:rPr>
              <a:t>TANTANGAN</a:t>
            </a:r>
          </a:p>
        </p:txBody>
      </p:sp>
      <p:sp>
        <p:nvSpPr>
          <p:cNvPr id="24" name="TextBox 24"/>
          <p:cNvSpPr txBox="1"/>
          <p:nvPr/>
        </p:nvSpPr>
        <p:spPr>
          <a:xfrm>
            <a:off x="8744735" y="5667614"/>
            <a:ext cx="7897153" cy="2647949"/>
          </a:xfrm>
          <a:prstGeom prst="rect">
            <a:avLst/>
          </a:prstGeom>
        </p:spPr>
        <p:txBody>
          <a:bodyPr lIns="0" tIns="0" rIns="0" bIns="0" rtlCol="0" anchor="t">
            <a:spAutoFit/>
          </a:bodyPr>
          <a:lstStyle/>
          <a:p>
            <a:pPr marL="431805" lvl="1" indent="-215903" algn="l">
              <a:lnSpc>
                <a:spcPts val="3000"/>
              </a:lnSpc>
              <a:buFont typeface="Arial"/>
              <a:buChar char="•"/>
            </a:pPr>
            <a:r>
              <a:rPr lang="en-US" sz="2000">
                <a:solidFill>
                  <a:srgbClr val="FFFFFF"/>
                </a:solidFill>
                <a:latin typeface="Montserrat"/>
                <a:ea typeface="Montserrat"/>
                <a:cs typeface="Montserrat"/>
                <a:sym typeface="Montserrat"/>
              </a:rPr>
              <a:t>Perusahaan yang beroperasi lintas produk, pasar, negara, dan budaya</a:t>
            </a:r>
          </a:p>
          <a:p>
            <a:pPr algn="l">
              <a:lnSpc>
                <a:spcPts val="3000"/>
              </a:lnSpc>
            </a:pPr>
            <a:r>
              <a:rPr lang="en-US" sz="2000">
                <a:solidFill>
                  <a:srgbClr val="FFFFFF"/>
                </a:solidFill>
                <a:latin typeface="Montserrat"/>
                <a:ea typeface="Montserrat"/>
                <a:cs typeface="Montserrat"/>
                <a:sym typeface="Montserrat"/>
              </a:rPr>
              <a:t>Contoh : Apple Inc. · The Walt Disney Company · Unilever · Microsoft · Philips · Toyota</a:t>
            </a:r>
          </a:p>
          <a:p>
            <a:pPr marL="431805" lvl="1" indent="-215903" algn="l">
              <a:lnSpc>
                <a:spcPts val="3000"/>
              </a:lnSpc>
              <a:buFont typeface="Arial"/>
              <a:buChar char="•"/>
            </a:pPr>
            <a:r>
              <a:rPr lang="en-US" sz="2000">
                <a:solidFill>
                  <a:srgbClr val="FFFFFF"/>
                </a:solidFill>
                <a:latin typeface="Montserrat"/>
                <a:ea typeface="Montserrat"/>
                <a:cs typeface="Montserrat"/>
                <a:sym typeface="Montserrat"/>
              </a:rPr>
              <a:t>Terdiri dari perusahaan induk dan anak perusahaan</a:t>
            </a:r>
          </a:p>
          <a:p>
            <a:pPr marL="431805" lvl="1" indent="-215903" algn="l">
              <a:lnSpc>
                <a:spcPts val="3000"/>
              </a:lnSpc>
              <a:buFont typeface="Arial"/>
              <a:buChar char="•"/>
            </a:pPr>
            <a:r>
              <a:rPr lang="en-US" sz="2000">
                <a:solidFill>
                  <a:srgbClr val="FFFFFF"/>
                </a:solidFill>
                <a:latin typeface="Montserrat"/>
                <a:ea typeface="Montserrat"/>
                <a:cs typeface="Montserrat"/>
                <a:sym typeface="Montserrat"/>
              </a:rPr>
              <a:t>Pengelolaan informasi sangat penting untuk meminimalisir ketidakpastian</a:t>
            </a:r>
          </a:p>
        </p:txBody>
      </p:sp>
      <p:sp>
        <p:nvSpPr>
          <p:cNvPr id="25" name="TextBox 25"/>
          <p:cNvSpPr txBox="1"/>
          <p:nvPr/>
        </p:nvSpPr>
        <p:spPr>
          <a:xfrm>
            <a:off x="9937898" y="4781550"/>
            <a:ext cx="3672855" cy="733425"/>
          </a:xfrm>
          <a:prstGeom prst="rect">
            <a:avLst/>
          </a:prstGeom>
        </p:spPr>
        <p:txBody>
          <a:bodyPr lIns="0" tIns="0" rIns="0" bIns="0" rtlCol="0" anchor="t">
            <a:spAutoFit/>
          </a:bodyPr>
          <a:lstStyle/>
          <a:p>
            <a:pPr algn="l">
              <a:lnSpc>
                <a:spcPts val="2999"/>
              </a:lnSpc>
            </a:pPr>
            <a:r>
              <a:rPr lang="en-US" sz="2499" b="1">
                <a:solidFill>
                  <a:srgbClr val="FFFFFF"/>
                </a:solidFill>
                <a:latin typeface="Montserrat Bold"/>
                <a:ea typeface="Montserrat Bold"/>
                <a:cs typeface="Montserrat Bold"/>
                <a:sym typeface="Montserrat Bold"/>
              </a:rPr>
              <a:t>Multinational Corporation</a:t>
            </a:r>
          </a:p>
        </p:txBody>
      </p:sp>
    </p:spTree>
  </p:cSld>
  <p:clrMapOvr>
    <a:masterClrMapping/>
  </p:clrMapOvr>
  <p:transition>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0"/>
            <a:ext cx="9144000" cy="10287000"/>
            <a:chOff x="0" y="0"/>
            <a:chExt cx="2408296" cy="2709333"/>
          </a:xfrm>
        </p:grpSpPr>
        <p:sp>
          <p:nvSpPr>
            <p:cNvPr id="3" name="Freeform 3"/>
            <p:cNvSpPr/>
            <p:nvPr/>
          </p:nvSpPr>
          <p:spPr>
            <a:xfrm>
              <a:off x="0" y="0"/>
              <a:ext cx="2408296" cy="2709333"/>
            </a:xfrm>
            <a:custGeom>
              <a:avLst/>
              <a:gdLst/>
              <a:ahLst/>
              <a:cxnLst/>
              <a:rect l="l" t="t" r="r" b="b"/>
              <a:pathLst>
                <a:path w="2408296" h="2709333">
                  <a:moveTo>
                    <a:pt x="0" y="0"/>
                  </a:moveTo>
                  <a:lnTo>
                    <a:pt x="2408296" y="0"/>
                  </a:lnTo>
                  <a:lnTo>
                    <a:pt x="2408296" y="2709333"/>
                  </a:lnTo>
                  <a:lnTo>
                    <a:pt x="0" y="2709333"/>
                  </a:lnTo>
                  <a:close/>
                </a:path>
              </a:pathLst>
            </a:custGeom>
            <a:solidFill>
              <a:srgbClr val="1A263A"/>
            </a:solidFill>
          </p:spPr>
        </p:sp>
        <p:sp>
          <p:nvSpPr>
            <p:cNvPr id="4" name="TextBox 4"/>
            <p:cNvSpPr txBox="1"/>
            <p:nvPr/>
          </p:nvSpPr>
          <p:spPr>
            <a:xfrm>
              <a:off x="0" y="-47625"/>
              <a:ext cx="2408296" cy="2756958"/>
            </a:xfrm>
            <a:prstGeom prst="rect">
              <a:avLst/>
            </a:prstGeom>
          </p:spPr>
          <p:txBody>
            <a:bodyPr lIns="50800" tIns="50800" rIns="50800" bIns="50800" rtlCol="0" anchor="ctr"/>
            <a:lstStyle/>
            <a:p>
              <a:pPr algn="ctr">
                <a:lnSpc>
                  <a:spcPts val="2800"/>
                </a:lnSpc>
              </a:pPr>
              <a:endParaRPr/>
            </a:p>
          </p:txBody>
        </p:sp>
      </p:grpSp>
      <p:grpSp>
        <p:nvGrpSpPr>
          <p:cNvPr id="11" name="Group 11"/>
          <p:cNvGrpSpPr/>
          <p:nvPr/>
        </p:nvGrpSpPr>
        <p:grpSpPr>
          <a:xfrm>
            <a:off x="0" y="2057400"/>
            <a:ext cx="9144000" cy="8229600"/>
            <a:chOff x="0" y="0"/>
            <a:chExt cx="12192000" cy="10972800"/>
          </a:xfrm>
        </p:grpSpPr>
        <p:pic>
          <p:nvPicPr>
            <p:cNvPr id="12" name="Picture 12"/>
            <p:cNvPicPr>
              <a:picLocks noChangeAspect="1"/>
            </p:cNvPicPr>
            <p:nvPr/>
          </p:nvPicPr>
          <p:blipFill>
            <a:blip r:embed="rId2"/>
            <a:srcRect l="12986" r="12986"/>
            <a:stretch>
              <a:fillRect/>
            </a:stretch>
          </p:blipFill>
          <p:spPr>
            <a:xfrm>
              <a:off x="0" y="0"/>
              <a:ext cx="12192000" cy="10972800"/>
            </a:xfrm>
            <a:prstGeom prst="rect">
              <a:avLst/>
            </a:prstGeom>
          </p:spPr>
        </p:pic>
      </p:grpSp>
      <p:grpSp>
        <p:nvGrpSpPr>
          <p:cNvPr id="13" name="Group 13"/>
          <p:cNvGrpSpPr/>
          <p:nvPr/>
        </p:nvGrpSpPr>
        <p:grpSpPr>
          <a:xfrm>
            <a:off x="7902914" y="3125159"/>
            <a:ext cx="9356386" cy="5489367"/>
            <a:chOff x="0" y="0"/>
            <a:chExt cx="2464233" cy="1445759"/>
          </a:xfrm>
        </p:grpSpPr>
        <p:sp>
          <p:nvSpPr>
            <p:cNvPr id="14" name="Freeform 14"/>
            <p:cNvSpPr/>
            <p:nvPr/>
          </p:nvSpPr>
          <p:spPr>
            <a:xfrm>
              <a:off x="0" y="0"/>
              <a:ext cx="2464233" cy="1445759"/>
            </a:xfrm>
            <a:custGeom>
              <a:avLst/>
              <a:gdLst/>
              <a:ahLst/>
              <a:cxnLst/>
              <a:rect l="l" t="t" r="r" b="b"/>
              <a:pathLst>
                <a:path w="2464233" h="1445759">
                  <a:moveTo>
                    <a:pt x="0" y="0"/>
                  </a:moveTo>
                  <a:lnTo>
                    <a:pt x="2464233" y="0"/>
                  </a:lnTo>
                  <a:lnTo>
                    <a:pt x="2464233" y="1445759"/>
                  </a:lnTo>
                  <a:lnTo>
                    <a:pt x="0" y="1445759"/>
                  </a:lnTo>
                  <a:close/>
                </a:path>
              </a:pathLst>
            </a:custGeom>
            <a:solidFill>
              <a:srgbClr val="FFFFFF"/>
            </a:solidFill>
          </p:spPr>
        </p:sp>
        <p:sp>
          <p:nvSpPr>
            <p:cNvPr id="15" name="TextBox 15"/>
            <p:cNvSpPr txBox="1"/>
            <p:nvPr/>
          </p:nvSpPr>
          <p:spPr>
            <a:xfrm>
              <a:off x="0" y="-47625"/>
              <a:ext cx="2464233" cy="1493384"/>
            </a:xfrm>
            <a:prstGeom prst="rect">
              <a:avLst/>
            </a:prstGeom>
          </p:spPr>
          <p:txBody>
            <a:bodyPr lIns="50800" tIns="50800" rIns="50800" bIns="50800" rtlCol="0" anchor="ctr"/>
            <a:lstStyle/>
            <a:p>
              <a:pPr algn="ctr">
                <a:lnSpc>
                  <a:spcPts val="2800"/>
                </a:lnSpc>
              </a:pPr>
              <a:endParaRPr/>
            </a:p>
          </p:txBody>
        </p:sp>
      </p:grpSp>
      <p:sp>
        <p:nvSpPr>
          <p:cNvPr id="16" name="AutoShape 16"/>
          <p:cNvSpPr/>
          <p:nvPr/>
        </p:nvSpPr>
        <p:spPr>
          <a:xfrm>
            <a:off x="15814159" y="1742265"/>
            <a:ext cx="2084564" cy="0"/>
          </a:xfrm>
          <a:prstGeom prst="line">
            <a:avLst/>
          </a:prstGeom>
          <a:ln w="19050" cap="flat">
            <a:solidFill>
              <a:srgbClr val="BC2026"/>
            </a:solidFill>
            <a:prstDash val="solid"/>
            <a:headEnd type="none" w="sm" len="sm"/>
            <a:tailEnd type="none" w="sm" len="sm"/>
          </a:ln>
        </p:spPr>
      </p:sp>
      <p:grpSp>
        <p:nvGrpSpPr>
          <p:cNvPr id="17" name="Group 17"/>
          <p:cNvGrpSpPr/>
          <p:nvPr/>
        </p:nvGrpSpPr>
        <p:grpSpPr>
          <a:xfrm>
            <a:off x="7902914" y="3125159"/>
            <a:ext cx="292279" cy="5489367"/>
            <a:chOff x="0" y="0"/>
            <a:chExt cx="76979" cy="1445759"/>
          </a:xfrm>
        </p:grpSpPr>
        <p:sp>
          <p:nvSpPr>
            <p:cNvPr id="18" name="Freeform 18"/>
            <p:cNvSpPr/>
            <p:nvPr/>
          </p:nvSpPr>
          <p:spPr>
            <a:xfrm>
              <a:off x="0" y="0"/>
              <a:ext cx="76979" cy="1445759"/>
            </a:xfrm>
            <a:custGeom>
              <a:avLst/>
              <a:gdLst/>
              <a:ahLst/>
              <a:cxnLst/>
              <a:rect l="l" t="t" r="r" b="b"/>
              <a:pathLst>
                <a:path w="76979" h="1445759">
                  <a:moveTo>
                    <a:pt x="0" y="0"/>
                  </a:moveTo>
                  <a:lnTo>
                    <a:pt x="76979" y="0"/>
                  </a:lnTo>
                  <a:lnTo>
                    <a:pt x="76979" y="1445759"/>
                  </a:lnTo>
                  <a:lnTo>
                    <a:pt x="0" y="1445759"/>
                  </a:lnTo>
                  <a:close/>
                </a:path>
              </a:pathLst>
            </a:custGeom>
            <a:solidFill>
              <a:srgbClr val="BC2026"/>
            </a:solidFill>
          </p:spPr>
        </p:sp>
        <p:sp>
          <p:nvSpPr>
            <p:cNvPr id="19" name="TextBox 19"/>
            <p:cNvSpPr txBox="1"/>
            <p:nvPr/>
          </p:nvSpPr>
          <p:spPr>
            <a:xfrm>
              <a:off x="0" y="-47625"/>
              <a:ext cx="76979" cy="1493384"/>
            </a:xfrm>
            <a:prstGeom prst="rect">
              <a:avLst/>
            </a:prstGeom>
          </p:spPr>
          <p:txBody>
            <a:bodyPr lIns="50800" tIns="50800" rIns="50800" bIns="50800" rtlCol="0" anchor="ctr"/>
            <a:lstStyle/>
            <a:p>
              <a:pPr algn="ctr">
                <a:lnSpc>
                  <a:spcPts val="2800"/>
                </a:lnSpc>
              </a:pPr>
              <a:endParaRPr/>
            </a:p>
          </p:txBody>
        </p:sp>
      </p:grpSp>
      <p:sp>
        <p:nvSpPr>
          <p:cNvPr id="21" name="TextBox 21"/>
          <p:cNvSpPr txBox="1"/>
          <p:nvPr/>
        </p:nvSpPr>
        <p:spPr>
          <a:xfrm>
            <a:off x="10596231" y="1340809"/>
            <a:ext cx="5217928" cy="1555750"/>
          </a:xfrm>
          <a:prstGeom prst="rect">
            <a:avLst/>
          </a:prstGeom>
        </p:spPr>
        <p:txBody>
          <a:bodyPr lIns="0" tIns="0" rIns="0" bIns="0" rtlCol="0" anchor="t">
            <a:spAutoFit/>
          </a:bodyPr>
          <a:lstStyle/>
          <a:p>
            <a:pPr algn="l">
              <a:lnSpc>
                <a:spcPts val="6049"/>
              </a:lnSpc>
            </a:pPr>
            <a:r>
              <a:rPr lang="en-US" sz="5499" b="1">
                <a:solidFill>
                  <a:srgbClr val="FFFFFF"/>
                </a:solidFill>
                <a:latin typeface="Barlow SemiCondensed Bold"/>
                <a:ea typeface="Barlow SemiCondensed Bold"/>
                <a:cs typeface="Barlow SemiCondensed Bold"/>
                <a:sym typeface="Barlow SemiCondensed Bold"/>
              </a:rPr>
              <a:t>PEMROSESAN INFORMASI DI MNC</a:t>
            </a:r>
          </a:p>
        </p:txBody>
      </p:sp>
      <p:sp>
        <p:nvSpPr>
          <p:cNvPr id="22" name="TextBox 22"/>
          <p:cNvSpPr txBox="1"/>
          <p:nvPr/>
        </p:nvSpPr>
        <p:spPr>
          <a:xfrm>
            <a:off x="10636027" y="871009"/>
            <a:ext cx="4491332" cy="521335"/>
          </a:xfrm>
          <a:prstGeom prst="rect">
            <a:avLst/>
          </a:prstGeom>
        </p:spPr>
        <p:txBody>
          <a:bodyPr lIns="0" tIns="0" rIns="0" bIns="0" rtlCol="0" anchor="t">
            <a:spAutoFit/>
          </a:bodyPr>
          <a:lstStyle/>
          <a:p>
            <a:pPr algn="l">
              <a:lnSpc>
                <a:spcPts val="4339"/>
              </a:lnSpc>
            </a:pPr>
            <a:r>
              <a:rPr lang="en-US" sz="3099">
                <a:solidFill>
                  <a:srgbClr val="FFDE59"/>
                </a:solidFill>
                <a:latin typeface="Montserrat Classic"/>
                <a:ea typeface="Montserrat Classic"/>
                <a:cs typeface="Montserrat Classic"/>
                <a:sym typeface="Montserrat Classic"/>
              </a:rPr>
              <a:t>KOORDINASI UNTUK</a:t>
            </a:r>
          </a:p>
        </p:txBody>
      </p:sp>
      <p:sp>
        <p:nvSpPr>
          <p:cNvPr id="23" name="TextBox 23"/>
          <p:cNvSpPr txBox="1"/>
          <p:nvPr/>
        </p:nvSpPr>
        <p:spPr>
          <a:xfrm>
            <a:off x="8606763" y="3564793"/>
            <a:ext cx="7948689" cy="4552949"/>
          </a:xfrm>
          <a:prstGeom prst="rect">
            <a:avLst/>
          </a:prstGeom>
        </p:spPr>
        <p:txBody>
          <a:bodyPr lIns="0" tIns="0" rIns="0" bIns="0" rtlCol="0" anchor="t">
            <a:spAutoFit/>
          </a:bodyPr>
          <a:lstStyle/>
          <a:p>
            <a:pPr marL="431805" lvl="1" indent="-215903" algn="l">
              <a:lnSpc>
                <a:spcPts val="3000"/>
              </a:lnSpc>
              <a:buFont typeface="Arial"/>
              <a:buChar char="•"/>
            </a:pPr>
            <a:r>
              <a:rPr lang="en-US" sz="2000">
                <a:solidFill>
                  <a:srgbClr val="1A263A"/>
                </a:solidFill>
                <a:latin typeface="Montserrat"/>
                <a:ea typeface="Montserrat"/>
                <a:cs typeface="Montserrat"/>
                <a:sym typeface="Montserrat"/>
              </a:rPr>
              <a:t>Kunci untuk mencapai keunggulan kompetitif di pasar global adalah koordinasi</a:t>
            </a:r>
          </a:p>
          <a:p>
            <a:pPr marL="431805" lvl="1" indent="-215903" algn="l">
              <a:lnSpc>
                <a:spcPts val="3000"/>
              </a:lnSpc>
              <a:buFont typeface="Arial"/>
              <a:buChar char="•"/>
            </a:pPr>
            <a:r>
              <a:rPr lang="en-US" sz="2000">
                <a:solidFill>
                  <a:srgbClr val="1A263A"/>
                </a:solidFill>
                <a:latin typeface="Montserrat"/>
                <a:ea typeface="Montserrat"/>
                <a:cs typeface="Montserrat"/>
                <a:sym typeface="Montserrat"/>
              </a:rPr>
              <a:t>Manfaat dari koordinasi meliputi :</a:t>
            </a:r>
          </a:p>
          <a:p>
            <a:pPr marL="431805" lvl="1" indent="-215903" algn="l">
              <a:lnSpc>
                <a:spcPts val="3000"/>
              </a:lnSpc>
              <a:buAutoNum type="arabicPeriod"/>
            </a:pPr>
            <a:r>
              <a:rPr lang="en-US" sz="2000">
                <a:solidFill>
                  <a:srgbClr val="1A263A"/>
                </a:solidFill>
                <a:latin typeface="Montserrat"/>
                <a:ea typeface="Montserrat"/>
                <a:cs typeface="Montserrat"/>
                <a:sym typeface="Montserrat"/>
              </a:rPr>
              <a:t>Fleksibilitas dalam merespon pesaing dan pasar.</a:t>
            </a:r>
          </a:p>
          <a:p>
            <a:pPr marL="431805" lvl="1" indent="-215903" algn="l">
              <a:lnSpc>
                <a:spcPts val="3000"/>
              </a:lnSpc>
              <a:buAutoNum type="arabicPeriod"/>
            </a:pPr>
            <a:r>
              <a:rPr lang="en-US" sz="2000">
                <a:solidFill>
                  <a:srgbClr val="1A263A"/>
                </a:solidFill>
                <a:latin typeface="Montserrat"/>
                <a:ea typeface="Montserrat"/>
                <a:cs typeface="Montserrat"/>
                <a:sym typeface="Montserrat"/>
              </a:rPr>
              <a:t>Kemampuan untuk mengikuti perkembangan kebutuhan pasar global.</a:t>
            </a:r>
          </a:p>
          <a:p>
            <a:pPr marL="431805" lvl="1" indent="-215903" algn="l">
              <a:lnSpc>
                <a:spcPts val="3000"/>
              </a:lnSpc>
              <a:buAutoNum type="arabicPeriod"/>
            </a:pPr>
            <a:r>
              <a:rPr lang="en-US" sz="2000">
                <a:solidFill>
                  <a:srgbClr val="1A263A"/>
                </a:solidFill>
                <a:latin typeface="Montserrat"/>
                <a:ea typeface="Montserrat"/>
                <a:cs typeface="Montserrat"/>
                <a:sym typeface="Montserrat"/>
              </a:rPr>
              <a:t>Mengurangi biaya operasi keseluruhan.</a:t>
            </a:r>
          </a:p>
          <a:p>
            <a:pPr marL="431805" lvl="1" indent="-215903" algn="l">
              <a:lnSpc>
                <a:spcPts val="3000"/>
              </a:lnSpc>
              <a:buAutoNum type="arabicPeriod"/>
            </a:pPr>
            <a:r>
              <a:rPr lang="en-US" sz="2000">
                <a:solidFill>
                  <a:srgbClr val="1A263A"/>
                </a:solidFill>
                <a:latin typeface="Montserrat"/>
                <a:ea typeface="Montserrat"/>
                <a:cs typeface="Montserrat"/>
                <a:sym typeface="Montserrat"/>
              </a:rPr>
              <a:t>Peningkatan efisiensi dan efektifitas dalam memenuhi kebutuhan pelanggan</a:t>
            </a:r>
          </a:p>
          <a:p>
            <a:pPr marL="431805" lvl="1" indent="-215903" algn="l">
              <a:lnSpc>
                <a:spcPts val="3000"/>
              </a:lnSpc>
              <a:buAutoNum type="arabicPeriod"/>
            </a:pPr>
            <a:r>
              <a:rPr lang="en-US" sz="2000">
                <a:solidFill>
                  <a:srgbClr val="1A263A"/>
                </a:solidFill>
                <a:latin typeface="Montserrat"/>
                <a:ea typeface="Montserrat"/>
                <a:cs typeface="Montserrat"/>
                <a:sym typeface="Montserrat"/>
              </a:rPr>
              <a:t>Kemampuan mencapai dan mempertahankan keragaman produk perusahaan serta cara produksi dan distribusinya.</a:t>
            </a:r>
          </a:p>
        </p:txBody>
      </p:sp>
      <p:sp>
        <p:nvSpPr>
          <p:cNvPr id="24" name="Freeform 24"/>
          <p:cNvSpPr/>
          <p:nvPr/>
        </p:nvSpPr>
        <p:spPr>
          <a:xfrm rot="-5400000">
            <a:off x="16854726" y="5402234"/>
            <a:ext cx="803119" cy="935218"/>
          </a:xfrm>
          <a:custGeom>
            <a:avLst/>
            <a:gdLst/>
            <a:ahLst/>
            <a:cxnLst/>
            <a:rect l="l" t="t" r="r" b="b"/>
            <a:pathLst>
              <a:path w="803119" h="935218">
                <a:moveTo>
                  <a:pt x="0" y="0"/>
                </a:moveTo>
                <a:lnTo>
                  <a:pt x="803119" y="0"/>
                </a:lnTo>
                <a:lnTo>
                  <a:pt x="803119" y="935218"/>
                </a:lnTo>
                <a:lnTo>
                  <a:pt x="0" y="9352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transition>
    <p:push/>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A263A"/>
        </a:solidFill>
        <a:effectLst/>
      </p:bgPr>
    </p:bg>
    <p:spTree>
      <p:nvGrpSpPr>
        <p:cNvPr id="1" name=""/>
        <p:cNvGrpSpPr/>
        <p:nvPr/>
      </p:nvGrpSpPr>
      <p:grpSpPr>
        <a:xfrm>
          <a:off x="0" y="0"/>
          <a:ext cx="0" cy="0"/>
          <a:chOff x="0" y="0"/>
          <a:chExt cx="0" cy="0"/>
        </a:xfrm>
      </p:grpSpPr>
      <p:grpSp>
        <p:nvGrpSpPr>
          <p:cNvPr id="2" name="Group 2"/>
          <p:cNvGrpSpPr/>
          <p:nvPr/>
        </p:nvGrpSpPr>
        <p:grpSpPr>
          <a:xfrm>
            <a:off x="0" y="3752917"/>
            <a:ext cx="18288000" cy="6534083"/>
            <a:chOff x="0" y="0"/>
            <a:chExt cx="4183122" cy="1494579"/>
          </a:xfrm>
        </p:grpSpPr>
        <p:sp>
          <p:nvSpPr>
            <p:cNvPr id="3" name="Freeform 3"/>
            <p:cNvSpPr/>
            <p:nvPr/>
          </p:nvSpPr>
          <p:spPr>
            <a:xfrm>
              <a:off x="0" y="0"/>
              <a:ext cx="4183122" cy="1494579"/>
            </a:xfrm>
            <a:custGeom>
              <a:avLst/>
              <a:gdLst/>
              <a:ahLst/>
              <a:cxnLst/>
              <a:rect l="l" t="t" r="r" b="b"/>
              <a:pathLst>
                <a:path w="4183122" h="1494579">
                  <a:moveTo>
                    <a:pt x="0" y="0"/>
                  </a:moveTo>
                  <a:lnTo>
                    <a:pt x="4183122" y="0"/>
                  </a:lnTo>
                  <a:lnTo>
                    <a:pt x="4183122" y="1494579"/>
                  </a:lnTo>
                  <a:lnTo>
                    <a:pt x="0" y="1494579"/>
                  </a:lnTo>
                  <a:close/>
                </a:path>
              </a:pathLst>
            </a:custGeom>
            <a:solidFill>
              <a:srgbClr val="FFFFFF"/>
            </a:solidFill>
          </p:spPr>
        </p:sp>
        <p:sp>
          <p:nvSpPr>
            <p:cNvPr id="4" name="TextBox 4"/>
            <p:cNvSpPr txBox="1"/>
            <p:nvPr/>
          </p:nvSpPr>
          <p:spPr>
            <a:xfrm>
              <a:off x="0" y="-47625"/>
              <a:ext cx="4183122" cy="1542204"/>
            </a:xfrm>
            <a:prstGeom prst="rect">
              <a:avLst/>
            </a:prstGeom>
          </p:spPr>
          <p:txBody>
            <a:bodyPr lIns="50800" tIns="50800" rIns="50800" bIns="50800" rtlCol="0" anchor="ctr"/>
            <a:lstStyle/>
            <a:p>
              <a:pPr algn="ctr">
                <a:lnSpc>
                  <a:spcPts val="2800"/>
                </a:lnSpc>
              </a:pPr>
              <a:endParaRPr/>
            </a:p>
          </p:txBody>
        </p:sp>
      </p:grpSp>
      <p:sp>
        <p:nvSpPr>
          <p:cNvPr id="11" name="AutoShape 11"/>
          <p:cNvSpPr/>
          <p:nvPr/>
        </p:nvSpPr>
        <p:spPr>
          <a:xfrm>
            <a:off x="8609925" y="3329099"/>
            <a:ext cx="1068150" cy="0"/>
          </a:xfrm>
          <a:prstGeom prst="line">
            <a:avLst/>
          </a:prstGeom>
          <a:ln w="19050" cap="flat">
            <a:solidFill>
              <a:srgbClr val="BC2026"/>
            </a:solidFill>
            <a:prstDash val="solid"/>
            <a:headEnd type="none" w="sm" len="sm"/>
            <a:tailEnd type="none" w="sm" len="sm"/>
          </a:ln>
        </p:spPr>
      </p:sp>
      <p:grpSp>
        <p:nvGrpSpPr>
          <p:cNvPr id="12" name="Group 12"/>
          <p:cNvGrpSpPr/>
          <p:nvPr/>
        </p:nvGrpSpPr>
        <p:grpSpPr>
          <a:xfrm>
            <a:off x="289267" y="4618062"/>
            <a:ext cx="4270393" cy="4535755"/>
            <a:chOff x="0" y="0"/>
            <a:chExt cx="812800" cy="863307"/>
          </a:xfrm>
        </p:grpSpPr>
        <p:sp>
          <p:nvSpPr>
            <p:cNvPr id="13" name="Freeform 13"/>
            <p:cNvSpPr/>
            <p:nvPr/>
          </p:nvSpPr>
          <p:spPr>
            <a:xfrm>
              <a:off x="0" y="0"/>
              <a:ext cx="812800" cy="863307"/>
            </a:xfrm>
            <a:custGeom>
              <a:avLst/>
              <a:gdLst/>
              <a:ahLst/>
              <a:cxnLst/>
              <a:rect l="l" t="t" r="r" b="b"/>
              <a:pathLst>
                <a:path w="812800" h="863307">
                  <a:moveTo>
                    <a:pt x="0" y="0"/>
                  </a:moveTo>
                  <a:lnTo>
                    <a:pt x="812800" y="0"/>
                  </a:lnTo>
                  <a:lnTo>
                    <a:pt x="812800" y="863307"/>
                  </a:lnTo>
                  <a:lnTo>
                    <a:pt x="0" y="863307"/>
                  </a:lnTo>
                  <a:close/>
                </a:path>
              </a:pathLst>
            </a:custGeom>
            <a:solidFill>
              <a:srgbClr val="BC2026"/>
            </a:solidFill>
            <a:ln cap="sq">
              <a:noFill/>
              <a:prstDash val="solid"/>
              <a:miter/>
            </a:ln>
          </p:spPr>
        </p:sp>
        <p:sp>
          <p:nvSpPr>
            <p:cNvPr id="14" name="TextBox 14"/>
            <p:cNvSpPr txBox="1"/>
            <p:nvPr/>
          </p:nvSpPr>
          <p:spPr>
            <a:xfrm>
              <a:off x="0" y="0"/>
              <a:ext cx="812800" cy="863307"/>
            </a:xfrm>
            <a:prstGeom prst="rect">
              <a:avLst/>
            </a:prstGeom>
          </p:spPr>
          <p:txBody>
            <a:bodyPr lIns="50800" tIns="50800" rIns="50800" bIns="50800" rtlCol="0" anchor="ctr"/>
            <a:lstStyle/>
            <a:p>
              <a:pPr algn="ctr">
                <a:lnSpc>
                  <a:spcPts val="2160"/>
                </a:lnSpc>
              </a:pPr>
              <a:endParaRPr/>
            </a:p>
          </p:txBody>
        </p:sp>
      </p:grpSp>
      <p:grpSp>
        <p:nvGrpSpPr>
          <p:cNvPr id="15" name="Group 15"/>
          <p:cNvGrpSpPr/>
          <p:nvPr/>
        </p:nvGrpSpPr>
        <p:grpSpPr>
          <a:xfrm>
            <a:off x="4766084" y="4618062"/>
            <a:ext cx="4270393" cy="4535755"/>
            <a:chOff x="0" y="0"/>
            <a:chExt cx="812800" cy="863307"/>
          </a:xfrm>
        </p:grpSpPr>
        <p:sp>
          <p:nvSpPr>
            <p:cNvPr id="16" name="Freeform 16"/>
            <p:cNvSpPr/>
            <p:nvPr/>
          </p:nvSpPr>
          <p:spPr>
            <a:xfrm>
              <a:off x="0" y="0"/>
              <a:ext cx="812800" cy="863307"/>
            </a:xfrm>
            <a:custGeom>
              <a:avLst/>
              <a:gdLst/>
              <a:ahLst/>
              <a:cxnLst/>
              <a:rect l="l" t="t" r="r" b="b"/>
              <a:pathLst>
                <a:path w="812800" h="863307">
                  <a:moveTo>
                    <a:pt x="0" y="0"/>
                  </a:moveTo>
                  <a:lnTo>
                    <a:pt x="812800" y="0"/>
                  </a:lnTo>
                  <a:lnTo>
                    <a:pt x="812800" y="863307"/>
                  </a:lnTo>
                  <a:lnTo>
                    <a:pt x="0" y="863307"/>
                  </a:lnTo>
                  <a:close/>
                </a:path>
              </a:pathLst>
            </a:custGeom>
            <a:solidFill>
              <a:srgbClr val="1A263A"/>
            </a:solidFill>
            <a:ln cap="sq">
              <a:noFill/>
              <a:prstDash val="solid"/>
              <a:miter/>
            </a:ln>
          </p:spPr>
        </p:sp>
        <p:sp>
          <p:nvSpPr>
            <p:cNvPr id="17" name="TextBox 17"/>
            <p:cNvSpPr txBox="1"/>
            <p:nvPr/>
          </p:nvSpPr>
          <p:spPr>
            <a:xfrm>
              <a:off x="0" y="0"/>
              <a:ext cx="812800" cy="863307"/>
            </a:xfrm>
            <a:prstGeom prst="rect">
              <a:avLst/>
            </a:prstGeom>
          </p:spPr>
          <p:txBody>
            <a:bodyPr lIns="50800" tIns="50800" rIns="50800" bIns="50800" rtlCol="0" anchor="ctr"/>
            <a:lstStyle/>
            <a:p>
              <a:pPr algn="ctr">
                <a:lnSpc>
                  <a:spcPts val="2160"/>
                </a:lnSpc>
              </a:pPr>
              <a:endParaRPr/>
            </a:p>
          </p:txBody>
        </p:sp>
      </p:grpSp>
      <p:grpSp>
        <p:nvGrpSpPr>
          <p:cNvPr id="18" name="Group 18"/>
          <p:cNvGrpSpPr/>
          <p:nvPr/>
        </p:nvGrpSpPr>
        <p:grpSpPr>
          <a:xfrm>
            <a:off x="9247212" y="4618062"/>
            <a:ext cx="4270393" cy="4535755"/>
            <a:chOff x="0" y="0"/>
            <a:chExt cx="812800" cy="863307"/>
          </a:xfrm>
        </p:grpSpPr>
        <p:sp>
          <p:nvSpPr>
            <p:cNvPr id="19" name="Freeform 19"/>
            <p:cNvSpPr/>
            <p:nvPr/>
          </p:nvSpPr>
          <p:spPr>
            <a:xfrm>
              <a:off x="0" y="0"/>
              <a:ext cx="812800" cy="863307"/>
            </a:xfrm>
            <a:custGeom>
              <a:avLst/>
              <a:gdLst/>
              <a:ahLst/>
              <a:cxnLst/>
              <a:rect l="l" t="t" r="r" b="b"/>
              <a:pathLst>
                <a:path w="812800" h="863307">
                  <a:moveTo>
                    <a:pt x="0" y="0"/>
                  </a:moveTo>
                  <a:lnTo>
                    <a:pt x="812800" y="0"/>
                  </a:lnTo>
                  <a:lnTo>
                    <a:pt x="812800" y="863307"/>
                  </a:lnTo>
                  <a:lnTo>
                    <a:pt x="0" y="863307"/>
                  </a:lnTo>
                  <a:close/>
                </a:path>
              </a:pathLst>
            </a:custGeom>
            <a:solidFill>
              <a:srgbClr val="BC2026"/>
            </a:solidFill>
            <a:ln cap="sq">
              <a:noFill/>
              <a:prstDash val="solid"/>
              <a:miter/>
            </a:ln>
          </p:spPr>
        </p:sp>
        <p:sp>
          <p:nvSpPr>
            <p:cNvPr id="20" name="TextBox 20"/>
            <p:cNvSpPr txBox="1"/>
            <p:nvPr/>
          </p:nvSpPr>
          <p:spPr>
            <a:xfrm>
              <a:off x="0" y="0"/>
              <a:ext cx="812800" cy="863307"/>
            </a:xfrm>
            <a:prstGeom prst="rect">
              <a:avLst/>
            </a:prstGeom>
          </p:spPr>
          <p:txBody>
            <a:bodyPr lIns="50800" tIns="50800" rIns="50800" bIns="50800" rtlCol="0" anchor="ctr"/>
            <a:lstStyle/>
            <a:p>
              <a:pPr algn="ctr">
                <a:lnSpc>
                  <a:spcPts val="2160"/>
                </a:lnSpc>
              </a:pPr>
              <a:endParaRPr/>
            </a:p>
          </p:txBody>
        </p:sp>
      </p:grpSp>
      <p:sp>
        <p:nvSpPr>
          <p:cNvPr id="21" name="Freeform 21"/>
          <p:cNvSpPr/>
          <p:nvPr/>
        </p:nvSpPr>
        <p:spPr>
          <a:xfrm rot="-5400000">
            <a:off x="675210" y="3214495"/>
            <a:ext cx="924739" cy="1076843"/>
          </a:xfrm>
          <a:custGeom>
            <a:avLst/>
            <a:gdLst/>
            <a:ahLst/>
            <a:cxnLst/>
            <a:rect l="l" t="t" r="r" b="b"/>
            <a:pathLst>
              <a:path w="924739" h="1076843">
                <a:moveTo>
                  <a:pt x="0" y="0"/>
                </a:moveTo>
                <a:lnTo>
                  <a:pt x="924739" y="0"/>
                </a:lnTo>
                <a:lnTo>
                  <a:pt x="924739" y="1076843"/>
                </a:lnTo>
                <a:lnTo>
                  <a:pt x="0" y="10768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3" name="TextBox 23"/>
          <p:cNvSpPr txBox="1"/>
          <p:nvPr/>
        </p:nvSpPr>
        <p:spPr>
          <a:xfrm>
            <a:off x="5310423" y="1430449"/>
            <a:ext cx="7356477" cy="1555750"/>
          </a:xfrm>
          <a:prstGeom prst="rect">
            <a:avLst/>
          </a:prstGeom>
        </p:spPr>
        <p:txBody>
          <a:bodyPr lIns="0" tIns="0" rIns="0" bIns="0" rtlCol="0" anchor="t">
            <a:spAutoFit/>
          </a:bodyPr>
          <a:lstStyle/>
          <a:p>
            <a:pPr algn="ctr">
              <a:lnSpc>
                <a:spcPts val="6049"/>
              </a:lnSpc>
            </a:pPr>
            <a:r>
              <a:rPr lang="en-US" sz="5499" b="1">
                <a:solidFill>
                  <a:srgbClr val="FFFFFF"/>
                </a:solidFill>
                <a:latin typeface="Barlow SemiCondensed Bold"/>
                <a:ea typeface="Barlow SemiCondensed Bold"/>
                <a:cs typeface="Barlow SemiCondensed Bold"/>
                <a:sym typeface="Barlow SemiCondensed Bold"/>
              </a:rPr>
              <a:t>STRATEGI GLOBAL INFORMATION SYSTEM </a:t>
            </a:r>
          </a:p>
        </p:txBody>
      </p:sp>
      <p:sp>
        <p:nvSpPr>
          <p:cNvPr id="24" name="TextBox 24"/>
          <p:cNvSpPr txBox="1"/>
          <p:nvPr/>
        </p:nvSpPr>
        <p:spPr>
          <a:xfrm>
            <a:off x="488898" y="5784531"/>
            <a:ext cx="3871132" cy="1601195"/>
          </a:xfrm>
          <a:prstGeom prst="rect">
            <a:avLst/>
          </a:prstGeom>
        </p:spPr>
        <p:txBody>
          <a:bodyPr lIns="0" tIns="0" rIns="0" bIns="0" rtlCol="0" anchor="t">
            <a:spAutoFit/>
          </a:bodyPr>
          <a:lstStyle/>
          <a:p>
            <a:pPr algn="just">
              <a:lnSpc>
                <a:spcPts val="2585"/>
              </a:lnSpc>
            </a:pPr>
            <a:r>
              <a:rPr lang="en-US" sz="1723">
                <a:solidFill>
                  <a:srgbClr val="FFFFFF"/>
                </a:solidFill>
                <a:latin typeface="Montserrat"/>
                <a:ea typeface="Montserrat"/>
                <a:cs typeface="Montserrat"/>
                <a:sym typeface="Montserrat"/>
              </a:rPr>
              <a:t>merupakan desentralisasi di mana perusahaan cabang diizinkan untuk mengembangkan produk serta memasarkannya secara mandiri di wilayah operas.</a:t>
            </a:r>
          </a:p>
        </p:txBody>
      </p:sp>
      <p:sp>
        <p:nvSpPr>
          <p:cNvPr id="25" name="TextBox 25"/>
          <p:cNvSpPr txBox="1"/>
          <p:nvPr/>
        </p:nvSpPr>
        <p:spPr>
          <a:xfrm>
            <a:off x="4965715" y="5681953"/>
            <a:ext cx="3871132" cy="3220593"/>
          </a:xfrm>
          <a:prstGeom prst="rect">
            <a:avLst/>
          </a:prstGeom>
        </p:spPr>
        <p:txBody>
          <a:bodyPr lIns="0" tIns="0" rIns="0" bIns="0" rtlCol="0" anchor="t">
            <a:spAutoFit/>
          </a:bodyPr>
          <a:lstStyle/>
          <a:p>
            <a:pPr algn="just">
              <a:lnSpc>
                <a:spcPts val="2580"/>
              </a:lnSpc>
            </a:pPr>
            <a:r>
              <a:rPr lang="en-US" sz="1720">
                <a:solidFill>
                  <a:srgbClr val="FFFFFF"/>
                </a:solidFill>
                <a:latin typeface="Montserrat"/>
                <a:ea typeface="Montserrat"/>
                <a:cs typeface="Montserrat"/>
                <a:sym typeface="Montserrat"/>
              </a:rPr>
              <a:t>kebalikan dari strategi multinasional di mana menerapkan sentralisasi, membatasi kendali dari perusahaan cabang oleh perusahaan induknya, sehingga produk-produknya dibuat di perusahaan induk yang kemudian dikirimkan kepada perusahaan-perusahaan cabang</a:t>
            </a:r>
          </a:p>
        </p:txBody>
      </p:sp>
      <p:sp>
        <p:nvSpPr>
          <p:cNvPr id="26" name="TextBox 26"/>
          <p:cNvSpPr txBox="1"/>
          <p:nvPr/>
        </p:nvSpPr>
        <p:spPr>
          <a:xfrm>
            <a:off x="9446843" y="5681953"/>
            <a:ext cx="3871132" cy="2896595"/>
          </a:xfrm>
          <a:prstGeom prst="rect">
            <a:avLst/>
          </a:prstGeom>
        </p:spPr>
        <p:txBody>
          <a:bodyPr lIns="0" tIns="0" rIns="0" bIns="0" rtlCol="0" anchor="t">
            <a:spAutoFit/>
          </a:bodyPr>
          <a:lstStyle/>
          <a:p>
            <a:pPr algn="just">
              <a:lnSpc>
                <a:spcPts val="2585"/>
              </a:lnSpc>
            </a:pPr>
            <a:r>
              <a:rPr lang="en-US" sz="1723">
                <a:solidFill>
                  <a:srgbClr val="FFFFFF"/>
                </a:solidFill>
                <a:latin typeface="Montserrat"/>
                <a:ea typeface="Montserrat"/>
                <a:cs typeface="Montserrat"/>
                <a:sym typeface="Montserrat"/>
              </a:rPr>
              <a:t>perpaduan antara strategi multinasional dan strategi dunia global yang menerapkan kendali sentralisasi. Perusahaan induk menetapkan standarisasi produk serta menunjuk cabang-cabang untuk menyesuaikan produk, proses, dan strategi ke daerah operasi masing-masing</a:t>
            </a:r>
          </a:p>
        </p:txBody>
      </p:sp>
      <p:sp>
        <p:nvSpPr>
          <p:cNvPr id="27" name="TextBox 27"/>
          <p:cNvSpPr txBox="1"/>
          <p:nvPr/>
        </p:nvSpPr>
        <p:spPr>
          <a:xfrm>
            <a:off x="754684" y="4886960"/>
            <a:ext cx="3339560" cy="705139"/>
          </a:xfrm>
          <a:prstGeom prst="rect">
            <a:avLst/>
          </a:prstGeom>
        </p:spPr>
        <p:txBody>
          <a:bodyPr lIns="0" tIns="0" rIns="0" bIns="0" rtlCol="0" anchor="t">
            <a:spAutoFit/>
          </a:bodyPr>
          <a:lstStyle/>
          <a:p>
            <a:pPr algn="ctr">
              <a:lnSpc>
                <a:spcPts val="2885"/>
              </a:lnSpc>
            </a:pPr>
            <a:r>
              <a:rPr lang="en-US" sz="2404" b="1">
                <a:solidFill>
                  <a:srgbClr val="FFFFFF"/>
                </a:solidFill>
                <a:latin typeface="Montserrat Bold"/>
                <a:ea typeface="Montserrat Bold"/>
                <a:cs typeface="Montserrat Bold"/>
                <a:sym typeface="Montserrat Bold"/>
              </a:rPr>
              <a:t>Strategi multinasional</a:t>
            </a:r>
          </a:p>
        </p:txBody>
      </p:sp>
      <p:sp>
        <p:nvSpPr>
          <p:cNvPr id="28" name="TextBox 28"/>
          <p:cNvSpPr txBox="1"/>
          <p:nvPr/>
        </p:nvSpPr>
        <p:spPr>
          <a:xfrm>
            <a:off x="5231501" y="4784382"/>
            <a:ext cx="3339560" cy="705139"/>
          </a:xfrm>
          <a:prstGeom prst="rect">
            <a:avLst/>
          </a:prstGeom>
        </p:spPr>
        <p:txBody>
          <a:bodyPr lIns="0" tIns="0" rIns="0" bIns="0" rtlCol="0" anchor="t">
            <a:spAutoFit/>
          </a:bodyPr>
          <a:lstStyle/>
          <a:p>
            <a:pPr algn="ctr">
              <a:lnSpc>
                <a:spcPts val="2885"/>
              </a:lnSpc>
            </a:pPr>
            <a:r>
              <a:rPr lang="en-US" sz="2404" b="1">
                <a:solidFill>
                  <a:srgbClr val="FFFFFF"/>
                </a:solidFill>
                <a:latin typeface="Montserrat Bold"/>
                <a:ea typeface="Montserrat Bold"/>
                <a:cs typeface="Montserrat Bold"/>
                <a:sym typeface="Montserrat Bold"/>
              </a:rPr>
              <a:t>Strategi dunia global</a:t>
            </a:r>
          </a:p>
        </p:txBody>
      </p:sp>
      <p:sp>
        <p:nvSpPr>
          <p:cNvPr id="29" name="TextBox 29"/>
          <p:cNvSpPr txBox="1"/>
          <p:nvPr/>
        </p:nvSpPr>
        <p:spPr>
          <a:xfrm>
            <a:off x="9712629" y="4784382"/>
            <a:ext cx="3339560" cy="705139"/>
          </a:xfrm>
          <a:prstGeom prst="rect">
            <a:avLst/>
          </a:prstGeom>
        </p:spPr>
        <p:txBody>
          <a:bodyPr lIns="0" tIns="0" rIns="0" bIns="0" rtlCol="0" anchor="t">
            <a:spAutoFit/>
          </a:bodyPr>
          <a:lstStyle/>
          <a:p>
            <a:pPr algn="ctr">
              <a:lnSpc>
                <a:spcPts val="2885"/>
              </a:lnSpc>
            </a:pPr>
            <a:r>
              <a:rPr lang="en-US" sz="2404" b="1">
                <a:solidFill>
                  <a:srgbClr val="FFFFFF"/>
                </a:solidFill>
                <a:latin typeface="Montserrat Bold"/>
                <a:ea typeface="Montserrat Bold"/>
                <a:cs typeface="Montserrat Bold"/>
                <a:sym typeface="Montserrat Bold"/>
              </a:rPr>
              <a:t>Strategi internasional</a:t>
            </a:r>
          </a:p>
        </p:txBody>
      </p:sp>
      <p:grpSp>
        <p:nvGrpSpPr>
          <p:cNvPr id="30" name="Group 30"/>
          <p:cNvGrpSpPr/>
          <p:nvPr/>
        </p:nvGrpSpPr>
        <p:grpSpPr>
          <a:xfrm>
            <a:off x="13727155" y="4618062"/>
            <a:ext cx="4270393" cy="4535755"/>
            <a:chOff x="0" y="0"/>
            <a:chExt cx="812800" cy="863307"/>
          </a:xfrm>
        </p:grpSpPr>
        <p:sp>
          <p:nvSpPr>
            <p:cNvPr id="31" name="Freeform 31"/>
            <p:cNvSpPr/>
            <p:nvPr/>
          </p:nvSpPr>
          <p:spPr>
            <a:xfrm>
              <a:off x="0" y="0"/>
              <a:ext cx="812800" cy="863307"/>
            </a:xfrm>
            <a:custGeom>
              <a:avLst/>
              <a:gdLst/>
              <a:ahLst/>
              <a:cxnLst/>
              <a:rect l="l" t="t" r="r" b="b"/>
              <a:pathLst>
                <a:path w="812800" h="863307">
                  <a:moveTo>
                    <a:pt x="0" y="0"/>
                  </a:moveTo>
                  <a:lnTo>
                    <a:pt x="812800" y="0"/>
                  </a:lnTo>
                  <a:lnTo>
                    <a:pt x="812800" y="863307"/>
                  </a:lnTo>
                  <a:lnTo>
                    <a:pt x="0" y="863307"/>
                  </a:lnTo>
                  <a:close/>
                </a:path>
              </a:pathLst>
            </a:custGeom>
            <a:solidFill>
              <a:srgbClr val="1A263A"/>
            </a:solidFill>
            <a:ln cap="sq">
              <a:noFill/>
              <a:prstDash val="solid"/>
              <a:miter/>
            </a:ln>
          </p:spPr>
        </p:sp>
        <p:sp>
          <p:nvSpPr>
            <p:cNvPr id="32" name="TextBox 32"/>
            <p:cNvSpPr txBox="1"/>
            <p:nvPr/>
          </p:nvSpPr>
          <p:spPr>
            <a:xfrm>
              <a:off x="0" y="0"/>
              <a:ext cx="812800" cy="863307"/>
            </a:xfrm>
            <a:prstGeom prst="rect">
              <a:avLst/>
            </a:prstGeom>
          </p:spPr>
          <p:txBody>
            <a:bodyPr lIns="50800" tIns="50800" rIns="50800" bIns="50800" rtlCol="0" anchor="ctr"/>
            <a:lstStyle/>
            <a:p>
              <a:pPr algn="ctr">
                <a:lnSpc>
                  <a:spcPts val="2160"/>
                </a:lnSpc>
              </a:pPr>
              <a:endParaRPr/>
            </a:p>
          </p:txBody>
        </p:sp>
      </p:grpSp>
      <p:sp>
        <p:nvSpPr>
          <p:cNvPr id="33" name="TextBox 33"/>
          <p:cNvSpPr txBox="1"/>
          <p:nvPr/>
        </p:nvSpPr>
        <p:spPr>
          <a:xfrm>
            <a:off x="13926786" y="5681953"/>
            <a:ext cx="3871132" cy="3220445"/>
          </a:xfrm>
          <a:prstGeom prst="rect">
            <a:avLst/>
          </a:prstGeom>
        </p:spPr>
        <p:txBody>
          <a:bodyPr lIns="0" tIns="0" rIns="0" bIns="0" rtlCol="0" anchor="t">
            <a:spAutoFit/>
          </a:bodyPr>
          <a:lstStyle/>
          <a:p>
            <a:pPr algn="just">
              <a:lnSpc>
                <a:spcPts val="2585"/>
              </a:lnSpc>
            </a:pPr>
            <a:r>
              <a:rPr lang="en-US" sz="1723">
                <a:solidFill>
                  <a:srgbClr val="FFFFFF"/>
                </a:solidFill>
                <a:latin typeface="Montserrat"/>
                <a:ea typeface="Montserrat"/>
                <a:cs typeface="Montserrat"/>
                <a:sym typeface="Montserrat"/>
              </a:rPr>
              <a:t>di mana perusahaan induk dan perusahaan cabang bekerjasama dalam penyusunan strategi, pengoperasiaanya, serta juga mengkoordinasikan logistik dalam penetapan sasaran produk yang tepat. rancangan basis data perusahaan harus digunakan oleh seluruh cabang yang tersebar di seluruh dunia</a:t>
            </a:r>
          </a:p>
        </p:txBody>
      </p:sp>
      <p:sp>
        <p:nvSpPr>
          <p:cNvPr id="34" name="TextBox 34"/>
          <p:cNvSpPr txBox="1"/>
          <p:nvPr/>
        </p:nvSpPr>
        <p:spPr>
          <a:xfrm>
            <a:off x="14192572" y="4784382"/>
            <a:ext cx="3339560" cy="705139"/>
          </a:xfrm>
          <a:prstGeom prst="rect">
            <a:avLst/>
          </a:prstGeom>
        </p:spPr>
        <p:txBody>
          <a:bodyPr lIns="0" tIns="0" rIns="0" bIns="0" rtlCol="0" anchor="t">
            <a:spAutoFit/>
          </a:bodyPr>
          <a:lstStyle/>
          <a:p>
            <a:pPr algn="ctr">
              <a:lnSpc>
                <a:spcPts val="2885"/>
              </a:lnSpc>
            </a:pPr>
            <a:r>
              <a:rPr lang="en-US" sz="2404" b="1">
                <a:solidFill>
                  <a:srgbClr val="FFFFFF"/>
                </a:solidFill>
                <a:latin typeface="Montserrat Bold"/>
                <a:ea typeface="Montserrat Bold"/>
                <a:cs typeface="Montserrat Bold"/>
                <a:sym typeface="Montserrat Bold"/>
              </a:rPr>
              <a:t>Strategi antarnegara</a:t>
            </a:r>
          </a:p>
        </p:txBody>
      </p:sp>
    </p:spTree>
  </p:cSld>
  <p:clrMapOvr>
    <a:masterClrMapping/>
  </p:clrMapOvr>
  <p:transition>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6750" y="5084973"/>
            <a:ext cx="8702624" cy="4895850"/>
            <a:chOff x="0" y="0"/>
            <a:chExt cx="11603499" cy="6527800"/>
          </a:xfrm>
        </p:grpSpPr>
        <p:pic>
          <p:nvPicPr>
            <p:cNvPr id="3" name="Picture 3"/>
            <p:cNvPicPr>
              <a:picLocks noChangeAspect="1"/>
            </p:cNvPicPr>
            <p:nvPr/>
          </p:nvPicPr>
          <p:blipFill>
            <a:blip r:embed="rId2"/>
            <a:srcRect t="7807" b="7807"/>
            <a:stretch>
              <a:fillRect/>
            </a:stretch>
          </p:blipFill>
          <p:spPr>
            <a:xfrm>
              <a:off x="0" y="0"/>
              <a:ext cx="11603499" cy="6527800"/>
            </a:xfrm>
            <a:prstGeom prst="rect">
              <a:avLst/>
            </a:prstGeom>
          </p:spPr>
        </p:pic>
      </p:grpSp>
      <p:sp>
        <p:nvSpPr>
          <p:cNvPr id="4" name="AutoShape 4"/>
          <p:cNvSpPr/>
          <p:nvPr/>
        </p:nvSpPr>
        <p:spPr>
          <a:xfrm>
            <a:off x="1054118" y="4668359"/>
            <a:ext cx="8089882" cy="0"/>
          </a:xfrm>
          <a:prstGeom prst="line">
            <a:avLst/>
          </a:prstGeom>
          <a:ln w="19050" cap="flat">
            <a:solidFill>
              <a:srgbClr val="BC2026"/>
            </a:solidFill>
            <a:prstDash val="solid"/>
            <a:headEnd type="none" w="sm" len="sm"/>
            <a:tailEnd type="none" w="sm" len="sm"/>
          </a:ln>
        </p:spPr>
      </p:sp>
      <p:grpSp>
        <p:nvGrpSpPr>
          <p:cNvPr id="5" name="Group 5"/>
          <p:cNvGrpSpPr/>
          <p:nvPr/>
        </p:nvGrpSpPr>
        <p:grpSpPr>
          <a:xfrm>
            <a:off x="13550715" y="0"/>
            <a:ext cx="4749371" cy="2414724"/>
            <a:chOff x="0" y="0"/>
            <a:chExt cx="1250863" cy="635977"/>
          </a:xfrm>
        </p:grpSpPr>
        <p:sp>
          <p:nvSpPr>
            <p:cNvPr id="6" name="Freeform 6"/>
            <p:cNvSpPr/>
            <p:nvPr/>
          </p:nvSpPr>
          <p:spPr>
            <a:xfrm>
              <a:off x="0" y="0"/>
              <a:ext cx="1250863" cy="635977"/>
            </a:xfrm>
            <a:custGeom>
              <a:avLst/>
              <a:gdLst/>
              <a:ahLst/>
              <a:cxnLst/>
              <a:rect l="l" t="t" r="r" b="b"/>
              <a:pathLst>
                <a:path w="1250863" h="635977">
                  <a:moveTo>
                    <a:pt x="0" y="0"/>
                  </a:moveTo>
                  <a:lnTo>
                    <a:pt x="1250863" y="0"/>
                  </a:lnTo>
                  <a:lnTo>
                    <a:pt x="1250863" y="635977"/>
                  </a:lnTo>
                  <a:lnTo>
                    <a:pt x="0" y="635977"/>
                  </a:lnTo>
                  <a:close/>
                </a:path>
              </a:pathLst>
            </a:custGeom>
            <a:solidFill>
              <a:srgbClr val="BC2026"/>
            </a:solidFill>
          </p:spPr>
        </p:sp>
        <p:sp>
          <p:nvSpPr>
            <p:cNvPr id="7" name="TextBox 7"/>
            <p:cNvSpPr txBox="1"/>
            <p:nvPr/>
          </p:nvSpPr>
          <p:spPr>
            <a:xfrm>
              <a:off x="0" y="-47625"/>
              <a:ext cx="1250863" cy="683602"/>
            </a:xfrm>
            <a:prstGeom prst="rect">
              <a:avLst/>
            </a:prstGeom>
          </p:spPr>
          <p:txBody>
            <a:bodyPr lIns="50800" tIns="50800" rIns="50800" bIns="50800" rtlCol="0" anchor="ctr"/>
            <a:lstStyle/>
            <a:p>
              <a:pPr algn="ctr">
                <a:lnSpc>
                  <a:spcPts val="2800"/>
                </a:lnSpc>
              </a:pPr>
              <a:endParaRPr/>
            </a:p>
          </p:txBody>
        </p:sp>
      </p:grpSp>
      <p:grpSp>
        <p:nvGrpSpPr>
          <p:cNvPr id="8" name="Group 8"/>
          <p:cNvGrpSpPr/>
          <p:nvPr/>
        </p:nvGrpSpPr>
        <p:grpSpPr>
          <a:xfrm>
            <a:off x="9708732" y="513677"/>
            <a:ext cx="7550568" cy="2880400"/>
            <a:chOff x="0" y="0"/>
            <a:chExt cx="1988627" cy="758624"/>
          </a:xfrm>
        </p:grpSpPr>
        <p:sp>
          <p:nvSpPr>
            <p:cNvPr id="9" name="Freeform 9"/>
            <p:cNvSpPr/>
            <p:nvPr/>
          </p:nvSpPr>
          <p:spPr>
            <a:xfrm>
              <a:off x="0" y="0"/>
              <a:ext cx="1988627" cy="758624"/>
            </a:xfrm>
            <a:custGeom>
              <a:avLst/>
              <a:gdLst/>
              <a:ahLst/>
              <a:cxnLst/>
              <a:rect l="l" t="t" r="r" b="b"/>
              <a:pathLst>
                <a:path w="1988627" h="758624">
                  <a:moveTo>
                    <a:pt x="0" y="0"/>
                  </a:moveTo>
                  <a:lnTo>
                    <a:pt x="1988627" y="0"/>
                  </a:lnTo>
                  <a:lnTo>
                    <a:pt x="1988627" y="758624"/>
                  </a:lnTo>
                  <a:lnTo>
                    <a:pt x="0" y="758624"/>
                  </a:lnTo>
                  <a:close/>
                </a:path>
              </a:pathLst>
            </a:custGeom>
            <a:solidFill>
              <a:srgbClr val="1A263A"/>
            </a:solidFill>
          </p:spPr>
        </p:sp>
        <p:sp>
          <p:nvSpPr>
            <p:cNvPr id="10" name="TextBox 10"/>
            <p:cNvSpPr txBox="1"/>
            <p:nvPr/>
          </p:nvSpPr>
          <p:spPr>
            <a:xfrm>
              <a:off x="0" y="-47625"/>
              <a:ext cx="1988627" cy="806249"/>
            </a:xfrm>
            <a:prstGeom prst="rect">
              <a:avLst/>
            </a:prstGeom>
          </p:spPr>
          <p:txBody>
            <a:bodyPr lIns="50800" tIns="50800" rIns="50800" bIns="50800" rtlCol="0" anchor="ctr"/>
            <a:lstStyle/>
            <a:p>
              <a:pPr algn="ctr">
                <a:lnSpc>
                  <a:spcPts val="2800"/>
                </a:lnSpc>
              </a:pPr>
              <a:endParaRPr/>
            </a:p>
          </p:txBody>
        </p:sp>
      </p:grpSp>
      <p:sp>
        <p:nvSpPr>
          <p:cNvPr id="11" name="Freeform 11"/>
          <p:cNvSpPr/>
          <p:nvPr/>
        </p:nvSpPr>
        <p:spPr>
          <a:xfrm>
            <a:off x="10576619" y="3697697"/>
            <a:ext cx="490258" cy="345018"/>
          </a:xfrm>
          <a:custGeom>
            <a:avLst/>
            <a:gdLst/>
            <a:ahLst/>
            <a:cxnLst/>
            <a:rect l="l" t="t" r="r" b="b"/>
            <a:pathLst>
              <a:path w="490258" h="345018">
                <a:moveTo>
                  <a:pt x="0" y="0"/>
                </a:moveTo>
                <a:lnTo>
                  <a:pt x="490258" y="0"/>
                </a:lnTo>
                <a:lnTo>
                  <a:pt x="490258" y="345018"/>
                </a:lnTo>
                <a:lnTo>
                  <a:pt x="0" y="3450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Freeform 12"/>
          <p:cNvSpPr/>
          <p:nvPr/>
        </p:nvSpPr>
        <p:spPr>
          <a:xfrm>
            <a:off x="10665910" y="1028700"/>
            <a:ext cx="490258" cy="345018"/>
          </a:xfrm>
          <a:custGeom>
            <a:avLst/>
            <a:gdLst/>
            <a:ahLst/>
            <a:cxnLst/>
            <a:rect l="l" t="t" r="r" b="b"/>
            <a:pathLst>
              <a:path w="490258" h="345018">
                <a:moveTo>
                  <a:pt x="0" y="0"/>
                </a:moveTo>
                <a:lnTo>
                  <a:pt x="490258" y="0"/>
                </a:lnTo>
                <a:lnTo>
                  <a:pt x="490258" y="345018"/>
                </a:lnTo>
                <a:lnTo>
                  <a:pt x="0" y="3450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TextBox 13"/>
          <p:cNvSpPr txBox="1"/>
          <p:nvPr/>
        </p:nvSpPr>
        <p:spPr>
          <a:xfrm>
            <a:off x="10576619" y="4411477"/>
            <a:ext cx="5814794" cy="1123949"/>
          </a:xfrm>
          <a:prstGeom prst="rect">
            <a:avLst/>
          </a:prstGeom>
        </p:spPr>
        <p:txBody>
          <a:bodyPr lIns="0" tIns="0" rIns="0" bIns="0" rtlCol="0" anchor="t">
            <a:spAutoFit/>
          </a:bodyPr>
          <a:lstStyle/>
          <a:p>
            <a:pPr algn="l">
              <a:lnSpc>
                <a:spcPts val="3000"/>
              </a:lnSpc>
            </a:pPr>
            <a:r>
              <a:rPr lang="en-US" sz="2000">
                <a:solidFill>
                  <a:srgbClr val="1A263A"/>
                </a:solidFill>
                <a:latin typeface="Montserrat"/>
                <a:ea typeface="Montserrat"/>
                <a:cs typeface="Montserrat"/>
                <a:sym typeface="Montserrat"/>
              </a:rPr>
              <a:t>jaringan komputer publik yang berorientasi sebagai penghubung perusahaan dengan calon konsumen atau pelanggan</a:t>
            </a:r>
          </a:p>
        </p:txBody>
      </p:sp>
      <p:sp>
        <p:nvSpPr>
          <p:cNvPr id="14" name="TextBox 14"/>
          <p:cNvSpPr txBox="1"/>
          <p:nvPr/>
        </p:nvSpPr>
        <p:spPr>
          <a:xfrm>
            <a:off x="10643318" y="1731641"/>
            <a:ext cx="5814794" cy="1432559"/>
          </a:xfrm>
          <a:prstGeom prst="rect">
            <a:avLst/>
          </a:prstGeom>
        </p:spPr>
        <p:txBody>
          <a:bodyPr lIns="0" tIns="0" rIns="0" bIns="0" rtlCol="0" anchor="t">
            <a:spAutoFit/>
          </a:bodyPr>
          <a:lstStyle/>
          <a:p>
            <a:pPr algn="l">
              <a:lnSpc>
                <a:spcPts val="2850"/>
              </a:lnSpc>
            </a:pPr>
            <a:r>
              <a:rPr lang="en-US" sz="1900">
                <a:solidFill>
                  <a:srgbClr val="FFFFFF"/>
                </a:solidFill>
                <a:latin typeface="Montserrat"/>
                <a:ea typeface="Montserrat"/>
                <a:cs typeface="Montserrat"/>
                <a:sym typeface="Montserrat"/>
              </a:rPr>
              <a:t>aringan internal perusahaan yang menghubungkan antar kantor pusat dan kantor cabang yang terpisah secara geografis, baik lokal maupun regional.</a:t>
            </a:r>
          </a:p>
        </p:txBody>
      </p:sp>
      <p:sp>
        <p:nvSpPr>
          <p:cNvPr id="15" name="TextBox 15"/>
          <p:cNvSpPr txBox="1"/>
          <p:nvPr/>
        </p:nvSpPr>
        <p:spPr>
          <a:xfrm>
            <a:off x="1881801" y="1838327"/>
            <a:ext cx="6272522" cy="1555750"/>
          </a:xfrm>
          <a:prstGeom prst="rect">
            <a:avLst/>
          </a:prstGeom>
        </p:spPr>
        <p:txBody>
          <a:bodyPr lIns="0" tIns="0" rIns="0" bIns="0" rtlCol="0" anchor="t">
            <a:spAutoFit/>
          </a:bodyPr>
          <a:lstStyle/>
          <a:p>
            <a:pPr algn="ctr">
              <a:lnSpc>
                <a:spcPts val="6049"/>
              </a:lnSpc>
            </a:pPr>
            <a:r>
              <a:rPr lang="en-US" sz="5499" b="1" dirty="0">
                <a:solidFill>
                  <a:srgbClr val="1A263A"/>
                </a:solidFill>
                <a:latin typeface="Barlow SemiCondensed Bold"/>
                <a:ea typeface="Barlow SemiCondensed Bold"/>
                <a:cs typeface="Barlow SemiCondensed Bold"/>
                <a:sym typeface="Barlow SemiCondensed Bold"/>
              </a:rPr>
              <a:t>SISTEM IMPLEMENTASI IOS</a:t>
            </a:r>
          </a:p>
        </p:txBody>
      </p:sp>
      <p:sp>
        <p:nvSpPr>
          <p:cNvPr id="16" name="TextBox 16"/>
          <p:cNvSpPr txBox="1"/>
          <p:nvPr/>
        </p:nvSpPr>
        <p:spPr>
          <a:xfrm>
            <a:off x="11394521" y="3738510"/>
            <a:ext cx="2918688" cy="320675"/>
          </a:xfrm>
          <a:prstGeom prst="rect">
            <a:avLst/>
          </a:prstGeom>
        </p:spPr>
        <p:txBody>
          <a:bodyPr lIns="0" tIns="0" rIns="0" bIns="0" rtlCol="0" anchor="t">
            <a:spAutoFit/>
          </a:bodyPr>
          <a:lstStyle/>
          <a:p>
            <a:pPr algn="l">
              <a:lnSpc>
                <a:spcPts val="2499"/>
              </a:lnSpc>
            </a:pPr>
            <a:r>
              <a:rPr lang="en-US" sz="2499" b="1">
                <a:solidFill>
                  <a:srgbClr val="1A263A"/>
                </a:solidFill>
                <a:latin typeface="Montserrat Bold"/>
                <a:ea typeface="Montserrat Bold"/>
                <a:cs typeface="Montserrat Bold"/>
                <a:sym typeface="Montserrat Bold"/>
              </a:rPr>
              <a:t>Internet</a:t>
            </a:r>
          </a:p>
        </p:txBody>
      </p:sp>
      <p:sp>
        <p:nvSpPr>
          <p:cNvPr id="17" name="TextBox 17"/>
          <p:cNvSpPr txBox="1"/>
          <p:nvPr/>
        </p:nvSpPr>
        <p:spPr>
          <a:xfrm>
            <a:off x="11461220" y="1127864"/>
            <a:ext cx="3831463" cy="320675"/>
          </a:xfrm>
          <a:prstGeom prst="rect">
            <a:avLst/>
          </a:prstGeom>
        </p:spPr>
        <p:txBody>
          <a:bodyPr lIns="0" tIns="0" rIns="0" bIns="0" rtlCol="0" anchor="t">
            <a:spAutoFit/>
          </a:bodyPr>
          <a:lstStyle/>
          <a:p>
            <a:pPr algn="l">
              <a:lnSpc>
                <a:spcPts val="2499"/>
              </a:lnSpc>
            </a:pPr>
            <a:r>
              <a:rPr lang="en-US" sz="2499" b="1">
                <a:solidFill>
                  <a:srgbClr val="FFFFFF"/>
                </a:solidFill>
                <a:latin typeface="Montserrat Bold"/>
                <a:ea typeface="Montserrat Bold"/>
                <a:cs typeface="Montserrat Bold"/>
                <a:sym typeface="Montserrat Bold"/>
              </a:rPr>
              <a:t>Intranet</a:t>
            </a:r>
          </a:p>
        </p:txBody>
      </p:sp>
      <p:sp>
        <p:nvSpPr>
          <p:cNvPr id="18" name="Freeform 18"/>
          <p:cNvSpPr/>
          <p:nvPr/>
        </p:nvSpPr>
        <p:spPr>
          <a:xfrm rot="-5400000">
            <a:off x="652559" y="7290054"/>
            <a:ext cx="803119" cy="935218"/>
          </a:xfrm>
          <a:custGeom>
            <a:avLst/>
            <a:gdLst/>
            <a:ahLst/>
            <a:cxnLst/>
            <a:rect l="l" t="t" r="r" b="b"/>
            <a:pathLst>
              <a:path w="803119" h="935218">
                <a:moveTo>
                  <a:pt x="0" y="0"/>
                </a:moveTo>
                <a:lnTo>
                  <a:pt x="803119" y="0"/>
                </a:lnTo>
                <a:lnTo>
                  <a:pt x="803119" y="935218"/>
                </a:lnTo>
                <a:lnTo>
                  <a:pt x="0" y="9352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9" name="Group 19"/>
          <p:cNvGrpSpPr/>
          <p:nvPr/>
        </p:nvGrpSpPr>
        <p:grpSpPr>
          <a:xfrm>
            <a:off x="13550715" y="5754501"/>
            <a:ext cx="4749371" cy="2414724"/>
            <a:chOff x="0" y="0"/>
            <a:chExt cx="1250863" cy="635977"/>
          </a:xfrm>
        </p:grpSpPr>
        <p:sp>
          <p:nvSpPr>
            <p:cNvPr id="20" name="Freeform 20"/>
            <p:cNvSpPr/>
            <p:nvPr/>
          </p:nvSpPr>
          <p:spPr>
            <a:xfrm>
              <a:off x="0" y="0"/>
              <a:ext cx="1250863" cy="635977"/>
            </a:xfrm>
            <a:custGeom>
              <a:avLst/>
              <a:gdLst/>
              <a:ahLst/>
              <a:cxnLst/>
              <a:rect l="l" t="t" r="r" b="b"/>
              <a:pathLst>
                <a:path w="1250863" h="635977">
                  <a:moveTo>
                    <a:pt x="0" y="0"/>
                  </a:moveTo>
                  <a:lnTo>
                    <a:pt x="1250863" y="0"/>
                  </a:lnTo>
                  <a:lnTo>
                    <a:pt x="1250863" y="635977"/>
                  </a:lnTo>
                  <a:lnTo>
                    <a:pt x="0" y="635977"/>
                  </a:lnTo>
                  <a:close/>
                </a:path>
              </a:pathLst>
            </a:custGeom>
            <a:solidFill>
              <a:srgbClr val="BC2026"/>
            </a:solidFill>
          </p:spPr>
        </p:sp>
        <p:sp>
          <p:nvSpPr>
            <p:cNvPr id="21" name="TextBox 21"/>
            <p:cNvSpPr txBox="1"/>
            <p:nvPr/>
          </p:nvSpPr>
          <p:spPr>
            <a:xfrm>
              <a:off x="0" y="-47625"/>
              <a:ext cx="1250863" cy="683602"/>
            </a:xfrm>
            <a:prstGeom prst="rect">
              <a:avLst/>
            </a:prstGeom>
          </p:spPr>
          <p:txBody>
            <a:bodyPr lIns="50800" tIns="50800" rIns="50800" bIns="50800" rtlCol="0" anchor="ctr"/>
            <a:lstStyle/>
            <a:p>
              <a:pPr algn="ctr">
                <a:lnSpc>
                  <a:spcPts val="2800"/>
                </a:lnSpc>
              </a:pPr>
              <a:endParaRPr/>
            </a:p>
          </p:txBody>
        </p:sp>
      </p:grpSp>
      <p:grpSp>
        <p:nvGrpSpPr>
          <p:cNvPr id="22" name="Group 22"/>
          <p:cNvGrpSpPr/>
          <p:nvPr/>
        </p:nvGrpSpPr>
        <p:grpSpPr>
          <a:xfrm>
            <a:off x="9708732" y="6268178"/>
            <a:ext cx="7550568" cy="2880400"/>
            <a:chOff x="0" y="0"/>
            <a:chExt cx="1988627" cy="758624"/>
          </a:xfrm>
        </p:grpSpPr>
        <p:sp>
          <p:nvSpPr>
            <p:cNvPr id="23" name="Freeform 23"/>
            <p:cNvSpPr/>
            <p:nvPr/>
          </p:nvSpPr>
          <p:spPr>
            <a:xfrm>
              <a:off x="0" y="0"/>
              <a:ext cx="1988627" cy="758624"/>
            </a:xfrm>
            <a:custGeom>
              <a:avLst/>
              <a:gdLst/>
              <a:ahLst/>
              <a:cxnLst/>
              <a:rect l="l" t="t" r="r" b="b"/>
              <a:pathLst>
                <a:path w="1988627" h="758624">
                  <a:moveTo>
                    <a:pt x="0" y="0"/>
                  </a:moveTo>
                  <a:lnTo>
                    <a:pt x="1988627" y="0"/>
                  </a:lnTo>
                  <a:lnTo>
                    <a:pt x="1988627" y="758624"/>
                  </a:lnTo>
                  <a:lnTo>
                    <a:pt x="0" y="758624"/>
                  </a:lnTo>
                  <a:close/>
                </a:path>
              </a:pathLst>
            </a:custGeom>
            <a:solidFill>
              <a:srgbClr val="1A263A"/>
            </a:solidFill>
          </p:spPr>
        </p:sp>
        <p:sp>
          <p:nvSpPr>
            <p:cNvPr id="24" name="TextBox 24"/>
            <p:cNvSpPr txBox="1"/>
            <p:nvPr/>
          </p:nvSpPr>
          <p:spPr>
            <a:xfrm>
              <a:off x="0" y="-47625"/>
              <a:ext cx="1988627" cy="806249"/>
            </a:xfrm>
            <a:prstGeom prst="rect">
              <a:avLst/>
            </a:prstGeom>
          </p:spPr>
          <p:txBody>
            <a:bodyPr lIns="50800" tIns="50800" rIns="50800" bIns="50800" rtlCol="0" anchor="ctr"/>
            <a:lstStyle/>
            <a:p>
              <a:pPr algn="ctr">
                <a:lnSpc>
                  <a:spcPts val="2800"/>
                </a:lnSpc>
              </a:pPr>
              <a:endParaRPr/>
            </a:p>
          </p:txBody>
        </p:sp>
      </p:grpSp>
      <p:sp>
        <p:nvSpPr>
          <p:cNvPr id="25" name="Freeform 25"/>
          <p:cNvSpPr/>
          <p:nvPr/>
        </p:nvSpPr>
        <p:spPr>
          <a:xfrm>
            <a:off x="10554027" y="6789355"/>
            <a:ext cx="490258" cy="345018"/>
          </a:xfrm>
          <a:custGeom>
            <a:avLst/>
            <a:gdLst/>
            <a:ahLst/>
            <a:cxnLst/>
            <a:rect l="l" t="t" r="r" b="b"/>
            <a:pathLst>
              <a:path w="490258" h="345018">
                <a:moveTo>
                  <a:pt x="0" y="0"/>
                </a:moveTo>
                <a:lnTo>
                  <a:pt x="490258" y="0"/>
                </a:lnTo>
                <a:lnTo>
                  <a:pt x="490258" y="345017"/>
                </a:lnTo>
                <a:lnTo>
                  <a:pt x="0" y="3450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6" name="TextBox 26"/>
          <p:cNvSpPr txBox="1"/>
          <p:nvPr/>
        </p:nvSpPr>
        <p:spPr>
          <a:xfrm>
            <a:off x="10643318" y="7486142"/>
            <a:ext cx="5814794" cy="1504949"/>
          </a:xfrm>
          <a:prstGeom prst="rect">
            <a:avLst/>
          </a:prstGeom>
        </p:spPr>
        <p:txBody>
          <a:bodyPr lIns="0" tIns="0" rIns="0" bIns="0" rtlCol="0" anchor="t">
            <a:spAutoFit/>
          </a:bodyPr>
          <a:lstStyle/>
          <a:p>
            <a:pPr algn="l">
              <a:lnSpc>
                <a:spcPts val="3000"/>
              </a:lnSpc>
            </a:pPr>
            <a:r>
              <a:rPr lang="en-US" sz="2000">
                <a:solidFill>
                  <a:srgbClr val="FFFFFF"/>
                </a:solidFill>
                <a:latin typeface="Montserrat"/>
                <a:ea typeface="Montserrat"/>
                <a:cs typeface="Montserrat"/>
                <a:sym typeface="Montserrat"/>
              </a:rPr>
              <a:t>jaringan yang dibangun sebagai alat komunikasi antar perusahaan pendukungnya, seperti masyarakat, pemerintahan, pesaing, dsb.</a:t>
            </a:r>
          </a:p>
        </p:txBody>
      </p:sp>
      <p:sp>
        <p:nvSpPr>
          <p:cNvPr id="27" name="TextBox 27"/>
          <p:cNvSpPr txBox="1"/>
          <p:nvPr/>
        </p:nvSpPr>
        <p:spPr>
          <a:xfrm>
            <a:off x="11461220" y="6882365"/>
            <a:ext cx="3831463" cy="320675"/>
          </a:xfrm>
          <a:prstGeom prst="rect">
            <a:avLst/>
          </a:prstGeom>
        </p:spPr>
        <p:txBody>
          <a:bodyPr lIns="0" tIns="0" rIns="0" bIns="0" rtlCol="0" anchor="t">
            <a:spAutoFit/>
          </a:bodyPr>
          <a:lstStyle/>
          <a:p>
            <a:pPr algn="l">
              <a:lnSpc>
                <a:spcPts val="2499"/>
              </a:lnSpc>
            </a:pPr>
            <a:r>
              <a:rPr lang="en-US" sz="2499" b="1">
                <a:solidFill>
                  <a:srgbClr val="FFFFFF"/>
                </a:solidFill>
                <a:latin typeface="Montserrat Bold"/>
                <a:ea typeface="Montserrat Bold"/>
                <a:cs typeface="Montserrat Bold"/>
                <a:sym typeface="Montserrat Bold"/>
              </a:rPr>
              <a:t>Ekstranet</a:t>
            </a:r>
          </a:p>
        </p:txBody>
      </p:sp>
    </p:spTree>
  </p:cSld>
  <p:clrMapOvr>
    <a:masterClrMapping/>
  </p:clrMapOvr>
  <p:transition>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9" name="AutoShape 9"/>
          <p:cNvSpPr/>
          <p:nvPr/>
        </p:nvSpPr>
        <p:spPr>
          <a:xfrm>
            <a:off x="8609925" y="2981192"/>
            <a:ext cx="1068150" cy="0"/>
          </a:xfrm>
          <a:prstGeom prst="line">
            <a:avLst/>
          </a:prstGeom>
          <a:ln w="19050" cap="flat">
            <a:solidFill>
              <a:srgbClr val="BC2026"/>
            </a:solidFill>
            <a:prstDash val="solid"/>
            <a:headEnd type="none" w="sm" len="sm"/>
            <a:tailEnd type="none" w="sm" len="sm"/>
          </a:ln>
        </p:spPr>
      </p:sp>
      <p:grpSp>
        <p:nvGrpSpPr>
          <p:cNvPr id="10" name="Group 10"/>
          <p:cNvGrpSpPr/>
          <p:nvPr/>
        </p:nvGrpSpPr>
        <p:grpSpPr>
          <a:xfrm>
            <a:off x="1927931" y="3340920"/>
            <a:ext cx="7105633" cy="2670437"/>
            <a:chOff x="0" y="0"/>
            <a:chExt cx="1175012" cy="441593"/>
          </a:xfrm>
        </p:grpSpPr>
        <p:sp>
          <p:nvSpPr>
            <p:cNvPr id="11" name="Freeform 11"/>
            <p:cNvSpPr/>
            <p:nvPr/>
          </p:nvSpPr>
          <p:spPr>
            <a:xfrm>
              <a:off x="0" y="0"/>
              <a:ext cx="1175012" cy="441593"/>
            </a:xfrm>
            <a:custGeom>
              <a:avLst/>
              <a:gdLst/>
              <a:ahLst/>
              <a:cxnLst/>
              <a:rect l="l" t="t" r="r" b="b"/>
              <a:pathLst>
                <a:path w="1175012" h="441593">
                  <a:moveTo>
                    <a:pt x="0" y="0"/>
                  </a:moveTo>
                  <a:lnTo>
                    <a:pt x="1175012" y="0"/>
                  </a:lnTo>
                  <a:lnTo>
                    <a:pt x="1175012" y="441593"/>
                  </a:lnTo>
                  <a:lnTo>
                    <a:pt x="0" y="441593"/>
                  </a:lnTo>
                  <a:close/>
                </a:path>
              </a:pathLst>
            </a:custGeom>
            <a:solidFill>
              <a:srgbClr val="BC2026"/>
            </a:solidFill>
            <a:ln cap="sq">
              <a:noFill/>
              <a:prstDash val="solid"/>
              <a:miter/>
            </a:ln>
          </p:spPr>
        </p:sp>
        <p:sp>
          <p:nvSpPr>
            <p:cNvPr id="12" name="TextBox 12"/>
            <p:cNvSpPr txBox="1"/>
            <p:nvPr/>
          </p:nvSpPr>
          <p:spPr>
            <a:xfrm>
              <a:off x="0" y="0"/>
              <a:ext cx="1175012" cy="441593"/>
            </a:xfrm>
            <a:prstGeom prst="rect">
              <a:avLst/>
            </a:prstGeom>
          </p:spPr>
          <p:txBody>
            <a:bodyPr lIns="50800" tIns="50800" rIns="50800" bIns="50800" rtlCol="0" anchor="ctr"/>
            <a:lstStyle/>
            <a:p>
              <a:pPr algn="ctr">
                <a:lnSpc>
                  <a:spcPts val="2160"/>
                </a:lnSpc>
              </a:pPr>
              <a:endParaRPr/>
            </a:p>
          </p:txBody>
        </p:sp>
      </p:grpSp>
      <p:grpSp>
        <p:nvGrpSpPr>
          <p:cNvPr id="13" name="Group 13"/>
          <p:cNvGrpSpPr/>
          <p:nvPr/>
        </p:nvGrpSpPr>
        <p:grpSpPr>
          <a:xfrm>
            <a:off x="1927931" y="6239956"/>
            <a:ext cx="7105633" cy="2670437"/>
            <a:chOff x="0" y="0"/>
            <a:chExt cx="1175012" cy="441593"/>
          </a:xfrm>
        </p:grpSpPr>
        <p:sp>
          <p:nvSpPr>
            <p:cNvPr id="14" name="Freeform 14"/>
            <p:cNvSpPr/>
            <p:nvPr/>
          </p:nvSpPr>
          <p:spPr>
            <a:xfrm>
              <a:off x="0" y="0"/>
              <a:ext cx="1175012" cy="441593"/>
            </a:xfrm>
            <a:custGeom>
              <a:avLst/>
              <a:gdLst/>
              <a:ahLst/>
              <a:cxnLst/>
              <a:rect l="l" t="t" r="r" b="b"/>
              <a:pathLst>
                <a:path w="1175012" h="441593">
                  <a:moveTo>
                    <a:pt x="0" y="0"/>
                  </a:moveTo>
                  <a:lnTo>
                    <a:pt x="1175012" y="0"/>
                  </a:lnTo>
                  <a:lnTo>
                    <a:pt x="1175012" y="441593"/>
                  </a:lnTo>
                  <a:lnTo>
                    <a:pt x="0" y="441593"/>
                  </a:lnTo>
                  <a:close/>
                </a:path>
              </a:pathLst>
            </a:custGeom>
            <a:solidFill>
              <a:srgbClr val="000000">
                <a:alpha val="0"/>
              </a:srgbClr>
            </a:solidFill>
            <a:ln w="38100" cap="sq">
              <a:solidFill>
                <a:srgbClr val="FFFFFF"/>
              </a:solidFill>
              <a:prstDash val="solid"/>
              <a:miter/>
            </a:ln>
          </p:spPr>
        </p:sp>
        <p:sp>
          <p:nvSpPr>
            <p:cNvPr id="15" name="TextBox 15"/>
            <p:cNvSpPr txBox="1"/>
            <p:nvPr/>
          </p:nvSpPr>
          <p:spPr>
            <a:xfrm>
              <a:off x="0" y="0"/>
              <a:ext cx="1175012" cy="441593"/>
            </a:xfrm>
            <a:prstGeom prst="rect">
              <a:avLst/>
            </a:prstGeom>
          </p:spPr>
          <p:txBody>
            <a:bodyPr lIns="50800" tIns="50800" rIns="50800" bIns="50800" rtlCol="0" anchor="ctr"/>
            <a:lstStyle/>
            <a:p>
              <a:pPr algn="ctr">
                <a:lnSpc>
                  <a:spcPts val="2160"/>
                </a:lnSpc>
              </a:pPr>
              <a:endParaRPr/>
            </a:p>
          </p:txBody>
        </p:sp>
      </p:grpSp>
      <p:grpSp>
        <p:nvGrpSpPr>
          <p:cNvPr id="16" name="Group 16"/>
          <p:cNvGrpSpPr/>
          <p:nvPr/>
        </p:nvGrpSpPr>
        <p:grpSpPr>
          <a:xfrm>
            <a:off x="9254436" y="3340920"/>
            <a:ext cx="7105633" cy="2670437"/>
            <a:chOff x="0" y="0"/>
            <a:chExt cx="1175012" cy="441593"/>
          </a:xfrm>
        </p:grpSpPr>
        <p:sp>
          <p:nvSpPr>
            <p:cNvPr id="17" name="Freeform 17"/>
            <p:cNvSpPr/>
            <p:nvPr/>
          </p:nvSpPr>
          <p:spPr>
            <a:xfrm>
              <a:off x="0" y="0"/>
              <a:ext cx="1175012" cy="441593"/>
            </a:xfrm>
            <a:custGeom>
              <a:avLst/>
              <a:gdLst/>
              <a:ahLst/>
              <a:cxnLst/>
              <a:rect l="l" t="t" r="r" b="b"/>
              <a:pathLst>
                <a:path w="1175012" h="441593">
                  <a:moveTo>
                    <a:pt x="0" y="0"/>
                  </a:moveTo>
                  <a:lnTo>
                    <a:pt x="1175012" y="0"/>
                  </a:lnTo>
                  <a:lnTo>
                    <a:pt x="1175012" y="441593"/>
                  </a:lnTo>
                  <a:lnTo>
                    <a:pt x="0" y="441593"/>
                  </a:lnTo>
                  <a:close/>
                </a:path>
              </a:pathLst>
            </a:custGeom>
            <a:solidFill>
              <a:srgbClr val="000000">
                <a:alpha val="0"/>
              </a:srgbClr>
            </a:solidFill>
            <a:ln w="38100" cap="sq">
              <a:solidFill>
                <a:srgbClr val="FFFFFF"/>
              </a:solidFill>
              <a:prstDash val="solid"/>
              <a:miter/>
            </a:ln>
          </p:spPr>
        </p:sp>
        <p:sp>
          <p:nvSpPr>
            <p:cNvPr id="18" name="TextBox 18"/>
            <p:cNvSpPr txBox="1"/>
            <p:nvPr/>
          </p:nvSpPr>
          <p:spPr>
            <a:xfrm>
              <a:off x="0" y="0"/>
              <a:ext cx="1175012" cy="441593"/>
            </a:xfrm>
            <a:prstGeom prst="rect">
              <a:avLst/>
            </a:prstGeom>
          </p:spPr>
          <p:txBody>
            <a:bodyPr lIns="50800" tIns="50800" rIns="50800" bIns="50800" rtlCol="0" anchor="ctr"/>
            <a:lstStyle/>
            <a:p>
              <a:pPr algn="ctr">
                <a:lnSpc>
                  <a:spcPts val="2160"/>
                </a:lnSpc>
              </a:pPr>
              <a:endParaRPr/>
            </a:p>
          </p:txBody>
        </p:sp>
      </p:grpSp>
      <p:grpSp>
        <p:nvGrpSpPr>
          <p:cNvPr id="19" name="Group 19"/>
          <p:cNvGrpSpPr/>
          <p:nvPr/>
        </p:nvGrpSpPr>
        <p:grpSpPr>
          <a:xfrm>
            <a:off x="9254436" y="6239956"/>
            <a:ext cx="7105633" cy="2670437"/>
            <a:chOff x="0" y="0"/>
            <a:chExt cx="1175012" cy="441593"/>
          </a:xfrm>
        </p:grpSpPr>
        <p:sp>
          <p:nvSpPr>
            <p:cNvPr id="20" name="Freeform 20"/>
            <p:cNvSpPr/>
            <p:nvPr/>
          </p:nvSpPr>
          <p:spPr>
            <a:xfrm>
              <a:off x="0" y="0"/>
              <a:ext cx="1175012" cy="441593"/>
            </a:xfrm>
            <a:custGeom>
              <a:avLst/>
              <a:gdLst/>
              <a:ahLst/>
              <a:cxnLst/>
              <a:rect l="l" t="t" r="r" b="b"/>
              <a:pathLst>
                <a:path w="1175012" h="441593">
                  <a:moveTo>
                    <a:pt x="0" y="0"/>
                  </a:moveTo>
                  <a:lnTo>
                    <a:pt x="1175012" y="0"/>
                  </a:lnTo>
                  <a:lnTo>
                    <a:pt x="1175012" y="441593"/>
                  </a:lnTo>
                  <a:lnTo>
                    <a:pt x="0" y="441593"/>
                  </a:lnTo>
                  <a:close/>
                </a:path>
              </a:pathLst>
            </a:custGeom>
            <a:solidFill>
              <a:srgbClr val="BC2026"/>
            </a:solidFill>
            <a:ln cap="sq">
              <a:noFill/>
              <a:prstDash val="solid"/>
              <a:miter/>
            </a:ln>
          </p:spPr>
        </p:sp>
        <p:sp>
          <p:nvSpPr>
            <p:cNvPr id="21" name="TextBox 21"/>
            <p:cNvSpPr txBox="1"/>
            <p:nvPr/>
          </p:nvSpPr>
          <p:spPr>
            <a:xfrm>
              <a:off x="0" y="0"/>
              <a:ext cx="1175012" cy="441593"/>
            </a:xfrm>
            <a:prstGeom prst="rect">
              <a:avLst/>
            </a:prstGeom>
          </p:spPr>
          <p:txBody>
            <a:bodyPr lIns="50800" tIns="50800" rIns="50800" bIns="50800" rtlCol="0" anchor="ctr"/>
            <a:lstStyle/>
            <a:p>
              <a:pPr algn="ctr">
                <a:lnSpc>
                  <a:spcPts val="2160"/>
                </a:lnSpc>
              </a:pPr>
              <a:endParaRPr/>
            </a:p>
          </p:txBody>
        </p:sp>
      </p:grpSp>
      <p:grpSp>
        <p:nvGrpSpPr>
          <p:cNvPr id="22" name="Group 22"/>
          <p:cNvGrpSpPr/>
          <p:nvPr/>
        </p:nvGrpSpPr>
        <p:grpSpPr>
          <a:xfrm>
            <a:off x="1927931" y="3591291"/>
            <a:ext cx="869606" cy="869606"/>
            <a:chOff x="0" y="0"/>
            <a:chExt cx="812800" cy="812800"/>
          </a:xfrm>
        </p:grpSpPr>
        <p:sp>
          <p:nvSpPr>
            <p:cNvPr id="23" name="Freeform 2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FFFFF"/>
            </a:solidFill>
          </p:spPr>
        </p:sp>
        <p:sp>
          <p:nvSpPr>
            <p:cNvPr id="24" name="TextBox 24"/>
            <p:cNvSpPr txBox="1"/>
            <p:nvPr/>
          </p:nvSpPr>
          <p:spPr>
            <a:xfrm>
              <a:off x="0" y="-47625"/>
              <a:ext cx="812800" cy="860425"/>
            </a:xfrm>
            <a:prstGeom prst="rect">
              <a:avLst/>
            </a:prstGeom>
          </p:spPr>
          <p:txBody>
            <a:bodyPr lIns="50800" tIns="50800" rIns="50800" bIns="50800" rtlCol="0" anchor="ctr"/>
            <a:lstStyle/>
            <a:p>
              <a:pPr algn="ctr">
                <a:lnSpc>
                  <a:spcPts val="2800"/>
                </a:lnSpc>
              </a:pPr>
              <a:endParaRPr/>
            </a:p>
          </p:txBody>
        </p:sp>
      </p:grpSp>
      <p:grpSp>
        <p:nvGrpSpPr>
          <p:cNvPr id="25" name="Group 25"/>
          <p:cNvGrpSpPr/>
          <p:nvPr/>
        </p:nvGrpSpPr>
        <p:grpSpPr>
          <a:xfrm>
            <a:off x="1927931" y="6490328"/>
            <a:ext cx="869606" cy="869606"/>
            <a:chOff x="0" y="0"/>
            <a:chExt cx="812800" cy="812800"/>
          </a:xfrm>
        </p:grpSpPr>
        <p:sp>
          <p:nvSpPr>
            <p:cNvPr id="26" name="Freeform 2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BC2026"/>
            </a:solidFill>
          </p:spPr>
        </p:sp>
        <p:sp>
          <p:nvSpPr>
            <p:cNvPr id="27" name="TextBox 27"/>
            <p:cNvSpPr txBox="1"/>
            <p:nvPr/>
          </p:nvSpPr>
          <p:spPr>
            <a:xfrm>
              <a:off x="0" y="-47625"/>
              <a:ext cx="812800" cy="860425"/>
            </a:xfrm>
            <a:prstGeom prst="rect">
              <a:avLst/>
            </a:prstGeom>
          </p:spPr>
          <p:txBody>
            <a:bodyPr lIns="50800" tIns="50800" rIns="50800" bIns="50800" rtlCol="0" anchor="ctr"/>
            <a:lstStyle/>
            <a:p>
              <a:pPr algn="ctr">
                <a:lnSpc>
                  <a:spcPts val="2800"/>
                </a:lnSpc>
              </a:pPr>
              <a:endParaRPr/>
            </a:p>
          </p:txBody>
        </p:sp>
      </p:grpSp>
      <p:grpSp>
        <p:nvGrpSpPr>
          <p:cNvPr id="28" name="Group 28"/>
          <p:cNvGrpSpPr/>
          <p:nvPr/>
        </p:nvGrpSpPr>
        <p:grpSpPr>
          <a:xfrm>
            <a:off x="9254436" y="3591291"/>
            <a:ext cx="869606" cy="869606"/>
            <a:chOff x="0" y="0"/>
            <a:chExt cx="812800" cy="812800"/>
          </a:xfrm>
        </p:grpSpPr>
        <p:sp>
          <p:nvSpPr>
            <p:cNvPr id="29" name="Freeform 2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BC2026"/>
            </a:solidFill>
          </p:spPr>
        </p:sp>
        <p:sp>
          <p:nvSpPr>
            <p:cNvPr id="30" name="TextBox 30"/>
            <p:cNvSpPr txBox="1"/>
            <p:nvPr/>
          </p:nvSpPr>
          <p:spPr>
            <a:xfrm>
              <a:off x="0" y="-47625"/>
              <a:ext cx="812800" cy="860425"/>
            </a:xfrm>
            <a:prstGeom prst="rect">
              <a:avLst/>
            </a:prstGeom>
          </p:spPr>
          <p:txBody>
            <a:bodyPr lIns="50800" tIns="50800" rIns="50800" bIns="50800" rtlCol="0" anchor="ctr"/>
            <a:lstStyle/>
            <a:p>
              <a:pPr algn="ctr">
                <a:lnSpc>
                  <a:spcPts val="2800"/>
                </a:lnSpc>
              </a:pPr>
              <a:endParaRPr/>
            </a:p>
          </p:txBody>
        </p:sp>
      </p:grpSp>
      <p:grpSp>
        <p:nvGrpSpPr>
          <p:cNvPr id="31" name="Group 31"/>
          <p:cNvGrpSpPr/>
          <p:nvPr/>
        </p:nvGrpSpPr>
        <p:grpSpPr>
          <a:xfrm>
            <a:off x="9254436" y="6490328"/>
            <a:ext cx="869606" cy="869606"/>
            <a:chOff x="0" y="0"/>
            <a:chExt cx="812800" cy="812800"/>
          </a:xfrm>
        </p:grpSpPr>
        <p:sp>
          <p:nvSpPr>
            <p:cNvPr id="32" name="Freeform 32"/>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FFFFF"/>
            </a:solidFill>
          </p:spPr>
        </p:sp>
        <p:sp>
          <p:nvSpPr>
            <p:cNvPr id="33" name="TextBox 33"/>
            <p:cNvSpPr txBox="1"/>
            <p:nvPr/>
          </p:nvSpPr>
          <p:spPr>
            <a:xfrm>
              <a:off x="0" y="-47625"/>
              <a:ext cx="812800" cy="860425"/>
            </a:xfrm>
            <a:prstGeom prst="rect">
              <a:avLst/>
            </a:prstGeom>
          </p:spPr>
          <p:txBody>
            <a:bodyPr lIns="50800" tIns="50800" rIns="50800" bIns="50800" rtlCol="0" anchor="ctr"/>
            <a:lstStyle/>
            <a:p>
              <a:pPr algn="ctr">
                <a:lnSpc>
                  <a:spcPts val="2800"/>
                </a:lnSpc>
              </a:pPr>
              <a:endParaRPr/>
            </a:p>
          </p:txBody>
        </p:sp>
      </p:grpSp>
      <p:sp>
        <p:nvSpPr>
          <p:cNvPr id="34" name="Freeform 34"/>
          <p:cNvSpPr/>
          <p:nvPr/>
        </p:nvSpPr>
        <p:spPr>
          <a:xfrm rot="-5400000">
            <a:off x="627141" y="8662221"/>
            <a:ext cx="803119" cy="935218"/>
          </a:xfrm>
          <a:custGeom>
            <a:avLst/>
            <a:gdLst/>
            <a:ahLst/>
            <a:cxnLst/>
            <a:rect l="l" t="t" r="r" b="b"/>
            <a:pathLst>
              <a:path w="803119" h="935218">
                <a:moveTo>
                  <a:pt x="0" y="0"/>
                </a:moveTo>
                <a:lnTo>
                  <a:pt x="803118" y="0"/>
                </a:lnTo>
                <a:lnTo>
                  <a:pt x="803118" y="935219"/>
                </a:lnTo>
                <a:lnTo>
                  <a:pt x="0" y="9352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6" name="TextBox 36"/>
          <p:cNvSpPr txBox="1"/>
          <p:nvPr/>
        </p:nvSpPr>
        <p:spPr>
          <a:xfrm>
            <a:off x="4268729" y="1789258"/>
            <a:ext cx="9750543" cy="793750"/>
          </a:xfrm>
          <a:prstGeom prst="rect">
            <a:avLst/>
          </a:prstGeom>
        </p:spPr>
        <p:txBody>
          <a:bodyPr lIns="0" tIns="0" rIns="0" bIns="0" rtlCol="0" anchor="t">
            <a:spAutoFit/>
          </a:bodyPr>
          <a:lstStyle/>
          <a:p>
            <a:pPr algn="ctr">
              <a:lnSpc>
                <a:spcPts val="6049"/>
              </a:lnSpc>
            </a:pPr>
            <a:r>
              <a:rPr lang="en-US" sz="5499" b="1">
                <a:solidFill>
                  <a:srgbClr val="FFFFFF"/>
                </a:solidFill>
                <a:latin typeface="Barlow SemiCondensed Bold"/>
                <a:ea typeface="Barlow SemiCondensed Bold"/>
                <a:cs typeface="Barlow SemiCondensed Bold"/>
                <a:sym typeface="Barlow SemiCondensed Bold"/>
              </a:rPr>
              <a:t>MENGGUNAKAN IOS</a:t>
            </a:r>
          </a:p>
        </p:txBody>
      </p:sp>
      <p:sp>
        <p:nvSpPr>
          <p:cNvPr id="37" name="TextBox 37"/>
          <p:cNvSpPr txBox="1"/>
          <p:nvPr/>
        </p:nvSpPr>
        <p:spPr>
          <a:xfrm>
            <a:off x="7155338" y="897081"/>
            <a:ext cx="3756452" cy="854076"/>
          </a:xfrm>
          <a:prstGeom prst="rect">
            <a:avLst/>
          </a:prstGeom>
        </p:spPr>
        <p:txBody>
          <a:bodyPr lIns="0" tIns="0" rIns="0" bIns="0" rtlCol="0" anchor="t">
            <a:spAutoFit/>
          </a:bodyPr>
          <a:lstStyle/>
          <a:p>
            <a:pPr algn="ctr">
              <a:lnSpc>
                <a:spcPts val="6999"/>
              </a:lnSpc>
            </a:pPr>
            <a:r>
              <a:rPr lang="en-US" sz="4999">
                <a:solidFill>
                  <a:srgbClr val="FFDE59"/>
                </a:solidFill>
                <a:latin typeface="Montserrat Classic"/>
                <a:ea typeface="Montserrat Classic"/>
                <a:cs typeface="Montserrat Classic"/>
                <a:sym typeface="Montserrat Classic"/>
              </a:rPr>
              <a:t>Tantangan </a:t>
            </a:r>
          </a:p>
        </p:txBody>
      </p:sp>
      <p:sp>
        <p:nvSpPr>
          <p:cNvPr id="38" name="TextBox 38"/>
          <p:cNvSpPr txBox="1"/>
          <p:nvPr/>
        </p:nvSpPr>
        <p:spPr>
          <a:xfrm>
            <a:off x="3175873" y="3796028"/>
            <a:ext cx="5182278" cy="1703069"/>
          </a:xfrm>
          <a:prstGeom prst="rect">
            <a:avLst/>
          </a:prstGeom>
        </p:spPr>
        <p:txBody>
          <a:bodyPr lIns="0" tIns="0" rIns="0" bIns="0" rtlCol="0" anchor="t">
            <a:spAutoFit/>
          </a:bodyPr>
          <a:lstStyle/>
          <a:p>
            <a:pPr algn="l">
              <a:lnSpc>
                <a:spcPts val="2700"/>
              </a:lnSpc>
            </a:pPr>
            <a:r>
              <a:rPr lang="en-US" sz="1800">
                <a:solidFill>
                  <a:srgbClr val="FFFFFF"/>
                </a:solidFill>
                <a:latin typeface="Montserrat"/>
                <a:ea typeface="Montserrat"/>
                <a:cs typeface="Montserrat"/>
                <a:sym typeface="Montserrat"/>
              </a:rPr>
              <a:t>Program baru (new programme). Tujuan diadakannya kerja sama antar peusahaan adalah untuk menghasilkan jasa yang tidak mungkin dihasilkan oleh perusahaan jika berdiri sendiri.</a:t>
            </a:r>
          </a:p>
        </p:txBody>
      </p:sp>
      <p:sp>
        <p:nvSpPr>
          <p:cNvPr id="39" name="TextBox 39"/>
          <p:cNvSpPr txBox="1"/>
          <p:nvPr/>
        </p:nvSpPr>
        <p:spPr>
          <a:xfrm>
            <a:off x="1934068" y="3814957"/>
            <a:ext cx="863469" cy="399983"/>
          </a:xfrm>
          <a:prstGeom prst="rect">
            <a:avLst/>
          </a:prstGeom>
        </p:spPr>
        <p:txBody>
          <a:bodyPr lIns="0" tIns="0" rIns="0" bIns="0" rtlCol="0" anchor="t">
            <a:spAutoFit/>
          </a:bodyPr>
          <a:lstStyle/>
          <a:p>
            <a:pPr algn="ctr">
              <a:lnSpc>
                <a:spcPts val="2999"/>
              </a:lnSpc>
            </a:pPr>
            <a:r>
              <a:rPr lang="en-US" sz="2999" b="1">
                <a:solidFill>
                  <a:srgbClr val="1A263A"/>
                </a:solidFill>
                <a:latin typeface="Barlow SemiCondensed Bold"/>
                <a:ea typeface="Barlow SemiCondensed Bold"/>
                <a:cs typeface="Barlow SemiCondensed Bold"/>
                <a:sym typeface="Barlow SemiCondensed Bold"/>
              </a:rPr>
              <a:t>01.</a:t>
            </a:r>
          </a:p>
        </p:txBody>
      </p:sp>
      <p:sp>
        <p:nvSpPr>
          <p:cNvPr id="40" name="TextBox 40"/>
          <p:cNvSpPr txBox="1"/>
          <p:nvPr/>
        </p:nvSpPr>
        <p:spPr>
          <a:xfrm>
            <a:off x="1927931" y="6713994"/>
            <a:ext cx="865601" cy="399983"/>
          </a:xfrm>
          <a:prstGeom prst="rect">
            <a:avLst/>
          </a:prstGeom>
        </p:spPr>
        <p:txBody>
          <a:bodyPr lIns="0" tIns="0" rIns="0" bIns="0" rtlCol="0" anchor="t">
            <a:spAutoFit/>
          </a:bodyPr>
          <a:lstStyle/>
          <a:p>
            <a:pPr algn="ctr">
              <a:lnSpc>
                <a:spcPts val="2999"/>
              </a:lnSpc>
            </a:pPr>
            <a:r>
              <a:rPr lang="en-US" sz="2999" b="1">
                <a:solidFill>
                  <a:srgbClr val="FFFFFF"/>
                </a:solidFill>
                <a:latin typeface="Barlow SemiCondensed Bold"/>
                <a:ea typeface="Barlow SemiCondensed Bold"/>
                <a:cs typeface="Barlow SemiCondensed Bold"/>
                <a:sym typeface="Barlow SemiCondensed Bold"/>
              </a:rPr>
              <a:t>03.</a:t>
            </a:r>
          </a:p>
        </p:txBody>
      </p:sp>
      <p:sp>
        <p:nvSpPr>
          <p:cNvPr id="41" name="TextBox 41"/>
          <p:cNvSpPr txBox="1"/>
          <p:nvPr/>
        </p:nvSpPr>
        <p:spPr>
          <a:xfrm>
            <a:off x="9254436" y="3814957"/>
            <a:ext cx="869606" cy="399983"/>
          </a:xfrm>
          <a:prstGeom prst="rect">
            <a:avLst/>
          </a:prstGeom>
        </p:spPr>
        <p:txBody>
          <a:bodyPr lIns="0" tIns="0" rIns="0" bIns="0" rtlCol="0" anchor="t">
            <a:spAutoFit/>
          </a:bodyPr>
          <a:lstStyle/>
          <a:p>
            <a:pPr algn="ctr">
              <a:lnSpc>
                <a:spcPts val="2999"/>
              </a:lnSpc>
            </a:pPr>
            <a:r>
              <a:rPr lang="en-US" sz="2999" b="1">
                <a:solidFill>
                  <a:srgbClr val="FFFFFF"/>
                </a:solidFill>
                <a:latin typeface="Barlow SemiCondensed Bold"/>
                <a:ea typeface="Barlow SemiCondensed Bold"/>
                <a:cs typeface="Barlow SemiCondensed Bold"/>
                <a:sym typeface="Barlow SemiCondensed Bold"/>
              </a:rPr>
              <a:t>02.</a:t>
            </a:r>
          </a:p>
        </p:txBody>
      </p:sp>
      <p:sp>
        <p:nvSpPr>
          <p:cNvPr id="42" name="TextBox 42"/>
          <p:cNvSpPr txBox="1"/>
          <p:nvPr/>
        </p:nvSpPr>
        <p:spPr>
          <a:xfrm>
            <a:off x="9254436" y="6713994"/>
            <a:ext cx="869606" cy="399983"/>
          </a:xfrm>
          <a:prstGeom prst="rect">
            <a:avLst/>
          </a:prstGeom>
        </p:spPr>
        <p:txBody>
          <a:bodyPr lIns="0" tIns="0" rIns="0" bIns="0" rtlCol="0" anchor="t">
            <a:spAutoFit/>
          </a:bodyPr>
          <a:lstStyle/>
          <a:p>
            <a:pPr algn="ctr">
              <a:lnSpc>
                <a:spcPts val="2999"/>
              </a:lnSpc>
            </a:pPr>
            <a:r>
              <a:rPr lang="en-US" sz="2999" b="1">
                <a:solidFill>
                  <a:srgbClr val="1A263A"/>
                </a:solidFill>
                <a:latin typeface="Barlow SemiCondensed Bold"/>
                <a:ea typeface="Barlow SemiCondensed Bold"/>
                <a:cs typeface="Barlow SemiCondensed Bold"/>
                <a:sym typeface="Barlow SemiCondensed Bold"/>
              </a:rPr>
              <a:t>04.</a:t>
            </a:r>
          </a:p>
        </p:txBody>
      </p:sp>
      <p:sp>
        <p:nvSpPr>
          <p:cNvPr id="43" name="TextBox 43"/>
          <p:cNvSpPr txBox="1"/>
          <p:nvPr/>
        </p:nvSpPr>
        <p:spPr>
          <a:xfrm>
            <a:off x="3175873" y="6891461"/>
            <a:ext cx="5182278" cy="1360169"/>
          </a:xfrm>
          <a:prstGeom prst="rect">
            <a:avLst/>
          </a:prstGeom>
        </p:spPr>
        <p:txBody>
          <a:bodyPr lIns="0" tIns="0" rIns="0" bIns="0" rtlCol="0" anchor="t">
            <a:spAutoFit/>
          </a:bodyPr>
          <a:lstStyle/>
          <a:p>
            <a:pPr algn="l">
              <a:lnSpc>
                <a:spcPts val="2700"/>
              </a:lnSpc>
            </a:pPr>
            <a:r>
              <a:rPr lang="en-US" sz="1800">
                <a:solidFill>
                  <a:srgbClr val="FFFFFF"/>
                </a:solidFill>
                <a:latin typeface="Montserrat"/>
                <a:ea typeface="Montserrat"/>
                <a:cs typeface="Montserrat"/>
                <a:sym typeface="Montserrat"/>
              </a:rPr>
              <a:t>Efisiensi. Mendorong perusahaan mengadakan kerja sama antar perusahaan yaitu untuk efisiensi (terlaksanannya proses yang lebih murah dan cepat).</a:t>
            </a:r>
          </a:p>
        </p:txBody>
      </p:sp>
      <p:sp>
        <p:nvSpPr>
          <p:cNvPr id="44" name="TextBox 44"/>
          <p:cNvSpPr txBox="1"/>
          <p:nvPr/>
        </p:nvSpPr>
        <p:spPr>
          <a:xfrm>
            <a:off x="10546527" y="3796028"/>
            <a:ext cx="5182278" cy="1703069"/>
          </a:xfrm>
          <a:prstGeom prst="rect">
            <a:avLst/>
          </a:prstGeom>
        </p:spPr>
        <p:txBody>
          <a:bodyPr lIns="0" tIns="0" rIns="0" bIns="0" rtlCol="0" anchor="t">
            <a:spAutoFit/>
          </a:bodyPr>
          <a:lstStyle/>
          <a:p>
            <a:pPr algn="l">
              <a:lnSpc>
                <a:spcPts val="2700"/>
              </a:lnSpc>
            </a:pPr>
            <a:r>
              <a:rPr lang="en-US" sz="1800">
                <a:solidFill>
                  <a:srgbClr val="FFFFFF"/>
                </a:solidFill>
                <a:latin typeface="Montserrat"/>
                <a:ea typeface="Montserrat"/>
                <a:cs typeface="Montserrat"/>
                <a:sym typeface="Montserrat"/>
              </a:rPr>
              <a:t>Pelayanan baru (new service). Disamping sarana pelayanan perusahaan yang bersifat fisik, pelayanan baru juga mungkin ditawarkan oleh lembaga pendidikan yang bekerja sama.</a:t>
            </a:r>
          </a:p>
        </p:txBody>
      </p:sp>
      <p:sp>
        <p:nvSpPr>
          <p:cNvPr id="45" name="TextBox 45"/>
          <p:cNvSpPr txBox="1"/>
          <p:nvPr/>
        </p:nvSpPr>
        <p:spPr>
          <a:xfrm>
            <a:off x="10546527" y="6891461"/>
            <a:ext cx="5182278" cy="1360169"/>
          </a:xfrm>
          <a:prstGeom prst="rect">
            <a:avLst/>
          </a:prstGeom>
        </p:spPr>
        <p:txBody>
          <a:bodyPr lIns="0" tIns="0" rIns="0" bIns="0" rtlCol="0" anchor="t">
            <a:spAutoFit/>
          </a:bodyPr>
          <a:lstStyle/>
          <a:p>
            <a:pPr algn="l">
              <a:lnSpc>
                <a:spcPts val="2700"/>
              </a:lnSpc>
            </a:pPr>
            <a:r>
              <a:rPr lang="en-US" sz="1800">
                <a:solidFill>
                  <a:srgbClr val="FFFFFF"/>
                </a:solidFill>
                <a:latin typeface="Montserrat"/>
                <a:ea typeface="Montserrat"/>
                <a:cs typeface="Montserrat"/>
                <a:sym typeface="Montserrat"/>
              </a:rPr>
              <a:t>Hubungan antara perusaahaan dengan masyarakat. Bentuk kerjasama baik sebagai penyedia tenaker atau pengguna produk/jasa perusahaan.</a:t>
            </a:r>
          </a:p>
        </p:txBody>
      </p:sp>
    </p:spTree>
  </p:cSld>
  <p:clrMapOvr>
    <a:masterClrMapping/>
  </p:clrMapOvr>
  <p:transition>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9" name="AutoShape 9"/>
          <p:cNvSpPr/>
          <p:nvPr/>
        </p:nvSpPr>
        <p:spPr>
          <a:xfrm>
            <a:off x="8609925" y="2981192"/>
            <a:ext cx="1068150" cy="0"/>
          </a:xfrm>
          <a:prstGeom prst="line">
            <a:avLst/>
          </a:prstGeom>
          <a:ln w="19050" cap="flat">
            <a:solidFill>
              <a:srgbClr val="BC2026"/>
            </a:solidFill>
            <a:prstDash val="solid"/>
            <a:headEnd type="none" w="sm" len="sm"/>
            <a:tailEnd type="none" w="sm" len="sm"/>
          </a:ln>
        </p:spPr>
      </p:sp>
      <p:grpSp>
        <p:nvGrpSpPr>
          <p:cNvPr id="10" name="Group 10"/>
          <p:cNvGrpSpPr/>
          <p:nvPr/>
        </p:nvGrpSpPr>
        <p:grpSpPr>
          <a:xfrm>
            <a:off x="1927931" y="3340920"/>
            <a:ext cx="7105633" cy="2670437"/>
            <a:chOff x="0" y="0"/>
            <a:chExt cx="1175012" cy="441593"/>
          </a:xfrm>
        </p:grpSpPr>
        <p:sp>
          <p:nvSpPr>
            <p:cNvPr id="11" name="Freeform 11"/>
            <p:cNvSpPr/>
            <p:nvPr/>
          </p:nvSpPr>
          <p:spPr>
            <a:xfrm>
              <a:off x="0" y="0"/>
              <a:ext cx="1175012" cy="441593"/>
            </a:xfrm>
            <a:custGeom>
              <a:avLst/>
              <a:gdLst/>
              <a:ahLst/>
              <a:cxnLst/>
              <a:rect l="l" t="t" r="r" b="b"/>
              <a:pathLst>
                <a:path w="1175012" h="441593">
                  <a:moveTo>
                    <a:pt x="0" y="0"/>
                  </a:moveTo>
                  <a:lnTo>
                    <a:pt x="1175012" y="0"/>
                  </a:lnTo>
                  <a:lnTo>
                    <a:pt x="1175012" y="441593"/>
                  </a:lnTo>
                  <a:lnTo>
                    <a:pt x="0" y="441593"/>
                  </a:lnTo>
                  <a:close/>
                </a:path>
              </a:pathLst>
            </a:custGeom>
            <a:solidFill>
              <a:srgbClr val="BC2026"/>
            </a:solidFill>
            <a:ln cap="sq">
              <a:noFill/>
              <a:prstDash val="solid"/>
              <a:miter/>
            </a:ln>
          </p:spPr>
        </p:sp>
        <p:sp>
          <p:nvSpPr>
            <p:cNvPr id="12" name="TextBox 12"/>
            <p:cNvSpPr txBox="1"/>
            <p:nvPr/>
          </p:nvSpPr>
          <p:spPr>
            <a:xfrm>
              <a:off x="0" y="0"/>
              <a:ext cx="1175012" cy="441593"/>
            </a:xfrm>
            <a:prstGeom prst="rect">
              <a:avLst/>
            </a:prstGeom>
          </p:spPr>
          <p:txBody>
            <a:bodyPr lIns="50800" tIns="50800" rIns="50800" bIns="50800" rtlCol="0" anchor="ctr"/>
            <a:lstStyle/>
            <a:p>
              <a:pPr algn="ctr">
                <a:lnSpc>
                  <a:spcPts val="2160"/>
                </a:lnSpc>
              </a:pPr>
              <a:endParaRPr/>
            </a:p>
          </p:txBody>
        </p:sp>
      </p:grpSp>
      <p:grpSp>
        <p:nvGrpSpPr>
          <p:cNvPr id="13" name="Group 13"/>
          <p:cNvGrpSpPr/>
          <p:nvPr/>
        </p:nvGrpSpPr>
        <p:grpSpPr>
          <a:xfrm>
            <a:off x="1927931" y="6239956"/>
            <a:ext cx="7105633" cy="2670437"/>
            <a:chOff x="0" y="0"/>
            <a:chExt cx="1175012" cy="441593"/>
          </a:xfrm>
        </p:grpSpPr>
        <p:sp>
          <p:nvSpPr>
            <p:cNvPr id="14" name="Freeform 14"/>
            <p:cNvSpPr/>
            <p:nvPr/>
          </p:nvSpPr>
          <p:spPr>
            <a:xfrm>
              <a:off x="0" y="0"/>
              <a:ext cx="1175012" cy="441593"/>
            </a:xfrm>
            <a:custGeom>
              <a:avLst/>
              <a:gdLst/>
              <a:ahLst/>
              <a:cxnLst/>
              <a:rect l="l" t="t" r="r" b="b"/>
              <a:pathLst>
                <a:path w="1175012" h="441593">
                  <a:moveTo>
                    <a:pt x="0" y="0"/>
                  </a:moveTo>
                  <a:lnTo>
                    <a:pt x="1175012" y="0"/>
                  </a:lnTo>
                  <a:lnTo>
                    <a:pt x="1175012" y="441593"/>
                  </a:lnTo>
                  <a:lnTo>
                    <a:pt x="0" y="441593"/>
                  </a:lnTo>
                  <a:close/>
                </a:path>
              </a:pathLst>
            </a:custGeom>
            <a:solidFill>
              <a:srgbClr val="000000">
                <a:alpha val="0"/>
              </a:srgbClr>
            </a:solidFill>
            <a:ln w="38100" cap="sq">
              <a:solidFill>
                <a:srgbClr val="FFFFFF"/>
              </a:solidFill>
              <a:prstDash val="solid"/>
              <a:miter/>
            </a:ln>
          </p:spPr>
        </p:sp>
        <p:sp>
          <p:nvSpPr>
            <p:cNvPr id="15" name="TextBox 15"/>
            <p:cNvSpPr txBox="1"/>
            <p:nvPr/>
          </p:nvSpPr>
          <p:spPr>
            <a:xfrm>
              <a:off x="0" y="0"/>
              <a:ext cx="1175012" cy="441593"/>
            </a:xfrm>
            <a:prstGeom prst="rect">
              <a:avLst/>
            </a:prstGeom>
          </p:spPr>
          <p:txBody>
            <a:bodyPr lIns="50800" tIns="50800" rIns="50800" bIns="50800" rtlCol="0" anchor="ctr"/>
            <a:lstStyle/>
            <a:p>
              <a:pPr algn="ctr">
                <a:lnSpc>
                  <a:spcPts val="2160"/>
                </a:lnSpc>
              </a:pPr>
              <a:endParaRPr/>
            </a:p>
          </p:txBody>
        </p:sp>
      </p:grpSp>
      <p:grpSp>
        <p:nvGrpSpPr>
          <p:cNvPr id="16" name="Group 16"/>
          <p:cNvGrpSpPr/>
          <p:nvPr/>
        </p:nvGrpSpPr>
        <p:grpSpPr>
          <a:xfrm>
            <a:off x="9254436" y="3340920"/>
            <a:ext cx="7105633" cy="2670437"/>
            <a:chOff x="0" y="0"/>
            <a:chExt cx="1175012" cy="441593"/>
          </a:xfrm>
        </p:grpSpPr>
        <p:sp>
          <p:nvSpPr>
            <p:cNvPr id="17" name="Freeform 17"/>
            <p:cNvSpPr/>
            <p:nvPr/>
          </p:nvSpPr>
          <p:spPr>
            <a:xfrm>
              <a:off x="0" y="0"/>
              <a:ext cx="1175012" cy="441593"/>
            </a:xfrm>
            <a:custGeom>
              <a:avLst/>
              <a:gdLst/>
              <a:ahLst/>
              <a:cxnLst/>
              <a:rect l="l" t="t" r="r" b="b"/>
              <a:pathLst>
                <a:path w="1175012" h="441593">
                  <a:moveTo>
                    <a:pt x="0" y="0"/>
                  </a:moveTo>
                  <a:lnTo>
                    <a:pt x="1175012" y="0"/>
                  </a:lnTo>
                  <a:lnTo>
                    <a:pt x="1175012" y="441593"/>
                  </a:lnTo>
                  <a:lnTo>
                    <a:pt x="0" y="441593"/>
                  </a:lnTo>
                  <a:close/>
                </a:path>
              </a:pathLst>
            </a:custGeom>
            <a:solidFill>
              <a:srgbClr val="000000">
                <a:alpha val="0"/>
              </a:srgbClr>
            </a:solidFill>
            <a:ln w="38100" cap="sq">
              <a:solidFill>
                <a:srgbClr val="FFFFFF"/>
              </a:solidFill>
              <a:prstDash val="solid"/>
              <a:miter/>
            </a:ln>
          </p:spPr>
        </p:sp>
        <p:sp>
          <p:nvSpPr>
            <p:cNvPr id="18" name="TextBox 18"/>
            <p:cNvSpPr txBox="1"/>
            <p:nvPr/>
          </p:nvSpPr>
          <p:spPr>
            <a:xfrm>
              <a:off x="0" y="0"/>
              <a:ext cx="1175012" cy="441593"/>
            </a:xfrm>
            <a:prstGeom prst="rect">
              <a:avLst/>
            </a:prstGeom>
          </p:spPr>
          <p:txBody>
            <a:bodyPr lIns="50800" tIns="50800" rIns="50800" bIns="50800" rtlCol="0" anchor="ctr"/>
            <a:lstStyle/>
            <a:p>
              <a:pPr algn="ctr">
                <a:lnSpc>
                  <a:spcPts val="2160"/>
                </a:lnSpc>
              </a:pPr>
              <a:endParaRPr/>
            </a:p>
          </p:txBody>
        </p:sp>
      </p:grpSp>
      <p:grpSp>
        <p:nvGrpSpPr>
          <p:cNvPr id="19" name="Group 19"/>
          <p:cNvGrpSpPr/>
          <p:nvPr/>
        </p:nvGrpSpPr>
        <p:grpSpPr>
          <a:xfrm>
            <a:off x="9254436" y="6239956"/>
            <a:ext cx="7105633" cy="2670437"/>
            <a:chOff x="0" y="0"/>
            <a:chExt cx="1175012" cy="441593"/>
          </a:xfrm>
        </p:grpSpPr>
        <p:sp>
          <p:nvSpPr>
            <p:cNvPr id="20" name="Freeform 20"/>
            <p:cNvSpPr/>
            <p:nvPr/>
          </p:nvSpPr>
          <p:spPr>
            <a:xfrm>
              <a:off x="0" y="0"/>
              <a:ext cx="1175012" cy="441593"/>
            </a:xfrm>
            <a:custGeom>
              <a:avLst/>
              <a:gdLst/>
              <a:ahLst/>
              <a:cxnLst/>
              <a:rect l="l" t="t" r="r" b="b"/>
              <a:pathLst>
                <a:path w="1175012" h="441593">
                  <a:moveTo>
                    <a:pt x="0" y="0"/>
                  </a:moveTo>
                  <a:lnTo>
                    <a:pt x="1175012" y="0"/>
                  </a:lnTo>
                  <a:lnTo>
                    <a:pt x="1175012" y="441593"/>
                  </a:lnTo>
                  <a:lnTo>
                    <a:pt x="0" y="441593"/>
                  </a:lnTo>
                  <a:close/>
                </a:path>
              </a:pathLst>
            </a:custGeom>
            <a:solidFill>
              <a:srgbClr val="BC2026"/>
            </a:solidFill>
            <a:ln cap="sq">
              <a:noFill/>
              <a:prstDash val="solid"/>
              <a:miter/>
            </a:ln>
          </p:spPr>
        </p:sp>
        <p:sp>
          <p:nvSpPr>
            <p:cNvPr id="21" name="TextBox 21"/>
            <p:cNvSpPr txBox="1"/>
            <p:nvPr/>
          </p:nvSpPr>
          <p:spPr>
            <a:xfrm>
              <a:off x="0" y="0"/>
              <a:ext cx="1175012" cy="441593"/>
            </a:xfrm>
            <a:prstGeom prst="rect">
              <a:avLst/>
            </a:prstGeom>
          </p:spPr>
          <p:txBody>
            <a:bodyPr lIns="50800" tIns="50800" rIns="50800" bIns="50800" rtlCol="0" anchor="ctr"/>
            <a:lstStyle/>
            <a:p>
              <a:pPr algn="ctr">
                <a:lnSpc>
                  <a:spcPts val="2160"/>
                </a:lnSpc>
              </a:pPr>
              <a:endParaRPr/>
            </a:p>
          </p:txBody>
        </p:sp>
      </p:grpSp>
      <p:grpSp>
        <p:nvGrpSpPr>
          <p:cNvPr id="22" name="Group 22"/>
          <p:cNvGrpSpPr/>
          <p:nvPr/>
        </p:nvGrpSpPr>
        <p:grpSpPr>
          <a:xfrm>
            <a:off x="1927931" y="3591291"/>
            <a:ext cx="869606" cy="869606"/>
            <a:chOff x="0" y="0"/>
            <a:chExt cx="812800" cy="812800"/>
          </a:xfrm>
        </p:grpSpPr>
        <p:sp>
          <p:nvSpPr>
            <p:cNvPr id="23" name="Freeform 2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FFFFF"/>
            </a:solidFill>
          </p:spPr>
        </p:sp>
        <p:sp>
          <p:nvSpPr>
            <p:cNvPr id="24" name="TextBox 24"/>
            <p:cNvSpPr txBox="1"/>
            <p:nvPr/>
          </p:nvSpPr>
          <p:spPr>
            <a:xfrm>
              <a:off x="0" y="-47625"/>
              <a:ext cx="812800" cy="860425"/>
            </a:xfrm>
            <a:prstGeom prst="rect">
              <a:avLst/>
            </a:prstGeom>
          </p:spPr>
          <p:txBody>
            <a:bodyPr lIns="50800" tIns="50800" rIns="50800" bIns="50800" rtlCol="0" anchor="ctr"/>
            <a:lstStyle/>
            <a:p>
              <a:pPr algn="ctr">
                <a:lnSpc>
                  <a:spcPts val="2800"/>
                </a:lnSpc>
              </a:pPr>
              <a:endParaRPr/>
            </a:p>
          </p:txBody>
        </p:sp>
      </p:grpSp>
      <p:grpSp>
        <p:nvGrpSpPr>
          <p:cNvPr id="25" name="Group 25"/>
          <p:cNvGrpSpPr/>
          <p:nvPr/>
        </p:nvGrpSpPr>
        <p:grpSpPr>
          <a:xfrm>
            <a:off x="1927931" y="6490328"/>
            <a:ext cx="869606" cy="869606"/>
            <a:chOff x="0" y="0"/>
            <a:chExt cx="812800" cy="812800"/>
          </a:xfrm>
        </p:grpSpPr>
        <p:sp>
          <p:nvSpPr>
            <p:cNvPr id="26" name="Freeform 2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BC2026"/>
            </a:solidFill>
          </p:spPr>
        </p:sp>
        <p:sp>
          <p:nvSpPr>
            <p:cNvPr id="27" name="TextBox 27"/>
            <p:cNvSpPr txBox="1"/>
            <p:nvPr/>
          </p:nvSpPr>
          <p:spPr>
            <a:xfrm>
              <a:off x="0" y="-47625"/>
              <a:ext cx="812800" cy="860425"/>
            </a:xfrm>
            <a:prstGeom prst="rect">
              <a:avLst/>
            </a:prstGeom>
          </p:spPr>
          <p:txBody>
            <a:bodyPr lIns="50800" tIns="50800" rIns="50800" bIns="50800" rtlCol="0" anchor="ctr"/>
            <a:lstStyle/>
            <a:p>
              <a:pPr algn="ctr">
                <a:lnSpc>
                  <a:spcPts val="2800"/>
                </a:lnSpc>
              </a:pPr>
              <a:endParaRPr/>
            </a:p>
          </p:txBody>
        </p:sp>
      </p:grpSp>
      <p:grpSp>
        <p:nvGrpSpPr>
          <p:cNvPr id="28" name="Group 28"/>
          <p:cNvGrpSpPr/>
          <p:nvPr/>
        </p:nvGrpSpPr>
        <p:grpSpPr>
          <a:xfrm>
            <a:off x="9254436" y="3591291"/>
            <a:ext cx="869606" cy="869606"/>
            <a:chOff x="0" y="0"/>
            <a:chExt cx="812800" cy="812800"/>
          </a:xfrm>
        </p:grpSpPr>
        <p:sp>
          <p:nvSpPr>
            <p:cNvPr id="29" name="Freeform 2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BC2026"/>
            </a:solidFill>
          </p:spPr>
        </p:sp>
        <p:sp>
          <p:nvSpPr>
            <p:cNvPr id="30" name="TextBox 30"/>
            <p:cNvSpPr txBox="1"/>
            <p:nvPr/>
          </p:nvSpPr>
          <p:spPr>
            <a:xfrm>
              <a:off x="0" y="-47625"/>
              <a:ext cx="812800" cy="860425"/>
            </a:xfrm>
            <a:prstGeom prst="rect">
              <a:avLst/>
            </a:prstGeom>
          </p:spPr>
          <p:txBody>
            <a:bodyPr lIns="50800" tIns="50800" rIns="50800" bIns="50800" rtlCol="0" anchor="ctr"/>
            <a:lstStyle/>
            <a:p>
              <a:pPr algn="ctr">
                <a:lnSpc>
                  <a:spcPts val="2800"/>
                </a:lnSpc>
              </a:pPr>
              <a:endParaRPr/>
            </a:p>
          </p:txBody>
        </p:sp>
      </p:grpSp>
      <p:grpSp>
        <p:nvGrpSpPr>
          <p:cNvPr id="31" name="Group 31"/>
          <p:cNvGrpSpPr/>
          <p:nvPr/>
        </p:nvGrpSpPr>
        <p:grpSpPr>
          <a:xfrm>
            <a:off x="9254436" y="6490328"/>
            <a:ext cx="869606" cy="869606"/>
            <a:chOff x="0" y="0"/>
            <a:chExt cx="812800" cy="812800"/>
          </a:xfrm>
        </p:grpSpPr>
        <p:sp>
          <p:nvSpPr>
            <p:cNvPr id="32" name="Freeform 32"/>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FFFFF"/>
            </a:solidFill>
          </p:spPr>
        </p:sp>
        <p:sp>
          <p:nvSpPr>
            <p:cNvPr id="33" name="TextBox 33"/>
            <p:cNvSpPr txBox="1"/>
            <p:nvPr/>
          </p:nvSpPr>
          <p:spPr>
            <a:xfrm>
              <a:off x="0" y="-47625"/>
              <a:ext cx="812800" cy="860425"/>
            </a:xfrm>
            <a:prstGeom prst="rect">
              <a:avLst/>
            </a:prstGeom>
          </p:spPr>
          <p:txBody>
            <a:bodyPr lIns="50800" tIns="50800" rIns="50800" bIns="50800" rtlCol="0" anchor="ctr"/>
            <a:lstStyle/>
            <a:p>
              <a:pPr algn="ctr">
                <a:lnSpc>
                  <a:spcPts val="2800"/>
                </a:lnSpc>
              </a:pPr>
              <a:endParaRPr/>
            </a:p>
          </p:txBody>
        </p:sp>
      </p:grpSp>
      <p:sp>
        <p:nvSpPr>
          <p:cNvPr id="34" name="Freeform 34"/>
          <p:cNvSpPr/>
          <p:nvPr/>
        </p:nvSpPr>
        <p:spPr>
          <a:xfrm rot="-5400000">
            <a:off x="627141" y="8662221"/>
            <a:ext cx="803119" cy="935218"/>
          </a:xfrm>
          <a:custGeom>
            <a:avLst/>
            <a:gdLst/>
            <a:ahLst/>
            <a:cxnLst/>
            <a:rect l="l" t="t" r="r" b="b"/>
            <a:pathLst>
              <a:path w="803119" h="935218">
                <a:moveTo>
                  <a:pt x="0" y="0"/>
                </a:moveTo>
                <a:lnTo>
                  <a:pt x="803118" y="0"/>
                </a:lnTo>
                <a:lnTo>
                  <a:pt x="803118" y="935219"/>
                </a:lnTo>
                <a:lnTo>
                  <a:pt x="0" y="9352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6" name="TextBox 36"/>
          <p:cNvSpPr txBox="1"/>
          <p:nvPr/>
        </p:nvSpPr>
        <p:spPr>
          <a:xfrm>
            <a:off x="4268729" y="1789258"/>
            <a:ext cx="9750543" cy="793750"/>
          </a:xfrm>
          <a:prstGeom prst="rect">
            <a:avLst/>
          </a:prstGeom>
        </p:spPr>
        <p:txBody>
          <a:bodyPr lIns="0" tIns="0" rIns="0" bIns="0" rtlCol="0" anchor="t">
            <a:spAutoFit/>
          </a:bodyPr>
          <a:lstStyle/>
          <a:p>
            <a:pPr algn="ctr">
              <a:lnSpc>
                <a:spcPts val="6049"/>
              </a:lnSpc>
            </a:pPr>
            <a:r>
              <a:rPr lang="en-US" sz="5499" b="1">
                <a:solidFill>
                  <a:srgbClr val="FFFFFF"/>
                </a:solidFill>
                <a:latin typeface="Barlow SemiCondensed Bold"/>
                <a:ea typeface="Barlow SemiCondensed Bold"/>
                <a:cs typeface="Barlow SemiCondensed Bold"/>
                <a:sym typeface="Barlow SemiCondensed Bold"/>
              </a:rPr>
              <a:t>MENGGUNAKAN IOS</a:t>
            </a:r>
          </a:p>
        </p:txBody>
      </p:sp>
      <p:sp>
        <p:nvSpPr>
          <p:cNvPr id="37" name="TextBox 37"/>
          <p:cNvSpPr txBox="1"/>
          <p:nvPr/>
        </p:nvSpPr>
        <p:spPr>
          <a:xfrm>
            <a:off x="7155338" y="897081"/>
            <a:ext cx="3756452" cy="854076"/>
          </a:xfrm>
          <a:prstGeom prst="rect">
            <a:avLst/>
          </a:prstGeom>
        </p:spPr>
        <p:txBody>
          <a:bodyPr lIns="0" tIns="0" rIns="0" bIns="0" rtlCol="0" anchor="t">
            <a:spAutoFit/>
          </a:bodyPr>
          <a:lstStyle/>
          <a:p>
            <a:pPr algn="ctr">
              <a:lnSpc>
                <a:spcPts val="6999"/>
              </a:lnSpc>
            </a:pPr>
            <a:r>
              <a:rPr lang="en-US" sz="4999">
                <a:solidFill>
                  <a:srgbClr val="FFDE59"/>
                </a:solidFill>
                <a:latin typeface="Montserrat Classic"/>
                <a:ea typeface="Montserrat Classic"/>
                <a:cs typeface="Montserrat Classic"/>
                <a:sym typeface="Montserrat Classic"/>
              </a:rPr>
              <a:t>Tantangan </a:t>
            </a:r>
          </a:p>
        </p:txBody>
      </p:sp>
      <p:sp>
        <p:nvSpPr>
          <p:cNvPr id="38" name="TextBox 38"/>
          <p:cNvSpPr txBox="1"/>
          <p:nvPr/>
        </p:nvSpPr>
        <p:spPr>
          <a:xfrm>
            <a:off x="3175873" y="3624578"/>
            <a:ext cx="5182278" cy="2045969"/>
          </a:xfrm>
          <a:prstGeom prst="rect">
            <a:avLst/>
          </a:prstGeom>
        </p:spPr>
        <p:txBody>
          <a:bodyPr lIns="0" tIns="0" rIns="0" bIns="0" rtlCol="0" anchor="t">
            <a:spAutoFit/>
          </a:bodyPr>
          <a:lstStyle/>
          <a:p>
            <a:pPr algn="l">
              <a:lnSpc>
                <a:spcPts val="2700"/>
              </a:lnSpc>
            </a:pPr>
            <a:r>
              <a:rPr lang="en-US" sz="1800">
                <a:solidFill>
                  <a:srgbClr val="FFFFFF"/>
                </a:solidFill>
                <a:latin typeface="Montserrat"/>
                <a:ea typeface="Montserrat"/>
                <a:cs typeface="Montserrat"/>
                <a:sym typeface="Montserrat"/>
              </a:rPr>
              <a:t>Outsourcing (menggunakan jasa lain untuk membantu melakukan aktivitas perusahaan). Perusahaan dengan keterbatasan SDM maupun prasarana bahkan tidak memiliki tenaga ahli dlm memperbaiki peralatan kantor.</a:t>
            </a:r>
          </a:p>
        </p:txBody>
      </p:sp>
      <p:sp>
        <p:nvSpPr>
          <p:cNvPr id="39" name="TextBox 39"/>
          <p:cNvSpPr txBox="1"/>
          <p:nvPr/>
        </p:nvSpPr>
        <p:spPr>
          <a:xfrm>
            <a:off x="1934068" y="3814957"/>
            <a:ext cx="863469" cy="400049"/>
          </a:xfrm>
          <a:prstGeom prst="rect">
            <a:avLst/>
          </a:prstGeom>
        </p:spPr>
        <p:txBody>
          <a:bodyPr lIns="0" tIns="0" rIns="0" bIns="0" rtlCol="0" anchor="t">
            <a:spAutoFit/>
          </a:bodyPr>
          <a:lstStyle/>
          <a:p>
            <a:pPr algn="ctr">
              <a:lnSpc>
                <a:spcPts val="2999"/>
              </a:lnSpc>
            </a:pPr>
            <a:r>
              <a:rPr lang="en-US" sz="2999" b="1">
                <a:solidFill>
                  <a:srgbClr val="1A263A"/>
                </a:solidFill>
                <a:latin typeface="Barlow SemiCondensed Bold"/>
                <a:ea typeface="Barlow SemiCondensed Bold"/>
                <a:cs typeface="Barlow SemiCondensed Bold"/>
                <a:sym typeface="Barlow SemiCondensed Bold"/>
              </a:rPr>
              <a:t>05</a:t>
            </a:r>
          </a:p>
        </p:txBody>
      </p:sp>
      <p:sp>
        <p:nvSpPr>
          <p:cNvPr id="40" name="TextBox 40"/>
          <p:cNvSpPr txBox="1"/>
          <p:nvPr/>
        </p:nvSpPr>
        <p:spPr>
          <a:xfrm>
            <a:off x="1927931" y="6713994"/>
            <a:ext cx="865601" cy="400049"/>
          </a:xfrm>
          <a:prstGeom prst="rect">
            <a:avLst/>
          </a:prstGeom>
        </p:spPr>
        <p:txBody>
          <a:bodyPr lIns="0" tIns="0" rIns="0" bIns="0" rtlCol="0" anchor="t">
            <a:spAutoFit/>
          </a:bodyPr>
          <a:lstStyle/>
          <a:p>
            <a:pPr algn="ctr">
              <a:lnSpc>
                <a:spcPts val="2999"/>
              </a:lnSpc>
            </a:pPr>
            <a:r>
              <a:rPr lang="en-US" sz="2999" b="1">
                <a:solidFill>
                  <a:srgbClr val="FFFFFF"/>
                </a:solidFill>
                <a:latin typeface="Barlow SemiCondensed Bold"/>
                <a:ea typeface="Barlow SemiCondensed Bold"/>
                <a:cs typeface="Barlow SemiCondensed Bold"/>
                <a:sym typeface="Barlow SemiCondensed Bold"/>
              </a:rPr>
              <a:t>07</a:t>
            </a:r>
          </a:p>
        </p:txBody>
      </p:sp>
      <p:sp>
        <p:nvSpPr>
          <p:cNvPr id="41" name="TextBox 41"/>
          <p:cNvSpPr txBox="1"/>
          <p:nvPr/>
        </p:nvSpPr>
        <p:spPr>
          <a:xfrm>
            <a:off x="9254436" y="3814957"/>
            <a:ext cx="869606" cy="400049"/>
          </a:xfrm>
          <a:prstGeom prst="rect">
            <a:avLst/>
          </a:prstGeom>
        </p:spPr>
        <p:txBody>
          <a:bodyPr lIns="0" tIns="0" rIns="0" bIns="0" rtlCol="0" anchor="t">
            <a:spAutoFit/>
          </a:bodyPr>
          <a:lstStyle/>
          <a:p>
            <a:pPr algn="ctr">
              <a:lnSpc>
                <a:spcPts val="2999"/>
              </a:lnSpc>
            </a:pPr>
            <a:r>
              <a:rPr lang="en-US" sz="2999" b="1">
                <a:solidFill>
                  <a:srgbClr val="FFFFFF"/>
                </a:solidFill>
                <a:latin typeface="Barlow SemiCondensed Bold"/>
                <a:ea typeface="Barlow SemiCondensed Bold"/>
                <a:cs typeface="Barlow SemiCondensed Bold"/>
                <a:sym typeface="Barlow SemiCondensed Bold"/>
              </a:rPr>
              <a:t>06</a:t>
            </a:r>
          </a:p>
        </p:txBody>
      </p:sp>
      <p:sp>
        <p:nvSpPr>
          <p:cNvPr id="42" name="TextBox 42"/>
          <p:cNvSpPr txBox="1"/>
          <p:nvPr/>
        </p:nvSpPr>
        <p:spPr>
          <a:xfrm>
            <a:off x="9254436" y="6713994"/>
            <a:ext cx="869606" cy="400049"/>
          </a:xfrm>
          <a:prstGeom prst="rect">
            <a:avLst/>
          </a:prstGeom>
        </p:spPr>
        <p:txBody>
          <a:bodyPr lIns="0" tIns="0" rIns="0" bIns="0" rtlCol="0" anchor="t">
            <a:spAutoFit/>
          </a:bodyPr>
          <a:lstStyle/>
          <a:p>
            <a:pPr algn="ctr">
              <a:lnSpc>
                <a:spcPts val="2999"/>
              </a:lnSpc>
            </a:pPr>
            <a:r>
              <a:rPr lang="en-US" sz="2999" b="1">
                <a:solidFill>
                  <a:srgbClr val="1A263A"/>
                </a:solidFill>
                <a:latin typeface="Barlow SemiCondensed Bold"/>
                <a:ea typeface="Barlow SemiCondensed Bold"/>
                <a:cs typeface="Barlow SemiCondensed Bold"/>
                <a:sym typeface="Barlow SemiCondensed Bold"/>
              </a:rPr>
              <a:t>08</a:t>
            </a:r>
          </a:p>
        </p:txBody>
      </p:sp>
      <p:sp>
        <p:nvSpPr>
          <p:cNvPr id="43" name="TextBox 43"/>
          <p:cNvSpPr txBox="1"/>
          <p:nvPr/>
        </p:nvSpPr>
        <p:spPr>
          <a:xfrm>
            <a:off x="3175873" y="6866515"/>
            <a:ext cx="5182278" cy="1360169"/>
          </a:xfrm>
          <a:prstGeom prst="rect">
            <a:avLst/>
          </a:prstGeom>
        </p:spPr>
        <p:txBody>
          <a:bodyPr lIns="0" tIns="0" rIns="0" bIns="0" rtlCol="0" anchor="t">
            <a:spAutoFit/>
          </a:bodyPr>
          <a:lstStyle/>
          <a:p>
            <a:pPr algn="l">
              <a:lnSpc>
                <a:spcPts val="2700"/>
              </a:lnSpc>
            </a:pPr>
            <a:r>
              <a:rPr lang="en-US" sz="1800">
                <a:solidFill>
                  <a:srgbClr val="FFFFFF"/>
                </a:solidFill>
                <a:latin typeface="Montserrat"/>
                <a:ea typeface="Montserrat"/>
                <a:cs typeface="Montserrat"/>
                <a:sym typeface="Montserrat"/>
              </a:rPr>
              <a:t>Membangun Citra Perusahaan (Image Building). Meningkatkan citra perusahaan, terutama di era globalisasi dalam bentuk komunikasi dan jaringan kerjasama.</a:t>
            </a:r>
          </a:p>
        </p:txBody>
      </p:sp>
      <p:sp>
        <p:nvSpPr>
          <p:cNvPr id="44" name="TextBox 44"/>
          <p:cNvSpPr txBox="1"/>
          <p:nvPr/>
        </p:nvSpPr>
        <p:spPr>
          <a:xfrm>
            <a:off x="10546527" y="3967478"/>
            <a:ext cx="5182278" cy="1360169"/>
          </a:xfrm>
          <a:prstGeom prst="rect">
            <a:avLst/>
          </a:prstGeom>
        </p:spPr>
        <p:txBody>
          <a:bodyPr lIns="0" tIns="0" rIns="0" bIns="0" rtlCol="0" anchor="t">
            <a:spAutoFit/>
          </a:bodyPr>
          <a:lstStyle/>
          <a:p>
            <a:pPr algn="l">
              <a:lnSpc>
                <a:spcPts val="2700"/>
              </a:lnSpc>
            </a:pPr>
            <a:r>
              <a:rPr lang="en-US" sz="1800">
                <a:solidFill>
                  <a:srgbClr val="FFFFFF"/>
                </a:solidFill>
                <a:latin typeface="Montserrat"/>
                <a:ea typeface="Montserrat"/>
                <a:cs typeface="Montserrat"/>
                <a:sym typeface="Montserrat"/>
              </a:rPr>
              <a:t>Operasi bersama (Joint Operation). Operasional yang dilakukan bersama-sama antar perusahaan, untuk meningkatkan kualitas pelayanan konsumen</a:t>
            </a:r>
          </a:p>
        </p:txBody>
      </p:sp>
      <p:sp>
        <p:nvSpPr>
          <p:cNvPr id="45" name="TextBox 45"/>
          <p:cNvSpPr txBox="1"/>
          <p:nvPr/>
        </p:nvSpPr>
        <p:spPr>
          <a:xfrm>
            <a:off x="10546527" y="7037965"/>
            <a:ext cx="5182278" cy="1017269"/>
          </a:xfrm>
          <a:prstGeom prst="rect">
            <a:avLst/>
          </a:prstGeom>
        </p:spPr>
        <p:txBody>
          <a:bodyPr lIns="0" tIns="0" rIns="0" bIns="0" rtlCol="0" anchor="t">
            <a:spAutoFit/>
          </a:bodyPr>
          <a:lstStyle/>
          <a:p>
            <a:pPr algn="l">
              <a:lnSpc>
                <a:spcPts val="2700"/>
              </a:lnSpc>
            </a:pPr>
            <a:r>
              <a:rPr lang="en-US" sz="1800">
                <a:solidFill>
                  <a:srgbClr val="FFFFFF"/>
                </a:solidFill>
                <a:latin typeface="Montserrat"/>
                <a:ea typeface="Montserrat"/>
                <a:cs typeface="Montserrat"/>
                <a:sym typeface="Montserrat"/>
              </a:rPr>
              <a:t>Aliansi Strategis (strategic Alliances). Bentuk kerjasama antar perusahaan bersifat umum dan jangka panjang</a:t>
            </a:r>
          </a:p>
        </p:txBody>
      </p:sp>
    </p:spTree>
  </p:cSld>
  <p:clrMapOvr>
    <a:masterClrMapping/>
  </p:clrMapOvr>
  <p:transition>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1080</Words>
  <Application>Microsoft Office PowerPoint</Application>
  <PresentationFormat>Custom</PresentationFormat>
  <Paragraphs>133</Paragraphs>
  <Slides>19</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Montserrat Medium</vt:lpstr>
      <vt:lpstr>Calibri</vt:lpstr>
      <vt:lpstr>Arial</vt:lpstr>
      <vt:lpstr>Montserrat</vt:lpstr>
      <vt:lpstr>Montserrat Bold</vt:lpstr>
      <vt:lpstr>Barlow SemiCondensed Bold</vt:lpstr>
      <vt:lpstr>Montserrat Classic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P.5. TI untuk keunggulan bersaing - part 2</dc:title>
  <cp:lastModifiedBy>Hp</cp:lastModifiedBy>
  <cp:revision>4</cp:revision>
  <dcterms:created xsi:type="dcterms:W3CDTF">2006-08-16T00:00:00Z</dcterms:created>
  <dcterms:modified xsi:type="dcterms:W3CDTF">2024-09-11T04:41:20Z</dcterms:modified>
  <dc:identifier>DAGPp_O7Zw0</dc:identifier>
</cp:coreProperties>
</file>