
<file path=[Content_Types].xml><?xml version="1.0" encoding="utf-8"?>
<Types xmlns="http://schemas.openxmlformats.org/package/2006/content-types">
  <Default Extension="png" ContentType="image/png"/>
  <Default Extension="jpeg" ContentType="image/jpe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7" r:id="rId3"/>
    <p:sldId id="258" r:id="rId4"/>
    <p:sldId id="328" r:id="rId5"/>
    <p:sldId id="329" r:id="rId6"/>
    <p:sldId id="260" r:id="rId7"/>
    <p:sldId id="331" r:id="rId8"/>
    <p:sldId id="355" r:id="rId9"/>
    <p:sldId id="266" r:id="rId10"/>
    <p:sldId id="263" r:id="rId11"/>
    <p:sldId id="281" r:id="rId12"/>
    <p:sldId id="284" r:id="rId13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SimSun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SimSun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SimSun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SimSun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SimSun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SimSun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SimSun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SimSun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SimSun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B3C5"/>
    <a:srgbClr val="FFBF53"/>
    <a:srgbClr val="6A3C7C"/>
    <a:srgbClr val="F074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94660"/>
  </p:normalViewPr>
  <p:slideViewPr>
    <p:cSldViewPr snapToGrid="0" showGuides="1">
      <p:cViewPr>
        <p:scale>
          <a:sx n="66" d="100"/>
          <a:sy n="66" d="100"/>
        </p:scale>
        <p:origin x="2118" y="1344"/>
      </p:cViewPr>
      <p:guideLst>
        <p:guide orient="horz" pos="2239"/>
        <p:guide pos="2922"/>
      </p:guideLst>
    </p:cSldViewPr>
  </p:slideViewPr>
  <p:notesTextViewPr>
    <p:cViewPr>
      <p:scale>
        <a:sx n="1" d="1"/>
        <a:sy n="1" d="1"/>
      </p:scale>
      <p:origin x="0" y="0"/>
    </p:cViewPr>
  </p:notesTextViewPr>
  <p:sorterViewPr showFormatting="0">
    <p:cViewPr>
      <p:scale>
        <a:sx n="150" d="100"/>
        <a:sy n="1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handoutMaster" Target="handoutMasters/handoutMaster1.xml"/><Relationship Id="rId14" Type="http://schemas.openxmlformats.org/officeDocument/2006/relationships/notesMaster" Target="notesMasters/notesMaster1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base"/>
            <a:fld id="{0F9B84EA-7D68-4D60-9CB1-D50884785D1C}" type="datetimeFigureOut">
              <a:rPr lang="zh-CN" altLang="en-US" strike="noStrike" noProof="1" smtClean="0">
                <a:latin typeface="Calibri" panose="020F0502020204030204" pitchFamily="34" charset="0"/>
                <a:ea typeface="SimSun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base"/>
            <a:fld id="{8D4E0FC9-F1F8-4FAE-9988-3BA365CFD46F}" type="slidenum">
              <a:rPr lang="zh-CN" altLang="en-US" strike="noStrike" noProof="1" smtClean="0">
                <a:latin typeface="Calibri" panose="020F0502020204030204" pitchFamily="34" charset="0"/>
                <a:ea typeface="SimSun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Calibri" panose="020F0502020204030204" pitchFamily="34" charset="0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Calibri" panose="020F0502020204030204" pitchFamily="34" charset="0"/>
              </a:defRPr>
            </a:lvl1pPr>
          </a:lstStyle>
          <a:p>
            <a:pPr fontAlgn="base"/>
            <a:fld id="{D2A48B96-639E-45A3-A0BA-2464DFDB1FAA}" type="datetimeFigureOut">
              <a:rPr lang="zh-CN" altLang="en-US" strike="noStrike" noProof="1" smtClean="0">
                <a:latin typeface="Calibri" panose="020F0502020204030204" pitchFamily="34" charset="0"/>
                <a:ea typeface="SimSun" pitchFamily="2" charset="-122"/>
              </a:rPr>
            </a:fld>
            <a:endParaRPr lang="zh-CN" altLang="en-US" strike="noStrike" noProof="1"/>
          </a:p>
        </p:txBody>
      </p:sp>
      <p:sp>
        <p:nvSpPr>
          <p:cNvPr id="3076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77" name="备注占位符 4"/>
          <p:cNvSpPr>
            <a:spLocks noGrp="1"/>
          </p:cNvSpPr>
          <p:nvPr>
            <p:ph type="body" sz="quarter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/>
          <a:p>
            <a:pPr lvl="0"/>
            <a:r>
              <a:rPr lang="zh-CN" altLang="en-US"/>
              <a:t>Click to edit Master title style</a:t>
            </a:r>
            <a:endParaRPr lang="zh-CN" altLang="en-US"/>
          </a:p>
          <a:p>
            <a:pPr lvl="1" indent="0"/>
            <a:r>
              <a:rPr lang="zh-CN" altLang="en-US"/>
              <a:t>Second level</a:t>
            </a:r>
            <a:endParaRPr lang="zh-CN" altLang="en-US"/>
          </a:p>
          <a:p>
            <a:pPr lvl="2" indent="0"/>
            <a:r>
              <a:rPr lang="zh-CN" altLang="en-US"/>
              <a:t>Third level</a:t>
            </a:r>
            <a:endParaRPr lang="zh-CN" altLang="en-US"/>
          </a:p>
          <a:p>
            <a:pPr lvl="3" indent="0"/>
            <a:r>
              <a:rPr lang="zh-CN" altLang="en-US"/>
              <a:t>Fouth level</a:t>
            </a:r>
            <a:endParaRPr lang="zh-CN" altLang="en-US"/>
          </a:p>
          <a:p>
            <a:pPr lvl="4" indent="0"/>
            <a:r>
              <a:rPr lang="zh-CN" altLang="en-US"/>
              <a:t>Fifth level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Calibri" panose="020F0502020204030204" pitchFamily="34" charset="0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Calibri" panose="020F0502020204030204" pitchFamily="34" charset="0"/>
              </a:defRPr>
            </a:lvl1pPr>
          </a:lstStyle>
          <a:p>
            <a:pPr fontAlgn="base"/>
            <a:fld id="{A6837353-30EB-4A48-80EB-173D804AEFBD}" type="slidenum">
              <a:rPr lang="zh-CN" altLang="en-US" strike="noStrike" noProof="1" smtClean="0">
                <a:latin typeface="Calibri" panose="020F0502020204030204" pitchFamily="34" charset="0"/>
                <a:ea typeface="SimSun" pitchFamily="2" charset="-122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Calibri" panose="020F0502020204030204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Calibri" panose="020F0502020204030204" pitchFamily="3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Calibri" panose="020F0502020204030204" pitchFamily="3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Calibri" panose="020F0502020204030204" pitchFamily="3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Calibri" panose="020F050202020403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>
                <a:sym typeface="+mn-ea"/>
              </a:rPr>
              <a:t>Click here to edit the master title style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1" fontAlgn="auto"/>
            <a:r>
              <a:rPr lang="zh-CN" altLang="en-US" sz="2800" strike="noStrike" noProof="1" dirty="0">
                <a:sym typeface="+mn-ea"/>
              </a:rPr>
              <a:t>Click here to edit the master text style</a:t>
            </a:r>
            <a:endParaRPr lang="zh-CN" altLang="en-US" sz="2800" strike="noStrike" noProof="1" dirty="0"/>
          </a:p>
          <a:p>
            <a:pPr lvl="1" fontAlgn="auto"/>
            <a:r>
              <a:rPr lang="zh-CN" altLang="en-US" sz="2800" strike="noStrike" noProof="1" dirty="0">
                <a:sym typeface="+mn-ea"/>
              </a:rPr>
              <a:t>The second level</a:t>
            </a:r>
            <a:endParaRPr lang="zh-CN" altLang="en-US" sz="2800" strike="noStrike" noProof="1" dirty="0"/>
          </a:p>
          <a:p>
            <a:pPr lvl="2" fontAlgn="auto"/>
            <a:r>
              <a:rPr lang="zh-CN" altLang="en-US" sz="2800" strike="noStrike" noProof="1" dirty="0">
                <a:sym typeface="+mn-ea"/>
              </a:rPr>
              <a:t>The third level</a:t>
            </a:r>
            <a:endParaRPr lang="zh-CN" altLang="en-US" sz="2800" strike="noStrike" noProof="1" dirty="0"/>
          </a:p>
          <a:p>
            <a:pPr lvl="3" fontAlgn="auto"/>
            <a:r>
              <a:rPr lang="zh-CN" altLang="en-US" sz="2800" strike="noStrike" noProof="1" dirty="0">
                <a:sym typeface="+mn-ea"/>
              </a:rPr>
              <a:t>The fourth level</a:t>
            </a:r>
            <a:endParaRPr lang="zh-CN" altLang="en-US" sz="2800" strike="noStrike" noProof="1" dirty="0"/>
          </a:p>
          <a:p>
            <a:pPr lvl="4" fontAlgn="auto"/>
            <a:r>
              <a:rPr lang="zh-CN" altLang="en-US" sz="2800" strike="noStrike" noProof="1" dirty="0">
                <a:sym typeface="+mn-ea"/>
              </a:rPr>
              <a:t>Fifth level</a:t>
            </a:r>
            <a:endParaRPr lang="zh-CN" alt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F697218-550F-4C49-A56B-831D64D4BF2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/>
              <a:t>Click here to edit the master title style</a:t>
            </a:r>
            <a:endParaRPr lang="zh-CN" altLang="en-US" dirty="0"/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1" indent="-228600"/>
            <a:r>
              <a:rPr lang="zh-CN" altLang="en-US" dirty="0"/>
              <a:t>Click here to edit the master text style</a:t>
            </a:r>
            <a:endParaRPr lang="zh-CN" altLang="en-US" dirty="0"/>
          </a:p>
          <a:p>
            <a:pPr lvl="1" indent="-228600"/>
            <a:r>
              <a:rPr lang="zh-CN" altLang="en-US" dirty="0"/>
              <a:t>The second level</a:t>
            </a:r>
            <a:endParaRPr lang="zh-CN" altLang="en-US" dirty="0"/>
          </a:p>
          <a:p>
            <a:pPr lvl="2" indent="-228600"/>
            <a:r>
              <a:rPr lang="zh-CN" altLang="en-US" dirty="0"/>
              <a:t>The third level</a:t>
            </a:r>
            <a:endParaRPr lang="zh-CN" altLang="en-US" dirty="0"/>
          </a:p>
          <a:p>
            <a:pPr lvl="3" indent="-228600"/>
            <a:r>
              <a:rPr lang="zh-CN" altLang="en-US" dirty="0"/>
              <a:t>The fourth level</a:t>
            </a:r>
            <a:endParaRPr lang="zh-CN" altLang="en-US" dirty="0"/>
          </a:p>
          <a:p>
            <a:pPr lvl="4" indent="-228600"/>
            <a:r>
              <a:rPr lang="zh-CN" altLang="en-US" dirty="0"/>
              <a:t>Fifth level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Calibri" panose="020F050202020403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F697218-550F-4C49-A56B-831D64D4BF2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8.GIF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1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椭圆 4"/>
          <p:cNvSpPr/>
          <p:nvPr/>
        </p:nvSpPr>
        <p:spPr>
          <a:xfrm>
            <a:off x="9482138" y="2987675"/>
            <a:ext cx="1865313" cy="1863725"/>
          </a:xfrm>
          <a:prstGeom prst="ellipse">
            <a:avLst/>
          </a:prstGeom>
          <a:solidFill>
            <a:srgbClr val="FFBF53"/>
          </a:solidFill>
          <a:ln w="28575">
            <a:solidFill>
              <a:schemeClr val="bg1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19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任意多边形 5"/>
          <p:cNvSpPr/>
          <p:nvPr/>
        </p:nvSpPr>
        <p:spPr>
          <a:xfrm>
            <a:off x="9609138" y="-7937"/>
            <a:ext cx="2582863" cy="2917825"/>
          </a:xfrm>
          <a:custGeom>
            <a:avLst/>
            <a:gdLst>
              <a:gd name="connsiteX0" fmla="*/ 464944 w 2582970"/>
              <a:gd name="connsiteY0" fmla="*/ 0 h 2918147"/>
              <a:gd name="connsiteX1" fmla="*/ 2582970 w 2582970"/>
              <a:gd name="connsiteY1" fmla="*/ 0 h 2918147"/>
              <a:gd name="connsiteX2" fmla="*/ 2582970 w 2582970"/>
              <a:gd name="connsiteY2" fmla="*/ 2698179 h 2918147"/>
              <a:gd name="connsiteX3" fmla="*/ 2566138 w 2582970"/>
              <a:gd name="connsiteY3" fmla="*/ 2708404 h 2918147"/>
              <a:gd name="connsiteX4" fmla="*/ 1737800 w 2582970"/>
              <a:gd name="connsiteY4" fmla="*/ 2918147 h 2918147"/>
              <a:gd name="connsiteX5" fmla="*/ 0 w 2582970"/>
              <a:gd name="connsiteY5" fmla="*/ 1180347 h 2918147"/>
              <a:gd name="connsiteX6" fmla="*/ 396829 w 2582970"/>
              <a:gd name="connsiteY6" fmla="*/ 74945 h 2918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82970" h="2918147">
                <a:moveTo>
                  <a:pt x="464944" y="0"/>
                </a:moveTo>
                <a:lnTo>
                  <a:pt x="2582970" y="0"/>
                </a:lnTo>
                <a:lnTo>
                  <a:pt x="2582970" y="2698179"/>
                </a:lnTo>
                <a:lnTo>
                  <a:pt x="2566138" y="2708404"/>
                </a:lnTo>
                <a:cubicBezTo>
                  <a:pt x="2319904" y="2842167"/>
                  <a:pt x="2037725" y="2918147"/>
                  <a:pt x="1737800" y="2918147"/>
                </a:cubicBezTo>
                <a:cubicBezTo>
                  <a:pt x="778040" y="2918147"/>
                  <a:pt x="0" y="2140107"/>
                  <a:pt x="0" y="1180347"/>
                </a:cubicBezTo>
                <a:cubicBezTo>
                  <a:pt x="0" y="760452"/>
                  <a:pt x="148922" y="375339"/>
                  <a:pt x="396829" y="74945"/>
                </a:cubicBezTo>
                <a:close/>
              </a:path>
            </a:pathLst>
          </a:custGeom>
          <a:solidFill>
            <a:srgbClr val="02B3C5"/>
          </a:solidFill>
          <a:ln w="28575">
            <a:solidFill>
              <a:schemeClr val="bg1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19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8069263" y="1676400"/>
            <a:ext cx="1722438" cy="1722438"/>
          </a:xfrm>
          <a:prstGeom prst="ellipse">
            <a:avLst/>
          </a:prstGeom>
          <a:solidFill>
            <a:srgbClr val="F07474"/>
          </a:solidFill>
          <a:ln w="28575">
            <a:solidFill>
              <a:schemeClr val="bg1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19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9990138" y="5594350"/>
            <a:ext cx="841375" cy="841375"/>
          </a:xfrm>
          <a:prstGeom prst="ellipse">
            <a:avLst/>
          </a:prstGeom>
          <a:solidFill>
            <a:srgbClr val="6A3C7C"/>
          </a:solidFill>
          <a:ln w="28575">
            <a:solidFill>
              <a:schemeClr val="bg1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19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11069638" y="5038725"/>
            <a:ext cx="603250" cy="603250"/>
          </a:xfrm>
          <a:prstGeom prst="ellipse">
            <a:avLst/>
          </a:prstGeom>
          <a:solidFill>
            <a:srgbClr val="02B3C5"/>
          </a:solidFill>
          <a:ln w="28575">
            <a:solidFill>
              <a:schemeClr val="bg1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19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" name="任意多边形 9"/>
          <p:cNvSpPr/>
          <p:nvPr/>
        </p:nvSpPr>
        <p:spPr>
          <a:xfrm>
            <a:off x="10621963" y="6037263"/>
            <a:ext cx="1570038" cy="820738"/>
          </a:xfrm>
          <a:custGeom>
            <a:avLst/>
            <a:gdLst>
              <a:gd name="connsiteX0" fmla="*/ 1049802 w 1569631"/>
              <a:gd name="connsiteY0" fmla="*/ 0 h 821301"/>
              <a:gd name="connsiteX1" fmla="*/ 1472572 w 1569631"/>
              <a:gd name="connsiteY1" fmla="*/ 85354 h 821301"/>
              <a:gd name="connsiteX2" fmla="*/ 1569631 w 1569631"/>
              <a:gd name="connsiteY2" fmla="*/ 138036 h 821301"/>
              <a:gd name="connsiteX3" fmla="*/ 1569631 w 1569631"/>
              <a:gd name="connsiteY3" fmla="*/ 821301 h 821301"/>
              <a:gd name="connsiteX4" fmla="*/ 0 w 1569631"/>
              <a:gd name="connsiteY4" fmla="*/ 821301 h 821301"/>
              <a:gd name="connsiteX5" fmla="*/ 49028 w 1569631"/>
              <a:gd name="connsiteY5" fmla="*/ 663358 h 821301"/>
              <a:gd name="connsiteX6" fmla="*/ 1049802 w 1569631"/>
              <a:gd name="connsiteY6" fmla="*/ 0 h 821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69631" h="821301">
                <a:moveTo>
                  <a:pt x="1049802" y="0"/>
                </a:moveTo>
                <a:cubicBezTo>
                  <a:pt x="1199765" y="0"/>
                  <a:pt x="1342629" y="30393"/>
                  <a:pt x="1472572" y="85354"/>
                </a:cubicBezTo>
                <a:lnTo>
                  <a:pt x="1569631" y="138036"/>
                </a:lnTo>
                <a:lnTo>
                  <a:pt x="1569631" y="821301"/>
                </a:lnTo>
                <a:lnTo>
                  <a:pt x="0" y="821301"/>
                </a:lnTo>
                <a:lnTo>
                  <a:pt x="49028" y="663358"/>
                </a:lnTo>
                <a:cubicBezTo>
                  <a:pt x="213912" y="273531"/>
                  <a:pt x="599914" y="0"/>
                  <a:pt x="1049802" y="0"/>
                </a:cubicBezTo>
                <a:close/>
              </a:path>
            </a:pathLst>
          </a:custGeom>
          <a:solidFill>
            <a:srgbClr val="F07474"/>
          </a:solidFill>
          <a:ln w="28575">
            <a:solidFill>
              <a:schemeClr val="bg1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19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8931275" y="255588"/>
            <a:ext cx="1033463" cy="1035050"/>
          </a:xfrm>
          <a:prstGeom prst="ellipse">
            <a:avLst/>
          </a:prstGeom>
          <a:solidFill>
            <a:srgbClr val="FFBF53"/>
          </a:solidFill>
          <a:ln w="28575">
            <a:solidFill>
              <a:schemeClr val="bg1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19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11545888" y="3175000"/>
            <a:ext cx="482600" cy="484188"/>
          </a:xfrm>
          <a:prstGeom prst="ellipse">
            <a:avLst/>
          </a:prstGeom>
          <a:solidFill>
            <a:srgbClr val="F07474"/>
          </a:solidFill>
          <a:ln w="28575">
            <a:solidFill>
              <a:schemeClr val="bg1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19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9658350" y="5138738"/>
            <a:ext cx="322263" cy="320675"/>
          </a:xfrm>
          <a:prstGeom prst="ellipse">
            <a:avLst/>
          </a:prstGeom>
          <a:solidFill>
            <a:srgbClr val="FFBF53"/>
          </a:solidFill>
          <a:ln w="28575">
            <a:solidFill>
              <a:schemeClr val="bg1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19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7707313" y="4065588"/>
            <a:ext cx="785813" cy="785813"/>
          </a:xfrm>
          <a:prstGeom prst="ellipse">
            <a:avLst/>
          </a:prstGeom>
          <a:solidFill>
            <a:srgbClr val="02B3C5"/>
          </a:solidFill>
          <a:ln w="28575">
            <a:solidFill>
              <a:schemeClr val="bg1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19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9091613" y="4211638"/>
            <a:ext cx="398463" cy="398463"/>
          </a:xfrm>
          <a:prstGeom prst="ellipse">
            <a:avLst/>
          </a:prstGeom>
          <a:solidFill>
            <a:srgbClr val="6A3C7C"/>
          </a:solidFill>
          <a:ln w="28575">
            <a:solidFill>
              <a:schemeClr val="bg1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19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4108" name="组合 15"/>
          <p:cNvGrpSpPr/>
          <p:nvPr/>
        </p:nvGrpSpPr>
        <p:grpSpPr>
          <a:xfrm>
            <a:off x="1182688" y="2327275"/>
            <a:ext cx="1331912" cy="1331913"/>
            <a:chOff x="139391" y="1379571"/>
            <a:chExt cx="1651309" cy="1651309"/>
          </a:xfrm>
        </p:grpSpPr>
        <p:sp>
          <p:nvSpPr>
            <p:cNvPr id="17" name="椭圆 16"/>
            <p:cNvSpPr/>
            <p:nvPr/>
          </p:nvSpPr>
          <p:spPr>
            <a:xfrm>
              <a:off x="139391" y="1379571"/>
              <a:ext cx="1651309" cy="1651309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6200000" scaled="1"/>
              <a:tileRect/>
            </a:gradFill>
            <a:ln w="12700">
              <a:solidFill>
                <a:schemeClr val="bg1"/>
              </a:solidFill>
            </a:ln>
            <a:effectLst>
              <a:outerShdw blurRad="152400" dist="63500" dir="8100000" algn="tr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19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269291" y="1497662"/>
              <a:ext cx="1417094" cy="1415127"/>
            </a:xfrm>
            <a:prstGeom prst="ellipse">
              <a:avLst/>
            </a:prstGeom>
            <a:solidFill>
              <a:srgbClr val="F07474"/>
            </a:solidFill>
            <a:ln w="28575">
              <a:noFill/>
            </a:ln>
            <a:effectLst>
              <a:outerShdw blurRad="152400" dist="63500" dir="8100000" algn="tr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19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4111" name="文本框 18"/>
            <p:cNvSpPr txBox="1"/>
            <p:nvPr/>
          </p:nvSpPr>
          <p:spPr>
            <a:xfrm>
              <a:off x="591936" y="1562368"/>
              <a:ext cx="867858" cy="137221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>
                <a:buFont typeface="Arial" panose="020B0604020202090204" pitchFamily="34" charset="0"/>
              </a:pPr>
              <a:r>
                <a:rPr lang="en-US" altLang="zh-CN" sz="6600" dirty="0">
                  <a:solidFill>
                    <a:schemeClr val="bg1"/>
                  </a:solidFill>
                  <a:ea typeface="SimSun" pitchFamily="2" charset="-122"/>
                  <a:cs typeface="Calibri" panose="020F0502020204030204" pitchFamily="34" charset="0"/>
                </a:rPr>
                <a:t>S</a:t>
              </a:r>
              <a:endParaRPr lang="en-US" altLang="zh-CN" sz="6600" dirty="0">
                <a:solidFill>
                  <a:schemeClr val="bg1"/>
                </a:solidFill>
                <a:ea typeface="SimSun" pitchFamily="2" charset="-122"/>
                <a:cs typeface="Calibri" panose="020F0502020204030204" pitchFamily="34" charset="0"/>
              </a:endParaRPr>
            </a:p>
          </p:txBody>
        </p:sp>
      </p:grpSp>
      <p:grpSp>
        <p:nvGrpSpPr>
          <p:cNvPr id="4112" name="组合 19"/>
          <p:cNvGrpSpPr/>
          <p:nvPr/>
        </p:nvGrpSpPr>
        <p:grpSpPr>
          <a:xfrm>
            <a:off x="2570163" y="2327275"/>
            <a:ext cx="1331912" cy="1331913"/>
            <a:chOff x="139391" y="1379571"/>
            <a:chExt cx="1651309" cy="1651309"/>
          </a:xfrm>
        </p:grpSpPr>
        <p:sp>
          <p:nvSpPr>
            <p:cNvPr id="21" name="椭圆 20"/>
            <p:cNvSpPr/>
            <p:nvPr/>
          </p:nvSpPr>
          <p:spPr>
            <a:xfrm>
              <a:off x="139391" y="1379571"/>
              <a:ext cx="1651309" cy="1651309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6200000" scaled="1"/>
              <a:tileRect/>
            </a:gradFill>
            <a:ln w="12700">
              <a:solidFill>
                <a:schemeClr val="bg1"/>
              </a:solidFill>
            </a:ln>
            <a:effectLst>
              <a:outerShdw blurRad="152400" dist="63500" dir="8100000" algn="tr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19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2" name="椭圆 21"/>
            <p:cNvSpPr/>
            <p:nvPr/>
          </p:nvSpPr>
          <p:spPr>
            <a:xfrm>
              <a:off x="269291" y="1497662"/>
              <a:ext cx="1417094" cy="1415127"/>
            </a:xfrm>
            <a:prstGeom prst="ellipse">
              <a:avLst/>
            </a:prstGeom>
            <a:solidFill>
              <a:srgbClr val="FFBF53"/>
            </a:solidFill>
            <a:ln w="28575">
              <a:noFill/>
            </a:ln>
            <a:effectLst>
              <a:outerShdw blurRad="152400" dist="63500" dir="8100000" algn="tr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19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4115" name="文本框 22"/>
            <p:cNvSpPr txBox="1"/>
            <p:nvPr/>
          </p:nvSpPr>
          <p:spPr>
            <a:xfrm>
              <a:off x="591936" y="1562368"/>
              <a:ext cx="867858" cy="137222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>
                <a:buFont typeface="Arial" panose="020B0604020202090204" pitchFamily="34" charset="0"/>
              </a:pPr>
              <a:r>
                <a:rPr lang="en-US" altLang="zh-CN" sz="6600" dirty="0">
                  <a:solidFill>
                    <a:schemeClr val="bg1"/>
                  </a:solidFill>
                  <a:ea typeface="SimSun" pitchFamily="2" charset="-122"/>
                  <a:cs typeface="Calibri" panose="020F0502020204030204" pitchFamily="34" charset="0"/>
                </a:rPr>
                <a:t>A</a:t>
              </a:r>
              <a:endParaRPr lang="en-US" altLang="zh-CN" sz="6600" dirty="0">
                <a:solidFill>
                  <a:schemeClr val="bg1"/>
                </a:solidFill>
                <a:ea typeface="SimSun" pitchFamily="2" charset="-122"/>
                <a:cs typeface="Calibri" panose="020F0502020204030204" pitchFamily="34" charset="0"/>
              </a:endParaRPr>
            </a:p>
          </p:txBody>
        </p:sp>
      </p:grpSp>
      <p:grpSp>
        <p:nvGrpSpPr>
          <p:cNvPr id="4116" name="组合 23"/>
          <p:cNvGrpSpPr/>
          <p:nvPr/>
        </p:nvGrpSpPr>
        <p:grpSpPr>
          <a:xfrm>
            <a:off x="3956050" y="2327275"/>
            <a:ext cx="1331913" cy="1331913"/>
            <a:chOff x="139391" y="1379571"/>
            <a:chExt cx="1651309" cy="1651309"/>
          </a:xfrm>
        </p:grpSpPr>
        <p:sp>
          <p:nvSpPr>
            <p:cNvPr id="25" name="椭圆 24"/>
            <p:cNvSpPr/>
            <p:nvPr/>
          </p:nvSpPr>
          <p:spPr>
            <a:xfrm>
              <a:off x="139391" y="1379571"/>
              <a:ext cx="1651309" cy="1651309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6200000" scaled="1"/>
              <a:tileRect/>
            </a:gradFill>
            <a:ln w="12700">
              <a:solidFill>
                <a:schemeClr val="bg1"/>
              </a:solidFill>
            </a:ln>
            <a:effectLst>
              <a:outerShdw blurRad="152400" dist="63500" dir="8100000" algn="tr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19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6" name="椭圆 25"/>
            <p:cNvSpPr/>
            <p:nvPr/>
          </p:nvSpPr>
          <p:spPr>
            <a:xfrm>
              <a:off x="269291" y="1497662"/>
              <a:ext cx="1417095" cy="1415127"/>
            </a:xfrm>
            <a:prstGeom prst="ellipse">
              <a:avLst/>
            </a:prstGeom>
            <a:solidFill>
              <a:srgbClr val="02B3C5"/>
            </a:solidFill>
            <a:ln w="28575">
              <a:noFill/>
            </a:ln>
            <a:effectLst>
              <a:outerShdw blurRad="152400" dist="63500" dir="8100000" algn="tr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19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4119" name="文本框 26"/>
            <p:cNvSpPr txBox="1"/>
            <p:nvPr/>
          </p:nvSpPr>
          <p:spPr>
            <a:xfrm>
              <a:off x="591936" y="1562368"/>
              <a:ext cx="867858" cy="137222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>
                <a:buFont typeface="Arial" panose="020B0604020202090204" pitchFamily="34" charset="0"/>
              </a:pPr>
              <a:r>
                <a:rPr lang="en-US" altLang="zh-CN" sz="6600" dirty="0">
                  <a:solidFill>
                    <a:schemeClr val="bg1"/>
                  </a:solidFill>
                  <a:ea typeface="SimSun" pitchFamily="2" charset="-122"/>
                  <a:cs typeface="Calibri" panose="020F0502020204030204" pitchFamily="34" charset="0"/>
                </a:rPr>
                <a:t>P</a:t>
              </a:r>
              <a:endParaRPr lang="en-US" altLang="zh-CN" sz="6600" dirty="0">
                <a:solidFill>
                  <a:schemeClr val="bg1"/>
                </a:solidFill>
                <a:ea typeface="SimSun" pitchFamily="2" charset="-122"/>
                <a:cs typeface="Calibri" panose="020F0502020204030204" pitchFamily="34" charset="0"/>
              </a:endParaRPr>
            </a:p>
          </p:txBody>
        </p:sp>
      </p:grpSp>
      <p:sp>
        <p:nvSpPr>
          <p:cNvPr id="4124" name="文本框 31"/>
          <p:cNvSpPr txBox="1"/>
          <p:nvPr/>
        </p:nvSpPr>
        <p:spPr>
          <a:xfrm>
            <a:off x="1547495" y="3857625"/>
            <a:ext cx="6000750" cy="110680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buFont typeface="Arial" panose="020B0604020202090204" pitchFamily="34" charset="0"/>
            </a:pPr>
            <a:r>
              <a:rPr lang="en-US" altLang="zh-CN" sz="6600" dirty="0">
                <a:solidFill>
                  <a:srgbClr val="02B3C5"/>
                </a:solidFill>
                <a:ea typeface="SimSun" pitchFamily="2" charset="-122"/>
                <a:cs typeface="Calibri" panose="020F0502020204030204" pitchFamily="34" charset="0"/>
              </a:rPr>
              <a:t>Psikoanalisa-2     </a:t>
            </a:r>
            <a:endParaRPr lang="en-US" altLang="zh-CN" sz="6600" dirty="0">
              <a:solidFill>
                <a:srgbClr val="02B3C5"/>
              </a:solidFill>
              <a:ea typeface="SimSun" pitchFamily="2" charset="-122"/>
              <a:cs typeface="Calibri" panose="020F0502020204030204" pitchFamily="34" charset="0"/>
            </a:endParaRPr>
          </a:p>
        </p:txBody>
      </p:sp>
      <p:sp>
        <p:nvSpPr>
          <p:cNvPr id="4125" name="文本框 32"/>
          <p:cNvSpPr txBox="1"/>
          <p:nvPr/>
        </p:nvSpPr>
        <p:spPr>
          <a:xfrm>
            <a:off x="1760220" y="5086350"/>
            <a:ext cx="5106035" cy="9220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just">
              <a:buFont typeface="Arial" panose="020B0604020202090204" pitchFamily="34" charset="0"/>
            </a:pPr>
            <a:r>
              <a:rPr lang="en-US" altLang="zh-CN" sz="18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Calibri" panose="020F0502020204030204" pitchFamily="34" charset="0"/>
                <a:cs typeface="Calibri" panose="020F0502020204030204" pitchFamily="34" charset="0"/>
              </a:rPr>
              <a:t>LATAR BELAKANG PSIKOANALISA, PSIKOANALISA FREUD, DAN PEMIKIRAN TOKOH-TOKOH NEO PSIKOANALISA</a:t>
            </a:r>
            <a:endParaRPr lang="en-US" altLang="zh-CN" sz="18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745" name="文本框 5"/>
          <p:cNvSpPr txBox="1"/>
          <p:nvPr/>
        </p:nvSpPr>
        <p:spPr>
          <a:xfrm>
            <a:off x="386080" y="295275"/>
            <a:ext cx="5704840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400" dirty="0">
                <a:solidFill>
                  <a:srgbClr val="40404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TOKOH-TOKOH NEO-PSIKOANALISA</a:t>
            </a:r>
            <a:endParaRPr lang="en-US" altLang="zh-CN" sz="2400" dirty="0">
              <a:solidFill>
                <a:srgbClr val="404040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12"/>
          <p:cNvSpPr/>
          <p:nvPr/>
        </p:nvSpPr>
        <p:spPr>
          <a:xfrm>
            <a:off x="742950" y="3840163"/>
            <a:ext cx="611188" cy="141288"/>
          </a:xfrm>
          <a:prstGeom prst="rect">
            <a:avLst/>
          </a:prstGeom>
          <a:solidFill>
            <a:srgbClr val="FFBF5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13"/>
          <p:cNvSpPr/>
          <p:nvPr/>
        </p:nvSpPr>
        <p:spPr>
          <a:xfrm>
            <a:off x="1354138" y="3840163"/>
            <a:ext cx="611188" cy="141288"/>
          </a:xfrm>
          <a:prstGeom prst="rect">
            <a:avLst/>
          </a:prstGeom>
          <a:solidFill>
            <a:srgbClr val="F0747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14"/>
          <p:cNvSpPr/>
          <p:nvPr/>
        </p:nvSpPr>
        <p:spPr>
          <a:xfrm>
            <a:off x="1965325" y="3840163"/>
            <a:ext cx="611188" cy="141288"/>
          </a:xfrm>
          <a:prstGeom prst="rect">
            <a:avLst/>
          </a:prstGeom>
          <a:solidFill>
            <a:srgbClr val="02B3C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15"/>
          <p:cNvSpPr/>
          <p:nvPr/>
        </p:nvSpPr>
        <p:spPr>
          <a:xfrm>
            <a:off x="2576513" y="3840163"/>
            <a:ext cx="611188" cy="141288"/>
          </a:xfrm>
          <a:prstGeom prst="rect">
            <a:avLst/>
          </a:prstGeom>
          <a:solidFill>
            <a:srgbClr val="6A3C7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17"/>
          <p:cNvSpPr/>
          <p:nvPr/>
        </p:nvSpPr>
        <p:spPr>
          <a:xfrm>
            <a:off x="3500438" y="3840163"/>
            <a:ext cx="612775" cy="141288"/>
          </a:xfrm>
          <a:prstGeom prst="rect">
            <a:avLst/>
          </a:prstGeom>
          <a:solidFill>
            <a:srgbClr val="FFBF5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18"/>
          <p:cNvSpPr/>
          <p:nvPr/>
        </p:nvSpPr>
        <p:spPr>
          <a:xfrm>
            <a:off x="4113213" y="3840163"/>
            <a:ext cx="611188" cy="141288"/>
          </a:xfrm>
          <a:prstGeom prst="rect">
            <a:avLst/>
          </a:prstGeom>
          <a:solidFill>
            <a:srgbClr val="F0747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19"/>
          <p:cNvSpPr/>
          <p:nvPr/>
        </p:nvSpPr>
        <p:spPr>
          <a:xfrm>
            <a:off x="4724400" y="3840163"/>
            <a:ext cx="611188" cy="141288"/>
          </a:xfrm>
          <a:prstGeom prst="rect">
            <a:avLst/>
          </a:prstGeom>
          <a:solidFill>
            <a:srgbClr val="02B3C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20"/>
          <p:cNvSpPr/>
          <p:nvPr/>
        </p:nvSpPr>
        <p:spPr>
          <a:xfrm>
            <a:off x="5335588" y="3840163"/>
            <a:ext cx="611188" cy="141288"/>
          </a:xfrm>
          <a:prstGeom prst="rect">
            <a:avLst/>
          </a:prstGeom>
          <a:solidFill>
            <a:srgbClr val="6A3C7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22"/>
          <p:cNvSpPr/>
          <p:nvPr/>
        </p:nvSpPr>
        <p:spPr>
          <a:xfrm>
            <a:off x="6259513" y="3840163"/>
            <a:ext cx="611188" cy="141288"/>
          </a:xfrm>
          <a:prstGeom prst="rect">
            <a:avLst/>
          </a:prstGeom>
          <a:solidFill>
            <a:srgbClr val="FFBF5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tangle 23"/>
          <p:cNvSpPr/>
          <p:nvPr/>
        </p:nvSpPr>
        <p:spPr>
          <a:xfrm>
            <a:off x="6870700" y="3840163"/>
            <a:ext cx="612775" cy="141288"/>
          </a:xfrm>
          <a:prstGeom prst="rect">
            <a:avLst/>
          </a:prstGeom>
          <a:solidFill>
            <a:srgbClr val="F0747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ectangle 24"/>
          <p:cNvSpPr/>
          <p:nvPr/>
        </p:nvSpPr>
        <p:spPr>
          <a:xfrm>
            <a:off x="7483475" y="3840163"/>
            <a:ext cx="611188" cy="141288"/>
          </a:xfrm>
          <a:prstGeom prst="rect">
            <a:avLst/>
          </a:prstGeom>
          <a:solidFill>
            <a:srgbClr val="02B3C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Rectangle 25"/>
          <p:cNvSpPr/>
          <p:nvPr/>
        </p:nvSpPr>
        <p:spPr>
          <a:xfrm>
            <a:off x="8094663" y="3840163"/>
            <a:ext cx="611188" cy="141288"/>
          </a:xfrm>
          <a:prstGeom prst="rect">
            <a:avLst/>
          </a:prstGeom>
          <a:solidFill>
            <a:srgbClr val="6A3C7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Rectangle 27"/>
          <p:cNvSpPr/>
          <p:nvPr/>
        </p:nvSpPr>
        <p:spPr>
          <a:xfrm>
            <a:off x="9018588" y="3840163"/>
            <a:ext cx="611188" cy="141288"/>
          </a:xfrm>
          <a:prstGeom prst="rect">
            <a:avLst/>
          </a:prstGeom>
          <a:solidFill>
            <a:srgbClr val="FFBF5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Rectangle 28"/>
          <p:cNvSpPr/>
          <p:nvPr/>
        </p:nvSpPr>
        <p:spPr>
          <a:xfrm>
            <a:off x="9629775" y="3840163"/>
            <a:ext cx="611188" cy="141288"/>
          </a:xfrm>
          <a:prstGeom prst="rect">
            <a:avLst/>
          </a:prstGeom>
          <a:solidFill>
            <a:srgbClr val="F0747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Rectangle 29"/>
          <p:cNvSpPr/>
          <p:nvPr/>
        </p:nvSpPr>
        <p:spPr>
          <a:xfrm>
            <a:off x="10240963" y="3840163"/>
            <a:ext cx="612775" cy="141288"/>
          </a:xfrm>
          <a:prstGeom prst="rect">
            <a:avLst/>
          </a:prstGeom>
          <a:solidFill>
            <a:srgbClr val="02B3C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ectangle 30"/>
          <p:cNvSpPr/>
          <p:nvPr/>
        </p:nvSpPr>
        <p:spPr>
          <a:xfrm>
            <a:off x="10853738" y="3840163"/>
            <a:ext cx="611188" cy="141288"/>
          </a:xfrm>
          <a:prstGeom prst="rect">
            <a:avLst/>
          </a:prstGeom>
          <a:solidFill>
            <a:srgbClr val="6A3C7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766" name="TextBox 13"/>
          <p:cNvSpPr txBox="1"/>
          <p:nvPr/>
        </p:nvSpPr>
        <p:spPr>
          <a:xfrm>
            <a:off x="1026160" y="4117023"/>
            <a:ext cx="2336800" cy="54102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>
            <a:spAutoFit/>
          </a:bodyPr>
          <a:p>
            <a:pPr algn="ctr" defTabSz="1216025">
              <a:spcBef>
                <a:spcPct val="20000"/>
              </a:spcBef>
            </a:pPr>
            <a:r>
              <a:rPr lang="en-US" altLang="zh-CN" sz="1600" b="1" dirty="0">
                <a:solidFill>
                  <a:srgbClr val="445469"/>
                </a:solidFill>
                <a:ea typeface="微软雅黑" panose="020B0503020204020204" pitchFamily="34" charset="-122"/>
                <a:cs typeface="Calibri" panose="020F0502020204030204" pitchFamily="34" charset="0"/>
                <a:sym typeface="Arial" panose="020B0604020202090204" pitchFamily="34" charset="0"/>
              </a:rPr>
              <a:t>CARL GUSTAV JUNG</a:t>
            </a:r>
            <a:endParaRPr lang="en-US" altLang="zh-CN" sz="1600" b="1" dirty="0">
              <a:solidFill>
                <a:srgbClr val="445469"/>
              </a:solidFill>
              <a:ea typeface="微软雅黑" panose="020B0503020204020204" pitchFamily="34" charset="-122"/>
              <a:cs typeface="Calibri" panose="020F0502020204030204" pitchFamily="34" charset="0"/>
              <a:sym typeface="Arial" panose="020B0604020202090204" pitchFamily="34" charset="0"/>
            </a:endParaRPr>
          </a:p>
          <a:p>
            <a:pPr algn="ctr" defTabSz="1216025">
              <a:spcBef>
                <a:spcPct val="20000"/>
              </a:spcBef>
            </a:pPr>
            <a:r>
              <a:rPr lang="en-US" altLang="zh-CN" sz="1600" b="1" dirty="0">
                <a:solidFill>
                  <a:srgbClr val="445469"/>
                </a:solidFill>
                <a:ea typeface="微软雅黑" panose="020B0503020204020204" pitchFamily="34" charset="-122"/>
                <a:cs typeface="Calibri" panose="020F0502020204030204" pitchFamily="34" charset="0"/>
                <a:sym typeface="Arial" panose="020B0604020202090204" pitchFamily="34" charset="0"/>
              </a:rPr>
              <a:t>(1875 - 1961)</a:t>
            </a:r>
            <a:endParaRPr lang="en-US" altLang="zh-CN" sz="1600" b="1" dirty="0">
              <a:solidFill>
                <a:srgbClr val="445469"/>
              </a:solidFill>
              <a:ea typeface="微软雅黑" panose="020B0503020204020204" pitchFamily="34" charset="-122"/>
              <a:cs typeface="Calibri" panose="020F0502020204030204" pitchFamily="34" charset="0"/>
              <a:sym typeface="Arial" panose="020B0604020202090204" pitchFamily="34" charset="0"/>
            </a:endParaRPr>
          </a:p>
        </p:txBody>
      </p:sp>
      <p:sp>
        <p:nvSpPr>
          <p:cNvPr id="31767" name="TextBox 13"/>
          <p:cNvSpPr txBox="1"/>
          <p:nvPr/>
        </p:nvSpPr>
        <p:spPr>
          <a:xfrm>
            <a:off x="743585" y="4790440"/>
            <a:ext cx="2369185" cy="1981835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t">
            <a:spAutoFit/>
          </a:bodyPr>
          <a:p>
            <a:pPr marL="285750" indent="-285750" algn="l" defTabSz="1216025">
              <a:spcBef>
                <a:spcPct val="20000"/>
              </a:spcBef>
              <a:buFont typeface="Arial" panose="020B0604020202090204" pitchFamily="34" charset="0"/>
              <a:buChar char="•"/>
            </a:pPr>
            <a:r>
              <a:rPr lang="en-US" altLang="zh-CN" sz="1400" dirty="0">
                <a:solidFill>
                  <a:srgbClr val="445469"/>
                </a:solidFill>
                <a:ea typeface="微软雅黑" panose="020B0503020204020204" pitchFamily="34" charset="-122"/>
                <a:cs typeface="Calibri" panose="020F0502020204030204" pitchFamily="34" charset="0"/>
                <a:sym typeface="Arial" panose="020B0604020202090204" pitchFamily="34" charset="0"/>
              </a:rPr>
              <a:t>Kepribadian lebih kompleks dari Freud (</a:t>
            </a:r>
            <a:r>
              <a:rPr lang="en-US" altLang="zh-CN" sz="1400" i="1" dirty="0">
                <a:solidFill>
                  <a:srgbClr val="445469"/>
                </a:solidFill>
                <a:ea typeface="微软雅黑" panose="020B0503020204020204" pitchFamily="34" charset="-122"/>
                <a:cs typeface="Calibri" panose="020F0502020204030204" pitchFamily="34" charset="0"/>
                <a:sym typeface="Arial" panose="020B0604020202090204" pitchFamily="34" charset="0"/>
              </a:rPr>
              <a:t>Ego, Personal Unconsciousness, dan Colective Unconsciousness</a:t>
            </a:r>
            <a:r>
              <a:rPr lang="en-US" altLang="zh-CN" sz="1400" dirty="0">
                <a:solidFill>
                  <a:srgbClr val="445469"/>
                </a:solidFill>
                <a:ea typeface="微软雅黑" panose="020B0503020204020204" pitchFamily="34" charset="-122"/>
                <a:cs typeface="Calibri" panose="020F0502020204030204" pitchFamily="34" charset="0"/>
                <a:sym typeface="Arial" panose="020B0604020202090204" pitchFamily="34" charset="0"/>
              </a:rPr>
              <a:t>).</a:t>
            </a:r>
            <a:endParaRPr lang="en-US" altLang="zh-CN" sz="1400" dirty="0">
              <a:solidFill>
                <a:srgbClr val="445469"/>
              </a:solidFill>
              <a:ea typeface="微软雅黑" panose="020B0503020204020204" pitchFamily="34" charset="-122"/>
              <a:cs typeface="Calibri" panose="020F0502020204030204" pitchFamily="34" charset="0"/>
              <a:sym typeface="Arial" panose="020B0604020202090204" pitchFamily="34" charset="0"/>
            </a:endParaRPr>
          </a:p>
          <a:p>
            <a:pPr marL="285750" indent="-285750" algn="l" defTabSz="1216025">
              <a:spcBef>
                <a:spcPct val="20000"/>
              </a:spcBef>
              <a:buFont typeface="Arial" panose="020B0604020202090204" pitchFamily="34" charset="0"/>
              <a:buChar char="•"/>
            </a:pPr>
            <a:r>
              <a:rPr lang="en-US" altLang="zh-CN" sz="1400" dirty="0">
                <a:solidFill>
                  <a:srgbClr val="445469"/>
                </a:solidFill>
                <a:ea typeface="微软雅黑" panose="020B0503020204020204" pitchFamily="34" charset="-122"/>
                <a:cs typeface="Calibri" panose="020F0502020204030204" pitchFamily="34" charset="0"/>
                <a:sym typeface="Arial" panose="020B0604020202090204" pitchFamily="34" charset="0"/>
              </a:rPr>
              <a:t>Pengalaman pada usia menengah jauh lebih penting .</a:t>
            </a:r>
            <a:endParaRPr lang="en-US" altLang="zh-CN" sz="1400" dirty="0">
              <a:solidFill>
                <a:srgbClr val="445469"/>
              </a:solidFill>
              <a:ea typeface="微软雅黑" panose="020B0503020204020204" pitchFamily="34" charset="-122"/>
              <a:cs typeface="Calibri" panose="020F0502020204030204" pitchFamily="34" charset="0"/>
              <a:sym typeface="Arial" panose="020B0604020202090204" pitchFamily="34" charset="0"/>
            </a:endParaRPr>
          </a:p>
        </p:txBody>
      </p:sp>
      <p:sp>
        <p:nvSpPr>
          <p:cNvPr id="31768" name="TextBox 13"/>
          <p:cNvSpPr txBox="1"/>
          <p:nvPr/>
        </p:nvSpPr>
        <p:spPr>
          <a:xfrm>
            <a:off x="3608388" y="4117023"/>
            <a:ext cx="2338387" cy="54102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>
            <a:spAutoFit/>
          </a:bodyPr>
          <a:p>
            <a:pPr algn="ctr" defTabSz="1216025">
              <a:spcBef>
                <a:spcPct val="20000"/>
              </a:spcBef>
            </a:pPr>
            <a:r>
              <a:rPr lang="en-US" altLang="zh-CN" sz="1600" b="1" dirty="0">
                <a:solidFill>
                  <a:srgbClr val="445469"/>
                </a:solidFill>
                <a:ea typeface="微软雅黑" panose="020B0503020204020204" pitchFamily="34" charset="-122"/>
                <a:cs typeface="Calibri" panose="020F0502020204030204" pitchFamily="34" charset="0"/>
                <a:sym typeface="Arial" panose="020B0604020202090204" pitchFamily="34" charset="0"/>
              </a:rPr>
              <a:t>ALFRED ADLER </a:t>
            </a:r>
            <a:endParaRPr lang="en-US" altLang="zh-CN" sz="1600" b="1" dirty="0">
              <a:solidFill>
                <a:srgbClr val="445469"/>
              </a:solidFill>
              <a:ea typeface="微软雅黑" panose="020B0503020204020204" pitchFamily="34" charset="-122"/>
              <a:cs typeface="Calibri" panose="020F0502020204030204" pitchFamily="34" charset="0"/>
              <a:sym typeface="Arial" panose="020B0604020202090204" pitchFamily="34" charset="0"/>
            </a:endParaRPr>
          </a:p>
          <a:p>
            <a:pPr algn="ctr" defTabSz="1216025">
              <a:spcBef>
                <a:spcPct val="20000"/>
              </a:spcBef>
            </a:pPr>
            <a:r>
              <a:rPr lang="en-US" altLang="zh-CN" sz="1600" b="1" dirty="0">
                <a:solidFill>
                  <a:srgbClr val="445469"/>
                </a:solidFill>
                <a:ea typeface="微软雅黑" panose="020B0503020204020204" pitchFamily="34" charset="-122"/>
                <a:cs typeface="Calibri" panose="020F0502020204030204" pitchFamily="34" charset="0"/>
                <a:sym typeface="Arial" panose="020B0604020202090204" pitchFamily="34" charset="0"/>
              </a:rPr>
              <a:t>(1870 - 1937)</a:t>
            </a:r>
            <a:endParaRPr lang="en-US" altLang="zh-CN" sz="1600" b="1" dirty="0">
              <a:solidFill>
                <a:srgbClr val="445469"/>
              </a:solidFill>
              <a:ea typeface="微软雅黑" panose="020B0503020204020204" pitchFamily="34" charset="-122"/>
              <a:cs typeface="Calibri" panose="020F0502020204030204" pitchFamily="34" charset="0"/>
              <a:sym typeface="Arial" panose="020B0604020202090204" pitchFamily="34" charset="0"/>
            </a:endParaRPr>
          </a:p>
        </p:txBody>
      </p:sp>
      <p:sp>
        <p:nvSpPr>
          <p:cNvPr id="31769" name="TextBox 13"/>
          <p:cNvSpPr txBox="1"/>
          <p:nvPr/>
        </p:nvSpPr>
        <p:spPr>
          <a:xfrm>
            <a:off x="3630930" y="4790440"/>
            <a:ext cx="2216150" cy="2240280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t">
            <a:spAutoFit/>
          </a:bodyPr>
          <a:p>
            <a:pPr marL="285750" indent="-285750" algn="l" defTabSz="1216025">
              <a:spcBef>
                <a:spcPct val="20000"/>
              </a:spcBef>
              <a:buFont typeface="Arial" panose="020B0604020202090204" pitchFamily="34" charset="0"/>
              <a:buChar char="•"/>
            </a:pPr>
            <a:r>
              <a:rPr lang="en-US" altLang="zh-CN" sz="1400" i="1" dirty="0">
                <a:solidFill>
                  <a:srgbClr val="445469"/>
                </a:solidFill>
                <a:ea typeface="微软雅黑" panose="020B0503020204020204" pitchFamily="34" charset="-122"/>
                <a:cs typeface="Calibri" panose="020F0502020204030204" pitchFamily="34" charset="0"/>
                <a:sym typeface="Arial" panose="020B0604020202090204" pitchFamily="34" charset="0"/>
              </a:rPr>
              <a:t>Individual Psychology </a:t>
            </a:r>
            <a:r>
              <a:rPr lang="en-US" altLang="zh-CN" sz="1400" dirty="0">
                <a:solidFill>
                  <a:srgbClr val="445469"/>
                </a:solidFill>
                <a:ea typeface="微软雅黑" panose="020B0503020204020204" pitchFamily="34" charset="-122"/>
                <a:cs typeface="Calibri" panose="020F0502020204030204" pitchFamily="34" charset="0"/>
                <a:sym typeface="Arial" panose="020B0604020202090204" pitchFamily="34" charset="0"/>
              </a:rPr>
              <a:t>tentang Hubungan Interpersonal.</a:t>
            </a:r>
            <a:endParaRPr lang="en-US" altLang="zh-CN" sz="1400" dirty="0">
              <a:solidFill>
                <a:srgbClr val="445469"/>
              </a:solidFill>
              <a:ea typeface="微软雅黑" panose="020B0503020204020204" pitchFamily="34" charset="-122"/>
              <a:cs typeface="Calibri" panose="020F0502020204030204" pitchFamily="34" charset="0"/>
              <a:sym typeface="Arial" panose="020B0604020202090204" pitchFamily="34" charset="0"/>
            </a:endParaRPr>
          </a:p>
          <a:p>
            <a:pPr marL="285750" indent="-285750" algn="l" defTabSz="1216025">
              <a:spcBef>
                <a:spcPct val="20000"/>
              </a:spcBef>
              <a:buFont typeface="Arial" panose="020B0604020202090204" pitchFamily="34" charset="0"/>
              <a:buChar char="•"/>
            </a:pPr>
            <a:r>
              <a:rPr lang="en-US" altLang="zh-CN" sz="1400" dirty="0">
                <a:solidFill>
                  <a:srgbClr val="445469"/>
                </a:solidFill>
                <a:ea typeface="微软雅黑" panose="020B0503020204020204" pitchFamily="34" charset="-122"/>
                <a:cs typeface="Calibri" panose="020F0502020204030204" pitchFamily="34" charset="0"/>
                <a:sym typeface="Arial" panose="020B0604020202090204" pitchFamily="34" charset="0"/>
              </a:rPr>
              <a:t>Social Interest dapat menjelaskan dan mengatasi masalah psikologis. Mengatasi </a:t>
            </a:r>
            <a:r>
              <a:rPr lang="en-US" altLang="zh-CN" sz="1400" i="1" dirty="0">
                <a:solidFill>
                  <a:srgbClr val="445469"/>
                </a:solidFill>
                <a:ea typeface="微软雅黑" panose="020B0503020204020204" pitchFamily="34" charset="-122"/>
                <a:cs typeface="Calibri" panose="020F0502020204030204" pitchFamily="34" charset="0"/>
                <a:sym typeface="Arial" panose="020B0604020202090204" pitchFamily="34" charset="0"/>
              </a:rPr>
              <a:t>Feeling of Inferiority </a:t>
            </a:r>
            <a:endParaRPr lang="en-US" altLang="zh-CN" sz="1400" i="1" dirty="0">
              <a:solidFill>
                <a:srgbClr val="445469"/>
              </a:solidFill>
              <a:ea typeface="微软雅黑" panose="020B0503020204020204" pitchFamily="34" charset="-122"/>
              <a:cs typeface="Calibri" panose="020F0502020204030204" pitchFamily="34" charset="0"/>
              <a:sym typeface="Arial" panose="020B0604020202090204" pitchFamily="34" charset="0"/>
            </a:endParaRPr>
          </a:p>
          <a:p>
            <a:pPr marL="285750" indent="-285750" algn="l" defTabSz="1216025">
              <a:spcBef>
                <a:spcPct val="20000"/>
              </a:spcBef>
              <a:buFont typeface="Arial" panose="020B0604020202090204" pitchFamily="34" charset="0"/>
              <a:buChar char="•"/>
            </a:pPr>
            <a:r>
              <a:rPr lang="en-US" altLang="zh-CN" sz="1400" dirty="0">
                <a:solidFill>
                  <a:srgbClr val="445469"/>
                </a:solidFill>
                <a:ea typeface="微软雅黑" panose="020B0503020204020204" pitchFamily="34" charset="-122"/>
                <a:cs typeface="Calibri" panose="020F0502020204030204" pitchFamily="34" charset="0"/>
                <a:sym typeface="Arial" panose="020B0604020202090204" pitchFamily="34" charset="0"/>
              </a:rPr>
              <a:t>Masa Depan jauh lebih penting.</a:t>
            </a:r>
            <a:endParaRPr lang="en-US" altLang="zh-CN" sz="1400" dirty="0">
              <a:solidFill>
                <a:srgbClr val="445469"/>
              </a:solidFill>
              <a:ea typeface="微软雅黑" panose="020B0503020204020204" pitchFamily="34" charset="-122"/>
              <a:cs typeface="Calibri" panose="020F0502020204030204" pitchFamily="34" charset="0"/>
              <a:sym typeface="Arial" panose="020B0604020202090204" pitchFamily="34" charset="0"/>
            </a:endParaRPr>
          </a:p>
        </p:txBody>
      </p:sp>
      <p:sp>
        <p:nvSpPr>
          <p:cNvPr id="31770" name="TextBox 13"/>
          <p:cNvSpPr txBox="1"/>
          <p:nvPr/>
        </p:nvSpPr>
        <p:spPr>
          <a:xfrm>
            <a:off x="6412548" y="4117023"/>
            <a:ext cx="2338387" cy="54102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>
            <a:spAutoFit/>
          </a:bodyPr>
          <a:p>
            <a:pPr algn="ctr" defTabSz="1216025">
              <a:spcBef>
                <a:spcPct val="20000"/>
              </a:spcBef>
            </a:pPr>
            <a:r>
              <a:rPr lang="en-US" altLang="zh-CN" sz="1600" b="1" dirty="0">
                <a:solidFill>
                  <a:srgbClr val="445469"/>
                </a:solidFill>
                <a:ea typeface="微软雅黑" panose="020B0503020204020204" pitchFamily="34" charset="-122"/>
                <a:cs typeface="Calibri" panose="020F0502020204030204" pitchFamily="34" charset="0"/>
                <a:sym typeface="Arial" panose="020B0604020202090204" pitchFamily="34" charset="0"/>
              </a:rPr>
              <a:t>KAREN HORNEY</a:t>
            </a:r>
            <a:endParaRPr lang="en-US" altLang="zh-CN" sz="1600" b="1" dirty="0">
              <a:solidFill>
                <a:srgbClr val="445469"/>
              </a:solidFill>
              <a:ea typeface="微软雅黑" panose="020B0503020204020204" pitchFamily="34" charset="-122"/>
              <a:cs typeface="Calibri" panose="020F0502020204030204" pitchFamily="34" charset="0"/>
              <a:sym typeface="Arial" panose="020B0604020202090204" pitchFamily="34" charset="0"/>
            </a:endParaRPr>
          </a:p>
          <a:p>
            <a:pPr algn="ctr" defTabSz="1216025">
              <a:spcBef>
                <a:spcPct val="20000"/>
              </a:spcBef>
            </a:pPr>
            <a:r>
              <a:rPr lang="en-US" altLang="zh-CN" sz="1600" b="1" dirty="0">
                <a:solidFill>
                  <a:srgbClr val="445469"/>
                </a:solidFill>
                <a:ea typeface="微软雅黑" panose="020B0503020204020204" pitchFamily="34" charset="-122"/>
                <a:cs typeface="Calibri" panose="020F0502020204030204" pitchFamily="34" charset="0"/>
                <a:sym typeface="Arial" panose="020B0604020202090204" pitchFamily="34" charset="0"/>
              </a:rPr>
              <a:t>(1885 - 1952)</a:t>
            </a:r>
            <a:endParaRPr lang="en-US" altLang="zh-CN" sz="1600" b="1" dirty="0">
              <a:solidFill>
                <a:srgbClr val="445469"/>
              </a:solidFill>
              <a:ea typeface="微软雅黑" panose="020B0503020204020204" pitchFamily="34" charset="-122"/>
              <a:cs typeface="Calibri" panose="020F0502020204030204" pitchFamily="34" charset="0"/>
              <a:sym typeface="Arial" panose="020B0604020202090204" pitchFamily="34" charset="0"/>
            </a:endParaRPr>
          </a:p>
        </p:txBody>
      </p:sp>
      <p:sp>
        <p:nvSpPr>
          <p:cNvPr id="31771" name="TextBox 13"/>
          <p:cNvSpPr txBox="1"/>
          <p:nvPr/>
        </p:nvSpPr>
        <p:spPr>
          <a:xfrm>
            <a:off x="6259830" y="4790440"/>
            <a:ext cx="2491105" cy="2498725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t">
            <a:spAutoFit/>
          </a:bodyPr>
          <a:p>
            <a:pPr marL="285750" indent="-285750" algn="l" defTabSz="1216025">
              <a:spcBef>
                <a:spcPct val="20000"/>
              </a:spcBef>
              <a:buFont typeface="Arial" panose="020B0604020202090204" pitchFamily="34" charset="0"/>
              <a:buChar char="•"/>
            </a:pPr>
            <a:r>
              <a:rPr lang="en-US" altLang="zh-CN" sz="1400" dirty="0">
                <a:solidFill>
                  <a:srgbClr val="445469"/>
                </a:solidFill>
                <a:ea typeface="微软雅黑" panose="020B0503020204020204" pitchFamily="34" charset="-122"/>
                <a:cs typeface="Calibri" panose="020F0502020204030204" pitchFamily="34" charset="0"/>
                <a:sym typeface="Arial" panose="020B0604020202090204" pitchFamily="34" charset="0"/>
              </a:rPr>
              <a:t>Pentingnya pengalaman masa kecil, namun manusia mampu mengubahnya.</a:t>
            </a:r>
            <a:endParaRPr lang="en-US" altLang="zh-CN" sz="1400" dirty="0">
              <a:solidFill>
                <a:srgbClr val="445469"/>
              </a:solidFill>
              <a:ea typeface="微软雅黑" panose="020B0503020204020204" pitchFamily="34" charset="-122"/>
              <a:cs typeface="Calibri" panose="020F0502020204030204" pitchFamily="34" charset="0"/>
              <a:sym typeface="Arial" panose="020B0604020202090204" pitchFamily="34" charset="0"/>
            </a:endParaRPr>
          </a:p>
          <a:p>
            <a:pPr marL="285750" indent="-285750" algn="l" defTabSz="1216025">
              <a:spcBef>
                <a:spcPct val="20000"/>
              </a:spcBef>
              <a:buFont typeface="Arial" panose="020B0604020202090204" pitchFamily="34" charset="0"/>
              <a:buChar char="•"/>
            </a:pPr>
            <a:r>
              <a:rPr lang="en-US" altLang="zh-CN" sz="1400" dirty="0">
                <a:solidFill>
                  <a:srgbClr val="445469"/>
                </a:solidFill>
                <a:ea typeface="微软雅黑" panose="020B0503020204020204" pitchFamily="34" charset="-122"/>
                <a:cs typeface="Calibri" panose="020F0502020204030204" pitchFamily="34" charset="0"/>
                <a:sym typeface="Arial" panose="020B0604020202090204" pitchFamily="34" charset="0"/>
              </a:rPr>
              <a:t>Pengaruh situasi dan lingkungan bukan insting. </a:t>
            </a:r>
            <a:endParaRPr lang="en-US" altLang="zh-CN" sz="1400" dirty="0">
              <a:solidFill>
                <a:srgbClr val="445469"/>
              </a:solidFill>
              <a:ea typeface="微软雅黑" panose="020B0503020204020204" pitchFamily="34" charset="-122"/>
              <a:cs typeface="Calibri" panose="020F0502020204030204" pitchFamily="34" charset="0"/>
              <a:sym typeface="Arial" panose="020B0604020202090204" pitchFamily="34" charset="0"/>
            </a:endParaRPr>
          </a:p>
          <a:p>
            <a:pPr marL="285750" indent="-285750" algn="l" defTabSz="1216025">
              <a:spcBef>
                <a:spcPct val="20000"/>
              </a:spcBef>
              <a:buFont typeface="Arial" panose="020B0604020202090204" pitchFamily="34" charset="0"/>
              <a:buChar char="•"/>
            </a:pPr>
            <a:r>
              <a:rPr lang="en-US" altLang="zh-CN" sz="1400" dirty="0">
                <a:solidFill>
                  <a:srgbClr val="445469"/>
                </a:solidFill>
                <a:ea typeface="微软雅黑" panose="020B0503020204020204" pitchFamily="34" charset="-122"/>
                <a:cs typeface="Calibri" panose="020F0502020204030204" pitchFamily="34" charset="0"/>
                <a:sym typeface="Arial" panose="020B0604020202090204" pitchFamily="34" charset="0"/>
              </a:rPr>
              <a:t>Kepribadian dipengaruhi budaya, dan pola asuh orangtua yang menyebabkan basic anxiety.</a:t>
            </a:r>
            <a:endParaRPr lang="en-US" altLang="zh-CN" sz="1400" dirty="0">
              <a:solidFill>
                <a:srgbClr val="445469"/>
              </a:solidFill>
              <a:ea typeface="微软雅黑" panose="020B0503020204020204" pitchFamily="34" charset="-122"/>
              <a:cs typeface="Calibri" panose="020F0502020204030204" pitchFamily="34" charset="0"/>
              <a:sym typeface="Arial" panose="020B0604020202090204" pitchFamily="34" charset="0"/>
            </a:endParaRPr>
          </a:p>
          <a:p>
            <a:pPr marL="285750" indent="-285750" algn="l" defTabSz="1216025">
              <a:spcBef>
                <a:spcPct val="20000"/>
              </a:spcBef>
              <a:buFont typeface="Arial" panose="020B0604020202090204" pitchFamily="34" charset="0"/>
              <a:buChar char="•"/>
            </a:pPr>
            <a:endParaRPr lang="en-US" altLang="zh-CN" sz="1400" dirty="0">
              <a:solidFill>
                <a:srgbClr val="445469"/>
              </a:solidFill>
              <a:ea typeface="微软雅黑" panose="020B0503020204020204" pitchFamily="34" charset="-122"/>
              <a:cs typeface="Calibri" panose="020F0502020204030204" pitchFamily="34" charset="0"/>
              <a:sym typeface="Arial" panose="020B0604020202090204" pitchFamily="34" charset="0"/>
            </a:endParaRPr>
          </a:p>
        </p:txBody>
      </p:sp>
      <p:sp>
        <p:nvSpPr>
          <p:cNvPr id="31772" name="TextBox 13"/>
          <p:cNvSpPr txBox="1"/>
          <p:nvPr/>
        </p:nvSpPr>
        <p:spPr>
          <a:xfrm>
            <a:off x="9101455" y="4129723"/>
            <a:ext cx="2338388" cy="54102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>
            <a:spAutoFit/>
          </a:bodyPr>
          <a:p>
            <a:pPr algn="ctr" defTabSz="1216025">
              <a:spcBef>
                <a:spcPct val="20000"/>
              </a:spcBef>
            </a:pPr>
            <a:r>
              <a:rPr lang="en-US" altLang="zh-CN" sz="1600" b="1" dirty="0">
                <a:solidFill>
                  <a:srgbClr val="445469"/>
                </a:solidFill>
                <a:ea typeface="微软雅黑" panose="020B0503020204020204" pitchFamily="34" charset="-122"/>
                <a:cs typeface="Calibri" panose="020F0502020204030204" pitchFamily="34" charset="0"/>
                <a:sym typeface="Arial" panose="020B0604020202090204" pitchFamily="34" charset="0"/>
              </a:rPr>
              <a:t>J.M. EMILE LACAN </a:t>
            </a:r>
            <a:endParaRPr lang="en-US" altLang="zh-CN" sz="1600" b="1" dirty="0">
              <a:solidFill>
                <a:srgbClr val="445469"/>
              </a:solidFill>
              <a:ea typeface="微软雅黑" panose="020B0503020204020204" pitchFamily="34" charset="-122"/>
              <a:cs typeface="Calibri" panose="020F0502020204030204" pitchFamily="34" charset="0"/>
              <a:sym typeface="Arial" panose="020B0604020202090204" pitchFamily="34" charset="0"/>
            </a:endParaRPr>
          </a:p>
          <a:p>
            <a:pPr algn="ctr" defTabSz="1216025">
              <a:spcBef>
                <a:spcPct val="20000"/>
              </a:spcBef>
            </a:pPr>
            <a:r>
              <a:rPr lang="en-US" altLang="zh-CN" sz="1600" b="1" dirty="0">
                <a:solidFill>
                  <a:srgbClr val="445469"/>
                </a:solidFill>
                <a:ea typeface="微软雅黑" panose="020B0503020204020204" pitchFamily="34" charset="-122"/>
                <a:cs typeface="Calibri" panose="020F0502020204030204" pitchFamily="34" charset="0"/>
                <a:sym typeface="Arial" panose="020B0604020202090204" pitchFamily="34" charset="0"/>
              </a:rPr>
              <a:t>(1901 - 1981)</a:t>
            </a:r>
            <a:endParaRPr lang="en-US" altLang="zh-CN" sz="1600" b="1" dirty="0">
              <a:solidFill>
                <a:srgbClr val="445469"/>
              </a:solidFill>
              <a:ea typeface="微软雅黑" panose="020B0503020204020204" pitchFamily="34" charset="-122"/>
              <a:cs typeface="Calibri" panose="020F0502020204030204" pitchFamily="34" charset="0"/>
              <a:sym typeface="Arial" panose="020B0604020202090204" pitchFamily="34" charset="0"/>
            </a:endParaRPr>
          </a:p>
        </p:txBody>
      </p:sp>
      <p:sp>
        <p:nvSpPr>
          <p:cNvPr id="31773" name="TextBox 13"/>
          <p:cNvSpPr txBox="1"/>
          <p:nvPr/>
        </p:nvSpPr>
        <p:spPr>
          <a:xfrm>
            <a:off x="9116695" y="4769485"/>
            <a:ext cx="2726055" cy="2498725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t">
            <a:spAutoFit/>
          </a:bodyPr>
          <a:p>
            <a:pPr marL="285750" indent="-285750" algn="l" defTabSz="1216025">
              <a:spcBef>
                <a:spcPct val="20000"/>
              </a:spcBef>
              <a:buFont typeface="Arial" panose="020B0604020202090204" pitchFamily="34" charset="0"/>
              <a:buChar char="•"/>
            </a:pPr>
            <a:r>
              <a:rPr lang="en-US" altLang="zh-CN" sz="1400" dirty="0">
                <a:solidFill>
                  <a:srgbClr val="445469"/>
                </a:solidFill>
                <a:ea typeface="微软雅黑" panose="020B0503020204020204" pitchFamily="34" charset="-122"/>
                <a:cs typeface="Calibri" panose="020F0502020204030204" pitchFamily="34" charset="0"/>
                <a:sym typeface="Arial" panose="020B0604020202090204" pitchFamily="34" charset="0"/>
              </a:rPr>
              <a:t>Ketidaksadaran bersifat terstruktur seperti Bahasa yang teratur dan solid.</a:t>
            </a:r>
            <a:endParaRPr lang="en-US" altLang="zh-CN" sz="1400" dirty="0">
              <a:solidFill>
                <a:srgbClr val="445469"/>
              </a:solidFill>
              <a:ea typeface="微软雅黑" panose="020B0503020204020204" pitchFamily="34" charset="-122"/>
              <a:cs typeface="Calibri" panose="020F0502020204030204" pitchFamily="34" charset="0"/>
              <a:sym typeface="Arial" panose="020B0604020202090204" pitchFamily="34" charset="0"/>
            </a:endParaRPr>
          </a:p>
          <a:p>
            <a:pPr marL="285750" indent="-285750" algn="l" defTabSz="1216025">
              <a:spcBef>
                <a:spcPct val="20000"/>
              </a:spcBef>
              <a:buFont typeface="Arial" panose="020B0604020202090204" pitchFamily="34" charset="0"/>
              <a:buChar char="•"/>
            </a:pPr>
            <a:r>
              <a:rPr lang="en-US" altLang="zh-CN" sz="1400" dirty="0">
                <a:solidFill>
                  <a:srgbClr val="445469"/>
                </a:solidFill>
                <a:ea typeface="微软雅黑" panose="020B0503020204020204" pitchFamily="34" charset="-122"/>
                <a:cs typeface="Calibri" panose="020F0502020204030204" pitchFamily="34" charset="0"/>
                <a:sym typeface="Arial" panose="020B0604020202090204" pitchFamily="34" charset="0"/>
              </a:rPr>
              <a:t>Bahasa penting dalam memahami manusia (Subjek: Apa yg dikatakan dan Ego: Apa yg ingin dikatakan), sering tdk sejalan, </a:t>
            </a:r>
            <a:r>
              <a:rPr lang="en-US" altLang="zh-CN" sz="1400" i="1" dirty="0">
                <a:solidFill>
                  <a:srgbClr val="445469"/>
                </a:solidFill>
                <a:ea typeface="微软雅黑" panose="020B0503020204020204" pitchFamily="34" charset="-122"/>
                <a:cs typeface="Calibri" panose="020F0502020204030204" pitchFamily="34" charset="0"/>
                <a:sym typeface="Arial" panose="020B0604020202090204" pitchFamily="34" charset="0"/>
              </a:rPr>
              <a:t>slip of tongue</a:t>
            </a:r>
            <a:endParaRPr lang="en-US" altLang="zh-CN" sz="1400" dirty="0">
              <a:solidFill>
                <a:srgbClr val="445469"/>
              </a:solidFill>
              <a:ea typeface="微软雅黑" panose="020B0503020204020204" pitchFamily="34" charset="-122"/>
              <a:cs typeface="Calibri" panose="020F0502020204030204" pitchFamily="34" charset="0"/>
              <a:sym typeface="Arial" panose="020B0604020202090204" pitchFamily="34" charset="0"/>
            </a:endParaRPr>
          </a:p>
          <a:p>
            <a:pPr marL="285750" indent="-285750" algn="l" defTabSz="1216025">
              <a:spcBef>
                <a:spcPct val="20000"/>
              </a:spcBef>
              <a:buFont typeface="Arial" panose="020B0604020202090204" pitchFamily="34" charset="0"/>
              <a:buChar char="•"/>
            </a:pPr>
            <a:r>
              <a:rPr lang="en-US" altLang="zh-CN" sz="1400" i="1" dirty="0">
                <a:solidFill>
                  <a:srgbClr val="445469"/>
                </a:solidFill>
                <a:ea typeface="微软雅黑" panose="020B0503020204020204" pitchFamily="34" charset="-122"/>
                <a:cs typeface="Calibri" panose="020F0502020204030204" pitchFamily="34" charset="0"/>
                <a:sym typeface="Arial" panose="020B0604020202090204" pitchFamily="34" charset="0"/>
              </a:rPr>
              <a:t>Mirror Stage</a:t>
            </a:r>
            <a:r>
              <a:rPr lang="en-US" altLang="zh-CN" sz="1400" dirty="0">
                <a:solidFill>
                  <a:srgbClr val="445469"/>
                </a:solidFill>
                <a:ea typeface="微软雅黑" panose="020B0503020204020204" pitchFamily="34" charset="-122"/>
                <a:cs typeface="Calibri" panose="020F0502020204030204" pitchFamily="34" charset="0"/>
                <a:sym typeface="Arial" panose="020B0604020202090204" pitchFamily="34" charset="0"/>
              </a:rPr>
              <a:t> (</a:t>
            </a:r>
            <a:r>
              <a:rPr lang="en-US" altLang="zh-CN" sz="1400" i="1" dirty="0">
                <a:solidFill>
                  <a:srgbClr val="445469"/>
                </a:solidFill>
                <a:ea typeface="微软雅黑" panose="020B0503020204020204" pitchFamily="34" charset="-122"/>
                <a:cs typeface="Calibri" panose="020F0502020204030204" pitchFamily="34" charset="0"/>
                <a:sym typeface="Arial" panose="020B0604020202090204" pitchFamily="34" charset="0"/>
              </a:rPr>
              <a:t>Real, Mirror, Symbolic</a:t>
            </a:r>
            <a:r>
              <a:rPr lang="en-US" altLang="zh-CN" sz="1400" dirty="0">
                <a:solidFill>
                  <a:srgbClr val="445469"/>
                </a:solidFill>
                <a:ea typeface="微软雅黑" panose="020B0503020204020204" pitchFamily="34" charset="-122"/>
                <a:cs typeface="Calibri" panose="020F0502020204030204" pitchFamily="34" charset="0"/>
                <a:sym typeface="Arial" panose="020B0604020202090204" pitchFamily="34" charset="0"/>
              </a:rPr>
              <a:t>)</a:t>
            </a:r>
            <a:endParaRPr lang="en-US" altLang="zh-CN" sz="1400" dirty="0">
              <a:solidFill>
                <a:srgbClr val="445469"/>
              </a:solidFill>
              <a:ea typeface="微软雅黑" panose="020B0503020204020204" pitchFamily="34" charset="-122"/>
              <a:cs typeface="Calibri" panose="020F0502020204030204" pitchFamily="34" charset="0"/>
              <a:sym typeface="Arial" panose="020B0604020202090204" pitchFamily="34" charset="0"/>
            </a:endParaRPr>
          </a:p>
          <a:p>
            <a:pPr marL="285750" indent="-285750" algn="l" defTabSz="1216025">
              <a:spcBef>
                <a:spcPct val="20000"/>
              </a:spcBef>
              <a:buFont typeface="Arial" panose="020B0604020202090204" pitchFamily="34" charset="0"/>
              <a:buChar char="•"/>
            </a:pPr>
            <a:endParaRPr lang="en-US" altLang="zh-CN" sz="1400" dirty="0">
              <a:solidFill>
                <a:srgbClr val="445469"/>
              </a:solidFill>
              <a:ea typeface="微软雅黑" panose="020B0503020204020204" pitchFamily="34" charset="-122"/>
              <a:cs typeface="Calibri" panose="020F0502020204030204" pitchFamily="34" charset="0"/>
              <a:sym typeface="Arial" panose="020B060402020209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18515" y="1487805"/>
            <a:ext cx="2544445" cy="2143125"/>
          </a:xfrm>
          <a:prstGeom prst="rect">
            <a:avLst/>
          </a:prstGeom>
        </p:spPr>
      </p:pic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56231" y="1544917"/>
            <a:ext cx="2190750" cy="20859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5590" y="1518285"/>
            <a:ext cx="1911985" cy="2112645"/>
          </a:xfrm>
          <a:prstGeom prst="rect">
            <a:avLst/>
          </a:prstGeom>
        </p:spPr>
      </p:pic>
      <p:pic>
        <p:nvPicPr>
          <p:cNvPr id="9" name="Content Placeholder 2" descr="/Users/ekasufartianinsih/Downloads/lacan.giflacan"/>
          <p:cNvPicPr>
            <a:picLocks noGrp="1"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248775" y="1544955"/>
            <a:ext cx="1901190" cy="20859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椭圆 4"/>
          <p:cNvSpPr/>
          <p:nvPr/>
        </p:nvSpPr>
        <p:spPr>
          <a:xfrm>
            <a:off x="9482138" y="2987675"/>
            <a:ext cx="1865313" cy="1863725"/>
          </a:xfrm>
          <a:prstGeom prst="ellipse">
            <a:avLst/>
          </a:prstGeom>
          <a:solidFill>
            <a:srgbClr val="FFBF53"/>
          </a:solidFill>
          <a:ln w="28575">
            <a:solidFill>
              <a:schemeClr val="bg1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19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任意多边形 5"/>
          <p:cNvSpPr/>
          <p:nvPr/>
        </p:nvSpPr>
        <p:spPr>
          <a:xfrm>
            <a:off x="9609138" y="-7937"/>
            <a:ext cx="2582863" cy="2917825"/>
          </a:xfrm>
          <a:custGeom>
            <a:avLst/>
            <a:gdLst>
              <a:gd name="connsiteX0" fmla="*/ 464944 w 2582970"/>
              <a:gd name="connsiteY0" fmla="*/ 0 h 2918147"/>
              <a:gd name="connsiteX1" fmla="*/ 2582970 w 2582970"/>
              <a:gd name="connsiteY1" fmla="*/ 0 h 2918147"/>
              <a:gd name="connsiteX2" fmla="*/ 2582970 w 2582970"/>
              <a:gd name="connsiteY2" fmla="*/ 2698179 h 2918147"/>
              <a:gd name="connsiteX3" fmla="*/ 2566138 w 2582970"/>
              <a:gd name="connsiteY3" fmla="*/ 2708404 h 2918147"/>
              <a:gd name="connsiteX4" fmla="*/ 1737800 w 2582970"/>
              <a:gd name="connsiteY4" fmla="*/ 2918147 h 2918147"/>
              <a:gd name="connsiteX5" fmla="*/ 0 w 2582970"/>
              <a:gd name="connsiteY5" fmla="*/ 1180347 h 2918147"/>
              <a:gd name="connsiteX6" fmla="*/ 396829 w 2582970"/>
              <a:gd name="connsiteY6" fmla="*/ 74945 h 2918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82970" h="2918147">
                <a:moveTo>
                  <a:pt x="464944" y="0"/>
                </a:moveTo>
                <a:lnTo>
                  <a:pt x="2582970" y="0"/>
                </a:lnTo>
                <a:lnTo>
                  <a:pt x="2582970" y="2698179"/>
                </a:lnTo>
                <a:lnTo>
                  <a:pt x="2566138" y="2708404"/>
                </a:lnTo>
                <a:cubicBezTo>
                  <a:pt x="2319904" y="2842167"/>
                  <a:pt x="2037725" y="2918147"/>
                  <a:pt x="1737800" y="2918147"/>
                </a:cubicBezTo>
                <a:cubicBezTo>
                  <a:pt x="778040" y="2918147"/>
                  <a:pt x="0" y="2140107"/>
                  <a:pt x="0" y="1180347"/>
                </a:cubicBezTo>
                <a:cubicBezTo>
                  <a:pt x="0" y="760452"/>
                  <a:pt x="148922" y="375339"/>
                  <a:pt x="396829" y="74945"/>
                </a:cubicBezTo>
                <a:close/>
              </a:path>
            </a:pathLst>
          </a:custGeom>
          <a:solidFill>
            <a:srgbClr val="02B3C5"/>
          </a:solidFill>
          <a:ln w="28575">
            <a:solidFill>
              <a:schemeClr val="bg1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19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8069263" y="1676400"/>
            <a:ext cx="1722438" cy="1722438"/>
          </a:xfrm>
          <a:prstGeom prst="ellipse">
            <a:avLst/>
          </a:prstGeom>
          <a:solidFill>
            <a:srgbClr val="F07474"/>
          </a:solidFill>
          <a:ln w="28575">
            <a:solidFill>
              <a:schemeClr val="bg1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19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9990138" y="5594350"/>
            <a:ext cx="841375" cy="841375"/>
          </a:xfrm>
          <a:prstGeom prst="ellipse">
            <a:avLst/>
          </a:prstGeom>
          <a:solidFill>
            <a:srgbClr val="6A3C7C"/>
          </a:solidFill>
          <a:ln w="28575">
            <a:solidFill>
              <a:schemeClr val="bg1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19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11069638" y="5038725"/>
            <a:ext cx="603250" cy="603250"/>
          </a:xfrm>
          <a:prstGeom prst="ellipse">
            <a:avLst/>
          </a:prstGeom>
          <a:solidFill>
            <a:srgbClr val="02B3C5"/>
          </a:solidFill>
          <a:ln w="28575">
            <a:solidFill>
              <a:schemeClr val="bg1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19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" name="任意多边形 9"/>
          <p:cNvSpPr/>
          <p:nvPr/>
        </p:nvSpPr>
        <p:spPr>
          <a:xfrm>
            <a:off x="10621963" y="6037263"/>
            <a:ext cx="1570038" cy="820738"/>
          </a:xfrm>
          <a:custGeom>
            <a:avLst/>
            <a:gdLst>
              <a:gd name="connsiteX0" fmla="*/ 1049802 w 1569631"/>
              <a:gd name="connsiteY0" fmla="*/ 0 h 821301"/>
              <a:gd name="connsiteX1" fmla="*/ 1472572 w 1569631"/>
              <a:gd name="connsiteY1" fmla="*/ 85354 h 821301"/>
              <a:gd name="connsiteX2" fmla="*/ 1569631 w 1569631"/>
              <a:gd name="connsiteY2" fmla="*/ 138036 h 821301"/>
              <a:gd name="connsiteX3" fmla="*/ 1569631 w 1569631"/>
              <a:gd name="connsiteY3" fmla="*/ 821301 h 821301"/>
              <a:gd name="connsiteX4" fmla="*/ 0 w 1569631"/>
              <a:gd name="connsiteY4" fmla="*/ 821301 h 821301"/>
              <a:gd name="connsiteX5" fmla="*/ 49028 w 1569631"/>
              <a:gd name="connsiteY5" fmla="*/ 663358 h 821301"/>
              <a:gd name="connsiteX6" fmla="*/ 1049802 w 1569631"/>
              <a:gd name="connsiteY6" fmla="*/ 0 h 821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69631" h="821301">
                <a:moveTo>
                  <a:pt x="1049802" y="0"/>
                </a:moveTo>
                <a:cubicBezTo>
                  <a:pt x="1199765" y="0"/>
                  <a:pt x="1342629" y="30393"/>
                  <a:pt x="1472572" y="85354"/>
                </a:cubicBezTo>
                <a:lnTo>
                  <a:pt x="1569631" y="138036"/>
                </a:lnTo>
                <a:lnTo>
                  <a:pt x="1569631" y="821301"/>
                </a:lnTo>
                <a:lnTo>
                  <a:pt x="0" y="821301"/>
                </a:lnTo>
                <a:lnTo>
                  <a:pt x="49028" y="663358"/>
                </a:lnTo>
                <a:cubicBezTo>
                  <a:pt x="213912" y="273531"/>
                  <a:pt x="599914" y="0"/>
                  <a:pt x="1049802" y="0"/>
                </a:cubicBezTo>
                <a:close/>
              </a:path>
            </a:pathLst>
          </a:custGeom>
          <a:solidFill>
            <a:srgbClr val="F07474"/>
          </a:solidFill>
          <a:ln w="28575">
            <a:solidFill>
              <a:schemeClr val="bg1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19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8931275" y="255588"/>
            <a:ext cx="1033463" cy="1035050"/>
          </a:xfrm>
          <a:prstGeom prst="ellipse">
            <a:avLst/>
          </a:prstGeom>
          <a:solidFill>
            <a:srgbClr val="FFBF53"/>
          </a:solidFill>
          <a:ln w="28575">
            <a:solidFill>
              <a:schemeClr val="bg1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19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11545888" y="3175000"/>
            <a:ext cx="482600" cy="484188"/>
          </a:xfrm>
          <a:prstGeom prst="ellipse">
            <a:avLst/>
          </a:prstGeom>
          <a:solidFill>
            <a:srgbClr val="F07474"/>
          </a:solidFill>
          <a:ln w="28575">
            <a:solidFill>
              <a:schemeClr val="bg1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19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9658350" y="5138738"/>
            <a:ext cx="322263" cy="320675"/>
          </a:xfrm>
          <a:prstGeom prst="ellipse">
            <a:avLst/>
          </a:prstGeom>
          <a:solidFill>
            <a:srgbClr val="FFBF53"/>
          </a:solidFill>
          <a:ln w="28575">
            <a:solidFill>
              <a:schemeClr val="bg1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19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7707313" y="4065588"/>
            <a:ext cx="785813" cy="785813"/>
          </a:xfrm>
          <a:prstGeom prst="ellipse">
            <a:avLst/>
          </a:prstGeom>
          <a:solidFill>
            <a:srgbClr val="02B3C5"/>
          </a:solidFill>
          <a:ln w="28575">
            <a:solidFill>
              <a:schemeClr val="bg1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19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9091613" y="4211638"/>
            <a:ext cx="398463" cy="398463"/>
          </a:xfrm>
          <a:prstGeom prst="ellipse">
            <a:avLst/>
          </a:prstGeom>
          <a:solidFill>
            <a:srgbClr val="6A3C7C"/>
          </a:solidFill>
          <a:ln w="28575">
            <a:solidFill>
              <a:schemeClr val="bg1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19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33804" name="组合 15"/>
          <p:cNvGrpSpPr/>
          <p:nvPr/>
        </p:nvGrpSpPr>
        <p:grpSpPr>
          <a:xfrm>
            <a:off x="1182688" y="2327275"/>
            <a:ext cx="1331912" cy="1331913"/>
            <a:chOff x="139391" y="1379571"/>
            <a:chExt cx="1651309" cy="1651309"/>
          </a:xfrm>
        </p:grpSpPr>
        <p:sp>
          <p:nvSpPr>
            <p:cNvPr id="17" name="椭圆 16"/>
            <p:cNvSpPr/>
            <p:nvPr/>
          </p:nvSpPr>
          <p:spPr>
            <a:xfrm>
              <a:off x="139391" y="1379571"/>
              <a:ext cx="1651309" cy="1651309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6200000" scaled="1"/>
              <a:tileRect/>
            </a:gradFill>
            <a:ln w="12700">
              <a:solidFill>
                <a:schemeClr val="bg1"/>
              </a:solidFill>
            </a:ln>
            <a:effectLst>
              <a:outerShdw blurRad="152400" dist="63500" dir="8100000" algn="tr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19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269291" y="1497662"/>
              <a:ext cx="1417094" cy="1415127"/>
            </a:xfrm>
            <a:prstGeom prst="ellipse">
              <a:avLst/>
            </a:prstGeom>
            <a:solidFill>
              <a:srgbClr val="F07474"/>
            </a:solidFill>
            <a:ln w="28575">
              <a:noFill/>
            </a:ln>
            <a:effectLst>
              <a:outerShdw blurRad="152400" dist="63500" dir="8100000" algn="tr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19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33807" name="文本框 18"/>
            <p:cNvSpPr txBox="1"/>
            <p:nvPr/>
          </p:nvSpPr>
          <p:spPr>
            <a:xfrm>
              <a:off x="591936" y="1562368"/>
              <a:ext cx="867858" cy="137222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>
                <a:buFont typeface="Arial" panose="020B0604020202090204" pitchFamily="34" charset="0"/>
              </a:pPr>
              <a:r>
                <a:rPr lang="en-US" altLang="zh-CN" sz="6600" dirty="0">
                  <a:solidFill>
                    <a:schemeClr val="bg1"/>
                  </a:solidFill>
                  <a:ea typeface="SimSun" pitchFamily="2" charset="-122"/>
                  <a:cs typeface="Calibri" panose="020F0502020204030204" pitchFamily="34" charset="0"/>
                </a:rPr>
                <a:t>S</a:t>
              </a:r>
              <a:endParaRPr lang="en-US" altLang="zh-CN" sz="6600" dirty="0">
                <a:solidFill>
                  <a:schemeClr val="bg1"/>
                </a:solidFill>
                <a:ea typeface="SimSun" pitchFamily="2" charset="-122"/>
                <a:cs typeface="Calibri" panose="020F0502020204030204" pitchFamily="34" charset="0"/>
              </a:endParaRPr>
            </a:p>
          </p:txBody>
        </p:sp>
      </p:grpSp>
      <p:grpSp>
        <p:nvGrpSpPr>
          <p:cNvPr id="33808" name="组合 19"/>
          <p:cNvGrpSpPr/>
          <p:nvPr/>
        </p:nvGrpSpPr>
        <p:grpSpPr>
          <a:xfrm>
            <a:off x="2572703" y="2327275"/>
            <a:ext cx="1331912" cy="1331913"/>
            <a:chOff x="139391" y="1379571"/>
            <a:chExt cx="1651309" cy="1651309"/>
          </a:xfrm>
        </p:grpSpPr>
        <p:sp>
          <p:nvSpPr>
            <p:cNvPr id="21" name="椭圆 20"/>
            <p:cNvSpPr/>
            <p:nvPr/>
          </p:nvSpPr>
          <p:spPr>
            <a:xfrm>
              <a:off x="139391" y="1379571"/>
              <a:ext cx="1651309" cy="1651309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6200000" scaled="1"/>
              <a:tileRect/>
            </a:gradFill>
            <a:ln w="12700">
              <a:solidFill>
                <a:schemeClr val="bg1"/>
              </a:solidFill>
            </a:ln>
            <a:effectLst>
              <a:outerShdw blurRad="152400" dist="63500" dir="8100000" algn="tr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19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2" name="椭圆 21"/>
            <p:cNvSpPr/>
            <p:nvPr/>
          </p:nvSpPr>
          <p:spPr>
            <a:xfrm>
              <a:off x="269291" y="1497662"/>
              <a:ext cx="1417094" cy="1415127"/>
            </a:xfrm>
            <a:prstGeom prst="ellipse">
              <a:avLst/>
            </a:prstGeom>
            <a:solidFill>
              <a:srgbClr val="FFBF53"/>
            </a:solidFill>
            <a:ln w="28575">
              <a:noFill/>
            </a:ln>
            <a:effectLst>
              <a:outerShdw blurRad="152400" dist="63500" dir="8100000" algn="tr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19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33811" name="文本框 22"/>
            <p:cNvSpPr txBox="1"/>
            <p:nvPr/>
          </p:nvSpPr>
          <p:spPr>
            <a:xfrm>
              <a:off x="591936" y="1562368"/>
              <a:ext cx="867858" cy="137222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>
                <a:buFont typeface="Arial" panose="020B0604020202090204" pitchFamily="34" charset="0"/>
              </a:pPr>
              <a:r>
                <a:rPr lang="en-US" altLang="zh-CN" sz="6600" dirty="0">
                  <a:solidFill>
                    <a:schemeClr val="bg1"/>
                  </a:solidFill>
                  <a:ea typeface="SimSun" pitchFamily="2" charset="-122"/>
                  <a:cs typeface="Calibri" panose="020F0502020204030204" pitchFamily="34" charset="0"/>
                </a:rPr>
                <a:t>A</a:t>
              </a:r>
              <a:endParaRPr lang="en-US" altLang="zh-CN" sz="6600" dirty="0">
                <a:solidFill>
                  <a:schemeClr val="bg1"/>
                </a:solidFill>
                <a:ea typeface="SimSun" pitchFamily="2" charset="-122"/>
                <a:cs typeface="Calibri" panose="020F0502020204030204" pitchFamily="34" charset="0"/>
              </a:endParaRPr>
            </a:p>
          </p:txBody>
        </p:sp>
      </p:grpSp>
      <p:grpSp>
        <p:nvGrpSpPr>
          <p:cNvPr id="33812" name="组合 23"/>
          <p:cNvGrpSpPr/>
          <p:nvPr/>
        </p:nvGrpSpPr>
        <p:grpSpPr>
          <a:xfrm>
            <a:off x="3956050" y="2327275"/>
            <a:ext cx="1331913" cy="1331913"/>
            <a:chOff x="139391" y="1379571"/>
            <a:chExt cx="1651309" cy="1651309"/>
          </a:xfrm>
        </p:grpSpPr>
        <p:sp>
          <p:nvSpPr>
            <p:cNvPr id="25" name="椭圆 24"/>
            <p:cNvSpPr/>
            <p:nvPr/>
          </p:nvSpPr>
          <p:spPr>
            <a:xfrm>
              <a:off x="139391" y="1379571"/>
              <a:ext cx="1651309" cy="1651309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6200000" scaled="1"/>
              <a:tileRect/>
            </a:gradFill>
            <a:ln w="12700">
              <a:solidFill>
                <a:schemeClr val="bg1"/>
              </a:solidFill>
            </a:ln>
            <a:effectLst>
              <a:outerShdw blurRad="152400" dist="63500" dir="8100000" algn="tr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19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6" name="椭圆 25"/>
            <p:cNvSpPr/>
            <p:nvPr/>
          </p:nvSpPr>
          <p:spPr>
            <a:xfrm>
              <a:off x="269291" y="1497662"/>
              <a:ext cx="1417095" cy="1415127"/>
            </a:xfrm>
            <a:prstGeom prst="ellipse">
              <a:avLst/>
            </a:prstGeom>
            <a:solidFill>
              <a:srgbClr val="02B3C5"/>
            </a:solidFill>
            <a:ln w="28575">
              <a:noFill/>
            </a:ln>
            <a:effectLst>
              <a:outerShdw blurRad="152400" dist="63500" dir="8100000" algn="tr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19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33815" name="文本框 26"/>
            <p:cNvSpPr txBox="1"/>
            <p:nvPr/>
          </p:nvSpPr>
          <p:spPr>
            <a:xfrm>
              <a:off x="591936" y="1562368"/>
              <a:ext cx="867858" cy="137222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>
                <a:buFont typeface="Arial" panose="020B0604020202090204" pitchFamily="34" charset="0"/>
              </a:pPr>
              <a:r>
                <a:rPr lang="en-US" sz="6600" dirty="0">
                  <a:solidFill>
                    <a:schemeClr val="bg1"/>
                  </a:solidFill>
                  <a:ea typeface="SimSun" pitchFamily="2" charset="-122"/>
                  <a:cs typeface="Calibri" panose="020F0502020204030204" pitchFamily="34" charset="0"/>
                </a:rPr>
                <a:t>P</a:t>
              </a:r>
              <a:endParaRPr lang="en-US" sz="6600" dirty="0">
                <a:solidFill>
                  <a:schemeClr val="bg1"/>
                </a:solidFill>
                <a:ea typeface="SimSun" pitchFamily="2" charset="-122"/>
                <a:cs typeface="Calibri" panose="020F0502020204030204" pitchFamily="34" charset="0"/>
              </a:endParaRPr>
            </a:p>
          </p:txBody>
        </p:sp>
      </p:grpSp>
      <p:sp>
        <p:nvSpPr>
          <p:cNvPr id="33820" name="文本框 31"/>
          <p:cNvSpPr txBox="1"/>
          <p:nvPr/>
        </p:nvSpPr>
        <p:spPr>
          <a:xfrm>
            <a:off x="1582738" y="3754438"/>
            <a:ext cx="4673600" cy="12001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dist">
              <a:buFont typeface="Arial" panose="020B0604020202090204" pitchFamily="34" charset="0"/>
            </a:pPr>
            <a:r>
              <a:rPr lang="en-US" altLang="zh-CN" sz="7200" dirty="0">
                <a:solidFill>
                  <a:srgbClr val="02B3C5"/>
                </a:solidFill>
                <a:ea typeface="SimSun" pitchFamily="2" charset="-122"/>
                <a:cs typeface="Calibri" panose="020F0502020204030204" pitchFamily="34" charset="0"/>
              </a:rPr>
              <a:t>THANK YOU</a:t>
            </a:r>
            <a:endParaRPr lang="zh-CN" altLang="en-US" sz="7200" dirty="0">
              <a:solidFill>
                <a:srgbClr val="02B3C5"/>
              </a:solidFill>
              <a:ea typeface="SimSun" pitchFamily="2" charset="-122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任意多边形 5"/>
          <p:cNvSpPr/>
          <p:nvPr/>
        </p:nvSpPr>
        <p:spPr>
          <a:xfrm rot="10800000">
            <a:off x="0" y="3940175"/>
            <a:ext cx="2582863" cy="2917825"/>
          </a:xfrm>
          <a:custGeom>
            <a:avLst/>
            <a:gdLst>
              <a:gd name="connsiteX0" fmla="*/ 464944 w 2582970"/>
              <a:gd name="connsiteY0" fmla="*/ 0 h 2918147"/>
              <a:gd name="connsiteX1" fmla="*/ 2582970 w 2582970"/>
              <a:gd name="connsiteY1" fmla="*/ 0 h 2918147"/>
              <a:gd name="connsiteX2" fmla="*/ 2582970 w 2582970"/>
              <a:gd name="connsiteY2" fmla="*/ 2698179 h 2918147"/>
              <a:gd name="connsiteX3" fmla="*/ 2566138 w 2582970"/>
              <a:gd name="connsiteY3" fmla="*/ 2708404 h 2918147"/>
              <a:gd name="connsiteX4" fmla="*/ 1737800 w 2582970"/>
              <a:gd name="connsiteY4" fmla="*/ 2918147 h 2918147"/>
              <a:gd name="connsiteX5" fmla="*/ 0 w 2582970"/>
              <a:gd name="connsiteY5" fmla="*/ 1180347 h 2918147"/>
              <a:gd name="connsiteX6" fmla="*/ 396829 w 2582970"/>
              <a:gd name="connsiteY6" fmla="*/ 74945 h 2918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82970" h="2918147">
                <a:moveTo>
                  <a:pt x="464944" y="0"/>
                </a:moveTo>
                <a:lnTo>
                  <a:pt x="2582970" y="0"/>
                </a:lnTo>
                <a:lnTo>
                  <a:pt x="2582970" y="2698179"/>
                </a:lnTo>
                <a:lnTo>
                  <a:pt x="2566138" y="2708404"/>
                </a:lnTo>
                <a:cubicBezTo>
                  <a:pt x="2319904" y="2842167"/>
                  <a:pt x="2037725" y="2918147"/>
                  <a:pt x="1737800" y="2918147"/>
                </a:cubicBezTo>
                <a:cubicBezTo>
                  <a:pt x="778040" y="2918147"/>
                  <a:pt x="0" y="2140107"/>
                  <a:pt x="0" y="1180347"/>
                </a:cubicBezTo>
                <a:cubicBezTo>
                  <a:pt x="0" y="760452"/>
                  <a:pt x="148922" y="375339"/>
                  <a:pt x="396829" y="74945"/>
                </a:cubicBezTo>
                <a:close/>
              </a:path>
            </a:pathLst>
          </a:custGeom>
          <a:solidFill>
            <a:srgbClr val="02B3C5"/>
          </a:solidFill>
          <a:ln w="28575">
            <a:solidFill>
              <a:schemeClr val="bg1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19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2730500" y="4843463"/>
            <a:ext cx="841375" cy="841375"/>
          </a:xfrm>
          <a:prstGeom prst="ellipse">
            <a:avLst/>
          </a:prstGeom>
          <a:solidFill>
            <a:srgbClr val="6A3C7C"/>
          </a:solidFill>
          <a:ln w="28575">
            <a:solidFill>
              <a:schemeClr val="bg1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19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3546475" y="3638550"/>
            <a:ext cx="601663" cy="603250"/>
          </a:xfrm>
          <a:prstGeom prst="ellipse">
            <a:avLst/>
          </a:prstGeom>
          <a:solidFill>
            <a:srgbClr val="02B3C5"/>
          </a:solidFill>
          <a:ln w="28575">
            <a:solidFill>
              <a:schemeClr val="bg1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19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1433513" y="3789363"/>
            <a:ext cx="1035050" cy="1035050"/>
          </a:xfrm>
          <a:prstGeom prst="ellipse">
            <a:avLst/>
          </a:prstGeom>
          <a:solidFill>
            <a:srgbClr val="FFBF53"/>
          </a:solidFill>
          <a:ln w="28575">
            <a:solidFill>
              <a:schemeClr val="bg1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19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2730500" y="3013075"/>
            <a:ext cx="484188" cy="484188"/>
          </a:xfrm>
          <a:prstGeom prst="ellipse">
            <a:avLst/>
          </a:prstGeom>
          <a:solidFill>
            <a:srgbClr val="F07474"/>
          </a:solidFill>
          <a:ln w="28575">
            <a:solidFill>
              <a:schemeClr val="bg1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19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4148138" y="4664075"/>
            <a:ext cx="322263" cy="320675"/>
          </a:xfrm>
          <a:prstGeom prst="ellipse">
            <a:avLst/>
          </a:prstGeom>
          <a:solidFill>
            <a:srgbClr val="FFBF53"/>
          </a:solidFill>
          <a:ln w="28575">
            <a:solidFill>
              <a:schemeClr val="bg1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19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</a:endParaRPr>
          </a:p>
        </p:txBody>
      </p:sp>
      <p:sp>
        <p:nvSpPr>
          <p:cNvPr id="8203" name="文本框 42"/>
          <p:cNvSpPr txBox="1"/>
          <p:nvPr/>
        </p:nvSpPr>
        <p:spPr>
          <a:xfrm>
            <a:off x="4589780" y="759460"/>
            <a:ext cx="4408805" cy="7683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4400" dirty="0">
                <a:solidFill>
                  <a:srgbClr val="02B3C5"/>
                </a:solidFill>
                <a:ea typeface="SimSun" pitchFamily="2" charset="-122"/>
                <a:cs typeface="Calibri" panose="020F0502020204030204" pitchFamily="34" charset="0"/>
              </a:rPr>
              <a:t>TUJUAN</a:t>
            </a:r>
            <a:endParaRPr lang="en-US" altLang="zh-CN" sz="4400" dirty="0">
              <a:solidFill>
                <a:srgbClr val="02B3C5"/>
              </a:solidFill>
              <a:ea typeface="SimSun" pitchFamily="2" charset="-122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89780" y="2339975"/>
            <a:ext cx="7273290" cy="4156075"/>
          </a:xfrm>
        </p:spPr>
        <p:txBody>
          <a:bodyPr>
            <a:normAutofit/>
          </a:bodyPr>
          <a:p>
            <a:pPr marL="0" indent="0">
              <a:buNone/>
            </a:pPr>
            <a:r>
              <a:rPr lang="en-US" dirty="0" err="1" smtClean="0"/>
              <a:t>Setelah</a:t>
            </a:r>
            <a:r>
              <a:rPr lang="en-US" dirty="0" smtClean="0"/>
              <a:t> </a:t>
            </a:r>
            <a:r>
              <a:rPr lang="en-US" dirty="0" err="1" smtClean="0"/>
              <a:t>mengikuti</a:t>
            </a:r>
            <a:r>
              <a:rPr lang="en-US" dirty="0" smtClean="0"/>
              <a:t> </a:t>
            </a:r>
            <a:r>
              <a:rPr lang="en-US" dirty="0" err="1" smtClean="0"/>
              <a:t>perkuliahan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, </a:t>
            </a:r>
            <a:r>
              <a:rPr lang="en-US" dirty="0" err="1" smtClean="0"/>
              <a:t>mahasiswa</a:t>
            </a:r>
            <a:r>
              <a:rPr lang="en-US" dirty="0" smtClean="0"/>
              <a:t> </a:t>
            </a:r>
            <a:r>
              <a:rPr lang="en-US" dirty="0" err="1" smtClean="0"/>
              <a:t>diharapkan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:</a:t>
            </a:r>
            <a:endParaRPr lang="en-US" dirty="0" smtClean="0"/>
          </a:p>
          <a:p>
            <a:pPr lvl="0"/>
            <a:r>
              <a:rPr lang="en-US" dirty="0" err="1" smtClean="0"/>
              <a:t>Menguraikan</a:t>
            </a:r>
            <a:r>
              <a:rPr lang="en-US" dirty="0" smtClean="0"/>
              <a:t> </a:t>
            </a:r>
            <a:r>
              <a:rPr lang="en-US" dirty="0" err="1"/>
              <a:t>latar</a:t>
            </a:r>
            <a:r>
              <a:rPr lang="en-US" dirty="0"/>
              <a:t> </a:t>
            </a:r>
            <a:r>
              <a:rPr lang="en-US" dirty="0" err="1"/>
              <a:t>belakang</a:t>
            </a:r>
            <a:r>
              <a:rPr lang="en-US" dirty="0"/>
              <a:t> </a:t>
            </a:r>
            <a:r>
              <a:rPr lang="en-US" dirty="0" err="1"/>
              <a:t>lahirnya</a:t>
            </a:r>
            <a:r>
              <a:rPr lang="en-US" dirty="0"/>
              <a:t> </a:t>
            </a:r>
            <a:r>
              <a:rPr lang="en-US" dirty="0" err="1"/>
              <a:t>aliran</a:t>
            </a:r>
            <a:r>
              <a:rPr lang="en-US" dirty="0"/>
              <a:t> </a:t>
            </a:r>
            <a:r>
              <a:rPr lang="en-US" dirty="0" err="1"/>
              <a:t>psikoanalisa</a:t>
            </a:r>
            <a:endParaRPr lang="en-US" dirty="0"/>
          </a:p>
          <a:p>
            <a:pPr lvl="0"/>
            <a:r>
              <a:rPr lang="en-US" dirty="0" err="1" smtClean="0"/>
              <a:t>Menguraikan</a:t>
            </a:r>
            <a:r>
              <a:rPr lang="en-US" dirty="0" smtClean="0"/>
              <a:t> </a:t>
            </a:r>
            <a:r>
              <a:rPr lang="en-US" dirty="0" err="1"/>
              <a:t>Psikoanalisa</a:t>
            </a:r>
            <a:r>
              <a:rPr lang="en-US" dirty="0"/>
              <a:t> Freud</a:t>
            </a:r>
            <a:endParaRPr lang="en-US" dirty="0"/>
          </a:p>
          <a:p>
            <a:pPr lvl="0"/>
            <a:r>
              <a:rPr lang="en-US" dirty="0" err="1" smtClean="0"/>
              <a:t>Menguraikan</a:t>
            </a:r>
            <a:r>
              <a:rPr lang="en-US" dirty="0" smtClean="0"/>
              <a:t> </a:t>
            </a:r>
            <a:r>
              <a:rPr lang="en-US" dirty="0" err="1" smtClean="0"/>
              <a:t>pemikiran</a:t>
            </a:r>
            <a:r>
              <a:rPr lang="en-US" dirty="0" smtClean="0"/>
              <a:t> </a:t>
            </a:r>
            <a:r>
              <a:rPr lang="en-US" dirty="0" err="1" smtClean="0"/>
              <a:t>tokoh-tokoh</a:t>
            </a:r>
            <a:r>
              <a:rPr lang="en-US" dirty="0" smtClean="0"/>
              <a:t> Neo- </a:t>
            </a:r>
            <a:r>
              <a:rPr lang="en-US" dirty="0" err="1"/>
              <a:t>psikoanalisa</a:t>
            </a:r>
            <a:endParaRPr lang="en-US" dirty="0"/>
          </a:p>
          <a:p>
            <a:pPr lvl="0"/>
            <a:r>
              <a:rPr lang="en-US" dirty="0" err="1" smtClean="0"/>
              <a:t>Menguraikan</a:t>
            </a:r>
            <a:r>
              <a:rPr lang="en-US" dirty="0" smtClean="0"/>
              <a:t> </a:t>
            </a:r>
            <a:r>
              <a:rPr lang="en-US" dirty="0" err="1"/>
              <a:t>Kritik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kontribusi</a:t>
            </a:r>
            <a:r>
              <a:rPr lang="en-US" dirty="0"/>
              <a:t> </a:t>
            </a:r>
            <a:r>
              <a:rPr lang="en-US" dirty="0" err="1"/>
              <a:t>psikoanalisa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任意多边形 5"/>
          <p:cNvSpPr/>
          <p:nvPr/>
        </p:nvSpPr>
        <p:spPr>
          <a:xfrm rot="10800000">
            <a:off x="0" y="3940175"/>
            <a:ext cx="2582863" cy="2917825"/>
          </a:xfrm>
          <a:custGeom>
            <a:avLst/>
            <a:gdLst>
              <a:gd name="connsiteX0" fmla="*/ 464944 w 2582970"/>
              <a:gd name="connsiteY0" fmla="*/ 0 h 2918147"/>
              <a:gd name="connsiteX1" fmla="*/ 2582970 w 2582970"/>
              <a:gd name="connsiteY1" fmla="*/ 0 h 2918147"/>
              <a:gd name="connsiteX2" fmla="*/ 2582970 w 2582970"/>
              <a:gd name="connsiteY2" fmla="*/ 2698179 h 2918147"/>
              <a:gd name="connsiteX3" fmla="*/ 2566138 w 2582970"/>
              <a:gd name="connsiteY3" fmla="*/ 2708404 h 2918147"/>
              <a:gd name="connsiteX4" fmla="*/ 1737800 w 2582970"/>
              <a:gd name="connsiteY4" fmla="*/ 2918147 h 2918147"/>
              <a:gd name="connsiteX5" fmla="*/ 0 w 2582970"/>
              <a:gd name="connsiteY5" fmla="*/ 1180347 h 2918147"/>
              <a:gd name="connsiteX6" fmla="*/ 396829 w 2582970"/>
              <a:gd name="connsiteY6" fmla="*/ 74945 h 2918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82970" h="2918147">
                <a:moveTo>
                  <a:pt x="464944" y="0"/>
                </a:moveTo>
                <a:lnTo>
                  <a:pt x="2582970" y="0"/>
                </a:lnTo>
                <a:lnTo>
                  <a:pt x="2582970" y="2698179"/>
                </a:lnTo>
                <a:lnTo>
                  <a:pt x="2566138" y="2708404"/>
                </a:lnTo>
                <a:cubicBezTo>
                  <a:pt x="2319904" y="2842167"/>
                  <a:pt x="2037725" y="2918147"/>
                  <a:pt x="1737800" y="2918147"/>
                </a:cubicBezTo>
                <a:cubicBezTo>
                  <a:pt x="778040" y="2918147"/>
                  <a:pt x="0" y="2140107"/>
                  <a:pt x="0" y="1180347"/>
                </a:cubicBezTo>
                <a:cubicBezTo>
                  <a:pt x="0" y="760452"/>
                  <a:pt x="148922" y="375339"/>
                  <a:pt x="396829" y="74945"/>
                </a:cubicBezTo>
                <a:close/>
              </a:path>
            </a:pathLst>
          </a:custGeom>
          <a:solidFill>
            <a:srgbClr val="02B3C5"/>
          </a:solidFill>
          <a:ln w="28575">
            <a:solidFill>
              <a:schemeClr val="bg1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19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2730500" y="4843463"/>
            <a:ext cx="841375" cy="841375"/>
          </a:xfrm>
          <a:prstGeom prst="ellipse">
            <a:avLst/>
          </a:prstGeom>
          <a:solidFill>
            <a:srgbClr val="6A3C7C"/>
          </a:solidFill>
          <a:ln w="28575">
            <a:solidFill>
              <a:schemeClr val="bg1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19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3546475" y="3638550"/>
            <a:ext cx="601663" cy="603250"/>
          </a:xfrm>
          <a:prstGeom prst="ellipse">
            <a:avLst/>
          </a:prstGeom>
          <a:solidFill>
            <a:srgbClr val="02B3C5"/>
          </a:solidFill>
          <a:ln w="28575">
            <a:solidFill>
              <a:schemeClr val="bg1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19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1433513" y="3789363"/>
            <a:ext cx="1035050" cy="1035050"/>
          </a:xfrm>
          <a:prstGeom prst="ellipse">
            <a:avLst/>
          </a:prstGeom>
          <a:solidFill>
            <a:srgbClr val="FFBF53"/>
          </a:solidFill>
          <a:ln w="28575">
            <a:solidFill>
              <a:schemeClr val="bg1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19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2730500" y="3013075"/>
            <a:ext cx="484188" cy="484188"/>
          </a:xfrm>
          <a:prstGeom prst="ellipse">
            <a:avLst/>
          </a:prstGeom>
          <a:solidFill>
            <a:srgbClr val="F07474"/>
          </a:solidFill>
          <a:ln w="28575">
            <a:solidFill>
              <a:schemeClr val="bg1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19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4148138" y="4664075"/>
            <a:ext cx="322263" cy="320675"/>
          </a:xfrm>
          <a:prstGeom prst="ellipse">
            <a:avLst/>
          </a:prstGeom>
          <a:solidFill>
            <a:srgbClr val="FFBF53"/>
          </a:solidFill>
          <a:ln w="28575">
            <a:solidFill>
              <a:schemeClr val="bg1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19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</a:endParaRPr>
          </a:p>
        </p:txBody>
      </p:sp>
      <p:sp>
        <p:nvSpPr>
          <p:cNvPr id="8199" name="文本框 34"/>
          <p:cNvSpPr txBox="1"/>
          <p:nvPr/>
        </p:nvSpPr>
        <p:spPr>
          <a:xfrm>
            <a:off x="6613525" y="2871788"/>
            <a:ext cx="4251325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defTabSz="914400"/>
            <a:r>
              <a:rPr lang="en-US" altLang="zh-CN" sz="2400" dirty="0">
                <a:solidFill>
                  <a:srgbClr val="404040"/>
                </a:solidFill>
                <a:ea typeface="SimSun" pitchFamily="2" charset="-122"/>
                <a:cs typeface="Calibri" panose="020F0502020204030204" pitchFamily="34" charset="0"/>
              </a:rPr>
              <a:t>PENDIRIAN</a:t>
            </a:r>
            <a:endParaRPr lang="zh-CN" altLang="en-US" sz="2400" dirty="0">
              <a:solidFill>
                <a:srgbClr val="404040"/>
              </a:solidFill>
              <a:ea typeface="SimSun" pitchFamily="2" charset="-122"/>
              <a:cs typeface="Calibri" panose="020F0502020204030204" pitchFamily="34" charset="0"/>
            </a:endParaRPr>
          </a:p>
        </p:txBody>
      </p:sp>
      <p:sp>
        <p:nvSpPr>
          <p:cNvPr id="36" name="椭圆 35"/>
          <p:cNvSpPr/>
          <p:nvPr/>
        </p:nvSpPr>
        <p:spPr>
          <a:xfrm>
            <a:off x="6045200" y="2919413"/>
            <a:ext cx="339725" cy="339725"/>
          </a:xfrm>
          <a:prstGeom prst="ellipse">
            <a:avLst/>
          </a:prstGeom>
          <a:solidFill>
            <a:schemeClr val="tx1">
              <a:lumMod val="75000"/>
              <a:lumOff val="2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</a:endParaRPr>
          </a:p>
        </p:txBody>
      </p:sp>
      <p:sp>
        <p:nvSpPr>
          <p:cNvPr id="8201" name="文本框 36"/>
          <p:cNvSpPr txBox="1"/>
          <p:nvPr/>
        </p:nvSpPr>
        <p:spPr>
          <a:xfrm>
            <a:off x="6613525" y="3516313"/>
            <a:ext cx="4251325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defTabSz="914400"/>
            <a:r>
              <a:rPr lang="en-US" altLang="zh-CN" sz="2400" dirty="0">
                <a:solidFill>
                  <a:srgbClr val="404040"/>
                </a:solidFill>
                <a:ea typeface="SimSun" pitchFamily="2" charset="-122"/>
                <a:cs typeface="Calibri" panose="020F0502020204030204" pitchFamily="34" charset="0"/>
              </a:rPr>
              <a:t>PASCA PENDIRIAN</a:t>
            </a:r>
            <a:endParaRPr lang="zh-CN" altLang="en-US" sz="2400" dirty="0">
              <a:solidFill>
                <a:srgbClr val="404040"/>
              </a:solidFill>
              <a:ea typeface="SimSun" pitchFamily="2" charset="-122"/>
              <a:cs typeface="Calibri" panose="020F0502020204030204" pitchFamily="34" charset="0"/>
            </a:endParaRPr>
          </a:p>
        </p:txBody>
      </p:sp>
      <p:sp>
        <p:nvSpPr>
          <p:cNvPr id="38" name="椭圆 37"/>
          <p:cNvSpPr/>
          <p:nvPr/>
        </p:nvSpPr>
        <p:spPr>
          <a:xfrm>
            <a:off x="6045200" y="3562350"/>
            <a:ext cx="339725" cy="339725"/>
          </a:xfrm>
          <a:prstGeom prst="ellipse">
            <a:avLst/>
          </a:prstGeom>
          <a:solidFill>
            <a:schemeClr val="tx1">
              <a:lumMod val="75000"/>
              <a:lumOff val="2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</a:endParaRPr>
          </a:p>
        </p:txBody>
      </p:sp>
      <p:sp>
        <p:nvSpPr>
          <p:cNvPr id="8203" name="文本框 42"/>
          <p:cNvSpPr txBox="1"/>
          <p:nvPr/>
        </p:nvSpPr>
        <p:spPr>
          <a:xfrm>
            <a:off x="5937250" y="1949450"/>
            <a:ext cx="4408805" cy="7683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4400" dirty="0">
                <a:solidFill>
                  <a:srgbClr val="02B3C5"/>
                </a:solidFill>
                <a:ea typeface="SimSun" pitchFamily="2" charset="-122"/>
                <a:cs typeface="Calibri" panose="020F0502020204030204" pitchFamily="34" charset="0"/>
              </a:rPr>
              <a:t>PSIKOANALISA</a:t>
            </a:r>
            <a:endParaRPr lang="en-US" altLang="zh-CN" sz="4400" dirty="0">
              <a:solidFill>
                <a:srgbClr val="02B3C5"/>
              </a:solidFill>
              <a:ea typeface="SimSun" pitchFamily="2" charset="-122"/>
              <a:cs typeface="Calibri" panose="020F0502020204030204" pitchFamily="34" charset="0"/>
            </a:endParaRPr>
          </a:p>
        </p:txBody>
      </p:sp>
      <p:sp>
        <p:nvSpPr>
          <p:cNvPr id="8204" name="文本框 43"/>
          <p:cNvSpPr txBox="1"/>
          <p:nvPr/>
        </p:nvSpPr>
        <p:spPr>
          <a:xfrm>
            <a:off x="6613525" y="4152900"/>
            <a:ext cx="4251325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defTabSz="914400"/>
            <a:r>
              <a:rPr lang="en-US" altLang="zh-CN" sz="2400" dirty="0">
                <a:solidFill>
                  <a:srgbClr val="404040"/>
                </a:solidFill>
                <a:ea typeface="SimSun" pitchFamily="2" charset="-122"/>
                <a:cs typeface="Calibri" panose="020F0502020204030204" pitchFamily="34" charset="0"/>
              </a:rPr>
              <a:t>KRITIK</a:t>
            </a:r>
            <a:endParaRPr lang="zh-CN" altLang="en-US" sz="2400" dirty="0">
              <a:solidFill>
                <a:srgbClr val="404040"/>
              </a:solidFill>
              <a:ea typeface="SimSun" pitchFamily="2" charset="-122"/>
              <a:cs typeface="Calibri" panose="020F0502020204030204" pitchFamily="34" charset="0"/>
            </a:endParaRPr>
          </a:p>
        </p:txBody>
      </p:sp>
      <p:sp>
        <p:nvSpPr>
          <p:cNvPr id="45" name="椭圆 44"/>
          <p:cNvSpPr/>
          <p:nvPr/>
        </p:nvSpPr>
        <p:spPr>
          <a:xfrm>
            <a:off x="6045200" y="4198938"/>
            <a:ext cx="339725" cy="339725"/>
          </a:xfrm>
          <a:prstGeom prst="ellipse">
            <a:avLst/>
          </a:prstGeom>
          <a:solidFill>
            <a:schemeClr val="tx1">
              <a:lumMod val="75000"/>
              <a:lumOff val="2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</a:endParaRPr>
          </a:p>
        </p:txBody>
      </p:sp>
      <p:sp>
        <p:nvSpPr>
          <p:cNvPr id="8206" name="文本框 45"/>
          <p:cNvSpPr txBox="1"/>
          <p:nvPr/>
        </p:nvSpPr>
        <p:spPr>
          <a:xfrm>
            <a:off x="6613525" y="4795838"/>
            <a:ext cx="4251325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defTabSz="914400"/>
            <a:r>
              <a:rPr lang="en-US" altLang="zh-CN" sz="2400" dirty="0">
                <a:solidFill>
                  <a:srgbClr val="404040"/>
                </a:solidFill>
                <a:ea typeface="SimSun" pitchFamily="2" charset="-122"/>
                <a:cs typeface="Calibri" panose="020F0502020204030204" pitchFamily="34" charset="0"/>
              </a:rPr>
              <a:t>KONTRIBUSI</a:t>
            </a:r>
            <a:endParaRPr lang="zh-CN" altLang="en-US" sz="2400" dirty="0">
              <a:solidFill>
                <a:srgbClr val="404040"/>
              </a:solidFill>
              <a:ea typeface="SimSun" pitchFamily="2" charset="-122"/>
              <a:cs typeface="Calibri" panose="020F0502020204030204" pitchFamily="34" charset="0"/>
            </a:endParaRPr>
          </a:p>
        </p:txBody>
      </p:sp>
      <p:sp>
        <p:nvSpPr>
          <p:cNvPr id="47" name="椭圆 46"/>
          <p:cNvSpPr/>
          <p:nvPr/>
        </p:nvSpPr>
        <p:spPr>
          <a:xfrm>
            <a:off x="6045200" y="4843463"/>
            <a:ext cx="339725" cy="338138"/>
          </a:xfrm>
          <a:prstGeom prst="ellipse">
            <a:avLst/>
          </a:prstGeom>
          <a:solidFill>
            <a:schemeClr val="tx1">
              <a:lumMod val="75000"/>
              <a:lumOff val="2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1" name="文本框 5"/>
          <p:cNvSpPr txBox="1"/>
          <p:nvPr/>
        </p:nvSpPr>
        <p:spPr>
          <a:xfrm>
            <a:off x="385763" y="295275"/>
            <a:ext cx="4252912" cy="119888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3600" dirty="0">
                <a:solidFill>
                  <a:srgbClr val="404040"/>
                </a:solidFill>
                <a:ea typeface="SimSun" pitchFamily="2" charset="-122"/>
                <a:cs typeface="Calibri" panose="020F0502020204030204" pitchFamily="34" charset="0"/>
              </a:rPr>
              <a:t>APA ITU PSIKOANALISA</a:t>
            </a:r>
            <a:endParaRPr lang="en-US" altLang="zh-CN" sz="3600" dirty="0">
              <a:solidFill>
                <a:srgbClr val="404040"/>
              </a:solidFill>
              <a:ea typeface="SimSun" pitchFamily="2" charset="-122"/>
              <a:cs typeface="Calibri" panose="020F0502020204030204" pitchFamily="34" charset="0"/>
            </a:endParaRPr>
          </a:p>
        </p:txBody>
      </p:sp>
      <p:sp>
        <p:nvSpPr>
          <p:cNvPr id="31" name="Freeform 8"/>
          <p:cNvSpPr/>
          <p:nvPr/>
        </p:nvSpPr>
        <p:spPr bwMode="gray">
          <a:xfrm rot="328192">
            <a:off x="3830638" y="3611563"/>
            <a:ext cx="461963" cy="452438"/>
          </a:xfrm>
          <a:custGeom>
            <a:avLst/>
            <a:gdLst>
              <a:gd name="T0" fmla="*/ 0 w 463"/>
              <a:gd name="T1" fmla="*/ 2147483647 h 451"/>
              <a:gd name="T2" fmla="*/ 2147483647 w 463"/>
              <a:gd name="T3" fmla="*/ 2147483647 h 451"/>
              <a:gd name="T4" fmla="*/ 2147483647 w 463"/>
              <a:gd name="T5" fmla="*/ 2147483647 h 451"/>
              <a:gd name="T6" fmla="*/ 2147483647 w 463"/>
              <a:gd name="T7" fmla="*/ 0 h 451"/>
              <a:gd name="T8" fmla="*/ 0 w 463"/>
              <a:gd name="T9" fmla="*/ 2147483647 h 45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63"/>
              <a:gd name="T16" fmla="*/ 0 h 451"/>
              <a:gd name="T17" fmla="*/ 463 w 463"/>
              <a:gd name="T18" fmla="*/ 451 h 45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63" h="451">
                <a:moveTo>
                  <a:pt x="0" y="123"/>
                </a:moveTo>
                <a:lnTo>
                  <a:pt x="121" y="451"/>
                </a:lnTo>
                <a:lnTo>
                  <a:pt x="463" y="338"/>
                </a:lnTo>
                <a:lnTo>
                  <a:pt x="340" y="0"/>
                </a:lnTo>
                <a:lnTo>
                  <a:pt x="0" y="123"/>
                </a:lnTo>
                <a:close/>
              </a:path>
            </a:pathLst>
          </a:custGeom>
          <a:solidFill>
            <a:srgbClr val="FFBF53"/>
          </a:solidFill>
          <a:ln w="12700">
            <a:solidFill>
              <a:schemeClr val="bg1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19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  <a:sym typeface="Arial" panose="020B0604020202090204" pitchFamily="34" charset="0"/>
            </a:endParaRPr>
          </a:p>
        </p:txBody>
      </p:sp>
      <p:sp>
        <p:nvSpPr>
          <p:cNvPr id="32" name="Freeform 3"/>
          <p:cNvSpPr/>
          <p:nvPr/>
        </p:nvSpPr>
        <p:spPr bwMode="gray">
          <a:xfrm rot="328192">
            <a:off x="3124200" y="2036763"/>
            <a:ext cx="1370013" cy="1508125"/>
          </a:xfrm>
          <a:custGeom>
            <a:avLst/>
            <a:gdLst>
              <a:gd name="T0" fmla="*/ 2147483647 w 580"/>
              <a:gd name="T1" fmla="*/ 2147483647 h 638"/>
              <a:gd name="T2" fmla="*/ 2147483647 w 580"/>
              <a:gd name="T3" fmla="*/ 2147483647 h 638"/>
              <a:gd name="T4" fmla="*/ 2147483647 w 580"/>
              <a:gd name="T5" fmla="*/ 2147483647 h 638"/>
              <a:gd name="T6" fmla="*/ 2147483647 w 580"/>
              <a:gd name="T7" fmla="*/ 2147483647 h 638"/>
              <a:gd name="T8" fmla="*/ 2147483647 w 580"/>
              <a:gd name="T9" fmla="*/ 2147483647 h 638"/>
              <a:gd name="T10" fmla="*/ 2147483647 w 580"/>
              <a:gd name="T11" fmla="*/ 2147483647 h 638"/>
              <a:gd name="T12" fmla="*/ 2147483647 w 580"/>
              <a:gd name="T13" fmla="*/ 2147483647 h 638"/>
              <a:gd name="T14" fmla="*/ 2147483647 w 580"/>
              <a:gd name="T15" fmla="*/ 2147483647 h 638"/>
              <a:gd name="T16" fmla="*/ 2147483647 w 580"/>
              <a:gd name="T17" fmla="*/ 2147483647 h 638"/>
              <a:gd name="T18" fmla="*/ 2147483647 w 580"/>
              <a:gd name="T19" fmla="*/ 2147483647 h 638"/>
              <a:gd name="T20" fmla="*/ 2147483647 w 580"/>
              <a:gd name="T21" fmla="*/ 2147483647 h 63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580"/>
              <a:gd name="T34" fmla="*/ 0 h 638"/>
              <a:gd name="T35" fmla="*/ 580 w 580"/>
              <a:gd name="T36" fmla="*/ 638 h 63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580" h="638">
                <a:moveTo>
                  <a:pt x="35" y="421"/>
                </a:moveTo>
                <a:cubicBezTo>
                  <a:pt x="175" y="365"/>
                  <a:pt x="175" y="365"/>
                  <a:pt x="175" y="365"/>
                </a:cubicBezTo>
                <a:cubicBezTo>
                  <a:pt x="175" y="365"/>
                  <a:pt x="128" y="237"/>
                  <a:pt x="252" y="214"/>
                </a:cubicBezTo>
                <a:cubicBezTo>
                  <a:pt x="376" y="192"/>
                  <a:pt x="386" y="297"/>
                  <a:pt x="378" y="344"/>
                </a:cubicBezTo>
                <a:cubicBezTo>
                  <a:pt x="370" y="390"/>
                  <a:pt x="242" y="488"/>
                  <a:pt x="320" y="638"/>
                </a:cubicBezTo>
                <a:cubicBezTo>
                  <a:pt x="451" y="590"/>
                  <a:pt x="451" y="590"/>
                  <a:pt x="451" y="590"/>
                </a:cubicBezTo>
                <a:cubicBezTo>
                  <a:pt x="451" y="590"/>
                  <a:pt x="411" y="521"/>
                  <a:pt x="476" y="442"/>
                </a:cubicBezTo>
                <a:cubicBezTo>
                  <a:pt x="542" y="364"/>
                  <a:pt x="580" y="224"/>
                  <a:pt x="463" y="126"/>
                </a:cubicBezTo>
                <a:cubicBezTo>
                  <a:pt x="463" y="126"/>
                  <a:pt x="320" y="0"/>
                  <a:pt x="107" y="144"/>
                </a:cubicBezTo>
                <a:cubicBezTo>
                  <a:pt x="107" y="144"/>
                  <a:pt x="72" y="161"/>
                  <a:pt x="43" y="212"/>
                </a:cubicBezTo>
                <a:cubicBezTo>
                  <a:pt x="14" y="262"/>
                  <a:pt x="0" y="341"/>
                  <a:pt x="35" y="421"/>
                </a:cubicBezTo>
                <a:close/>
              </a:path>
            </a:pathLst>
          </a:custGeom>
          <a:solidFill>
            <a:srgbClr val="FFBF53"/>
          </a:solidFill>
          <a:ln w="12700">
            <a:solidFill>
              <a:schemeClr val="bg1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19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  <a:sym typeface="Arial" panose="020B0604020202090204" pitchFamily="34" charset="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3536950" y="4346575"/>
            <a:ext cx="1250950" cy="398463"/>
          </a:xfrm>
          <a:prstGeom prst="rect">
            <a:avLst/>
          </a:prstGeom>
          <a:solidFill>
            <a:srgbClr val="FFBF53"/>
          </a:solidFill>
          <a:ln w="12700">
            <a:solidFill>
              <a:schemeClr val="bg1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19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  <a:sym typeface="Arial" panose="020B0604020202090204" pitchFamily="34" charset="0"/>
            </a:endParaRPr>
          </a:p>
        </p:txBody>
      </p:sp>
      <p:sp>
        <p:nvSpPr>
          <p:cNvPr id="34" name="Freeform 8"/>
          <p:cNvSpPr/>
          <p:nvPr/>
        </p:nvSpPr>
        <p:spPr bwMode="gray">
          <a:xfrm rot="1448142">
            <a:off x="5656263" y="4227513"/>
            <a:ext cx="769938" cy="752475"/>
          </a:xfrm>
          <a:custGeom>
            <a:avLst/>
            <a:gdLst>
              <a:gd name="T0" fmla="*/ 0 w 463"/>
              <a:gd name="T1" fmla="*/ 2147483647 h 451"/>
              <a:gd name="T2" fmla="*/ 2147483647 w 463"/>
              <a:gd name="T3" fmla="*/ 2147483647 h 451"/>
              <a:gd name="T4" fmla="*/ 2147483647 w 463"/>
              <a:gd name="T5" fmla="*/ 2147483647 h 451"/>
              <a:gd name="T6" fmla="*/ 2147483647 w 463"/>
              <a:gd name="T7" fmla="*/ 0 h 451"/>
              <a:gd name="T8" fmla="*/ 0 w 463"/>
              <a:gd name="T9" fmla="*/ 2147483647 h 45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63"/>
              <a:gd name="T16" fmla="*/ 0 h 451"/>
              <a:gd name="T17" fmla="*/ 463 w 463"/>
              <a:gd name="T18" fmla="*/ 451 h 45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63" h="451">
                <a:moveTo>
                  <a:pt x="0" y="123"/>
                </a:moveTo>
                <a:lnTo>
                  <a:pt x="121" y="451"/>
                </a:lnTo>
                <a:lnTo>
                  <a:pt x="463" y="338"/>
                </a:lnTo>
                <a:lnTo>
                  <a:pt x="340" y="0"/>
                </a:lnTo>
                <a:lnTo>
                  <a:pt x="0" y="123"/>
                </a:lnTo>
                <a:close/>
              </a:path>
            </a:pathLst>
          </a:custGeom>
          <a:solidFill>
            <a:srgbClr val="F07474"/>
          </a:solidFill>
          <a:ln w="12700">
            <a:solidFill>
              <a:schemeClr val="bg1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19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  <a:sym typeface="Arial" panose="020B0604020202090204" pitchFamily="34" charset="0"/>
            </a:endParaRPr>
          </a:p>
        </p:txBody>
      </p:sp>
      <p:sp>
        <p:nvSpPr>
          <p:cNvPr id="35" name="Freeform 3"/>
          <p:cNvSpPr/>
          <p:nvPr/>
        </p:nvSpPr>
        <p:spPr bwMode="gray">
          <a:xfrm rot="1448142">
            <a:off x="5059363" y="1560513"/>
            <a:ext cx="2282825" cy="2513013"/>
          </a:xfrm>
          <a:custGeom>
            <a:avLst/>
            <a:gdLst>
              <a:gd name="T0" fmla="*/ 2147483647 w 580"/>
              <a:gd name="T1" fmla="*/ 2147483647 h 638"/>
              <a:gd name="T2" fmla="*/ 2147483647 w 580"/>
              <a:gd name="T3" fmla="*/ 2147483647 h 638"/>
              <a:gd name="T4" fmla="*/ 2147483647 w 580"/>
              <a:gd name="T5" fmla="*/ 2147483647 h 638"/>
              <a:gd name="T6" fmla="*/ 2147483647 w 580"/>
              <a:gd name="T7" fmla="*/ 2147483647 h 638"/>
              <a:gd name="T8" fmla="*/ 2147483647 w 580"/>
              <a:gd name="T9" fmla="*/ 2147483647 h 638"/>
              <a:gd name="T10" fmla="*/ 2147483647 w 580"/>
              <a:gd name="T11" fmla="*/ 2147483647 h 638"/>
              <a:gd name="T12" fmla="*/ 2147483647 w 580"/>
              <a:gd name="T13" fmla="*/ 2147483647 h 638"/>
              <a:gd name="T14" fmla="*/ 2147483647 w 580"/>
              <a:gd name="T15" fmla="*/ 2147483647 h 638"/>
              <a:gd name="T16" fmla="*/ 2147483647 w 580"/>
              <a:gd name="T17" fmla="*/ 2147483647 h 638"/>
              <a:gd name="T18" fmla="*/ 2147483647 w 580"/>
              <a:gd name="T19" fmla="*/ 2147483647 h 638"/>
              <a:gd name="T20" fmla="*/ 2147483647 w 580"/>
              <a:gd name="T21" fmla="*/ 2147483647 h 63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580"/>
              <a:gd name="T34" fmla="*/ 0 h 638"/>
              <a:gd name="T35" fmla="*/ 580 w 580"/>
              <a:gd name="T36" fmla="*/ 638 h 63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580" h="638">
                <a:moveTo>
                  <a:pt x="35" y="421"/>
                </a:moveTo>
                <a:cubicBezTo>
                  <a:pt x="175" y="365"/>
                  <a:pt x="175" y="365"/>
                  <a:pt x="175" y="365"/>
                </a:cubicBezTo>
                <a:cubicBezTo>
                  <a:pt x="175" y="365"/>
                  <a:pt x="128" y="237"/>
                  <a:pt x="252" y="214"/>
                </a:cubicBezTo>
                <a:cubicBezTo>
                  <a:pt x="376" y="192"/>
                  <a:pt x="386" y="297"/>
                  <a:pt x="378" y="344"/>
                </a:cubicBezTo>
                <a:cubicBezTo>
                  <a:pt x="370" y="390"/>
                  <a:pt x="242" y="488"/>
                  <a:pt x="320" y="638"/>
                </a:cubicBezTo>
                <a:cubicBezTo>
                  <a:pt x="451" y="590"/>
                  <a:pt x="451" y="590"/>
                  <a:pt x="451" y="590"/>
                </a:cubicBezTo>
                <a:cubicBezTo>
                  <a:pt x="451" y="590"/>
                  <a:pt x="411" y="521"/>
                  <a:pt x="476" y="442"/>
                </a:cubicBezTo>
                <a:cubicBezTo>
                  <a:pt x="542" y="364"/>
                  <a:pt x="580" y="224"/>
                  <a:pt x="463" y="126"/>
                </a:cubicBezTo>
                <a:cubicBezTo>
                  <a:pt x="463" y="126"/>
                  <a:pt x="320" y="0"/>
                  <a:pt x="107" y="144"/>
                </a:cubicBezTo>
                <a:cubicBezTo>
                  <a:pt x="107" y="144"/>
                  <a:pt x="72" y="161"/>
                  <a:pt x="43" y="212"/>
                </a:cubicBezTo>
                <a:cubicBezTo>
                  <a:pt x="14" y="262"/>
                  <a:pt x="0" y="341"/>
                  <a:pt x="35" y="421"/>
                </a:cubicBezTo>
                <a:close/>
              </a:path>
            </a:pathLst>
          </a:custGeom>
          <a:solidFill>
            <a:srgbClr val="F07474"/>
          </a:solidFill>
          <a:ln w="12700">
            <a:solidFill>
              <a:schemeClr val="bg1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19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  <a:sym typeface="Arial" panose="020B0604020202090204" pitchFamily="34" charset="0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5530850" y="5218113"/>
            <a:ext cx="1250950" cy="398463"/>
          </a:xfrm>
          <a:prstGeom prst="rect">
            <a:avLst/>
          </a:prstGeom>
          <a:solidFill>
            <a:srgbClr val="F07474"/>
          </a:solidFill>
          <a:ln w="12700">
            <a:solidFill>
              <a:schemeClr val="bg1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19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  <a:sym typeface="Arial" panose="020B0604020202090204" pitchFamily="34" charset="0"/>
            </a:endParaRPr>
          </a:p>
        </p:txBody>
      </p:sp>
      <p:sp>
        <p:nvSpPr>
          <p:cNvPr id="37" name="Freeform 8"/>
          <p:cNvSpPr/>
          <p:nvPr/>
        </p:nvSpPr>
        <p:spPr bwMode="gray">
          <a:xfrm rot="1960988">
            <a:off x="7864475" y="3522663"/>
            <a:ext cx="461963" cy="450850"/>
          </a:xfrm>
          <a:custGeom>
            <a:avLst/>
            <a:gdLst>
              <a:gd name="T0" fmla="*/ 0 w 463"/>
              <a:gd name="T1" fmla="*/ 2147483647 h 451"/>
              <a:gd name="T2" fmla="*/ 2147483647 w 463"/>
              <a:gd name="T3" fmla="*/ 2147483647 h 451"/>
              <a:gd name="T4" fmla="*/ 2147483647 w 463"/>
              <a:gd name="T5" fmla="*/ 2147483647 h 451"/>
              <a:gd name="T6" fmla="*/ 2147483647 w 463"/>
              <a:gd name="T7" fmla="*/ 0 h 451"/>
              <a:gd name="T8" fmla="*/ 0 w 463"/>
              <a:gd name="T9" fmla="*/ 2147483647 h 45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63"/>
              <a:gd name="T16" fmla="*/ 0 h 451"/>
              <a:gd name="T17" fmla="*/ 463 w 463"/>
              <a:gd name="T18" fmla="*/ 451 h 45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63" h="451">
                <a:moveTo>
                  <a:pt x="0" y="123"/>
                </a:moveTo>
                <a:lnTo>
                  <a:pt x="121" y="451"/>
                </a:lnTo>
                <a:lnTo>
                  <a:pt x="463" y="338"/>
                </a:lnTo>
                <a:lnTo>
                  <a:pt x="340" y="0"/>
                </a:lnTo>
                <a:lnTo>
                  <a:pt x="0" y="123"/>
                </a:lnTo>
                <a:close/>
              </a:path>
            </a:pathLst>
          </a:custGeom>
          <a:solidFill>
            <a:srgbClr val="02B3C5"/>
          </a:solidFill>
          <a:ln w="12700">
            <a:solidFill>
              <a:schemeClr val="bg1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19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  <a:sym typeface="Arial" panose="020B0604020202090204" pitchFamily="34" charset="0"/>
            </a:endParaRPr>
          </a:p>
        </p:txBody>
      </p:sp>
      <p:sp>
        <p:nvSpPr>
          <p:cNvPr id="38" name="Freeform 3"/>
          <p:cNvSpPr/>
          <p:nvPr/>
        </p:nvSpPr>
        <p:spPr bwMode="gray">
          <a:xfrm rot="1960988">
            <a:off x="7664450" y="1946275"/>
            <a:ext cx="1370013" cy="1508125"/>
          </a:xfrm>
          <a:custGeom>
            <a:avLst/>
            <a:gdLst>
              <a:gd name="T0" fmla="*/ 2147483647 w 580"/>
              <a:gd name="T1" fmla="*/ 2147483647 h 638"/>
              <a:gd name="T2" fmla="*/ 2147483647 w 580"/>
              <a:gd name="T3" fmla="*/ 2147483647 h 638"/>
              <a:gd name="T4" fmla="*/ 2147483647 w 580"/>
              <a:gd name="T5" fmla="*/ 2147483647 h 638"/>
              <a:gd name="T6" fmla="*/ 2147483647 w 580"/>
              <a:gd name="T7" fmla="*/ 2147483647 h 638"/>
              <a:gd name="T8" fmla="*/ 2147483647 w 580"/>
              <a:gd name="T9" fmla="*/ 2147483647 h 638"/>
              <a:gd name="T10" fmla="*/ 2147483647 w 580"/>
              <a:gd name="T11" fmla="*/ 2147483647 h 638"/>
              <a:gd name="T12" fmla="*/ 2147483647 w 580"/>
              <a:gd name="T13" fmla="*/ 2147483647 h 638"/>
              <a:gd name="T14" fmla="*/ 2147483647 w 580"/>
              <a:gd name="T15" fmla="*/ 2147483647 h 638"/>
              <a:gd name="T16" fmla="*/ 2147483647 w 580"/>
              <a:gd name="T17" fmla="*/ 2147483647 h 638"/>
              <a:gd name="T18" fmla="*/ 2147483647 w 580"/>
              <a:gd name="T19" fmla="*/ 2147483647 h 638"/>
              <a:gd name="T20" fmla="*/ 2147483647 w 580"/>
              <a:gd name="T21" fmla="*/ 2147483647 h 63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580"/>
              <a:gd name="T34" fmla="*/ 0 h 638"/>
              <a:gd name="T35" fmla="*/ 580 w 580"/>
              <a:gd name="T36" fmla="*/ 638 h 63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580" h="638">
                <a:moveTo>
                  <a:pt x="35" y="421"/>
                </a:moveTo>
                <a:cubicBezTo>
                  <a:pt x="175" y="365"/>
                  <a:pt x="175" y="365"/>
                  <a:pt x="175" y="365"/>
                </a:cubicBezTo>
                <a:cubicBezTo>
                  <a:pt x="175" y="365"/>
                  <a:pt x="128" y="237"/>
                  <a:pt x="252" y="214"/>
                </a:cubicBezTo>
                <a:cubicBezTo>
                  <a:pt x="376" y="192"/>
                  <a:pt x="386" y="297"/>
                  <a:pt x="378" y="344"/>
                </a:cubicBezTo>
                <a:cubicBezTo>
                  <a:pt x="370" y="390"/>
                  <a:pt x="242" y="488"/>
                  <a:pt x="320" y="638"/>
                </a:cubicBezTo>
                <a:cubicBezTo>
                  <a:pt x="451" y="590"/>
                  <a:pt x="451" y="590"/>
                  <a:pt x="451" y="590"/>
                </a:cubicBezTo>
                <a:cubicBezTo>
                  <a:pt x="451" y="590"/>
                  <a:pt x="411" y="521"/>
                  <a:pt x="476" y="442"/>
                </a:cubicBezTo>
                <a:cubicBezTo>
                  <a:pt x="542" y="364"/>
                  <a:pt x="580" y="224"/>
                  <a:pt x="463" y="126"/>
                </a:cubicBezTo>
                <a:cubicBezTo>
                  <a:pt x="463" y="126"/>
                  <a:pt x="320" y="0"/>
                  <a:pt x="107" y="144"/>
                </a:cubicBezTo>
                <a:cubicBezTo>
                  <a:pt x="107" y="144"/>
                  <a:pt x="72" y="161"/>
                  <a:pt x="43" y="212"/>
                </a:cubicBezTo>
                <a:cubicBezTo>
                  <a:pt x="14" y="262"/>
                  <a:pt x="0" y="341"/>
                  <a:pt x="35" y="421"/>
                </a:cubicBezTo>
                <a:close/>
              </a:path>
            </a:pathLst>
          </a:custGeom>
          <a:solidFill>
            <a:srgbClr val="02B3C5"/>
          </a:solidFill>
          <a:ln w="12700">
            <a:solidFill>
              <a:schemeClr val="bg1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19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  <a:sym typeface="Arial" panose="020B0604020202090204" pitchFamily="34" charset="0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7489825" y="4303713"/>
            <a:ext cx="1250950" cy="400050"/>
          </a:xfrm>
          <a:prstGeom prst="rect">
            <a:avLst/>
          </a:prstGeom>
          <a:solidFill>
            <a:srgbClr val="02B3C5"/>
          </a:solidFill>
          <a:ln w="12700">
            <a:solidFill>
              <a:schemeClr val="bg1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19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  <a:sym typeface="Arial" panose="020B0604020202090204" pitchFamily="34" charset="0"/>
            </a:endParaRPr>
          </a:p>
        </p:txBody>
      </p:sp>
      <p:sp>
        <p:nvSpPr>
          <p:cNvPr id="15371" name="TextBox 13"/>
          <p:cNvSpPr txBox="1"/>
          <p:nvPr/>
        </p:nvSpPr>
        <p:spPr>
          <a:xfrm>
            <a:off x="3733800" y="4406900"/>
            <a:ext cx="855663" cy="276225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t">
            <a:spAutoFit/>
          </a:bodyPr>
          <a:p>
            <a:pPr algn="ctr" defTabSz="1216025">
              <a:spcBef>
                <a:spcPct val="20000"/>
              </a:spcBef>
            </a:pPr>
            <a:r>
              <a:rPr lang="en-US" altLang="zh-CN" b="1" dirty="0">
                <a:solidFill>
                  <a:srgbClr val="FFFFFF"/>
                </a:solidFill>
                <a:ea typeface="微软雅黑" panose="020B0503020204020204" pitchFamily="34" charset="-122"/>
                <a:cs typeface="Calibri" panose="020F0502020204030204" pitchFamily="34" charset="0"/>
                <a:sym typeface="Arial" panose="020B0604020202090204" pitchFamily="34" charset="0"/>
              </a:rPr>
              <a:t>KEYS</a:t>
            </a:r>
            <a:endParaRPr lang="en-US" altLang="zh-CN" b="1" dirty="0">
              <a:solidFill>
                <a:srgbClr val="FFFFFF"/>
              </a:solidFill>
              <a:ea typeface="微软雅黑" panose="020B0503020204020204" pitchFamily="34" charset="-122"/>
              <a:cs typeface="Calibri" panose="020F0502020204030204" pitchFamily="34" charset="0"/>
              <a:sym typeface="Arial" panose="020B0604020202090204" pitchFamily="34" charset="0"/>
            </a:endParaRPr>
          </a:p>
        </p:txBody>
      </p:sp>
      <p:sp>
        <p:nvSpPr>
          <p:cNvPr id="15372" name="TextBox 13"/>
          <p:cNvSpPr txBox="1"/>
          <p:nvPr/>
        </p:nvSpPr>
        <p:spPr>
          <a:xfrm>
            <a:off x="5729288" y="5278438"/>
            <a:ext cx="855662" cy="277812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t">
            <a:spAutoFit/>
          </a:bodyPr>
          <a:p>
            <a:pPr algn="ctr" defTabSz="1216025">
              <a:spcBef>
                <a:spcPct val="20000"/>
              </a:spcBef>
            </a:pPr>
            <a:r>
              <a:rPr lang="en-US" altLang="zh-CN" b="1" dirty="0">
                <a:solidFill>
                  <a:srgbClr val="FFFFFF"/>
                </a:solidFill>
                <a:ea typeface="微软雅黑" panose="020B0503020204020204" pitchFamily="34" charset="-122"/>
                <a:cs typeface="Calibri" panose="020F0502020204030204" pitchFamily="34" charset="0"/>
                <a:sym typeface="Arial" panose="020B0604020202090204" pitchFamily="34" charset="0"/>
              </a:rPr>
              <a:t>KEYS</a:t>
            </a:r>
            <a:endParaRPr lang="en-US" altLang="zh-CN" b="1" dirty="0">
              <a:solidFill>
                <a:srgbClr val="FFFFFF"/>
              </a:solidFill>
              <a:ea typeface="微软雅黑" panose="020B0503020204020204" pitchFamily="34" charset="-122"/>
              <a:cs typeface="Calibri" panose="020F0502020204030204" pitchFamily="34" charset="0"/>
              <a:sym typeface="Arial" panose="020B0604020202090204" pitchFamily="34" charset="0"/>
            </a:endParaRPr>
          </a:p>
        </p:txBody>
      </p:sp>
      <p:sp>
        <p:nvSpPr>
          <p:cNvPr id="15373" name="TextBox 13"/>
          <p:cNvSpPr txBox="1"/>
          <p:nvPr/>
        </p:nvSpPr>
        <p:spPr>
          <a:xfrm>
            <a:off x="7688263" y="4365625"/>
            <a:ext cx="854075" cy="276225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t">
            <a:spAutoFit/>
          </a:bodyPr>
          <a:p>
            <a:pPr algn="ctr" defTabSz="1216025">
              <a:spcBef>
                <a:spcPct val="20000"/>
              </a:spcBef>
            </a:pPr>
            <a:r>
              <a:rPr lang="en-US" altLang="zh-CN" b="1" dirty="0">
                <a:solidFill>
                  <a:srgbClr val="FFFFFF"/>
                </a:solidFill>
                <a:ea typeface="微软雅黑" panose="020B0503020204020204" pitchFamily="34" charset="-122"/>
                <a:cs typeface="Calibri" panose="020F0502020204030204" pitchFamily="34" charset="0"/>
                <a:sym typeface="Arial" panose="020B0604020202090204" pitchFamily="34" charset="0"/>
              </a:rPr>
              <a:t>KEYS</a:t>
            </a:r>
            <a:endParaRPr lang="en-US" altLang="zh-CN" b="1" dirty="0">
              <a:solidFill>
                <a:srgbClr val="FFFFFF"/>
              </a:solidFill>
              <a:ea typeface="微软雅黑" panose="020B0503020204020204" pitchFamily="34" charset="-122"/>
              <a:cs typeface="Calibri" panose="020F0502020204030204" pitchFamily="34" charset="0"/>
              <a:sym typeface="Arial" panose="020B0604020202090204" pitchFamily="34" charset="0"/>
            </a:endParaRPr>
          </a:p>
        </p:txBody>
      </p:sp>
      <p:sp>
        <p:nvSpPr>
          <p:cNvPr id="2" name="文本框 5"/>
          <p:cNvSpPr txBox="1"/>
          <p:nvPr/>
        </p:nvSpPr>
        <p:spPr>
          <a:xfrm>
            <a:off x="310515" y="5666740"/>
            <a:ext cx="10925175" cy="11988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/>
            <a:r>
              <a:rPr lang="en-US" altLang="zh-CN" sz="2400" dirty="0">
                <a:solidFill>
                  <a:srgbClr val="404040"/>
                </a:solidFill>
                <a:ea typeface="SimSun" pitchFamily="2" charset="-122"/>
                <a:cs typeface="Calibri" panose="020F0502020204030204" pitchFamily="34" charset="0"/>
              </a:rPr>
              <a:t>Psikoanalisa adalah aliran psikologi yang dikembangkan oleh </a:t>
            </a:r>
            <a:endParaRPr lang="en-US" altLang="zh-CN" sz="2400" dirty="0">
              <a:solidFill>
                <a:srgbClr val="404040"/>
              </a:solidFill>
              <a:ea typeface="SimSun" pitchFamily="2" charset="-122"/>
              <a:cs typeface="Calibri" panose="020F0502020204030204" pitchFamily="34" charset="0"/>
            </a:endParaRPr>
          </a:p>
          <a:p>
            <a:pPr algn="ctr"/>
            <a:r>
              <a:rPr lang="en-US" altLang="zh-CN" sz="2400" dirty="0">
                <a:solidFill>
                  <a:srgbClr val="404040"/>
                </a:solidFill>
                <a:ea typeface="SimSun" pitchFamily="2" charset="-122"/>
                <a:cs typeface="Calibri" panose="020F0502020204030204" pitchFamily="34" charset="0"/>
              </a:rPr>
              <a:t>Sigmund Freud pada tahun 1890-an.</a:t>
            </a:r>
            <a:endParaRPr lang="en-US" altLang="zh-CN" sz="2400" dirty="0">
              <a:solidFill>
                <a:srgbClr val="404040"/>
              </a:solidFill>
              <a:ea typeface="SimSun" pitchFamily="2" charset="-122"/>
              <a:cs typeface="Calibri" panose="020F0502020204030204" pitchFamily="34" charset="0"/>
            </a:endParaRPr>
          </a:p>
          <a:p>
            <a:pPr algn="ctr"/>
            <a:r>
              <a:rPr lang="en-US" altLang="zh-CN" sz="2400" dirty="0">
                <a:solidFill>
                  <a:srgbClr val="404040"/>
                </a:solidFill>
                <a:cs typeface="Calibri" panose="020F0502020204030204" pitchFamily="34" charset="0"/>
                <a:sym typeface="+mn-ea"/>
              </a:rPr>
              <a:t>Ketidaksadaran menjadi fokus perhatian dalam aliran ini.</a:t>
            </a:r>
            <a:r>
              <a:rPr lang="en-US" altLang="zh-CN" sz="2400" dirty="0">
                <a:solidFill>
                  <a:srgbClr val="404040"/>
                </a:solidFill>
                <a:ea typeface="SimSun" pitchFamily="2" charset="-122"/>
                <a:cs typeface="Calibri" panose="020F0502020204030204" pitchFamily="34" charset="0"/>
              </a:rPr>
              <a:t> </a:t>
            </a:r>
            <a:endParaRPr lang="zh-CN" altLang="en-US" sz="2400" dirty="0">
              <a:solidFill>
                <a:srgbClr val="404040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椭圆 3"/>
          <p:cNvSpPr/>
          <p:nvPr/>
        </p:nvSpPr>
        <p:spPr>
          <a:xfrm>
            <a:off x="8351838" y="4391025"/>
            <a:ext cx="841375" cy="841375"/>
          </a:xfrm>
          <a:prstGeom prst="ellipse">
            <a:avLst/>
          </a:prstGeom>
          <a:solidFill>
            <a:srgbClr val="6A3C7C"/>
          </a:solidFill>
          <a:ln w="28575">
            <a:solidFill>
              <a:schemeClr val="bg1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19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8923338" y="4132263"/>
            <a:ext cx="517525" cy="517525"/>
          </a:xfrm>
          <a:prstGeom prst="ellipse">
            <a:avLst/>
          </a:prstGeom>
          <a:solidFill>
            <a:srgbClr val="FFBF53"/>
          </a:solidFill>
          <a:ln w="28575">
            <a:solidFill>
              <a:schemeClr val="bg1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19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8178800" y="3921125"/>
            <a:ext cx="346075" cy="346075"/>
          </a:xfrm>
          <a:prstGeom prst="ellipse">
            <a:avLst/>
          </a:prstGeom>
          <a:solidFill>
            <a:srgbClr val="F07474"/>
          </a:solidFill>
          <a:ln w="28575">
            <a:solidFill>
              <a:schemeClr val="bg1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19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4205288" y="1533525"/>
            <a:ext cx="3748088" cy="3748088"/>
          </a:xfrm>
          <a:prstGeom prst="ellipse">
            <a:avLst/>
          </a:prstGeom>
          <a:solidFill>
            <a:srgbClr val="FFBF53"/>
          </a:solidFill>
          <a:ln w="28575">
            <a:solidFill>
              <a:schemeClr val="bg1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19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7480300" y="4310063"/>
            <a:ext cx="601663" cy="603250"/>
          </a:xfrm>
          <a:prstGeom prst="ellipse">
            <a:avLst/>
          </a:prstGeom>
          <a:solidFill>
            <a:srgbClr val="02B3C5"/>
          </a:solidFill>
          <a:ln w="28575">
            <a:solidFill>
              <a:schemeClr val="bg1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19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3606800" y="1685925"/>
            <a:ext cx="528638" cy="528638"/>
          </a:xfrm>
          <a:prstGeom prst="ellipse">
            <a:avLst/>
          </a:prstGeom>
          <a:solidFill>
            <a:srgbClr val="F07474"/>
          </a:solidFill>
          <a:ln w="28575">
            <a:solidFill>
              <a:schemeClr val="bg1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19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3871913" y="2357438"/>
            <a:ext cx="247650" cy="249238"/>
          </a:xfrm>
          <a:prstGeom prst="ellipse">
            <a:avLst/>
          </a:prstGeom>
          <a:solidFill>
            <a:srgbClr val="02B3C5"/>
          </a:solidFill>
          <a:ln w="28575">
            <a:solidFill>
              <a:schemeClr val="bg1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19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3381375" y="2170113"/>
            <a:ext cx="187325" cy="187325"/>
          </a:xfrm>
          <a:prstGeom prst="ellipse">
            <a:avLst/>
          </a:prstGeom>
          <a:solidFill>
            <a:srgbClr val="6A3C7C"/>
          </a:solidFill>
          <a:ln w="28575">
            <a:solidFill>
              <a:schemeClr val="bg1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19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</a:endParaRPr>
          </a:p>
        </p:txBody>
      </p:sp>
      <p:sp>
        <p:nvSpPr>
          <p:cNvPr id="9225" name="文本框 15"/>
          <p:cNvSpPr txBox="1"/>
          <p:nvPr/>
        </p:nvSpPr>
        <p:spPr>
          <a:xfrm>
            <a:off x="4620260" y="2746375"/>
            <a:ext cx="2951480" cy="13220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/>
            <a:r>
              <a:rPr lang="en-US" altLang="zh-CN" sz="4400" b="1" dirty="0">
                <a:solidFill>
                  <a:schemeClr val="bg1"/>
                </a:solidFill>
                <a:ea typeface="SimSun" pitchFamily="2" charset="-122"/>
                <a:cs typeface="Calibri" panose="020F0502020204030204" pitchFamily="34" charset="0"/>
              </a:rPr>
              <a:t>Pendirian</a:t>
            </a:r>
            <a:endParaRPr lang="en-US" altLang="zh-CN" sz="4400" b="1" dirty="0">
              <a:solidFill>
                <a:schemeClr val="bg1"/>
              </a:solidFill>
              <a:ea typeface="SimSun" pitchFamily="2" charset="-122"/>
              <a:cs typeface="Calibri" panose="020F0502020204030204" pitchFamily="34" charset="0"/>
            </a:endParaRPr>
          </a:p>
          <a:p>
            <a:pPr algn="ctr"/>
            <a:r>
              <a:rPr lang="en-US" altLang="zh-CN" sz="3600" b="1" dirty="0">
                <a:solidFill>
                  <a:schemeClr val="bg1"/>
                </a:solidFill>
                <a:ea typeface="SimSun" pitchFamily="2" charset="-122"/>
                <a:cs typeface="Calibri" panose="020F0502020204030204" pitchFamily="34" charset="0"/>
              </a:rPr>
              <a:t>Psikoanalisa</a:t>
            </a:r>
            <a:endParaRPr lang="en-US" altLang="zh-CN" sz="3600" b="1" dirty="0">
              <a:solidFill>
                <a:schemeClr val="bg1"/>
              </a:solidFill>
              <a:ea typeface="SimSun" pitchFamily="2" charset="-122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1" name="文本框 5"/>
          <p:cNvSpPr txBox="1"/>
          <p:nvPr/>
        </p:nvSpPr>
        <p:spPr>
          <a:xfrm>
            <a:off x="385763" y="295275"/>
            <a:ext cx="4252912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2400" dirty="0">
                <a:solidFill>
                  <a:srgbClr val="404040"/>
                </a:solidFill>
                <a:ea typeface="SimSun" pitchFamily="2" charset="-122"/>
                <a:cs typeface="Calibri" panose="020F0502020204030204" pitchFamily="34" charset="0"/>
              </a:rPr>
              <a:t>Latar Belakang Psikoanalisa </a:t>
            </a:r>
            <a:endParaRPr lang="zh-CN" altLang="en-US" sz="2400" dirty="0">
              <a:solidFill>
                <a:srgbClr val="404040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Freeform 16"/>
          <p:cNvSpPr/>
          <p:nvPr/>
        </p:nvSpPr>
        <p:spPr bwMode="auto">
          <a:xfrm>
            <a:off x="5767388" y="3856038"/>
            <a:ext cx="1333500" cy="1747838"/>
          </a:xfrm>
          <a:custGeom>
            <a:avLst/>
            <a:gdLst>
              <a:gd name="T0" fmla="*/ 26 w 111"/>
              <a:gd name="T1" fmla="*/ 3 h 145"/>
              <a:gd name="T2" fmla="*/ 12 w 111"/>
              <a:gd name="T3" fmla="*/ 68 h 145"/>
              <a:gd name="T4" fmla="*/ 81 w 111"/>
              <a:gd name="T5" fmla="*/ 143 h 145"/>
              <a:gd name="T6" fmla="*/ 93 w 111"/>
              <a:gd name="T7" fmla="*/ 78 h 145"/>
              <a:gd name="T8" fmla="*/ 26 w 111"/>
              <a:gd name="T9" fmla="*/ 3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1" h="145">
                <a:moveTo>
                  <a:pt x="26" y="3"/>
                </a:moveTo>
                <a:cubicBezTo>
                  <a:pt x="14" y="0"/>
                  <a:pt x="0" y="30"/>
                  <a:pt x="12" y="68"/>
                </a:cubicBezTo>
                <a:cubicBezTo>
                  <a:pt x="26" y="112"/>
                  <a:pt x="50" y="142"/>
                  <a:pt x="81" y="143"/>
                </a:cubicBezTo>
                <a:cubicBezTo>
                  <a:pt x="110" y="145"/>
                  <a:pt x="111" y="119"/>
                  <a:pt x="93" y="78"/>
                </a:cubicBezTo>
                <a:cubicBezTo>
                  <a:pt x="76" y="43"/>
                  <a:pt x="38" y="5"/>
                  <a:pt x="26" y="3"/>
                </a:cubicBezTo>
                <a:close/>
              </a:path>
            </a:pathLst>
          </a:custGeom>
          <a:solidFill>
            <a:srgbClr val="FFBF53"/>
          </a:solidFill>
          <a:ln w="12700">
            <a:solidFill>
              <a:schemeClr val="bg1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19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  <a:sym typeface="Arial" panose="020B0604020202090204" pitchFamily="34" charset="0"/>
            </a:endParaRPr>
          </a:p>
        </p:txBody>
      </p:sp>
      <p:sp>
        <p:nvSpPr>
          <p:cNvPr id="4" name="Freeform 14"/>
          <p:cNvSpPr/>
          <p:nvPr/>
        </p:nvSpPr>
        <p:spPr bwMode="auto">
          <a:xfrm>
            <a:off x="6357938" y="3744913"/>
            <a:ext cx="1466850" cy="1157288"/>
          </a:xfrm>
          <a:custGeom>
            <a:avLst/>
            <a:gdLst>
              <a:gd name="T0" fmla="*/ 2 w 122"/>
              <a:gd name="T1" fmla="*/ 5 h 96"/>
              <a:gd name="T2" fmla="*/ 69 w 122"/>
              <a:gd name="T3" fmla="*/ 74 h 96"/>
              <a:gd name="T4" fmla="*/ 119 w 122"/>
              <a:gd name="T5" fmla="*/ 75 h 96"/>
              <a:gd name="T6" fmla="*/ 67 w 122"/>
              <a:gd name="T7" fmla="*/ 19 h 96"/>
              <a:gd name="T8" fmla="*/ 24 w 122"/>
              <a:gd name="T9" fmla="*/ 2 h 96"/>
              <a:gd name="T10" fmla="*/ 2 w 122"/>
              <a:gd name="T11" fmla="*/ 5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2" h="96">
                <a:moveTo>
                  <a:pt x="2" y="5"/>
                </a:moveTo>
                <a:cubicBezTo>
                  <a:pt x="0" y="13"/>
                  <a:pt x="34" y="53"/>
                  <a:pt x="69" y="74"/>
                </a:cubicBezTo>
                <a:cubicBezTo>
                  <a:pt x="103" y="94"/>
                  <a:pt x="122" y="96"/>
                  <a:pt x="119" y="75"/>
                </a:cubicBezTo>
                <a:cubicBezTo>
                  <a:pt x="116" y="55"/>
                  <a:pt x="97" y="37"/>
                  <a:pt x="67" y="19"/>
                </a:cubicBezTo>
                <a:cubicBezTo>
                  <a:pt x="52" y="10"/>
                  <a:pt x="36" y="4"/>
                  <a:pt x="24" y="2"/>
                </a:cubicBezTo>
                <a:cubicBezTo>
                  <a:pt x="11" y="0"/>
                  <a:pt x="2" y="1"/>
                  <a:pt x="2" y="5"/>
                </a:cubicBezTo>
                <a:close/>
              </a:path>
            </a:pathLst>
          </a:custGeom>
          <a:solidFill>
            <a:srgbClr val="6A3C7C"/>
          </a:solidFill>
          <a:ln w="12700">
            <a:solidFill>
              <a:schemeClr val="bg1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19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  <a:sym typeface="Arial" panose="020B0604020202090204" pitchFamily="34" charset="0"/>
            </a:endParaRPr>
          </a:p>
        </p:txBody>
      </p:sp>
      <p:sp>
        <p:nvSpPr>
          <p:cNvPr id="5" name="Freeform 22"/>
          <p:cNvSpPr/>
          <p:nvPr/>
        </p:nvSpPr>
        <p:spPr bwMode="auto">
          <a:xfrm>
            <a:off x="5205413" y="2290763"/>
            <a:ext cx="973138" cy="1049338"/>
          </a:xfrm>
          <a:custGeom>
            <a:avLst/>
            <a:gdLst>
              <a:gd name="T0" fmla="*/ 62 w 81"/>
              <a:gd name="T1" fmla="*/ 84 h 87"/>
              <a:gd name="T2" fmla="*/ 71 w 81"/>
              <a:gd name="T3" fmla="*/ 45 h 87"/>
              <a:gd name="T4" fmla="*/ 27 w 81"/>
              <a:gd name="T5" fmla="*/ 6 h 87"/>
              <a:gd name="T6" fmla="*/ 8 w 81"/>
              <a:gd name="T7" fmla="*/ 29 h 87"/>
              <a:gd name="T8" fmla="*/ 62 w 81"/>
              <a:gd name="T9" fmla="*/ 84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1" h="87">
                <a:moveTo>
                  <a:pt x="62" y="84"/>
                </a:moveTo>
                <a:cubicBezTo>
                  <a:pt x="73" y="87"/>
                  <a:pt x="81" y="66"/>
                  <a:pt x="71" y="45"/>
                </a:cubicBezTo>
                <a:cubicBezTo>
                  <a:pt x="60" y="24"/>
                  <a:pt x="47" y="12"/>
                  <a:pt x="27" y="6"/>
                </a:cubicBezTo>
                <a:cubicBezTo>
                  <a:pt x="6" y="0"/>
                  <a:pt x="0" y="8"/>
                  <a:pt x="8" y="29"/>
                </a:cubicBezTo>
                <a:cubicBezTo>
                  <a:pt x="16" y="50"/>
                  <a:pt x="50" y="82"/>
                  <a:pt x="62" y="84"/>
                </a:cubicBezTo>
                <a:close/>
              </a:path>
            </a:pathLst>
          </a:custGeom>
          <a:solidFill>
            <a:srgbClr val="F07474"/>
          </a:solidFill>
          <a:ln w="12700">
            <a:solidFill>
              <a:schemeClr val="bg1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19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  <a:sym typeface="Arial" panose="020B0604020202090204" pitchFamily="34" charset="0"/>
            </a:endParaRPr>
          </a:p>
        </p:txBody>
      </p:sp>
      <p:sp>
        <p:nvSpPr>
          <p:cNvPr id="7" name="Freeform 20"/>
          <p:cNvSpPr/>
          <p:nvPr/>
        </p:nvSpPr>
        <p:spPr bwMode="auto">
          <a:xfrm>
            <a:off x="4017963" y="2435225"/>
            <a:ext cx="1662113" cy="1049338"/>
          </a:xfrm>
          <a:custGeom>
            <a:avLst/>
            <a:gdLst>
              <a:gd name="T0" fmla="*/ 135 w 138"/>
              <a:gd name="T1" fmla="*/ 83 h 87"/>
              <a:gd name="T2" fmla="*/ 79 w 138"/>
              <a:gd name="T3" fmla="*/ 25 h 87"/>
              <a:gd name="T4" fmla="*/ 13 w 138"/>
              <a:gd name="T5" fmla="*/ 12 h 87"/>
              <a:gd name="T6" fmla="*/ 52 w 138"/>
              <a:gd name="T7" fmla="*/ 64 h 87"/>
              <a:gd name="T8" fmla="*/ 107 w 138"/>
              <a:gd name="T9" fmla="*/ 84 h 87"/>
              <a:gd name="T10" fmla="*/ 135 w 138"/>
              <a:gd name="T11" fmla="*/ 83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8" h="87">
                <a:moveTo>
                  <a:pt x="135" y="83"/>
                </a:moveTo>
                <a:cubicBezTo>
                  <a:pt x="138" y="76"/>
                  <a:pt x="111" y="43"/>
                  <a:pt x="79" y="25"/>
                </a:cubicBezTo>
                <a:cubicBezTo>
                  <a:pt x="48" y="6"/>
                  <a:pt x="25" y="0"/>
                  <a:pt x="13" y="12"/>
                </a:cubicBezTo>
                <a:cubicBezTo>
                  <a:pt x="0" y="25"/>
                  <a:pt x="16" y="43"/>
                  <a:pt x="52" y="64"/>
                </a:cubicBezTo>
                <a:cubicBezTo>
                  <a:pt x="71" y="75"/>
                  <a:pt x="91" y="81"/>
                  <a:pt x="107" y="84"/>
                </a:cubicBezTo>
                <a:cubicBezTo>
                  <a:pt x="123" y="87"/>
                  <a:pt x="134" y="87"/>
                  <a:pt x="135" y="83"/>
                </a:cubicBezTo>
                <a:close/>
              </a:path>
            </a:pathLst>
          </a:custGeom>
          <a:solidFill>
            <a:srgbClr val="FFBF53"/>
          </a:solidFill>
          <a:ln w="12700">
            <a:solidFill>
              <a:schemeClr val="bg1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19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  <a:sym typeface="Arial" panose="020B0604020202090204" pitchFamily="34" charset="0"/>
            </a:endParaRPr>
          </a:p>
        </p:txBody>
      </p:sp>
      <p:sp>
        <p:nvSpPr>
          <p:cNvPr id="8" name="Freeform 12"/>
          <p:cNvSpPr/>
          <p:nvPr/>
        </p:nvSpPr>
        <p:spPr bwMode="auto">
          <a:xfrm>
            <a:off x="6102350" y="2919413"/>
            <a:ext cx="989013" cy="747713"/>
          </a:xfrm>
          <a:custGeom>
            <a:avLst/>
            <a:gdLst>
              <a:gd name="T0" fmla="*/ 7 w 82"/>
              <a:gd name="T1" fmla="*/ 44 h 62"/>
              <a:gd name="T2" fmla="*/ 36 w 82"/>
              <a:gd name="T3" fmla="*/ 57 h 62"/>
              <a:gd name="T4" fmla="*/ 69 w 82"/>
              <a:gd name="T5" fmla="*/ 56 h 62"/>
              <a:gd name="T6" fmla="*/ 64 w 82"/>
              <a:gd name="T7" fmla="*/ 20 h 62"/>
              <a:gd name="T8" fmla="*/ 16 w 82"/>
              <a:gd name="T9" fmla="*/ 5 h 62"/>
              <a:gd name="T10" fmla="*/ 7 w 82"/>
              <a:gd name="T11" fmla="*/ 44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2" h="62">
                <a:moveTo>
                  <a:pt x="7" y="44"/>
                </a:moveTo>
                <a:cubicBezTo>
                  <a:pt x="14" y="51"/>
                  <a:pt x="24" y="54"/>
                  <a:pt x="36" y="57"/>
                </a:cubicBezTo>
                <a:cubicBezTo>
                  <a:pt x="49" y="59"/>
                  <a:pt x="58" y="62"/>
                  <a:pt x="69" y="56"/>
                </a:cubicBezTo>
                <a:cubicBezTo>
                  <a:pt x="80" y="50"/>
                  <a:pt x="82" y="37"/>
                  <a:pt x="64" y="20"/>
                </a:cubicBezTo>
                <a:cubicBezTo>
                  <a:pt x="47" y="4"/>
                  <a:pt x="32" y="0"/>
                  <a:pt x="16" y="5"/>
                </a:cubicBezTo>
                <a:cubicBezTo>
                  <a:pt x="0" y="10"/>
                  <a:pt x="0" y="37"/>
                  <a:pt x="7" y="44"/>
                </a:cubicBezTo>
                <a:close/>
              </a:path>
            </a:pathLst>
          </a:custGeom>
          <a:solidFill>
            <a:srgbClr val="02B3C5"/>
          </a:solidFill>
          <a:ln w="12700">
            <a:solidFill>
              <a:schemeClr val="bg1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19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  <a:sym typeface="Arial" panose="020B0604020202090204" pitchFamily="34" charset="0"/>
            </a:endParaRPr>
          </a:p>
        </p:txBody>
      </p:sp>
      <p:sp>
        <p:nvSpPr>
          <p:cNvPr id="9" name="Freeform 18"/>
          <p:cNvSpPr/>
          <p:nvPr/>
        </p:nvSpPr>
        <p:spPr bwMode="auto">
          <a:xfrm>
            <a:off x="4152900" y="3532188"/>
            <a:ext cx="1706563" cy="1166813"/>
          </a:xfrm>
          <a:custGeom>
            <a:avLst/>
            <a:gdLst>
              <a:gd name="T0" fmla="*/ 132 w 142"/>
              <a:gd name="T1" fmla="*/ 19 h 97"/>
              <a:gd name="T2" fmla="*/ 98 w 142"/>
              <a:gd name="T3" fmla="*/ 5 h 97"/>
              <a:gd name="T4" fmla="*/ 47 w 142"/>
              <a:gd name="T5" fmla="*/ 5 h 97"/>
              <a:gd name="T6" fmla="*/ 22 w 142"/>
              <a:gd name="T7" fmla="*/ 63 h 97"/>
              <a:gd name="T8" fmla="*/ 110 w 142"/>
              <a:gd name="T9" fmla="*/ 80 h 97"/>
              <a:gd name="T10" fmla="*/ 132 w 142"/>
              <a:gd name="T11" fmla="*/ 19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2" h="97">
                <a:moveTo>
                  <a:pt x="132" y="19"/>
                </a:moveTo>
                <a:cubicBezTo>
                  <a:pt x="127" y="14"/>
                  <a:pt x="114" y="8"/>
                  <a:pt x="98" y="5"/>
                </a:cubicBezTo>
                <a:cubicBezTo>
                  <a:pt x="82" y="1"/>
                  <a:pt x="62" y="0"/>
                  <a:pt x="47" y="5"/>
                </a:cubicBezTo>
                <a:cubicBezTo>
                  <a:pt x="13" y="15"/>
                  <a:pt x="0" y="34"/>
                  <a:pt x="22" y="63"/>
                </a:cubicBezTo>
                <a:cubicBezTo>
                  <a:pt x="46" y="94"/>
                  <a:pt x="78" y="97"/>
                  <a:pt x="110" y="80"/>
                </a:cubicBezTo>
                <a:cubicBezTo>
                  <a:pt x="138" y="66"/>
                  <a:pt x="142" y="30"/>
                  <a:pt x="132" y="19"/>
                </a:cubicBezTo>
                <a:close/>
              </a:path>
            </a:pathLst>
          </a:custGeom>
          <a:solidFill>
            <a:srgbClr val="F07474"/>
          </a:solidFill>
          <a:ln w="12700">
            <a:solidFill>
              <a:schemeClr val="bg1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19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  <a:sym typeface="Arial" panose="020B0604020202090204" pitchFamily="34" charset="0"/>
            </a:endParaRPr>
          </a:p>
        </p:txBody>
      </p:sp>
      <p:cxnSp>
        <p:nvCxnSpPr>
          <p:cNvPr id="10248" name="直接箭头连接符 46"/>
          <p:cNvCxnSpPr/>
          <p:nvPr/>
        </p:nvCxnSpPr>
        <p:spPr>
          <a:xfrm flipV="1">
            <a:off x="6808788" y="2816225"/>
            <a:ext cx="1501775" cy="479425"/>
          </a:xfrm>
          <a:prstGeom prst="straightConnector1">
            <a:avLst/>
          </a:prstGeom>
          <a:ln w="12700" cap="flat" cmpd="sng">
            <a:solidFill>
              <a:srgbClr val="ADBACA"/>
            </a:solidFill>
            <a:prstDash val="sysDot"/>
            <a:round/>
            <a:headEnd type="oval" w="med" len="med"/>
            <a:tailEnd type="triangle" w="med" len="med"/>
          </a:ln>
        </p:spPr>
      </p:cxnSp>
      <p:cxnSp>
        <p:nvCxnSpPr>
          <p:cNvPr id="10249" name="直接箭头连接符 50"/>
          <p:cNvCxnSpPr/>
          <p:nvPr/>
        </p:nvCxnSpPr>
        <p:spPr>
          <a:xfrm flipV="1">
            <a:off x="5697538" y="1933575"/>
            <a:ext cx="1403350" cy="515938"/>
          </a:xfrm>
          <a:prstGeom prst="straightConnector1">
            <a:avLst/>
          </a:prstGeom>
          <a:ln w="12700" cap="flat" cmpd="sng">
            <a:solidFill>
              <a:srgbClr val="ADBACA"/>
            </a:solidFill>
            <a:prstDash val="sysDot"/>
            <a:round/>
            <a:headEnd type="oval" w="med" len="med"/>
            <a:tailEnd type="triangle" w="med" len="med"/>
          </a:ln>
        </p:spPr>
      </p:cxnSp>
      <p:cxnSp>
        <p:nvCxnSpPr>
          <p:cNvPr id="10250" name="直接箭头连接符 52"/>
          <p:cNvCxnSpPr/>
          <p:nvPr/>
        </p:nvCxnSpPr>
        <p:spPr>
          <a:xfrm flipH="1" flipV="1">
            <a:off x="3435350" y="2328863"/>
            <a:ext cx="1296988" cy="444500"/>
          </a:xfrm>
          <a:prstGeom prst="straightConnector1">
            <a:avLst/>
          </a:prstGeom>
          <a:ln w="12700" cap="flat" cmpd="sng">
            <a:solidFill>
              <a:srgbClr val="ADBACA"/>
            </a:solidFill>
            <a:prstDash val="sysDot"/>
            <a:round/>
            <a:headEnd type="oval" w="med" len="med"/>
            <a:tailEnd type="triangle" w="med" len="med"/>
          </a:ln>
        </p:spPr>
      </p:cxnSp>
      <p:cxnSp>
        <p:nvCxnSpPr>
          <p:cNvPr id="10251" name="直接箭头连接符 54"/>
          <p:cNvCxnSpPr/>
          <p:nvPr/>
        </p:nvCxnSpPr>
        <p:spPr>
          <a:xfrm flipH="1">
            <a:off x="3435350" y="4003675"/>
            <a:ext cx="1570038" cy="776288"/>
          </a:xfrm>
          <a:prstGeom prst="straightConnector1">
            <a:avLst/>
          </a:prstGeom>
          <a:ln w="12700" cap="flat" cmpd="sng">
            <a:solidFill>
              <a:srgbClr val="ADBACA"/>
            </a:solidFill>
            <a:prstDash val="sysDot"/>
            <a:round/>
            <a:headEnd type="oval" w="med" len="med"/>
            <a:tailEnd type="triangle" w="med" len="med"/>
          </a:ln>
        </p:spPr>
      </p:cxnSp>
      <p:cxnSp>
        <p:nvCxnSpPr>
          <p:cNvPr id="10252" name="直接箭头连接符 56"/>
          <p:cNvCxnSpPr/>
          <p:nvPr/>
        </p:nvCxnSpPr>
        <p:spPr>
          <a:xfrm>
            <a:off x="6789738" y="5348288"/>
            <a:ext cx="1346200" cy="0"/>
          </a:xfrm>
          <a:prstGeom prst="straightConnector1">
            <a:avLst/>
          </a:prstGeom>
          <a:ln w="12700" cap="flat" cmpd="sng">
            <a:solidFill>
              <a:srgbClr val="ADBACA"/>
            </a:solidFill>
            <a:prstDash val="sysDot"/>
            <a:round/>
            <a:headEnd type="oval" w="med" len="med"/>
            <a:tailEnd type="triangle" w="med" len="med"/>
          </a:ln>
        </p:spPr>
      </p:cxnSp>
      <p:sp>
        <p:nvSpPr>
          <p:cNvPr id="10253" name="TextBox 13"/>
          <p:cNvSpPr txBox="1"/>
          <p:nvPr/>
        </p:nvSpPr>
        <p:spPr>
          <a:xfrm>
            <a:off x="1729105" y="1725930"/>
            <a:ext cx="1927860" cy="245745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t">
            <a:spAutoFit/>
          </a:bodyPr>
          <a:p>
            <a:pPr defTabSz="1216025">
              <a:spcBef>
                <a:spcPct val="20000"/>
              </a:spcBef>
            </a:pPr>
            <a:r>
              <a:rPr lang="en-US" altLang="zh-CN" sz="1600" b="1" dirty="0">
                <a:solidFill>
                  <a:srgbClr val="445469"/>
                </a:solidFill>
                <a:ea typeface="微软雅黑" panose="020B0503020204020204" pitchFamily="34" charset="-122"/>
                <a:cs typeface="Calibri" panose="020F0502020204030204" pitchFamily="34" charset="0"/>
                <a:sym typeface="Arial" panose="020B0604020202090204" pitchFamily="34" charset="0"/>
              </a:rPr>
              <a:t>Sigmund Freud</a:t>
            </a:r>
            <a:endParaRPr lang="en-US" altLang="zh-CN" sz="1600" b="1" dirty="0">
              <a:solidFill>
                <a:srgbClr val="445469"/>
              </a:solidFill>
              <a:ea typeface="微软雅黑" panose="020B0503020204020204" pitchFamily="34" charset="-122"/>
              <a:cs typeface="Calibri" panose="020F0502020204030204" pitchFamily="34" charset="0"/>
              <a:sym typeface="Arial" panose="020B0604020202090204" pitchFamily="34" charset="0"/>
            </a:endParaRPr>
          </a:p>
        </p:txBody>
      </p:sp>
      <p:sp>
        <p:nvSpPr>
          <p:cNvPr id="10254" name="TextBox 13"/>
          <p:cNvSpPr txBox="1"/>
          <p:nvPr/>
        </p:nvSpPr>
        <p:spPr>
          <a:xfrm>
            <a:off x="1736725" y="2020888"/>
            <a:ext cx="1698625" cy="492125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t">
            <a:spAutoFit/>
          </a:bodyPr>
          <a:p>
            <a:pPr defTabSz="1216025">
              <a:spcBef>
                <a:spcPct val="20000"/>
              </a:spcBef>
            </a:pPr>
            <a:r>
              <a:rPr lang="en-US" altLang="zh-CN" sz="1600" dirty="0">
                <a:solidFill>
                  <a:srgbClr val="445469"/>
                </a:solidFill>
                <a:ea typeface="微软雅黑" panose="020B0503020204020204" pitchFamily="34" charset="-122"/>
                <a:cs typeface="Calibri" panose="020F0502020204030204" pitchFamily="34" charset="0"/>
                <a:sym typeface="Arial" panose="020B0604020202090204" pitchFamily="34" charset="0"/>
              </a:rPr>
              <a:t>Neurolog dalam praktik kedokteran, </a:t>
            </a:r>
            <a:endParaRPr lang="en-US" altLang="zh-CN" sz="1600" dirty="0">
              <a:solidFill>
                <a:srgbClr val="445469"/>
              </a:solidFill>
              <a:ea typeface="微软雅黑" panose="020B0503020204020204" pitchFamily="34" charset="-122"/>
              <a:cs typeface="Calibri" panose="020F0502020204030204" pitchFamily="34" charset="0"/>
              <a:sym typeface="Arial" panose="020B0604020202090204" pitchFamily="34" charset="0"/>
            </a:endParaRPr>
          </a:p>
        </p:txBody>
      </p:sp>
      <p:sp>
        <p:nvSpPr>
          <p:cNvPr id="10255" name="TextBox 13"/>
          <p:cNvSpPr txBox="1"/>
          <p:nvPr/>
        </p:nvSpPr>
        <p:spPr>
          <a:xfrm>
            <a:off x="956945" y="4656455"/>
            <a:ext cx="3196590" cy="245745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t">
            <a:spAutoFit/>
          </a:bodyPr>
          <a:p>
            <a:pPr defTabSz="1216025">
              <a:spcBef>
                <a:spcPct val="20000"/>
              </a:spcBef>
            </a:pPr>
            <a:r>
              <a:rPr lang="en-US" altLang="zh-CN" sz="1600" b="1" dirty="0">
                <a:solidFill>
                  <a:srgbClr val="445469"/>
                </a:solidFill>
                <a:ea typeface="微软雅黑" panose="020B0503020204020204" pitchFamily="34" charset="-122"/>
                <a:cs typeface="Calibri" panose="020F0502020204030204" pitchFamily="34" charset="0"/>
                <a:sym typeface="Arial" panose="020B0604020202090204" pitchFamily="34" charset="0"/>
              </a:rPr>
              <a:t>Teori Evolusi Charles Darwin</a:t>
            </a:r>
            <a:endParaRPr lang="en-US" altLang="zh-CN" sz="1600" b="1" dirty="0">
              <a:solidFill>
                <a:srgbClr val="445469"/>
              </a:solidFill>
              <a:ea typeface="微软雅黑" panose="020B0503020204020204" pitchFamily="34" charset="-122"/>
              <a:cs typeface="Calibri" panose="020F0502020204030204" pitchFamily="34" charset="0"/>
              <a:sym typeface="Arial" panose="020B0604020202090204" pitchFamily="34" charset="0"/>
            </a:endParaRPr>
          </a:p>
        </p:txBody>
      </p:sp>
      <p:sp>
        <p:nvSpPr>
          <p:cNvPr id="10256" name="TextBox 13"/>
          <p:cNvSpPr txBox="1"/>
          <p:nvPr/>
        </p:nvSpPr>
        <p:spPr>
          <a:xfrm>
            <a:off x="686435" y="4949825"/>
            <a:ext cx="4615815" cy="492125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t">
            <a:spAutoFit/>
          </a:bodyPr>
          <a:p>
            <a:pPr defTabSz="1216025">
              <a:spcBef>
                <a:spcPct val="20000"/>
              </a:spcBef>
            </a:pPr>
            <a:r>
              <a:rPr lang="en-US" altLang="zh-CN" sz="1600" dirty="0">
                <a:solidFill>
                  <a:srgbClr val="445469"/>
                </a:solidFill>
                <a:ea typeface="微软雅黑" panose="020B0503020204020204" pitchFamily="34" charset="-122"/>
                <a:cs typeface="Calibri" panose="020F0502020204030204" pitchFamily="34" charset="0"/>
                <a:sym typeface="Arial" panose="020B0604020202090204" pitchFamily="34" charset="0"/>
              </a:rPr>
              <a:t>Manusia dipengaruhi oleh insting, pentingnya mimpi, dan perkembangan anak</a:t>
            </a:r>
            <a:endParaRPr lang="en-US" altLang="zh-CN" sz="1600" dirty="0">
              <a:solidFill>
                <a:srgbClr val="445469"/>
              </a:solidFill>
              <a:ea typeface="微软雅黑" panose="020B0503020204020204" pitchFamily="34" charset="-122"/>
              <a:cs typeface="Calibri" panose="020F0502020204030204" pitchFamily="34" charset="0"/>
              <a:sym typeface="Arial" panose="020B0604020202090204" pitchFamily="34" charset="0"/>
            </a:endParaRPr>
          </a:p>
        </p:txBody>
      </p:sp>
      <p:sp>
        <p:nvSpPr>
          <p:cNvPr id="10257" name="TextBox 13"/>
          <p:cNvSpPr txBox="1"/>
          <p:nvPr/>
        </p:nvSpPr>
        <p:spPr>
          <a:xfrm>
            <a:off x="7165975" y="1579563"/>
            <a:ext cx="1279525" cy="245745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t">
            <a:spAutoFit/>
          </a:bodyPr>
          <a:p>
            <a:pPr defTabSz="1216025">
              <a:spcBef>
                <a:spcPct val="20000"/>
              </a:spcBef>
            </a:pPr>
            <a:r>
              <a:rPr lang="en-US" altLang="zh-CN" sz="1600" b="1" dirty="0">
                <a:solidFill>
                  <a:srgbClr val="445469"/>
                </a:solidFill>
                <a:ea typeface="微软雅黑" panose="020B0503020204020204" pitchFamily="34" charset="-122"/>
                <a:cs typeface="Calibri" panose="020F0502020204030204" pitchFamily="34" charset="0"/>
                <a:sym typeface="Arial" panose="020B0604020202090204" pitchFamily="34" charset="0"/>
              </a:rPr>
              <a:t>Psikoanalisa</a:t>
            </a:r>
            <a:endParaRPr lang="en-US" altLang="zh-CN" sz="1600" b="1" dirty="0">
              <a:solidFill>
                <a:srgbClr val="445469"/>
              </a:solidFill>
              <a:ea typeface="微软雅黑" panose="020B0503020204020204" pitchFamily="34" charset="-122"/>
              <a:cs typeface="Calibri" panose="020F0502020204030204" pitchFamily="34" charset="0"/>
              <a:sym typeface="Arial" panose="020B0604020202090204" pitchFamily="34" charset="0"/>
            </a:endParaRPr>
          </a:p>
        </p:txBody>
      </p:sp>
      <p:sp>
        <p:nvSpPr>
          <p:cNvPr id="10258" name="TextBox 13"/>
          <p:cNvSpPr txBox="1"/>
          <p:nvPr/>
        </p:nvSpPr>
        <p:spPr>
          <a:xfrm>
            <a:off x="7174230" y="1873250"/>
            <a:ext cx="3459480" cy="430530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t">
            <a:spAutoFit/>
          </a:bodyPr>
          <a:p>
            <a:pPr defTabSz="1216025">
              <a:spcBef>
                <a:spcPct val="20000"/>
              </a:spcBef>
            </a:pPr>
            <a:r>
              <a:rPr lang="en-US" altLang="zh-CN" sz="1400" dirty="0">
                <a:solidFill>
                  <a:srgbClr val="445469"/>
                </a:solidFill>
                <a:ea typeface="微软雅黑" panose="020B0503020204020204" pitchFamily="34" charset="-122"/>
                <a:cs typeface="Calibri" panose="020F0502020204030204" pitchFamily="34" charset="0"/>
                <a:sym typeface="Arial" panose="020B0604020202090204" pitchFamily="34" charset="0"/>
              </a:rPr>
              <a:t>Dikembangkan untuk membantu pasien yang mengalami gangguan mental</a:t>
            </a:r>
            <a:endParaRPr lang="en-US" altLang="zh-CN" sz="1400" dirty="0">
              <a:solidFill>
                <a:srgbClr val="445469"/>
              </a:solidFill>
              <a:ea typeface="微软雅黑" panose="020B0503020204020204" pitchFamily="34" charset="-122"/>
              <a:cs typeface="Calibri" panose="020F0502020204030204" pitchFamily="34" charset="0"/>
              <a:sym typeface="Arial" panose="020B0604020202090204" pitchFamily="34" charset="0"/>
            </a:endParaRPr>
          </a:p>
        </p:txBody>
      </p:sp>
      <p:sp>
        <p:nvSpPr>
          <p:cNvPr id="10259" name="TextBox 13"/>
          <p:cNvSpPr txBox="1"/>
          <p:nvPr/>
        </p:nvSpPr>
        <p:spPr>
          <a:xfrm>
            <a:off x="8445500" y="2570480"/>
            <a:ext cx="2468245" cy="984885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t">
            <a:spAutoFit/>
          </a:bodyPr>
          <a:p>
            <a:pPr defTabSz="1216025">
              <a:spcBef>
                <a:spcPct val="20000"/>
              </a:spcBef>
            </a:pPr>
            <a:r>
              <a:rPr lang="en-US" altLang="zh-CN" sz="1600" b="1" dirty="0">
                <a:solidFill>
                  <a:srgbClr val="445469"/>
                </a:solidFill>
                <a:ea typeface="微软雅黑" panose="020B0503020204020204" pitchFamily="34" charset="-122"/>
                <a:cs typeface="Calibri" panose="020F0502020204030204" pitchFamily="34" charset="0"/>
                <a:sym typeface="Arial" panose="020B0604020202090204" pitchFamily="34" charset="0"/>
              </a:rPr>
              <a:t>Psikoanalisa berkembang ditengah dominannya aliran behaviorisme</a:t>
            </a:r>
            <a:endParaRPr lang="en-US" altLang="zh-CN" sz="1600" b="1" dirty="0">
              <a:solidFill>
                <a:srgbClr val="445469"/>
              </a:solidFill>
              <a:ea typeface="微软雅黑" panose="020B0503020204020204" pitchFamily="34" charset="-122"/>
              <a:cs typeface="Calibri" panose="020F0502020204030204" pitchFamily="34" charset="0"/>
              <a:sym typeface="Arial" panose="020B0604020202090204" pitchFamily="34" charset="0"/>
            </a:endParaRPr>
          </a:p>
        </p:txBody>
      </p:sp>
      <p:sp>
        <p:nvSpPr>
          <p:cNvPr id="10261" name="TextBox 13"/>
          <p:cNvSpPr txBox="1"/>
          <p:nvPr/>
        </p:nvSpPr>
        <p:spPr>
          <a:xfrm>
            <a:off x="8445500" y="5226050"/>
            <a:ext cx="3132455" cy="492125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t">
            <a:spAutoFit/>
          </a:bodyPr>
          <a:p>
            <a:pPr defTabSz="1216025">
              <a:spcBef>
                <a:spcPct val="20000"/>
              </a:spcBef>
            </a:pPr>
            <a:r>
              <a:rPr lang="en-US" altLang="zh-CN" sz="1600" b="1" dirty="0">
                <a:solidFill>
                  <a:srgbClr val="445469"/>
                </a:solidFill>
                <a:ea typeface="微软雅黑" panose="020B0503020204020204" pitchFamily="34" charset="-122"/>
                <a:cs typeface="Calibri" panose="020F0502020204030204" pitchFamily="34" charset="0"/>
                <a:sym typeface="Arial" panose="020B0604020202090204" pitchFamily="34" charset="0"/>
              </a:rPr>
              <a:t>Terdapat pakar mengenai ketidaksadaran sebelum Freud</a:t>
            </a:r>
            <a:endParaRPr lang="en-US" altLang="zh-CN" sz="1600" b="1" dirty="0">
              <a:solidFill>
                <a:srgbClr val="445469"/>
              </a:solidFill>
              <a:ea typeface="微软雅黑" panose="020B0503020204020204" pitchFamily="34" charset="-122"/>
              <a:cs typeface="Calibri" panose="020F0502020204030204" pitchFamily="34" charset="0"/>
              <a:sym typeface="Arial" panose="020B0604020202090204" pitchFamily="34" charset="0"/>
            </a:endParaRPr>
          </a:p>
        </p:txBody>
      </p:sp>
      <p:sp>
        <p:nvSpPr>
          <p:cNvPr id="10262" name="TextBox 13"/>
          <p:cNvSpPr txBox="1"/>
          <p:nvPr/>
        </p:nvSpPr>
        <p:spPr>
          <a:xfrm>
            <a:off x="8445500" y="5844540"/>
            <a:ext cx="3469640" cy="984885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t">
            <a:spAutoFit/>
          </a:bodyPr>
          <a:p>
            <a:pPr defTabSz="1216025">
              <a:spcBef>
                <a:spcPct val="20000"/>
              </a:spcBef>
            </a:pPr>
            <a:r>
              <a:rPr lang="en-US" altLang="zh-CN" sz="1600" dirty="0">
                <a:solidFill>
                  <a:srgbClr val="445469"/>
                </a:solidFill>
                <a:ea typeface="微软雅黑" panose="020B0503020204020204" pitchFamily="34" charset="-122"/>
                <a:cs typeface="Calibri" panose="020F0502020204030204" pitchFamily="34" charset="0"/>
                <a:sym typeface="Arial" panose="020B0604020202090204" pitchFamily="34" charset="0"/>
              </a:rPr>
              <a:t>G.w. Leibnis, J.F. Herbart, Fechner: Kesadaran ada ambangnya, sesuatu yang berada dibawah ambang kesadaran itu tidak akan disadari</a:t>
            </a:r>
            <a:endParaRPr lang="en-US" altLang="zh-CN" sz="1600" dirty="0">
              <a:solidFill>
                <a:srgbClr val="445469"/>
              </a:solidFill>
              <a:ea typeface="微软雅黑" panose="020B0503020204020204" pitchFamily="34" charset="-122"/>
              <a:cs typeface="Calibri" panose="020F0502020204030204" pitchFamily="34" charset="0"/>
              <a:sym typeface="Arial" panose="020B0604020202090204" pitchFamily="34" charset="0"/>
            </a:endParaRPr>
          </a:p>
        </p:txBody>
      </p:sp>
      <p:sp>
        <p:nvSpPr>
          <p:cNvPr id="10263" name="TextBox 13"/>
          <p:cNvSpPr txBox="1"/>
          <p:nvPr/>
        </p:nvSpPr>
        <p:spPr>
          <a:xfrm>
            <a:off x="8839200" y="4003675"/>
            <a:ext cx="3363595" cy="245745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t">
            <a:spAutoFit/>
          </a:bodyPr>
          <a:p>
            <a:pPr defTabSz="1216025">
              <a:spcBef>
                <a:spcPct val="20000"/>
              </a:spcBef>
            </a:pPr>
            <a:r>
              <a:rPr lang="en-US" altLang="zh-CN" sz="1600" b="1" dirty="0">
                <a:solidFill>
                  <a:srgbClr val="445469"/>
                </a:solidFill>
                <a:ea typeface="微软雅黑" panose="020B0503020204020204" pitchFamily="34" charset="-122"/>
                <a:cs typeface="Calibri" panose="020F0502020204030204" pitchFamily="34" charset="0"/>
                <a:sym typeface="Arial" panose="020B0604020202090204" pitchFamily="34" charset="0"/>
              </a:rPr>
              <a:t>Gangguan Psikologis: Nonmedis</a:t>
            </a:r>
            <a:endParaRPr lang="en-US" altLang="zh-CN" sz="1600" b="1" dirty="0">
              <a:solidFill>
                <a:srgbClr val="445469"/>
              </a:solidFill>
              <a:ea typeface="微软雅黑" panose="020B0503020204020204" pitchFamily="34" charset="-122"/>
              <a:cs typeface="Calibri" panose="020F0502020204030204" pitchFamily="34" charset="0"/>
              <a:sym typeface="Arial" panose="020B0604020202090204" pitchFamily="34" charset="0"/>
            </a:endParaRPr>
          </a:p>
        </p:txBody>
      </p:sp>
      <p:sp>
        <p:nvSpPr>
          <p:cNvPr id="10264" name="TextBox 13"/>
          <p:cNvSpPr txBox="1"/>
          <p:nvPr/>
        </p:nvSpPr>
        <p:spPr>
          <a:xfrm>
            <a:off x="9093200" y="4297680"/>
            <a:ext cx="2821940" cy="645795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t">
            <a:spAutoFit/>
          </a:bodyPr>
          <a:p>
            <a:pPr defTabSz="1216025">
              <a:spcBef>
                <a:spcPct val="20000"/>
              </a:spcBef>
            </a:pPr>
            <a:r>
              <a:rPr lang="en-US" altLang="zh-CN" sz="1400" dirty="0">
                <a:solidFill>
                  <a:srgbClr val="445469"/>
                </a:solidFill>
                <a:ea typeface="微软雅黑" panose="020B0503020204020204" pitchFamily="34" charset="-122"/>
                <a:cs typeface="Calibri" panose="020F0502020204030204" pitchFamily="34" charset="0"/>
                <a:sym typeface="Arial" panose="020B0604020202090204" pitchFamily="34" charset="0"/>
              </a:rPr>
              <a:t>Menurut Freud, Proses mental yang tidak disadari berpengaruh pada gangguan psikologis manusia</a:t>
            </a:r>
            <a:endParaRPr lang="en-US" altLang="zh-CN" sz="1400" dirty="0">
              <a:solidFill>
                <a:srgbClr val="445469"/>
              </a:solidFill>
              <a:ea typeface="微软雅黑" panose="020B0503020204020204" pitchFamily="34" charset="-122"/>
              <a:cs typeface="Calibri" panose="020F0502020204030204" pitchFamily="34" charset="0"/>
              <a:sym typeface="Arial" panose="020B0604020202090204" pitchFamily="34" charset="0"/>
            </a:endParaRPr>
          </a:p>
        </p:txBody>
      </p:sp>
      <p:cxnSp>
        <p:nvCxnSpPr>
          <p:cNvPr id="10265" name="直接箭头连接符 56"/>
          <p:cNvCxnSpPr/>
          <p:nvPr/>
        </p:nvCxnSpPr>
        <p:spPr>
          <a:xfrm>
            <a:off x="7493000" y="4319588"/>
            <a:ext cx="1346200" cy="0"/>
          </a:xfrm>
          <a:prstGeom prst="straightConnector1">
            <a:avLst/>
          </a:prstGeom>
          <a:ln w="12700" cap="flat" cmpd="sng">
            <a:solidFill>
              <a:srgbClr val="ADBACA"/>
            </a:solidFill>
            <a:prstDash val="sysDot"/>
            <a:round/>
            <a:headEnd type="oval" w="med" len="med"/>
            <a:tailEnd type="triangle" w="med" len="med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7" name="文本框 5"/>
          <p:cNvSpPr txBox="1"/>
          <p:nvPr/>
        </p:nvSpPr>
        <p:spPr>
          <a:xfrm>
            <a:off x="386080" y="295275"/>
            <a:ext cx="11276965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400" dirty="0">
                <a:solidFill>
                  <a:srgbClr val="404040"/>
                </a:solidFill>
                <a:ea typeface="SimSun" pitchFamily="2" charset="-122"/>
                <a:cs typeface="Calibri" panose="020F0502020204030204" pitchFamily="34" charset="0"/>
              </a:rPr>
              <a:t>PSIKOANALISA: MENGGALI KETIDAKSADARAN DALAM MEMAHAMI MANUSIA</a:t>
            </a:r>
            <a:endParaRPr lang="zh-CN" altLang="en-US" sz="2400" dirty="0">
              <a:solidFill>
                <a:srgbClr val="404040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9458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1875" y="1544638"/>
            <a:ext cx="4600575" cy="25463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Rectangle 11"/>
          <p:cNvSpPr/>
          <p:nvPr/>
        </p:nvSpPr>
        <p:spPr>
          <a:xfrm>
            <a:off x="5502275" y="989330"/>
            <a:ext cx="5651500" cy="4906010"/>
          </a:xfrm>
          <a:prstGeom prst="rect">
            <a:avLst/>
          </a:prstGeom>
          <a:solidFill>
            <a:srgbClr val="F07474"/>
          </a:solidFill>
          <a:ln w="12700">
            <a:solidFill>
              <a:schemeClr val="bg1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460" name="矩形 4"/>
          <p:cNvSpPr/>
          <p:nvPr/>
        </p:nvSpPr>
        <p:spPr>
          <a:xfrm>
            <a:off x="5980430" y="1162050"/>
            <a:ext cx="4695825" cy="520128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accent1"/>
            </a:solidFill>
          </a:ln>
        </p:spPr>
        <p:txBody>
          <a:bodyPr wrap="square" lIns="0" tIns="0" rIns="0" bIns="0" anchor="t">
            <a:spAutoFit/>
          </a:bodyPr>
          <a:p>
            <a:pPr algn="ctr" defTabSz="1216025">
              <a:lnSpc>
                <a:spcPct val="120000"/>
              </a:lnSpc>
              <a:spcBef>
                <a:spcPct val="20000"/>
              </a:spcBef>
            </a:pPr>
            <a:r>
              <a:rPr 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Arial" panose="020B0604020202090204" pitchFamily="34" charset="0"/>
              </a:rPr>
              <a:t>STRUKTUR KEPRIBADIAN FREUD:</a:t>
            </a:r>
            <a:endParaRPr lang="en-US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Arial" panose="020B0604020202090204" pitchFamily="34" charset="0"/>
            </a:endParaRPr>
          </a:p>
          <a:p>
            <a:pPr algn="ctr" defTabSz="1216025">
              <a:lnSpc>
                <a:spcPct val="120000"/>
              </a:lnSpc>
              <a:spcBef>
                <a:spcPct val="20000"/>
              </a:spcBef>
            </a:pPr>
            <a:endParaRPr lang="en-US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Arial" panose="020B0604020202090204" pitchFamily="34" charset="0"/>
            </a:endParaRPr>
          </a:p>
          <a:p>
            <a:pPr algn="ctr" defTabSz="1216025">
              <a:lnSpc>
                <a:spcPct val="120000"/>
              </a:lnSpc>
              <a:spcBef>
                <a:spcPct val="20000"/>
              </a:spcBef>
            </a:pPr>
            <a:r>
              <a:rPr lang="en-US" sz="1800" b="1" i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Arial" panose="020B0604020202090204" pitchFamily="34" charset="0"/>
              </a:rPr>
              <a:t>THE ICE BERG METHAPHOR </a:t>
            </a:r>
            <a:endParaRPr lang="en-US" sz="1800" b="1" i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Arial" panose="020B0604020202090204" pitchFamily="34" charset="0"/>
            </a:endParaRPr>
          </a:p>
          <a:p>
            <a:pPr algn="ctr" defTabSz="1216025">
              <a:lnSpc>
                <a:spcPct val="120000"/>
              </a:lnSpc>
              <a:spcBef>
                <a:spcPct val="20000"/>
              </a:spcBef>
            </a:pPr>
            <a:r>
              <a:rPr 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Arial" panose="020B0604020202090204" pitchFamily="34" charset="0"/>
              </a:rPr>
              <a:t>(FENOMENA GUNUNG ES)</a:t>
            </a:r>
            <a:endParaRPr lang="en-US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Arial" panose="020B0604020202090204" pitchFamily="34" charset="0"/>
            </a:endParaRPr>
          </a:p>
          <a:p>
            <a:pPr algn="ctr" defTabSz="1216025">
              <a:lnSpc>
                <a:spcPct val="120000"/>
              </a:lnSpc>
              <a:spcBef>
                <a:spcPct val="20000"/>
              </a:spcBef>
            </a:pPr>
            <a:endParaRPr lang="en-US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Arial" panose="020B0604020202090204" pitchFamily="34" charset="0"/>
            </a:endParaRPr>
          </a:p>
          <a:p>
            <a:pPr algn="ctr" defTabSz="1216025">
              <a:lnSpc>
                <a:spcPct val="120000"/>
              </a:lnSpc>
              <a:spcBef>
                <a:spcPct val="20000"/>
              </a:spcBef>
            </a:pPr>
            <a:r>
              <a:rPr 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Arial" panose="020B0604020202090204" pitchFamily="34" charset="0"/>
              </a:rPr>
              <a:t>ID (Prinsip Kesenangan)</a:t>
            </a:r>
            <a:endParaRPr lang="en-US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Arial" panose="020B0604020202090204" pitchFamily="34" charset="0"/>
            </a:endParaRPr>
          </a:p>
          <a:p>
            <a:pPr algn="ctr" defTabSz="1216025">
              <a:lnSpc>
                <a:spcPct val="120000"/>
              </a:lnSpc>
              <a:spcBef>
                <a:spcPct val="20000"/>
              </a:spcBef>
            </a:pPr>
            <a:r>
              <a:rPr 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Arial" panose="020B0604020202090204" pitchFamily="34" charset="0"/>
              </a:rPr>
              <a:t>EGO (Reality Principle)</a:t>
            </a:r>
            <a:endParaRPr lang="en-US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Arial" panose="020B0604020202090204" pitchFamily="34" charset="0"/>
            </a:endParaRPr>
          </a:p>
          <a:p>
            <a:pPr algn="ctr" defTabSz="1216025">
              <a:lnSpc>
                <a:spcPct val="120000"/>
              </a:lnSpc>
              <a:spcBef>
                <a:spcPct val="20000"/>
              </a:spcBef>
            </a:pPr>
            <a:r>
              <a:rPr 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Arial" panose="020B0604020202090204" pitchFamily="34" charset="0"/>
              </a:rPr>
              <a:t>SUPEREGO (Morality Principle)</a:t>
            </a:r>
            <a:endParaRPr lang="en-US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Arial" panose="020B0604020202090204" pitchFamily="34" charset="0"/>
            </a:endParaRPr>
          </a:p>
          <a:p>
            <a:pPr algn="ctr" defTabSz="1216025">
              <a:lnSpc>
                <a:spcPct val="120000"/>
              </a:lnSpc>
              <a:spcBef>
                <a:spcPct val="20000"/>
              </a:spcBef>
            </a:pPr>
            <a:endParaRPr lang="en-US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Arial" panose="020B0604020202090204" pitchFamily="34" charset="0"/>
            </a:endParaRPr>
          </a:p>
          <a:p>
            <a:pPr algn="ctr" defTabSz="1216025">
              <a:lnSpc>
                <a:spcPct val="120000"/>
              </a:lnSpc>
              <a:spcBef>
                <a:spcPct val="20000"/>
              </a:spcBef>
            </a:pPr>
            <a:r>
              <a:rPr 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Arial" panose="020B0604020202090204" pitchFamily="34" charset="0"/>
              </a:rPr>
              <a:t>Id, Ego, dan Superego saling terkait dan terus menerus mengalami </a:t>
            </a:r>
            <a:r>
              <a:rPr lang="en-US" sz="1800" b="1" u="sng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Arial" panose="020B0604020202090204" pitchFamily="34" charset="0"/>
              </a:rPr>
              <a:t>konflik</a:t>
            </a:r>
            <a:r>
              <a:rPr 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Arial" panose="020B0604020202090204" pitchFamily="34" charset="0"/>
              </a:rPr>
              <a:t>, kemampuan dalam menjaga </a:t>
            </a:r>
            <a:r>
              <a:rPr lang="en-US" sz="1800" b="1" u="sng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Arial" panose="020B0604020202090204" pitchFamily="34" charset="0"/>
              </a:rPr>
              <a:t>keseimbangan</a:t>
            </a:r>
            <a:r>
              <a:rPr 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Arial" panose="020B0604020202090204" pitchFamily="34" charset="0"/>
              </a:rPr>
              <a:t> akan berpengaruh pd kesehatan mental</a:t>
            </a:r>
            <a:endParaRPr lang="en-US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Arial" panose="020B0604020202090204" pitchFamily="34" charset="0"/>
            </a:endParaRPr>
          </a:p>
          <a:p>
            <a:pPr defTabSz="1216025">
              <a:lnSpc>
                <a:spcPct val="120000"/>
              </a:lnSpc>
              <a:spcBef>
                <a:spcPct val="20000"/>
              </a:spcBef>
            </a:pPr>
            <a:endParaRPr lang="en-US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Arial" panose="020B060402020209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" y="962660"/>
            <a:ext cx="5455285" cy="493268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3" name="文本框 5"/>
          <p:cNvSpPr txBox="1"/>
          <p:nvPr/>
        </p:nvSpPr>
        <p:spPr>
          <a:xfrm>
            <a:off x="386080" y="295275"/>
            <a:ext cx="4932045" cy="11988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400" dirty="0">
                <a:solidFill>
                  <a:srgbClr val="404040"/>
                </a:solidFill>
                <a:ea typeface="SimSun" pitchFamily="2" charset="-122"/>
                <a:cs typeface="Calibri" panose="020F0502020204030204" pitchFamily="34" charset="0"/>
              </a:rPr>
              <a:t>PSIKOANALISA </a:t>
            </a:r>
            <a:endParaRPr lang="en-US" altLang="zh-CN" sz="2400" dirty="0">
              <a:solidFill>
                <a:srgbClr val="404040"/>
              </a:solidFill>
              <a:ea typeface="SimSun" pitchFamily="2" charset="-122"/>
              <a:cs typeface="Calibri" panose="020F0502020204030204" pitchFamily="34" charset="0"/>
            </a:endParaRPr>
          </a:p>
          <a:p>
            <a:r>
              <a:rPr lang="en-US" altLang="zh-CN" sz="2400" dirty="0">
                <a:solidFill>
                  <a:srgbClr val="404040"/>
                </a:solidFill>
                <a:ea typeface="SimSun" pitchFamily="2" charset="-122"/>
                <a:cs typeface="Calibri" panose="020F0502020204030204" pitchFamily="34" charset="0"/>
              </a:rPr>
              <a:t>SIGMUND FREUD</a:t>
            </a:r>
            <a:endParaRPr lang="en-US" altLang="zh-CN" sz="2400" dirty="0">
              <a:solidFill>
                <a:srgbClr val="404040"/>
              </a:solidFill>
              <a:ea typeface="SimSun" pitchFamily="2" charset="-122"/>
              <a:cs typeface="Calibri" panose="020F0502020204030204" pitchFamily="34" charset="0"/>
            </a:endParaRPr>
          </a:p>
          <a:p>
            <a:r>
              <a:rPr lang="en-US" altLang="zh-CN" sz="2400" dirty="0">
                <a:solidFill>
                  <a:srgbClr val="40404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(1856 - 1939)</a:t>
            </a:r>
            <a:endParaRPr lang="en-US" altLang="zh-CN" sz="2400" dirty="0">
              <a:solidFill>
                <a:srgbClr val="404040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ound Same Side Corner Rectangle 3"/>
          <p:cNvSpPr/>
          <p:nvPr/>
        </p:nvSpPr>
        <p:spPr>
          <a:xfrm rot="5400000">
            <a:off x="9013825" y="1430338"/>
            <a:ext cx="371475" cy="1908175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6200000" scaled="1"/>
            <a:tileRect/>
          </a:gradFill>
          <a:ln w="12700">
            <a:solidFill>
              <a:schemeClr val="bg1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bg-BG" sz="319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Calibri" panose="020F0502020204030204" pitchFamily="34" charset="0"/>
              <a:cs typeface="Calibri" panose="020F0502020204030204" pitchFamily="34" charset="0"/>
              <a:sym typeface="Arial" panose="020B0604020202090204" pitchFamily="34" charset="0"/>
            </a:endParaRPr>
          </a:p>
        </p:txBody>
      </p:sp>
      <p:sp>
        <p:nvSpPr>
          <p:cNvPr id="4" name="Round Same Side Corner Rectangle 36"/>
          <p:cNvSpPr/>
          <p:nvPr/>
        </p:nvSpPr>
        <p:spPr>
          <a:xfrm rot="5400000">
            <a:off x="9004300" y="2705100"/>
            <a:ext cx="373063" cy="1906588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6200000" scaled="1"/>
            <a:tileRect/>
          </a:gradFill>
          <a:ln w="12700">
            <a:solidFill>
              <a:schemeClr val="bg1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bg-BG" sz="319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Calibri" panose="020F0502020204030204" pitchFamily="34" charset="0"/>
              <a:cs typeface="Calibri" panose="020F0502020204030204" pitchFamily="34" charset="0"/>
              <a:sym typeface="Arial" panose="020B0604020202090204" pitchFamily="34" charset="0"/>
            </a:endParaRPr>
          </a:p>
        </p:txBody>
      </p:sp>
      <p:sp>
        <p:nvSpPr>
          <p:cNvPr id="5" name="Round Same Side Corner Rectangle 37"/>
          <p:cNvSpPr/>
          <p:nvPr/>
        </p:nvSpPr>
        <p:spPr>
          <a:xfrm rot="5400000">
            <a:off x="9013031" y="3917156"/>
            <a:ext cx="373063" cy="1908175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6200000" scaled="1"/>
            <a:tileRect/>
          </a:gradFill>
          <a:ln w="12700">
            <a:solidFill>
              <a:schemeClr val="bg1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bg-BG" sz="319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Calibri" panose="020F0502020204030204" pitchFamily="34" charset="0"/>
              <a:cs typeface="Calibri" panose="020F0502020204030204" pitchFamily="34" charset="0"/>
              <a:sym typeface="Arial" panose="020B0604020202090204" pitchFamily="34" charset="0"/>
            </a:endParaRPr>
          </a:p>
        </p:txBody>
      </p:sp>
      <p:sp>
        <p:nvSpPr>
          <p:cNvPr id="7" name="Oval 40"/>
          <p:cNvSpPr/>
          <p:nvPr/>
        </p:nvSpPr>
        <p:spPr bwMode="auto">
          <a:xfrm rot="10800000">
            <a:off x="5727700" y="3192463"/>
            <a:ext cx="908050" cy="906463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6200000" scaled="1"/>
            <a:tileRect/>
          </a:gradFill>
          <a:ln w="12700">
            <a:solidFill>
              <a:schemeClr val="bg1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zh-CN" sz="319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  <a:sym typeface="Arial" panose="020B0604020202090204" pitchFamily="34" charset="0"/>
            </a:endParaRPr>
          </a:p>
        </p:txBody>
      </p:sp>
      <p:sp>
        <p:nvSpPr>
          <p:cNvPr id="8" name="Oval 41"/>
          <p:cNvSpPr/>
          <p:nvPr/>
        </p:nvSpPr>
        <p:spPr bwMode="auto">
          <a:xfrm rot="10800000">
            <a:off x="5832475" y="3298825"/>
            <a:ext cx="696913" cy="693738"/>
          </a:xfrm>
          <a:prstGeom prst="ellipse">
            <a:avLst/>
          </a:prstGeom>
          <a:solidFill>
            <a:srgbClr val="F07474"/>
          </a:solidFill>
          <a:ln w="12700">
            <a:solidFill>
              <a:schemeClr val="bg1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zh-CN" sz="319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  <a:sym typeface="Arial" panose="020B0604020202090204" pitchFamily="34" charset="0"/>
            </a:endParaRPr>
          </a:p>
        </p:txBody>
      </p:sp>
      <p:sp>
        <p:nvSpPr>
          <p:cNvPr id="9" name="Freeform 21"/>
          <p:cNvSpPr>
            <a:spLocks noEditPoints="1"/>
          </p:cNvSpPr>
          <p:nvPr/>
        </p:nvSpPr>
        <p:spPr bwMode="auto">
          <a:xfrm>
            <a:off x="6010275" y="3459163"/>
            <a:ext cx="354013" cy="373063"/>
          </a:xfrm>
          <a:custGeom>
            <a:avLst/>
            <a:gdLst>
              <a:gd name="T0" fmla="*/ 622 w 1670"/>
              <a:gd name="T1" fmla="*/ 964 h 1762"/>
              <a:gd name="T2" fmla="*/ 485 w 1670"/>
              <a:gd name="T3" fmla="*/ 1103 h 1762"/>
              <a:gd name="T4" fmla="*/ 347 w 1670"/>
              <a:gd name="T5" fmla="*/ 966 h 1762"/>
              <a:gd name="T6" fmla="*/ 483 w 1670"/>
              <a:gd name="T7" fmla="*/ 828 h 1762"/>
              <a:gd name="T8" fmla="*/ 622 w 1670"/>
              <a:gd name="T9" fmla="*/ 964 h 1762"/>
              <a:gd name="T10" fmla="*/ 555 w 1670"/>
              <a:gd name="T11" fmla="*/ 691 h 1762"/>
              <a:gd name="T12" fmla="*/ 416 w 1670"/>
              <a:gd name="T13" fmla="*/ 554 h 1762"/>
              <a:gd name="T14" fmla="*/ 552 w 1670"/>
              <a:gd name="T15" fmla="*/ 416 h 1762"/>
              <a:gd name="T16" fmla="*/ 691 w 1670"/>
              <a:gd name="T17" fmla="*/ 552 h 1762"/>
              <a:gd name="T18" fmla="*/ 555 w 1670"/>
              <a:gd name="T19" fmla="*/ 691 h 1762"/>
              <a:gd name="T20" fmla="*/ 1103 w 1670"/>
              <a:gd name="T21" fmla="*/ 415 h 1762"/>
              <a:gd name="T22" fmla="*/ 966 w 1670"/>
              <a:gd name="T23" fmla="*/ 553 h 1762"/>
              <a:gd name="T24" fmla="*/ 828 w 1670"/>
              <a:gd name="T25" fmla="*/ 417 h 1762"/>
              <a:gd name="T26" fmla="*/ 964 w 1670"/>
              <a:gd name="T27" fmla="*/ 279 h 1762"/>
              <a:gd name="T28" fmla="*/ 1103 w 1670"/>
              <a:gd name="T29" fmla="*/ 415 h 1762"/>
              <a:gd name="T30" fmla="*/ 279 w 1670"/>
              <a:gd name="T31" fmla="*/ 1503 h 1762"/>
              <a:gd name="T32" fmla="*/ 772 w 1670"/>
              <a:gd name="T33" fmla="*/ 1192 h 1762"/>
              <a:gd name="T34" fmla="*/ 898 w 1670"/>
              <a:gd name="T35" fmla="*/ 1297 h 1762"/>
              <a:gd name="T36" fmla="*/ 279 w 1670"/>
              <a:gd name="T37" fmla="*/ 1503 h 1762"/>
              <a:gd name="T38" fmla="*/ 1244 w 1670"/>
              <a:gd name="T39" fmla="*/ 1015 h 1762"/>
              <a:gd name="T40" fmla="*/ 1646 w 1670"/>
              <a:gd name="T41" fmla="*/ 345 h 1762"/>
              <a:gd name="T42" fmla="*/ 1579 w 1670"/>
              <a:gd name="T43" fmla="*/ 289 h 1762"/>
              <a:gd name="T44" fmla="*/ 995 w 1670"/>
              <a:gd name="T45" fmla="*/ 806 h 1762"/>
              <a:gd name="T46" fmla="*/ 855 w 1670"/>
              <a:gd name="T47" fmla="*/ 1111 h 1762"/>
              <a:gd name="T48" fmla="*/ 970 w 1670"/>
              <a:gd name="T49" fmla="*/ 1208 h 1762"/>
              <a:gd name="T50" fmla="*/ 1244 w 1670"/>
              <a:gd name="T51" fmla="*/ 1015 h 1762"/>
              <a:gd name="T52" fmla="*/ 378 w 1670"/>
              <a:gd name="T53" fmla="*/ 1345 h 1762"/>
              <a:gd name="T54" fmla="*/ 141 w 1670"/>
              <a:gd name="T55" fmla="*/ 833 h 1762"/>
              <a:gd name="T56" fmla="*/ 823 w 1670"/>
              <a:gd name="T57" fmla="*/ 141 h 1762"/>
              <a:gd name="T58" fmla="*/ 1269 w 1670"/>
              <a:gd name="T59" fmla="*/ 378 h 1762"/>
              <a:gd name="T60" fmla="*/ 1383 w 1670"/>
              <a:gd name="T61" fmla="*/ 278 h 1762"/>
              <a:gd name="T62" fmla="*/ 821 w 1670"/>
              <a:gd name="T63" fmla="*/ 4 h 1762"/>
              <a:gd name="T64" fmla="*/ 4 w 1670"/>
              <a:gd name="T65" fmla="*/ 834 h 1762"/>
              <a:gd name="T66" fmla="*/ 198 w 1670"/>
              <a:gd name="T67" fmla="*/ 1359 h 1762"/>
              <a:gd name="T68" fmla="*/ 378 w 1670"/>
              <a:gd name="T69" fmla="*/ 1345 h 1762"/>
              <a:gd name="T70" fmla="*/ 1256 w 1670"/>
              <a:gd name="T71" fmla="*/ 1214 h 1762"/>
              <a:gd name="T72" fmla="*/ 1013 w 1670"/>
              <a:gd name="T73" fmla="*/ 1488 h 1762"/>
              <a:gd name="T74" fmla="*/ 919 w 1670"/>
              <a:gd name="T75" fmla="*/ 1646 h 1762"/>
              <a:gd name="T76" fmla="*/ 1349 w 1670"/>
              <a:gd name="T77" fmla="*/ 1105 h 1762"/>
              <a:gd name="T78" fmla="*/ 1256 w 1670"/>
              <a:gd name="T79" fmla="*/ 1214 h 17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670" h="1762">
                <a:moveTo>
                  <a:pt x="622" y="964"/>
                </a:moveTo>
                <a:cubicBezTo>
                  <a:pt x="622" y="1040"/>
                  <a:pt x="561" y="1102"/>
                  <a:pt x="485" y="1103"/>
                </a:cubicBezTo>
                <a:cubicBezTo>
                  <a:pt x="410" y="1103"/>
                  <a:pt x="348" y="1042"/>
                  <a:pt x="347" y="966"/>
                </a:cubicBezTo>
                <a:cubicBezTo>
                  <a:pt x="347" y="891"/>
                  <a:pt x="408" y="829"/>
                  <a:pt x="483" y="828"/>
                </a:cubicBezTo>
                <a:cubicBezTo>
                  <a:pt x="559" y="828"/>
                  <a:pt x="621" y="889"/>
                  <a:pt x="622" y="964"/>
                </a:cubicBezTo>
                <a:close/>
                <a:moveTo>
                  <a:pt x="555" y="691"/>
                </a:moveTo>
                <a:cubicBezTo>
                  <a:pt x="479" y="691"/>
                  <a:pt x="417" y="630"/>
                  <a:pt x="416" y="554"/>
                </a:cubicBezTo>
                <a:cubicBezTo>
                  <a:pt x="416" y="478"/>
                  <a:pt x="477" y="417"/>
                  <a:pt x="552" y="416"/>
                </a:cubicBezTo>
                <a:cubicBezTo>
                  <a:pt x="628" y="415"/>
                  <a:pt x="690" y="476"/>
                  <a:pt x="691" y="552"/>
                </a:cubicBezTo>
                <a:cubicBezTo>
                  <a:pt x="691" y="628"/>
                  <a:pt x="630" y="690"/>
                  <a:pt x="555" y="691"/>
                </a:cubicBezTo>
                <a:close/>
                <a:moveTo>
                  <a:pt x="1103" y="415"/>
                </a:moveTo>
                <a:cubicBezTo>
                  <a:pt x="1103" y="491"/>
                  <a:pt x="1042" y="553"/>
                  <a:pt x="966" y="553"/>
                </a:cubicBezTo>
                <a:cubicBezTo>
                  <a:pt x="890" y="554"/>
                  <a:pt x="828" y="493"/>
                  <a:pt x="828" y="417"/>
                </a:cubicBezTo>
                <a:cubicBezTo>
                  <a:pt x="827" y="341"/>
                  <a:pt x="888" y="279"/>
                  <a:pt x="964" y="279"/>
                </a:cubicBezTo>
                <a:cubicBezTo>
                  <a:pt x="1040" y="278"/>
                  <a:pt x="1102" y="339"/>
                  <a:pt x="1103" y="415"/>
                </a:cubicBezTo>
                <a:close/>
                <a:moveTo>
                  <a:pt x="279" y="1503"/>
                </a:moveTo>
                <a:cubicBezTo>
                  <a:pt x="594" y="1529"/>
                  <a:pt x="481" y="1195"/>
                  <a:pt x="772" y="1192"/>
                </a:cubicBezTo>
                <a:cubicBezTo>
                  <a:pt x="898" y="1297"/>
                  <a:pt x="898" y="1297"/>
                  <a:pt x="898" y="1297"/>
                </a:cubicBezTo>
                <a:cubicBezTo>
                  <a:pt x="930" y="1677"/>
                  <a:pt x="465" y="1762"/>
                  <a:pt x="279" y="1503"/>
                </a:cubicBezTo>
                <a:close/>
                <a:moveTo>
                  <a:pt x="1244" y="1015"/>
                </a:moveTo>
                <a:cubicBezTo>
                  <a:pt x="1342" y="861"/>
                  <a:pt x="1646" y="345"/>
                  <a:pt x="1646" y="345"/>
                </a:cubicBezTo>
                <a:cubicBezTo>
                  <a:pt x="1670" y="302"/>
                  <a:pt x="1616" y="258"/>
                  <a:pt x="1579" y="289"/>
                </a:cubicBezTo>
                <a:cubicBezTo>
                  <a:pt x="1579" y="289"/>
                  <a:pt x="1128" y="682"/>
                  <a:pt x="995" y="806"/>
                </a:cubicBezTo>
                <a:cubicBezTo>
                  <a:pt x="889" y="904"/>
                  <a:pt x="889" y="949"/>
                  <a:pt x="855" y="1111"/>
                </a:cubicBezTo>
                <a:cubicBezTo>
                  <a:pt x="970" y="1208"/>
                  <a:pt x="970" y="1208"/>
                  <a:pt x="970" y="1208"/>
                </a:cubicBezTo>
                <a:cubicBezTo>
                  <a:pt x="1123" y="1145"/>
                  <a:pt x="1167" y="1136"/>
                  <a:pt x="1244" y="1015"/>
                </a:cubicBezTo>
                <a:close/>
                <a:moveTo>
                  <a:pt x="378" y="1345"/>
                </a:moveTo>
                <a:cubicBezTo>
                  <a:pt x="235" y="1220"/>
                  <a:pt x="143" y="1037"/>
                  <a:pt x="141" y="833"/>
                </a:cubicBezTo>
                <a:cubicBezTo>
                  <a:pt x="138" y="455"/>
                  <a:pt x="444" y="145"/>
                  <a:pt x="823" y="141"/>
                </a:cubicBezTo>
                <a:cubicBezTo>
                  <a:pt x="1086" y="140"/>
                  <a:pt x="1267" y="272"/>
                  <a:pt x="1269" y="378"/>
                </a:cubicBezTo>
                <a:cubicBezTo>
                  <a:pt x="1310" y="342"/>
                  <a:pt x="1349" y="308"/>
                  <a:pt x="1383" y="278"/>
                </a:cubicBezTo>
                <a:cubicBezTo>
                  <a:pt x="1313" y="126"/>
                  <a:pt x="1096" y="0"/>
                  <a:pt x="821" y="4"/>
                </a:cubicBezTo>
                <a:cubicBezTo>
                  <a:pt x="367" y="8"/>
                  <a:pt x="0" y="379"/>
                  <a:pt x="4" y="834"/>
                </a:cubicBezTo>
                <a:cubicBezTo>
                  <a:pt x="6" y="1034"/>
                  <a:pt x="78" y="1217"/>
                  <a:pt x="198" y="1359"/>
                </a:cubicBezTo>
                <a:cubicBezTo>
                  <a:pt x="264" y="1392"/>
                  <a:pt x="344" y="1381"/>
                  <a:pt x="378" y="1345"/>
                </a:cubicBezTo>
                <a:close/>
                <a:moveTo>
                  <a:pt x="1256" y="1214"/>
                </a:moveTo>
                <a:cubicBezTo>
                  <a:pt x="1329" y="1349"/>
                  <a:pt x="1164" y="1445"/>
                  <a:pt x="1013" y="1488"/>
                </a:cubicBezTo>
                <a:cubicBezTo>
                  <a:pt x="992" y="1550"/>
                  <a:pt x="958" y="1606"/>
                  <a:pt x="919" y="1646"/>
                </a:cubicBezTo>
                <a:cubicBezTo>
                  <a:pt x="1280" y="1606"/>
                  <a:pt x="1541" y="1351"/>
                  <a:pt x="1349" y="1105"/>
                </a:cubicBezTo>
                <a:cubicBezTo>
                  <a:pt x="1317" y="1152"/>
                  <a:pt x="1287" y="1187"/>
                  <a:pt x="1256" y="121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109728" tIns="54864" rIns="109728" bIns="54864"/>
          <a:lstStyle/>
          <a:p>
            <a:pPr marL="0" marR="0" lvl="0" indent="0" algn="l" defTabSz="9505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bg-BG" sz="168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微软雅黑" panose="020B0503020204020204" pitchFamily="34" charset="-122"/>
              <a:cs typeface="Calibri" panose="020F0502020204030204" pitchFamily="34" charset="0"/>
              <a:sym typeface="Arial" panose="020B0604020202090204" pitchFamily="34" charset="0"/>
            </a:endParaRPr>
          </a:p>
        </p:txBody>
      </p:sp>
      <p:sp>
        <p:nvSpPr>
          <p:cNvPr id="10" name="Round Same Side Corner Rectangle 79"/>
          <p:cNvSpPr/>
          <p:nvPr/>
        </p:nvSpPr>
        <p:spPr>
          <a:xfrm rot="16200000">
            <a:off x="7743031" y="2070894"/>
            <a:ext cx="371475" cy="62706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FBF53"/>
          </a:solidFill>
          <a:ln w="12700">
            <a:solidFill>
              <a:schemeClr val="bg1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bg-BG" sz="319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Calibri" panose="020F0502020204030204" pitchFamily="34" charset="0"/>
              <a:cs typeface="Calibri" panose="020F0502020204030204" pitchFamily="34" charset="0"/>
              <a:sym typeface="Arial" panose="020B0604020202090204" pitchFamily="34" charset="0"/>
            </a:endParaRPr>
          </a:p>
        </p:txBody>
      </p:sp>
      <p:sp>
        <p:nvSpPr>
          <p:cNvPr id="11" name="Round Same Side Corner Rectangle 80"/>
          <p:cNvSpPr/>
          <p:nvPr/>
        </p:nvSpPr>
        <p:spPr>
          <a:xfrm rot="16200000">
            <a:off x="7733506" y="3352006"/>
            <a:ext cx="373063" cy="625475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07474"/>
          </a:solidFill>
          <a:ln w="12700">
            <a:solidFill>
              <a:schemeClr val="bg1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bg-BG" sz="319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Calibri" panose="020F0502020204030204" pitchFamily="34" charset="0"/>
              <a:cs typeface="Calibri" panose="020F0502020204030204" pitchFamily="34" charset="0"/>
              <a:sym typeface="Arial" panose="020B0604020202090204" pitchFamily="34" charset="0"/>
            </a:endParaRPr>
          </a:p>
        </p:txBody>
      </p:sp>
      <p:sp>
        <p:nvSpPr>
          <p:cNvPr id="12" name="Round Same Side Corner Rectangle 81"/>
          <p:cNvSpPr/>
          <p:nvPr/>
        </p:nvSpPr>
        <p:spPr>
          <a:xfrm rot="16200000">
            <a:off x="7737475" y="4556125"/>
            <a:ext cx="373063" cy="62706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2B3C5"/>
          </a:solidFill>
          <a:ln w="12700">
            <a:solidFill>
              <a:schemeClr val="bg1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bg-BG" sz="319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Calibri" panose="020F0502020204030204" pitchFamily="34" charset="0"/>
              <a:cs typeface="Calibri" panose="020F0502020204030204" pitchFamily="34" charset="0"/>
              <a:sym typeface="Arial" panose="020B0604020202090204" pitchFamily="34" charset="0"/>
            </a:endParaRPr>
          </a:p>
        </p:txBody>
      </p:sp>
      <p:sp>
        <p:nvSpPr>
          <p:cNvPr id="13" name="Freeform 13"/>
          <p:cNvSpPr>
            <a:spLocks noEditPoints="1"/>
          </p:cNvSpPr>
          <p:nvPr/>
        </p:nvSpPr>
        <p:spPr bwMode="auto">
          <a:xfrm>
            <a:off x="7861300" y="2252663"/>
            <a:ext cx="222250" cy="254000"/>
          </a:xfrm>
          <a:custGeom>
            <a:avLst/>
            <a:gdLst>
              <a:gd name="T0" fmla="*/ 860 w 1450"/>
              <a:gd name="T1" fmla="*/ 121 h 1648"/>
              <a:gd name="T2" fmla="*/ 604 w 1450"/>
              <a:gd name="T3" fmla="*/ 121 h 1648"/>
              <a:gd name="T4" fmla="*/ 604 w 1450"/>
              <a:gd name="T5" fmla="*/ 254 h 1648"/>
              <a:gd name="T6" fmla="*/ 795 w 1450"/>
              <a:gd name="T7" fmla="*/ 254 h 1648"/>
              <a:gd name="T8" fmla="*/ 795 w 1450"/>
              <a:gd name="T9" fmla="*/ 560 h 1648"/>
              <a:gd name="T10" fmla="*/ 1082 w 1450"/>
              <a:gd name="T11" fmla="*/ 560 h 1648"/>
              <a:gd name="T12" fmla="*/ 1082 w 1450"/>
              <a:gd name="T13" fmla="*/ 1287 h 1648"/>
              <a:gd name="T14" fmla="*/ 217 w 1450"/>
              <a:gd name="T15" fmla="*/ 1287 h 1648"/>
              <a:gd name="T16" fmla="*/ 217 w 1450"/>
              <a:gd name="T17" fmla="*/ 995 h 1648"/>
              <a:gd name="T18" fmla="*/ 85 w 1450"/>
              <a:gd name="T19" fmla="*/ 954 h 1648"/>
              <a:gd name="T20" fmla="*/ 85 w 1450"/>
              <a:gd name="T21" fmla="*/ 1419 h 1648"/>
              <a:gd name="T22" fmla="*/ 1214 w 1450"/>
              <a:gd name="T23" fmla="*/ 1419 h 1648"/>
              <a:gd name="T24" fmla="*/ 1214 w 1450"/>
              <a:gd name="T25" fmla="*/ 483 h 1648"/>
              <a:gd name="T26" fmla="*/ 860 w 1450"/>
              <a:gd name="T27" fmla="*/ 121 h 1648"/>
              <a:gd name="T28" fmla="*/ 504 w 1450"/>
              <a:gd name="T29" fmla="*/ 121 h 1648"/>
              <a:gd name="T30" fmla="*/ 416 w 1450"/>
              <a:gd name="T31" fmla="*/ 121 h 1648"/>
              <a:gd name="T32" fmla="*/ 416 w 1450"/>
              <a:gd name="T33" fmla="*/ 644 h 1648"/>
              <a:gd name="T34" fmla="*/ 252 w 1450"/>
              <a:gd name="T35" fmla="*/ 808 h 1648"/>
              <a:gd name="T36" fmla="*/ 252 w 1450"/>
              <a:gd name="T37" fmla="*/ 808 h 1648"/>
              <a:gd name="T38" fmla="*/ 88 w 1450"/>
              <a:gd name="T39" fmla="*/ 644 h 1648"/>
              <a:gd name="T40" fmla="*/ 88 w 1450"/>
              <a:gd name="T41" fmla="*/ 187 h 1648"/>
              <a:gd name="T42" fmla="*/ 187 w 1450"/>
              <a:gd name="T43" fmla="*/ 88 h 1648"/>
              <a:gd name="T44" fmla="*/ 187 w 1450"/>
              <a:gd name="T45" fmla="*/ 88 h 1648"/>
              <a:gd name="T46" fmla="*/ 287 w 1450"/>
              <a:gd name="T47" fmla="*/ 187 h 1648"/>
              <a:gd name="T48" fmla="*/ 287 w 1450"/>
              <a:gd name="T49" fmla="*/ 542 h 1648"/>
              <a:gd name="T50" fmla="*/ 253 w 1450"/>
              <a:gd name="T51" fmla="*/ 576 h 1648"/>
              <a:gd name="T52" fmla="*/ 253 w 1450"/>
              <a:gd name="T53" fmla="*/ 576 h 1648"/>
              <a:gd name="T54" fmla="*/ 218 w 1450"/>
              <a:gd name="T55" fmla="*/ 542 h 1648"/>
              <a:gd name="T56" fmla="*/ 218 w 1450"/>
              <a:gd name="T57" fmla="*/ 288 h 1648"/>
              <a:gd name="T58" fmla="*/ 131 w 1450"/>
              <a:gd name="T59" fmla="*/ 288 h 1648"/>
              <a:gd name="T60" fmla="*/ 131 w 1450"/>
              <a:gd name="T61" fmla="*/ 542 h 1648"/>
              <a:gd name="T62" fmla="*/ 253 w 1450"/>
              <a:gd name="T63" fmla="*/ 664 h 1648"/>
              <a:gd name="T64" fmla="*/ 253 w 1450"/>
              <a:gd name="T65" fmla="*/ 664 h 1648"/>
              <a:gd name="T66" fmla="*/ 375 w 1450"/>
              <a:gd name="T67" fmla="*/ 542 h 1648"/>
              <a:gd name="T68" fmla="*/ 375 w 1450"/>
              <a:gd name="T69" fmla="*/ 187 h 1648"/>
              <a:gd name="T70" fmla="*/ 187 w 1450"/>
              <a:gd name="T71" fmla="*/ 0 h 1648"/>
              <a:gd name="T72" fmla="*/ 187 w 1450"/>
              <a:gd name="T73" fmla="*/ 0 h 1648"/>
              <a:gd name="T74" fmla="*/ 0 w 1450"/>
              <a:gd name="T75" fmla="*/ 187 h 1648"/>
              <a:gd name="T76" fmla="*/ 0 w 1450"/>
              <a:gd name="T77" fmla="*/ 644 h 1648"/>
              <a:gd name="T78" fmla="*/ 252 w 1450"/>
              <a:gd name="T79" fmla="*/ 896 h 1648"/>
              <a:gd name="T80" fmla="*/ 252 w 1450"/>
              <a:gd name="T81" fmla="*/ 896 h 1648"/>
              <a:gd name="T82" fmla="*/ 504 w 1450"/>
              <a:gd name="T83" fmla="*/ 644 h 1648"/>
              <a:gd name="T84" fmla="*/ 504 w 1450"/>
              <a:gd name="T85" fmla="*/ 121 h 1648"/>
              <a:gd name="T86" fmla="*/ 1317 w 1450"/>
              <a:gd name="T87" fmla="*/ 565 h 1648"/>
              <a:gd name="T88" fmla="*/ 1317 w 1450"/>
              <a:gd name="T89" fmla="*/ 1515 h 1648"/>
              <a:gd name="T90" fmla="*/ 333 w 1450"/>
              <a:gd name="T91" fmla="*/ 1515 h 1648"/>
              <a:gd name="T92" fmla="*/ 333 w 1450"/>
              <a:gd name="T93" fmla="*/ 1648 h 1648"/>
              <a:gd name="T94" fmla="*/ 1450 w 1450"/>
              <a:gd name="T95" fmla="*/ 1648 h 1648"/>
              <a:gd name="T96" fmla="*/ 1450 w 1450"/>
              <a:gd name="T97" fmla="*/ 697 h 1648"/>
              <a:gd name="T98" fmla="*/ 1317 w 1450"/>
              <a:gd name="T99" fmla="*/ 565 h 1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450" h="1648">
                <a:moveTo>
                  <a:pt x="860" y="121"/>
                </a:moveTo>
                <a:cubicBezTo>
                  <a:pt x="604" y="121"/>
                  <a:pt x="604" y="121"/>
                  <a:pt x="604" y="121"/>
                </a:cubicBezTo>
                <a:cubicBezTo>
                  <a:pt x="604" y="254"/>
                  <a:pt x="604" y="254"/>
                  <a:pt x="604" y="254"/>
                </a:cubicBezTo>
                <a:cubicBezTo>
                  <a:pt x="795" y="254"/>
                  <a:pt x="795" y="254"/>
                  <a:pt x="795" y="254"/>
                </a:cubicBezTo>
                <a:cubicBezTo>
                  <a:pt x="795" y="560"/>
                  <a:pt x="795" y="560"/>
                  <a:pt x="795" y="560"/>
                </a:cubicBezTo>
                <a:cubicBezTo>
                  <a:pt x="1082" y="560"/>
                  <a:pt x="1082" y="560"/>
                  <a:pt x="1082" y="560"/>
                </a:cubicBezTo>
                <a:cubicBezTo>
                  <a:pt x="1082" y="1287"/>
                  <a:pt x="1082" y="1287"/>
                  <a:pt x="1082" y="1287"/>
                </a:cubicBezTo>
                <a:cubicBezTo>
                  <a:pt x="217" y="1287"/>
                  <a:pt x="217" y="1287"/>
                  <a:pt x="217" y="1287"/>
                </a:cubicBezTo>
                <a:cubicBezTo>
                  <a:pt x="217" y="995"/>
                  <a:pt x="217" y="995"/>
                  <a:pt x="217" y="995"/>
                </a:cubicBezTo>
                <a:cubicBezTo>
                  <a:pt x="170" y="990"/>
                  <a:pt x="125" y="976"/>
                  <a:pt x="85" y="954"/>
                </a:cubicBezTo>
                <a:cubicBezTo>
                  <a:pt x="85" y="1419"/>
                  <a:pt x="85" y="1419"/>
                  <a:pt x="85" y="1419"/>
                </a:cubicBezTo>
                <a:cubicBezTo>
                  <a:pt x="1214" y="1419"/>
                  <a:pt x="1214" y="1419"/>
                  <a:pt x="1214" y="1419"/>
                </a:cubicBezTo>
                <a:cubicBezTo>
                  <a:pt x="1214" y="483"/>
                  <a:pt x="1214" y="483"/>
                  <a:pt x="1214" y="483"/>
                </a:cubicBezTo>
                <a:lnTo>
                  <a:pt x="860" y="121"/>
                </a:lnTo>
                <a:close/>
                <a:moveTo>
                  <a:pt x="504" y="121"/>
                </a:moveTo>
                <a:cubicBezTo>
                  <a:pt x="416" y="121"/>
                  <a:pt x="416" y="121"/>
                  <a:pt x="416" y="121"/>
                </a:cubicBezTo>
                <a:cubicBezTo>
                  <a:pt x="416" y="644"/>
                  <a:pt x="416" y="644"/>
                  <a:pt x="416" y="644"/>
                </a:cubicBezTo>
                <a:cubicBezTo>
                  <a:pt x="416" y="735"/>
                  <a:pt x="343" y="808"/>
                  <a:pt x="252" y="808"/>
                </a:cubicBezTo>
                <a:cubicBezTo>
                  <a:pt x="252" y="808"/>
                  <a:pt x="252" y="808"/>
                  <a:pt x="252" y="808"/>
                </a:cubicBezTo>
                <a:cubicBezTo>
                  <a:pt x="161" y="808"/>
                  <a:pt x="88" y="735"/>
                  <a:pt x="88" y="644"/>
                </a:cubicBezTo>
                <a:cubicBezTo>
                  <a:pt x="88" y="187"/>
                  <a:pt x="88" y="187"/>
                  <a:pt x="88" y="187"/>
                </a:cubicBezTo>
                <a:cubicBezTo>
                  <a:pt x="88" y="132"/>
                  <a:pt x="132" y="88"/>
                  <a:pt x="187" y="88"/>
                </a:cubicBezTo>
                <a:cubicBezTo>
                  <a:pt x="187" y="88"/>
                  <a:pt x="187" y="88"/>
                  <a:pt x="187" y="88"/>
                </a:cubicBezTo>
                <a:cubicBezTo>
                  <a:pt x="242" y="88"/>
                  <a:pt x="287" y="132"/>
                  <a:pt x="287" y="187"/>
                </a:cubicBezTo>
                <a:cubicBezTo>
                  <a:pt x="287" y="542"/>
                  <a:pt x="287" y="542"/>
                  <a:pt x="287" y="542"/>
                </a:cubicBezTo>
                <a:cubicBezTo>
                  <a:pt x="287" y="561"/>
                  <a:pt x="271" y="576"/>
                  <a:pt x="253" y="576"/>
                </a:cubicBezTo>
                <a:cubicBezTo>
                  <a:pt x="253" y="576"/>
                  <a:pt x="253" y="576"/>
                  <a:pt x="253" y="576"/>
                </a:cubicBezTo>
                <a:cubicBezTo>
                  <a:pt x="234" y="576"/>
                  <a:pt x="218" y="561"/>
                  <a:pt x="218" y="542"/>
                </a:cubicBezTo>
                <a:cubicBezTo>
                  <a:pt x="218" y="288"/>
                  <a:pt x="218" y="288"/>
                  <a:pt x="218" y="288"/>
                </a:cubicBezTo>
                <a:cubicBezTo>
                  <a:pt x="131" y="288"/>
                  <a:pt x="131" y="288"/>
                  <a:pt x="131" y="288"/>
                </a:cubicBezTo>
                <a:cubicBezTo>
                  <a:pt x="131" y="542"/>
                  <a:pt x="131" y="542"/>
                  <a:pt x="131" y="542"/>
                </a:cubicBezTo>
                <a:cubicBezTo>
                  <a:pt x="131" y="609"/>
                  <a:pt x="185" y="664"/>
                  <a:pt x="253" y="664"/>
                </a:cubicBezTo>
                <a:cubicBezTo>
                  <a:pt x="253" y="664"/>
                  <a:pt x="253" y="664"/>
                  <a:pt x="253" y="664"/>
                </a:cubicBezTo>
                <a:cubicBezTo>
                  <a:pt x="320" y="664"/>
                  <a:pt x="375" y="609"/>
                  <a:pt x="375" y="542"/>
                </a:cubicBezTo>
                <a:cubicBezTo>
                  <a:pt x="375" y="187"/>
                  <a:pt x="375" y="187"/>
                  <a:pt x="375" y="187"/>
                </a:cubicBezTo>
                <a:cubicBezTo>
                  <a:pt x="374" y="84"/>
                  <a:pt x="290" y="0"/>
                  <a:pt x="187" y="0"/>
                </a:cubicBezTo>
                <a:cubicBezTo>
                  <a:pt x="187" y="0"/>
                  <a:pt x="187" y="0"/>
                  <a:pt x="187" y="0"/>
                </a:cubicBezTo>
                <a:cubicBezTo>
                  <a:pt x="84" y="0"/>
                  <a:pt x="0" y="84"/>
                  <a:pt x="0" y="187"/>
                </a:cubicBezTo>
                <a:cubicBezTo>
                  <a:pt x="0" y="644"/>
                  <a:pt x="0" y="644"/>
                  <a:pt x="0" y="644"/>
                </a:cubicBezTo>
                <a:cubicBezTo>
                  <a:pt x="0" y="783"/>
                  <a:pt x="113" y="896"/>
                  <a:pt x="252" y="896"/>
                </a:cubicBezTo>
                <a:cubicBezTo>
                  <a:pt x="252" y="896"/>
                  <a:pt x="252" y="896"/>
                  <a:pt x="252" y="896"/>
                </a:cubicBezTo>
                <a:cubicBezTo>
                  <a:pt x="391" y="896"/>
                  <a:pt x="504" y="783"/>
                  <a:pt x="504" y="644"/>
                </a:cubicBezTo>
                <a:lnTo>
                  <a:pt x="504" y="121"/>
                </a:lnTo>
                <a:close/>
                <a:moveTo>
                  <a:pt x="1317" y="565"/>
                </a:moveTo>
                <a:cubicBezTo>
                  <a:pt x="1317" y="1515"/>
                  <a:pt x="1317" y="1515"/>
                  <a:pt x="1317" y="1515"/>
                </a:cubicBezTo>
                <a:cubicBezTo>
                  <a:pt x="333" y="1515"/>
                  <a:pt x="333" y="1515"/>
                  <a:pt x="333" y="1515"/>
                </a:cubicBezTo>
                <a:cubicBezTo>
                  <a:pt x="333" y="1648"/>
                  <a:pt x="333" y="1648"/>
                  <a:pt x="333" y="1648"/>
                </a:cubicBezTo>
                <a:cubicBezTo>
                  <a:pt x="1450" y="1648"/>
                  <a:pt x="1450" y="1648"/>
                  <a:pt x="1450" y="1648"/>
                </a:cubicBezTo>
                <a:cubicBezTo>
                  <a:pt x="1450" y="697"/>
                  <a:pt x="1450" y="697"/>
                  <a:pt x="1450" y="697"/>
                </a:cubicBezTo>
                <a:lnTo>
                  <a:pt x="1317" y="56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109728" tIns="54864" rIns="109728" bIns="54864"/>
          <a:lstStyle/>
          <a:p>
            <a:pPr marL="0" marR="0" lvl="0" indent="0" algn="l" defTabSz="9505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bg-BG" sz="168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微软雅黑" panose="020B0503020204020204" pitchFamily="34" charset="-122"/>
              <a:cs typeface="Calibri" panose="020F0502020204030204" pitchFamily="34" charset="0"/>
              <a:sym typeface="Arial" panose="020B0604020202090204" pitchFamily="34" charset="0"/>
            </a:endParaRPr>
          </a:p>
        </p:txBody>
      </p:sp>
      <p:sp>
        <p:nvSpPr>
          <p:cNvPr id="14" name="Freeform 17"/>
          <p:cNvSpPr>
            <a:spLocks noEditPoints="1"/>
          </p:cNvSpPr>
          <p:nvPr/>
        </p:nvSpPr>
        <p:spPr bwMode="auto">
          <a:xfrm>
            <a:off x="7818438" y="3525838"/>
            <a:ext cx="292100" cy="268288"/>
          </a:xfrm>
          <a:custGeom>
            <a:avLst/>
            <a:gdLst>
              <a:gd name="T0" fmla="*/ 812 w 1648"/>
              <a:gd name="T1" fmla="*/ 0 h 1502"/>
              <a:gd name="T2" fmla="*/ 457 w 1648"/>
              <a:gd name="T3" fmla="*/ 354 h 1502"/>
              <a:gd name="T4" fmla="*/ 812 w 1648"/>
              <a:gd name="T5" fmla="*/ 1120 h 1502"/>
              <a:gd name="T6" fmla="*/ 1167 w 1648"/>
              <a:gd name="T7" fmla="*/ 354 h 1502"/>
              <a:gd name="T8" fmla="*/ 812 w 1648"/>
              <a:gd name="T9" fmla="*/ 0 h 1502"/>
              <a:gd name="T10" fmla="*/ 812 w 1648"/>
              <a:gd name="T11" fmla="*/ 473 h 1502"/>
              <a:gd name="T12" fmla="*/ 685 w 1648"/>
              <a:gd name="T13" fmla="*/ 346 h 1502"/>
              <a:gd name="T14" fmla="*/ 812 w 1648"/>
              <a:gd name="T15" fmla="*/ 218 h 1502"/>
              <a:gd name="T16" fmla="*/ 939 w 1648"/>
              <a:gd name="T17" fmla="*/ 346 h 1502"/>
              <a:gd name="T18" fmla="*/ 812 w 1648"/>
              <a:gd name="T19" fmla="*/ 473 h 1502"/>
              <a:gd name="T20" fmla="*/ 1648 w 1648"/>
              <a:gd name="T21" fmla="*/ 1502 h 1502"/>
              <a:gd name="T22" fmla="*/ 1187 w 1648"/>
              <a:gd name="T23" fmla="*/ 1336 h 1502"/>
              <a:gd name="T24" fmla="*/ 813 w 1648"/>
              <a:gd name="T25" fmla="*/ 1502 h 1502"/>
              <a:gd name="T26" fmla="*/ 441 w 1648"/>
              <a:gd name="T27" fmla="*/ 1336 h 1502"/>
              <a:gd name="T28" fmla="*/ 0 w 1648"/>
              <a:gd name="T29" fmla="*/ 1502 h 1502"/>
              <a:gd name="T30" fmla="*/ 270 w 1648"/>
              <a:gd name="T31" fmla="*/ 965 h 1502"/>
              <a:gd name="T32" fmla="*/ 572 w 1648"/>
              <a:gd name="T33" fmla="*/ 834 h 1502"/>
              <a:gd name="T34" fmla="*/ 633 w 1648"/>
              <a:gd name="T35" fmla="*/ 939 h 1502"/>
              <a:gd name="T36" fmla="*/ 358 w 1648"/>
              <a:gd name="T37" fmla="*/ 1058 h 1502"/>
              <a:gd name="T38" fmla="*/ 245 w 1648"/>
              <a:gd name="T39" fmla="*/ 1281 h 1502"/>
              <a:gd name="T40" fmla="*/ 431 w 1648"/>
              <a:gd name="T41" fmla="*/ 1211 h 1502"/>
              <a:gd name="T42" fmla="*/ 539 w 1648"/>
              <a:gd name="T43" fmla="*/ 1018 h 1502"/>
              <a:gd name="T44" fmla="*/ 495 w 1648"/>
              <a:gd name="T45" fmla="*/ 1228 h 1502"/>
              <a:gd name="T46" fmla="*/ 781 w 1648"/>
              <a:gd name="T47" fmla="*/ 1356 h 1502"/>
              <a:gd name="T48" fmla="*/ 813 w 1648"/>
              <a:gd name="T49" fmla="*/ 1212 h 1502"/>
              <a:gd name="T50" fmla="*/ 849 w 1648"/>
              <a:gd name="T51" fmla="*/ 1357 h 1502"/>
              <a:gd name="T52" fmla="*/ 1135 w 1648"/>
              <a:gd name="T53" fmla="*/ 1228 h 1502"/>
              <a:gd name="T54" fmla="*/ 1092 w 1648"/>
              <a:gd name="T55" fmla="*/ 1012 h 1502"/>
              <a:gd name="T56" fmla="*/ 1200 w 1648"/>
              <a:gd name="T57" fmla="*/ 1213 h 1502"/>
              <a:gd name="T58" fmla="*/ 1405 w 1648"/>
              <a:gd name="T59" fmla="*/ 1287 h 1502"/>
              <a:gd name="T60" fmla="*/ 1290 w 1648"/>
              <a:gd name="T61" fmla="*/ 1058 h 1502"/>
              <a:gd name="T62" fmla="*/ 994 w 1648"/>
              <a:gd name="T63" fmla="*/ 932 h 1502"/>
              <a:gd name="T64" fmla="*/ 1056 w 1648"/>
              <a:gd name="T65" fmla="*/ 828 h 1502"/>
              <a:gd name="T66" fmla="*/ 1378 w 1648"/>
              <a:gd name="T67" fmla="*/ 965 h 1502"/>
              <a:gd name="T68" fmla="*/ 1648 w 1648"/>
              <a:gd name="T69" fmla="*/ 1502 h 15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648" h="1502">
                <a:moveTo>
                  <a:pt x="812" y="0"/>
                </a:moveTo>
                <a:cubicBezTo>
                  <a:pt x="616" y="0"/>
                  <a:pt x="457" y="158"/>
                  <a:pt x="457" y="354"/>
                </a:cubicBezTo>
                <a:cubicBezTo>
                  <a:pt x="457" y="646"/>
                  <a:pt x="736" y="676"/>
                  <a:pt x="812" y="1120"/>
                </a:cubicBezTo>
                <a:cubicBezTo>
                  <a:pt x="888" y="676"/>
                  <a:pt x="1167" y="646"/>
                  <a:pt x="1167" y="354"/>
                </a:cubicBezTo>
                <a:cubicBezTo>
                  <a:pt x="1167" y="158"/>
                  <a:pt x="1008" y="0"/>
                  <a:pt x="812" y="0"/>
                </a:cubicBezTo>
                <a:close/>
                <a:moveTo>
                  <a:pt x="812" y="473"/>
                </a:moveTo>
                <a:cubicBezTo>
                  <a:pt x="742" y="473"/>
                  <a:pt x="685" y="416"/>
                  <a:pt x="685" y="346"/>
                </a:cubicBezTo>
                <a:cubicBezTo>
                  <a:pt x="685" y="275"/>
                  <a:pt x="742" y="218"/>
                  <a:pt x="812" y="218"/>
                </a:cubicBezTo>
                <a:cubicBezTo>
                  <a:pt x="882" y="218"/>
                  <a:pt x="939" y="275"/>
                  <a:pt x="939" y="346"/>
                </a:cubicBezTo>
                <a:cubicBezTo>
                  <a:pt x="939" y="416"/>
                  <a:pt x="882" y="473"/>
                  <a:pt x="812" y="473"/>
                </a:cubicBezTo>
                <a:close/>
                <a:moveTo>
                  <a:pt x="1648" y="1502"/>
                </a:moveTo>
                <a:cubicBezTo>
                  <a:pt x="1187" y="1336"/>
                  <a:pt x="1187" y="1336"/>
                  <a:pt x="1187" y="1336"/>
                </a:cubicBezTo>
                <a:cubicBezTo>
                  <a:pt x="813" y="1502"/>
                  <a:pt x="813" y="1502"/>
                  <a:pt x="813" y="1502"/>
                </a:cubicBezTo>
                <a:cubicBezTo>
                  <a:pt x="441" y="1336"/>
                  <a:pt x="441" y="1336"/>
                  <a:pt x="441" y="1336"/>
                </a:cubicBezTo>
                <a:cubicBezTo>
                  <a:pt x="0" y="1502"/>
                  <a:pt x="0" y="1502"/>
                  <a:pt x="0" y="1502"/>
                </a:cubicBezTo>
                <a:cubicBezTo>
                  <a:pt x="270" y="965"/>
                  <a:pt x="270" y="965"/>
                  <a:pt x="270" y="965"/>
                </a:cubicBezTo>
                <a:cubicBezTo>
                  <a:pt x="572" y="834"/>
                  <a:pt x="572" y="834"/>
                  <a:pt x="572" y="834"/>
                </a:cubicBezTo>
                <a:cubicBezTo>
                  <a:pt x="593" y="865"/>
                  <a:pt x="614" y="899"/>
                  <a:pt x="633" y="939"/>
                </a:cubicBezTo>
                <a:cubicBezTo>
                  <a:pt x="567" y="967"/>
                  <a:pt x="622" y="943"/>
                  <a:pt x="358" y="1058"/>
                </a:cubicBezTo>
                <a:cubicBezTo>
                  <a:pt x="245" y="1281"/>
                  <a:pt x="245" y="1281"/>
                  <a:pt x="245" y="1281"/>
                </a:cubicBezTo>
                <a:cubicBezTo>
                  <a:pt x="431" y="1211"/>
                  <a:pt x="431" y="1211"/>
                  <a:pt x="431" y="1211"/>
                </a:cubicBezTo>
                <a:cubicBezTo>
                  <a:pt x="539" y="1018"/>
                  <a:pt x="539" y="1018"/>
                  <a:pt x="539" y="1018"/>
                </a:cubicBezTo>
                <a:cubicBezTo>
                  <a:pt x="495" y="1228"/>
                  <a:pt x="495" y="1228"/>
                  <a:pt x="495" y="1228"/>
                </a:cubicBezTo>
                <a:cubicBezTo>
                  <a:pt x="781" y="1356"/>
                  <a:pt x="781" y="1356"/>
                  <a:pt x="781" y="1356"/>
                </a:cubicBezTo>
                <a:cubicBezTo>
                  <a:pt x="813" y="1212"/>
                  <a:pt x="813" y="1212"/>
                  <a:pt x="813" y="1212"/>
                </a:cubicBezTo>
                <a:cubicBezTo>
                  <a:pt x="849" y="1357"/>
                  <a:pt x="849" y="1357"/>
                  <a:pt x="849" y="1357"/>
                </a:cubicBezTo>
                <a:cubicBezTo>
                  <a:pt x="1135" y="1228"/>
                  <a:pt x="1135" y="1228"/>
                  <a:pt x="1135" y="1228"/>
                </a:cubicBezTo>
                <a:cubicBezTo>
                  <a:pt x="1092" y="1012"/>
                  <a:pt x="1092" y="1012"/>
                  <a:pt x="1092" y="1012"/>
                </a:cubicBezTo>
                <a:cubicBezTo>
                  <a:pt x="1200" y="1213"/>
                  <a:pt x="1200" y="1213"/>
                  <a:pt x="1200" y="1213"/>
                </a:cubicBezTo>
                <a:cubicBezTo>
                  <a:pt x="1405" y="1287"/>
                  <a:pt x="1405" y="1287"/>
                  <a:pt x="1405" y="1287"/>
                </a:cubicBezTo>
                <a:cubicBezTo>
                  <a:pt x="1290" y="1058"/>
                  <a:pt x="1290" y="1058"/>
                  <a:pt x="1290" y="1058"/>
                </a:cubicBezTo>
                <a:cubicBezTo>
                  <a:pt x="994" y="932"/>
                  <a:pt x="994" y="932"/>
                  <a:pt x="994" y="932"/>
                </a:cubicBezTo>
                <a:cubicBezTo>
                  <a:pt x="1013" y="894"/>
                  <a:pt x="1034" y="859"/>
                  <a:pt x="1056" y="828"/>
                </a:cubicBezTo>
                <a:cubicBezTo>
                  <a:pt x="1378" y="965"/>
                  <a:pt x="1378" y="965"/>
                  <a:pt x="1378" y="965"/>
                </a:cubicBezTo>
                <a:lnTo>
                  <a:pt x="1648" y="15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109728" tIns="54864" rIns="109728" bIns="54864"/>
          <a:lstStyle/>
          <a:p>
            <a:pPr marL="0" marR="0" lvl="0" indent="0" algn="l" defTabSz="9505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bg-BG" sz="168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微软雅黑" panose="020B0503020204020204" pitchFamily="34" charset="-122"/>
              <a:cs typeface="Calibri" panose="020F0502020204030204" pitchFamily="34" charset="0"/>
              <a:sym typeface="Arial" panose="020B0604020202090204" pitchFamily="34" charset="0"/>
            </a:endParaRPr>
          </a:p>
        </p:txBody>
      </p:sp>
      <p:sp>
        <p:nvSpPr>
          <p:cNvPr id="15" name="Freeform 13"/>
          <p:cNvSpPr>
            <a:spLocks noEditPoints="1"/>
          </p:cNvSpPr>
          <p:nvPr/>
        </p:nvSpPr>
        <p:spPr bwMode="auto">
          <a:xfrm>
            <a:off x="7831138" y="4745038"/>
            <a:ext cx="261938" cy="261938"/>
          </a:xfrm>
          <a:custGeom>
            <a:avLst/>
            <a:gdLst>
              <a:gd name="T0" fmla="*/ 1158 w 1640"/>
              <a:gd name="T1" fmla="*/ 965 h 1642"/>
              <a:gd name="T2" fmla="*/ 705 w 1640"/>
              <a:gd name="T3" fmla="*/ 965 h 1642"/>
              <a:gd name="T4" fmla="*/ 705 w 1640"/>
              <a:gd name="T5" fmla="*/ 467 h 1642"/>
              <a:gd name="T6" fmla="*/ 849 w 1640"/>
              <a:gd name="T7" fmla="*/ 467 h 1642"/>
              <a:gd name="T8" fmla="*/ 849 w 1640"/>
              <a:gd name="T9" fmla="*/ 821 h 1642"/>
              <a:gd name="T10" fmla="*/ 1158 w 1640"/>
              <a:gd name="T11" fmla="*/ 821 h 1642"/>
              <a:gd name="T12" fmla="*/ 1158 w 1640"/>
              <a:gd name="T13" fmla="*/ 965 h 1642"/>
              <a:gd name="T14" fmla="*/ 1354 w 1640"/>
              <a:gd name="T15" fmla="*/ 1311 h 1642"/>
              <a:gd name="T16" fmla="*/ 1543 w 1640"/>
              <a:gd name="T17" fmla="*/ 824 h 1642"/>
              <a:gd name="T18" fmla="*/ 820 w 1640"/>
              <a:gd name="T19" fmla="*/ 101 h 1642"/>
              <a:gd name="T20" fmla="*/ 97 w 1640"/>
              <a:gd name="T21" fmla="*/ 824 h 1642"/>
              <a:gd name="T22" fmla="*/ 286 w 1640"/>
              <a:gd name="T23" fmla="*/ 1311 h 1642"/>
              <a:gd name="T24" fmla="*/ 171 w 1640"/>
              <a:gd name="T25" fmla="*/ 1599 h 1642"/>
              <a:gd name="T26" fmla="*/ 179 w 1640"/>
              <a:gd name="T27" fmla="*/ 1633 h 1642"/>
              <a:gd name="T28" fmla="*/ 215 w 1640"/>
              <a:gd name="T29" fmla="*/ 1635 h 1642"/>
              <a:gd name="T30" fmla="*/ 476 w 1640"/>
              <a:gd name="T31" fmla="*/ 1460 h 1642"/>
              <a:gd name="T32" fmla="*/ 820 w 1640"/>
              <a:gd name="T33" fmla="*/ 1547 h 1642"/>
              <a:gd name="T34" fmla="*/ 1164 w 1640"/>
              <a:gd name="T35" fmla="*/ 1460 h 1642"/>
              <a:gd name="T36" fmla="*/ 1425 w 1640"/>
              <a:gd name="T37" fmla="*/ 1635 h 1642"/>
              <a:gd name="T38" fmla="*/ 1461 w 1640"/>
              <a:gd name="T39" fmla="*/ 1634 h 1642"/>
              <a:gd name="T40" fmla="*/ 1469 w 1640"/>
              <a:gd name="T41" fmla="*/ 1599 h 1642"/>
              <a:gd name="T42" fmla="*/ 1354 w 1640"/>
              <a:gd name="T43" fmla="*/ 1311 h 1642"/>
              <a:gd name="T44" fmla="*/ 820 w 1640"/>
              <a:gd name="T45" fmla="*/ 1367 h 1642"/>
              <a:gd name="T46" fmla="*/ 277 w 1640"/>
              <a:gd name="T47" fmla="*/ 824 h 1642"/>
              <a:gd name="T48" fmla="*/ 820 w 1640"/>
              <a:gd name="T49" fmla="*/ 281 h 1642"/>
              <a:gd name="T50" fmla="*/ 1363 w 1640"/>
              <a:gd name="T51" fmla="*/ 824 h 1642"/>
              <a:gd name="T52" fmla="*/ 820 w 1640"/>
              <a:gd name="T53" fmla="*/ 1367 h 1642"/>
              <a:gd name="T54" fmla="*/ 496 w 1640"/>
              <a:gd name="T55" fmla="*/ 46 h 1642"/>
              <a:gd name="T56" fmla="*/ 328 w 1640"/>
              <a:gd name="T57" fmla="*/ 0 h 1642"/>
              <a:gd name="T58" fmla="*/ 0 w 1640"/>
              <a:gd name="T59" fmla="*/ 328 h 1642"/>
              <a:gd name="T60" fmla="*/ 45 w 1640"/>
              <a:gd name="T61" fmla="*/ 493 h 1642"/>
              <a:gd name="T62" fmla="*/ 496 w 1640"/>
              <a:gd name="T63" fmla="*/ 46 h 1642"/>
              <a:gd name="T64" fmla="*/ 1595 w 1640"/>
              <a:gd name="T65" fmla="*/ 493 h 1642"/>
              <a:gd name="T66" fmla="*/ 1640 w 1640"/>
              <a:gd name="T67" fmla="*/ 328 h 1642"/>
              <a:gd name="T68" fmla="*/ 1312 w 1640"/>
              <a:gd name="T69" fmla="*/ 0 h 1642"/>
              <a:gd name="T70" fmla="*/ 1145 w 1640"/>
              <a:gd name="T71" fmla="*/ 46 h 1642"/>
              <a:gd name="T72" fmla="*/ 1595 w 1640"/>
              <a:gd name="T73" fmla="*/ 493 h 16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640" h="1642">
                <a:moveTo>
                  <a:pt x="1158" y="965"/>
                </a:moveTo>
                <a:cubicBezTo>
                  <a:pt x="705" y="965"/>
                  <a:pt x="705" y="965"/>
                  <a:pt x="705" y="965"/>
                </a:cubicBezTo>
                <a:cubicBezTo>
                  <a:pt x="705" y="467"/>
                  <a:pt x="705" y="467"/>
                  <a:pt x="705" y="467"/>
                </a:cubicBezTo>
                <a:cubicBezTo>
                  <a:pt x="849" y="467"/>
                  <a:pt x="849" y="467"/>
                  <a:pt x="849" y="467"/>
                </a:cubicBezTo>
                <a:cubicBezTo>
                  <a:pt x="849" y="821"/>
                  <a:pt x="849" y="821"/>
                  <a:pt x="849" y="821"/>
                </a:cubicBezTo>
                <a:cubicBezTo>
                  <a:pt x="1158" y="821"/>
                  <a:pt x="1158" y="821"/>
                  <a:pt x="1158" y="821"/>
                </a:cubicBezTo>
                <a:cubicBezTo>
                  <a:pt x="1158" y="965"/>
                  <a:pt x="1158" y="965"/>
                  <a:pt x="1158" y="965"/>
                </a:cubicBezTo>
                <a:close/>
                <a:moveTo>
                  <a:pt x="1354" y="1311"/>
                </a:moveTo>
                <a:cubicBezTo>
                  <a:pt x="1471" y="1183"/>
                  <a:pt x="1543" y="1012"/>
                  <a:pt x="1543" y="824"/>
                </a:cubicBezTo>
                <a:cubicBezTo>
                  <a:pt x="1543" y="424"/>
                  <a:pt x="1219" y="101"/>
                  <a:pt x="820" y="101"/>
                </a:cubicBezTo>
                <a:cubicBezTo>
                  <a:pt x="421" y="101"/>
                  <a:pt x="97" y="424"/>
                  <a:pt x="97" y="824"/>
                </a:cubicBezTo>
                <a:cubicBezTo>
                  <a:pt x="97" y="1012"/>
                  <a:pt x="169" y="1183"/>
                  <a:pt x="286" y="1311"/>
                </a:cubicBezTo>
                <a:cubicBezTo>
                  <a:pt x="250" y="1401"/>
                  <a:pt x="203" y="1520"/>
                  <a:pt x="171" y="1599"/>
                </a:cubicBezTo>
                <a:cubicBezTo>
                  <a:pt x="166" y="1611"/>
                  <a:pt x="169" y="1625"/>
                  <a:pt x="179" y="1633"/>
                </a:cubicBezTo>
                <a:cubicBezTo>
                  <a:pt x="190" y="1642"/>
                  <a:pt x="204" y="1642"/>
                  <a:pt x="215" y="1635"/>
                </a:cubicBezTo>
                <a:cubicBezTo>
                  <a:pt x="288" y="1586"/>
                  <a:pt x="398" y="1513"/>
                  <a:pt x="476" y="1460"/>
                </a:cubicBezTo>
                <a:cubicBezTo>
                  <a:pt x="579" y="1515"/>
                  <a:pt x="696" y="1547"/>
                  <a:pt x="820" y="1547"/>
                </a:cubicBezTo>
                <a:cubicBezTo>
                  <a:pt x="944" y="1547"/>
                  <a:pt x="1061" y="1515"/>
                  <a:pt x="1164" y="1460"/>
                </a:cubicBezTo>
                <a:cubicBezTo>
                  <a:pt x="1425" y="1635"/>
                  <a:pt x="1425" y="1635"/>
                  <a:pt x="1425" y="1635"/>
                </a:cubicBezTo>
                <a:cubicBezTo>
                  <a:pt x="1436" y="1642"/>
                  <a:pt x="1450" y="1642"/>
                  <a:pt x="1461" y="1634"/>
                </a:cubicBezTo>
                <a:cubicBezTo>
                  <a:pt x="1471" y="1625"/>
                  <a:pt x="1474" y="1612"/>
                  <a:pt x="1469" y="1599"/>
                </a:cubicBezTo>
                <a:lnTo>
                  <a:pt x="1354" y="1311"/>
                </a:lnTo>
                <a:close/>
                <a:moveTo>
                  <a:pt x="820" y="1367"/>
                </a:moveTo>
                <a:cubicBezTo>
                  <a:pt x="520" y="1367"/>
                  <a:pt x="277" y="1124"/>
                  <a:pt x="277" y="824"/>
                </a:cubicBezTo>
                <a:cubicBezTo>
                  <a:pt x="277" y="524"/>
                  <a:pt x="520" y="281"/>
                  <a:pt x="820" y="281"/>
                </a:cubicBezTo>
                <a:cubicBezTo>
                  <a:pt x="1120" y="281"/>
                  <a:pt x="1363" y="524"/>
                  <a:pt x="1363" y="824"/>
                </a:cubicBezTo>
                <a:cubicBezTo>
                  <a:pt x="1363" y="1124"/>
                  <a:pt x="1120" y="1367"/>
                  <a:pt x="820" y="1367"/>
                </a:cubicBezTo>
                <a:close/>
                <a:moveTo>
                  <a:pt x="496" y="46"/>
                </a:moveTo>
                <a:cubicBezTo>
                  <a:pt x="446" y="17"/>
                  <a:pt x="389" y="0"/>
                  <a:pt x="328" y="0"/>
                </a:cubicBezTo>
                <a:cubicBezTo>
                  <a:pt x="147" y="0"/>
                  <a:pt x="0" y="147"/>
                  <a:pt x="0" y="328"/>
                </a:cubicBezTo>
                <a:cubicBezTo>
                  <a:pt x="0" y="388"/>
                  <a:pt x="16" y="444"/>
                  <a:pt x="45" y="493"/>
                </a:cubicBezTo>
                <a:cubicBezTo>
                  <a:pt x="131" y="292"/>
                  <a:pt x="293" y="130"/>
                  <a:pt x="496" y="46"/>
                </a:cubicBezTo>
                <a:close/>
                <a:moveTo>
                  <a:pt x="1595" y="493"/>
                </a:moveTo>
                <a:cubicBezTo>
                  <a:pt x="1624" y="444"/>
                  <a:pt x="1640" y="388"/>
                  <a:pt x="1640" y="328"/>
                </a:cubicBezTo>
                <a:cubicBezTo>
                  <a:pt x="1640" y="147"/>
                  <a:pt x="1493" y="0"/>
                  <a:pt x="1312" y="0"/>
                </a:cubicBezTo>
                <a:cubicBezTo>
                  <a:pt x="1251" y="0"/>
                  <a:pt x="1194" y="17"/>
                  <a:pt x="1145" y="46"/>
                </a:cubicBezTo>
                <a:cubicBezTo>
                  <a:pt x="1347" y="130"/>
                  <a:pt x="1509" y="292"/>
                  <a:pt x="1595" y="49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109728" tIns="54864" rIns="109728" bIns="54864"/>
          <a:lstStyle/>
          <a:p>
            <a:pPr marL="0" marR="0" lvl="0" indent="0" algn="l" defTabSz="9505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bg-BG" sz="168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微软雅黑" panose="020B0503020204020204" pitchFamily="34" charset="-122"/>
              <a:cs typeface="Calibri" panose="020F0502020204030204" pitchFamily="34" charset="0"/>
              <a:sym typeface="Arial" panose="020B0604020202090204" pitchFamily="34" charset="0"/>
            </a:endParaRPr>
          </a:p>
        </p:txBody>
      </p:sp>
      <p:cxnSp>
        <p:nvCxnSpPr>
          <p:cNvPr id="16" name="Straight Connector 42"/>
          <p:cNvCxnSpPr/>
          <p:nvPr/>
        </p:nvCxnSpPr>
        <p:spPr>
          <a:xfrm flipH="1">
            <a:off x="6686550" y="2555875"/>
            <a:ext cx="790575" cy="776288"/>
          </a:xfrm>
          <a:prstGeom prst="line">
            <a:avLst/>
          </a:prstGeom>
          <a:ln w="12700">
            <a:solidFill>
              <a:srgbClr val="ADBACA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43"/>
          <p:cNvCxnSpPr/>
          <p:nvPr/>
        </p:nvCxnSpPr>
        <p:spPr>
          <a:xfrm flipH="1" flipV="1">
            <a:off x="6716713" y="3659188"/>
            <a:ext cx="742950" cy="6350"/>
          </a:xfrm>
          <a:prstGeom prst="line">
            <a:avLst/>
          </a:prstGeom>
          <a:ln w="12700">
            <a:solidFill>
              <a:srgbClr val="ADBACA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44"/>
          <p:cNvCxnSpPr/>
          <p:nvPr/>
        </p:nvCxnSpPr>
        <p:spPr>
          <a:xfrm>
            <a:off x="6673850" y="3971925"/>
            <a:ext cx="792163" cy="776288"/>
          </a:xfrm>
          <a:prstGeom prst="line">
            <a:avLst/>
          </a:prstGeom>
          <a:ln w="12700">
            <a:solidFill>
              <a:srgbClr val="ADBACA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30" name="TextBox 13"/>
          <p:cNvSpPr txBox="1"/>
          <p:nvPr/>
        </p:nvSpPr>
        <p:spPr>
          <a:xfrm>
            <a:off x="8406130" y="2284730"/>
            <a:ext cx="2431415" cy="245745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t">
            <a:spAutoFit/>
          </a:bodyPr>
          <a:p>
            <a:pPr defTabSz="1216025">
              <a:spcBef>
                <a:spcPct val="20000"/>
              </a:spcBef>
            </a:pPr>
            <a:r>
              <a:rPr lang="en-US" altLang="zh-CN" sz="1600" b="1" dirty="0">
                <a:solidFill>
                  <a:srgbClr val="445469"/>
                </a:solidFill>
                <a:ea typeface="微软雅黑" panose="020B0503020204020204" pitchFamily="34" charset="-122"/>
                <a:cs typeface="Calibri" panose="020F0502020204030204" pitchFamily="34" charset="0"/>
                <a:sym typeface="Arial" panose="020B0604020202090204" pitchFamily="34" charset="0"/>
              </a:rPr>
              <a:t>POKOK PIKIRAN FREUD</a:t>
            </a:r>
            <a:endParaRPr lang="en-US" altLang="zh-CN" sz="1600" b="1" dirty="0">
              <a:solidFill>
                <a:srgbClr val="445469"/>
              </a:solidFill>
              <a:ea typeface="微软雅黑" panose="020B0503020204020204" pitchFamily="34" charset="-122"/>
              <a:cs typeface="Calibri" panose="020F0502020204030204" pitchFamily="34" charset="0"/>
              <a:sym typeface="Arial" panose="020B0604020202090204" pitchFamily="34" charset="0"/>
            </a:endParaRPr>
          </a:p>
        </p:txBody>
      </p:sp>
      <p:sp>
        <p:nvSpPr>
          <p:cNvPr id="13331" name="TextBox 13"/>
          <p:cNvSpPr txBox="1"/>
          <p:nvPr/>
        </p:nvSpPr>
        <p:spPr>
          <a:xfrm>
            <a:off x="8405813" y="2701925"/>
            <a:ext cx="2333625" cy="473710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t">
            <a:spAutoFit/>
          </a:bodyPr>
          <a:p>
            <a:pPr defTabSz="1216025">
              <a:spcBef>
                <a:spcPct val="20000"/>
              </a:spcBef>
            </a:pPr>
            <a:r>
              <a:rPr lang="en-US" altLang="zh-CN" sz="1400" dirty="0">
                <a:solidFill>
                  <a:srgbClr val="445469"/>
                </a:solidFill>
                <a:ea typeface="微软雅黑" panose="020B0503020204020204" pitchFamily="34" charset="-122"/>
                <a:cs typeface="Calibri" panose="020F0502020204030204" pitchFamily="34" charset="0"/>
                <a:sym typeface="Arial" panose="020B0604020202090204" pitchFamily="34" charset="0"/>
              </a:rPr>
              <a:t>UNCONSCIOUSNESS: </a:t>
            </a:r>
            <a:endParaRPr lang="en-US" altLang="zh-CN" sz="1400" dirty="0">
              <a:solidFill>
                <a:srgbClr val="445469"/>
              </a:solidFill>
              <a:ea typeface="微软雅黑" panose="020B0503020204020204" pitchFamily="34" charset="-122"/>
              <a:cs typeface="Calibri" panose="020F0502020204030204" pitchFamily="34" charset="0"/>
              <a:sym typeface="Arial" panose="020B0604020202090204" pitchFamily="34" charset="0"/>
            </a:endParaRPr>
          </a:p>
          <a:p>
            <a:pPr defTabSz="1216025">
              <a:spcBef>
                <a:spcPct val="20000"/>
              </a:spcBef>
            </a:pPr>
            <a:r>
              <a:rPr lang="en-US" altLang="zh-CN" sz="1400" dirty="0">
                <a:solidFill>
                  <a:srgbClr val="445469"/>
                </a:solidFill>
                <a:ea typeface="微软雅黑" panose="020B0503020204020204" pitchFamily="34" charset="-122"/>
                <a:cs typeface="Calibri" panose="020F0502020204030204" pitchFamily="34" charset="0"/>
                <a:sym typeface="Arial" panose="020B0604020202090204" pitchFamily="34" charset="0"/>
              </a:rPr>
              <a:t>ALAM BAWAH SADAR</a:t>
            </a:r>
            <a:endParaRPr lang="en-US" altLang="zh-CN" sz="1400" dirty="0">
              <a:solidFill>
                <a:srgbClr val="445469"/>
              </a:solidFill>
              <a:ea typeface="微软雅黑" panose="020B0503020204020204" pitchFamily="34" charset="-122"/>
              <a:cs typeface="Calibri" panose="020F0502020204030204" pitchFamily="34" charset="0"/>
              <a:sym typeface="Arial" panose="020B0604020202090204" pitchFamily="34" charset="0"/>
            </a:endParaRPr>
          </a:p>
        </p:txBody>
      </p:sp>
      <p:sp>
        <p:nvSpPr>
          <p:cNvPr id="13332" name="TextBox 13"/>
          <p:cNvSpPr txBox="1"/>
          <p:nvPr/>
        </p:nvSpPr>
        <p:spPr>
          <a:xfrm>
            <a:off x="8406130" y="3548380"/>
            <a:ext cx="2755265" cy="245745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t">
            <a:spAutoFit/>
          </a:bodyPr>
          <a:p>
            <a:pPr defTabSz="1216025">
              <a:spcBef>
                <a:spcPct val="20000"/>
              </a:spcBef>
            </a:pPr>
            <a:r>
              <a:rPr lang="en-US" altLang="zh-CN" sz="1600" b="1" dirty="0">
                <a:solidFill>
                  <a:srgbClr val="445469"/>
                </a:solidFill>
                <a:ea typeface="微软雅黑" panose="020B0503020204020204" pitchFamily="34" charset="-122"/>
                <a:cs typeface="Calibri" panose="020F0502020204030204" pitchFamily="34" charset="0"/>
                <a:sym typeface="Arial" panose="020B0604020202090204" pitchFamily="34" charset="0"/>
              </a:rPr>
              <a:t>STRUKTUR KEPRIBADIAN</a:t>
            </a:r>
            <a:endParaRPr lang="en-US" altLang="zh-CN" sz="1600" b="1" dirty="0">
              <a:solidFill>
                <a:srgbClr val="445469"/>
              </a:solidFill>
              <a:ea typeface="微软雅黑" panose="020B0503020204020204" pitchFamily="34" charset="-122"/>
              <a:cs typeface="Calibri" panose="020F0502020204030204" pitchFamily="34" charset="0"/>
              <a:sym typeface="Arial" panose="020B0604020202090204" pitchFamily="34" charset="0"/>
            </a:endParaRPr>
          </a:p>
        </p:txBody>
      </p:sp>
      <p:sp>
        <p:nvSpPr>
          <p:cNvPr id="13333" name="TextBox 13"/>
          <p:cNvSpPr txBox="1"/>
          <p:nvPr/>
        </p:nvSpPr>
        <p:spPr>
          <a:xfrm>
            <a:off x="8406130" y="4761230"/>
            <a:ext cx="3251200" cy="245745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t">
            <a:spAutoFit/>
          </a:bodyPr>
          <a:p>
            <a:pPr defTabSz="1216025">
              <a:spcBef>
                <a:spcPct val="20000"/>
              </a:spcBef>
            </a:pPr>
            <a:r>
              <a:rPr lang="en-US" altLang="zh-CN" sz="1600" b="1" dirty="0">
                <a:solidFill>
                  <a:srgbClr val="445469"/>
                </a:solidFill>
                <a:ea typeface="微软雅黑" panose="020B0503020204020204" pitchFamily="34" charset="-122"/>
                <a:cs typeface="Calibri" panose="020F0502020204030204" pitchFamily="34" charset="0"/>
                <a:sym typeface="Arial" panose="020B0604020202090204" pitchFamily="34" charset="0"/>
              </a:rPr>
              <a:t>MEKANISME PERTAHANAN DIRI</a:t>
            </a:r>
            <a:endParaRPr lang="en-US" altLang="zh-CN" sz="1600" b="1" dirty="0">
              <a:solidFill>
                <a:srgbClr val="445469"/>
              </a:solidFill>
              <a:ea typeface="微软雅黑" panose="020B0503020204020204" pitchFamily="34" charset="-122"/>
              <a:cs typeface="Calibri" panose="020F0502020204030204" pitchFamily="34" charset="0"/>
              <a:sym typeface="Arial" panose="020B0604020202090204" pitchFamily="34" charset="0"/>
            </a:endParaRPr>
          </a:p>
        </p:txBody>
      </p:sp>
      <p:sp>
        <p:nvSpPr>
          <p:cNvPr id="13334" name="TextBox 13"/>
          <p:cNvSpPr txBox="1"/>
          <p:nvPr/>
        </p:nvSpPr>
        <p:spPr>
          <a:xfrm>
            <a:off x="8405813" y="5253355"/>
            <a:ext cx="2333625" cy="645795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t">
            <a:spAutoFit/>
          </a:bodyPr>
          <a:p>
            <a:pPr defTabSz="1216025">
              <a:spcBef>
                <a:spcPct val="20000"/>
              </a:spcBef>
            </a:pPr>
            <a:r>
              <a:rPr lang="en-US" altLang="zh-CN" sz="1400" dirty="0">
                <a:solidFill>
                  <a:srgbClr val="445469"/>
                </a:solidFill>
                <a:ea typeface="微软雅黑" panose="020B0503020204020204" pitchFamily="34" charset="-122"/>
                <a:cs typeface="Calibri" panose="020F0502020204030204" pitchFamily="34" charset="0"/>
                <a:sym typeface="Arial" panose="020B0604020202090204" pitchFamily="34" charset="0"/>
              </a:rPr>
              <a:t>REPRESI, DISPLACEMENT, PROYEKSI, REGRESI DAN REAKSI FORMASI</a:t>
            </a:r>
            <a:endParaRPr lang="en-US" altLang="zh-CN" sz="1400" dirty="0">
              <a:solidFill>
                <a:srgbClr val="445469"/>
              </a:solidFill>
              <a:ea typeface="微软雅黑" panose="020B0503020204020204" pitchFamily="34" charset="-122"/>
              <a:cs typeface="Calibri" panose="020F0502020204030204" pitchFamily="34" charset="0"/>
              <a:sym typeface="Arial" panose="020B0604020202090204" pitchFamily="34" charset="0"/>
            </a:endParaRPr>
          </a:p>
        </p:txBody>
      </p:sp>
      <p:sp>
        <p:nvSpPr>
          <p:cNvPr id="13335" name="TextBox 13"/>
          <p:cNvSpPr txBox="1"/>
          <p:nvPr/>
        </p:nvSpPr>
        <p:spPr>
          <a:xfrm>
            <a:off x="8405813" y="3932238"/>
            <a:ext cx="2333625" cy="732155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t">
            <a:spAutoFit/>
          </a:bodyPr>
          <a:p>
            <a:pPr defTabSz="1216025">
              <a:spcBef>
                <a:spcPct val="20000"/>
              </a:spcBef>
            </a:pPr>
            <a:r>
              <a:rPr lang="en-US" altLang="zh-CN" sz="1400" dirty="0">
                <a:solidFill>
                  <a:srgbClr val="445469"/>
                </a:solidFill>
                <a:ea typeface="微软雅黑" panose="020B0503020204020204" pitchFamily="34" charset="-122"/>
                <a:cs typeface="Calibri" panose="020F0502020204030204" pitchFamily="34" charset="0"/>
                <a:sym typeface="Arial" panose="020B0604020202090204" pitchFamily="34" charset="0"/>
              </a:rPr>
              <a:t>ID, </a:t>
            </a:r>
            <a:endParaRPr lang="en-US" altLang="zh-CN" sz="1400" dirty="0">
              <a:solidFill>
                <a:srgbClr val="445469"/>
              </a:solidFill>
              <a:ea typeface="微软雅黑" panose="020B0503020204020204" pitchFamily="34" charset="-122"/>
              <a:cs typeface="Calibri" panose="020F0502020204030204" pitchFamily="34" charset="0"/>
              <a:sym typeface="Arial" panose="020B0604020202090204" pitchFamily="34" charset="0"/>
            </a:endParaRPr>
          </a:p>
          <a:p>
            <a:pPr defTabSz="1216025">
              <a:spcBef>
                <a:spcPct val="20000"/>
              </a:spcBef>
            </a:pPr>
            <a:r>
              <a:rPr lang="en-US" altLang="zh-CN" sz="1400" dirty="0">
                <a:solidFill>
                  <a:srgbClr val="445469"/>
                </a:solidFill>
                <a:ea typeface="微软雅黑" panose="020B0503020204020204" pitchFamily="34" charset="-122"/>
                <a:cs typeface="Calibri" panose="020F0502020204030204" pitchFamily="34" charset="0"/>
                <a:sym typeface="Arial" panose="020B0604020202090204" pitchFamily="34" charset="0"/>
              </a:rPr>
              <a:t>EGO,</a:t>
            </a:r>
            <a:endParaRPr lang="en-US" altLang="zh-CN" sz="1400" dirty="0">
              <a:solidFill>
                <a:srgbClr val="445469"/>
              </a:solidFill>
              <a:ea typeface="微软雅黑" panose="020B0503020204020204" pitchFamily="34" charset="-122"/>
              <a:cs typeface="Calibri" panose="020F0502020204030204" pitchFamily="34" charset="0"/>
              <a:sym typeface="Arial" panose="020B0604020202090204" pitchFamily="34" charset="0"/>
            </a:endParaRPr>
          </a:p>
          <a:p>
            <a:pPr defTabSz="1216025">
              <a:spcBef>
                <a:spcPct val="20000"/>
              </a:spcBef>
            </a:pPr>
            <a:r>
              <a:rPr lang="en-US" altLang="zh-CN" sz="1400" dirty="0">
                <a:solidFill>
                  <a:srgbClr val="445469"/>
                </a:solidFill>
                <a:ea typeface="微软雅黑" panose="020B0503020204020204" pitchFamily="34" charset="-122"/>
                <a:cs typeface="Calibri" panose="020F0502020204030204" pitchFamily="34" charset="0"/>
                <a:sym typeface="Arial" panose="020B0604020202090204" pitchFamily="34" charset="0"/>
              </a:rPr>
              <a:t>SUPER EGO</a:t>
            </a:r>
            <a:endParaRPr lang="en-US" altLang="zh-CN" sz="1400" dirty="0">
              <a:solidFill>
                <a:srgbClr val="445469"/>
              </a:solidFill>
              <a:ea typeface="微软雅黑" panose="020B0503020204020204" pitchFamily="34" charset="-122"/>
              <a:cs typeface="Calibri" panose="020F0502020204030204" pitchFamily="34" charset="0"/>
              <a:sym typeface="Arial" panose="020B060402020209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7815" y="2199005"/>
            <a:ext cx="3958590" cy="2825750"/>
          </a:xfrm>
          <a:prstGeom prst="rect">
            <a:avLst/>
          </a:prstGeom>
        </p:spPr>
      </p:pic>
      <p:cxnSp>
        <p:nvCxnSpPr>
          <p:cNvPr id="6" name="Straight Connector 44"/>
          <p:cNvCxnSpPr/>
          <p:nvPr/>
        </p:nvCxnSpPr>
        <p:spPr>
          <a:xfrm>
            <a:off x="6151880" y="4230370"/>
            <a:ext cx="20320" cy="881380"/>
          </a:xfrm>
          <a:prstGeom prst="line">
            <a:avLst/>
          </a:prstGeom>
          <a:ln w="12700">
            <a:solidFill>
              <a:srgbClr val="ADBACA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 Same Side Corner Rectangle 79"/>
          <p:cNvSpPr/>
          <p:nvPr/>
        </p:nvSpPr>
        <p:spPr>
          <a:xfrm rot="16200000">
            <a:off x="5960586" y="5122069"/>
            <a:ext cx="371475" cy="62706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FBF53"/>
          </a:solidFill>
          <a:ln w="12700">
            <a:solidFill>
              <a:schemeClr val="bg1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bg-BG" sz="319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Calibri" panose="020F0502020204030204" pitchFamily="34" charset="0"/>
              <a:cs typeface="Calibri" panose="020F0502020204030204" pitchFamily="34" charset="0"/>
              <a:sym typeface="Arial" panose="020B0604020202090204" pitchFamily="34" charset="0"/>
            </a:endParaRPr>
          </a:p>
        </p:txBody>
      </p:sp>
      <p:sp>
        <p:nvSpPr>
          <p:cNvPr id="20" name="Freeform 13"/>
          <p:cNvSpPr>
            <a:spLocks noEditPoints="1"/>
          </p:cNvSpPr>
          <p:nvPr/>
        </p:nvSpPr>
        <p:spPr bwMode="auto">
          <a:xfrm>
            <a:off x="6035040" y="5291138"/>
            <a:ext cx="222250" cy="254000"/>
          </a:xfrm>
          <a:custGeom>
            <a:avLst/>
            <a:gdLst>
              <a:gd name="T0" fmla="*/ 860 w 1450"/>
              <a:gd name="T1" fmla="*/ 121 h 1648"/>
              <a:gd name="T2" fmla="*/ 604 w 1450"/>
              <a:gd name="T3" fmla="*/ 121 h 1648"/>
              <a:gd name="T4" fmla="*/ 604 w 1450"/>
              <a:gd name="T5" fmla="*/ 254 h 1648"/>
              <a:gd name="T6" fmla="*/ 795 w 1450"/>
              <a:gd name="T7" fmla="*/ 254 h 1648"/>
              <a:gd name="T8" fmla="*/ 795 w 1450"/>
              <a:gd name="T9" fmla="*/ 560 h 1648"/>
              <a:gd name="T10" fmla="*/ 1082 w 1450"/>
              <a:gd name="T11" fmla="*/ 560 h 1648"/>
              <a:gd name="T12" fmla="*/ 1082 w 1450"/>
              <a:gd name="T13" fmla="*/ 1287 h 1648"/>
              <a:gd name="T14" fmla="*/ 217 w 1450"/>
              <a:gd name="T15" fmla="*/ 1287 h 1648"/>
              <a:gd name="T16" fmla="*/ 217 w 1450"/>
              <a:gd name="T17" fmla="*/ 995 h 1648"/>
              <a:gd name="T18" fmla="*/ 85 w 1450"/>
              <a:gd name="T19" fmla="*/ 954 h 1648"/>
              <a:gd name="T20" fmla="*/ 85 w 1450"/>
              <a:gd name="T21" fmla="*/ 1419 h 1648"/>
              <a:gd name="T22" fmla="*/ 1214 w 1450"/>
              <a:gd name="T23" fmla="*/ 1419 h 1648"/>
              <a:gd name="T24" fmla="*/ 1214 w 1450"/>
              <a:gd name="T25" fmla="*/ 483 h 1648"/>
              <a:gd name="T26" fmla="*/ 860 w 1450"/>
              <a:gd name="T27" fmla="*/ 121 h 1648"/>
              <a:gd name="T28" fmla="*/ 504 w 1450"/>
              <a:gd name="T29" fmla="*/ 121 h 1648"/>
              <a:gd name="T30" fmla="*/ 416 w 1450"/>
              <a:gd name="T31" fmla="*/ 121 h 1648"/>
              <a:gd name="T32" fmla="*/ 416 w 1450"/>
              <a:gd name="T33" fmla="*/ 644 h 1648"/>
              <a:gd name="T34" fmla="*/ 252 w 1450"/>
              <a:gd name="T35" fmla="*/ 808 h 1648"/>
              <a:gd name="T36" fmla="*/ 252 w 1450"/>
              <a:gd name="T37" fmla="*/ 808 h 1648"/>
              <a:gd name="T38" fmla="*/ 88 w 1450"/>
              <a:gd name="T39" fmla="*/ 644 h 1648"/>
              <a:gd name="T40" fmla="*/ 88 w 1450"/>
              <a:gd name="T41" fmla="*/ 187 h 1648"/>
              <a:gd name="T42" fmla="*/ 187 w 1450"/>
              <a:gd name="T43" fmla="*/ 88 h 1648"/>
              <a:gd name="T44" fmla="*/ 187 w 1450"/>
              <a:gd name="T45" fmla="*/ 88 h 1648"/>
              <a:gd name="T46" fmla="*/ 287 w 1450"/>
              <a:gd name="T47" fmla="*/ 187 h 1648"/>
              <a:gd name="T48" fmla="*/ 287 w 1450"/>
              <a:gd name="T49" fmla="*/ 542 h 1648"/>
              <a:gd name="T50" fmla="*/ 253 w 1450"/>
              <a:gd name="T51" fmla="*/ 576 h 1648"/>
              <a:gd name="T52" fmla="*/ 253 w 1450"/>
              <a:gd name="T53" fmla="*/ 576 h 1648"/>
              <a:gd name="T54" fmla="*/ 218 w 1450"/>
              <a:gd name="T55" fmla="*/ 542 h 1648"/>
              <a:gd name="T56" fmla="*/ 218 w 1450"/>
              <a:gd name="T57" fmla="*/ 288 h 1648"/>
              <a:gd name="T58" fmla="*/ 131 w 1450"/>
              <a:gd name="T59" fmla="*/ 288 h 1648"/>
              <a:gd name="T60" fmla="*/ 131 w 1450"/>
              <a:gd name="T61" fmla="*/ 542 h 1648"/>
              <a:gd name="T62" fmla="*/ 253 w 1450"/>
              <a:gd name="T63" fmla="*/ 664 h 1648"/>
              <a:gd name="T64" fmla="*/ 253 w 1450"/>
              <a:gd name="T65" fmla="*/ 664 h 1648"/>
              <a:gd name="T66" fmla="*/ 375 w 1450"/>
              <a:gd name="T67" fmla="*/ 542 h 1648"/>
              <a:gd name="T68" fmla="*/ 375 w 1450"/>
              <a:gd name="T69" fmla="*/ 187 h 1648"/>
              <a:gd name="T70" fmla="*/ 187 w 1450"/>
              <a:gd name="T71" fmla="*/ 0 h 1648"/>
              <a:gd name="T72" fmla="*/ 187 w 1450"/>
              <a:gd name="T73" fmla="*/ 0 h 1648"/>
              <a:gd name="T74" fmla="*/ 0 w 1450"/>
              <a:gd name="T75" fmla="*/ 187 h 1648"/>
              <a:gd name="T76" fmla="*/ 0 w 1450"/>
              <a:gd name="T77" fmla="*/ 644 h 1648"/>
              <a:gd name="T78" fmla="*/ 252 w 1450"/>
              <a:gd name="T79" fmla="*/ 896 h 1648"/>
              <a:gd name="T80" fmla="*/ 252 w 1450"/>
              <a:gd name="T81" fmla="*/ 896 h 1648"/>
              <a:gd name="T82" fmla="*/ 504 w 1450"/>
              <a:gd name="T83" fmla="*/ 644 h 1648"/>
              <a:gd name="T84" fmla="*/ 504 w 1450"/>
              <a:gd name="T85" fmla="*/ 121 h 1648"/>
              <a:gd name="T86" fmla="*/ 1317 w 1450"/>
              <a:gd name="T87" fmla="*/ 565 h 1648"/>
              <a:gd name="T88" fmla="*/ 1317 w 1450"/>
              <a:gd name="T89" fmla="*/ 1515 h 1648"/>
              <a:gd name="T90" fmla="*/ 333 w 1450"/>
              <a:gd name="T91" fmla="*/ 1515 h 1648"/>
              <a:gd name="T92" fmla="*/ 333 w 1450"/>
              <a:gd name="T93" fmla="*/ 1648 h 1648"/>
              <a:gd name="T94" fmla="*/ 1450 w 1450"/>
              <a:gd name="T95" fmla="*/ 1648 h 1648"/>
              <a:gd name="T96" fmla="*/ 1450 w 1450"/>
              <a:gd name="T97" fmla="*/ 697 h 1648"/>
              <a:gd name="T98" fmla="*/ 1317 w 1450"/>
              <a:gd name="T99" fmla="*/ 565 h 1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450" h="1648">
                <a:moveTo>
                  <a:pt x="860" y="121"/>
                </a:moveTo>
                <a:cubicBezTo>
                  <a:pt x="604" y="121"/>
                  <a:pt x="604" y="121"/>
                  <a:pt x="604" y="121"/>
                </a:cubicBezTo>
                <a:cubicBezTo>
                  <a:pt x="604" y="254"/>
                  <a:pt x="604" y="254"/>
                  <a:pt x="604" y="254"/>
                </a:cubicBezTo>
                <a:cubicBezTo>
                  <a:pt x="795" y="254"/>
                  <a:pt x="795" y="254"/>
                  <a:pt x="795" y="254"/>
                </a:cubicBezTo>
                <a:cubicBezTo>
                  <a:pt x="795" y="560"/>
                  <a:pt x="795" y="560"/>
                  <a:pt x="795" y="560"/>
                </a:cubicBezTo>
                <a:cubicBezTo>
                  <a:pt x="1082" y="560"/>
                  <a:pt x="1082" y="560"/>
                  <a:pt x="1082" y="560"/>
                </a:cubicBezTo>
                <a:cubicBezTo>
                  <a:pt x="1082" y="1287"/>
                  <a:pt x="1082" y="1287"/>
                  <a:pt x="1082" y="1287"/>
                </a:cubicBezTo>
                <a:cubicBezTo>
                  <a:pt x="217" y="1287"/>
                  <a:pt x="217" y="1287"/>
                  <a:pt x="217" y="1287"/>
                </a:cubicBezTo>
                <a:cubicBezTo>
                  <a:pt x="217" y="995"/>
                  <a:pt x="217" y="995"/>
                  <a:pt x="217" y="995"/>
                </a:cubicBezTo>
                <a:cubicBezTo>
                  <a:pt x="170" y="990"/>
                  <a:pt x="125" y="976"/>
                  <a:pt x="85" y="954"/>
                </a:cubicBezTo>
                <a:cubicBezTo>
                  <a:pt x="85" y="1419"/>
                  <a:pt x="85" y="1419"/>
                  <a:pt x="85" y="1419"/>
                </a:cubicBezTo>
                <a:cubicBezTo>
                  <a:pt x="1214" y="1419"/>
                  <a:pt x="1214" y="1419"/>
                  <a:pt x="1214" y="1419"/>
                </a:cubicBezTo>
                <a:cubicBezTo>
                  <a:pt x="1214" y="483"/>
                  <a:pt x="1214" y="483"/>
                  <a:pt x="1214" y="483"/>
                </a:cubicBezTo>
                <a:lnTo>
                  <a:pt x="860" y="121"/>
                </a:lnTo>
                <a:close/>
                <a:moveTo>
                  <a:pt x="504" y="121"/>
                </a:moveTo>
                <a:cubicBezTo>
                  <a:pt x="416" y="121"/>
                  <a:pt x="416" y="121"/>
                  <a:pt x="416" y="121"/>
                </a:cubicBezTo>
                <a:cubicBezTo>
                  <a:pt x="416" y="644"/>
                  <a:pt x="416" y="644"/>
                  <a:pt x="416" y="644"/>
                </a:cubicBezTo>
                <a:cubicBezTo>
                  <a:pt x="416" y="735"/>
                  <a:pt x="343" y="808"/>
                  <a:pt x="252" y="808"/>
                </a:cubicBezTo>
                <a:cubicBezTo>
                  <a:pt x="252" y="808"/>
                  <a:pt x="252" y="808"/>
                  <a:pt x="252" y="808"/>
                </a:cubicBezTo>
                <a:cubicBezTo>
                  <a:pt x="161" y="808"/>
                  <a:pt x="88" y="735"/>
                  <a:pt x="88" y="644"/>
                </a:cubicBezTo>
                <a:cubicBezTo>
                  <a:pt x="88" y="187"/>
                  <a:pt x="88" y="187"/>
                  <a:pt x="88" y="187"/>
                </a:cubicBezTo>
                <a:cubicBezTo>
                  <a:pt x="88" y="132"/>
                  <a:pt x="132" y="88"/>
                  <a:pt x="187" y="88"/>
                </a:cubicBezTo>
                <a:cubicBezTo>
                  <a:pt x="187" y="88"/>
                  <a:pt x="187" y="88"/>
                  <a:pt x="187" y="88"/>
                </a:cubicBezTo>
                <a:cubicBezTo>
                  <a:pt x="242" y="88"/>
                  <a:pt x="287" y="132"/>
                  <a:pt x="287" y="187"/>
                </a:cubicBezTo>
                <a:cubicBezTo>
                  <a:pt x="287" y="542"/>
                  <a:pt x="287" y="542"/>
                  <a:pt x="287" y="542"/>
                </a:cubicBezTo>
                <a:cubicBezTo>
                  <a:pt x="287" y="561"/>
                  <a:pt x="271" y="576"/>
                  <a:pt x="253" y="576"/>
                </a:cubicBezTo>
                <a:cubicBezTo>
                  <a:pt x="253" y="576"/>
                  <a:pt x="253" y="576"/>
                  <a:pt x="253" y="576"/>
                </a:cubicBezTo>
                <a:cubicBezTo>
                  <a:pt x="234" y="576"/>
                  <a:pt x="218" y="561"/>
                  <a:pt x="218" y="542"/>
                </a:cubicBezTo>
                <a:cubicBezTo>
                  <a:pt x="218" y="288"/>
                  <a:pt x="218" y="288"/>
                  <a:pt x="218" y="288"/>
                </a:cubicBezTo>
                <a:cubicBezTo>
                  <a:pt x="131" y="288"/>
                  <a:pt x="131" y="288"/>
                  <a:pt x="131" y="288"/>
                </a:cubicBezTo>
                <a:cubicBezTo>
                  <a:pt x="131" y="542"/>
                  <a:pt x="131" y="542"/>
                  <a:pt x="131" y="542"/>
                </a:cubicBezTo>
                <a:cubicBezTo>
                  <a:pt x="131" y="609"/>
                  <a:pt x="185" y="664"/>
                  <a:pt x="253" y="664"/>
                </a:cubicBezTo>
                <a:cubicBezTo>
                  <a:pt x="253" y="664"/>
                  <a:pt x="253" y="664"/>
                  <a:pt x="253" y="664"/>
                </a:cubicBezTo>
                <a:cubicBezTo>
                  <a:pt x="320" y="664"/>
                  <a:pt x="375" y="609"/>
                  <a:pt x="375" y="542"/>
                </a:cubicBezTo>
                <a:cubicBezTo>
                  <a:pt x="375" y="187"/>
                  <a:pt x="375" y="187"/>
                  <a:pt x="375" y="187"/>
                </a:cubicBezTo>
                <a:cubicBezTo>
                  <a:pt x="374" y="84"/>
                  <a:pt x="290" y="0"/>
                  <a:pt x="187" y="0"/>
                </a:cubicBezTo>
                <a:cubicBezTo>
                  <a:pt x="187" y="0"/>
                  <a:pt x="187" y="0"/>
                  <a:pt x="187" y="0"/>
                </a:cubicBezTo>
                <a:cubicBezTo>
                  <a:pt x="84" y="0"/>
                  <a:pt x="0" y="84"/>
                  <a:pt x="0" y="187"/>
                </a:cubicBezTo>
                <a:cubicBezTo>
                  <a:pt x="0" y="644"/>
                  <a:pt x="0" y="644"/>
                  <a:pt x="0" y="644"/>
                </a:cubicBezTo>
                <a:cubicBezTo>
                  <a:pt x="0" y="783"/>
                  <a:pt x="113" y="896"/>
                  <a:pt x="252" y="896"/>
                </a:cubicBezTo>
                <a:cubicBezTo>
                  <a:pt x="252" y="896"/>
                  <a:pt x="252" y="896"/>
                  <a:pt x="252" y="896"/>
                </a:cubicBezTo>
                <a:cubicBezTo>
                  <a:pt x="391" y="896"/>
                  <a:pt x="504" y="783"/>
                  <a:pt x="504" y="644"/>
                </a:cubicBezTo>
                <a:lnTo>
                  <a:pt x="504" y="121"/>
                </a:lnTo>
                <a:close/>
                <a:moveTo>
                  <a:pt x="1317" y="565"/>
                </a:moveTo>
                <a:cubicBezTo>
                  <a:pt x="1317" y="1515"/>
                  <a:pt x="1317" y="1515"/>
                  <a:pt x="1317" y="1515"/>
                </a:cubicBezTo>
                <a:cubicBezTo>
                  <a:pt x="333" y="1515"/>
                  <a:pt x="333" y="1515"/>
                  <a:pt x="333" y="1515"/>
                </a:cubicBezTo>
                <a:cubicBezTo>
                  <a:pt x="333" y="1648"/>
                  <a:pt x="333" y="1648"/>
                  <a:pt x="333" y="1648"/>
                </a:cubicBezTo>
                <a:cubicBezTo>
                  <a:pt x="1450" y="1648"/>
                  <a:pt x="1450" y="1648"/>
                  <a:pt x="1450" y="1648"/>
                </a:cubicBezTo>
                <a:cubicBezTo>
                  <a:pt x="1450" y="697"/>
                  <a:pt x="1450" y="697"/>
                  <a:pt x="1450" y="697"/>
                </a:cubicBezTo>
                <a:lnTo>
                  <a:pt x="1317" y="56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109728" tIns="54864" rIns="109728" bIns="54864"/>
          <a:p>
            <a:pPr marL="0" marR="0" lvl="0" indent="0" algn="l" defTabSz="9505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bg-BG" sz="168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微软雅黑" panose="020B0503020204020204" pitchFamily="34" charset="-122"/>
              <a:cs typeface="Calibri" panose="020F0502020204030204" pitchFamily="34" charset="0"/>
              <a:sym typeface="Arial" panose="020B0604020202090204" pitchFamily="34" charset="0"/>
            </a:endParaRPr>
          </a:p>
        </p:txBody>
      </p:sp>
      <p:sp>
        <p:nvSpPr>
          <p:cNvPr id="21" name="TextBox 13"/>
          <p:cNvSpPr txBox="1"/>
          <p:nvPr/>
        </p:nvSpPr>
        <p:spPr>
          <a:xfrm>
            <a:off x="3784600" y="5779135"/>
            <a:ext cx="4620895" cy="245745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t">
            <a:spAutoFit/>
          </a:bodyPr>
          <a:p>
            <a:pPr defTabSz="1216025">
              <a:spcBef>
                <a:spcPct val="20000"/>
              </a:spcBef>
            </a:pPr>
            <a:r>
              <a:rPr lang="en-US" altLang="zh-CN" sz="1600" b="1" dirty="0">
                <a:solidFill>
                  <a:srgbClr val="445469"/>
                </a:solidFill>
                <a:ea typeface="微软雅黑" panose="020B0503020204020204" pitchFamily="34" charset="-122"/>
                <a:cs typeface="Calibri" panose="020F0502020204030204" pitchFamily="34" charset="0"/>
                <a:sym typeface="Arial" panose="020B0604020202090204" pitchFamily="34" charset="0"/>
              </a:rPr>
              <a:t>TAHAP PERKEMBANGAN PSIKOSEKSUAL</a:t>
            </a:r>
            <a:endParaRPr lang="en-US" altLang="zh-CN" sz="1600" b="1" dirty="0">
              <a:solidFill>
                <a:srgbClr val="445469"/>
              </a:solidFill>
              <a:ea typeface="微软雅黑" panose="020B0503020204020204" pitchFamily="34" charset="-122"/>
              <a:cs typeface="Calibri" panose="020F0502020204030204" pitchFamily="34" charset="0"/>
              <a:sym typeface="Arial" panose="020B0604020202090204" pitchFamily="34" charset="0"/>
            </a:endParaRPr>
          </a:p>
        </p:txBody>
      </p:sp>
      <p:sp>
        <p:nvSpPr>
          <p:cNvPr id="22" name="TextBox 13"/>
          <p:cNvSpPr txBox="1"/>
          <p:nvPr/>
        </p:nvSpPr>
        <p:spPr>
          <a:xfrm>
            <a:off x="3937635" y="6162040"/>
            <a:ext cx="6657975" cy="215265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t">
            <a:spAutoFit/>
          </a:bodyPr>
          <a:p>
            <a:pPr defTabSz="1216025">
              <a:spcBef>
                <a:spcPct val="20000"/>
              </a:spcBef>
            </a:pPr>
            <a:r>
              <a:rPr lang="en-US" altLang="zh-CN" sz="1400" dirty="0">
                <a:solidFill>
                  <a:srgbClr val="445469"/>
                </a:solidFill>
                <a:ea typeface="微软雅黑" panose="020B0503020204020204" pitchFamily="34" charset="-122"/>
                <a:cs typeface="Calibri" panose="020F0502020204030204" pitchFamily="34" charset="0"/>
                <a:sym typeface="Arial" panose="020B0604020202090204" pitchFamily="34" charset="0"/>
              </a:rPr>
              <a:t>ORAL, ANAL, PHALLIC, LATENCY, DAN </a:t>
            </a:r>
            <a:r>
              <a:rPr lang="en-US" altLang="zh-CN" sz="1400" dirty="0">
                <a:solidFill>
                  <a:srgbClr val="445469"/>
                </a:solidFill>
                <a:ea typeface="微软雅黑" panose="020B0503020204020204" pitchFamily="34" charset="-122"/>
                <a:cs typeface="Calibri" panose="020F0502020204030204" pitchFamily="34" charset="0"/>
                <a:sym typeface="Arial" panose="020B0604020202090204" pitchFamily="34" charset="0"/>
              </a:rPr>
              <a:t>GENITAL</a:t>
            </a:r>
            <a:endParaRPr lang="en-US" altLang="zh-CN" sz="1400" dirty="0">
              <a:solidFill>
                <a:srgbClr val="445469"/>
              </a:solidFill>
              <a:ea typeface="微软雅黑" panose="020B0503020204020204" pitchFamily="34" charset="-122"/>
              <a:cs typeface="Calibri" panose="020F0502020204030204" pitchFamily="34" charset="0"/>
              <a:sym typeface="Arial" panose="020B060402020209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椭圆 3"/>
          <p:cNvSpPr/>
          <p:nvPr/>
        </p:nvSpPr>
        <p:spPr>
          <a:xfrm>
            <a:off x="8351838" y="4391025"/>
            <a:ext cx="841375" cy="841375"/>
          </a:xfrm>
          <a:prstGeom prst="ellipse">
            <a:avLst/>
          </a:prstGeom>
          <a:solidFill>
            <a:srgbClr val="6A3C7C"/>
          </a:solidFill>
          <a:ln w="28575">
            <a:solidFill>
              <a:schemeClr val="bg1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19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8923338" y="4132263"/>
            <a:ext cx="517525" cy="517525"/>
          </a:xfrm>
          <a:prstGeom prst="ellipse">
            <a:avLst/>
          </a:prstGeom>
          <a:solidFill>
            <a:srgbClr val="FFBF53"/>
          </a:solidFill>
          <a:ln w="28575">
            <a:solidFill>
              <a:schemeClr val="bg1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19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8178800" y="3921125"/>
            <a:ext cx="346075" cy="346075"/>
          </a:xfrm>
          <a:prstGeom prst="ellipse">
            <a:avLst/>
          </a:prstGeom>
          <a:solidFill>
            <a:srgbClr val="F07474"/>
          </a:solidFill>
          <a:ln w="28575">
            <a:solidFill>
              <a:schemeClr val="bg1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19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4205288" y="1533525"/>
            <a:ext cx="3748088" cy="3748088"/>
          </a:xfrm>
          <a:prstGeom prst="ellipse">
            <a:avLst/>
          </a:prstGeom>
          <a:solidFill>
            <a:srgbClr val="02B3C5"/>
          </a:solidFill>
          <a:ln w="28575">
            <a:solidFill>
              <a:schemeClr val="bg1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19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7480300" y="4310063"/>
            <a:ext cx="601663" cy="603250"/>
          </a:xfrm>
          <a:prstGeom prst="ellipse">
            <a:avLst/>
          </a:prstGeom>
          <a:solidFill>
            <a:srgbClr val="FFBF53"/>
          </a:solidFill>
          <a:ln w="28575">
            <a:solidFill>
              <a:schemeClr val="bg1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19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3606800" y="1685925"/>
            <a:ext cx="528638" cy="528638"/>
          </a:xfrm>
          <a:prstGeom prst="ellipse">
            <a:avLst/>
          </a:prstGeom>
          <a:solidFill>
            <a:srgbClr val="F07474"/>
          </a:solidFill>
          <a:ln w="28575">
            <a:solidFill>
              <a:schemeClr val="bg1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19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3871913" y="2357438"/>
            <a:ext cx="247650" cy="249238"/>
          </a:xfrm>
          <a:prstGeom prst="ellipse">
            <a:avLst/>
          </a:prstGeom>
          <a:solidFill>
            <a:srgbClr val="02B3C5"/>
          </a:solidFill>
          <a:ln w="28575">
            <a:solidFill>
              <a:schemeClr val="bg1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19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3381375" y="2170113"/>
            <a:ext cx="187325" cy="187325"/>
          </a:xfrm>
          <a:prstGeom prst="ellipse">
            <a:avLst/>
          </a:prstGeom>
          <a:solidFill>
            <a:srgbClr val="6A3C7C"/>
          </a:solidFill>
          <a:ln w="28575">
            <a:solidFill>
              <a:schemeClr val="bg1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19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</a:endParaRPr>
          </a:p>
        </p:txBody>
      </p:sp>
      <p:sp>
        <p:nvSpPr>
          <p:cNvPr id="28681" name="文本框 15"/>
          <p:cNvSpPr txBox="1"/>
          <p:nvPr/>
        </p:nvSpPr>
        <p:spPr>
          <a:xfrm>
            <a:off x="4011930" y="2599055"/>
            <a:ext cx="4100830" cy="13220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/>
            <a:r>
              <a:rPr lang="en-US" altLang="zh-CN" sz="4000" dirty="0">
                <a:solidFill>
                  <a:schemeClr val="bg1"/>
                </a:solidFill>
                <a:ea typeface="SimSun" pitchFamily="2" charset="-122"/>
                <a:cs typeface="Calibri" panose="020F0502020204030204" pitchFamily="34" charset="0"/>
              </a:rPr>
              <a:t>NEO- PSIKOANALISA</a:t>
            </a:r>
            <a:endParaRPr lang="en-US" altLang="zh-CN" sz="4000" dirty="0">
              <a:solidFill>
                <a:schemeClr val="bg1"/>
              </a:solidFill>
              <a:ea typeface="SimSun" pitchFamily="2" charset="-122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2819</Words>
  <Application>WPS Writer</Application>
  <PresentationFormat/>
  <Paragraphs>146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3" baseType="lpstr">
      <vt:lpstr>Arial</vt:lpstr>
      <vt:lpstr>SimSun</vt:lpstr>
      <vt:lpstr>Wingdings</vt:lpstr>
      <vt:lpstr>Calibri</vt:lpstr>
      <vt:lpstr>Helvetica Neue</vt:lpstr>
      <vt:lpstr>Songti SC</vt:lpstr>
      <vt:lpstr>微软雅黑</vt:lpstr>
      <vt:lpstr>Calibri</vt:lpstr>
      <vt:lpstr>PingFang SC</vt:lpstr>
      <vt:lpstr>Arial Unicode MS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ekasufartianinsih</cp:lastModifiedBy>
  <cp:revision>85</cp:revision>
  <dcterms:created xsi:type="dcterms:W3CDTF">2020-11-04T06:29:51Z</dcterms:created>
  <dcterms:modified xsi:type="dcterms:W3CDTF">2020-11-04T06:29:51Z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1033-2.3.0.3826</vt:lpwstr>
  </property>
</Properties>
</file>