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8" r:id="rId4"/>
    <p:sldId id="270" r:id="rId5"/>
    <p:sldId id="271" r:id="rId6"/>
    <p:sldId id="272" r:id="rId7"/>
    <p:sldId id="259" r:id="rId8"/>
    <p:sldId id="274" r:id="rId9"/>
    <p:sldId id="27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736" y="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8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322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622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73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96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85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701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493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80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91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6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E4FF4-A760-44B1-8302-EC4DB5BF0079}" type="datetimeFigureOut">
              <a:rPr lang="en-US" smtClean="0"/>
              <a:t>7/18/2024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5122F-E23C-4074-ACCB-132A7E3E07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7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27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6498" y="2238180"/>
            <a:ext cx="5616625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DFKai-SB" panose="03000509000000000000" pitchFamily="65" charset="-120"/>
                <a:cs typeface="Poppins" panose="00000500000000000000" pitchFamily="2" charset="0"/>
              </a:rPr>
              <a:t>Pengembangan Sumber </a:t>
            </a:r>
            <a:r>
              <a:rPr lang="en-US" sz="32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DFKai-SB" panose="03000509000000000000" pitchFamily="65" charset="-120"/>
                <a:cs typeface="Poppins" panose="00000500000000000000" pitchFamily="2" charset="0"/>
              </a:rPr>
              <a:t>Belajar</a:t>
            </a:r>
            <a:r>
              <a:rPr lang="en-US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DFKai-SB" panose="03000509000000000000" pitchFamily="65" charset="-120"/>
                <a:cs typeface="Poppins" panose="00000500000000000000" pitchFamily="2" charset="0"/>
              </a:rPr>
              <a:t> Bahasa dan Sastra Indonesia </a:t>
            </a:r>
            <a:r>
              <a:rPr lang="en-US" sz="32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DFKai-SB" panose="03000509000000000000" pitchFamily="65" charset="-120"/>
                <a:cs typeface="Poppins" panose="00000500000000000000" pitchFamily="2" charset="0"/>
              </a:rPr>
              <a:t>Berbasis</a:t>
            </a:r>
            <a:r>
              <a:rPr lang="en-US" sz="32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DFKai-SB" panose="03000509000000000000" pitchFamily="65" charset="-120"/>
                <a:cs typeface="Poppins" panose="00000500000000000000" pitchFamily="2" charset="0"/>
              </a:rPr>
              <a:t> </a:t>
            </a:r>
            <a:r>
              <a:rPr lang="en-US" sz="32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ea typeface="DFKai-SB" panose="03000509000000000000" pitchFamily="65" charset="-120"/>
                <a:cs typeface="Poppins" panose="00000500000000000000" pitchFamily="2" charset="0"/>
              </a:rPr>
              <a:t>Karakter</a:t>
            </a:r>
            <a:endParaRPr lang="en-US" sz="3200" b="1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  <a:ea typeface="DFKai-SB" panose="03000509000000000000" pitchFamily="65" charset="-120"/>
              <a:cs typeface="Poppins" panose="00000500000000000000" pitchFamily="2" charset="0"/>
            </a:endParaRPr>
          </a:p>
        </p:txBody>
      </p:sp>
      <p:pic>
        <p:nvPicPr>
          <p:cNvPr id="9" name="Graphic 8" descr="Chevron arrows with solid fill">
            <a:extLst>
              <a:ext uri="{FF2B5EF4-FFF2-40B4-BE49-F238E27FC236}">
                <a16:creationId xmlns:a16="http://schemas.microsoft.com/office/drawing/2014/main" id="{8DE51C69-0AC7-4EC3-468D-F8A1BFF3F3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46310" y="2604502"/>
            <a:ext cx="914400" cy="914400"/>
          </a:xfrm>
          <a:prstGeom prst="rect">
            <a:avLst/>
          </a:prstGeom>
        </p:spPr>
      </p:pic>
      <p:sp>
        <p:nvSpPr>
          <p:cNvPr id="10" name="Freeform 21">
            <a:extLst>
              <a:ext uri="{FF2B5EF4-FFF2-40B4-BE49-F238E27FC236}">
                <a16:creationId xmlns:a16="http://schemas.microsoft.com/office/drawing/2014/main" id="{5B37751D-DF83-7ABE-5250-AADF6DD9C9C7}"/>
              </a:ext>
            </a:extLst>
          </p:cNvPr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11" name="Freeform 23">
            <a:extLst>
              <a:ext uri="{FF2B5EF4-FFF2-40B4-BE49-F238E27FC236}">
                <a16:creationId xmlns:a16="http://schemas.microsoft.com/office/drawing/2014/main" id="{4A079402-2712-53BE-3D27-CB5C2F4F55B8}"/>
              </a:ext>
            </a:extLst>
          </p:cNvPr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40800"/>
            </a:stretch>
          </a:blipFill>
        </p:spPr>
      </p:sp>
      <p:sp>
        <p:nvSpPr>
          <p:cNvPr id="12" name="Freeform 24">
            <a:extLst>
              <a:ext uri="{FF2B5EF4-FFF2-40B4-BE49-F238E27FC236}">
                <a16:creationId xmlns:a16="http://schemas.microsoft.com/office/drawing/2014/main" id="{55EA5980-B66F-0648-1F2F-64544AE7B55A}"/>
              </a:ext>
            </a:extLst>
          </p:cNvPr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pic>
        <p:nvPicPr>
          <p:cNvPr id="13" name="Graphic 12" descr="Chevron arrows with solid fill">
            <a:extLst>
              <a:ext uri="{FF2B5EF4-FFF2-40B4-BE49-F238E27FC236}">
                <a16:creationId xmlns:a16="http://schemas.microsoft.com/office/drawing/2014/main" id="{A35CFDD3-34D5-D222-76CA-15E3C137936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51520" y="430028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248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8" name="Rectangle 7"/>
          <p:cNvSpPr/>
          <p:nvPr/>
        </p:nvSpPr>
        <p:spPr>
          <a:xfrm>
            <a:off x="1402089" y="1844824"/>
            <a:ext cx="5166799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ID" sz="5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Sekian</a:t>
            </a:r>
            <a:r>
              <a:rPr lang="en-ID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…</a:t>
            </a:r>
          </a:p>
          <a:p>
            <a:pPr algn="ctr"/>
            <a:endParaRPr lang="en-ID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ID" sz="54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Terima</a:t>
            </a:r>
            <a:r>
              <a:rPr lang="en-ID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Courier New" pitchFamily="49" charset="0"/>
                <a:cs typeface="Courier New" pitchFamily="49" charset="0"/>
              </a:rPr>
              <a:t> Kasih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257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92715" y="1412776"/>
            <a:ext cx="507542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Pengembangan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sumber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belajar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adalah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proses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meningkatkan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kualitas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keberagaman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bahan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ajar yang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digunakan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proses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mencapai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b="1" dirty="0" err="1">
                <a:latin typeface="Poppins" panose="00000500000000000000" pitchFamily="2" charset="0"/>
                <a:cs typeface="Poppins" panose="00000500000000000000" pitchFamily="2" charset="0"/>
              </a:rPr>
              <a:t>tujuan</a:t>
            </a:r>
            <a:r>
              <a:rPr lang="en-US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b="1" dirty="0" err="1">
                <a:latin typeface="Poppins" panose="00000500000000000000" pitchFamily="2" charset="0"/>
                <a:cs typeface="Poppins" panose="00000500000000000000" pitchFamily="2" charset="0"/>
              </a:rPr>
              <a:t>pendidikan</a:t>
            </a:r>
            <a:r>
              <a:rPr lang="en-US" b="1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b="1" dirty="0" err="1">
                <a:latin typeface="Poppins" panose="00000500000000000000" pitchFamily="2" charset="0"/>
                <a:cs typeface="Poppins" panose="00000500000000000000" pitchFamily="2" charset="0"/>
              </a:rPr>
              <a:t>lebih</a:t>
            </a:r>
            <a:r>
              <a:rPr lang="en-US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b="1" dirty="0" err="1">
                <a:latin typeface="Poppins" panose="00000500000000000000" pitchFamily="2" charset="0"/>
                <a:cs typeface="Poppins" panose="00000500000000000000" pitchFamily="2" charset="0"/>
              </a:rPr>
              <a:t>baik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9036EBE-C9D2-D3F8-5F47-6C5DCF48E078}"/>
              </a:ext>
            </a:extLst>
          </p:cNvPr>
          <p:cNvSpPr/>
          <p:nvPr/>
        </p:nvSpPr>
        <p:spPr>
          <a:xfrm>
            <a:off x="1907704" y="3536034"/>
            <a:ext cx="5075429" cy="203132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Pengembangan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sumber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belajar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berbasis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bertujuan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membangun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melalui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tidak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hanya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fokus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pada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pengetahuan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akademis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tetapi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juga pada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moral dan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etika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penting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kehidupan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dirty="0" err="1">
                <a:latin typeface="Poppins" panose="00000500000000000000" pitchFamily="2" charset="0"/>
                <a:cs typeface="Poppins" panose="00000500000000000000" pitchFamily="2" charset="0"/>
              </a:rPr>
              <a:t>sehari-hari</a:t>
            </a:r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" name="Freeform 21">
            <a:extLst>
              <a:ext uri="{FF2B5EF4-FFF2-40B4-BE49-F238E27FC236}">
                <a16:creationId xmlns:a16="http://schemas.microsoft.com/office/drawing/2014/main" id="{57CD6377-CA16-E76C-11E8-A1B88604F7B0}"/>
              </a:ext>
            </a:extLst>
          </p:cNvPr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Freeform 23">
            <a:extLst>
              <a:ext uri="{FF2B5EF4-FFF2-40B4-BE49-F238E27FC236}">
                <a16:creationId xmlns:a16="http://schemas.microsoft.com/office/drawing/2014/main" id="{F729CECF-D0AA-6F43-81A7-D15B8F706F88}"/>
              </a:ext>
            </a:extLst>
          </p:cNvPr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10" name="Freeform 24">
            <a:extLst>
              <a:ext uri="{FF2B5EF4-FFF2-40B4-BE49-F238E27FC236}">
                <a16:creationId xmlns:a16="http://schemas.microsoft.com/office/drawing/2014/main" id="{28117B98-8048-E686-186E-A6B637E6BA24}"/>
              </a:ext>
            </a:extLst>
          </p:cNvPr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cxnSp>
        <p:nvCxnSpPr>
          <p:cNvPr id="12" name="Connector: Curved 11">
            <a:extLst>
              <a:ext uri="{FF2B5EF4-FFF2-40B4-BE49-F238E27FC236}">
                <a16:creationId xmlns:a16="http://schemas.microsoft.com/office/drawing/2014/main" id="{1EB46ADF-8930-B104-EF83-8E5A36C5E07D}"/>
              </a:ext>
            </a:extLst>
          </p:cNvPr>
          <p:cNvCxnSpPr>
            <a:cxnSpLocks/>
          </p:cNvCxnSpPr>
          <p:nvPr/>
        </p:nvCxnSpPr>
        <p:spPr>
          <a:xfrm>
            <a:off x="1187624" y="3328314"/>
            <a:ext cx="648072" cy="499854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1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4148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27984" y="1101837"/>
            <a:ext cx="35932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Proyek </a:t>
            </a:r>
            <a:r>
              <a:rPr lang="en-US" sz="2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Berbasis</a:t>
            </a:r>
            <a:r>
              <a:rPr 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endParaRPr lang="en-US" sz="2000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9036EBE-C9D2-D3F8-5F47-6C5DCF48E078}"/>
              </a:ext>
            </a:extLst>
          </p:cNvPr>
          <p:cNvSpPr/>
          <p:nvPr/>
        </p:nvSpPr>
        <p:spPr>
          <a:xfrm>
            <a:off x="917120" y="1968819"/>
            <a:ext cx="6120680" cy="19236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Buat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proyek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literasi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seperti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membuat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buku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cerita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kelas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antologi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puisi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atau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pameran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buku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mengangkat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tema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</a:p>
          <a:p>
            <a:pPr algn="just"/>
            <a:endParaRPr lang="en-US" sz="17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dapat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bekerja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kelompok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menciptakan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karya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mempromosikan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seperti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kerja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sama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kreativitas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, dan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tanggung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jawab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lang="en-US" sz="1700" dirty="0">
              <a:solidFill>
                <a:schemeClr val="accent2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" name="Freeform 21">
            <a:extLst>
              <a:ext uri="{FF2B5EF4-FFF2-40B4-BE49-F238E27FC236}">
                <a16:creationId xmlns:a16="http://schemas.microsoft.com/office/drawing/2014/main" id="{57CD6377-CA16-E76C-11E8-A1B88604F7B0}"/>
              </a:ext>
            </a:extLst>
          </p:cNvPr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Freeform 23">
            <a:extLst>
              <a:ext uri="{FF2B5EF4-FFF2-40B4-BE49-F238E27FC236}">
                <a16:creationId xmlns:a16="http://schemas.microsoft.com/office/drawing/2014/main" id="{F729CECF-D0AA-6F43-81A7-D15B8F706F88}"/>
              </a:ext>
            </a:extLst>
          </p:cNvPr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10" name="Freeform 24">
            <a:extLst>
              <a:ext uri="{FF2B5EF4-FFF2-40B4-BE49-F238E27FC236}">
                <a16:creationId xmlns:a16="http://schemas.microsoft.com/office/drawing/2014/main" id="{28117B98-8048-E686-186E-A6B637E6BA24}"/>
              </a:ext>
            </a:extLst>
          </p:cNvPr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8" name="Decagon 17">
            <a:extLst>
              <a:ext uri="{FF2B5EF4-FFF2-40B4-BE49-F238E27FC236}">
                <a16:creationId xmlns:a16="http://schemas.microsoft.com/office/drawing/2014/main" id="{6520D80B-6071-ACB7-4128-D140D5EBAB3D}"/>
              </a:ext>
            </a:extLst>
          </p:cNvPr>
          <p:cNvSpPr/>
          <p:nvPr/>
        </p:nvSpPr>
        <p:spPr>
          <a:xfrm>
            <a:off x="8021268" y="1054732"/>
            <a:ext cx="504056" cy="432048"/>
          </a:xfrm>
          <a:prstGeom prst="decagon">
            <a:avLst/>
          </a:prstGeom>
          <a:solidFill>
            <a:schemeClr val="bg1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1968C83-01DA-B68A-1E16-114598B4EBCB}"/>
              </a:ext>
            </a:extLst>
          </p:cNvPr>
          <p:cNvSpPr txBox="1"/>
          <p:nvPr/>
        </p:nvSpPr>
        <p:spPr>
          <a:xfrm>
            <a:off x="539552" y="1535328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Proyek </a:t>
            </a:r>
            <a:r>
              <a:rPr lang="en-US" sz="2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Literasi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ED2F102-8A7A-B287-E75B-79151868023A}"/>
              </a:ext>
            </a:extLst>
          </p:cNvPr>
          <p:cNvSpPr txBox="1"/>
          <p:nvPr/>
        </p:nvSpPr>
        <p:spPr>
          <a:xfrm>
            <a:off x="589966" y="3959185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Drama dan </a:t>
            </a:r>
            <a:r>
              <a:rPr lang="en-US" sz="2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Pementasan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F8B6A13-0CDB-AB70-E915-9CEF88169D09}"/>
              </a:ext>
            </a:extLst>
          </p:cNvPr>
          <p:cNvSpPr/>
          <p:nvPr/>
        </p:nvSpPr>
        <p:spPr>
          <a:xfrm>
            <a:off x="951565" y="4359295"/>
            <a:ext cx="6120680" cy="16619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Ajak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membuat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mementaskan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drama yang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diadaptasi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dari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cerita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rakyat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atau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dongeng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mengandung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pesan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moral. </a:t>
            </a:r>
          </a:p>
          <a:p>
            <a:pPr algn="just"/>
            <a:endParaRPr lang="en-US" sz="17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just"/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Kegiatan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ini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mengembangkan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keterampilan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berbicara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memahami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secara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mendalam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lang="en-US" sz="1700" dirty="0">
              <a:solidFill>
                <a:schemeClr val="accent2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904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27984" y="1090922"/>
            <a:ext cx="35932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Kegiatan </a:t>
            </a:r>
            <a:r>
              <a:rPr lang="en-US" sz="2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Ekstrakurikuler</a:t>
            </a:r>
            <a:endParaRPr lang="en-US" sz="2000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9036EBE-C9D2-D3F8-5F47-6C5DCF48E078}"/>
              </a:ext>
            </a:extLst>
          </p:cNvPr>
          <p:cNvSpPr/>
          <p:nvPr/>
        </p:nvSpPr>
        <p:spPr>
          <a:xfrm>
            <a:off x="917120" y="1957904"/>
            <a:ext cx="612068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Bentuk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klub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buku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atau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klub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literasi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di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sekolah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fokus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pada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membaca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mendiskusikan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buku-buku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memuat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. Klub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ini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dapat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mengadakan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diskusi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bedah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buku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atau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lomba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cerita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lang="en-US" sz="1700" dirty="0">
              <a:solidFill>
                <a:schemeClr val="accent2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" name="Freeform 21">
            <a:extLst>
              <a:ext uri="{FF2B5EF4-FFF2-40B4-BE49-F238E27FC236}">
                <a16:creationId xmlns:a16="http://schemas.microsoft.com/office/drawing/2014/main" id="{57CD6377-CA16-E76C-11E8-A1B88604F7B0}"/>
              </a:ext>
            </a:extLst>
          </p:cNvPr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Freeform 23">
            <a:extLst>
              <a:ext uri="{FF2B5EF4-FFF2-40B4-BE49-F238E27FC236}">
                <a16:creationId xmlns:a16="http://schemas.microsoft.com/office/drawing/2014/main" id="{F729CECF-D0AA-6F43-81A7-D15B8F706F88}"/>
              </a:ext>
            </a:extLst>
          </p:cNvPr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10" name="Freeform 24">
            <a:extLst>
              <a:ext uri="{FF2B5EF4-FFF2-40B4-BE49-F238E27FC236}">
                <a16:creationId xmlns:a16="http://schemas.microsoft.com/office/drawing/2014/main" id="{28117B98-8048-E686-186E-A6B637E6BA24}"/>
              </a:ext>
            </a:extLst>
          </p:cNvPr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8" name="Decagon 17">
            <a:extLst>
              <a:ext uri="{FF2B5EF4-FFF2-40B4-BE49-F238E27FC236}">
                <a16:creationId xmlns:a16="http://schemas.microsoft.com/office/drawing/2014/main" id="{6520D80B-6071-ACB7-4128-D140D5EBAB3D}"/>
              </a:ext>
            </a:extLst>
          </p:cNvPr>
          <p:cNvSpPr/>
          <p:nvPr/>
        </p:nvSpPr>
        <p:spPr>
          <a:xfrm>
            <a:off x="8021268" y="1043817"/>
            <a:ext cx="504056" cy="432048"/>
          </a:xfrm>
          <a:prstGeom prst="decagon">
            <a:avLst/>
          </a:prstGeom>
          <a:solidFill>
            <a:schemeClr val="bg1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1968C83-01DA-B68A-1E16-114598B4EBCB}"/>
              </a:ext>
            </a:extLst>
          </p:cNvPr>
          <p:cNvSpPr txBox="1"/>
          <p:nvPr/>
        </p:nvSpPr>
        <p:spPr>
          <a:xfrm>
            <a:off x="539552" y="1524413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Klub Buku dan </a:t>
            </a:r>
            <a:r>
              <a:rPr lang="en-US" sz="2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Literasi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ED2F102-8A7A-B287-E75B-79151868023A}"/>
              </a:ext>
            </a:extLst>
          </p:cNvPr>
          <p:cNvSpPr txBox="1"/>
          <p:nvPr/>
        </p:nvSpPr>
        <p:spPr>
          <a:xfrm>
            <a:off x="589966" y="3474293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Kompetisi </a:t>
            </a:r>
            <a:r>
              <a:rPr lang="en-US" sz="2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Menulis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F8B6A13-0CDB-AB70-E915-9CEF88169D09}"/>
              </a:ext>
            </a:extLst>
          </p:cNvPr>
          <p:cNvSpPr/>
          <p:nvPr/>
        </p:nvSpPr>
        <p:spPr>
          <a:xfrm>
            <a:off x="951565" y="3874403"/>
            <a:ext cx="612068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Adakan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kompetisi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menulis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cerita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puisi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atau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esai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mengangkat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tema-tema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. Kompetisi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ini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dapat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memotivasi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mengekspresikan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ide-ide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mereka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sambil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belajar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tentang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positif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lang="en-US" sz="1700" dirty="0">
              <a:solidFill>
                <a:schemeClr val="accent2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294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27984" y="1098473"/>
            <a:ext cx="359328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Sumber Daya Online</a:t>
            </a:r>
            <a:endParaRPr lang="en-US" sz="2000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9036EBE-C9D2-D3F8-5F47-6C5DCF48E078}"/>
              </a:ext>
            </a:extLst>
          </p:cNvPr>
          <p:cNvSpPr/>
          <p:nvPr/>
        </p:nvSpPr>
        <p:spPr>
          <a:xfrm>
            <a:off x="917120" y="1965455"/>
            <a:ext cx="6120680" cy="16619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Manfaatkan platform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online yang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menyediakan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sumber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daya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bahasa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dan sastra Indonesia. Platform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ini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dapat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menawarkan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materi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interaktif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, video,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kuis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, dan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permainan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edukatif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menyisipkan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lang="en-US" sz="1700" dirty="0">
              <a:solidFill>
                <a:schemeClr val="accent2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" name="Freeform 21">
            <a:extLst>
              <a:ext uri="{FF2B5EF4-FFF2-40B4-BE49-F238E27FC236}">
                <a16:creationId xmlns:a16="http://schemas.microsoft.com/office/drawing/2014/main" id="{57CD6377-CA16-E76C-11E8-A1B88604F7B0}"/>
              </a:ext>
            </a:extLst>
          </p:cNvPr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Freeform 23">
            <a:extLst>
              <a:ext uri="{FF2B5EF4-FFF2-40B4-BE49-F238E27FC236}">
                <a16:creationId xmlns:a16="http://schemas.microsoft.com/office/drawing/2014/main" id="{F729CECF-D0AA-6F43-81A7-D15B8F706F88}"/>
              </a:ext>
            </a:extLst>
          </p:cNvPr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10" name="Freeform 24">
            <a:extLst>
              <a:ext uri="{FF2B5EF4-FFF2-40B4-BE49-F238E27FC236}">
                <a16:creationId xmlns:a16="http://schemas.microsoft.com/office/drawing/2014/main" id="{28117B98-8048-E686-186E-A6B637E6BA24}"/>
              </a:ext>
            </a:extLst>
          </p:cNvPr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8" name="Decagon 17">
            <a:extLst>
              <a:ext uri="{FF2B5EF4-FFF2-40B4-BE49-F238E27FC236}">
                <a16:creationId xmlns:a16="http://schemas.microsoft.com/office/drawing/2014/main" id="{6520D80B-6071-ACB7-4128-D140D5EBAB3D}"/>
              </a:ext>
            </a:extLst>
          </p:cNvPr>
          <p:cNvSpPr/>
          <p:nvPr/>
        </p:nvSpPr>
        <p:spPr>
          <a:xfrm>
            <a:off x="8021268" y="1051368"/>
            <a:ext cx="504056" cy="432048"/>
          </a:xfrm>
          <a:prstGeom prst="decagon">
            <a:avLst/>
          </a:prstGeom>
          <a:solidFill>
            <a:schemeClr val="bg1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1968C83-01DA-B68A-1E16-114598B4EBCB}"/>
              </a:ext>
            </a:extLst>
          </p:cNvPr>
          <p:cNvSpPr txBox="1"/>
          <p:nvPr/>
        </p:nvSpPr>
        <p:spPr>
          <a:xfrm>
            <a:off x="539552" y="1531964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Platform </a:t>
            </a:r>
            <a:r>
              <a:rPr lang="en-US" sz="2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ED2F102-8A7A-B287-E75B-79151868023A}"/>
              </a:ext>
            </a:extLst>
          </p:cNvPr>
          <p:cNvSpPr txBox="1"/>
          <p:nvPr/>
        </p:nvSpPr>
        <p:spPr>
          <a:xfrm>
            <a:off x="589966" y="3671153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Blog dan Situs Pendidikan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F8B6A13-0CDB-AB70-E915-9CEF88169D09}"/>
              </a:ext>
            </a:extLst>
          </p:cNvPr>
          <p:cNvSpPr/>
          <p:nvPr/>
        </p:nvSpPr>
        <p:spPr>
          <a:xfrm>
            <a:off x="951565" y="4071263"/>
            <a:ext cx="6120680" cy="16619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Ajak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mengakses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blog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atau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situs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pendidikan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membahas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bahasa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dan sastra Indonesia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serta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. Guru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dapat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mengarahkan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membaca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artikel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menonton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video,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atau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berpartisipasi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forum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diskusi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lang="en-US" sz="1700" dirty="0">
              <a:solidFill>
                <a:schemeClr val="accent2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333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27984" y="980728"/>
            <a:ext cx="35932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sv-SE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Alat Peraga dan Bahan Manipulatif</a:t>
            </a:r>
            <a:endParaRPr lang="en-US" sz="2000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9036EBE-C9D2-D3F8-5F47-6C5DCF48E078}"/>
              </a:ext>
            </a:extLst>
          </p:cNvPr>
          <p:cNvSpPr/>
          <p:nvPr/>
        </p:nvSpPr>
        <p:spPr>
          <a:xfrm>
            <a:off x="917120" y="1984619"/>
            <a:ext cx="6120680" cy="14003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Gunakan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boneka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papan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cerita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untuk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menceritakan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kisah-kisah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mengandung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pesan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moral. Alat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peraga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ini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membuat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lebih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menarik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membantu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memahami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secara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visual.</a:t>
            </a:r>
            <a:endParaRPr lang="en-US" sz="1700" dirty="0">
              <a:solidFill>
                <a:schemeClr val="accent2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" name="Freeform 21">
            <a:extLst>
              <a:ext uri="{FF2B5EF4-FFF2-40B4-BE49-F238E27FC236}">
                <a16:creationId xmlns:a16="http://schemas.microsoft.com/office/drawing/2014/main" id="{57CD6377-CA16-E76C-11E8-A1B88604F7B0}"/>
              </a:ext>
            </a:extLst>
          </p:cNvPr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Freeform 23">
            <a:extLst>
              <a:ext uri="{FF2B5EF4-FFF2-40B4-BE49-F238E27FC236}">
                <a16:creationId xmlns:a16="http://schemas.microsoft.com/office/drawing/2014/main" id="{F729CECF-D0AA-6F43-81A7-D15B8F706F88}"/>
              </a:ext>
            </a:extLst>
          </p:cNvPr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10" name="Freeform 24">
            <a:extLst>
              <a:ext uri="{FF2B5EF4-FFF2-40B4-BE49-F238E27FC236}">
                <a16:creationId xmlns:a16="http://schemas.microsoft.com/office/drawing/2014/main" id="{28117B98-8048-E686-186E-A6B637E6BA24}"/>
              </a:ext>
            </a:extLst>
          </p:cNvPr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8" name="Decagon 17">
            <a:extLst>
              <a:ext uri="{FF2B5EF4-FFF2-40B4-BE49-F238E27FC236}">
                <a16:creationId xmlns:a16="http://schemas.microsoft.com/office/drawing/2014/main" id="{6520D80B-6071-ACB7-4128-D140D5EBAB3D}"/>
              </a:ext>
            </a:extLst>
          </p:cNvPr>
          <p:cNvSpPr/>
          <p:nvPr/>
        </p:nvSpPr>
        <p:spPr>
          <a:xfrm>
            <a:off x="8021268" y="1070532"/>
            <a:ext cx="504056" cy="432048"/>
          </a:xfrm>
          <a:prstGeom prst="decagon">
            <a:avLst/>
          </a:prstGeom>
          <a:solidFill>
            <a:schemeClr val="bg1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1968C83-01DA-B68A-1E16-114598B4EBCB}"/>
              </a:ext>
            </a:extLst>
          </p:cNvPr>
          <p:cNvSpPr txBox="1"/>
          <p:nvPr/>
        </p:nvSpPr>
        <p:spPr>
          <a:xfrm>
            <a:off x="539552" y="1551128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Boneka</a:t>
            </a:r>
            <a:r>
              <a:rPr 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2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Papan</a:t>
            </a:r>
            <a:r>
              <a:rPr 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Cerita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ED2F102-8A7A-B287-E75B-79151868023A}"/>
              </a:ext>
            </a:extLst>
          </p:cNvPr>
          <p:cNvSpPr txBox="1"/>
          <p:nvPr/>
        </p:nvSpPr>
        <p:spPr>
          <a:xfrm>
            <a:off x="589966" y="3690317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i-FI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Kartu Kata dan Kartu Cerita</a:t>
            </a:r>
            <a:endParaRPr lang="en-US" sz="2000" b="1" dirty="0">
              <a:solidFill>
                <a:schemeClr val="accent1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F8B6A13-0CDB-AB70-E915-9CEF88169D09}"/>
              </a:ext>
            </a:extLst>
          </p:cNvPr>
          <p:cNvSpPr/>
          <p:nvPr/>
        </p:nvSpPr>
        <p:spPr>
          <a:xfrm>
            <a:off x="951565" y="4090427"/>
            <a:ext cx="612068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Kartu-kartu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ini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dapat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digunakan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berbagai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permainan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edukatif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memperkaya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kosakata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membantu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mereka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memahami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struktur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cerita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serta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terkandung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 di </a:t>
            </a:r>
            <a:r>
              <a:rPr lang="en-US" sz="1700" dirty="0" err="1">
                <a:latin typeface="Poppins" panose="00000500000000000000" pitchFamily="2" charset="0"/>
                <a:cs typeface="Poppins" panose="00000500000000000000" pitchFamily="2" charset="0"/>
              </a:rPr>
              <a:t>dalamnya</a:t>
            </a:r>
            <a:r>
              <a:rPr lang="en-US" sz="17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lang="en-US" sz="1700" dirty="0">
              <a:solidFill>
                <a:schemeClr val="accent2">
                  <a:lumMod val="60000"/>
                  <a:lumOff val="4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265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9360" y="2624718"/>
            <a:ext cx="5958078" cy="194247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Bahasa dan sastra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berperan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penting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latin typeface="Poppins" panose="00000500000000000000" pitchFamily="2" charset="0"/>
                <a:cs typeface="Poppins" panose="00000500000000000000" pitchFamily="2" charset="0"/>
              </a:rPr>
              <a:t>menyampaikan</a:t>
            </a:r>
            <a:r>
              <a:rPr lang="en-US" sz="20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2000" b="1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2000" b="1" dirty="0" err="1">
                <a:latin typeface="Poppins" panose="00000500000000000000" pitchFamily="2" charset="0"/>
                <a:cs typeface="Poppins" panose="00000500000000000000" pitchFamily="2" charset="0"/>
              </a:rPr>
              <a:t>norma</a:t>
            </a:r>
            <a:r>
              <a:rPr lang="en-US" sz="20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latin typeface="Poppins" panose="00000500000000000000" pitchFamily="2" charset="0"/>
                <a:cs typeface="Poppins" panose="00000500000000000000" pitchFamily="2" charset="0"/>
              </a:rPr>
              <a:t>sosial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. </a:t>
            </a:r>
            <a:r>
              <a:rPr lang="en-US" sz="2000" b="1" dirty="0" err="1">
                <a:latin typeface="Poppins" panose="00000500000000000000" pitchFamily="2" charset="0"/>
                <a:cs typeface="Poppins" panose="00000500000000000000" pitchFamily="2" charset="0"/>
              </a:rPr>
              <a:t>Melalui</a:t>
            </a:r>
            <a:r>
              <a:rPr lang="en-US" sz="20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latin typeface="Poppins" panose="00000500000000000000" pitchFamily="2" charset="0"/>
                <a:cs typeface="Poppins" panose="00000500000000000000" pitchFamily="2" charset="0"/>
              </a:rPr>
              <a:t>cerita</a:t>
            </a:r>
            <a:r>
              <a:rPr lang="en-US" sz="2000" b="1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2000" b="1" dirty="0" err="1">
                <a:latin typeface="Poppins" panose="00000500000000000000" pitchFamily="2" charset="0"/>
                <a:cs typeface="Poppins" panose="00000500000000000000" pitchFamily="2" charset="0"/>
              </a:rPr>
              <a:t>puisi</a:t>
            </a:r>
            <a:r>
              <a:rPr lang="en-US" sz="2000" b="1" dirty="0">
                <a:latin typeface="Poppins" panose="00000500000000000000" pitchFamily="2" charset="0"/>
                <a:cs typeface="Poppins" panose="00000500000000000000" pitchFamily="2" charset="0"/>
              </a:rPr>
              <a:t>, dan </a:t>
            </a:r>
            <a:r>
              <a:rPr lang="en-US" sz="2000" b="1" dirty="0" err="1">
                <a:latin typeface="Poppins" panose="00000500000000000000" pitchFamily="2" charset="0"/>
                <a:cs typeface="Poppins" panose="00000500000000000000" pitchFamily="2" charset="0"/>
              </a:rPr>
              <a:t>karya</a:t>
            </a:r>
            <a:r>
              <a:rPr lang="en-US" sz="2000" b="1" dirty="0">
                <a:latin typeface="Poppins" panose="00000500000000000000" pitchFamily="2" charset="0"/>
                <a:cs typeface="Poppins" panose="00000500000000000000" pitchFamily="2" charset="0"/>
              </a:rPr>
              <a:t> sastra </a:t>
            </a:r>
            <a:r>
              <a:rPr lang="en-US" sz="2000" b="1" dirty="0" err="1">
                <a:latin typeface="Poppins" panose="00000500000000000000" pitchFamily="2" charset="0"/>
                <a:cs typeface="Poppins" panose="00000500000000000000" pitchFamily="2" charset="0"/>
              </a:rPr>
              <a:t>lainnya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dapat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belajar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tentang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moral,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etika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, dan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dirty="0" err="1">
                <a:latin typeface="Poppins" panose="00000500000000000000" pitchFamily="2" charset="0"/>
                <a:cs typeface="Poppins" panose="00000500000000000000" pitchFamily="2" charset="0"/>
              </a:rPr>
              <a:t>kehidupan</a:t>
            </a: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947EC0-C470-6026-4A30-08C9A4129527}"/>
              </a:ext>
            </a:extLst>
          </p:cNvPr>
          <p:cNvSpPr txBox="1"/>
          <p:nvPr/>
        </p:nvSpPr>
        <p:spPr>
          <a:xfrm>
            <a:off x="1211384" y="1412776"/>
            <a:ext cx="4572000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b="1" dirty="0">
                <a:latin typeface="Poppins" panose="00000500000000000000" pitchFamily="2" charset="0"/>
                <a:cs typeface="Poppins" panose="00000500000000000000" pitchFamily="2" charset="0"/>
              </a:rPr>
              <a:t>Peran Bahasa dan Sastra </a:t>
            </a:r>
            <a:r>
              <a:rPr lang="en-US" sz="2000" b="1" dirty="0" err="1">
                <a:latin typeface="Poppins" panose="00000500000000000000" pitchFamily="2" charset="0"/>
                <a:cs typeface="Poppins" panose="00000500000000000000" pitchFamily="2" charset="0"/>
              </a:rPr>
              <a:t>dalam</a:t>
            </a:r>
            <a:r>
              <a:rPr lang="en-US" sz="20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latin typeface="Poppins" panose="00000500000000000000" pitchFamily="2" charset="0"/>
                <a:cs typeface="Poppins" panose="00000500000000000000" pitchFamily="2" charset="0"/>
              </a:rPr>
              <a:t>Pembentukan</a:t>
            </a:r>
            <a:r>
              <a:rPr lang="en-US" sz="20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endParaRPr lang="en-US" sz="2000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41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2092" y="2564904"/>
            <a:ext cx="5958078" cy="1584176"/>
          </a:xfrm>
        </p:spPr>
        <p:txBody>
          <a:bodyPr>
            <a:noAutofit/>
          </a:bodyPr>
          <a:lstStyle/>
          <a:p>
            <a:pPr algn="just">
              <a:buFont typeface="+mj-lt"/>
              <a:buAutoNum type="arabicParenR"/>
            </a:pP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Cerita rakyat 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yang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mengajarkan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kebaikan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kebijaksanaan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  <a:p>
            <a:pPr algn="just">
              <a:buFont typeface="+mj-lt"/>
              <a:buAutoNum type="arabicParenR"/>
            </a:pPr>
            <a:r>
              <a:rPr lang="en-US" sz="1800" b="1" dirty="0" err="1">
                <a:latin typeface="Poppins" panose="00000500000000000000" pitchFamily="2" charset="0"/>
                <a:cs typeface="Poppins" panose="00000500000000000000" pitchFamily="2" charset="0"/>
              </a:rPr>
              <a:t>Puisi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mengungkapkan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rasa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empati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kasih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sayang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  <a:p>
            <a:pPr algn="just">
              <a:buFont typeface="+mj-lt"/>
              <a:buAutoNum type="arabicParenR"/>
            </a:pP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Novel dan drama 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yang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menggambarkan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perjuangan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keberanian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, dan </a:t>
            </a:r>
            <a:r>
              <a:rPr lang="en-US" sz="1800" dirty="0" err="1">
                <a:latin typeface="Poppins" panose="00000500000000000000" pitchFamily="2" charset="0"/>
                <a:cs typeface="Poppins" panose="00000500000000000000" pitchFamily="2" charset="0"/>
              </a:rPr>
              <a:t>integritas</a:t>
            </a:r>
            <a:r>
              <a:rPr lang="en-US" sz="18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947EC0-C470-6026-4A30-08C9A4129527}"/>
              </a:ext>
            </a:extLst>
          </p:cNvPr>
          <p:cNvSpPr txBox="1"/>
          <p:nvPr/>
        </p:nvSpPr>
        <p:spPr>
          <a:xfrm>
            <a:off x="1259632" y="1599764"/>
            <a:ext cx="4572000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b="1" dirty="0">
                <a:latin typeface="Poppins" panose="00000500000000000000" pitchFamily="2" charset="0"/>
                <a:cs typeface="Poppins" panose="00000500000000000000" pitchFamily="2" charset="0"/>
              </a:rPr>
              <a:t>Contoh </a:t>
            </a:r>
            <a:r>
              <a:rPr lang="en-US" sz="2000" b="1" dirty="0" err="1">
                <a:latin typeface="Poppins" panose="00000500000000000000" pitchFamily="2" charset="0"/>
                <a:cs typeface="Poppins" panose="00000500000000000000" pitchFamily="2" charset="0"/>
              </a:rPr>
              <a:t>Karya</a:t>
            </a:r>
            <a:r>
              <a:rPr lang="en-US" sz="2000" b="1" dirty="0">
                <a:latin typeface="Poppins" panose="00000500000000000000" pitchFamily="2" charset="0"/>
                <a:cs typeface="Poppins" panose="00000500000000000000" pitchFamily="2" charset="0"/>
              </a:rPr>
              <a:t> Sastra yang </a:t>
            </a:r>
            <a:r>
              <a:rPr lang="en-US" sz="2000" b="1" dirty="0" err="1">
                <a:latin typeface="Poppins" panose="00000500000000000000" pitchFamily="2" charset="0"/>
                <a:cs typeface="Poppins" panose="00000500000000000000" pitchFamily="2" charset="0"/>
              </a:rPr>
              <a:t>Mengandung</a:t>
            </a:r>
            <a:r>
              <a:rPr lang="en-US" sz="2000" b="1" dirty="0">
                <a:latin typeface="Poppins" panose="00000500000000000000" pitchFamily="2" charset="0"/>
                <a:cs typeface="Poppins" panose="00000500000000000000" pitchFamily="2" charset="0"/>
              </a:rPr>
              <a:t> Nilai-</a:t>
            </a:r>
            <a:r>
              <a:rPr lang="en-US" sz="2000" b="1" dirty="0" err="1">
                <a:latin typeface="Poppins" panose="00000500000000000000" pitchFamily="2" charset="0"/>
                <a:cs typeface="Poppins" panose="00000500000000000000" pitchFamily="2" charset="0"/>
              </a:rPr>
              <a:t>nilai</a:t>
            </a:r>
            <a:r>
              <a:rPr lang="en-US" sz="20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2000" b="1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endParaRPr lang="en-US" sz="2000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035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1"/>
          <p:cNvSpPr/>
          <p:nvPr/>
        </p:nvSpPr>
        <p:spPr>
          <a:xfrm>
            <a:off x="179512" y="188640"/>
            <a:ext cx="818187" cy="720080"/>
          </a:xfrm>
          <a:custGeom>
            <a:avLst/>
            <a:gdLst/>
            <a:ahLst/>
            <a:cxnLst/>
            <a:rect l="l" t="t" r="r" b="b"/>
            <a:pathLst>
              <a:path w="1473286" h="1421721">
                <a:moveTo>
                  <a:pt x="0" y="0"/>
                </a:moveTo>
                <a:lnTo>
                  <a:pt x="1473286" y="0"/>
                </a:lnTo>
                <a:lnTo>
                  <a:pt x="1473286" y="1421721"/>
                </a:lnTo>
                <a:lnTo>
                  <a:pt x="0" y="142172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23"/>
          <p:cNvSpPr/>
          <p:nvPr/>
        </p:nvSpPr>
        <p:spPr>
          <a:xfrm>
            <a:off x="1764886" y="265062"/>
            <a:ext cx="1222938" cy="643658"/>
          </a:xfrm>
          <a:custGeom>
            <a:avLst/>
            <a:gdLst/>
            <a:ahLst/>
            <a:cxnLst/>
            <a:rect l="l" t="t" r="r" b="b"/>
            <a:pathLst>
              <a:path w="2126581" h="1149136">
                <a:moveTo>
                  <a:pt x="0" y="0"/>
                </a:moveTo>
                <a:lnTo>
                  <a:pt x="2126582" y="0"/>
                </a:lnTo>
                <a:lnTo>
                  <a:pt x="2126582" y="1149137"/>
                </a:lnTo>
                <a:lnTo>
                  <a:pt x="0" y="114913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40800"/>
            </a:stretch>
          </a:blipFill>
        </p:spPr>
      </p:sp>
      <p:sp>
        <p:nvSpPr>
          <p:cNvPr id="6" name="Freeform 24"/>
          <p:cNvSpPr/>
          <p:nvPr/>
        </p:nvSpPr>
        <p:spPr>
          <a:xfrm>
            <a:off x="1040490" y="188640"/>
            <a:ext cx="723198" cy="720080"/>
          </a:xfrm>
          <a:custGeom>
            <a:avLst/>
            <a:gdLst/>
            <a:ahLst/>
            <a:cxnLst/>
            <a:rect l="l" t="t" r="r" b="b"/>
            <a:pathLst>
              <a:path w="1396853" h="1368539">
                <a:moveTo>
                  <a:pt x="0" y="0"/>
                </a:moveTo>
                <a:lnTo>
                  <a:pt x="1396853" y="0"/>
                </a:lnTo>
                <a:lnTo>
                  <a:pt x="1396853" y="1368539"/>
                </a:lnTo>
                <a:lnTo>
                  <a:pt x="0" y="136853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947EC0-C470-6026-4A30-08C9A4129527}"/>
              </a:ext>
            </a:extLst>
          </p:cNvPr>
          <p:cNvSpPr txBox="1"/>
          <p:nvPr/>
        </p:nvSpPr>
        <p:spPr>
          <a:xfrm>
            <a:off x="683568" y="1273692"/>
            <a:ext cx="3168352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b="1" dirty="0">
                <a:latin typeface="Poppins" panose="00000500000000000000" pitchFamily="2" charset="0"/>
                <a:cs typeface="Poppins" panose="00000500000000000000" pitchFamily="2" charset="0"/>
              </a:rPr>
              <a:t>Contoh </a:t>
            </a:r>
            <a:r>
              <a:rPr lang="en-US" sz="2000" b="1" dirty="0" err="1">
                <a:latin typeface="Poppins" panose="00000500000000000000" pitchFamily="2" charset="0"/>
                <a:cs typeface="Poppins" panose="00000500000000000000" pitchFamily="2" charset="0"/>
              </a:rPr>
              <a:t>Implementasi</a:t>
            </a:r>
            <a:endParaRPr lang="en-US" sz="2000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442207B-D377-811F-185F-68F11B0C5469}"/>
              </a:ext>
            </a:extLst>
          </p:cNvPr>
          <p:cNvSpPr txBox="1">
            <a:spLocks/>
          </p:cNvSpPr>
          <p:nvPr/>
        </p:nvSpPr>
        <p:spPr>
          <a:xfrm>
            <a:off x="1259631" y="1988183"/>
            <a:ext cx="6160443" cy="8722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Buku Teks yang </a:t>
            </a:r>
            <a:r>
              <a:rPr lang="en-US" sz="1800" b="1" dirty="0" err="1">
                <a:latin typeface="Poppins" panose="00000500000000000000" pitchFamily="2" charset="0"/>
                <a:cs typeface="Poppins" panose="00000500000000000000" pitchFamily="2" charset="0"/>
              </a:rPr>
              <a:t>Mengandung</a:t>
            </a: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 Nilai-</a:t>
            </a:r>
            <a:r>
              <a:rPr lang="en-US" sz="1800" b="1" dirty="0" err="1">
                <a:latin typeface="Poppins" panose="00000500000000000000" pitchFamily="2" charset="0"/>
                <a:cs typeface="Poppins" panose="00000500000000000000" pitchFamily="2" charset="0"/>
              </a:rPr>
              <a:t>nilai</a:t>
            </a: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endParaRPr lang="en-US" sz="18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Buku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teks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menyisipkan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cerita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dan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contoh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mengandung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pelajaran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moral.</a:t>
            </a:r>
            <a:endParaRPr lang="en-US" sz="1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EFA0882A-FC34-008F-7D7E-A6DBB267AE21}"/>
              </a:ext>
            </a:extLst>
          </p:cNvPr>
          <p:cNvSpPr/>
          <p:nvPr/>
        </p:nvSpPr>
        <p:spPr>
          <a:xfrm>
            <a:off x="683567" y="2131829"/>
            <a:ext cx="576064" cy="400110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B7213BD3-7DA0-3D78-823C-2322EED4699D}"/>
              </a:ext>
            </a:extLst>
          </p:cNvPr>
          <p:cNvSpPr/>
          <p:nvPr/>
        </p:nvSpPr>
        <p:spPr>
          <a:xfrm>
            <a:off x="683567" y="3220064"/>
            <a:ext cx="576064" cy="400110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4163DAF-A38A-C4D9-004B-75B7E0EF57A4}"/>
              </a:ext>
            </a:extLst>
          </p:cNvPr>
          <p:cNvSpPr txBox="1">
            <a:spLocks/>
          </p:cNvSpPr>
          <p:nvPr/>
        </p:nvSpPr>
        <p:spPr>
          <a:xfrm>
            <a:off x="1259631" y="3095434"/>
            <a:ext cx="6160443" cy="13192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Kegiatan </a:t>
            </a:r>
            <a:r>
              <a:rPr lang="en-US" sz="1800" b="1" dirty="0" err="1">
                <a:latin typeface="Poppins" panose="00000500000000000000" pitchFamily="2" charset="0"/>
                <a:cs typeface="Poppins" panose="00000500000000000000" pitchFamily="2" charset="0"/>
              </a:rPr>
              <a:t>Literasi</a:t>
            </a: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800" b="1" dirty="0" err="1">
                <a:latin typeface="Poppins" panose="00000500000000000000" pitchFamily="2" charset="0"/>
                <a:cs typeface="Poppins" panose="00000500000000000000" pitchFamily="2" charset="0"/>
              </a:rPr>
              <a:t>Berfokus</a:t>
            </a: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 pada Pengembangan </a:t>
            </a:r>
            <a:r>
              <a:rPr lang="en-US" sz="1800" b="1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endParaRPr lang="en-US" sz="18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Membaca dan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menganalisis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karya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sastra yang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mengajarkan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nilai-nilai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positif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13356E4D-D2A1-1AAE-4EEE-E96500A485CD}"/>
              </a:ext>
            </a:extLst>
          </p:cNvPr>
          <p:cNvSpPr/>
          <p:nvPr/>
        </p:nvSpPr>
        <p:spPr>
          <a:xfrm>
            <a:off x="683568" y="4591246"/>
            <a:ext cx="576064" cy="400110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D7BBA98-7600-3696-32E6-8F770639745B}"/>
              </a:ext>
            </a:extLst>
          </p:cNvPr>
          <p:cNvSpPr txBox="1">
            <a:spLocks/>
          </p:cNvSpPr>
          <p:nvPr/>
        </p:nvSpPr>
        <p:spPr>
          <a:xfrm>
            <a:off x="1259631" y="4443172"/>
            <a:ext cx="6160443" cy="13192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1800" b="1" dirty="0" err="1">
                <a:latin typeface="Poppins" panose="00000500000000000000" pitchFamily="2" charset="0"/>
                <a:cs typeface="Poppins" panose="00000500000000000000" pitchFamily="2" charset="0"/>
              </a:rPr>
              <a:t>Pembelajaran</a:t>
            </a: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latin typeface="Poppins" panose="00000500000000000000" pitchFamily="2" charset="0"/>
                <a:cs typeface="Poppins" panose="00000500000000000000" pitchFamily="2" charset="0"/>
              </a:rPr>
              <a:t>Interaktif</a:t>
            </a: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 dan Proyek </a:t>
            </a:r>
            <a:r>
              <a:rPr lang="en-US" sz="1800" b="1" dirty="0" err="1">
                <a:latin typeface="Poppins" panose="00000500000000000000" pitchFamily="2" charset="0"/>
                <a:cs typeface="Poppins" panose="00000500000000000000" pitchFamily="2" charset="0"/>
              </a:rPr>
              <a:t>Berbasis</a:t>
            </a:r>
            <a:r>
              <a:rPr lang="en-US" sz="18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800" b="1" dirty="0" err="1">
                <a:latin typeface="Poppins" panose="00000500000000000000" pitchFamily="2" charset="0"/>
                <a:cs typeface="Poppins" panose="00000500000000000000" pitchFamily="2" charset="0"/>
              </a:rPr>
              <a:t>Karakter</a:t>
            </a:r>
            <a:endParaRPr lang="en-US" sz="18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indent="0" algn="just">
              <a:buNone/>
            </a:pP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Kegiatan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proyek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yang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melibatkan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kerjasama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,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tanggung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jawab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, dan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kreativitas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US" sz="1600" dirty="0" err="1">
                <a:latin typeface="Poppins" panose="00000500000000000000" pitchFamily="2" charset="0"/>
                <a:cs typeface="Poppins" panose="00000500000000000000" pitchFamily="2" charset="0"/>
              </a:rPr>
              <a:t>siswa</a:t>
            </a:r>
            <a:r>
              <a:rPr lang="en-US" sz="16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5717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503</Words>
  <Application>Microsoft Office PowerPoint</Application>
  <PresentationFormat>On-screen Show (4:3)</PresentationFormat>
  <Paragraphs>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Courier New</vt:lpstr>
      <vt:lpstr>Poppins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Pengembangan Sumber Belajar Bahasa dan Sastra Indonesia Berbasis Karakter</dc:title>
  <dc:creator>ismail - [2010]</dc:creator>
  <cp:lastModifiedBy>Asus</cp:lastModifiedBy>
  <cp:revision>25</cp:revision>
  <dcterms:created xsi:type="dcterms:W3CDTF">2024-07-10T08:07:45Z</dcterms:created>
  <dcterms:modified xsi:type="dcterms:W3CDTF">2024-07-18T03:44:21Z</dcterms:modified>
</cp:coreProperties>
</file>