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85" r:id="rId3"/>
    <p:sldId id="282" r:id="rId4"/>
    <p:sldId id="2098" r:id="rId5"/>
    <p:sldId id="322" r:id="rId6"/>
    <p:sldId id="2090" r:id="rId7"/>
    <p:sldId id="2089" r:id="rId8"/>
    <p:sldId id="2093" r:id="rId9"/>
    <p:sldId id="290" r:id="rId10"/>
    <p:sldId id="2100" r:id="rId11"/>
    <p:sldId id="2099" r:id="rId12"/>
    <p:sldId id="2094" r:id="rId13"/>
    <p:sldId id="2095" r:id="rId14"/>
    <p:sldId id="2096" r:id="rId15"/>
    <p:sldId id="2102" r:id="rId16"/>
    <p:sldId id="2103" r:id="rId17"/>
    <p:sldId id="2104" r:id="rId18"/>
    <p:sldId id="2105" r:id="rId19"/>
    <p:sldId id="2101" r:id="rId20"/>
    <p:sldId id="2097" r:id="rId21"/>
    <p:sldId id="2091" r:id="rId22"/>
    <p:sldId id="2107" r:id="rId23"/>
    <p:sldId id="2106" r:id="rId24"/>
    <p:sldId id="2108" r:id="rId25"/>
    <p:sldId id="2112" r:id="rId26"/>
    <p:sldId id="309" r:id="rId27"/>
    <p:sldId id="2130" r:id="rId28"/>
    <p:sldId id="2113" r:id="rId29"/>
    <p:sldId id="2114" r:id="rId30"/>
    <p:sldId id="2115" r:id="rId31"/>
    <p:sldId id="2116" r:id="rId32"/>
    <p:sldId id="2117" r:id="rId33"/>
    <p:sldId id="2118" r:id="rId34"/>
    <p:sldId id="2123" r:id="rId35"/>
    <p:sldId id="2119" r:id="rId36"/>
    <p:sldId id="2120" r:id="rId37"/>
    <p:sldId id="2121" r:id="rId38"/>
    <p:sldId id="2122" r:id="rId39"/>
    <p:sldId id="2124" r:id="rId40"/>
    <p:sldId id="2125" r:id="rId41"/>
    <p:sldId id="2126" r:id="rId42"/>
    <p:sldId id="2127" r:id="rId43"/>
    <p:sldId id="2128" r:id="rId44"/>
    <p:sldId id="2129" r:id="rId45"/>
    <p:sldId id="2131" r:id="rId46"/>
    <p:sldId id="2132" r:id="rId47"/>
    <p:sldId id="2133" r:id="rId48"/>
    <p:sldId id="2136" r:id="rId49"/>
    <p:sldId id="2135" r:id="rId50"/>
    <p:sldId id="2134" r:id="rId51"/>
    <p:sldId id="2138" r:id="rId52"/>
    <p:sldId id="2109" r:id="rId53"/>
    <p:sldId id="2110" r:id="rId54"/>
    <p:sldId id="2111" r:id="rId55"/>
    <p:sldId id="2137" r:id="rId56"/>
    <p:sldId id="356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1023" autoAdjust="0"/>
  </p:normalViewPr>
  <p:slideViewPr>
    <p:cSldViewPr>
      <p:cViewPr varScale="1">
        <p:scale>
          <a:sx n="60" d="100"/>
          <a:sy n="60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E1B4-5B0E-4DFB-8263-357DD17E35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C06587-0144-422F-89BC-FB474B4271F8}">
      <dgm:prSet phldrT="[Text]"/>
      <dgm:spPr/>
      <dgm:t>
        <a:bodyPr/>
        <a:lstStyle/>
        <a:p>
          <a:r>
            <a:rPr lang="en-US" dirty="0"/>
            <a:t>User View</a:t>
          </a:r>
        </a:p>
      </dgm:t>
    </dgm:pt>
    <dgm:pt modelId="{C63D7828-A85A-45AA-BA08-787088ABA33D}" type="parTrans" cxnId="{BF658EB2-8DA2-4EF2-A31C-44FEAF9C72E5}">
      <dgm:prSet/>
      <dgm:spPr/>
      <dgm:t>
        <a:bodyPr/>
        <a:lstStyle/>
        <a:p>
          <a:endParaRPr lang="en-US"/>
        </a:p>
      </dgm:t>
    </dgm:pt>
    <dgm:pt modelId="{89356DAF-564A-4C11-8792-51CD63584859}" type="sibTrans" cxnId="{BF658EB2-8DA2-4EF2-A31C-44FEAF9C72E5}">
      <dgm:prSet/>
      <dgm:spPr/>
      <dgm:t>
        <a:bodyPr/>
        <a:lstStyle/>
        <a:p>
          <a:endParaRPr lang="en-US"/>
        </a:p>
      </dgm:t>
    </dgm:pt>
    <dgm:pt modelId="{07869E81-7B09-4B9A-BA56-403576AC7C2D}">
      <dgm:prSet phldrT="[Text]"/>
      <dgm:spPr/>
      <dgm:t>
        <a:bodyPr/>
        <a:lstStyle/>
        <a:p>
          <a:r>
            <a:rPr lang="en-US" dirty="0"/>
            <a:t>Conceptual View</a:t>
          </a:r>
        </a:p>
      </dgm:t>
    </dgm:pt>
    <dgm:pt modelId="{DF1FA384-E37F-46D7-8BB4-3C1A840E3A13}" type="parTrans" cxnId="{A19B9E99-F6A3-475F-A090-A931C491FA51}">
      <dgm:prSet/>
      <dgm:spPr/>
      <dgm:t>
        <a:bodyPr/>
        <a:lstStyle/>
        <a:p>
          <a:endParaRPr lang="en-US"/>
        </a:p>
      </dgm:t>
    </dgm:pt>
    <dgm:pt modelId="{87239C31-5827-443D-8FD1-03160D1FD3E8}" type="sibTrans" cxnId="{A19B9E99-F6A3-475F-A090-A931C491FA51}">
      <dgm:prSet/>
      <dgm:spPr/>
      <dgm:t>
        <a:bodyPr/>
        <a:lstStyle/>
        <a:p>
          <a:endParaRPr lang="en-US"/>
        </a:p>
      </dgm:t>
    </dgm:pt>
    <dgm:pt modelId="{57D51B56-B05B-4D57-A302-26EF97217E51}">
      <dgm:prSet phldrT="[Text]"/>
      <dgm:spPr/>
      <dgm:t>
        <a:bodyPr/>
        <a:lstStyle/>
        <a:p>
          <a:r>
            <a:rPr lang="en-US" dirty="0"/>
            <a:t>Physical View</a:t>
          </a:r>
        </a:p>
      </dgm:t>
    </dgm:pt>
    <dgm:pt modelId="{8249D813-32AD-44E3-95A8-BCF73424F271}" type="parTrans" cxnId="{78F73AFC-91F3-45E0-AE80-6F20D4ED0726}">
      <dgm:prSet/>
      <dgm:spPr/>
      <dgm:t>
        <a:bodyPr/>
        <a:lstStyle/>
        <a:p>
          <a:endParaRPr lang="en-US"/>
        </a:p>
      </dgm:t>
    </dgm:pt>
    <dgm:pt modelId="{FBAE062D-75F4-42A5-A188-0B0D57065C81}" type="sibTrans" cxnId="{78F73AFC-91F3-45E0-AE80-6F20D4ED0726}">
      <dgm:prSet/>
      <dgm:spPr/>
      <dgm:t>
        <a:bodyPr/>
        <a:lstStyle/>
        <a:p>
          <a:endParaRPr lang="en-US"/>
        </a:p>
      </dgm:t>
    </dgm:pt>
    <dgm:pt modelId="{FCC9309F-C3F4-40AA-8113-ED2B72B46313}" type="pres">
      <dgm:prSet presAssocID="{5B49E1B4-5B0E-4DFB-8263-357DD17E351C}" presName="Name0" presStyleCnt="0">
        <dgm:presLayoutVars>
          <dgm:dir/>
          <dgm:resizeHandles val="exact"/>
        </dgm:presLayoutVars>
      </dgm:prSet>
      <dgm:spPr/>
    </dgm:pt>
    <dgm:pt modelId="{F24EDC61-3F40-4E74-AC8C-E1FD4B631FD7}" type="pres">
      <dgm:prSet presAssocID="{8BC06587-0144-422F-89BC-FB474B4271F8}" presName="node" presStyleLbl="node1" presStyleIdx="0" presStyleCnt="3">
        <dgm:presLayoutVars>
          <dgm:bulletEnabled val="1"/>
        </dgm:presLayoutVars>
      </dgm:prSet>
      <dgm:spPr/>
    </dgm:pt>
    <dgm:pt modelId="{AE9870F1-7FA4-414F-8B88-E07D920332B3}" type="pres">
      <dgm:prSet presAssocID="{89356DAF-564A-4C11-8792-51CD63584859}" presName="sibTrans" presStyleLbl="sibTrans2D1" presStyleIdx="0" presStyleCnt="2"/>
      <dgm:spPr/>
    </dgm:pt>
    <dgm:pt modelId="{96377587-CFB7-4640-A48C-C5F74208730A}" type="pres">
      <dgm:prSet presAssocID="{89356DAF-564A-4C11-8792-51CD63584859}" presName="connectorText" presStyleLbl="sibTrans2D1" presStyleIdx="0" presStyleCnt="2"/>
      <dgm:spPr/>
    </dgm:pt>
    <dgm:pt modelId="{FC5A00A5-FC75-4E87-A376-B20986A66870}" type="pres">
      <dgm:prSet presAssocID="{07869E81-7B09-4B9A-BA56-403576AC7C2D}" presName="node" presStyleLbl="node1" presStyleIdx="1" presStyleCnt="3">
        <dgm:presLayoutVars>
          <dgm:bulletEnabled val="1"/>
        </dgm:presLayoutVars>
      </dgm:prSet>
      <dgm:spPr/>
    </dgm:pt>
    <dgm:pt modelId="{D41B1F1F-CD64-4D9B-9989-D14B2161A8B9}" type="pres">
      <dgm:prSet presAssocID="{87239C31-5827-443D-8FD1-03160D1FD3E8}" presName="sibTrans" presStyleLbl="sibTrans2D1" presStyleIdx="1" presStyleCnt="2"/>
      <dgm:spPr/>
    </dgm:pt>
    <dgm:pt modelId="{108FACFD-45B0-4D12-A281-FF851A4433F5}" type="pres">
      <dgm:prSet presAssocID="{87239C31-5827-443D-8FD1-03160D1FD3E8}" presName="connectorText" presStyleLbl="sibTrans2D1" presStyleIdx="1" presStyleCnt="2"/>
      <dgm:spPr/>
    </dgm:pt>
    <dgm:pt modelId="{18D1B193-ADE9-429C-82C8-DF00E3CA27FF}" type="pres">
      <dgm:prSet presAssocID="{57D51B56-B05B-4D57-A302-26EF97217E51}" presName="node" presStyleLbl="node1" presStyleIdx="2" presStyleCnt="3">
        <dgm:presLayoutVars>
          <dgm:bulletEnabled val="1"/>
        </dgm:presLayoutVars>
      </dgm:prSet>
      <dgm:spPr/>
    </dgm:pt>
  </dgm:ptLst>
  <dgm:cxnLst>
    <dgm:cxn modelId="{99D1B027-EE83-45F0-AFC5-0D5686889598}" type="presOf" srcId="{57D51B56-B05B-4D57-A302-26EF97217E51}" destId="{18D1B193-ADE9-429C-82C8-DF00E3CA27FF}" srcOrd="0" destOrd="0" presId="urn:microsoft.com/office/officeart/2005/8/layout/process1"/>
    <dgm:cxn modelId="{9869A82D-BB72-4D23-B1E7-44433E676C51}" type="presOf" srcId="{87239C31-5827-443D-8FD1-03160D1FD3E8}" destId="{D41B1F1F-CD64-4D9B-9989-D14B2161A8B9}" srcOrd="0" destOrd="0" presId="urn:microsoft.com/office/officeart/2005/8/layout/process1"/>
    <dgm:cxn modelId="{D306897E-3761-4AE2-BF99-280A832EEFCE}" type="presOf" srcId="{8BC06587-0144-422F-89BC-FB474B4271F8}" destId="{F24EDC61-3F40-4E74-AC8C-E1FD4B631FD7}" srcOrd="0" destOrd="0" presId="urn:microsoft.com/office/officeart/2005/8/layout/process1"/>
    <dgm:cxn modelId="{CFC20A95-18DD-4D47-BFCB-9327B7F2119E}" type="presOf" srcId="{87239C31-5827-443D-8FD1-03160D1FD3E8}" destId="{108FACFD-45B0-4D12-A281-FF851A4433F5}" srcOrd="1" destOrd="0" presId="urn:microsoft.com/office/officeart/2005/8/layout/process1"/>
    <dgm:cxn modelId="{A19B9E99-F6A3-475F-A090-A931C491FA51}" srcId="{5B49E1B4-5B0E-4DFB-8263-357DD17E351C}" destId="{07869E81-7B09-4B9A-BA56-403576AC7C2D}" srcOrd="1" destOrd="0" parTransId="{DF1FA384-E37F-46D7-8BB4-3C1A840E3A13}" sibTransId="{87239C31-5827-443D-8FD1-03160D1FD3E8}"/>
    <dgm:cxn modelId="{BF658EB2-8DA2-4EF2-A31C-44FEAF9C72E5}" srcId="{5B49E1B4-5B0E-4DFB-8263-357DD17E351C}" destId="{8BC06587-0144-422F-89BC-FB474B4271F8}" srcOrd="0" destOrd="0" parTransId="{C63D7828-A85A-45AA-BA08-787088ABA33D}" sibTransId="{89356DAF-564A-4C11-8792-51CD63584859}"/>
    <dgm:cxn modelId="{DD54DEB4-48CC-49BD-8905-B142678B06ED}" type="presOf" srcId="{5B49E1B4-5B0E-4DFB-8263-357DD17E351C}" destId="{FCC9309F-C3F4-40AA-8113-ED2B72B46313}" srcOrd="0" destOrd="0" presId="urn:microsoft.com/office/officeart/2005/8/layout/process1"/>
    <dgm:cxn modelId="{1BF758B7-4687-45DB-9012-CB0455EA495E}" type="presOf" srcId="{07869E81-7B09-4B9A-BA56-403576AC7C2D}" destId="{FC5A00A5-FC75-4E87-A376-B20986A66870}" srcOrd="0" destOrd="0" presId="urn:microsoft.com/office/officeart/2005/8/layout/process1"/>
    <dgm:cxn modelId="{4206DCE5-B1CD-4A3C-B5A5-BCD2317A3A4B}" type="presOf" srcId="{89356DAF-564A-4C11-8792-51CD63584859}" destId="{96377587-CFB7-4640-A48C-C5F74208730A}" srcOrd="1" destOrd="0" presId="urn:microsoft.com/office/officeart/2005/8/layout/process1"/>
    <dgm:cxn modelId="{35BA91EE-C579-4866-84C6-08C89EC14C49}" type="presOf" srcId="{89356DAF-564A-4C11-8792-51CD63584859}" destId="{AE9870F1-7FA4-414F-8B88-E07D920332B3}" srcOrd="0" destOrd="0" presId="urn:microsoft.com/office/officeart/2005/8/layout/process1"/>
    <dgm:cxn modelId="{78F73AFC-91F3-45E0-AE80-6F20D4ED0726}" srcId="{5B49E1B4-5B0E-4DFB-8263-357DD17E351C}" destId="{57D51B56-B05B-4D57-A302-26EF97217E51}" srcOrd="2" destOrd="0" parTransId="{8249D813-32AD-44E3-95A8-BCF73424F271}" sibTransId="{FBAE062D-75F4-42A5-A188-0B0D57065C81}"/>
    <dgm:cxn modelId="{3B47F1BA-D1B4-4908-AF0D-0FFD7EEB1A53}" type="presParOf" srcId="{FCC9309F-C3F4-40AA-8113-ED2B72B46313}" destId="{F24EDC61-3F40-4E74-AC8C-E1FD4B631FD7}" srcOrd="0" destOrd="0" presId="urn:microsoft.com/office/officeart/2005/8/layout/process1"/>
    <dgm:cxn modelId="{9BE5693A-DA7C-4DA0-B483-F862DDB06228}" type="presParOf" srcId="{FCC9309F-C3F4-40AA-8113-ED2B72B46313}" destId="{AE9870F1-7FA4-414F-8B88-E07D920332B3}" srcOrd="1" destOrd="0" presId="urn:microsoft.com/office/officeart/2005/8/layout/process1"/>
    <dgm:cxn modelId="{927CEC7B-3411-4108-95A3-FFD3BE063195}" type="presParOf" srcId="{AE9870F1-7FA4-414F-8B88-E07D920332B3}" destId="{96377587-CFB7-4640-A48C-C5F74208730A}" srcOrd="0" destOrd="0" presId="urn:microsoft.com/office/officeart/2005/8/layout/process1"/>
    <dgm:cxn modelId="{6249AA61-C43E-4717-B815-4E3636567858}" type="presParOf" srcId="{FCC9309F-C3F4-40AA-8113-ED2B72B46313}" destId="{FC5A00A5-FC75-4E87-A376-B20986A66870}" srcOrd="2" destOrd="0" presId="urn:microsoft.com/office/officeart/2005/8/layout/process1"/>
    <dgm:cxn modelId="{B0A69646-572A-4F8A-8D1D-BC4A7CB27970}" type="presParOf" srcId="{FCC9309F-C3F4-40AA-8113-ED2B72B46313}" destId="{D41B1F1F-CD64-4D9B-9989-D14B2161A8B9}" srcOrd="3" destOrd="0" presId="urn:microsoft.com/office/officeart/2005/8/layout/process1"/>
    <dgm:cxn modelId="{A6327F35-297C-492B-A0D9-5DB90E644C34}" type="presParOf" srcId="{D41B1F1F-CD64-4D9B-9989-D14B2161A8B9}" destId="{108FACFD-45B0-4D12-A281-FF851A4433F5}" srcOrd="0" destOrd="0" presId="urn:microsoft.com/office/officeart/2005/8/layout/process1"/>
    <dgm:cxn modelId="{4358F114-5A0D-4190-9921-F9E2783B93D3}" type="presParOf" srcId="{FCC9309F-C3F4-40AA-8113-ED2B72B46313}" destId="{18D1B193-ADE9-429C-82C8-DF00E3CA27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EDC61-3F40-4E74-AC8C-E1FD4B631FD7}">
      <dsp:nvSpPr>
        <dsp:cNvPr id="0" name=""/>
        <dsp:cNvSpPr/>
      </dsp:nvSpPr>
      <dsp:spPr>
        <a:xfrm>
          <a:off x="7634" y="1578386"/>
          <a:ext cx="2281981" cy="1369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User View</a:t>
          </a:r>
        </a:p>
      </dsp:txBody>
      <dsp:txXfrm>
        <a:off x="47736" y="1618488"/>
        <a:ext cx="2201777" cy="1288984"/>
      </dsp:txXfrm>
    </dsp:sp>
    <dsp:sp modelId="{AE9870F1-7FA4-414F-8B88-E07D920332B3}">
      <dsp:nvSpPr>
        <dsp:cNvPr id="0" name=""/>
        <dsp:cNvSpPr/>
      </dsp:nvSpPr>
      <dsp:spPr>
        <a:xfrm>
          <a:off x="2517814" y="198001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517814" y="2093201"/>
        <a:ext cx="338646" cy="339559"/>
      </dsp:txXfrm>
    </dsp:sp>
    <dsp:sp modelId="{FC5A00A5-FC75-4E87-A376-B20986A66870}">
      <dsp:nvSpPr>
        <dsp:cNvPr id="0" name=""/>
        <dsp:cNvSpPr/>
      </dsp:nvSpPr>
      <dsp:spPr>
        <a:xfrm>
          <a:off x="3202409" y="1578386"/>
          <a:ext cx="2281981" cy="1369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Conceptual View</a:t>
          </a:r>
        </a:p>
      </dsp:txBody>
      <dsp:txXfrm>
        <a:off x="3242511" y="1618488"/>
        <a:ext cx="2201777" cy="1288984"/>
      </dsp:txXfrm>
    </dsp:sp>
    <dsp:sp modelId="{D41B1F1F-CD64-4D9B-9989-D14B2161A8B9}">
      <dsp:nvSpPr>
        <dsp:cNvPr id="0" name=""/>
        <dsp:cNvSpPr/>
      </dsp:nvSpPr>
      <dsp:spPr>
        <a:xfrm>
          <a:off x="5712588" y="1980015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12588" y="2093201"/>
        <a:ext cx="338646" cy="339559"/>
      </dsp:txXfrm>
    </dsp:sp>
    <dsp:sp modelId="{18D1B193-ADE9-429C-82C8-DF00E3CA27FF}">
      <dsp:nvSpPr>
        <dsp:cNvPr id="0" name=""/>
        <dsp:cNvSpPr/>
      </dsp:nvSpPr>
      <dsp:spPr>
        <a:xfrm>
          <a:off x="6397183" y="1578386"/>
          <a:ext cx="2281981" cy="1369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Physical View</a:t>
          </a:r>
        </a:p>
      </dsp:txBody>
      <dsp:txXfrm>
        <a:off x="6437285" y="1618488"/>
        <a:ext cx="2201777" cy="128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2C6B5C-4F5D-4058-B1ED-7EF48671C4D5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E7D1E9-0314-4F6B-97EF-CB102336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D1E9-0314-4F6B-97EF-CB10233653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E6600-2A21-4C30-8BAD-D3AC7532A5D7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1569" y="4539850"/>
            <a:ext cx="8458200" cy="1222375"/>
          </a:xfrm>
        </p:spPr>
        <p:txBody>
          <a:bodyPr/>
          <a:lstStyle/>
          <a:p>
            <a:pPr algn="r"/>
            <a:r>
              <a:rPr lang="en-US" dirty="0"/>
              <a:t>Basis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5305025"/>
            <a:ext cx="8458200" cy="914400"/>
          </a:xfrm>
        </p:spPr>
        <p:txBody>
          <a:bodyPr/>
          <a:lstStyle/>
          <a:p>
            <a:pPr algn="r"/>
            <a:r>
              <a:rPr lang="en-US" dirty="0"/>
              <a:t>Introduction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3684" y="22123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Made </a:t>
            </a:r>
            <a:r>
              <a:rPr lang="en-US" dirty="0" err="1"/>
              <a:t>Suartana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DF44-7557-973C-7FEA-B57C7EB5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1447800"/>
            <a:ext cx="5187361" cy="2634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7A688F-5884-9616-4AE2-A681D0B1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basis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5A624-D8C4-562A-EB4E-B1482C19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formal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data untuk penggunaan database di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980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B7DAA8-94D1-23D6-0FB5-30D7A089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DE48FF-773F-89CD-6288-77AB9800A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879" y="1892825"/>
            <a:ext cx="7468642" cy="3848637"/>
          </a:xfrm>
        </p:spPr>
      </p:pic>
    </p:spTree>
    <p:extLst>
      <p:ext uri="{BB962C8B-B14F-4D97-AF65-F5344CB8AC3E}">
        <p14:creationId xmlns:p14="http://schemas.microsoft.com/office/powerpoint/2010/main" val="307915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CFC3-5A84-761C-78AB-E2C9C590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5D93-E362-F529-E0AE-536C8210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Database </a:t>
            </a:r>
            <a:r>
              <a:rPr lang="en-US" dirty="0" err="1"/>
              <a:t>Manajemen</a:t>
            </a:r>
            <a:r>
              <a:rPr lang="en-US" dirty="0"/>
              <a:t> System(DBMS)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program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dan </a:t>
            </a:r>
            <a:r>
              <a:rPr lang="en-US" dirty="0" err="1"/>
              <a:t>memelihara</a:t>
            </a:r>
            <a:r>
              <a:rPr lang="en-US" dirty="0"/>
              <a:t> basis data.</a:t>
            </a:r>
          </a:p>
          <a:p>
            <a:r>
              <a:rPr lang="en-US" dirty="0"/>
              <a:t>DBMS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i="1" dirty="0"/>
              <a:t>general purpose</a:t>
            </a:r>
            <a:r>
              <a:rPr lang="en-US" dirty="0"/>
              <a:t>) yang </a:t>
            </a:r>
            <a:r>
              <a:rPr lang="en-US" dirty="0" err="1"/>
              <a:t>memfasilitasi</a:t>
            </a:r>
            <a:r>
              <a:rPr lang="en-US" dirty="0"/>
              <a:t> proses </a:t>
            </a:r>
            <a:r>
              <a:rPr lang="en-US" dirty="0" err="1"/>
              <a:t>pendefinisian</a:t>
            </a:r>
            <a:r>
              <a:rPr lang="en-US" dirty="0"/>
              <a:t>,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manipulasi</a:t>
            </a:r>
            <a:r>
              <a:rPr lang="en-US" dirty="0"/>
              <a:t>, dan </a:t>
            </a:r>
            <a:r>
              <a:rPr lang="en-US" dirty="0" err="1"/>
              <a:t>berbagi</a:t>
            </a:r>
            <a:r>
              <a:rPr lang="en-US" dirty="0"/>
              <a:t> basis data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dan </a:t>
            </a:r>
            <a:r>
              <a:rPr lang="en-US" dirty="0" err="1"/>
              <a:t>aplikasi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7531-013B-F082-BC81-AC83C539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- </a:t>
            </a:r>
            <a:r>
              <a:rPr lang="en-US" dirty="0" err="1"/>
              <a:t>Lanjutan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AA6D0-7CDD-9489-5B96-FB9184741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811" y="1600200"/>
            <a:ext cx="4244377" cy="4525962"/>
          </a:xfrm>
        </p:spPr>
      </p:pic>
    </p:spTree>
    <p:extLst>
      <p:ext uri="{BB962C8B-B14F-4D97-AF65-F5344CB8AC3E}">
        <p14:creationId xmlns:p14="http://schemas.microsoft.com/office/powerpoint/2010/main" val="110654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C315-9D3E-7CB5-8F7E-4594FD07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KEUNGGULAN</a:t>
            </a:r>
            <a:r>
              <a:rPr lang="en-US" dirty="0"/>
              <a:t>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3A86-C89D-57ED-AF7D-584FB768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Redundansi</a:t>
            </a:r>
            <a:endParaRPr lang="en-US" dirty="0"/>
          </a:p>
          <a:p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Inkonsistensi</a:t>
            </a:r>
            <a:endParaRPr lang="en-US" dirty="0"/>
          </a:p>
          <a:p>
            <a:r>
              <a:rPr lang="en-US" dirty="0" err="1"/>
              <a:t>Integritas</a:t>
            </a:r>
            <a:r>
              <a:rPr lang="en-US" dirty="0"/>
              <a:t> dan </a:t>
            </a:r>
            <a:r>
              <a:rPr lang="en-US" dirty="0" err="1"/>
              <a:t>keamanan</a:t>
            </a:r>
            <a:r>
              <a:rPr lang="en-US" dirty="0"/>
              <a:t> data</a:t>
            </a:r>
          </a:p>
          <a:p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data</a:t>
            </a:r>
          </a:p>
          <a:p>
            <a:r>
              <a:rPr lang="fi-FI" dirty="0"/>
              <a:t>Akses bersamaan dan pemulihan kerusakan</a:t>
            </a:r>
          </a:p>
          <a:p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Pencadangan</a:t>
            </a:r>
            <a:r>
              <a:rPr lang="en-US" dirty="0"/>
              <a:t> dan </a:t>
            </a:r>
            <a:r>
              <a:rPr lang="en-US" dirty="0" err="1"/>
              <a:t>Pemulihan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2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7BBB-F48A-7AA2-F3F4-36299B10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Skema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16F53-1FE8-44AB-09C3-E647D235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99" y="1697535"/>
            <a:ext cx="8611802" cy="4239217"/>
          </a:xfrm>
        </p:spPr>
      </p:pic>
    </p:spTree>
    <p:extLst>
      <p:ext uri="{BB962C8B-B14F-4D97-AF65-F5344CB8AC3E}">
        <p14:creationId xmlns:p14="http://schemas.microsoft.com/office/powerpoint/2010/main" val="25801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C141-7911-2E31-5A8D-4E75C28A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Strktur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78D6-7F94-3404-C876-DBAEB41C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295400"/>
            <a:ext cx="8686800" cy="4525963"/>
          </a:xfrm>
        </p:spPr>
        <p:txBody>
          <a:bodyPr/>
          <a:lstStyle/>
          <a:p>
            <a:r>
              <a:rPr lang="en-US" dirty="0"/>
              <a:t>File, Record, Attribute, and Key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7B4BA-551B-13B2-07E7-CA25EB2D1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3" y="1992913"/>
            <a:ext cx="6982093" cy="48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4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AEC5-C343-3D54-DCB3-366B344D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Organisasi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AEF9-EEF2-F7C6-C3C1-D9BD54847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Skuensial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3DC5C-A8E8-A0F8-F1FD-558E4C41B0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Random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BE7C3-A57D-26B8-F3C5-C5C73350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3419952" cy="3429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3FAC5-4875-B195-322A-3D19D497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52" y="2237805"/>
            <a:ext cx="3962953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A73-E5C6-EAF9-178C-58CE48D0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file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7CE290-047B-B098-7A4B-5F2EF3410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432" y="2116694"/>
            <a:ext cx="6887536" cy="3400900"/>
          </a:xfrm>
        </p:spPr>
      </p:pic>
    </p:spTree>
    <p:extLst>
      <p:ext uri="{BB962C8B-B14F-4D97-AF65-F5344CB8AC3E}">
        <p14:creationId xmlns:p14="http://schemas.microsoft.com/office/powerpoint/2010/main" val="66636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3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Konsep </a:t>
            </a:r>
            <a:r>
              <a:rPr lang="en-US" dirty="0" err="1"/>
              <a:t>Basisdata</a:t>
            </a:r>
            <a:endParaRPr lang="en-US" dirty="0"/>
          </a:p>
          <a:p>
            <a:r>
              <a:rPr lang="en-US" dirty="0"/>
              <a:t>Data Model</a:t>
            </a:r>
          </a:p>
        </p:txBody>
      </p:sp>
    </p:spTree>
    <p:extLst>
      <p:ext uri="{BB962C8B-B14F-4D97-AF65-F5344CB8AC3E}">
        <p14:creationId xmlns:p14="http://schemas.microsoft.com/office/powerpoint/2010/main" val="44266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98AB-4FDB-D2B8-5280-D6060C4A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4DD8-718D-8781-EDB1-3FADE8283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yang </a:t>
            </a:r>
            <a:r>
              <a:rPr lang="en-US" dirty="0" err="1"/>
              <a:t>kompleks</a:t>
            </a:r>
            <a:r>
              <a:rPr lang="en-US" dirty="0"/>
              <a:t> </a:t>
            </a:r>
          </a:p>
          <a:p>
            <a:r>
              <a:rPr lang="en-US" dirty="0"/>
              <a:t>Model data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database </a:t>
            </a:r>
            <a:r>
              <a:rPr lang="en-US" dirty="0" err="1"/>
              <a:t>dimodelkan</a:t>
            </a:r>
            <a:r>
              <a:rPr lang="en-US" dirty="0"/>
              <a:t>. </a:t>
            </a:r>
          </a:p>
          <a:p>
            <a:r>
              <a:rPr lang="en-US" dirty="0"/>
              <a:t>Model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untuk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abstraksi</a:t>
            </a:r>
            <a:r>
              <a:rPr lang="en-US" dirty="0"/>
              <a:t> dalam DBMS. </a:t>
            </a:r>
          </a:p>
          <a:p>
            <a:r>
              <a:rPr lang="en-US" dirty="0"/>
              <a:t>Model data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data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 dan</a:t>
            </a:r>
          </a:p>
          <a:p>
            <a:r>
              <a:rPr lang="it-IT" dirty="0"/>
              <a:t>bagaimana data tersebut diproses dan disimpan di dalam sistem.</a:t>
            </a:r>
          </a:p>
        </p:txBody>
      </p:sp>
    </p:spTree>
    <p:extLst>
      <p:ext uri="{BB962C8B-B14F-4D97-AF65-F5344CB8AC3E}">
        <p14:creationId xmlns:p14="http://schemas.microsoft.com/office/powerpoint/2010/main" val="311468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83BF-FAED-BFF8-66BA-E464286C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89A6-9F27-327B-0C8A-A56B805D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Hierarchical model</a:t>
            </a:r>
          </a:p>
          <a:p>
            <a:r>
              <a:rPr lang="en-US" i="1" dirty="0"/>
              <a:t>Network model;</a:t>
            </a:r>
          </a:p>
          <a:p>
            <a:r>
              <a:rPr lang="en-US" i="1" dirty="0"/>
              <a:t>Entity-relationship (ER) model</a:t>
            </a:r>
          </a:p>
          <a:p>
            <a:r>
              <a:rPr lang="en-US" i="1" dirty="0"/>
              <a:t>Object-oriented model</a:t>
            </a:r>
          </a:p>
          <a:p>
            <a:r>
              <a:rPr lang="en-US" i="1" dirty="0"/>
              <a:t>NoSQL database models</a:t>
            </a:r>
          </a:p>
        </p:txBody>
      </p:sp>
    </p:spTree>
    <p:extLst>
      <p:ext uri="{BB962C8B-B14F-4D97-AF65-F5344CB8AC3E}">
        <p14:creationId xmlns:p14="http://schemas.microsoft.com/office/powerpoint/2010/main" val="263325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C4BA-F92C-85C0-84BB-B569875A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Entity-Relationship (ER)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CD45-E6B9-E726-3423-AE549CDE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 </a:t>
            </a:r>
            <a:r>
              <a:rPr lang="en-US" dirty="0" err="1"/>
              <a:t>didasarkan</a:t>
            </a:r>
            <a:r>
              <a:rPr lang="en-US" dirty="0"/>
              <a:t> pada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 dan </a:t>
            </a:r>
            <a:r>
              <a:rPr lang="en-US" dirty="0" err="1"/>
              <a:t>hubungan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. 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skenario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 ke dalam model database, Model ER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,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,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dan </a:t>
            </a:r>
            <a:r>
              <a:rPr lang="en-US" dirty="0" err="1"/>
              <a:t>batasan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937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8D85-1696-DDE6-7725-889E9ACC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E2D2E-9DE4-9C5E-BED7-CE404763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ER </a:t>
            </a:r>
            <a:r>
              <a:rPr lang="en-US" dirty="0" err="1"/>
              <a:t>didasarkan</a:t>
            </a:r>
            <a:r>
              <a:rPr lang="en-US" dirty="0"/>
              <a:t> pada:</a:t>
            </a:r>
          </a:p>
          <a:p>
            <a:pPr lvl="1"/>
            <a:r>
              <a:rPr lang="en-US" dirty="0" err="1"/>
              <a:t>Entitas</a:t>
            </a:r>
            <a:r>
              <a:rPr lang="en-US" dirty="0"/>
              <a:t> dan </a:t>
            </a:r>
            <a:r>
              <a:rPr lang="en-US" dirty="0" err="1"/>
              <a:t>atributnya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(Relationship)</a:t>
            </a:r>
          </a:p>
        </p:txBody>
      </p:sp>
    </p:spTree>
    <p:extLst>
      <p:ext uri="{BB962C8B-B14F-4D97-AF65-F5344CB8AC3E}">
        <p14:creationId xmlns:p14="http://schemas.microsoft.com/office/powerpoint/2010/main" val="64459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655CA5-6DF4-5F28-83A5-46F85FF65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 model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96D76D-9CA5-7944-AB4A-AB74F3943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dapat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yang dapat </a:t>
            </a:r>
            <a:r>
              <a:rPr lang="en-US" dirty="0" err="1"/>
              <a:t>diidentifikasi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7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0CCD-9FBA-5CD1-E827-FDEC0843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BB0E-82C4-03F8-3E57-97E9295F5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LEMAH</a:t>
            </a:r>
            <a:endParaRPr lang="en-US" dirty="0"/>
          </a:p>
          <a:p>
            <a:pPr lvl="1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tidak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untuk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lemah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4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4DEA-6899-FCB5-2607-EB730E35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D09A-627C-C8A3-FE7C-EBD726EB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propertinya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. </a:t>
            </a:r>
          </a:p>
          <a:p>
            <a:r>
              <a:rPr lang="en-US" dirty="0"/>
              <a:t>Semua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47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30EF-2457-703A-4397-AB973CB8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CA88-F050-2625-BCE6-43913972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komposit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turunan</a:t>
            </a:r>
            <a:endParaRPr lang="en-US" dirty="0"/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Tunggal</a:t>
            </a:r>
          </a:p>
          <a:p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multnilai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konsep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61B0E94-F32F-FCA1-3AFB-136B49909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A1CD47-E85B-91DB-2A9A-4FB058074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149" y="1595377"/>
            <a:ext cx="4191000" cy="3429000"/>
          </a:xfrm>
        </p:spPr>
        <p:txBody>
          <a:bodyPr/>
          <a:lstStyle/>
          <a:p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251A65-3291-8E5B-F2C3-C38CC6B3E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096" y="3307948"/>
            <a:ext cx="4343400" cy="4724400"/>
          </a:xfrm>
        </p:spPr>
        <p:txBody>
          <a:bodyPr/>
          <a:lstStyle/>
          <a:p>
            <a:r>
              <a:rPr lang="en-US" dirty="0" err="1"/>
              <a:t>komposit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6FEC0-087B-1854-41D1-5AE1694F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7" y="2223919"/>
            <a:ext cx="4763165" cy="24101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A4CC45-A236-DED7-0335-90B32055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13" y="3844725"/>
            <a:ext cx="4391638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FEAC82-1A0F-CEFE-731E-9DC57D31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1CCAE-978D-1CAB-F97F-A15F15D7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 </a:t>
            </a:r>
            <a:r>
              <a:rPr lang="en-US" dirty="0" err="1"/>
              <a:t>nilai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B7B7A-8EBB-BEE0-5365-7147165A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5334000" cy="39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81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B0A9-283F-67DF-0965-3FC9368C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34F3-F3D8-DB8B-A14E-FC384C31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turunan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98DF0-4B6E-B522-B6A1-D9A5B0D5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23" y="2514600"/>
            <a:ext cx="486795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7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2966-4ED7-4A8E-7D89-D8CE9997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(relationship)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5AED-FFDE-61D1-F836-7FF09305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Keterhubungan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bekerja_di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mendaftar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. </a:t>
            </a:r>
          </a:p>
          <a:p>
            <a:r>
              <a:rPr lang="en-US" dirty="0"/>
              <a:t>Di </a:t>
            </a:r>
            <a:r>
              <a:rPr lang="en-US" dirty="0" err="1"/>
              <a:t>sini</a:t>
            </a:r>
            <a:r>
              <a:rPr lang="en-US" dirty="0"/>
              <a:t>, </a:t>
            </a:r>
            <a:r>
              <a:rPr lang="en-US" dirty="0" err="1"/>
              <a:t>Works_at</a:t>
            </a:r>
            <a:r>
              <a:rPr lang="en-US" dirty="0"/>
              <a:t> dan Enrolls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48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E011-2BCC-6780-F1FF-B9B789A3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73C2-F75B-BD83-B9AC-9859F7482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Hubungan</a:t>
            </a:r>
            <a:endParaRPr lang="en-US" dirty="0"/>
          </a:p>
          <a:p>
            <a:pPr lvl="1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berpartisipasi</a:t>
            </a:r>
            <a:r>
              <a:rPr lang="en-US" dirty="0"/>
              <a:t> dalam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derajatny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Biner =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derajat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2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Ternary =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derajat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3 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nary =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derajat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42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352E-C16E-8DF5-AE30-BC00F3DE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kardinalitas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584-7CCE-000A-82D7-A4C7A96AA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A7CF8-14C6-CB37-8F5C-3044627E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02509"/>
            <a:ext cx="469648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25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6F8A-C012-615E-C3E0-08E668F5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CB7E-E935-7088-F9B8-4FEC13DC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AD9A2-8245-E95A-26E9-F9D45F2C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38400"/>
            <a:ext cx="451085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49A8-DF60-94D9-6ADE-E7481F64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B0FE-20E3-0F6C-B496-3D4138B94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Many-to-one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992DC-20BF-679E-2DF0-C558AFA8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424874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72D2-F55C-F4A0-8890-A9612D2F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D1C5-A345-92AC-2C96-4A6672C6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Many-to-many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06B32-F7F7-1FCE-5159-5C2D2ADD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6855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8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303D-B3A4-8986-6A1D-104C15E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Biner dan </a:t>
            </a:r>
            <a:r>
              <a:rPr lang="en-US" dirty="0" err="1"/>
              <a:t>Kardinalitas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AE01-49BB-E5D5-BEE7-AC7993BF3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99CB8-CD58-7D67-CD11-654E3C2F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32" y="2500183"/>
            <a:ext cx="652553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4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7509-58B2-0045-EDD0-EF0DEB8A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Key –term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186B-C838-E06B-B88B-5726F83D4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Basis Data</a:t>
            </a:r>
          </a:p>
          <a:p>
            <a:r>
              <a:rPr lang="en-US" dirty="0"/>
              <a:t>Database </a:t>
            </a:r>
            <a:r>
              <a:rPr lang="en-US" dirty="0" err="1"/>
              <a:t>Manajemen</a:t>
            </a:r>
            <a:r>
              <a:rPr lang="en-US" dirty="0"/>
              <a:t> System(DBMS)  </a:t>
            </a:r>
          </a:p>
          <a:p>
            <a:r>
              <a:rPr lang="en-US" dirty="0"/>
              <a:t>Model data </a:t>
            </a:r>
          </a:p>
          <a:p>
            <a:r>
              <a:rPr lang="en-US" dirty="0" err="1"/>
              <a:t>Sistem</a:t>
            </a:r>
            <a:r>
              <a:rPr lang="en-US" dirty="0"/>
              <a:t> Basis data</a:t>
            </a:r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2575407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C881-B1DB-3709-8A0E-2FBFB2E6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3A89-4533-0526-13AE-B08A918B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1:N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A8F9D-11B1-4206-A58A-47EF5691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90656"/>
            <a:ext cx="643027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D8CA-F2B4-68AA-F768-F90DF08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8B61E-4C3F-75B3-AC60-763D0D67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N:1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66781-4CD4-884D-81F4-FF97F1B8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28762"/>
            <a:ext cx="5982535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2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CAF3-7BF9-726A-6238-4979D8E1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FCD2-1FF5-5EF1-347D-133CDA0C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M:N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4A190-E3F2-38DE-BDA2-E4D37680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33525"/>
            <a:ext cx="6163535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82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C8F4-9533-6E62-DCE7-9CF3CCD5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Partisipasi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2D82-A700-702C-163C-2986E6596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Partisipasi</a:t>
            </a:r>
            <a:r>
              <a:rPr lang="en-US" dirty="0"/>
              <a:t> Total: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dalam </a:t>
            </a:r>
            <a:r>
              <a:rPr lang="en-US" dirty="0" err="1"/>
              <a:t>hubungan</a:t>
            </a:r>
            <a:r>
              <a:rPr lang="en-US" dirty="0"/>
              <a:t>.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totalnya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diwakili</a:t>
            </a:r>
            <a:r>
              <a:rPr lang="en-US" dirty="0"/>
              <a:t> oleh garis </a:t>
            </a:r>
            <a:r>
              <a:rPr lang="en-US" dirty="0" err="1"/>
              <a:t>ganda</a:t>
            </a:r>
            <a:endParaRPr lang="en-US" dirty="0"/>
          </a:p>
          <a:p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: Tidak semua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dalam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diwakili</a:t>
            </a:r>
            <a:r>
              <a:rPr lang="en-US" dirty="0"/>
              <a:t> oleh garis </a:t>
            </a:r>
            <a:r>
              <a:rPr lang="en-US" dirty="0" err="1"/>
              <a:t>tunggal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46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0036-D1BC-FDCE-32BC-FCAE37E4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17D8D8-842E-60EF-C57A-EBA722056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957" y="2659695"/>
            <a:ext cx="7592485" cy="2314898"/>
          </a:xfrm>
        </p:spPr>
      </p:pic>
    </p:spTree>
    <p:extLst>
      <p:ext uri="{BB962C8B-B14F-4D97-AF65-F5344CB8AC3E}">
        <p14:creationId xmlns:p14="http://schemas.microsoft.com/office/powerpoint/2010/main" val="533978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7BB3-2949-EA90-112F-E25F5D91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GENERALISASI</a:t>
            </a:r>
            <a:r>
              <a:rPr lang="en-US" dirty="0"/>
              <a:t> &amp; </a:t>
            </a:r>
            <a:r>
              <a:rPr lang="en-US" dirty="0" err="1"/>
              <a:t>SPESIALISASI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CA77-21FF-7E1E-F760-633D68C2A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generalisasi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C4FA5-1B72-F580-F4AE-F9352B12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79" y="2419209"/>
            <a:ext cx="6744641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9DA5-FE4F-6B42-5CA0-4E7DC4C5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23D6-688C-654D-5713-AF4FF46B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Spesialisasi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1F011-B72F-69CB-E10E-2F42E9F0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4378"/>
            <a:ext cx="3848637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39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64F5-76C9-3448-3667-A63F2DF2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6C68-5E28-28A5-F047-40219A22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Pewarisan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901A4-6C38-0F6B-62A9-5DAFA7F19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001814"/>
            <a:ext cx="5029902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3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Notasi</a:t>
            </a:r>
            <a:r>
              <a:rPr lang="en-US" dirty="0"/>
              <a:t>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1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922E-C53A-5D83-FF79-4B2164BE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964F0F-3C99-7982-0D0D-0D0119CF9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400968"/>
            <a:ext cx="5715000" cy="54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1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basisdata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597F10-25EF-74F1-43B9-FD5E82358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d" sz="2800" dirty="0"/>
              <a:t>“Sekumpulan informasi yang disimpan di komputer”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id" sz="2800" dirty="0"/>
          </a:p>
          <a:p>
            <a:pPr>
              <a:lnSpc>
                <a:spcPct val="90000"/>
              </a:lnSpc>
            </a:pPr>
            <a:r>
              <a:rPr lang="id" sz="2800" dirty="0"/>
              <a:t>“Satu atau lebih kumpulan data persisten yang terstruktur dan berukuran besar, biasanya dikaitkan dengan perangkat lunak untuk memperbarui dan menanyakan data”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id" sz="2800" dirty="0"/>
          </a:p>
          <a:p>
            <a:pPr>
              <a:lnSpc>
                <a:spcPct val="90000"/>
              </a:lnSpc>
            </a:pPr>
            <a:r>
              <a:rPr lang="id" sz="2800" dirty="0"/>
              <a:t>“Kumpulan data yang disusun untuk kemudahan dan kecepatan pencarian dan pengambilan”</a:t>
            </a:r>
          </a:p>
        </p:txBody>
      </p:sp>
    </p:spTree>
    <p:extLst>
      <p:ext uri="{BB962C8B-B14F-4D97-AF65-F5344CB8AC3E}">
        <p14:creationId xmlns:p14="http://schemas.microsoft.com/office/powerpoint/2010/main" val="2142332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910A-EFA0-4756-69E0-4592FE20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5963BA-9A3E-F2A1-1EE4-0E83C523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447800"/>
            <a:ext cx="4419600" cy="50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3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1104-EF4F-FD70-612C-8157AEF3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90CEC-F14B-F83D-3D5B-7D5A932D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60" y="2171700"/>
            <a:ext cx="8743425" cy="2514600"/>
          </a:xfrm>
        </p:spPr>
      </p:pic>
    </p:spTree>
    <p:extLst>
      <p:ext uri="{BB962C8B-B14F-4D97-AF65-F5344CB8AC3E}">
        <p14:creationId xmlns:p14="http://schemas.microsoft.com/office/powerpoint/2010/main" val="253045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E33E-E2B3-37D7-0FF4-34833D17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Basisdata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3A262-B3B9-0ED1-A0D8-61EEC76A9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668" y="1640377"/>
            <a:ext cx="6897063" cy="4353533"/>
          </a:xfrm>
        </p:spPr>
      </p:pic>
    </p:spTree>
    <p:extLst>
      <p:ext uri="{BB962C8B-B14F-4D97-AF65-F5344CB8AC3E}">
        <p14:creationId xmlns:p14="http://schemas.microsoft.com/office/powerpoint/2010/main" val="1168832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A8D2-02D5-C308-1DAE-6C3DD403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C841BD-E081-9CF3-51FA-A1A8B13F3A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510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CA9-D9A8-C8CE-FFDC-33E9BCB8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E5F81E-9FC0-B912-8532-BE01319C9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40245"/>
            <a:ext cx="6400800" cy="57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86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8AAD-F411-EBC0-7AFE-44D1F5C3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Referensi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5E07-0BC8-A732-CDF0-9143DD28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B072-4379-0FA0-5291-8D588B74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Information,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E136-9867-E0D7-A276-C955693A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 </a:t>
            </a:r>
            <a:r>
              <a:rPr lang="en-US" dirty="0">
                <a:sym typeface="Wingdings" panose="05000000000000000000" pitchFamily="2" charset="2"/>
              </a:rPr>
              <a:t> “</a:t>
            </a:r>
            <a:r>
              <a:rPr lang="en-US" i="1" dirty="0">
                <a:sym typeface="Wingdings" panose="05000000000000000000" pitchFamily="2" charset="2"/>
              </a:rPr>
              <a:t>raw</a:t>
            </a:r>
            <a:r>
              <a:rPr lang="en-US" dirty="0">
                <a:sym typeface="Wingdings" panose="05000000000000000000" pitchFamily="2" charset="2"/>
              </a:rPr>
              <a:t>” Fakta</a:t>
            </a:r>
            <a:endParaRPr lang="en-US" dirty="0"/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Data + Proses</a:t>
            </a:r>
          </a:p>
          <a:p>
            <a:r>
              <a:rPr lang="en-US" dirty="0">
                <a:sym typeface="Wingdings" panose="05000000000000000000" pitchFamily="2" charset="2"/>
              </a:rPr>
              <a:t>Knowledge  Hasil </a:t>
            </a:r>
            <a:r>
              <a:rPr lang="en-US" dirty="0" err="1">
                <a:sym typeface="Wingdings" panose="05000000000000000000" pitchFamily="2" charset="2"/>
              </a:rPr>
              <a:t>interpretasi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209A-CEA1-5E53-A72B-4AA458EA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basisdata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4EBD2-D75E-3927-BD01-5B02DBCC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Teknologi</a:t>
            </a:r>
            <a:r>
              <a:rPr lang="en-US" b="1" dirty="0"/>
              <a:t> basis </a:t>
            </a:r>
            <a:r>
              <a:rPr lang="en-US" dirty="0"/>
              <a:t>data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dan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mengelola</a:t>
            </a:r>
            <a:r>
              <a:rPr lang="en-US" dirty="0"/>
              <a:t>, </a:t>
            </a:r>
            <a:r>
              <a:rPr lang="en-US" dirty="0" err="1"/>
              <a:t>mengakses</a:t>
            </a:r>
            <a:r>
              <a:rPr lang="en-US" dirty="0"/>
              <a:t>, dan </a:t>
            </a:r>
            <a:r>
              <a:rPr lang="en-US" dirty="0" err="1"/>
              <a:t>memproses</a:t>
            </a:r>
            <a:r>
              <a:rPr lang="en-US" dirty="0"/>
              <a:t> data. </a:t>
            </a:r>
          </a:p>
          <a:p>
            <a:pPr lvl="1"/>
            <a:r>
              <a:rPr lang="en-US" dirty="0" err="1"/>
              <a:t>Teknologi</a:t>
            </a:r>
            <a:r>
              <a:rPr lang="en-US" dirty="0"/>
              <a:t> basis data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basis data untuk </a:t>
            </a:r>
            <a:r>
              <a:rPr lang="en-US" dirty="0" err="1"/>
              <a:t>organisasi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Teknologi</a:t>
            </a:r>
            <a:r>
              <a:rPr lang="en-US" dirty="0"/>
              <a:t> basis data </a:t>
            </a:r>
            <a:r>
              <a:rPr lang="en-US" dirty="0" err="1"/>
              <a:t>memberdayakan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untuk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data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“</a:t>
            </a:r>
            <a:r>
              <a:rPr lang="en-US" dirty="0" err="1"/>
              <a:t>Masalah</a:t>
            </a:r>
            <a:r>
              <a:rPr lang="en-US" dirty="0"/>
              <a:t> Big Data”.</a:t>
            </a:r>
          </a:p>
        </p:txBody>
      </p:sp>
    </p:spTree>
    <p:extLst>
      <p:ext uri="{BB962C8B-B14F-4D97-AF65-F5344CB8AC3E}">
        <p14:creationId xmlns:p14="http://schemas.microsoft.com/office/powerpoint/2010/main" val="221414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id" dirty="0"/>
              <a:t>Basis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d" sz="2400"/>
              <a:t>Indeks web</a:t>
            </a:r>
          </a:p>
          <a:p>
            <a:r>
              <a:rPr lang="id" sz="2400"/>
              <a:t>Katalog perpustakaan</a:t>
            </a:r>
          </a:p>
          <a:p>
            <a:r>
              <a:rPr lang="id" sz="2400"/>
              <a:t>Rekam medis</a:t>
            </a:r>
          </a:p>
          <a:p>
            <a:r>
              <a:rPr lang="id" sz="2400"/>
              <a:t>akun bank</a:t>
            </a:r>
          </a:p>
          <a:p>
            <a:r>
              <a:rPr lang="id" sz="2400"/>
              <a:t>Pengatur persediaan</a:t>
            </a:r>
          </a:p>
          <a:p>
            <a:r>
              <a:rPr lang="id" sz="2400"/>
              <a:t>Sistem personalia</a:t>
            </a:r>
          </a:p>
          <a:p>
            <a:r>
              <a:rPr lang="id" sz="2400"/>
              <a:t>Katalog produk</a:t>
            </a:r>
          </a:p>
          <a:p>
            <a:r>
              <a:rPr lang="id" sz="2400"/>
              <a:t>Direktori telepon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" sz="2400"/>
              <a:t>Jadwal kereta api</a:t>
            </a:r>
          </a:p>
          <a:p>
            <a:r>
              <a:rPr lang="id" sz="2400"/>
              <a:t>Pemesanan maskapai penerbangan</a:t>
            </a:r>
          </a:p>
          <a:p>
            <a:r>
              <a:rPr lang="id" sz="2400"/>
              <a:t>Rincian kartu kredit</a:t>
            </a:r>
          </a:p>
          <a:p>
            <a:r>
              <a:rPr lang="id" sz="2400"/>
              <a:t>Catatan siswa</a:t>
            </a:r>
          </a:p>
          <a:p>
            <a:r>
              <a:rPr lang="id" sz="2400"/>
              <a:t>Sejarah pelanggan</a:t>
            </a:r>
          </a:p>
          <a:p>
            <a:r>
              <a:rPr lang="id" sz="2400"/>
              <a:t>Harga pasar saham</a:t>
            </a:r>
          </a:p>
          <a:p>
            <a:r>
              <a:rPr lang="id" sz="2400"/>
              <a:t>Papan diskusi</a:t>
            </a:r>
          </a:p>
          <a:p>
            <a:r>
              <a:rPr lang="id" sz="2400"/>
              <a:t>dan seterusnya…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2740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" dirty="0"/>
              <a:t>Sistem Basis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724400"/>
          </a:xfrm>
        </p:spPr>
        <p:txBody>
          <a:bodyPr>
            <a:normAutofit/>
          </a:bodyPr>
          <a:lstStyle/>
          <a:p>
            <a:r>
              <a:rPr lang="id" dirty="0"/>
              <a:t>Sebuah sistem </a:t>
            </a:r>
            <a:r>
              <a:rPr lang="en-US" dirty="0" err="1"/>
              <a:t>basisdata</a:t>
            </a:r>
            <a:r>
              <a:rPr lang="id" dirty="0"/>
              <a:t> terdiri dari</a:t>
            </a:r>
          </a:p>
          <a:p>
            <a:pPr lvl="1"/>
            <a:r>
              <a:rPr lang="id" dirty="0"/>
              <a:t>Data Perangkat lunak</a:t>
            </a:r>
          </a:p>
          <a:p>
            <a:pPr lvl="1"/>
            <a:r>
              <a:rPr lang="id" dirty="0"/>
              <a:t>Perangkat keras</a:t>
            </a:r>
          </a:p>
          <a:p>
            <a:pPr lvl="1"/>
            <a:r>
              <a:rPr lang="id" dirty="0"/>
              <a:t>Pengguna</a:t>
            </a:r>
            <a:endParaRPr lang="en-US" dirty="0"/>
          </a:p>
          <a:p>
            <a:r>
              <a:rPr lang="id" dirty="0"/>
              <a:t>Sistem basis data memungkinkan pengguna untuk</a:t>
            </a:r>
          </a:p>
          <a:p>
            <a:pPr lvl="1"/>
            <a:r>
              <a:rPr lang="en-US" dirty="0" err="1"/>
              <a:t>Menyimpan</a:t>
            </a:r>
            <a:endParaRPr lang="id" dirty="0"/>
          </a:p>
          <a:p>
            <a:pPr lvl="1"/>
            <a:r>
              <a:rPr lang="id" dirty="0"/>
              <a:t>Memperbarui</a:t>
            </a:r>
          </a:p>
          <a:p>
            <a:pPr lvl="1"/>
            <a:r>
              <a:rPr lang="id" dirty="0"/>
              <a:t>Mengambil</a:t>
            </a:r>
          </a:p>
          <a:p>
            <a:pPr lvl="1"/>
            <a:r>
              <a:rPr lang="id" dirty="0"/>
              <a:t>Me</a:t>
            </a:r>
            <a:r>
              <a:rPr lang="en-US" dirty="0" err="1"/>
              <a:t>ngelola</a:t>
            </a:r>
            <a:endParaRPr lang="id" dirty="0"/>
          </a:p>
          <a:p>
            <a:pPr lvl="1"/>
            <a:r>
              <a:rPr lang="id" dirty="0"/>
              <a:t>Melindungi</a:t>
            </a:r>
            <a:r>
              <a:rPr lang="en-US" dirty="0"/>
              <a:t> </a:t>
            </a:r>
            <a:r>
              <a:rPr lang="id" dirty="0"/>
              <a:t>dat</a:t>
            </a:r>
            <a:r>
              <a:rPr lang="en-US" dirty="0"/>
              <a:t>a</a:t>
            </a:r>
            <a:r>
              <a:rPr lang="id" dirty="0"/>
              <a:t>.</a:t>
            </a:r>
          </a:p>
          <a:p>
            <a:pPr lvl="1"/>
            <a:endParaRPr lang="id" dirty="0"/>
          </a:p>
        </p:txBody>
      </p:sp>
    </p:spTree>
    <p:extLst>
      <p:ext uri="{BB962C8B-B14F-4D97-AF65-F5344CB8AC3E}">
        <p14:creationId xmlns:p14="http://schemas.microsoft.com/office/powerpoint/2010/main" val="95996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2206</TotalTime>
  <Words>690</Words>
  <Application>Microsoft Office PowerPoint</Application>
  <PresentationFormat>On-screen Show (4:3)</PresentationFormat>
  <Paragraphs>159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Franklin Gothic Book</vt:lpstr>
      <vt:lpstr>Franklin Gothic Medium</vt:lpstr>
      <vt:lpstr>Helvetica</vt:lpstr>
      <vt:lpstr>Wingdings 2</vt:lpstr>
      <vt:lpstr>Trek</vt:lpstr>
      <vt:lpstr>Basis Data</vt:lpstr>
      <vt:lpstr>MATERI</vt:lpstr>
      <vt:lpstr>Review konsep</vt:lpstr>
      <vt:lpstr>Key –term </vt:lpstr>
      <vt:lpstr>basisdata</vt:lpstr>
      <vt:lpstr>Data, Information, Knowledge</vt:lpstr>
      <vt:lpstr>Teknologi basisdata</vt:lpstr>
      <vt:lpstr>Contoh Basis Data</vt:lpstr>
      <vt:lpstr>Sistem Basis Data</vt:lpstr>
      <vt:lpstr>Prosedur administrasi basis data</vt:lpstr>
      <vt:lpstr>PowerPoint Presentation</vt:lpstr>
      <vt:lpstr>DBMS</vt:lpstr>
      <vt:lpstr>DBMS - Lanjutan</vt:lpstr>
      <vt:lpstr>KEUNGGULAN DBMS</vt:lpstr>
      <vt:lpstr>Skema data</vt:lpstr>
      <vt:lpstr>Strktur data</vt:lpstr>
      <vt:lpstr>Organisasi File</vt:lpstr>
      <vt:lpstr>Indexed file</vt:lpstr>
      <vt:lpstr>Data model</vt:lpstr>
      <vt:lpstr>DATA MODEL</vt:lpstr>
      <vt:lpstr>Contoh data model</vt:lpstr>
      <vt:lpstr>ER model</vt:lpstr>
      <vt:lpstr>Model Entity-Relationship (ER)</vt:lpstr>
      <vt:lpstr>Model ER</vt:lpstr>
      <vt:lpstr>Er model</vt:lpstr>
      <vt:lpstr>entitas</vt:lpstr>
      <vt:lpstr>PowerPoint Presentation</vt:lpstr>
      <vt:lpstr>atribut</vt:lpstr>
      <vt:lpstr>Jenis Atribut</vt:lpstr>
      <vt:lpstr>Jenis atribut</vt:lpstr>
      <vt:lpstr>PowerPoint Presentation</vt:lpstr>
      <vt:lpstr>PowerPoint Presentation</vt:lpstr>
      <vt:lpstr>Hubungan (relationship)</vt:lpstr>
      <vt:lpstr>Derajat hubungan</vt:lpstr>
      <vt:lpstr>kardinalitas</vt:lpstr>
      <vt:lpstr>PowerPoint Presentation</vt:lpstr>
      <vt:lpstr>PowerPoint Presentation</vt:lpstr>
      <vt:lpstr>PowerPoint Presentation</vt:lpstr>
      <vt:lpstr>Hubungan Biner dan Kardinalitas</vt:lpstr>
      <vt:lpstr>PowerPoint Presentation</vt:lpstr>
      <vt:lpstr>PowerPoint Presentation</vt:lpstr>
      <vt:lpstr>PowerPoint Presentation</vt:lpstr>
      <vt:lpstr>Partisipasi </vt:lpstr>
      <vt:lpstr>PowerPoint Presentation</vt:lpstr>
      <vt:lpstr>GENERALISASI &amp; SPESIALISASI</vt:lpstr>
      <vt:lpstr>PowerPoint Presentation</vt:lpstr>
      <vt:lpstr>PowerPoint Presentation</vt:lpstr>
      <vt:lpstr>Notasi diagram</vt:lpstr>
      <vt:lpstr>PowerPoint Presentation</vt:lpstr>
      <vt:lpstr>PowerPoint Presentation</vt:lpstr>
      <vt:lpstr>Studi kasus</vt:lpstr>
      <vt:lpstr>Diagram er</vt:lpstr>
      <vt:lpstr>Basisdata</vt:lpstr>
      <vt:lpstr>PowerPoint Presentation</vt:lpstr>
      <vt:lpstr>Studi kasus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dedariku</dc:creator>
  <cp:lastModifiedBy>I Made Suartana</cp:lastModifiedBy>
  <cp:revision>115</cp:revision>
  <cp:lastPrinted>2013-09-23T13:04:35Z</cp:lastPrinted>
  <dcterms:created xsi:type="dcterms:W3CDTF">2012-12-06T02:49:22Z</dcterms:created>
  <dcterms:modified xsi:type="dcterms:W3CDTF">2023-09-23T14:37:19Z</dcterms:modified>
</cp:coreProperties>
</file>