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0" r:id="rId3"/>
    <p:sldId id="256" r:id="rId4"/>
    <p:sldId id="265" r:id="rId5"/>
    <p:sldId id="266" r:id="rId6"/>
    <p:sldId id="260" r:id="rId7"/>
    <p:sldId id="267" r:id="rId8"/>
    <p:sldId id="268" r:id="rId9"/>
    <p:sldId id="269" r:id="rId10"/>
    <p:sldId id="272" r:id="rId11"/>
    <p:sldId id="273" r:id="rId12"/>
    <p:sldId id="275" r:id="rId13"/>
    <p:sldId id="276" r:id="rId14"/>
    <p:sldId id="278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6F152-4CE6-49A6-91CA-D14A8ECD6C37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8C0EC-4D62-4076-A536-7EDA47431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77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8C0EC-4D62-4076-A536-7EDA47431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56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A660-A68A-47CB-8D45-12840A80F5D6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8487-98B9-42F7-A14F-3BF13BF97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65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A660-A68A-47CB-8D45-12840A80F5D6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8487-98B9-42F7-A14F-3BF13BF97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6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A660-A68A-47CB-8D45-12840A80F5D6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8487-98B9-42F7-A14F-3BF13BF97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883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1525588"/>
            <a:ext cx="7623175" cy="1752600"/>
          </a:xfrm>
        </p:spPr>
        <p:txBody>
          <a:bodyPr/>
          <a:lstStyle>
            <a:lvl1pPr>
              <a:defRPr sz="51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8025" y="3960813"/>
            <a:ext cx="6556375" cy="17541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7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8788" y="6243638"/>
            <a:ext cx="213042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380" tIns="45690" rIns="91380" bIns="4569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 algn="ctr">
              <a:defRPr sz="1200" b="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4788" y="6243638"/>
            <a:ext cx="2130425" cy="457200"/>
          </a:xfrm>
        </p:spPr>
        <p:txBody>
          <a:bodyPr anchor="b"/>
          <a:lstStyle>
            <a:lvl1pPr>
              <a:defRPr sz="1200"/>
            </a:lvl1pPr>
          </a:lstStyle>
          <a:p>
            <a:fld id="{2169C801-5AD6-4DA2-A21E-94E41461E5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179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2813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>
            <a:off x="1978025" y="3960813"/>
            <a:ext cx="651827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8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Teori Ekonomi 1 (Mikro)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Halaman </a:t>
            </a:r>
            <a:fld id="{DA4075FE-AECC-4773-ABCE-C5AE9DA340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5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Teori Ekonomi 1 (Mikro)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Halaman </a:t>
            </a:r>
            <a:fld id="{52B7C3CC-3E22-49AD-BFD4-0D15D3D9DA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1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601788"/>
            <a:ext cx="40370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1788"/>
            <a:ext cx="4037013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Teori Ekonomi 1 (Mikro)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Halaman </a:t>
            </a:r>
            <a:fld id="{38D4DA8B-E28C-4F9A-97CD-EBE377ED42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68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Teori Ekonomi 1 (Mikro)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Halaman </a:t>
            </a:r>
            <a:fld id="{38C910F2-ABB2-4203-B197-47F9923EFA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7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Teori Ekonomi 1 (Mikro)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Halaman </a:t>
            </a:r>
            <a:fld id="{482F4D53-32E5-4874-9242-25E1B74D84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22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Teori Ekonomi 1 (Mikro)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Halaman </a:t>
            </a:r>
            <a:fld id="{D868D700-11F7-4474-B5B5-22B33433FF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60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Teori Ekonomi 1 (Mikro)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Halaman </a:t>
            </a:r>
            <a:fld id="{90F10186-0E49-49AB-B95F-2E5F1B516E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8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A660-A68A-47CB-8D45-12840A80F5D6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8487-98B9-42F7-A14F-3BF13BF97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285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Teori Ekonomi 1 (Mikro)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Halaman </a:t>
            </a:r>
            <a:fld id="{42D50260-065B-4C10-8994-6BD623BE5A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26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Teori Ekonomi 1 (Mikro)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Halaman </a:t>
            </a:r>
            <a:fld id="{2E9F8621-EA3F-4D44-85EA-D7408DD9C6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10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5813" cy="5856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276225"/>
            <a:ext cx="6018212" cy="5856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Teori Ekonomi 1 (Mikro)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Halaman </a:t>
            </a:r>
            <a:fld id="{AC7EE8BF-2010-415C-982B-D35A5F20DD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92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276225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8788" y="1601788"/>
            <a:ext cx="8226425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8" y="3943350"/>
            <a:ext cx="8226425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19113" y="6246813"/>
            <a:ext cx="3365500" cy="45878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Teori Ekonomi 1 (Mikro)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4788" y="6245225"/>
            <a:ext cx="2130425" cy="479425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Halaman </a:t>
            </a:r>
            <a:fld id="{511CC2F7-D10D-4F62-8184-0E3B6581DB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50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276225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8788" y="1601788"/>
            <a:ext cx="4037012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1788"/>
            <a:ext cx="4037013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19113" y="6246813"/>
            <a:ext cx="3365500" cy="45878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Teori Ekonomi 1 (Mikro)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4788" y="6245225"/>
            <a:ext cx="2130425" cy="479425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Halaman </a:t>
            </a:r>
            <a:fld id="{A9E2BF88-E58D-43F2-824F-09CD460793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56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276225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8788" y="1601788"/>
            <a:ext cx="8226425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19113" y="6246813"/>
            <a:ext cx="3365500" cy="45878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Teori Ekonomi 1 (Mikro)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4788" y="6245225"/>
            <a:ext cx="2130425" cy="479425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Halaman </a:t>
            </a:r>
            <a:fld id="{0BC8C294-1F81-4029-8E24-64C2AB338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4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A660-A68A-47CB-8D45-12840A80F5D6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8487-98B9-42F7-A14F-3BF13BF97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45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A660-A68A-47CB-8D45-12840A80F5D6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8487-98B9-42F7-A14F-3BF13BF97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53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A660-A68A-47CB-8D45-12840A80F5D6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8487-98B9-42F7-A14F-3BF13BF97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71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A660-A68A-47CB-8D45-12840A80F5D6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8487-98B9-42F7-A14F-3BF13BF97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2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A660-A68A-47CB-8D45-12840A80F5D6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8487-98B9-42F7-A14F-3BF13BF97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34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A660-A68A-47CB-8D45-12840A80F5D6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8487-98B9-42F7-A14F-3BF13BF97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8A660-A68A-47CB-8D45-12840A80F5D6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8487-98B9-42F7-A14F-3BF13BF97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50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A660-A68A-47CB-8D45-12840A80F5D6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E8487-98B9-42F7-A14F-3BF13BF97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79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276225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601788"/>
            <a:ext cx="822642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9113" y="6246813"/>
            <a:ext cx="33655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0" rIns="91380" bIns="45690" numCol="1" anchor="b" anchorCtr="0" compatLnSpc="1">
            <a:prstTxWarp prst="textNoShape">
              <a:avLst/>
            </a:prstTxWarp>
          </a:bodyPr>
          <a:lstStyle>
            <a:lvl1pPr>
              <a:defRPr sz="1600" b="1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Teori Ekonomi 1 (Mikro)</a:t>
            </a:r>
          </a:p>
        </p:txBody>
      </p:sp>
      <p:sp>
        <p:nvSpPr>
          <p:cNvPr id="160775" name="Freeform 7"/>
          <p:cNvSpPr>
            <a:spLocks noChangeArrowheads="1"/>
          </p:cNvSpPr>
          <p:nvPr/>
        </p:nvSpPr>
        <p:spPr bwMode="auto">
          <a:xfrm>
            <a:off x="381000" y="228600"/>
            <a:ext cx="8228013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>
            <a:off x="458788" y="6172200"/>
            <a:ext cx="82264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60777" name="Rectangle 9"/>
          <p:cNvSpPr>
            <a:spLocks noChangeArrowheads="1"/>
          </p:cNvSpPr>
          <p:nvPr/>
        </p:nvSpPr>
        <p:spPr bwMode="auto">
          <a:xfrm>
            <a:off x="6477000" y="6327775"/>
            <a:ext cx="21320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0" rIns="91380" bIns="4569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607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245225"/>
            <a:ext cx="21304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Halaman </a:t>
            </a:r>
            <a:fld id="{4B829365-C822-4665-BA47-AB72F8A86FF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0779" name="Text Box 11"/>
          <p:cNvSpPr txBox="1">
            <a:spLocks noChangeArrowheads="1"/>
          </p:cNvSpPr>
          <p:nvPr userDrawn="1"/>
        </p:nvSpPr>
        <p:spPr bwMode="auto">
          <a:xfrm>
            <a:off x="4268788" y="6324600"/>
            <a:ext cx="19034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0" rIns="91380" bIns="4569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id-ID" sz="1900">
                <a:solidFill>
                  <a:srgbClr val="000000"/>
                </a:solidFill>
              </a:rPr>
              <a:t>Bagian 1</a:t>
            </a:r>
            <a:endParaRPr lang="en-US" sz="1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1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338" indent="-3238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41438" indent="-3175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19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9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9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9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9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z1401\Downloads\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" y="-228600"/>
            <a:ext cx="9245308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7408" y="1124744"/>
            <a:ext cx="7525072" cy="48320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Memperbaiki Cara Berpikir yang membantu dalam pengambilan keputusan. Harta yang sangat berharga dalam diri manusia adalah pikiran (menganalisis baik dan buruk, menentukan pilihan) sehingga manusia mampu mempertahankan keberadaannya di bumi.</a:t>
            </a:r>
          </a:p>
          <a:p>
            <a:pPr marL="457200" lvl="0" indent="-457200"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Membantu memahami masyarakat. Sebagai makhluk sosial manusia tidak dapat hidup tanpa orang lain. Kita tidak pernah berhenti berinteraksi. Menurut ilmu ekonomi interaksi manusia terjadi lewat pertukaran (pasar). </a:t>
            </a:r>
          </a:p>
          <a:p>
            <a:pPr marL="457200" lvl="0" indent="-457200"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Membantu memahami masalah-masalah Internasional</a:t>
            </a:r>
          </a:p>
          <a:p>
            <a:pPr marL="457200" lvl="0" indent="-457200">
              <a:buAutoNum type="arabicPeriod"/>
            </a:pPr>
            <a:r>
              <a:rPr lang="id-ID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Bermanfaat dalam membangun masyarakat demokrasi dengan program-program ekonomi yang mencerminkan aspirasi masyarakat.</a:t>
            </a:r>
          </a:p>
          <a:p>
            <a:pPr marL="457200" lvl="0" indent="-457200">
              <a:buAutoNum type="arabicPeriod"/>
            </a:pPr>
            <a:endParaRPr lang="id-ID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rabicPeriod"/>
            </a:pPr>
            <a:endParaRPr lang="id-ID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rabicPeriod"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94067"/>
            <a:ext cx="5256584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d-ID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Mengapa Belajar Ilmu Ekonomi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8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Teori Ekonomi 1 (Mikro)</a:t>
            </a:r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  <a:p>
            <a:r>
              <a:rPr lang="en-US" sz="1600">
                <a:solidFill>
                  <a:srgbClr val="000000"/>
                </a:solidFill>
                <a:latin typeface="Garamond" pitchFamily="18" charset="0"/>
              </a:rPr>
              <a:t>Halaman </a:t>
            </a:r>
            <a:fld id="{D9837E95-435F-4AA5-B5D7-ACAB1E19DCD3}" type="slidenum">
              <a:rPr lang="en-US" sz="1600">
                <a:solidFill>
                  <a:srgbClr val="000000"/>
                </a:solidFill>
                <a:latin typeface="Garamond" pitchFamily="18" charset="0"/>
              </a:rPr>
              <a:pPr/>
              <a:t>10</a:t>
            </a:fld>
            <a:endParaRPr lang="en-US" sz="16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Mekanisme Pasar </a:t>
            </a:r>
            <a:r>
              <a:rPr lang="en-US"/>
              <a:t>(lanjutan)</a:t>
            </a:r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8788" y="1828800"/>
            <a:ext cx="4033837" cy="43037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900"/>
              <a:t> </a:t>
            </a:r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230188" y="1446213"/>
            <a:ext cx="43434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0" rIns="91380" bIns="45690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r>
              <a:rPr lang="en-US" sz="1900">
                <a:solidFill>
                  <a:srgbClr val="000000"/>
                </a:solidFill>
              </a:rPr>
              <a:t>Gambar 1.3a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r>
              <a:rPr lang="en-US" sz="1900">
                <a:solidFill>
                  <a:srgbClr val="000000"/>
                </a:solidFill>
              </a:rPr>
              <a:t>Kurva perubahan jumlah barang yang diminta </a:t>
            </a:r>
            <a:r>
              <a:rPr lang="en-US" sz="1900" i="1">
                <a:solidFill>
                  <a:srgbClr val="000000"/>
                </a:solidFill>
              </a:rPr>
              <a:t>(ceteris paribus)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499" name="Line 11"/>
          <p:cNvSpPr>
            <a:spLocks noChangeShapeType="1"/>
          </p:cNvSpPr>
          <p:nvPr/>
        </p:nvSpPr>
        <p:spPr bwMode="auto">
          <a:xfrm>
            <a:off x="1220788" y="2744788"/>
            <a:ext cx="0" cy="281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00" name="Line 12"/>
          <p:cNvSpPr>
            <a:spLocks noChangeShapeType="1"/>
          </p:cNvSpPr>
          <p:nvPr/>
        </p:nvSpPr>
        <p:spPr bwMode="auto">
          <a:xfrm>
            <a:off x="990600" y="5332413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01" name="Line 13"/>
          <p:cNvSpPr>
            <a:spLocks noChangeShapeType="1"/>
          </p:cNvSpPr>
          <p:nvPr/>
        </p:nvSpPr>
        <p:spPr bwMode="auto">
          <a:xfrm>
            <a:off x="1603375" y="3124200"/>
            <a:ext cx="1749425" cy="1830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02" name="Line 14"/>
          <p:cNvSpPr>
            <a:spLocks noChangeShapeType="1"/>
          </p:cNvSpPr>
          <p:nvPr/>
        </p:nvSpPr>
        <p:spPr bwMode="auto">
          <a:xfrm>
            <a:off x="1220788" y="38131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03" name="Line 15"/>
          <p:cNvSpPr>
            <a:spLocks noChangeShapeType="1"/>
          </p:cNvSpPr>
          <p:nvPr/>
        </p:nvSpPr>
        <p:spPr bwMode="auto">
          <a:xfrm flipV="1">
            <a:off x="1220788" y="4495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04" name="Line 16"/>
          <p:cNvSpPr>
            <a:spLocks noChangeShapeType="1"/>
          </p:cNvSpPr>
          <p:nvPr/>
        </p:nvSpPr>
        <p:spPr bwMode="auto">
          <a:xfrm flipV="1">
            <a:off x="2211388" y="3813175"/>
            <a:ext cx="0" cy="1519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 flipV="1">
            <a:off x="2897188" y="4421188"/>
            <a:ext cx="0" cy="911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06" name="Text Box 18"/>
          <p:cNvSpPr txBox="1">
            <a:spLocks noChangeArrowheads="1"/>
          </p:cNvSpPr>
          <p:nvPr/>
        </p:nvSpPr>
        <p:spPr bwMode="auto">
          <a:xfrm>
            <a:off x="609600" y="2819400"/>
            <a:ext cx="531813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0" rIns="91380" bIns="4569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900">
                <a:solidFill>
                  <a:srgbClr val="000000"/>
                </a:solidFill>
              </a:rPr>
              <a:t>P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</a:t>
            </a:r>
            <a:r>
              <a:rPr lang="en-US" sz="1600" baseline="-25000">
                <a:solidFill>
                  <a:srgbClr val="000000"/>
                </a:solidFill>
              </a:rPr>
              <a:t>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</a:t>
            </a:r>
            <a:r>
              <a:rPr lang="en-US" sz="1600" baseline="-25000">
                <a:solidFill>
                  <a:srgbClr val="000000"/>
                </a:solidFill>
              </a:rPr>
              <a:t>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1981200" y="54102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0" rIns="91380" bIns="4569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Q</a:t>
            </a:r>
            <a:r>
              <a:rPr lang="en-US" sz="1600" baseline="-25000">
                <a:solidFill>
                  <a:srgbClr val="000000"/>
                </a:solidFill>
              </a:rPr>
              <a:t>0</a:t>
            </a:r>
            <a:r>
              <a:rPr lang="en-US" sz="1600">
                <a:solidFill>
                  <a:srgbClr val="000000"/>
                </a:solidFill>
              </a:rPr>
              <a:t>       Q</a:t>
            </a:r>
            <a:r>
              <a:rPr lang="en-US" sz="1600" baseline="-25000">
                <a:solidFill>
                  <a:srgbClr val="000000"/>
                </a:solidFill>
              </a:rPr>
              <a:t>1</a:t>
            </a:r>
            <a:r>
              <a:rPr lang="en-US" sz="1900">
                <a:solidFill>
                  <a:srgbClr val="000000"/>
                </a:solidFill>
              </a:rPr>
              <a:t>             Q</a:t>
            </a: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3503613" y="4953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0" rIns="91380" bIns="4569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9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91509" name="Text Box 21"/>
          <p:cNvSpPr txBox="1">
            <a:spLocks noChangeArrowheads="1"/>
          </p:cNvSpPr>
          <p:nvPr/>
        </p:nvSpPr>
        <p:spPr bwMode="auto">
          <a:xfrm>
            <a:off x="2286000" y="35814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0" rIns="91380" bIns="4569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9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91510" name="Text Box 22"/>
          <p:cNvSpPr txBox="1">
            <a:spLocks noChangeArrowheads="1"/>
          </p:cNvSpPr>
          <p:nvPr/>
        </p:nvSpPr>
        <p:spPr bwMode="auto">
          <a:xfrm>
            <a:off x="2878138" y="4151313"/>
            <a:ext cx="3444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91511" name="Line 23"/>
          <p:cNvSpPr>
            <a:spLocks noChangeShapeType="1"/>
          </p:cNvSpPr>
          <p:nvPr/>
        </p:nvSpPr>
        <p:spPr bwMode="auto">
          <a:xfrm>
            <a:off x="2589213" y="3960813"/>
            <a:ext cx="22860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12" name="Line 24"/>
          <p:cNvSpPr>
            <a:spLocks noChangeShapeType="1"/>
          </p:cNvSpPr>
          <p:nvPr/>
        </p:nvSpPr>
        <p:spPr bwMode="auto">
          <a:xfrm>
            <a:off x="1603375" y="3960813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13" name="Line 25"/>
          <p:cNvSpPr>
            <a:spLocks noChangeShapeType="1"/>
          </p:cNvSpPr>
          <p:nvPr/>
        </p:nvSpPr>
        <p:spPr bwMode="auto">
          <a:xfrm flipV="1">
            <a:off x="1827213" y="3960813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14" name="Line 26"/>
          <p:cNvSpPr>
            <a:spLocks noChangeShapeType="1"/>
          </p:cNvSpPr>
          <p:nvPr/>
        </p:nvSpPr>
        <p:spPr bwMode="auto">
          <a:xfrm>
            <a:off x="2362200" y="49545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15" name="Line 27"/>
          <p:cNvSpPr>
            <a:spLocks noChangeShapeType="1"/>
          </p:cNvSpPr>
          <p:nvPr/>
        </p:nvSpPr>
        <p:spPr bwMode="auto">
          <a:xfrm flipH="1" flipV="1">
            <a:off x="2362200" y="4800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16" name="Line 28"/>
          <p:cNvSpPr>
            <a:spLocks noChangeShapeType="1"/>
          </p:cNvSpPr>
          <p:nvPr/>
        </p:nvSpPr>
        <p:spPr bwMode="auto">
          <a:xfrm flipH="1" flipV="1">
            <a:off x="2743200" y="3813175"/>
            <a:ext cx="228600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4875213" y="1446213"/>
            <a:ext cx="4038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0" rIns="91380" bIns="45690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r>
              <a:rPr lang="en-US" sz="1900">
                <a:solidFill>
                  <a:srgbClr val="000000"/>
                </a:solidFill>
              </a:rPr>
              <a:t>Gambar 1.3b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r>
              <a:rPr lang="en-US" sz="1900">
                <a:solidFill>
                  <a:srgbClr val="000000"/>
                </a:solidFill>
              </a:rPr>
              <a:t>Kurva Perubahan Permintaan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20" name="Rectangle 32"/>
          <p:cNvSpPr>
            <a:spLocks noChangeArrowheads="1"/>
          </p:cNvSpPr>
          <p:nvPr/>
        </p:nvSpPr>
        <p:spPr bwMode="auto">
          <a:xfrm>
            <a:off x="2286000" y="1919288"/>
            <a:ext cx="4572000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0" rIns="91380" bIns="456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2" charset="2"/>
              <a:buNone/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21" name="Line 33"/>
          <p:cNvSpPr>
            <a:spLocks noChangeShapeType="1"/>
          </p:cNvSpPr>
          <p:nvPr/>
        </p:nvSpPr>
        <p:spPr bwMode="auto">
          <a:xfrm>
            <a:off x="5637213" y="2665413"/>
            <a:ext cx="0" cy="282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22" name="Line 34"/>
          <p:cNvSpPr>
            <a:spLocks noChangeShapeType="1"/>
          </p:cNvSpPr>
          <p:nvPr/>
        </p:nvSpPr>
        <p:spPr bwMode="auto">
          <a:xfrm>
            <a:off x="5410200" y="5332413"/>
            <a:ext cx="2974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23" name="Line 35"/>
          <p:cNvSpPr>
            <a:spLocks noChangeShapeType="1"/>
          </p:cNvSpPr>
          <p:nvPr/>
        </p:nvSpPr>
        <p:spPr bwMode="auto">
          <a:xfrm>
            <a:off x="6172200" y="3124200"/>
            <a:ext cx="1527175" cy="175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24" name="Line 36"/>
          <p:cNvSpPr>
            <a:spLocks noChangeShapeType="1"/>
          </p:cNvSpPr>
          <p:nvPr/>
        </p:nvSpPr>
        <p:spPr bwMode="auto">
          <a:xfrm>
            <a:off x="6630988" y="2817813"/>
            <a:ext cx="1522412" cy="175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25" name="Line 37"/>
          <p:cNvSpPr>
            <a:spLocks noChangeShapeType="1"/>
          </p:cNvSpPr>
          <p:nvPr/>
        </p:nvSpPr>
        <p:spPr bwMode="auto">
          <a:xfrm>
            <a:off x="5865813" y="3582988"/>
            <a:ext cx="1143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26" name="Line 38"/>
          <p:cNvSpPr>
            <a:spLocks noChangeShapeType="1"/>
          </p:cNvSpPr>
          <p:nvPr/>
        </p:nvSpPr>
        <p:spPr bwMode="auto">
          <a:xfrm>
            <a:off x="5637213" y="3657600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27" name="Line 39"/>
          <p:cNvSpPr>
            <a:spLocks noChangeShapeType="1"/>
          </p:cNvSpPr>
          <p:nvPr/>
        </p:nvSpPr>
        <p:spPr bwMode="auto">
          <a:xfrm>
            <a:off x="5637213" y="3124200"/>
            <a:ext cx="12207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28" name="Line 40"/>
          <p:cNvSpPr>
            <a:spLocks noChangeShapeType="1"/>
          </p:cNvSpPr>
          <p:nvPr/>
        </p:nvSpPr>
        <p:spPr bwMode="auto">
          <a:xfrm>
            <a:off x="5637213" y="4343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29" name="Line 41"/>
          <p:cNvSpPr>
            <a:spLocks noChangeShapeType="1"/>
          </p:cNvSpPr>
          <p:nvPr/>
        </p:nvSpPr>
        <p:spPr bwMode="auto">
          <a:xfrm>
            <a:off x="5637213" y="4572000"/>
            <a:ext cx="1068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30" name="Line 42"/>
          <p:cNvSpPr>
            <a:spLocks noChangeShapeType="1"/>
          </p:cNvSpPr>
          <p:nvPr/>
        </p:nvSpPr>
        <p:spPr bwMode="auto">
          <a:xfrm>
            <a:off x="6858000" y="3124200"/>
            <a:ext cx="74613" cy="22082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31" name="Line 43"/>
          <p:cNvSpPr>
            <a:spLocks noChangeShapeType="1"/>
          </p:cNvSpPr>
          <p:nvPr/>
        </p:nvSpPr>
        <p:spPr bwMode="auto">
          <a:xfrm>
            <a:off x="6630988" y="3657600"/>
            <a:ext cx="74612" cy="1674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32" name="Line 44"/>
          <p:cNvSpPr>
            <a:spLocks noChangeShapeType="1"/>
          </p:cNvSpPr>
          <p:nvPr/>
        </p:nvSpPr>
        <p:spPr bwMode="auto">
          <a:xfrm flipV="1">
            <a:off x="7923213" y="4343400"/>
            <a:ext cx="0" cy="9890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33" name="Line 45"/>
          <p:cNvSpPr>
            <a:spLocks noChangeShapeType="1"/>
          </p:cNvSpPr>
          <p:nvPr/>
        </p:nvSpPr>
        <p:spPr bwMode="auto">
          <a:xfrm flipH="1" flipV="1">
            <a:off x="6477000" y="4268788"/>
            <a:ext cx="0" cy="1063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34" name="Text Box 46"/>
          <p:cNvSpPr txBox="1">
            <a:spLocks noChangeArrowheads="1"/>
          </p:cNvSpPr>
          <p:nvPr/>
        </p:nvSpPr>
        <p:spPr bwMode="auto">
          <a:xfrm>
            <a:off x="5164138" y="2474913"/>
            <a:ext cx="39846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000000"/>
                </a:solidFill>
              </a:rPr>
              <a:t>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</a:t>
            </a:r>
            <a:r>
              <a:rPr lang="en-US" sz="1600" baseline="-25000">
                <a:solidFill>
                  <a:srgbClr val="000000"/>
                </a:solidFill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</a:t>
            </a:r>
            <a:r>
              <a:rPr lang="en-US" sz="1600" baseline="-25000">
                <a:solidFill>
                  <a:srgbClr val="000000"/>
                </a:solidFill>
              </a:rPr>
              <a:t>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P*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P</a:t>
            </a:r>
            <a:r>
              <a:rPr lang="en-US" sz="1600" baseline="-25000">
                <a:solidFill>
                  <a:srgbClr val="000000"/>
                </a:solidFill>
              </a:rPr>
              <a:t>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35" name="Text Box 47"/>
          <p:cNvSpPr txBox="1">
            <a:spLocks noChangeArrowheads="1"/>
          </p:cNvSpPr>
          <p:nvPr/>
        </p:nvSpPr>
        <p:spPr bwMode="auto">
          <a:xfrm>
            <a:off x="820738" y="5294313"/>
            <a:ext cx="319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91536" name="Text Box 48"/>
          <p:cNvSpPr txBox="1">
            <a:spLocks noChangeArrowheads="1"/>
          </p:cNvSpPr>
          <p:nvPr/>
        </p:nvSpPr>
        <p:spPr bwMode="auto">
          <a:xfrm>
            <a:off x="6246813" y="5410200"/>
            <a:ext cx="2441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0" rIns="91380" bIns="456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Q</a:t>
            </a:r>
            <a:r>
              <a:rPr lang="en-US" sz="1600" baseline="-25000">
                <a:solidFill>
                  <a:srgbClr val="000000"/>
                </a:solidFill>
              </a:rPr>
              <a:t>1</a:t>
            </a:r>
            <a:r>
              <a:rPr lang="en-US" sz="1600">
                <a:solidFill>
                  <a:srgbClr val="000000"/>
                </a:solidFill>
              </a:rPr>
              <a:t>Q* Q</a:t>
            </a:r>
            <a:r>
              <a:rPr lang="en-US" sz="1600" baseline="-25000">
                <a:solidFill>
                  <a:srgbClr val="000000"/>
                </a:solidFill>
              </a:rPr>
              <a:t>0 </a:t>
            </a:r>
            <a:r>
              <a:rPr lang="en-US" sz="1600">
                <a:solidFill>
                  <a:srgbClr val="000000"/>
                </a:solidFill>
              </a:rPr>
              <a:t>         Q</a:t>
            </a:r>
            <a:r>
              <a:rPr lang="en-US" sz="1600" baseline="-25000">
                <a:solidFill>
                  <a:srgbClr val="000000"/>
                </a:solidFill>
              </a:rPr>
              <a:t>2</a:t>
            </a:r>
            <a:r>
              <a:rPr lang="en-US" sz="1900" baseline="-25000">
                <a:solidFill>
                  <a:srgbClr val="000000"/>
                </a:solidFill>
              </a:rPr>
              <a:t>  </a:t>
            </a:r>
            <a:r>
              <a:rPr lang="en-US" sz="1900">
                <a:solidFill>
                  <a:srgbClr val="000000"/>
                </a:solidFill>
              </a:rPr>
              <a:t>    Q</a:t>
            </a:r>
          </a:p>
        </p:txBody>
      </p:sp>
      <p:sp>
        <p:nvSpPr>
          <p:cNvPr id="191537" name="Text Box 49"/>
          <p:cNvSpPr txBox="1">
            <a:spLocks noChangeArrowheads="1"/>
          </p:cNvSpPr>
          <p:nvPr/>
        </p:nvSpPr>
        <p:spPr bwMode="auto">
          <a:xfrm>
            <a:off x="5316538" y="5370513"/>
            <a:ext cx="319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91538" name="Text Box 50"/>
          <p:cNvSpPr txBox="1">
            <a:spLocks noChangeArrowheads="1"/>
          </p:cNvSpPr>
          <p:nvPr/>
        </p:nvSpPr>
        <p:spPr bwMode="auto">
          <a:xfrm>
            <a:off x="8212138" y="4456113"/>
            <a:ext cx="450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000000"/>
                </a:solidFill>
              </a:rPr>
              <a:t>D</a:t>
            </a:r>
            <a:r>
              <a:rPr lang="en-US" sz="19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1539" name="Text Box 51"/>
          <p:cNvSpPr txBox="1">
            <a:spLocks noChangeArrowheads="1"/>
          </p:cNvSpPr>
          <p:nvPr/>
        </p:nvSpPr>
        <p:spPr bwMode="auto">
          <a:xfrm>
            <a:off x="7542213" y="4876800"/>
            <a:ext cx="450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000000"/>
                </a:solidFill>
              </a:rPr>
              <a:t>D</a:t>
            </a:r>
            <a:r>
              <a:rPr lang="en-US" sz="1900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91540" name="Text Box 52"/>
          <p:cNvSpPr txBox="1">
            <a:spLocks noChangeArrowheads="1"/>
          </p:cNvSpPr>
          <p:nvPr/>
        </p:nvSpPr>
        <p:spPr bwMode="auto">
          <a:xfrm>
            <a:off x="6992938" y="4760913"/>
            <a:ext cx="450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rgbClr val="000000"/>
                </a:solidFill>
              </a:rPr>
              <a:t>D</a:t>
            </a:r>
            <a:r>
              <a:rPr lang="en-US" sz="1900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1541" name="Line 53"/>
          <p:cNvSpPr>
            <a:spLocks noChangeShapeType="1"/>
          </p:cNvSpPr>
          <p:nvPr/>
        </p:nvSpPr>
        <p:spPr bwMode="auto">
          <a:xfrm flipV="1">
            <a:off x="6781800" y="3430588"/>
            <a:ext cx="227013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42" name="Line 54"/>
          <p:cNvSpPr>
            <a:spLocks noChangeShapeType="1"/>
          </p:cNvSpPr>
          <p:nvPr/>
        </p:nvSpPr>
        <p:spPr bwMode="auto">
          <a:xfrm flipH="1">
            <a:off x="6554788" y="3960813"/>
            <a:ext cx="227012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91543" name="Text Box 55"/>
          <p:cNvSpPr txBox="1">
            <a:spLocks noChangeArrowheads="1"/>
          </p:cNvSpPr>
          <p:nvPr/>
        </p:nvSpPr>
        <p:spPr bwMode="auto">
          <a:xfrm>
            <a:off x="744538" y="5751513"/>
            <a:ext cx="360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i="1">
                <a:solidFill>
                  <a:srgbClr val="000000"/>
                </a:solidFill>
              </a:rPr>
              <a:t>Faktor perubahan harga barang</a:t>
            </a:r>
          </a:p>
        </p:txBody>
      </p:sp>
      <p:sp>
        <p:nvSpPr>
          <p:cNvPr id="191544" name="Text Box 56"/>
          <p:cNvSpPr txBox="1">
            <a:spLocks noChangeArrowheads="1"/>
          </p:cNvSpPr>
          <p:nvPr/>
        </p:nvSpPr>
        <p:spPr bwMode="auto">
          <a:xfrm>
            <a:off x="5180013" y="5715000"/>
            <a:ext cx="34845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900" i="1">
                <a:solidFill>
                  <a:srgbClr val="000000"/>
                </a:solidFill>
              </a:rPr>
              <a:t>Faktor perubahan selain harga</a:t>
            </a:r>
          </a:p>
        </p:txBody>
      </p:sp>
    </p:spTree>
    <p:extLst>
      <p:ext uri="{BB962C8B-B14F-4D97-AF65-F5344CB8AC3E}">
        <p14:creationId xmlns:p14="http://schemas.microsoft.com/office/powerpoint/2010/main" val="303309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Teori Ekonomi 1 (Mikro)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 sz="1600">
                <a:latin typeface="Garamond" pitchFamily="18" charset="0"/>
              </a:rPr>
              <a:t>Halaman </a:t>
            </a:r>
            <a:fld id="{02CD7237-9763-4D31-82BA-BA3AA05E0D51}" type="slidenum">
              <a:rPr lang="en-US" sz="1600">
                <a:latin typeface="Garamond" pitchFamily="18" charset="0"/>
              </a:rPr>
              <a:pPr/>
              <a:t>11</a:t>
            </a:fld>
            <a:endParaRPr lang="en-US" sz="1600">
              <a:latin typeface="Garamond" pitchFamily="18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Mekanisme Pasar </a:t>
            </a:r>
            <a:r>
              <a:rPr lang="en-US"/>
              <a:t> (Teori Penawaran)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0188" y="1143000"/>
            <a:ext cx="4262437" cy="4989513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900"/>
              <a:t>Penawaran Pasar dan Kurva Penawaran Pasar, adalah keinginan dan kemampuan penjual menawarkan/ memproduksi sejumlah barang pada berbagai tingkat harga.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900"/>
              <a:t>Hukum Penawaran, hubungan antara jumlah barang yang ditawarkan terhadap perubahan harga adalah searah, </a:t>
            </a:r>
            <a:r>
              <a:rPr lang="en-US" sz="1900" i="1"/>
              <a:t>ceteris paribus.</a:t>
            </a:r>
            <a:endParaRPr lang="en-US" sz="19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900"/>
              <a:t>Faktor-faktor yang mempengaruhi penawaran; Biaya produksi, tingkat persaingan, teknologi, ekspektasi pasar dan faktor non ekonomi yang lain.</a:t>
            </a:r>
            <a:endParaRPr lang="en-US" sz="1900" i="1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143000"/>
            <a:ext cx="4033838" cy="510381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900"/>
              <a:t>Gambar 1.4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900"/>
              <a:t>Kurva Penawaran Daging </a:t>
            </a:r>
            <a:r>
              <a:rPr lang="en-US" sz="1900" i="1"/>
              <a:t>(ceteris paribus)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1900" i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1900" i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1900" i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1900" i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1900" i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1900" i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1900" i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1900" i="1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1900" i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900" u="sng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 u="sng"/>
              <a:t>Keterangan:</a:t>
            </a:r>
            <a:endParaRPr lang="en-US" sz="19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/>
              <a:t>P = Harga daging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/>
              <a:t>Q = Jumlah Penawaran</a:t>
            </a:r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>
            <a:off x="5486400" y="2209800"/>
            <a:ext cx="0" cy="2744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>
            <a:off x="5183188" y="4725988"/>
            <a:ext cx="3275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 flipV="1">
            <a:off x="5791200" y="2665413"/>
            <a:ext cx="2132013" cy="160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>
            <a:off x="5486400" y="3886200"/>
            <a:ext cx="8397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>
            <a:off x="5486400" y="3200400"/>
            <a:ext cx="1679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94" name="Line 10"/>
          <p:cNvSpPr>
            <a:spLocks noChangeShapeType="1"/>
          </p:cNvSpPr>
          <p:nvPr/>
        </p:nvSpPr>
        <p:spPr bwMode="auto">
          <a:xfrm flipV="1">
            <a:off x="6326188" y="3886200"/>
            <a:ext cx="0" cy="839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95" name="Line 11"/>
          <p:cNvSpPr>
            <a:spLocks noChangeShapeType="1"/>
          </p:cNvSpPr>
          <p:nvPr/>
        </p:nvSpPr>
        <p:spPr bwMode="auto">
          <a:xfrm flipV="1">
            <a:off x="7165975" y="3200400"/>
            <a:ext cx="0" cy="1525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7983538" y="2398713"/>
            <a:ext cx="3444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5010150" y="2017713"/>
            <a:ext cx="4095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P</a:t>
            </a: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20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10</a:t>
            </a:r>
          </a:p>
        </p:txBody>
      </p:sp>
      <p:sp>
        <p:nvSpPr>
          <p:cNvPr id="195598" name="Text Box 14"/>
          <p:cNvSpPr txBox="1">
            <a:spLocks noChangeArrowheads="1"/>
          </p:cNvSpPr>
          <p:nvPr/>
        </p:nvSpPr>
        <p:spPr bwMode="auto">
          <a:xfrm>
            <a:off x="5089525" y="4684713"/>
            <a:ext cx="319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95599" name="Text Box 15"/>
          <p:cNvSpPr txBox="1">
            <a:spLocks noChangeArrowheads="1"/>
          </p:cNvSpPr>
          <p:nvPr/>
        </p:nvSpPr>
        <p:spPr bwMode="auto">
          <a:xfrm>
            <a:off x="6172200" y="4824413"/>
            <a:ext cx="1485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 sz="1600"/>
              <a:t>4.500     6.000</a:t>
            </a:r>
          </a:p>
        </p:txBody>
      </p:sp>
      <p:sp>
        <p:nvSpPr>
          <p:cNvPr id="195600" name="Text Box 16"/>
          <p:cNvSpPr txBox="1">
            <a:spLocks noChangeArrowheads="1"/>
          </p:cNvSpPr>
          <p:nvPr/>
        </p:nvSpPr>
        <p:spPr bwMode="auto">
          <a:xfrm>
            <a:off x="8212138" y="4760913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7452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Teori Ekonomi 1 (Mikro)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 sz="1600">
                <a:latin typeface="Garamond" pitchFamily="18" charset="0"/>
              </a:rPr>
              <a:t>Halaman </a:t>
            </a:r>
            <a:fld id="{1FEB633F-FE42-444C-9B4D-AB1C9745815C}" type="slidenum">
              <a:rPr lang="en-US" sz="1600">
                <a:latin typeface="Garamond" pitchFamily="18" charset="0"/>
              </a:rPr>
              <a:pPr/>
              <a:t>12</a:t>
            </a:fld>
            <a:endParaRPr lang="en-US" sz="1600">
              <a:latin typeface="Garamond" pitchFamily="18" charset="0"/>
            </a:endParaRP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Mekanisme Pasar</a:t>
            </a:r>
            <a:r>
              <a:rPr lang="en-US"/>
              <a:t> (lanjutan)</a:t>
            </a:r>
            <a:endParaRPr lang="en-US" u="sng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8788" y="1601788"/>
            <a:ext cx="4033837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900"/>
              <a:t>Gambar 1.5a</a:t>
            </a:r>
          </a:p>
          <a:p>
            <a:pPr algn="ctr">
              <a:buFont typeface="Wingdings" pitchFamily="2" charset="2"/>
              <a:buNone/>
            </a:pPr>
            <a:r>
              <a:rPr lang="en-US" sz="1900"/>
              <a:t>Perubahan jumlah barang yang ditawarkan </a:t>
            </a:r>
            <a:r>
              <a:rPr lang="en-US" sz="1900" i="1"/>
              <a:t>(ceteris paribus)</a:t>
            </a:r>
            <a:endParaRPr lang="en-US" sz="1900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601788"/>
            <a:ext cx="4033838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400"/>
              <a:t>Gambar 1.5b</a:t>
            </a:r>
          </a:p>
          <a:p>
            <a:pPr algn="ctr">
              <a:buFont typeface="Wingdings" pitchFamily="2" charset="2"/>
              <a:buNone/>
            </a:pPr>
            <a:r>
              <a:rPr lang="en-US" sz="2400"/>
              <a:t>Perubahan Penawaran</a:t>
            </a:r>
          </a:p>
        </p:txBody>
      </p:sp>
      <p:sp>
        <p:nvSpPr>
          <p:cNvPr id="187398" name="Line 6"/>
          <p:cNvSpPr>
            <a:spLocks noChangeShapeType="1"/>
          </p:cNvSpPr>
          <p:nvPr/>
        </p:nvSpPr>
        <p:spPr bwMode="auto">
          <a:xfrm>
            <a:off x="1069975" y="2817813"/>
            <a:ext cx="0" cy="282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>
            <a:off x="836613" y="5411788"/>
            <a:ext cx="3281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0" name="Line 8"/>
          <p:cNvSpPr>
            <a:spLocks noChangeShapeType="1"/>
          </p:cNvSpPr>
          <p:nvPr/>
        </p:nvSpPr>
        <p:spPr bwMode="auto">
          <a:xfrm flipV="1">
            <a:off x="1603375" y="3200400"/>
            <a:ext cx="2130425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1" name="Line 9"/>
          <p:cNvSpPr>
            <a:spLocks noChangeShapeType="1"/>
          </p:cNvSpPr>
          <p:nvPr/>
        </p:nvSpPr>
        <p:spPr bwMode="auto">
          <a:xfrm>
            <a:off x="1069975" y="4343400"/>
            <a:ext cx="11414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2" name="Line 10"/>
          <p:cNvSpPr>
            <a:spLocks noChangeShapeType="1"/>
          </p:cNvSpPr>
          <p:nvPr/>
        </p:nvSpPr>
        <p:spPr bwMode="auto">
          <a:xfrm>
            <a:off x="1069975" y="3733800"/>
            <a:ext cx="19780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3" name="Line 11"/>
          <p:cNvSpPr>
            <a:spLocks noChangeShapeType="1"/>
          </p:cNvSpPr>
          <p:nvPr/>
        </p:nvSpPr>
        <p:spPr bwMode="auto">
          <a:xfrm>
            <a:off x="3048000" y="3733800"/>
            <a:ext cx="0" cy="16779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4" name="Line 12"/>
          <p:cNvSpPr>
            <a:spLocks noChangeShapeType="1"/>
          </p:cNvSpPr>
          <p:nvPr/>
        </p:nvSpPr>
        <p:spPr bwMode="auto">
          <a:xfrm>
            <a:off x="2211388" y="4343400"/>
            <a:ext cx="0" cy="1068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5" name="Line 13"/>
          <p:cNvSpPr>
            <a:spLocks noChangeShapeType="1"/>
          </p:cNvSpPr>
          <p:nvPr/>
        </p:nvSpPr>
        <p:spPr bwMode="auto">
          <a:xfrm flipV="1">
            <a:off x="1444625" y="3886200"/>
            <a:ext cx="0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6" name="Line 14"/>
          <p:cNvSpPr>
            <a:spLocks noChangeShapeType="1"/>
          </p:cNvSpPr>
          <p:nvPr/>
        </p:nvSpPr>
        <p:spPr bwMode="auto">
          <a:xfrm>
            <a:off x="1752600" y="3886200"/>
            <a:ext cx="0" cy="382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7" name="Line 15"/>
          <p:cNvSpPr>
            <a:spLocks noChangeShapeType="1"/>
          </p:cNvSpPr>
          <p:nvPr/>
        </p:nvSpPr>
        <p:spPr bwMode="auto">
          <a:xfrm flipV="1">
            <a:off x="2362200" y="4651375"/>
            <a:ext cx="455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8" name="Line 16"/>
          <p:cNvSpPr>
            <a:spLocks noChangeShapeType="1"/>
          </p:cNvSpPr>
          <p:nvPr/>
        </p:nvSpPr>
        <p:spPr bwMode="auto">
          <a:xfrm flipH="1" flipV="1">
            <a:off x="2362200" y="4954588"/>
            <a:ext cx="455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9" name="Line 17"/>
          <p:cNvSpPr>
            <a:spLocks noChangeShapeType="1"/>
          </p:cNvSpPr>
          <p:nvPr/>
        </p:nvSpPr>
        <p:spPr bwMode="auto">
          <a:xfrm flipH="1">
            <a:off x="2667000" y="3960813"/>
            <a:ext cx="30480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10" name="Text Box 18"/>
          <p:cNvSpPr txBox="1">
            <a:spLocks noChangeArrowheads="1"/>
          </p:cNvSpPr>
          <p:nvPr/>
        </p:nvSpPr>
        <p:spPr bwMode="auto">
          <a:xfrm>
            <a:off x="515938" y="2627313"/>
            <a:ext cx="3444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187411" name="Text Box 19"/>
          <p:cNvSpPr txBox="1">
            <a:spLocks noChangeArrowheads="1"/>
          </p:cNvSpPr>
          <p:nvPr/>
        </p:nvSpPr>
        <p:spPr bwMode="auto">
          <a:xfrm>
            <a:off x="635000" y="3581400"/>
            <a:ext cx="396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 sz="1600"/>
              <a:t>P</a:t>
            </a:r>
            <a:r>
              <a:rPr lang="en-US" sz="1600" baseline="-25000"/>
              <a:t>0</a:t>
            </a:r>
          </a:p>
          <a:p>
            <a:endParaRPr lang="en-US" sz="1600"/>
          </a:p>
          <a:p>
            <a:r>
              <a:rPr lang="en-US" sz="1600"/>
              <a:t>P</a:t>
            </a:r>
            <a:r>
              <a:rPr lang="en-US" sz="1600" baseline="-25000"/>
              <a:t>1</a:t>
            </a:r>
          </a:p>
        </p:txBody>
      </p:sp>
      <p:sp>
        <p:nvSpPr>
          <p:cNvPr id="187412" name="Text Box 20"/>
          <p:cNvSpPr txBox="1">
            <a:spLocks noChangeArrowheads="1"/>
          </p:cNvSpPr>
          <p:nvPr/>
        </p:nvSpPr>
        <p:spPr bwMode="auto">
          <a:xfrm>
            <a:off x="669925" y="5446713"/>
            <a:ext cx="319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7413" name="Text Box 21"/>
          <p:cNvSpPr txBox="1">
            <a:spLocks noChangeArrowheads="1"/>
          </p:cNvSpPr>
          <p:nvPr/>
        </p:nvSpPr>
        <p:spPr bwMode="auto">
          <a:xfrm>
            <a:off x="1962150" y="5394325"/>
            <a:ext cx="1171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 sz="1600"/>
              <a:t>Q</a:t>
            </a:r>
            <a:r>
              <a:rPr lang="en-US" sz="1600" baseline="-25000"/>
              <a:t>1</a:t>
            </a:r>
            <a:r>
              <a:rPr lang="en-US" sz="1600"/>
              <a:t>         Q</a:t>
            </a:r>
            <a:r>
              <a:rPr lang="en-US" sz="1600" baseline="-25000"/>
              <a:t>2</a:t>
            </a:r>
          </a:p>
        </p:txBody>
      </p:sp>
      <p:sp>
        <p:nvSpPr>
          <p:cNvPr id="187414" name="Text Box 22"/>
          <p:cNvSpPr txBox="1">
            <a:spLocks noChangeArrowheads="1"/>
          </p:cNvSpPr>
          <p:nvPr/>
        </p:nvSpPr>
        <p:spPr bwMode="auto">
          <a:xfrm>
            <a:off x="3944938" y="5522913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Q</a:t>
            </a:r>
          </a:p>
        </p:txBody>
      </p:sp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3792538" y="3008313"/>
            <a:ext cx="3444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187416" name="Text Box 24"/>
          <p:cNvSpPr txBox="1">
            <a:spLocks noChangeArrowheads="1"/>
          </p:cNvSpPr>
          <p:nvPr/>
        </p:nvSpPr>
        <p:spPr bwMode="auto">
          <a:xfrm>
            <a:off x="971550" y="5827713"/>
            <a:ext cx="2784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 i="1"/>
              <a:t>Faktor perubahan harga</a:t>
            </a:r>
          </a:p>
        </p:txBody>
      </p:sp>
      <p:sp>
        <p:nvSpPr>
          <p:cNvPr id="187417" name="Line 25"/>
          <p:cNvSpPr>
            <a:spLocks noChangeShapeType="1"/>
          </p:cNvSpPr>
          <p:nvPr/>
        </p:nvSpPr>
        <p:spPr bwMode="auto">
          <a:xfrm>
            <a:off x="5410200" y="2744788"/>
            <a:ext cx="0" cy="289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18" name="Line 26"/>
          <p:cNvSpPr>
            <a:spLocks noChangeShapeType="1"/>
          </p:cNvSpPr>
          <p:nvPr/>
        </p:nvSpPr>
        <p:spPr bwMode="auto">
          <a:xfrm>
            <a:off x="5183188" y="541178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19" name="Line 27"/>
          <p:cNvSpPr>
            <a:spLocks noChangeShapeType="1"/>
          </p:cNvSpPr>
          <p:nvPr/>
        </p:nvSpPr>
        <p:spPr bwMode="auto">
          <a:xfrm flipV="1">
            <a:off x="5945188" y="2817813"/>
            <a:ext cx="1903412" cy="160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20" name="Line 28"/>
          <p:cNvSpPr>
            <a:spLocks noChangeShapeType="1"/>
          </p:cNvSpPr>
          <p:nvPr/>
        </p:nvSpPr>
        <p:spPr bwMode="auto">
          <a:xfrm flipV="1">
            <a:off x="6246813" y="3506788"/>
            <a:ext cx="23622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21" name="Line 29"/>
          <p:cNvSpPr>
            <a:spLocks noChangeShapeType="1"/>
          </p:cNvSpPr>
          <p:nvPr/>
        </p:nvSpPr>
        <p:spPr bwMode="auto">
          <a:xfrm flipV="1">
            <a:off x="6096000" y="3049588"/>
            <a:ext cx="2211388" cy="152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22" name="Line 30"/>
          <p:cNvSpPr>
            <a:spLocks noChangeShapeType="1"/>
          </p:cNvSpPr>
          <p:nvPr/>
        </p:nvSpPr>
        <p:spPr bwMode="auto">
          <a:xfrm>
            <a:off x="7699375" y="3657600"/>
            <a:ext cx="1492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23" name="Line 31"/>
          <p:cNvSpPr>
            <a:spLocks noChangeShapeType="1"/>
          </p:cNvSpPr>
          <p:nvPr/>
        </p:nvSpPr>
        <p:spPr bwMode="auto">
          <a:xfrm flipH="1" flipV="1">
            <a:off x="7699375" y="3049588"/>
            <a:ext cx="730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4859338" y="2474913"/>
            <a:ext cx="3444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187425" name="Line 33"/>
          <p:cNvSpPr>
            <a:spLocks noChangeShapeType="1"/>
          </p:cNvSpPr>
          <p:nvPr/>
        </p:nvSpPr>
        <p:spPr bwMode="auto">
          <a:xfrm>
            <a:off x="5410200" y="3657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26" name="Line 34"/>
          <p:cNvSpPr>
            <a:spLocks noChangeShapeType="1"/>
          </p:cNvSpPr>
          <p:nvPr/>
        </p:nvSpPr>
        <p:spPr bwMode="auto">
          <a:xfrm>
            <a:off x="5410200" y="411638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27" name="Line 35"/>
          <p:cNvSpPr>
            <a:spLocks noChangeShapeType="1"/>
          </p:cNvSpPr>
          <p:nvPr/>
        </p:nvSpPr>
        <p:spPr bwMode="auto">
          <a:xfrm>
            <a:off x="5410200" y="4343400"/>
            <a:ext cx="17557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28" name="Line 36"/>
          <p:cNvSpPr>
            <a:spLocks noChangeShapeType="1"/>
          </p:cNvSpPr>
          <p:nvPr/>
        </p:nvSpPr>
        <p:spPr bwMode="auto">
          <a:xfrm>
            <a:off x="5410200" y="4572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29" name="Line 37"/>
          <p:cNvSpPr>
            <a:spLocks noChangeShapeType="1"/>
          </p:cNvSpPr>
          <p:nvPr/>
        </p:nvSpPr>
        <p:spPr bwMode="auto">
          <a:xfrm>
            <a:off x="6019800" y="4343400"/>
            <a:ext cx="0" cy="1068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30" name="Line 38"/>
          <p:cNvSpPr>
            <a:spLocks noChangeShapeType="1"/>
          </p:cNvSpPr>
          <p:nvPr/>
        </p:nvSpPr>
        <p:spPr bwMode="auto">
          <a:xfrm>
            <a:off x="6477000" y="4343400"/>
            <a:ext cx="0" cy="1068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31" name="Line 39"/>
          <p:cNvSpPr>
            <a:spLocks noChangeShapeType="1"/>
          </p:cNvSpPr>
          <p:nvPr/>
        </p:nvSpPr>
        <p:spPr bwMode="auto">
          <a:xfrm>
            <a:off x="7165975" y="4343400"/>
            <a:ext cx="0" cy="1068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32" name="Line 40"/>
          <p:cNvSpPr>
            <a:spLocks noChangeShapeType="1"/>
          </p:cNvSpPr>
          <p:nvPr/>
        </p:nvSpPr>
        <p:spPr bwMode="auto">
          <a:xfrm>
            <a:off x="6781800" y="3657600"/>
            <a:ext cx="0" cy="17541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33" name="Text Box 41"/>
          <p:cNvSpPr txBox="1">
            <a:spLocks noChangeArrowheads="1"/>
          </p:cNvSpPr>
          <p:nvPr/>
        </p:nvSpPr>
        <p:spPr bwMode="auto">
          <a:xfrm>
            <a:off x="4935538" y="3413125"/>
            <a:ext cx="3984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 sz="1600"/>
              <a:t>P</a:t>
            </a:r>
            <a:r>
              <a:rPr lang="en-US" sz="1600" baseline="-25000"/>
              <a:t>2</a:t>
            </a:r>
          </a:p>
          <a:p>
            <a:endParaRPr lang="en-US" sz="1600"/>
          </a:p>
          <a:p>
            <a:r>
              <a:rPr lang="en-US" sz="1600"/>
              <a:t>P</a:t>
            </a:r>
            <a:r>
              <a:rPr lang="en-US" sz="1600" baseline="-25000"/>
              <a:t>0</a:t>
            </a:r>
          </a:p>
          <a:p>
            <a:r>
              <a:rPr lang="en-US" sz="1600"/>
              <a:t>P*</a:t>
            </a:r>
          </a:p>
          <a:p>
            <a:r>
              <a:rPr lang="en-US" sz="1600"/>
              <a:t>P</a:t>
            </a:r>
            <a:r>
              <a:rPr lang="en-US" sz="1600" baseline="-25000"/>
              <a:t>1</a:t>
            </a:r>
          </a:p>
        </p:txBody>
      </p:sp>
      <p:sp>
        <p:nvSpPr>
          <p:cNvPr id="187434" name="Text Box 42"/>
          <p:cNvSpPr txBox="1">
            <a:spLocks noChangeArrowheads="1"/>
          </p:cNvSpPr>
          <p:nvPr/>
        </p:nvSpPr>
        <p:spPr bwMode="auto">
          <a:xfrm>
            <a:off x="5010150" y="5446713"/>
            <a:ext cx="319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187435" name="Text Box 43"/>
          <p:cNvSpPr txBox="1">
            <a:spLocks noChangeArrowheads="1"/>
          </p:cNvSpPr>
          <p:nvPr/>
        </p:nvSpPr>
        <p:spPr bwMode="auto">
          <a:xfrm>
            <a:off x="8137525" y="5446713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Q</a:t>
            </a:r>
          </a:p>
        </p:txBody>
      </p:sp>
      <p:sp>
        <p:nvSpPr>
          <p:cNvPr id="187436" name="Text Box 44"/>
          <p:cNvSpPr txBox="1">
            <a:spLocks noChangeArrowheads="1"/>
          </p:cNvSpPr>
          <p:nvPr/>
        </p:nvSpPr>
        <p:spPr bwMode="auto">
          <a:xfrm>
            <a:off x="5775325" y="5394325"/>
            <a:ext cx="1531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 sz="1600"/>
              <a:t>Q</a:t>
            </a:r>
            <a:r>
              <a:rPr lang="en-US" sz="1600" baseline="-25000"/>
              <a:t>1</a:t>
            </a:r>
            <a:r>
              <a:rPr lang="en-US" sz="1600"/>
              <a:t>    Q</a:t>
            </a:r>
            <a:r>
              <a:rPr lang="en-US" sz="1600" baseline="-25000"/>
              <a:t>0</a:t>
            </a:r>
            <a:r>
              <a:rPr lang="en-US" sz="1600"/>
              <a:t> Q*  Q</a:t>
            </a:r>
            <a:r>
              <a:rPr lang="en-US" sz="1600" baseline="-25000"/>
              <a:t>2</a:t>
            </a:r>
          </a:p>
        </p:txBody>
      </p:sp>
      <p:sp>
        <p:nvSpPr>
          <p:cNvPr id="187437" name="Text Box 45"/>
          <p:cNvSpPr txBox="1">
            <a:spLocks noChangeArrowheads="1"/>
          </p:cNvSpPr>
          <p:nvPr/>
        </p:nvSpPr>
        <p:spPr bwMode="auto">
          <a:xfrm>
            <a:off x="5316538" y="5827713"/>
            <a:ext cx="34845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 i="1"/>
              <a:t>Faktor perubahan selain harga</a:t>
            </a:r>
          </a:p>
        </p:txBody>
      </p:sp>
      <p:sp>
        <p:nvSpPr>
          <p:cNvPr id="187438" name="Text Box 46"/>
          <p:cNvSpPr txBox="1">
            <a:spLocks noChangeArrowheads="1"/>
          </p:cNvSpPr>
          <p:nvPr/>
        </p:nvSpPr>
        <p:spPr bwMode="auto">
          <a:xfrm>
            <a:off x="7907338" y="2474913"/>
            <a:ext cx="4365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1</a:t>
            </a:r>
          </a:p>
        </p:txBody>
      </p:sp>
      <p:sp>
        <p:nvSpPr>
          <p:cNvPr id="187439" name="Text Box 47"/>
          <p:cNvSpPr txBox="1">
            <a:spLocks noChangeArrowheads="1"/>
          </p:cNvSpPr>
          <p:nvPr/>
        </p:nvSpPr>
        <p:spPr bwMode="auto">
          <a:xfrm>
            <a:off x="8439150" y="2779713"/>
            <a:ext cx="4365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0</a:t>
            </a:r>
          </a:p>
        </p:txBody>
      </p:sp>
      <p:sp>
        <p:nvSpPr>
          <p:cNvPr id="187440" name="Text Box 48"/>
          <p:cNvSpPr txBox="1">
            <a:spLocks noChangeArrowheads="1"/>
          </p:cNvSpPr>
          <p:nvPr/>
        </p:nvSpPr>
        <p:spPr bwMode="auto">
          <a:xfrm>
            <a:off x="8669338" y="3389313"/>
            <a:ext cx="4365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810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Teori Ekonomi 1 (Mikro)</a:t>
            </a: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 sz="1600">
                <a:latin typeface="Garamond" pitchFamily="18" charset="0"/>
              </a:rPr>
              <a:t>Halaman </a:t>
            </a:r>
            <a:fld id="{EDD0924C-5203-44C3-B5FE-4C83ED4166DA}" type="slidenum">
              <a:rPr lang="en-US" sz="1600">
                <a:latin typeface="Garamond" pitchFamily="18" charset="0"/>
              </a:rPr>
              <a:pPr/>
              <a:t>13</a:t>
            </a:fld>
            <a:endParaRPr lang="en-US" sz="1600">
              <a:latin typeface="Garamond" pitchFamily="18" charset="0"/>
            </a:endParaRP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Mekanisme Pasar</a:t>
            </a:r>
            <a:r>
              <a:rPr lang="en-US"/>
              <a:t> (lanjutan)</a:t>
            </a:r>
            <a:endParaRPr lang="en-US" u="sng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990600"/>
            <a:ext cx="8609012" cy="1754188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100"/>
              <a:t>Penentuan Harga Pasar, interaksi antara permintaan pasar dan penawaran pasar akan menghasilkan </a:t>
            </a:r>
            <a:r>
              <a:rPr lang="en-US" sz="2100" b="1"/>
              <a:t>harga (P)</a:t>
            </a:r>
            <a:r>
              <a:rPr lang="en-US" sz="2100"/>
              <a:t> dan </a:t>
            </a:r>
            <a:r>
              <a:rPr lang="en-US" sz="2100" b="1"/>
              <a:t>jumlah (Q)</a:t>
            </a:r>
            <a:r>
              <a:rPr lang="en-US" sz="2100"/>
              <a:t> keseimbangan </a:t>
            </a:r>
            <a:r>
              <a:rPr lang="en-US" sz="2100" i="1"/>
              <a:t>(ekuilibrium) </a:t>
            </a:r>
            <a:r>
              <a:rPr lang="en-US" sz="2100"/>
              <a:t>pasar barang tersebut.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100"/>
              <a:t>Secara grafik, keseimbangan pasar ditunjukkan pada titik perpotongan kurva penawaran dengan kurva permintaan.</a:t>
            </a:r>
          </a:p>
          <a:p>
            <a:pPr>
              <a:lnSpc>
                <a:spcPct val="90000"/>
              </a:lnSpc>
            </a:pPr>
            <a:endParaRPr lang="en-US" sz="2100"/>
          </a:p>
        </p:txBody>
      </p:sp>
      <p:sp>
        <p:nvSpPr>
          <p:cNvPr id="200711" name="Line 7"/>
          <p:cNvSpPr>
            <a:spLocks noChangeShapeType="1"/>
          </p:cNvSpPr>
          <p:nvPr/>
        </p:nvSpPr>
        <p:spPr bwMode="auto">
          <a:xfrm>
            <a:off x="990600" y="3351213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>
            <a:off x="685800" y="5791200"/>
            <a:ext cx="3198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515938" y="3313113"/>
            <a:ext cx="3444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3868738" y="5751513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Q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590550" y="5751513"/>
            <a:ext cx="319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00716" name="Line 12"/>
          <p:cNvSpPr>
            <a:spLocks noChangeShapeType="1"/>
          </p:cNvSpPr>
          <p:nvPr/>
        </p:nvSpPr>
        <p:spPr bwMode="auto">
          <a:xfrm flipV="1">
            <a:off x="1220788" y="3657600"/>
            <a:ext cx="2208212" cy="175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7" name="Line 13"/>
          <p:cNvSpPr>
            <a:spLocks noChangeShapeType="1"/>
          </p:cNvSpPr>
          <p:nvPr/>
        </p:nvSpPr>
        <p:spPr bwMode="auto">
          <a:xfrm>
            <a:off x="1295400" y="3532188"/>
            <a:ext cx="2057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18" name="Text Box 14"/>
          <p:cNvSpPr txBox="1">
            <a:spLocks noChangeArrowheads="1"/>
          </p:cNvSpPr>
          <p:nvPr/>
        </p:nvSpPr>
        <p:spPr bwMode="auto">
          <a:xfrm>
            <a:off x="3487738" y="5218113"/>
            <a:ext cx="358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00719" name="Text Box 15"/>
          <p:cNvSpPr txBox="1">
            <a:spLocks noChangeArrowheads="1"/>
          </p:cNvSpPr>
          <p:nvPr/>
        </p:nvSpPr>
        <p:spPr bwMode="auto">
          <a:xfrm>
            <a:off x="3487738" y="3465513"/>
            <a:ext cx="3444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200720" name="Text Box 16"/>
          <p:cNvSpPr txBox="1">
            <a:spLocks noChangeArrowheads="1"/>
          </p:cNvSpPr>
          <p:nvPr/>
        </p:nvSpPr>
        <p:spPr bwMode="auto">
          <a:xfrm>
            <a:off x="2192338" y="4075113"/>
            <a:ext cx="3444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990600" y="4495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 flipV="1">
            <a:off x="2362200" y="4495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23" name="Text Box 19"/>
          <p:cNvSpPr txBox="1">
            <a:spLocks noChangeArrowheads="1"/>
          </p:cNvSpPr>
          <p:nvPr/>
        </p:nvSpPr>
        <p:spPr bwMode="auto">
          <a:xfrm>
            <a:off x="609600" y="4267200"/>
            <a:ext cx="43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P*</a:t>
            </a:r>
          </a:p>
        </p:txBody>
      </p:sp>
      <p:sp>
        <p:nvSpPr>
          <p:cNvPr id="200724" name="Text Box 20"/>
          <p:cNvSpPr txBox="1">
            <a:spLocks noChangeArrowheads="1"/>
          </p:cNvSpPr>
          <p:nvPr/>
        </p:nvSpPr>
        <p:spPr bwMode="auto">
          <a:xfrm>
            <a:off x="2192338" y="5751513"/>
            <a:ext cx="4651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Q*</a:t>
            </a:r>
          </a:p>
        </p:txBody>
      </p:sp>
      <p:sp>
        <p:nvSpPr>
          <p:cNvPr id="200725" name="Text Box 21"/>
          <p:cNvSpPr txBox="1">
            <a:spLocks noChangeArrowheads="1"/>
          </p:cNvSpPr>
          <p:nvPr/>
        </p:nvSpPr>
        <p:spPr bwMode="auto">
          <a:xfrm>
            <a:off x="609600" y="2819400"/>
            <a:ext cx="447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Gambar 1.6 Kurva keseimbangan pasar</a:t>
            </a:r>
          </a:p>
        </p:txBody>
      </p:sp>
      <p:sp>
        <p:nvSpPr>
          <p:cNvPr id="200726" name="Text Box 22"/>
          <p:cNvSpPr txBox="1">
            <a:spLocks noChangeArrowheads="1"/>
          </p:cNvSpPr>
          <p:nvPr/>
        </p:nvSpPr>
        <p:spPr bwMode="auto">
          <a:xfrm>
            <a:off x="5086350" y="2590800"/>
            <a:ext cx="42910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Gambar 1.7 Terjadi Kelebihan </a:t>
            </a:r>
          </a:p>
          <a:p>
            <a:r>
              <a:rPr lang="en-US"/>
              <a:t>Penawaran dan kelebihan Permintaan</a:t>
            </a:r>
          </a:p>
        </p:txBody>
      </p:sp>
      <p:sp>
        <p:nvSpPr>
          <p:cNvPr id="200727" name="Line 23"/>
          <p:cNvSpPr>
            <a:spLocks noChangeShapeType="1"/>
          </p:cNvSpPr>
          <p:nvPr/>
        </p:nvSpPr>
        <p:spPr bwMode="auto">
          <a:xfrm>
            <a:off x="5561013" y="3351213"/>
            <a:ext cx="0" cy="266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>
            <a:off x="5259388" y="5791200"/>
            <a:ext cx="3349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29" name="Line 25"/>
          <p:cNvSpPr>
            <a:spLocks noChangeShapeType="1"/>
          </p:cNvSpPr>
          <p:nvPr/>
        </p:nvSpPr>
        <p:spPr bwMode="auto">
          <a:xfrm flipV="1">
            <a:off x="5865813" y="3570288"/>
            <a:ext cx="2365375" cy="1749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30" name="Line 26"/>
          <p:cNvSpPr>
            <a:spLocks noChangeShapeType="1"/>
          </p:cNvSpPr>
          <p:nvPr/>
        </p:nvSpPr>
        <p:spPr bwMode="auto">
          <a:xfrm>
            <a:off x="5932488" y="3532188"/>
            <a:ext cx="2513012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31" name="Text Box 27"/>
          <p:cNvSpPr txBox="1">
            <a:spLocks noChangeArrowheads="1"/>
          </p:cNvSpPr>
          <p:nvPr/>
        </p:nvSpPr>
        <p:spPr bwMode="auto">
          <a:xfrm>
            <a:off x="5164138" y="3160713"/>
            <a:ext cx="3444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5240338" y="5751513"/>
            <a:ext cx="319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8593138" y="5751513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Q</a:t>
            </a:r>
          </a:p>
        </p:txBody>
      </p:sp>
      <p:sp>
        <p:nvSpPr>
          <p:cNvPr id="200734" name="Line 30"/>
          <p:cNvSpPr>
            <a:spLocks noChangeShapeType="1"/>
          </p:cNvSpPr>
          <p:nvPr/>
        </p:nvSpPr>
        <p:spPr bwMode="auto">
          <a:xfrm>
            <a:off x="5561013" y="3886200"/>
            <a:ext cx="2211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35" name="Line 31"/>
          <p:cNvSpPr>
            <a:spLocks noChangeShapeType="1"/>
          </p:cNvSpPr>
          <p:nvPr/>
        </p:nvSpPr>
        <p:spPr bwMode="auto">
          <a:xfrm>
            <a:off x="5561013" y="4954588"/>
            <a:ext cx="2211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38" name="Line 34"/>
          <p:cNvSpPr>
            <a:spLocks noChangeShapeType="1"/>
          </p:cNvSpPr>
          <p:nvPr/>
        </p:nvSpPr>
        <p:spPr bwMode="auto">
          <a:xfrm>
            <a:off x="7086600" y="4421188"/>
            <a:ext cx="0" cy="13700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39" name="Line 35"/>
          <p:cNvSpPr>
            <a:spLocks noChangeShapeType="1"/>
          </p:cNvSpPr>
          <p:nvPr/>
        </p:nvSpPr>
        <p:spPr bwMode="auto">
          <a:xfrm flipH="1">
            <a:off x="5486400" y="4421188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40" name="Text Box 36"/>
          <p:cNvSpPr txBox="1">
            <a:spLocks noChangeArrowheads="1"/>
          </p:cNvSpPr>
          <p:nvPr/>
        </p:nvSpPr>
        <p:spPr bwMode="auto">
          <a:xfrm>
            <a:off x="5164138" y="3641725"/>
            <a:ext cx="39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 sz="1600"/>
              <a:t>P</a:t>
            </a:r>
            <a:r>
              <a:rPr lang="en-US" sz="1600" baseline="-25000"/>
              <a:t>1</a:t>
            </a:r>
          </a:p>
        </p:txBody>
      </p:sp>
      <p:sp>
        <p:nvSpPr>
          <p:cNvPr id="200741" name="Text Box 37"/>
          <p:cNvSpPr txBox="1">
            <a:spLocks noChangeArrowheads="1"/>
          </p:cNvSpPr>
          <p:nvPr/>
        </p:nvSpPr>
        <p:spPr bwMode="auto">
          <a:xfrm>
            <a:off x="5164138" y="4251325"/>
            <a:ext cx="398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 sz="1600"/>
              <a:t>P*</a:t>
            </a:r>
          </a:p>
        </p:txBody>
      </p:sp>
      <p:sp>
        <p:nvSpPr>
          <p:cNvPr id="200742" name="Text Box 38"/>
          <p:cNvSpPr txBox="1">
            <a:spLocks noChangeArrowheads="1"/>
          </p:cNvSpPr>
          <p:nvPr/>
        </p:nvSpPr>
        <p:spPr bwMode="auto">
          <a:xfrm>
            <a:off x="5105400" y="4800600"/>
            <a:ext cx="39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 sz="1600"/>
              <a:t>P</a:t>
            </a:r>
            <a:r>
              <a:rPr lang="en-US" sz="1600" baseline="-25000"/>
              <a:t>2</a:t>
            </a:r>
          </a:p>
        </p:txBody>
      </p:sp>
      <p:sp>
        <p:nvSpPr>
          <p:cNvPr id="200744" name="Line 40"/>
          <p:cNvSpPr>
            <a:spLocks noChangeShapeType="1"/>
          </p:cNvSpPr>
          <p:nvPr/>
        </p:nvSpPr>
        <p:spPr bwMode="auto">
          <a:xfrm flipH="1" flipV="1">
            <a:off x="7165975" y="4572000"/>
            <a:ext cx="71438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45" name="Line 41"/>
          <p:cNvSpPr>
            <a:spLocks noChangeShapeType="1"/>
          </p:cNvSpPr>
          <p:nvPr/>
        </p:nvSpPr>
        <p:spPr bwMode="auto">
          <a:xfrm flipH="1">
            <a:off x="7165975" y="3960813"/>
            <a:ext cx="225425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0747" name="Text Box 43"/>
          <p:cNvSpPr txBox="1">
            <a:spLocks noChangeArrowheads="1"/>
          </p:cNvSpPr>
          <p:nvPr/>
        </p:nvSpPr>
        <p:spPr bwMode="auto">
          <a:xfrm>
            <a:off x="6916738" y="5851525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 sz="1600"/>
              <a:t>Q*</a:t>
            </a:r>
          </a:p>
        </p:txBody>
      </p:sp>
      <p:sp>
        <p:nvSpPr>
          <p:cNvPr id="200748" name="Text Box 44"/>
          <p:cNvSpPr txBox="1">
            <a:spLocks noChangeArrowheads="1"/>
          </p:cNvSpPr>
          <p:nvPr/>
        </p:nvSpPr>
        <p:spPr bwMode="auto">
          <a:xfrm>
            <a:off x="8212138" y="3389313"/>
            <a:ext cx="3444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200749" name="Text Box 45"/>
          <p:cNvSpPr txBox="1">
            <a:spLocks noChangeArrowheads="1"/>
          </p:cNvSpPr>
          <p:nvPr/>
        </p:nvSpPr>
        <p:spPr bwMode="auto">
          <a:xfrm>
            <a:off x="8518525" y="5218113"/>
            <a:ext cx="358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00750" name="Text Box 46"/>
          <p:cNvSpPr txBox="1">
            <a:spLocks noChangeArrowheads="1"/>
          </p:cNvSpPr>
          <p:nvPr/>
        </p:nvSpPr>
        <p:spPr bwMode="auto">
          <a:xfrm>
            <a:off x="6381750" y="3465513"/>
            <a:ext cx="3444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00751" name="Text Box 47"/>
          <p:cNvSpPr txBox="1">
            <a:spLocks noChangeArrowheads="1"/>
          </p:cNvSpPr>
          <p:nvPr/>
        </p:nvSpPr>
        <p:spPr bwMode="auto">
          <a:xfrm>
            <a:off x="7602538" y="3541713"/>
            <a:ext cx="3190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200752" name="Text Box 48"/>
          <p:cNvSpPr txBox="1">
            <a:spLocks noChangeArrowheads="1"/>
          </p:cNvSpPr>
          <p:nvPr/>
        </p:nvSpPr>
        <p:spPr bwMode="auto">
          <a:xfrm>
            <a:off x="6230938" y="4989513"/>
            <a:ext cx="3857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M</a:t>
            </a:r>
          </a:p>
        </p:txBody>
      </p:sp>
      <p:sp>
        <p:nvSpPr>
          <p:cNvPr id="200753" name="Text Box 49"/>
          <p:cNvSpPr txBox="1">
            <a:spLocks noChangeArrowheads="1"/>
          </p:cNvSpPr>
          <p:nvPr/>
        </p:nvSpPr>
        <p:spPr bwMode="auto">
          <a:xfrm>
            <a:off x="7602538" y="4989513"/>
            <a:ext cx="358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80" tIns="45690" rIns="91380" bIns="45690">
            <a:spAutoFit/>
          </a:bodyPr>
          <a:lstStyle/>
          <a:p>
            <a:r>
              <a:rPr lang="en-US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0774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z1401\Downloads\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36"/>
            <a:ext cx="9180512" cy="689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266950"/>
            <a:ext cx="7059613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82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z1401\Downloads\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" y="-228600"/>
            <a:ext cx="9245308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83" y="-306288"/>
            <a:ext cx="92345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 err="1">
                <a:latin typeface="Tahoma" pitchFamily="34" charset="0"/>
              </a:rPr>
              <a:t>Faktor</a:t>
            </a:r>
            <a:r>
              <a:rPr lang="en-US" sz="2800" u="sng" dirty="0">
                <a:latin typeface="Tahoma" pitchFamily="34" charset="0"/>
              </a:rPr>
              <a:t> </a:t>
            </a:r>
            <a:r>
              <a:rPr lang="en-US" sz="2800" u="sng" dirty="0" err="1">
                <a:latin typeface="Tahoma" pitchFamily="34" charset="0"/>
              </a:rPr>
              <a:t>Penggerak</a:t>
            </a:r>
            <a:r>
              <a:rPr lang="en-US" sz="2800" u="sng" dirty="0">
                <a:latin typeface="Tahoma" pitchFamily="34" charset="0"/>
              </a:rPr>
              <a:t> </a:t>
            </a:r>
            <a:r>
              <a:rPr lang="en-US" sz="2800" u="sng" dirty="0" err="1">
                <a:latin typeface="Tahoma" pitchFamily="34" charset="0"/>
              </a:rPr>
              <a:t>Kegiatan</a:t>
            </a:r>
            <a:r>
              <a:rPr lang="en-US" sz="2800" u="sng" dirty="0">
                <a:latin typeface="Tahoma" pitchFamily="34" charset="0"/>
              </a:rPr>
              <a:t> </a:t>
            </a:r>
            <a:r>
              <a:rPr lang="en-US" sz="2800" u="sng" dirty="0" err="1">
                <a:latin typeface="Tahoma" pitchFamily="34" charset="0"/>
              </a:rPr>
              <a:t>Ekonomi</a:t>
            </a:r>
            <a:endParaRPr lang="en-US" sz="2800" u="sng" dirty="0">
              <a:latin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9416" y="1340768"/>
            <a:ext cx="7525072" cy="3539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id-ID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ebutuhan Ekonomi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id-ID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Kelangkaan (Scarcity), Ketersediaannya terbatas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id-ID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Pilihan-Pilihan (Choice/Alternatif)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id-ID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Biaya Kesempatan (Opportunity cost) Penggunaan sumberdaya untuk tujuan tertentu</a:t>
            </a:r>
          </a:p>
          <a:p>
            <a:pPr marL="457200" lvl="0" indent="-457200">
              <a:buFont typeface="Wingdings" pitchFamily="2" charset="2"/>
              <a:buChar char="q"/>
            </a:pPr>
            <a:r>
              <a:rPr lang="id-ID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Konsep ekonomi, dibedakan antara kebutuhan (need) dan kebutuhan (want)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8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z1401\Downloads\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" y="-243408"/>
            <a:ext cx="9245308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75656" y="1124744"/>
            <a:ext cx="71287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sangat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manusia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mengelola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sumberdaya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sifatnya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terbatas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agar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digunakan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efisien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mempelajari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memanfaatkan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terbatas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diwariskan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oleh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generasi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terdahulu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Mikro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harga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menitikberatkan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individu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rumah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tangga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perusahaan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pasar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mengelola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sumberdaya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efisien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Makro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menitikberatkan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pembahasan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tentang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perekonomian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agregatif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pengangguran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inflasi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pertumbuhan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ekonomi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perdagangan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internasional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76" y="2726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Tahoma" pitchFamily="34" charset="0"/>
              </a:rPr>
              <a:t>KONSEP DASAR ILMU EKONOMI</a:t>
            </a:r>
            <a:endParaRPr lang="en-GB" sz="2000" b="1" dirty="0"/>
          </a:p>
        </p:txBody>
      </p:sp>
      <p:pic>
        <p:nvPicPr>
          <p:cNvPr id="7" name="Picture 2" descr="https://gambarbergerakgif.files.wordpress.com/2013/09/galaxy-diagram.gif?w=49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54" y="4869160"/>
            <a:ext cx="2057050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2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z1401\Downloads\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" y="-243408"/>
            <a:ext cx="9245308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403648" y="1578953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b="1" i="1" dirty="0"/>
              <a:t>MICROECONOMICS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/>
              <a:t>ADAM SMITH,  An Inquiry Into The Nature  and Causes of The Wealth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/>
              <a:t>       of Nations, 1776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1800" b="1" dirty="0" err="1"/>
              <a:t>Terbentuknya</a:t>
            </a:r>
            <a:r>
              <a:rPr lang="en-US" sz="1800" b="1" dirty="0"/>
              <a:t> </a:t>
            </a:r>
            <a:r>
              <a:rPr lang="en-US" sz="1800" b="1" dirty="0" err="1"/>
              <a:t>harga</a:t>
            </a:r>
            <a:r>
              <a:rPr lang="en-US" sz="1800" b="1" dirty="0"/>
              <a:t> </a:t>
            </a:r>
            <a:r>
              <a:rPr lang="en-US" sz="1800" b="1" dirty="0" err="1"/>
              <a:t>komoditi</a:t>
            </a: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1800" b="1" dirty="0" err="1"/>
              <a:t>Penentuan</a:t>
            </a:r>
            <a:r>
              <a:rPr lang="en-US" sz="1800" b="1" dirty="0"/>
              <a:t> </a:t>
            </a:r>
            <a:r>
              <a:rPr lang="en-US" sz="1800" b="1" dirty="0" err="1"/>
              <a:t>harga</a:t>
            </a:r>
            <a:r>
              <a:rPr lang="en-US" sz="1800" b="1" dirty="0"/>
              <a:t> </a:t>
            </a:r>
            <a:r>
              <a:rPr lang="en-US" sz="1800" b="1" dirty="0" err="1"/>
              <a:t>tanah</a:t>
            </a:r>
            <a:r>
              <a:rPr lang="en-US" sz="1800" b="1" dirty="0"/>
              <a:t>, </a:t>
            </a:r>
            <a:r>
              <a:rPr lang="en-US" sz="1800" b="1" dirty="0" err="1"/>
              <a:t>tenaga</a:t>
            </a:r>
            <a:r>
              <a:rPr lang="en-US" sz="1800" b="1" dirty="0"/>
              <a:t>  </a:t>
            </a:r>
            <a:r>
              <a:rPr lang="en-US" sz="1800" b="1" dirty="0" err="1"/>
              <a:t>kerja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modal</a:t>
            </a:r>
          </a:p>
          <a:p>
            <a:pPr>
              <a:lnSpc>
                <a:spcPct val="90000"/>
              </a:lnSpc>
            </a:pPr>
            <a:r>
              <a:rPr lang="en-US" sz="1800" b="1" i="1" dirty="0"/>
              <a:t>The Invisible Hand: </a:t>
            </a:r>
            <a:r>
              <a:rPr lang="en-US" sz="1800" b="1" i="1" dirty="0" err="1"/>
              <a:t>mekanisme</a:t>
            </a:r>
            <a:r>
              <a:rPr lang="en-US" sz="1800" b="1" i="1" dirty="0"/>
              <a:t> </a:t>
            </a:r>
            <a:r>
              <a:rPr lang="en-US" sz="1800" b="1" i="1" dirty="0" err="1"/>
              <a:t>pasar</a:t>
            </a:r>
            <a:endParaRPr lang="en-US" sz="1800" b="1" i="1" dirty="0"/>
          </a:p>
          <a:p>
            <a:pPr>
              <a:lnSpc>
                <a:spcPct val="90000"/>
              </a:lnSpc>
            </a:pPr>
            <a:r>
              <a:rPr lang="en-US" sz="1800" b="1" i="1" dirty="0" err="1"/>
              <a:t>Metode</a:t>
            </a:r>
            <a:r>
              <a:rPr lang="en-US" sz="1800" b="1" i="1" dirty="0"/>
              <a:t> </a:t>
            </a:r>
            <a:r>
              <a:rPr lang="en-US" sz="1800" b="1" i="1" dirty="0" err="1"/>
              <a:t>deduktif</a:t>
            </a:r>
            <a:endParaRPr lang="en-US" sz="1800" b="1" i="1" dirty="0"/>
          </a:p>
          <a:p>
            <a:pPr>
              <a:lnSpc>
                <a:spcPct val="90000"/>
              </a:lnSpc>
              <a:buFontTx/>
              <a:buNone/>
            </a:pPr>
            <a:endParaRPr lang="en-US" sz="1800" b="1" i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i="1" dirty="0" err="1"/>
              <a:t>Mekanisme</a:t>
            </a:r>
            <a:r>
              <a:rPr lang="en-US" sz="1800" b="1" i="1" dirty="0"/>
              <a:t> </a:t>
            </a:r>
            <a:r>
              <a:rPr lang="en-US" sz="1800" b="1" i="1" dirty="0" err="1"/>
              <a:t>Pasar</a:t>
            </a:r>
            <a:endParaRPr lang="en-US" sz="1800" b="1" i="1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5119021" y="1578954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b="1" i="1" dirty="0"/>
              <a:t>MACROECONOMICS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b="1" dirty="0"/>
              <a:t>J.M.KEYNES,</a:t>
            </a:r>
            <a:r>
              <a:rPr lang="en-US" sz="1800" dirty="0"/>
              <a:t> </a:t>
            </a:r>
            <a:r>
              <a:rPr lang="en-US" sz="1800" b="1" dirty="0"/>
              <a:t>The General Theory of Employment, Interest and Money, 1936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1800" b="1" dirty="0" err="1"/>
              <a:t>Pengangguran</a:t>
            </a: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1800" b="1" dirty="0" err="1"/>
              <a:t>Inflasi</a:t>
            </a: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1800" b="1" dirty="0" err="1"/>
              <a:t>Mengkaji</a:t>
            </a:r>
            <a:r>
              <a:rPr lang="en-US" sz="1800" b="1" dirty="0"/>
              <a:t> </a:t>
            </a:r>
            <a:r>
              <a:rPr lang="en-US" sz="1800" b="1" dirty="0" err="1"/>
              <a:t>ekonomi</a:t>
            </a:r>
            <a:r>
              <a:rPr lang="en-US" sz="1800" b="1" dirty="0"/>
              <a:t> </a:t>
            </a:r>
            <a:r>
              <a:rPr lang="en-US" sz="1800" b="1" dirty="0" err="1"/>
              <a:t>secara</a:t>
            </a:r>
            <a:r>
              <a:rPr lang="en-US" sz="1800" b="1" dirty="0"/>
              <a:t> </a:t>
            </a:r>
            <a:r>
              <a:rPr lang="en-US" sz="1800" b="1" dirty="0" err="1"/>
              <a:t>keseluruhan</a:t>
            </a:r>
            <a:r>
              <a:rPr lang="en-US" sz="1800" b="1" dirty="0"/>
              <a:t>: </a:t>
            </a:r>
            <a:r>
              <a:rPr lang="en-US" sz="1800" b="1" dirty="0" err="1"/>
              <a:t>investasi</a:t>
            </a:r>
            <a:r>
              <a:rPr lang="en-US" sz="1800" b="1" dirty="0"/>
              <a:t>, </a:t>
            </a:r>
            <a:r>
              <a:rPr lang="en-US" sz="1800" b="1" dirty="0" err="1"/>
              <a:t>konsumsi</a:t>
            </a:r>
            <a:r>
              <a:rPr lang="en-US" sz="1800" b="1" dirty="0"/>
              <a:t>, </a:t>
            </a:r>
            <a:r>
              <a:rPr lang="en-US" sz="1800" b="1" dirty="0" err="1"/>
              <a:t>jumlah</a:t>
            </a:r>
            <a:r>
              <a:rPr lang="en-US" sz="1800" b="1" dirty="0"/>
              <a:t> </a:t>
            </a:r>
            <a:r>
              <a:rPr lang="en-US" sz="1800" b="1" dirty="0" err="1"/>
              <a:t>uang</a:t>
            </a:r>
            <a:r>
              <a:rPr lang="en-US" sz="1800" b="1" dirty="0"/>
              <a:t>, </a:t>
            </a:r>
            <a:r>
              <a:rPr lang="en-US" sz="1800" b="1" dirty="0" err="1"/>
              <a:t>Kebijakan</a:t>
            </a:r>
            <a:r>
              <a:rPr lang="en-US" sz="1800" b="1" dirty="0"/>
              <a:t> </a:t>
            </a:r>
            <a:r>
              <a:rPr lang="en-US" sz="1800" b="1" dirty="0" err="1"/>
              <a:t>moneter</a:t>
            </a:r>
            <a:r>
              <a:rPr lang="en-US" sz="1800" b="1" dirty="0"/>
              <a:t>, </a:t>
            </a:r>
            <a:r>
              <a:rPr lang="en-US" sz="1800" b="1" dirty="0" err="1"/>
              <a:t>perdagangan</a:t>
            </a:r>
            <a:r>
              <a:rPr lang="en-US" sz="1800" b="1" dirty="0"/>
              <a:t>  </a:t>
            </a:r>
            <a:r>
              <a:rPr lang="en-US" sz="1800" b="1" dirty="0" err="1"/>
              <a:t>internasional</a:t>
            </a: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1800" b="1" dirty="0" err="1"/>
              <a:t>Metode</a:t>
            </a:r>
            <a:r>
              <a:rPr lang="en-US" sz="1800" b="1" dirty="0"/>
              <a:t> </a:t>
            </a:r>
            <a:r>
              <a:rPr lang="en-US" sz="1800" b="1" dirty="0" err="1"/>
              <a:t>induktif</a:t>
            </a:r>
            <a:endParaRPr lang="en-US" sz="1800" b="1" dirty="0"/>
          </a:p>
          <a:p>
            <a:pPr>
              <a:lnSpc>
                <a:spcPct val="90000"/>
              </a:lnSpc>
            </a:pPr>
            <a:endParaRPr lang="en-US" sz="18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 err="1"/>
              <a:t>Peranan</a:t>
            </a:r>
            <a:r>
              <a:rPr lang="en-US" sz="1800" b="1" dirty="0"/>
              <a:t> </a:t>
            </a:r>
            <a:r>
              <a:rPr lang="en-US" sz="1800" b="1" dirty="0" err="1"/>
              <a:t>pemerintah</a:t>
            </a:r>
            <a:r>
              <a:rPr lang="en-US" sz="1800" b="1" dirty="0"/>
              <a:t> </a:t>
            </a: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perekonomian</a:t>
            </a:r>
            <a:r>
              <a:rPr lang="en-US" sz="1800" b="1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5776" y="2726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Tahoma" pitchFamily="34" charset="0"/>
              </a:rPr>
              <a:t>RUANG LINGKUP ILMU EKONOMI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5861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z1401\Downloads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gambarbergerakgif.files.wordpress.com/2013/09/galaxy-diagram.gif?w=49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39" y="3983319"/>
            <a:ext cx="2057050" cy="21798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>
                <a:solidFill>
                  <a:srgbClr val="FFCCFF"/>
                </a:solidFill>
                <a:latin typeface="Times New Roman" pitchFamily="18" charset="0"/>
              </a:rPr>
              <a:t>The Three Problems Of Economic Organization</a:t>
            </a:r>
            <a:r>
              <a:rPr lang="id-ID" sz="3200" b="1" i="1" dirty="0">
                <a:solidFill>
                  <a:srgbClr val="FFCCFF"/>
                </a:solidFill>
                <a:latin typeface="Times New Roman" pitchFamily="18" charset="0"/>
              </a:rPr>
              <a:t> (Masalah-Masalah Ekonomi)</a:t>
            </a:r>
            <a:endParaRPr lang="en-US" sz="3200" b="1" i="1" dirty="0">
              <a:solidFill>
                <a:srgbClr val="FFCCFF"/>
              </a:solidFill>
              <a:latin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450776" y="2299990"/>
            <a:ext cx="8305800" cy="429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 ?</a:t>
            </a:r>
          </a:p>
          <a:p>
            <a:pPr>
              <a:buFontTx/>
              <a:buNone/>
            </a:pPr>
            <a:r>
              <a:rPr lang="en-US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Apa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id-ID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harus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diproduksi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berapa banyak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How ?</a:t>
            </a:r>
          </a:p>
          <a:p>
            <a:pPr>
              <a:buFontTx/>
              <a:buNone/>
            </a:pPr>
            <a:r>
              <a:rPr lang="en-US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Bagaimana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cara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memproduksinya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For Whom ?</a:t>
            </a:r>
          </a:p>
          <a:p>
            <a:pPr>
              <a:buFontTx/>
              <a:buNone/>
            </a:pPr>
            <a:r>
              <a:rPr lang="en-US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siapa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barang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 jasa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disediakan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806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z1401\Downloads\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" y="-243408"/>
            <a:ext cx="9245308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97625" y="-195783"/>
            <a:ext cx="8226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u="sng" dirty="0">
                <a:latin typeface="Algerian" pitchFamily="82" charset="0"/>
              </a:rPr>
              <a:t>KEGIATAN DAN SUMBERDAYA EKONOMI</a:t>
            </a:r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>
          <a:xfrm>
            <a:off x="1907704" y="1268760"/>
            <a:ext cx="6984776" cy="44644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8175" indent="-638175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en-US" sz="2800" u="sng" dirty="0">
              <a:latin typeface="Aparajita" pitchFamily="34" charset="0"/>
              <a:cs typeface="Aparajita" pitchFamily="34" charset="0"/>
            </a:endParaRPr>
          </a:p>
          <a:p>
            <a:pPr marL="638175" indent="-638175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800" u="sng" dirty="0" err="1">
                <a:latin typeface="Aparajita" pitchFamily="34" charset="0"/>
                <a:cs typeface="Aparajita" pitchFamily="34" charset="0"/>
              </a:rPr>
              <a:t>Kegiatan</a:t>
            </a:r>
            <a:r>
              <a:rPr lang="en-US" sz="2800" u="sng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u="sng" dirty="0" err="1">
                <a:latin typeface="Aparajita" pitchFamily="34" charset="0"/>
                <a:cs typeface="Aparajita" pitchFamily="34" charset="0"/>
              </a:rPr>
              <a:t>Ekonomi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; 3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macam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kegiatan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pokok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ekonomi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/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aktivitas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ekonomi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1076325" lvl="2" indent="-404813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800" dirty="0" err="1">
                <a:latin typeface="Aparajita" pitchFamily="34" charset="0"/>
                <a:cs typeface="Aparajita" pitchFamily="34" charset="0"/>
              </a:rPr>
              <a:t>Konsumsi</a:t>
            </a:r>
            <a:endParaRPr lang="en-US" sz="2800" dirty="0">
              <a:latin typeface="Aparajita" pitchFamily="34" charset="0"/>
              <a:cs typeface="Aparajita" pitchFamily="34" charset="0"/>
            </a:endParaRPr>
          </a:p>
          <a:p>
            <a:pPr marL="1076325" lvl="2" indent="-404813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en-US" sz="2800" dirty="0" err="1">
                <a:latin typeface="Aparajita" pitchFamily="34" charset="0"/>
                <a:cs typeface="Aparajita" pitchFamily="34" charset="0"/>
              </a:rPr>
              <a:t>Produksi</a:t>
            </a:r>
            <a:endParaRPr lang="en-US" sz="2800" dirty="0">
              <a:latin typeface="Aparajita" pitchFamily="34" charset="0"/>
              <a:cs typeface="Aparajita" pitchFamily="34" charset="0"/>
            </a:endParaRPr>
          </a:p>
          <a:p>
            <a:pPr marL="1076325" lvl="2" indent="-404813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id-ID" sz="2800" dirty="0">
                <a:latin typeface="Aparajita" pitchFamily="34" charset="0"/>
                <a:cs typeface="Aparajita" pitchFamily="34" charset="0"/>
              </a:rPr>
              <a:t>Distribusi</a:t>
            </a:r>
            <a:endParaRPr lang="en-US" sz="2800" dirty="0">
              <a:latin typeface="Aparajita" pitchFamily="34" charset="0"/>
              <a:cs typeface="Aparajita" pitchFamily="34" charset="0"/>
            </a:endParaRPr>
          </a:p>
          <a:p>
            <a:pPr marL="638175" indent="-638175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800" u="sng" dirty="0" err="1">
                <a:latin typeface="Aparajita" pitchFamily="34" charset="0"/>
                <a:cs typeface="Aparajita" pitchFamily="34" charset="0"/>
              </a:rPr>
              <a:t>Sumberdaya</a:t>
            </a:r>
            <a:r>
              <a:rPr lang="en-US" sz="2800" u="sng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u="sng" dirty="0" err="1">
                <a:latin typeface="Aparajita" pitchFamily="34" charset="0"/>
                <a:cs typeface="Aparajita" pitchFamily="34" charset="0"/>
              </a:rPr>
              <a:t>Ekonomi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;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Sumberdaya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adalah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input (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faktor-faktor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) yang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digunakan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dalam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proses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produksi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untuk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menghasilkan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barang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atau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jasa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diinginkan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terdiri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:</a:t>
            </a:r>
          </a:p>
          <a:p>
            <a:pPr marL="1079500" lvl="2" indent="-446088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dirty="0" err="1">
                <a:latin typeface="Aparajita" pitchFamily="34" charset="0"/>
                <a:cs typeface="Aparajita" pitchFamily="34" charset="0"/>
              </a:rPr>
              <a:t>Sumberdaya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Alam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contoh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: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tanah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cadangan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mineral</a:t>
            </a:r>
          </a:p>
          <a:p>
            <a:pPr marL="1079500" lvl="2" indent="-446088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dirty="0" err="1">
                <a:latin typeface="Aparajita" pitchFamily="34" charset="0"/>
                <a:cs typeface="Aparajita" pitchFamily="34" charset="0"/>
              </a:rPr>
              <a:t>Sumberdaya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Manusia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contoh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: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tenaga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kerja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dan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i="1" dirty="0" err="1">
                <a:latin typeface="Aparajita" pitchFamily="34" charset="0"/>
                <a:cs typeface="Aparajita" pitchFamily="34" charset="0"/>
              </a:rPr>
              <a:t>enterpreneurship</a:t>
            </a:r>
            <a:endParaRPr lang="en-US" sz="2800" dirty="0">
              <a:latin typeface="Aparajita" pitchFamily="34" charset="0"/>
              <a:cs typeface="Aparajita" pitchFamily="34" charset="0"/>
            </a:endParaRPr>
          </a:p>
          <a:p>
            <a:pPr marL="1079500" lvl="2" indent="-446088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dirty="0" err="1">
                <a:latin typeface="Aparajita" pitchFamily="34" charset="0"/>
                <a:cs typeface="Aparajita" pitchFamily="34" charset="0"/>
              </a:rPr>
              <a:t>Sumberdaya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Modal,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contoh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: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peralatan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fisik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mesin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bangunan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, </a:t>
            </a:r>
            <a:r>
              <a:rPr lang="en-US" sz="2800" dirty="0" err="1">
                <a:latin typeface="Aparajita" pitchFamily="34" charset="0"/>
                <a:cs typeface="Aparajita" pitchFamily="34" charset="0"/>
              </a:rPr>
              <a:t>komputer</a:t>
            </a:r>
            <a:r>
              <a:rPr lang="en-US" sz="2800" dirty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633412" lvl="2" indent="0">
              <a:lnSpc>
                <a:spcPct val="90000"/>
              </a:lnSpc>
              <a:buClr>
                <a:schemeClr val="tx1"/>
              </a:buClr>
              <a:buNone/>
            </a:pPr>
            <a:endParaRPr lang="en-US" sz="2800" dirty="0">
              <a:latin typeface="Aparajita" pitchFamily="34" charset="0"/>
              <a:cs typeface="Aparajita" pitchFamily="34" charset="0"/>
            </a:endParaRPr>
          </a:p>
          <a:p>
            <a:pPr marL="1433513" lvl="2" indent="-762000">
              <a:lnSpc>
                <a:spcPct val="90000"/>
              </a:lnSpc>
              <a:buFont typeface="Wingdings" pitchFamily="2" charset="2"/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77433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:\Users\z1401\Downloads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7760" y="-27384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rgbClr val="FFFF00"/>
                </a:solidFill>
              </a:rPr>
              <a:t>ECONOMIES SYSTEM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1221978"/>
            <a:ext cx="7765232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MARKET ECONOMIES SYSTEM</a:t>
            </a:r>
          </a:p>
          <a:p>
            <a:pPr marL="530225" indent="0">
              <a:buNone/>
            </a:pPr>
            <a:r>
              <a:rPr lang="en-US" sz="2800" dirty="0" err="1">
                <a:solidFill>
                  <a:srgbClr val="FFFF00"/>
                </a:solidFill>
              </a:rPr>
              <a:t>Kebanyakan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persoalan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ekonomi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diselesaikan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melalui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mekanisme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pasar</a:t>
            </a:r>
            <a:endParaRPr lang="en-US" sz="2800" dirty="0">
              <a:solidFill>
                <a:srgbClr val="FFFF00"/>
              </a:solidFill>
            </a:endParaRPr>
          </a:p>
          <a:p>
            <a:pPr marL="530225" indent="-530225">
              <a:buNone/>
            </a:pPr>
            <a:r>
              <a:rPr lang="en-US" sz="2800" dirty="0">
                <a:solidFill>
                  <a:srgbClr val="FFFF00"/>
                </a:solidFill>
              </a:rPr>
              <a:t>2.   COMMAND ECONOMIES SYSTEM</a:t>
            </a:r>
          </a:p>
          <a:p>
            <a:pPr marL="442913" indent="0">
              <a:buNone/>
            </a:pPr>
            <a:r>
              <a:rPr lang="en-US" sz="2800" dirty="0" err="1">
                <a:solidFill>
                  <a:srgbClr val="FFFF00"/>
                </a:solidFill>
              </a:rPr>
              <a:t>Keputusan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produksi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1800" dirty="0" err="1">
                <a:solidFill>
                  <a:srgbClr val="FFFF00"/>
                </a:solidFill>
              </a:rPr>
              <a:t>distribusi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diserahkan</a:t>
            </a:r>
            <a:r>
              <a:rPr lang="en-US" sz="2800" dirty="0">
                <a:solidFill>
                  <a:srgbClr val="FFFF00"/>
                </a:solidFill>
              </a:rPr>
              <a:t>/</a:t>
            </a:r>
            <a:r>
              <a:rPr lang="en-US" sz="2800" dirty="0" err="1">
                <a:solidFill>
                  <a:srgbClr val="FFFF00"/>
                </a:solidFill>
              </a:rPr>
              <a:t>diatur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oleh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pemerintah</a:t>
            </a: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3.   MIXED ECONOMIES SYSTEM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   </a:t>
            </a:r>
            <a:r>
              <a:rPr lang="en-US" sz="2800" dirty="0" err="1">
                <a:solidFill>
                  <a:srgbClr val="FFFF00"/>
                </a:solidFill>
              </a:rPr>
              <a:t>Campuran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antara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sistem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ekonomi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   </a:t>
            </a:r>
            <a:r>
              <a:rPr lang="en-US" sz="2800" dirty="0" err="1">
                <a:solidFill>
                  <a:srgbClr val="FFFF00"/>
                </a:solidFill>
              </a:rPr>
              <a:t>pasar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dengan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sistem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ekonomi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komando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7" name="Picture 2" descr="https://gambarbergerakgif.files.wordpress.com/2013/09/galaxy-diagram.gif?w=49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39" y="3983319"/>
            <a:ext cx="2057050" cy="21798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05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C:\Users\z1401\Downloads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1788"/>
            <a:ext cx="823118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graphicFrame>
        <p:nvGraphicFramePr>
          <p:cNvPr id="173215" name="Group 1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635747"/>
              </p:ext>
            </p:extLst>
          </p:nvPr>
        </p:nvGraphicFramePr>
        <p:xfrm>
          <a:off x="457200" y="1295400"/>
          <a:ext cx="8229600" cy="4835525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FFC000"/>
                  </a:outerShdw>
                </a:effectLst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380" marR="91380"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3173" name="Oval 117"/>
          <p:cNvSpPr>
            <a:spLocks noChangeArrowheads="1"/>
          </p:cNvSpPr>
          <p:nvPr/>
        </p:nvSpPr>
        <p:spPr bwMode="auto">
          <a:xfrm>
            <a:off x="990600" y="3124200"/>
            <a:ext cx="2208213" cy="106838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id-ID" dirty="0"/>
              <a:t>RUMAH TANGGA</a:t>
            </a:r>
            <a:endParaRPr lang="en-US" dirty="0"/>
          </a:p>
        </p:txBody>
      </p:sp>
      <p:sp>
        <p:nvSpPr>
          <p:cNvPr id="173175" name="Text Box 119"/>
          <p:cNvSpPr txBox="1">
            <a:spLocks noChangeArrowheads="1"/>
          </p:cNvSpPr>
          <p:nvPr/>
        </p:nvSpPr>
        <p:spPr bwMode="auto">
          <a:xfrm>
            <a:off x="3429001" y="1412776"/>
            <a:ext cx="2439144" cy="9232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91380" tIns="45690" rIns="91380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b="1" dirty="0">
                <a:solidFill>
                  <a:srgbClr val="FFC000"/>
                </a:solidFill>
              </a:rPr>
              <a:t>Pendapatan RT: Upah/gaji, bunga, sewa, dividen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73176" name="Text Box 120"/>
          <p:cNvSpPr txBox="1">
            <a:spLocks noChangeArrowheads="1"/>
          </p:cNvSpPr>
          <p:nvPr/>
        </p:nvSpPr>
        <p:spPr bwMode="auto">
          <a:xfrm>
            <a:off x="3566219" y="2420888"/>
            <a:ext cx="2301925" cy="9232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91380" tIns="45690" rIns="91380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b="1" dirty="0">
                <a:solidFill>
                  <a:srgbClr val="FFC000"/>
                </a:solidFill>
              </a:rPr>
              <a:t>Faktor Produksi RT: Tenaga kerja, modal, tanah, kewirausahaan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73177" name="Oval 121"/>
          <p:cNvSpPr>
            <a:spLocks noChangeArrowheads="1"/>
          </p:cNvSpPr>
          <p:nvPr/>
        </p:nvSpPr>
        <p:spPr bwMode="auto">
          <a:xfrm>
            <a:off x="6300192" y="3278188"/>
            <a:ext cx="2158008" cy="7620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380" tIns="45690" rIns="91380" bIns="45690"/>
          <a:lstStyle/>
          <a:p>
            <a:pPr algn="ctr"/>
            <a:r>
              <a:rPr lang="en-US" dirty="0"/>
              <a:t>PERUSAHAAN</a:t>
            </a:r>
          </a:p>
        </p:txBody>
      </p:sp>
      <p:sp>
        <p:nvSpPr>
          <p:cNvPr id="173179" name="Text Box 123"/>
          <p:cNvSpPr txBox="1">
            <a:spLocks noChangeArrowheads="1"/>
          </p:cNvSpPr>
          <p:nvPr/>
        </p:nvSpPr>
        <p:spPr bwMode="auto">
          <a:xfrm>
            <a:off x="3196952" y="5181600"/>
            <a:ext cx="2743200" cy="6462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91380" tIns="45690" rIns="91380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b="1" dirty="0">
                <a:solidFill>
                  <a:srgbClr val="FFC000"/>
                </a:solidFill>
              </a:rPr>
              <a:t>Pendapatan Perusahaan: Konsumsi rumah tangga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73180" name="Text Box 124"/>
          <p:cNvSpPr txBox="1">
            <a:spLocks noChangeArrowheads="1"/>
          </p:cNvSpPr>
          <p:nvPr/>
        </p:nvSpPr>
        <p:spPr bwMode="auto">
          <a:xfrm>
            <a:off x="3646238" y="4149080"/>
            <a:ext cx="1978025" cy="9232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380" tIns="45690" rIns="91380" bIns="456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b="1" dirty="0">
                <a:solidFill>
                  <a:srgbClr val="FFC000"/>
                </a:solidFill>
              </a:rPr>
              <a:t>Output Perusahaan`; Barang dan jasa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73181" name="Line 125"/>
          <p:cNvSpPr>
            <a:spLocks noChangeShapeType="1"/>
          </p:cNvSpPr>
          <p:nvPr/>
        </p:nvSpPr>
        <p:spPr bwMode="auto">
          <a:xfrm flipV="1">
            <a:off x="1752600" y="2057400"/>
            <a:ext cx="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73182" name="Line 126"/>
          <p:cNvSpPr>
            <a:spLocks noChangeShapeType="1"/>
          </p:cNvSpPr>
          <p:nvPr/>
        </p:nvSpPr>
        <p:spPr bwMode="auto">
          <a:xfrm>
            <a:off x="1752600" y="2057400"/>
            <a:ext cx="1676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73183" name="Line 127"/>
          <p:cNvSpPr>
            <a:spLocks noChangeShapeType="1"/>
          </p:cNvSpPr>
          <p:nvPr/>
        </p:nvSpPr>
        <p:spPr bwMode="auto">
          <a:xfrm flipH="1">
            <a:off x="2211388" y="2780928"/>
            <a:ext cx="1371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/>
            <a:tailEnd type="none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73184" name="Line 128"/>
          <p:cNvSpPr>
            <a:spLocks noChangeShapeType="1"/>
          </p:cNvSpPr>
          <p:nvPr/>
        </p:nvSpPr>
        <p:spPr bwMode="auto">
          <a:xfrm>
            <a:off x="2211388" y="2780928"/>
            <a:ext cx="0" cy="26866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73185" name="Line 129"/>
          <p:cNvSpPr>
            <a:spLocks noChangeShapeType="1"/>
          </p:cNvSpPr>
          <p:nvPr/>
        </p:nvSpPr>
        <p:spPr bwMode="auto">
          <a:xfrm>
            <a:off x="5868144" y="2057400"/>
            <a:ext cx="1753444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73186" name="Line 130"/>
          <p:cNvSpPr>
            <a:spLocks noChangeShapeType="1"/>
          </p:cNvSpPr>
          <p:nvPr/>
        </p:nvSpPr>
        <p:spPr bwMode="auto">
          <a:xfrm>
            <a:off x="7621588" y="2057400"/>
            <a:ext cx="0" cy="12207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73187" name="Line 131"/>
          <p:cNvSpPr>
            <a:spLocks noChangeShapeType="1"/>
          </p:cNvSpPr>
          <p:nvPr/>
        </p:nvSpPr>
        <p:spPr bwMode="auto">
          <a:xfrm flipV="1">
            <a:off x="7165975" y="2780928"/>
            <a:ext cx="0" cy="49726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73188" name="Line 132"/>
          <p:cNvSpPr>
            <a:spLocks noChangeShapeType="1"/>
          </p:cNvSpPr>
          <p:nvPr/>
        </p:nvSpPr>
        <p:spPr bwMode="auto">
          <a:xfrm flipH="1">
            <a:off x="5865813" y="2780928"/>
            <a:ext cx="13001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73189" name="Line 133"/>
          <p:cNvSpPr>
            <a:spLocks noChangeShapeType="1"/>
          </p:cNvSpPr>
          <p:nvPr/>
        </p:nvSpPr>
        <p:spPr bwMode="auto">
          <a:xfrm>
            <a:off x="7621588" y="4040188"/>
            <a:ext cx="0" cy="140503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73190" name="Line 134"/>
          <p:cNvSpPr>
            <a:spLocks noChangeShapeType="1"/>
          </p:cNvSpPr>
          <p:nvPr/>
        </p:nvSpPr>
        <p:spPr bwMode="auto">
          <a:xfrm flipH="1">
            <a:off x="5940152" y="5445224"/>
            <a:ext cx="168143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73191" name="Line 135"/>
          <p:cNvSpPr>
            <a:spLocks noChangeShapeType="1"/>
          </p:cNvSpPr>
          <p:nvPr/>
        </p:nvSpPr>
        <p:spPr bwMode="auto">
          <a:xfrm>
            <a:off x="5624263" y="4686300"/>
            <a:ext cx="1604962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73192" name="Line 136"/>
          <p:cNvSpPr>
            <a:spLocks noChangeShapeType="1"/>
          </p:cNvSpPr>
          <p:nvPr/>
        </p:nvSpPr>
        <p:spPr bwMode="auto">
          <a:xfrm flipV="1">
            <a:off x="7236296" y="4208072"/>
            <a:ext cx="0" cy="4937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73193" name="Line 137"/>
          <p:cNvSpPr>
            <a:spLocks noChangeShapeType="1"/>
          </p:cNvSpPr>
          <p:nvPr/>
        </p:nvSpPr>
        <p:spPr bwMode="auto">
          <a:xfrm flipH="1">
            <a:off x="1752600" y="5445224"/>
            <a:ext cx="137924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73194" name="Line 138"/>
          <p:cNvSpPr>
            <a:spLocks noChangeShapeType="1"/>
          </p:cNvSpPr>
          <p:nvPr/>
        </p:nvSpPr>
        <p:spPr bwMode="auto">
          <a:xfrm flipV="1">
            <a:off x="1752600" y="4227611"/>
            <a:ext cx="0" cy="12176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73195" name="Line 139"/>
          <p:cNvSpPr>
            <a:spLocks noChangeShapeType="1"/>
          </p:cNvSpPr>
          <p:nvPr/>
        </p:nvSpPr>
        <p:spPr bwMode="auto">
          <a:xfrm flipH="1">
            <a:off x="2179763" y="4192588"/>
            <a:ext cx="0" cy="56991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/>
            <a:tailEnd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173196" name="Line 140"/>
          <p:cNvSpPr>
            <a:spLocks noChangeShapeType="1"/>
          </p:cNvSpPr>
          <p:nvPr/>
        </p:nvSpPr>
        <p:spPr bwMode="auto">
          <a:xfrm>
            <a:off x="2179763" y="4762499"/>
            <a:ext cx="14348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none" w="med" len="med"/>
          </a:ln>
          <a:effectLst/>
        </p:spPr>
        <p:txBody>
          <a:bodyPr/>
          <a:lstStyle/>
          <a:p>
            <a:endParaRPr lang="en-US" b="1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522039" y="276225"/>
            <a:ext cx="82264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 u="sng" dirty="0" err="1">
                <a:solidFill>
                  <a:srgbClr val="FFC000"/>
                </a:solidFill>
              </a:rPr>
              <a:t>Gambar</a:t>
            </a:r>
            <a:r>
              <a:rPr lang="en-US" sz="2700" b="1" u="sng" dirty="0">
                <a:solidFill>
                  <a:srgbClr val="FFC000"/>
                </a:solidFill>
              </a:rPr>
              <a:t> 1.1. 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Circular Flow of Economic Activity</a:t>
            </a:r>
            <a:r>
              <a:rPr lang="id-ID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(Siklus Lingkaran Kegiatan Ekonomi)</a:t>
            </a:r>
            <a:endParaRPr lang="en-US" sz="2700" b="1" u="sng" dirty="0">
              <a:solidFill>
                <a:srgbClr val="FFC000"/>
              </a:solidFill>
            </a:endParaRPr>
          </a:p>
        </p:txBody>
      </p:sp>
      <p:pic>
        <p:nvPicPr>
          <p:cNvPr id="35" name="Picture 2" descr="https://gambarbergerakgif.files.wordpress.com/2013/09/galaxy-diagram.gif?w=49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5279"/>
            <a:ext cx="937517" cy="9934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355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Teori Ekonomi 1 (Mikro)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  <a:p>
            <a:r>
              <a:rPr lang="en-US" sz="1600">
                <a:solidFill>
                  <a:srgbClr val="000000"/>
                </a:solidFill>
                <a:latin typeface="Garamond" pitchFamily="18" charset="0"/>
              </a:rPr>
              <a:t>Halaman </a:t>
            </a:r>
            <a:fld id="{D10A0F30-619B-4204-BEFF-EDCF84811412}" type="slidenum">
              <a:rPr lang="en-US" sz="1600">
                <a:solidFill>
                  <a:srgbClr val="000000"/>
                </a:solidFill>
                <a:latin typeface="Garamond" pitchFamily="18" charset="0"/>
              </a:rPr>
              <a:pPr/>
              <a:t>9</a:t>
            </a:fld>
            <a:endParaRPr lang="en-US" sz="16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Mekanisme Pasar</a:t>
            </a:r>
            <a:r>
              <a:rPr lang="en-US"/>
              <a:t> (Teori Permintaan)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0188" y="1335088"/>
            <a:ext cx="5180012" cy="4837112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400" b="1"/>
              <a:t>Permintaan Pasar dan Kurva Permintaan </a:t>
            </a:r>
            <a:r>
              <a:rPr lang="en-US" sz="1400" b="1" i="1"/>
              <a:t>(market demand curve)</a:t>
            </a:r>
            <a:r>
              <a:rPr lang="en-US" sz="1400" b="1"/>
              <a:t>, menunjukkan hubungan antara jumlah barang yang diminta dari berbagai tingkat harganya.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400" b="1"/>
              <a:t>Hukum Permintaan </a:t>
            </a:r>
            <a:r>
              <a:rPr lang="en-US" sz="1400" b="1" i="1"/>
              <a:t>(law of demand), </a:t>
            </a:r>
            <a:r>
              <a:rPr lang="en-US" sz="1400" b="1"/>
              <a:t>menyatakan bahwa jika harga naik maka jumlah permintaan turun, </a:t>
            </a:r>
            <a:r>
              <a:rPr lang="en-US" sz="1400" b="1" i="1"/>
              <a:t>ceteris paribus.</a:t>
            </a:r>
            <a:r>
              <a:rPr lang="en-US" sz="1400" b="1"/>
              <a:t> Atau sebaliknya.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400" b="1"/>
              <a:t>Ceteris paribus, adalah asumsi bahwa faktor-faktor lain/selain harga dianggap konstan.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400" b="1"/>
              <a:t>Permintaan pasar adalah akumulasi dari seluruh permintaan-permintaan individual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en-US" sz="1400" b="1"/>
              <a:t>Faktor-faktor yang mempengaruhi permintaan suatu barang (x); Harga barang (x), Harga barang lain (y), Selera (T), Pendapatan (I), Ekpektasi (E) dan faktor non ekonomi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990600"/>
            <a:ext cx="3124200" cy="5486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Gambar 1.2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u="sng"/>
              <a:t>Kurva permintaan daging</a:t>
            </a:r>
            <a:r>
              <a:rPr lang="en-US" sz="1800"/>
              <a:t> 	</a:t>
            </a:r>
            <a:r>
              <a:rPr lang="en-US" sz="1800" i="1"/>
              <a:t>(ceteris paribus)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u="sng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u="sng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u="sng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u="sng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u="sng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u="sng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u="sng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u="sng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u="sng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700" u="sng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700" u="sng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700" u="sng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700" u="sng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 u="sng"/>
              <a:t>Keterangan:</a:t>
            </a:r>
            <a:endParaRPr lang="en-US" sz="17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/>
              <a:t>P = Harga daging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700"/>
              <a:t>Q = Jumlah permintaan daging</a:t>
            </a:r>
            <a:endParaRPr lang="en-US" sz="1700" u="sng"/>
          </a:p>
        </p:txBody>
      </p:sp>
      <p:sp>
        <p:nvSpPr>
          <p:cNvPr id="186373" name="Line 5"/>
          <p:cNvSpPr>
            <a:spLocks noChangeShapeType="1"/>
          </p:cNvSpPr>
          <p:nvPr/>
        </p:nvSpPr>
        <p:spPr bwMode="auto">
          <a:xfrm>
            <a:off x="5791200" y="2132013"/>
            <a:ext cx="0" cy="297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86374" name="Line 6"/>
          <p:cNvSpPr>
            <a:spLocks noChangeShapeType="1"/>
          </p:cNvSpPr>
          <p:nvPr/>
        </p:nvSpPr>
        <p:spPr bwMode="auto">
          <a:xfrm>
            <a:off x="5486400" y="4725988"/>
            <a:ext cx="2820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86375" name="Line 7"/>
          <p:cNvSpPr>
            <a:spLocks noChangeShapeType="1"/>
          </p:cNvSpPr>
          <p:nvPr/>
        </p:nvSpPr>
        <p:spPr bwMode="auto">
          <a:xfrm>
            <a:off x="6096000" y="2744788"/>
            <a:ext cx="1603375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259388" y="2057400"/>
            <a:ext cx="455612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0" rIns="91380" bIns="4569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900">
                <a:solidFill>
                  <a:srgbClr val="000000"/>
                </a:solidFill>
              </a:rPr>
              <a:t> P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12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10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 0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6172200" y="4800600"/>
            <a:ext cx="25161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0" rIns="91380" bIns="4569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1.500      2.200</a:t>
            </a:r>
            <a:r>
              <a:rPr lang="en-US" sz="1900">
                <a:solidFill>
                  <a:srgbClr val="000000"/>
                </a:solidFill>
              </a:rPr>
              <a:t>         Q</a:t>
            </a:r>
          </a:p>
        </p:txBody>
      </p:sp>
      <p:sp>
        <p:nvSpPr>
          <p:cNvPr id="186379" name="Line 11"/>
          <p:cNvSpPr>
            <a:spLocks noChangeShapeType="1"/>
          </p:cNvSpPr>
          <p:nvPr/>
        </p:nvSpPr>
        <p:spPr bwMode="auto">
          <a:xfrm>
            <a:off x="5791200" y="30495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86380" name="Line 12"/>
          <p:cNvSpPr>
            <a:spLocks noChangeShapeType="1"/>
          </p:cNvSpPr>
          <p:nvPr/>
        </p:nvSpPr>
        <p:spPr bwMode="auto">
          <a:xfrm>
            <a:off x="6400800" y="3049588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86381" name="Line 13"/>
          <p:cNvSpPr>
            <a:spLocks noChangeShapeType="1"/>
          </p:cNvSpPr>
          <p:nvPr/>
        </p:nvSpPr>
        <p:spPr bwMode="auto">
          <a:xfrm>
            <a:off x="7237413" y="3813175"/>
            <a:ext cx="0" cy="9128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86382" name="Line 14"/>
          <p:cNvSpPr>
            <a:spLocks noChangeShapeType="1"/>
          </p:cNvSpPr>
          <p:nvPr/>
        </p:nvSpPr>
        <p:spPr bwMode="auto">
          <a:xfrm>
            <a:off x="5791200" y="3813175"/>
            <a:ext cx="14462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00"/>
              </a:solidFill>
            </a:endParaRPr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7772400" y="4038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0" tIns="45690" rIns="91380" bIns="4569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900">
                <a:solidFill>
                  <a:srgbClr val="0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18919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985</Words>
  <Application>Microsoft Office PowerPoint</Application>
  <PresentationFormat>On-screen Show (4:3)</PresentationFormat>
  <Paragraphs>271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Algerian</vt:lpstr>
      <vt:lpstr>Aparajita</vt:lpstr>
      <vt:lpstr>Arial</vt:lpstr>
      <vt:lpstr>Calibri</vt:lpstr>
      <vt:lpstr>Garamond</vt:lpstr>
      <vt:lpstr>Tahoma</vt:lpstr>
      <vt:lpstr>Times New Roman</vt:lpstr>
      <vt:lpstr>Wingdings</vt:lpstr>
      <vt:lpstr>Office Theme</vt:lpstr>
      <vt:lpstr>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Mekanisme Pasar (Teori Permintaan)</vt:lpstr>
      <vt:lpstr>Mekanisme Pasar (lanjutan)</vt:lpstr>
      <vt:lpstr>Mekanisme Pasar  (Teori Penawaran)</vt:lpstr>
      <vt:lpstr>Mekanisme Pasar (lanjutan)</vt:lpstr>
      <vt:lpstr>Mekanisme Pasar (lanjutan)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RAHMAT</dc:creator>
  <cp:lastModifiedBy>LENOVO</cp:lastModifiedBy>
  <cp:revision>35</cp:revision>
  <dcterms:created xsi:type="dcterms:W3CDTF">2016-09-24T22:41:56Z</dcterms:created>
  <dcterms:modified xsi:type="dcterms:W3CDTF">2020-09-28T23:50:13Z</dcterms:modified>
</cp:coreProperties>
</file>