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2" r:id="rId2"/>
  </p:sldMasterIdLst>
  <p:sldIdLst>
    <p:sldId id="260" r:id="rId3"/>
    <p:sldId id="280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277" r:id="rId13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C55A11"/>
    <a:srgbClr val="9E0000"/>
    <a:srgbClr val="A64C0E"/>
    <a:srgbClr val="D05F12"/>
    <a:srgbClr val="EC7524"/>
    <a:srgbClr val="AD4F0F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52" y="44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ya achmad" userId="709afb2a7a3edc97" providerId="LiveId" clId="{3F381DE5-7AE5-4DC5-B4C4-43B008265983}"/>
    <pc:docChg chg="custSel addSld delSld modSld">
      <pc:chgData name="widya achmad" userId="709afb2a7a3edc97" providerId="LiveId" clId="{3F381DE5-7AE5-4DC5-B4C4-43B008265983}" dt="2020-12-05T08:21:05.303" v="54" actId="47"/>
      <pc:docMkLst>
        <pc:docMk/>
      </pc:docMkLst>
      <pc:sldChg chg="modSp">
        <pc:chgData name="widya achmad" userId="709afb2a7a3edc97" providerId="LiveId" clId="{3F381DE5-7AE5-4DC5-B4C4-43B008265983}" dt="2020-12-05T01:07:06.317" v="43" actId="5793"/>
        <pc:sldMkLst>
          <pc:docMk/>
          <pc:sldMk cId="1557772280" sldId="262"/>
        </pc:sldMkLst>
        <pc:spChg chg="mod">
          <ac:chgData name="widya achmad" userId="709afb2a7a3edc97" providerId="LiveId" clId="{3F381DE5-7AE5-4DC5-B4C4-43B008265983}" dt="2020-12-05T01:07:06.317" v="43" actId="5793"/>
          <ac:spMkLst>
            <pc:docMk/>
            <pc:sldMk cId="1557772280" sldId="262"/>
            <ac:spMk id="3" creationId="{00000000-0000-0000-0000-000000000000}"/>
          </ac:spMkLst>
        </pc:spChg>
      </pc:sldChg>
      <pc:sldChg chg="addSp delSp modSp new add">
        <pc:chgData name="widya achmad" userId="709afb2a7a3edc97" providerId="LiveId" clId="{3F381DE5-7AE5-4DC5-B4C4-43B008265983}" dt="2020-12-05T05:53:21.489" v="51" actId="478"/>
        <pc:sldMkLst>
          <pc:docMk/>
          <pc:sldMk cId="2687214394" sldId="280"/>
        </pc:sldMkLst>
        <pc:spChg chg="del">
          <ac:chgData name="widya achmad" userId="709afb2a7a3edc97" providerId="LiveId" clId="{3F381DE5-7AE5-4DC5-B4C4-43B008265983}" dt="2020-12-05T05:53:21.489" v="51" actId="478"/>
          <ac:spMkLst>
            <pc:docMk/>
            <pc:sldMk cId="2687214394" sldId="280"/>
            <ac:spMk id="2" creationId="{DF11C7AA-0BDE-4A33-9E8B-51A976E97286}"/>
          </ac:spMkLst>
        </pc:spChg>
        <pc:picChg chg="add mod">
          <ac:chgData name="widya achmad" userId="709afb2a7a3edc97" providerId="LiveId" clId="{3F381DE5-7AE5-4DC5-B4C4-43B008265983}" dt="2020-12-05T05:53:18.652" v="50" actId="14100"/>
          <ac:picMkLst>
            <pc:docMk/>
            <pc:sldMk cId="2687214394" sldId="280"/>
            <ac:picMk id="5" creationId="{394AD50E-EFE7-490A-945E-12C098754A59}"/>
          </ac:picMkLst>
        </pc:picChg>
      </pc:sldChg>
      <pc:sldChg chg="new add del">
        <pc:chgData name="widya achmad" userId="709afb2a7a3edc97" providerId="LiveId" clId="{3F381DE5-7AE5-4DC5-B4C4-43B008265983}" dt="2020-12-05T08:21:05.303" v="54" actId="47"/>
        <pc:sldMkLst>
          <pc:docMk/>
          <pc:sldMk cId="117087738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04586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6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4" y="5583946"/>
            <a:ext cx="10497166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280128" cy="1192609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7"/>
            <a:ext cx="11957445" cy="490565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7" y="7544615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806" y="2664060"/>
            <a:ext cx="3335033" cy="4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275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9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256000" cy="209651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3175" y="2682288"/>
            <a:ext cx="15105678" cy="10919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5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565" y="4286250"/>
            <a:ext cx="15105678" cy="710100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89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9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6256000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7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6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" y="-16933"/>
            <a:ext cx="9579234" cy="12242799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609638" indent="0">
              <a:buNone/>
              <a:defRPr sz="3733"/>
            </a:lvl2pPr>
            <a:lvl3pPr marL="1219277" indent="0">
              <a:buNone/>
              <a:defRPr sz="3200"/>
            </a:lvl3pPr>
            <a:lvl4pPr marL="1828915" indent="0">
              <a:buNone/>
              <a:defRPr sz="2667"/>
            </a:lvl4pPr>
            <a:lvl5pPr marL="2438551" indent="0">
              <a:buNone/>
              <a:defRPr sz="2667"/>
            </a:lvl5pPr>
            <a:lvl6pPr marL="3048191" indent="0">
              <a:buNone/>
              <a:defRPr sz="2667"/>
            </a:lvl6pPr>
            <a:lvl7pPr marL="3657829" indent="0">
              <a:buNone/>
              <a:defRPr sz="2667"/>
            </a:lvl7pPr>
            <a:lvl8pPr marL="4267467" indent="0">
              <a:buNone/>
              <a:defRPr sz="2667"/>
            </a:lvl8pPr>
            <a:lvl9pPr marL="4877105" indent="0">
              <a:buNone/>
              <a:defRPr sz="2667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01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728149"/>
            <a:ext cx="7182556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868327"/>
            <a:ext cx="7182556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728149"/>
            <a:ext cx="7185378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868327"/>
            <a:ext cx="7185378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4604583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3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5" y="5583945"/>
            <a:ext cx="10497167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043385" cy="1192608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6"/>
            <a:ext cx="11957445" cy="490564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6" y="7544613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01" y="3325956"/>
            <a:ext cx="3018119" cy="42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4641"/>
      </p:ext>
    </p:extLst>
  </p:cSld>
  <p:clrMapOvr>
    <a:masterClrMapping/>
  </p:clrMapOvr>
  <p:transition spd="slow">
    <p:push dir="r"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732306"/>
            <a:ext cx="13760625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9831"/>
            <a:ext cx="13933401" cy="490564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598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8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1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36" y="141772"/>
            <a:ext cx="1637393" cy="2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1176"/>
      </p:ext>
    </p:extLst>
  </p:cSld>
  <p:clrMapOvr>
    <a:masterClrMapping/>
  </p:clrMapOvr>
  <p:transition spd="slow">
    <p:push dir="r"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4019"/>
      </p:ext>
    </p:extLst>
  </p:cSld>
  <p:clrMapOvr>
    <a:masterClrMapping/>
  </p:clrMapOvr>
  <p:transition spd="slow">
    <p:push dir="r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32306"/>
            <a:ext cx="13760626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832"/>
            <a:ext cx="13933401" cy="490565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600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6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2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7" y="147064"/>
            <a:ext cx="1748651" cy="23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845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0B03-5B93-414F-887D-1CF9551E9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964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B8D7A-CCAE-324D-8019-8EFB1B79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3042"/>
      </p:ext>
    </p:extLst>
  </p:cSld>
  <p:clrMapOvr>
    <a:masterClrMapping/>
  </p:clrMapOvr>
  <p:transition spd="slow">
    <p:push dir="r"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589363"/>
      </p:ext>
    </p:extLst>
  </p:cSld>
  <p:clrMapOvr>
    <a:masterClrMapping/>
  </p:clrMapOvr>
  <p:transition spd="slow">
    <p:push dir="r"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976587910"/>
      </p:ext>
    </p:extLst>
  </p:cSld>
  <p:clrMapOvr>
    <a:masterClrMapping/>
  </p:clrMapOvr>
  <p:transition spd="slow">
    <p:push dir="r"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14" y="2072501"/>
            <a:ext cx="7011385" cy="101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0013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B5D-77BB-504C-9359-8FCCBDD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C70F-E223-BB4C-AD79-4AA2F57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83DC20D-85D6-104E-A0EC-E03938AC1C3D}" type="datetimeFigureOut">
              <a:rPr lang="en-US" sz="2400" smtClean="0">
                <a:solidFill>
                  <a:prstClr val="white"/>
                </a:solidFill>
              </a:rPr>
              <a:pPr defTabSz="1219170"/>
              <a:t>10/11/2024</a:t>
            </a:fld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26F7-7DAD-F149-B7FC-D9F0257B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AA5-EA26-714C-AF9E-34EA089D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8AC6412-F894-1149-90AD-B94ED54583D1}" type="slidenum">
              <a:rPr lang="en-US" sz="2400" smtClean="0">
                <a:solidFill>
                  <a:prstClr val="white"/>
                </a:solidFill>
              </a:rPr>
              <a:pPr defTabSz="1219170"/>
              <a:t>‹#›</a:t>
            </a:fld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82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500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3D59D-33F2-E541-BA29-16484D6BB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287-E436-9A43-9AB2-073E515F5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581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06123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64783433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56" y="4122596"/>
            <a:ext cx="5823744" cy="8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10/11/2024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/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slow">
    <p:push dir="r"/>
  </p:transition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5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82705" y="5126504"/>
            <a:ext cx="12221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PENGERTIN, FUNGSI DAN JENIS LINGKUNGAN PENDIDIKAN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94BD4-DC3C-A3E9-E899-83DAA483E7E3}"/>
              </a:ext>
            </a:extLst>
          </p:cNvPr>
          <p:cNvSpPr/>
          <p:nvPr/>
        </p:nvSpPr>
        <p:spPr>
          <a:xfrm>
            <a:off x="-1281952" y="612757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PENGANTAR PENDIDIKAN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74F4F-0D37-C609-7F6B-8F502D4E1C0A}"/>
              </a:ext>
            </a:extLst>
          </p:cNvPr>
          <p:cNvSpPr/>
          <p:nvPr/>
        </p:nvSpPr>
        <p:spPr>
          <a:xfrm>
            <a:off x="-1407458" y="1481828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Dedi Harianto, S.PD.,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M.Pd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6347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EB8-FA9B-FE71-3DA5-2C584C12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3E044-6601-61CD-2FE6-5BBABAD4E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065928"/>
            <a:ext cx="13057451" cy="815788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b.  Di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lingkungan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Sekolah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diupayakan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berbagai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hal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lebih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mendekatkan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sekolah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dengan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orangtua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siswa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(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organisasi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orangtua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siswa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kunjungan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rumah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oleh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personel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sekolah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dll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).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Sekolah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juga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mengupayakan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agar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programnya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berkaitan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erat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dengan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masyarakat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di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sekitarnya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(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siswa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ke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masyarakat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narasumber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dari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masyarakat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ke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sekolah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dan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sebagainya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  <a:buAutoNum type="alphaLcPeriod" startAt="3"/>
            </a:pP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Lingkungan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masyarakat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mengusahakan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berbagai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kegiatan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/program yang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menunjang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/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melengkapi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program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keluarga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dan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sekolah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Dengan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kontribusi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tripusat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pendidikan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saling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memperkuat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dan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saling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melengkapi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itu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akan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memberi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peluang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untuk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mewujudkan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sumber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daya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manusia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terdidik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bermutu</a:t>
            </a:r>
            <a:r>
              <a:rPr lang="en-US" sz="2500" dirty="0">
                <a:solidFill>
                  <a:srgbClr val="00B050"/>
                </a:solidFill>
                <a:latin typeface="Calisto MT" pitchFamily="18" charset="0"/>
                <a:cs typeface="Times New Roman" pitchFamily="18" charset="0"/>
              </a:rPr>
              <a:t>.</a:t>
            </a:r>
          </a:p>
          <a:p>
            <a:endParaRPr lang="en-ID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90036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" y="9416027"/>
            <a:ext cx="6593831" cy="21891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286681" y="3922358"/>
            <a:ext cx="8029960" cy="26896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Terima</a:t>
            </a:r>
            <a:r>
              <a:rPr lang="en-US" sz="75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kasih</a:t>
            </a:r>
            <a:endParaRPr lang="en-US" sz="75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05C8C-8527-4A5F-A76B-66798A6AA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5839" y="3227295"/>
            <a:ext cx="13748301" cy="779929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Keluarga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dan Masyarakat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luas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merupakan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Ketiga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ini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disebut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Tripusat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. Pada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pertemuan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ini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akan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membahas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tentang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pengertian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fungsi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Tripusat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pengaruh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timbal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balik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antara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tripusat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perkembangan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peserta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didik</a:t>
            </a:r>
            <a:r>
              <a:rPr lang="en-US" sz="4800" dirty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en-US" altLang="id-ID" sz="4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14394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E479-3967-D23B-958E-7CEF1A21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A.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Pengertian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Fungsi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Pendidikan</a:t>
            </a:r>
            <a:b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B0C7-D7BD-11E7-F283-2B7C97ADB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012141"/>
            <a:ext cx="13057451" cy="805030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>
                <a:latin typeface="Arial Black" pitchFamily="34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Arial Black" pitchFamily="34" charset="0"/>
                <a:cs typeface="Times New Roman" pitchFamily="18" charset="0"/>
              </a:rPr>
              <a:t>Pengertian</a:t>
            </a:r>
            <a:r>
              <a:rPr lang="en-US" sz="28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800" b="1" dirty="0">
                <a:latin typeface="Arial Black" pitchFamily="34" charset="0"/>
                <a:cs typeface="Times New Roman" pitchFamily="18" charset="0"/>
              </a:rPr>
              <a:t> Pendidikan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>
                <a:latin typeface="Arial Black" pitchFamily="34" charset="0"/>
                <a:cs typeface="Times New Roman" pitchFamily="18" charset="0"/>
              </a:rPr>
              <a:t>		</a:t>
            </a:r>
            <a:r>
              <a:rPr lang="en-US" sz="2800" b="1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meliputi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kondisi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alam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dunia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ini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dengan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cara-cara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tertentu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mempengaruhi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tingkah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laku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kita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pertumbuhan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perkembangan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atau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i="1" dirty="0">
                <a:latin typeface="Arial Black" pitchFamily="34" charset="0"/>
                <a:cs typeface="Times New Roman" pitchFamily="18" charset="0"/>
              </a:rPr>
              <a:t>life process  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( Sartain 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psikolog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Amerika) </a:t>
            </a:r>
            <a:r>
              <a:rPr lang="en-US" sz="2800" i="1" dirty="0">
                <a:latin typeface="Arial Black" pitchFamily="34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i="1" dirty="0">
                <a:latin typeface="Arial Black" pitchFamily="34" charset="0"/>
                <a:cs typeface="Times New Roman" pitchFamily="18" charset="0"/>
              </a:rPr>
              <a:t>		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Pengalaman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terjadi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karena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interaksi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manusia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dengan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lingkungannya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baik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fisik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maupun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sosial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manusia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secara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efisien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efektif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disebut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Arial Black" pitchFamily="34" charset="0"/>
                <a:cs typeface="Times New Roman" pitchFamily="18" charset="0"/>
              </a:rPr>
              <a:t>Pendidikan.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>
                <a:latin typeface="Arial Black" pitchFamily="34" charset="0"/>
                <a:cs typeface="Times New Roman" pitchFamily="18" charset="0"/>
              </a:rPr>
              <a:t>		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sekitar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dengan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sengaja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digunakan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sebagai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alat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dalam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proses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pakaian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keadaan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rumah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alat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permainan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alat-alat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peraga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dll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Arial Black" pitchFamily="34" charset="0"/>
                <a:cs typeface="Times New Roman" pitchFamily="18" charset="0"/>
              </a:rPr>
              <a:t>dinamakan</a:t>
            </a:r>
            <a:r>
              <a:rPr lang="en-US" sz="28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800" b="1" dirty="0">
                <a:latin typeface="Arial Black" pitchFamily="34" charset="0"/>
                <a:cs typeface="Times New Roman" pitchFamily="18" charset="0"/>
              </a:rPr>
              <a:t> Pendidikan. 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035642102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0098-1686-BBBE-8449-CC2C6590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BB51F-7E2C-0955-D94E-C19BF9682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559521"/>
            <a:ext cx="13057451" cy="770015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>
                <a:latin typeface="Arial Black" pitchFamily="34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Arial Black" pitchFamily="34" charset="0"/>
                <a:cs typeface="Times New Roman" pitchFamily="18" charset="0"/>
              </a:rPr>
              <a:t>Fungsi</a:t>
            </a:r>
            <a:r>
              <a:rPr lang="en-US" sz="24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Black" pitchFamily="34" charset="0"/>
                <a:cs typeface="Times New Roman" pitchFamily="18" charset="0"/>
              </a:rPr>
              <a:t>Linkungan</a:t>
            </a:r>
            <a:r>
              <a:rPr lang="en-US" sz="2400" b="1" dirty="0">
                <a:latin typeface="Arial Black" pitchFamily="34" charset="0"/>
                <a:cs typeface="Times New Roman" pitchFamily="18" charset="0"/>
              </a:rPr>
              <a:t> Pendidikan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Secara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Umum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fungsi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pedidikan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adalah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membantu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peserta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didik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dalam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interaksi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dengan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berbagai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lingkungan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sekitarnya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utamanya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berbagai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sumber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daya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tersedia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, agar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dapat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mencapai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tujuan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pedidikan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yang optimal.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Pelaksanaan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dilakukan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melalui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tiga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kegiatan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dimana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aspek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dari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tujuan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pokoknya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dibedakan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Yakni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:</a:t>
            </a: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Membimbing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berkaitan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dengan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pemantapan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jati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diri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pribadi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dari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segi-segi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perilaku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umum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aspek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pembudayaan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Mengajar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berkaitan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dengan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penguasaan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ilmu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pengetahuan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Melatih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berkaitan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dengan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keterampilan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kemahiran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aspek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Black" pitchFamily="34" charset="0"/>
                <a:cs typeface="Times New Roman" pitchFamily="18" charset="0"/>
              </a:rPr>
              <a:t>teknologi</a:t>
            </a:r>
            <a:r>
              <a:rPr lang="en-US" sz="2400" dirty="0">
                <a:latin typeface="Arial Black" pitchFamily="34" charset="0"/>
                <a:cs typeface="Times New Roman" pitchFamily="18" charset="0"/>
              </a:rPr>
              <a:t>)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82422216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D35A-AA93-131A-1D3C-15551B1A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all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Bookman Old Style" pitchFamily="18" charset="0"/>
              </a:rPr>
              <a:t>B</a:t>
            </a:r>
            <a:r>
              <a:rPr lang="en-US" sz="4000" b="1" cap="all" spc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Bookman Old Style" pitchFamily="18" charset="0"/>
              </a:rPr>
              <a:t>. TRIPUSAT PENDIDIKAN</a:t>
            </a:r>
            <a:br>
              <a:rPr lang="en-US" sz="4000" b="1" cap="all" spc="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68FC6-1386-BE57-BFFA-1BD2D22E4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KELUARGA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Keluarga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merupakan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pengelompokkan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primer yang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terdiri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dari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sejumlah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kecil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orang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karena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hubungan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semenda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atau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sedarah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Keluarga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terdiri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dari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Ayah,ibu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anak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Menurut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Ki Hajar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Dewantara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suasana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kehidupan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keluarga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merupakan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tempat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sebaik-baiknya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untuk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melakukan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orang-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seorang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individual)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maupun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sosial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Dalam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UU RI No.2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Tahun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1999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tentang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Sisdiknas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menegaskan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fungsi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peranan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keluarga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dalam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pencapaian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tujuan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yakni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membangun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manusia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indonesia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500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seutuhnya</a:t>
            </a:r>
            <a:r>
              <a:rPr lang="en-US" sz="25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endParaRPr lang="en-ID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56740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8277-6EB2-533C-92A1-AFEE1690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C034-EBBA-61F8-DF71-2A392D66B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225" y="2958353"/>
            <a:ext cx="16058776" cy="7362116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2.   SEKOLAH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merupakan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sarana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secara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sengaja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dirancang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untuk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melaksanakan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seharusnya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menjadi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pusat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untuk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menyiapkan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manusia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indonesia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sebagai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individu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warga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masyarakat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warga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negara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warga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dunia  di masa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depan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, yang mana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secara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bertahap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dikembangkan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menjadi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suatu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tempat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pusat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latihan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( training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centre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)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manusia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indonesia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di masa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depan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Suatu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alternatif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yang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mungkin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dilakukan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sesuai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situasi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kondisi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antara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lain 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1.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Pengajaran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mendidik</a:t>
            </a:r>
            <a:endParaRPr lang="en-US" sz="2500" b="1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2.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Peningkatan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Pemantapan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pelaksanaan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program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bimbingan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dan  	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penyuluhan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(BP) di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endParaRPr lang="en-US" sz="2500" b="1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3.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Pengembangan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perpustakaan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menjadi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suatu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pusat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/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sumber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	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belajar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(PSB)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4.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Peningkatan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&amp;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Pemantapan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program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pengelolahan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sekolah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endParaRPr lang="en-ID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40868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72BA-1E2E-4432-6004-93754A1B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5A7C9-FFDA-96C1-4041-2CE8AFDED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065929"/>
            <a:ext cx="13057451" cy="7254540"/>
          </a:xfrm>
        </p:spPr>
        <p:txBody>
          <a:bodyPr/>
          <a:lstStyle/>
          <a:p>
            <a:pPr algn="just"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3. MASYARAKAT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Dalam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konteks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pendidikan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masyarakat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merupakan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lingkungan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keluarga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sekolah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.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Corak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ragam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pendidikan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yang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dialami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dalam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masyarakat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ini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meliputi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segala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bidang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baik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pembentukan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kebiasaan-kebiasaan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pembentukan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pengertian-pengertian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(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pengetahuan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),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sikap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minat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maupun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pembentukan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kesusilaan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</a:rPr>
              <a:t>keagamaan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Kaitan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antara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Masayarakat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dan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dapat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ditinjau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dari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tiga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segi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yaitu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a. Masyarakat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sebagai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penyelenggara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pendidikan</a:t>
            </a:r>
            <a:endParaRPr lang="en-US" sz="2500" b="1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b. Lembaga-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lembaga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kemasyarakatan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atau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kelompok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sosial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masyarakat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	c.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Dalam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masyarakat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tersedia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berbagai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sumber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belajar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baik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dirancang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(by design)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maupun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yang </a:t>
            </a:r>
            <a:r>
              <a:rPr lang="en-US" sz="2500" b="1" dirty="0" err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dimanfaatkan</a:t>
            </a:r>
            <a:r>
              <a:rPr lang="en-US" sz="25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(utility).</a:t>
            </a:r>
          </a:p>
          <a:p>
            <a:endParaRPr lang="en-ID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58253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59D8-DC34-F4F2-642D-59FDE9B7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BA7E5-42E7-7DC2-1C62-A63A0FE38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buNone/>
            </a:pPr>
            <a:r>
              <a:rPr lang="en-US" sz="3200" dirty="0">
                <a:latin typeface="Arial Black" pitchFamily="34" charset="0"/>
              </a:rPr>
              <a:t>Lembaga </a:t>
            </a:r>
            <a:r>
              <a:rPr lang="en-US" sz="3200" dirty="0" err="1">
                <a:latin typeface="Arial Black" pitchFamily="34" charset="0"/>
              </a:rPr>
              <a:t>kemasyarakatan</a:t>
            </a:r>
            <a:r>
              <a:rPr lang="en-US" sz="3200" dirty="0">
                <a:latin typeface="Arial Black" pitchFamily="34" charset="0"/>
              </a:rPr>
              <a:t> dan/</a:t>
            </a:r>
            <a:r>
              <a:rPr lang="en-US" sz="3200" dirty="0" err="1">
                <a:latin typeface="Arial Black" pitchFamily="34" charset="0"/>
              </a:rPr>
              <a:t>atau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kelompok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sosial</a:t>
            </a:r>
            <a:r>
              <a:rPr lang="en-US" sz="3200" dirty="0">
                <a:latin typeface="Arial Black" pitchFamily="34" charset="0"/>
              </a:rPr>
              <a:t> yang </a:t>
            </a:r>
            <a:r>
              <a:rPr lang="en-US" sz="3200" dirty="0" err="1">
                <a:latin typeface="Arial Black" pitchFamily="34" charset="0"/>
              </a:rPr>
              <a:t>mempunyai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peran</a:t>
            </a:r>
            <a:r>
              <a:rPr lang="en-US" sz="3200" dirty="0">
                <a:latin typeface="Arial Black" pitchFamily="34" charset="0"/>
              </a:rPr>
              <a:t> dan </a:t>
            </a:r>
            <a:r>
              <a:rPr lang="en-US" sz="3200" dirty="0" err="1">
                <a:latin typeface="Arial Black" pitchFamily="34" charset="0"/>
              </a:rPr>
              <a:t>fungsi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edukatif</a:t>
            </a:r>
            <a:r>
              <a:rPr lang="en-US" sz="3200" dirty="0">
                <a:latin typeface="Arial Black" pitchFamily="34" charset="0"/>
              </a:rPr>
              <a:t> yang </a:t>
            </a:r>
            <a:r>
              <a:rPr lang="en-US" sz="3200" dirty="0" err="1">
                <a:latin typeface="Arial Black" pitchFamily="34" charset="0"/>
              </a:rPr>
              <a:t>besar</a:t>
            </a:r>
            <a:r>
              <a:rPr lang="en-US" sz="3200" dirty="0">
                <a:latin typeface="Arial Black" pitchFamily="34" charset="0"/>
              </a:rPr>
              <a:t>, </a:t>
            </a:r>
            <a:r>
              <a:rPr lang="en-US" sz="3200" dirty="0" err="1">
                <a:latin typeface="Arial Black" pitchFamily="34" charset="0"/>
              </a:rPr>
              <a:t>antara</a:t>
            </a:r>
            <a:r>
              <a:rPr lang="en-US" sz="3200" dirty="0">
                <a:latin typeface="Arial Black" pitchFamily="34" charset="0"/>
              </a:rPr>
              <a:t> lain:</a:t>
            </a:r>
          </a:p>
          <a:p>
            <a:pPr algn="just">
              <a:buNone/>
            </a:pPr>
            <a:endParaRPr lang="en-US" sz="3200" dirty="0">
              <a:latin typeface="Arial Black" pitchFamily="34" charset="0"/>
            </a:endParaRPr>
          </a:p>
          <a:p>
            <a:r>
              <a:rPr lang="en-US" sz="3200" dirty="0" err="1">
                <a:latin typeface="Arial Black" pitchFamily="34" charset="0"/>
              </a:rPr>
              <a:t>Kelompok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sebaya</a:t>
            </a:r>
            <a:endParaRPr lang="en-US" sz="3200" dirty="0">
              <a:latin typeface="Arial Black" pitchFamily="34" charset="0"/>
            </a:endParaRPr>
          </a:p>
          <a:p>
            <a:r>
              <a:rPr lang="en-US" sz="3200" dirty="0" err="1">
                <a:latin typeface="Arial Black" pitchFamily="34" charset="0"/>
              </a:rPr>
              <a:t>Organisasi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kepemudaan</a:t>
            </a:r>
            <a:endParaRPr lang="en-US" sz="3200" dirty="0">
              <a:latin typeface="Arial Black" pitchFamily="34" charset="0"/>
            </a:endParaRPr>
          </a:p>
          <a:p>
            <a:r>
              <a:rPr lang="en-US" sz="3200" dirty="0" err="1">
                <a:latin typeface="Arial Black" pitchFamily="34" charset="0"/>
              </a:rPr>
              <a:t>Organisasi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keagamaan</a:t>
            </a:r>
            <a:endParaRPr lang="en-US" sz="3200" dirty="0">
              <a:latin typeface="Arial Black" pitchFamily="34" charset="0"/>
            </a:endParaRPr>
          </a:p>
          <a:p>
            <a:r>
              <a:rPr lang="en-US" sz="3200" dirty="0" err="1">
                <a:latin typeface="Arial Black" pitchFamily="34" charset="0"/>
              </a:rPr>
              <a:t>Organisasi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ekonomi</a:t>
            </a:r>
            <a:endParaRPr lang="en-US" sz="3200" dirty="0">
              <a:latin typeface="Arial Black" pitchFamily="34" charset="0"/>
            </a:endParaRPr>
          </a:p>
          <a:p>
            <a:r>
              <a:rPr lang="en-US" sz="3200" dirty="0" err="1">
                <a:latin typeface="Arial Black" pitchFamily="34" charset="0"/>
              </a:rPr>
              <a:t>Organisasi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politik</a:t>
            </a:r>
            <a:endParaRPr lang="en-US" sz="3200" dirty="0">
              <a:latin typeface="Arial Black" pitchFamily="34" charset="0"/>
            </a:endParaRPr>
          </a:p>
          <a:p>
            <a:r>
              <a:rPr lang="en-US" sz="3200" dirty="0" err="1">
                <a:latin typeface="Arial Black" pitchFamily="34" charset="0"/>
              </a:rPr>
              <a:t>Organisasi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kebudayaan</a:t>
            </a:r>
            <a:endParaRPr lang="en-US" sz="3200" dirty="0">
              <a:latin typeface="Arial Black" pitchFamily="34" charset="0"/>
            </a:endParaRPr>
          </a:p>
          <a:p>
            <a:r>
              <a:rPr lang="en-US" sz="3200" dirty="0">
                <a:latin typeface="Arial Black" pitchFamily="34" charset="0"/>
              </a:rPr>
              <a:t>Media masa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249803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AA12-83FE-0917-7B22-28819304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erlin Sans FB" pitchFamily="34" charset="0"/>
              </a:rPr>
              <a:t>C</a:t>
            </a:r>
            <a:r>
              <a:rPr lang="en-US" sz="4000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erlin Sans FB" pitchFamily="34" charset="0"/>
              </a:rPr>
              <a:t>. PENGARUH TIMBAL BALIK ANTARA TRIPUSAT PENDIDIKAN </a:t>
            </a:r>
            <a:br>
              <a:rPr lang="en-US" sz="4000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erlin Sans FB" pitchFamily="34" charset="0"/>
              </a:rPr>
            </a:br>
            <a:r>
              <a:rPr lang="en-US" sz="4000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erlin Sans FB" pitchFamily="34" charset="0"/>
              </a:rPr>
              <a:t>TERHADAP PERKEMBANGAN PESERTA DIDIK</a:t>
            </a:r>
            <a:br>
              <a:rPr lang="en-US" sz="4000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484F6-7A40-7AF2-A650-0F45A36281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berpeluang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Pembimbing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pemantapan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berbudaya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Pengajaran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uapaya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penguasaan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Pelatihan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Pemahiran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harmonis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Tripusat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a.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diupayakan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permainan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edukatif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009537956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ppt/theme/theme2.xml><?xml version="1.0" encoding="utf-8"?>
<a:theme xmlns:a="http://schemas.openxmlformats.org/drawingml/2006/main" name="1_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1955</TotalTime>
  <Words>794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Berlin Sans FB</vt:lpstr>
      <vt:lpstr>Bookman Old Style</vt:lpstr>
      <vt:lpstr>Calisto MT</vt:lpstr>
      <vt:lpstr>Gotham Black</vt:lpstr>
      <vt:lpstr>Gotham Medium</vt:lpstr>
      <vt:lpstr>Gotham Rounded Book</vt:lpstr>
      <vt:lpstr>Times New Roman</vt:lpstr>
      <vt:lpstr>Trebuchet MS</vt:lpstr>
      <vt:lpstr>Tw Cen MT</vt:lpstr>
      <vt:lpstr>UNM - REDLINEtheme</vt:lpstr>
      <vt:lpstr>1_UNM - REDLINEtheme</vt:lpstr>
      <vt:lpstr>PowerPoint Presentation</vt:lpstr>
      <vt:lpstr>PowerPoint Presentation</vt:lpstr>
      <vt:lpstr>A. Pengertian dan Fungsi Lingkungan Pendidikan </vt:lpstr>
      <vt:lpstr>PowerPoint Presentation</vt:lpstr>
      <vt:lpstr>B. TRIPUSAT PENDIDIKAN </vt:lpstr>
      <vt:lpstr>PowerPoint Presentation</vt:lpstr>
      <vt:lpstr>PowerPoint Presentation</vt:lpstr>
      <vt:lpstr>PowerPoint Presentation</vt:lpstr>
      <vt:lpstr>C. PENGARUH TIMBAL BALIK ANTARA TRIPUSAT PENDIDIKAN  TERHADAP PERKEMBANGAN PESERTA DIDIK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Dedi Harianto</cp:lastModifiedBy>
  <cp:revision>38</cp:revision>
  <dcterms:created xsi:type="dcterms:W3CDTF">2019-12-23T14:04:21Z</dcterms:created>
  <dcterms:modified xsi:type="dcterms:W3CDTF">2024-10-11T14:00:35Z</dcterms:modified>
</cp:coreProperties>
</file>