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00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66460" y="3200399"/>
            <a:ext cx="4114800" cy="92710"/>
          </a:xfrm>
          <a:custGeom>
            <a:avLst/>
            <a:gdLst/>
            <a:ahLst/>
            <a:cxnLst/>
            <a:rect l="l" t="t" r="r" b="b"/>
            <a:pathLst>
              <a:path w="4114800" h="92710">
                <a:moveTo>
                  <a:pt x="4114800" y="1270"/>
                </a:moveTo>
                <a:lnTo>
                  <a:pt x="4114165" y="1270"/>
                </a:lnTo>
                <a:lnTo>
                  <a:pt x="4114165" y="0"/>
                </a:lnTo>
                <a:lnTo>
                  <a:pt x="0" y="0"/>
                </a:lnTo>
                <a:lnTo>
                  <a:pt x="0" y="1270"/>
                </a:lnTo>
                <a:lnTo>
                  <a:pt x="0" y="91440"/>
                </a:lnTo>
                <a:lnTo>
                  <a:pt x="0" y="92710"/>
                </a:lnTo>
                <a:lnTo>
                  <a:pt x="4114165" y="92710"/>
                </a:lnTo>
                <a:lnTo>
                  <a:pt x="4114165" y="91440"/>
                </a:lnTo>
                <a:lnTo>
                  <a:pt x="4114800" y="91440"/>
                </a:lnTo>
                <a:lnTo>
                  <a:pt x="411480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966459" y="3200399"/>
            <a:ext cx="4114800" cy="92710"/>
          </a:xfrm>
          <a:custGeom>
            <a:avLst/>
            <a:gdLst/>
            <a:ahLst/>
            <a:cxnLst/>
            <a:rect l="l" t="t" r="r" b="b"/>
            <a:pathLst>
              <a:path w="4114800" h="9271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0" y="90170"/>
                </a:lnTo>
                <a:lnTo>
                  <a:pt x="0" y="91439"/>
                </a:lnTo>
                <a:lnTo>
                  <a:pt x="0" y="92710"/>
                </a:lnTo>
                <a:lnTo>
                  <a:pt x="1269" y="92710"/>
                </a:lnTo>
                <a:lnTo>
                  <a:pt x="4112260" y="92710"/>
                </a:lnTo>
                <a:lnTo>
                  <a:pt x="4113530" y="92710"/>
                </a:lnTo>
                <a:lnTo>
                  <a:pt x="4114799" y="91439"/>
                </a:lnTo>
                <a:lnTo>
                  <a:pt x="4114799" y="90170"/>
                </a:lnTo>
                <a:lnTo>
                  <a:pt x="4114799" y="1270"/>
                </a:lnTo>
                <a:lnTo>
                  <a:pt x="4113530" y="0"/>
                </a:lnTo>
                <a:lnTo>
                  <a:pt x="4112260" y="0"/>
                </a:lnTo>
                <a:lnTo>
                  <a:pt x="126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3769" y="299719"/>
            <a:ext cx="817626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66460" y="3200399"/>
            <a:ext cx="4114800" cy="92710"/>
          </a:xfrm>
          <a:custGeom>
            <a:avLst/>
            <a:gdLst/>
            <a:ahLst/>
            <a:cxnLst/>
            <a:rect l="l" t="t" r="r" b="b"/>
            <a:pathLst>
              <a:path w="4114800" h="92710">
                <a:moveTo>
                  <a:pt x="4114800" y="1270"/>
                </a:moveTo>
                <a:lnTo>
                  <a:pt x="4114165" y="1270"/>
                </a:lnTo>
                <a:lnTo>
                  <a:pt x="4114165" y="0"/>
                </a:lnTo>
                <a:lnTo>
                  <a:pt x="0" y="0"/>
                </a:lnTo>
                <a:lnTo>
                  <a:pt x="0" y="1270"/>
                </a:lnTo>
                <a:lnTo>
                  <a:pt x="0" y="91440"/>
                </a:lnTo>
                <a:lnTo>
                  <a:pt x="0" y="92710"/>
                </a:lnTo>
                <a:lnTo>
                  <a:pt x="4114165" y="92710"/>
                </a:lnTo>
                <a:lnTo>
                  <a:pt x="4114165" y="91440"/>
                </a:lnTo>
                <a:lnTo>
                  <a:pt x="4114800" y="91440"/>
                </a:lnTo>
                <a:lnTo>
                  <a:pt x="4114800" y="127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966460" y="3200399"/>
            <a:ext cx="4114800" cy="92710"/>
          </a:xfrm>
          <a:custGeom>
            <a:avLst/>
            <a:gdLst/>
            <a:ahLst/>
            <a:cxnLst/>
            <a:rect l="l" t="t" r="r" b="b"/>
            <a:pathLst>
              <a:path w="4114800" h="92710">
                <a:moveTo>
                  <a:pt x="1269" y="0"/>
                </a:moveTo>
                <a:lnTo>
                  <a:pt x="0" y="0"/>
                </a:lnTo>
                <a:lnTo>
                  <a:pt x="0" y="1270"/>
                </a:lnTo>
                <a:lnTo>
                  <a:pt x="0" y="90170"/>
                </a:lnTo>
                <a:lnTo>
                  <a:pt x="0" y="91439"/>
                </a:lnTo>
                <a:lnTo>
                  <a:pt x="0" y="92710"/>
                </a:lnTo>
                <a:lnTo>
                  <a:pt x="1269" y="92710"/>
                </a:lnTo>
                <a:lnTo>
                  <a:pt x="4112260" y="92710"/>
                </a:lnTo>
                <a:lnTo>
                  <a:pt x="4113530" y="92710"/>
                </a:lnTo>
                <a:lnTo>
                  <a:pt x="4114799" y="91439"/>
                </a:lnTo>
                <a:lnTo>
                  <a:pt x="4114799" y="90170"/>
                </a:lnTo>
                <a:lnTo>
                  <a:pt x="4114799" y="1270"/>
                </a:lnTo>
                <a:lnTo>
                  <a:pt x="4113530" y="0"/>
                </a:lnTo>
                <a:lnTo>
                  <a:pt x="4112260" y="0"/>
                </a:lnTo>
                <a:lnTo>
                  <a:pt x="1269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0081260" y="0"/>
                </a:moveTo>
                <a:lnTo>
                  <a:pt x="0" y="0"/>
                </a:lnTo>
                <a:lnTo>
                  <a:pt x="0" y="7559040"/>
                </a:lnTo>
                <a:lnTo>
                  <a:pt x="10081260" y="7559040"/>
                </a:lnTo>
                <a:lnTo>
                  <a:pt x="1008126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1270" y="0"/>
                </a:moveTo>
                <a:lnTo>
                  <a:pt x="0" y="0"/>
                </a:lnTo>
                <a:lnTo>
                  <a:pt x="0" y="1270"/>
                </a:lnTo>
                <a:lnTo>
                  <a:pt x="0" y="7557770"/>
                </a:lnTo>
                <a:lnTo>
                  <a:pt x="0" y="7559040"/>
                </a:lnTo>
                <a:lnTo>
                  <a:pt x="1270" y="7559040"/>
                </a:lnTo>
                <a:lnTo>
                  <a:pt x="10079990" y="7559040"/>
                </a:lnTo>
                <a:lnTo>
                  <a:pt x="10081260" y="7559040"/>
                </a:lnTo>
                <a:lnTo>
                  <a:pt x="10081260" y="7557770"/>
                </a:lnTo>
                <a:lnTo>
                  <a:pt x="10081260" y="1270"/>
                </a:lnTo>
                <a:lnTo>
                  <a:pt x="10081260" y="0"/>
                </a:lnTo>
                <a:lnTo>
                  <a:pt x="10079990" y="0"/>
                </a:lnTo>
                <a:lnTo>
                  <a:pt x="1270" y="0"/>
                </a:lnTo>
                <a:close/>
              </a:path>
            </a:pathLst>
          </a:custGeom>
          <a:ln w="934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909" y="345440"/>
            <a:ext cx="872998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3900" y="2346959"/>
            <a:ext cx="8636000" cy="3649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3195727"/>
            <a:ext cx="4124325" cy="102235"/>
            <a:chOff x="5961787" y="3195727"/>
            <a:chExt cx="4124325" cy="102235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7389" y="2226309"/>
            <a:ext cx="4895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330066"/>
                </a:solidFill>
                <a:latin typeface="Arial"/>
                <a:cs typeface="Arial"/>
              </a:rPr>
              <a:t>Perencanaan</a:t>
            </a:r>
            <a:r>
              <a:rPr sz="4400" b="1" spc="-60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330066"/>
                </a:solidFill>
                <a:latin typeface="Arial"/>
                <a:cs typeface="Arial"/>
              </a:rPr>
              <a:t>SDM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03520"/>
            <a:ext cx="3383279" cy="225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2679700"/>
            <a:ext cx="4124325" cy="2623820"/>
            <a:chOff x="5961787" y="2679700"/>
            <a:chExt cx="4124325" cy="2623820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400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3539" y="2679700"/>
              <a:ext cx="2410459" cy="2623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9300" y="688340"/>
            <a:ext cx="6951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4145" algn="l"/>
              </a:tabLst>
            </a:pPr>
            <a:r>
              <a:rPr sz="4400" spc="-5" dirty="0"/>
              <a:t>Penyebab	Permintaan</a:t>
            </a:r>
            <a:r>
              <a:rPr sz="4400" spc="-65" dirty="0"/>
              <a:t> </a:t>
            </a:r>
            <a:r>
              <a:rPr sz="4400" spc="-5" dirty="0"/>
              <a:t>SDM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835660" y="2125979"/>
            <a:ext cx="4732020" cy="40436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solidFill>
                  <a:srgbClr val="66FF33"/>
                </a:solidFill>
                <a:latin typeface="Arial"/>
                <a:cs typeface="Arial"/>
              </a:rPr>
              <a:t>Faktor</a:t>
            </a:r>
            <a:r>
              <a:rPr sz="3200" b="1" spc="-30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6FF33"/>
                </a:solidFill>
                <a:latin typeface="Arial"/>
                <a:cs typeface="Arial"/>
              </a:rPr>
              <a:t>Organisasional</a:t>
            </a:r>
            <a:endParaRPr sz="3200">
              <a:latin typeface="Arial"/>
              <a:cs typeface="Arial"/>
            </a:endParaRPr>
          </a:p>
          <a:p>
            <a:pPr marL="962660" indent="-28702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Rencana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stratejik</a:t>
            </a:r>
            <a:endParaRPr sz="2800">
              <a:latin typeface="Arial"/>
              <a:cs typeface="Arial"/>
            </a:endParaRPr>
          </a:p>
          <a:p>
            <a:pPr marL="962660" indent="-287020">
              <a:lnSpc>
                <a:spcPct val="100000"/>
              </a:lnSpc>
              <a:spcBef>
                <a:spcPts val="69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Anggaran</a:t>
            </a:r>
            <a:endParaRPr sz="2800">
              <a:latin typeface="Arial"/>
              <a:cs typeface="Arial"/>
            </a:endParaRPr>
          </a:p>
          <a:p>
            <a:pPr marL="962660" marR="5080" indent="-28702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Ramalan penjualan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dan  </a:t>
            </a:r>
            <a:r>
              <a:rPr sz="2800" spc="-5" dirty="0">
                <a:latin typeface="Arial"/>
                <a:cs typeface="Arial"/>
              </a:rPr>
              <a:t>produksi</a:t>
            </a:r>
            <a:endParaRPr sz="2800">
              <a:latin typeface="Arial"/>
              <a:cs typeface="Arial"/>
            </a:endParaRPr>
          </a:p>
          <a:p>
            <a:pPr marL="962660" indent="-287020">
              <a:lnSpc>
                <a:spcPct val="100000"/>
              </a:lnSpc>
              <a:spcBef>
                <a:spcPts val="69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Perusahaan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baru</a:t>
            </a:r>
            <a:endParaRPr sz="2800">
              <a:latin typeface="Arial"/>
              <a:cs typeface="Arial"/>
            </a:endParaRPr>
          </a:p>
          <a:p>
            <a:pPr marL="962660" marR="241935" indent="-28702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Desain organisasi </a:t>
            </a:r>
            <a:r>
              <a:rPr sz="2800" spc="-10" dirty="0">
                <a:latin typeface="Arial"/>
                <a:cs typeface="Arial"/>
              </a:rPr>
              <a:t>dan  </a:t>
            </a:r>
            <a:r>
              <a:rPr sz="2800" spc="-5" dirty="0">
                <a:latin typeface="Arial"/>
                <a:cs typeface="Arial"/>
              </a:rPr>
              <a:t>jabatan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0" y="2689860"/>
            <a:ext cx="4325620" cy="3929379"/>
            <a:chOff x="5760720" y="2689860"/>
            <a:chExt cx="4325620" cy="3929379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60" y="3200400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0720" y="2689860"/>
              <a:ext cx="3966209" cy="3929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610" y="688340"/>
            <a:ext cx="42805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Permintaan</a:t>
            </a:r>
            <a:r>
              <a:rPr sz="4400" spc="-70" dirty="0"/>
              <a:t> </a:t>
            </a:r>
            <a:r>
              <a:rPr sz="4400" spc="-5" dirty="0"/>
              <a:t>SDM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062989" y="2176960"/>
            <a:ext cx="4358005" cy="31889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Faktor Angkatan</a:t>
            </a:r>
            <a:r>
              <a:rPr sz="32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Kerja</a:t>
            </a:r>
            <a:endParaRPr sz="3200">
              <a:latin typeface="Arial"/>
              <a:cs typeface="Arial"/>
            </a:endParaRPr>
          </a:p>
          <a:p>
            <a:pPr marL="961390" indent="-287020">
              <a:lnSpc>
                <a:spcPct val="100000"/>
              </a:lnSpc>
              <a:spcBef>
                <a:spcPts val="690"/>
              </a:spcBef>
              <a:buFont typeface="Wingdings"/>
              <a:buChar char=""/>
              <a:tabLst>
                <a:tab pos="961390" algn="l"/>
              </a:tabLst>
            </a:pPr>
            <a:r>
              <a:rPr sz="2800" spc="-5" dirty="0">
                <a:latin typeface="Arial"/>
                <a:cs typeface="Arial"/>
              </a:rPr>
              <a:t>Pensiun</a:t>
            </a:r>
            <a:endParaRPr sz="2800">
              <a:latin typeface="Arial"/>
              <a:cs typeface="Arial"/>
            </a:endParaRPr>
          </a:p>
          <a:p>
            <a:pPr marL="961390" indent="-28702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1390" algn="l"/>
              </a:tabLst>
            </a:pPr>
            <a:r>
              <a:rPr sz="2800" spc="-5" dirty="0">
                <a:latin typeface="Arial"/>
                <a:cs typeface="Arial"/>
              </a:rPr>
              <a:t>Pengunduran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diri</a:t>
            </a:r>
            <a:endParaRPr sz="2800">
              <a:latin typeface="Arial"/>
              <a:cs typeface="Arial"/>
            </a:endParaRPr>
          </a:p>
          <a:p>
            <a:pPr marL="961390" indent="-28702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1390" algn="l"/>
              </a:tabLst>
            </a:pPr>
            <a:r>
              <a:rPr sz="2800" spc="-5" dirty="0">
                <a:latin typeface="Arial"/>
                <a:cs typeface="Arial"/>
              </a:rPr>
              <a:t>Pemberhentian</a:t>
            </a:r>
            <a:endParaRPr sz="2800">
              <a:latin typeface="Arial"/>
              <a:cs typeface="Arial"/>
            </a:endParaRPr>
          </a:p>
          <a:p>
            <a:pPr marL="961390" indent="-287020">
              <a:lnSpc>
                <a:spcPct val="100000"/>
              </a:lnSpc>
              <a:spcBef>
                <a:spcPts val="690"/>
              </a:spcBef>
              <a:buFont typeface="Wingdings"/>
              <a:buChar char=""/>
              <a:tabLst>
                <a:tab pos="961390" algn="l"/>
              </a:tabLst>
            </a:pPr>
            <a:r>
              <a:rPr sz="2800" spc="-5" dirty="0">
                <a:latin typeface="Arial"/>
                <a:cs typeface="Arial"/>
              </a:rPr>
              <a:t>Kematian</a:t>
            </a:r>
            <a:endParaRPr sz="2800">
              <a:latin typeface="Arial"/>
              <a:cs typeface="Arial"/>
            </a:endParaRPr>
          </a:p>
          <a:p>
            <a:pPr marL="961390" indent="-28702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1390" algn="l"/>
              </a:tabLst>
            </a:pPr>
            <a:r>
              <a:rPr sz="2800" spc="-5" dirty="0">
                <a:latin typeface="Arial"/>
                <a:cs typeface="Arial"/>
              </a:rPr>
              <a:t>Kemangkiran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27647" y="3195727"/>
            <a:ext cx="2958465" cy="102235"/>
            <a:chOff x="7127647" y="3195727"/>
            <a:chExt cx="2958465" cy="102235"/>
          </a:xfrm>
        </p:grpSpPr>
        <p:sp>
          <p:nvSpPr>
            <p:cNvPr id="3" name="object 3"/>
            <p:cNvSpPr/>
            <p:nvPr/>
          </p:nvSpPr>
          <p:spPr>
            <a:xfrm>
              <a:off x="7132320" y="3200399"/>
              <a:ext cx="2948940" cy="92710"/>
            </a:xfrm>
            <a:custGeom>
              <a:avLst/>
              <a:gdLst/>
              <a:ahLst/>
              <a:cxnLst/>
              <a:rect l="l" t="t" r="r" b="b"/>
              <a:pathLst>
                <a:path w="2948940" h="92710">
                  <a:moveTo>
                    <a:pt x="2948940" y="1270"/>
                  </a:moveTo>
                  <a:lnTo>
                    <a:pt x="2948305" y="1270"/>
                  </a:lnTo>
                  <a:lnTo>
                    <a:pt x="294830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948305" y="92710"/>
                  </a:lnTo>
                  <a:lnTo>
                    <a:pt x="2948305" y="91440"/>
                  </a:lnTo>
                  <a:lnTo>
                    <a:pt x="2948940" y="91440"/>
                  </a:lnTo>
                  <a:lnTo>
                    <a:pt x="294894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32320" y="3200399"/>
              <a:ext cx="2948940" cy="92710"/>
            </a:xfrm>
            <a:custGeom>
              <a:avLst/>
              <a:gdLst/>
              <a:ahLst/>
              <a:cxnLst/>
              <a:rect l="l" t="t" r="r" b="b"/>
              <a:pathLst>
                <a:path w="2948940" h="92710">
                  <a:moveTo>
                    <a:pt x="1270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70" y="92710"/>
                  </a:lnTo>
                  <a:lnTo>
                    <a:pt x="2946400" y="92710"/>
                  </a:lnTo>
                  <a:lnTo>
                    <a:pt x="2947670" y="92710"/>
                  </a:lnTo>
                  <a:lnTo>
                    <a:pt x="2948939" y="91439"/>
                  </a:lnTo>
                  <a:lnTo>
                    <a:pt x="2948939" y="90170"/>
                  </a:lnTo>
                  <a:lnTo>
                    <a:pt x="2948939" y="1270"/>
                  </a:lnTo>
                  <a:lnTo>
                    <a:pt x="2947670" y="0"/>
                  </a:lnTo>
                  <a:lnTo>
                    <a:pt x="294640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1819" y="535940"/>
            <a:ext cx="7950834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033CC"/>
                </a:solidFill>
              </a:rPr>
              <a:t>Analisa Peramalan Kebutuhan</a:t>
            </a:r>
            <a:r>
              <a:rPr sz="3900" spc="-65" dirty="0">
                <a:solidFill>
                  <a:srgbClr val="0033CC"/>
                </a:solidFill>
              </a:rPr>
              <a:t> </a:t>
            </a:r>
            <a:r>
              <a:rPr sz="3900" spc="-5" dirty="0">
                <a:solidFill>
                  <a:srgbClr val="0033CC"/>
                </a:solidFill>
              </a:rPr>
              <a:t>SDM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535940" y="2006600"/>
            <a:ext cx="6609080" cy="401827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329"/>
              </a:lnSpc>
              <a:spcBef>
                <a:spcPts val="235"/>
              </a:spcBef>
            </a:pPr>
            <a:r>
              <a:rPr sz="2800" spc="-10" dirty="0">
                <a:latin typeface="Verdana"/>
                <a:cs typeface="Verdana"/>
              </a:rPr>
              <a:t>Teknik-teknik peramalan kebutuhan,  </a:t>
            </a:r>
            <a:r>
              <a:rPr sz="2800" spc="-5" dirty="0">
                <a:latin typeface="Verdana"/>
                <a:cs typeface="Verdana"/>
              </a:rPr>
              <a:t>yaitu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:</a:t>
            </a:r>
            <a:endParaRPr sz="2800">
              <a:latin typeface="Verdana"/>
              <a:cs typeface="Verdana"/>
            </a:endParaRPr>
          </a:p>
          <a:p>
            <a:pPr marL="582295" marR="1356995" indent="-570230">
              <a:lnSpc>
                <a:spcPct val="79900"/>
              </a:lnSpc>
              <a:spcBef>
                <a:spcPts val="550"/>
              </a:spcBef>
              <a:buAutoNum type="arabicPeriod"/>
              <a:tabLst>
                <a:tab pos="582295" algn="l"/>
                <a:tab pos="582930" algn="l"/>
              </a:tabLst>
            </a:pPr>
            <a:r>
              <a:rPr sz="2800" spc="-10" dirty="0">
                <a:latin typeface="Verdana"/>
                <a:cs typeface="Verdana"/>
              </a:rPr>
              <a:t>Ramalan </a:t>
            </a:r>
            <a:r>
              <a:rPr sz="2800" spc="-5" dirty="0">
                <a:latin typeface="Verdana"/>
                <a:cs typeface="Verdana"/>
              </a:rPr>
              <a:t>para </a:t>
            </a:r>
            <a:r>
              <a:rPr sz="2800" spc="-10" dirty="0">
                <a:latin typeface="Verdana"/>
                <a:cs typeface="Verdana"/>
              </a:rPr>
              <a:t>ahli</a:t>
            </a:r>
            <a:r>
              <a:rPr sz="2800" spc="-7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(</a:t>
            </a:r>
            <a:r>
              <a:rPr sz="2800" i="1" spc="-5" dirty="0">
                <a:latin typeface="Verdana"/>
                <a:cs typeface="Verdana"/>
              </a:rPr>
              <a:t>expert  forecast</a:t>
            </a:r>
            <a:r>
              <a:rPr sz="2800" spc="-5" dirty="0">
                <a:latin typeface="Verdana"/>
                <a:cs typeface="Verdana"/>
              </a:rPr>
              <a:t>) atau </a:t>
            </a:r>
            <a:r>
              <a:rPr sz="2800" i="1" spc="-10" dirty="0">
                <a:latin typeface="Verdana"/>
                <a:cs typeface="Verdana"/>
              </a:rPr>
              <a:t>judgement  technique</a:t>
            </a:r>
            <a:r>
              <a:rPr sz="2800" spc="-10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582930" indent="-570230">
              <a:lnSpc>
                <a:spcPts val="3005"/>
              </a:lnSpc>
              <a:buAutoNum type="arabicPeriod"/>
              <a:tabLst>
                <a:tab pos="582295" algn="l"/>
                <a:tab pos="582930" algn="l"/>
              </a:tabLst>
            </a:pPr>
            <a:r>
              <a:rPr sz="2800" spc="-10" dirty="0">
                <a:latin typeface="Verdana"/>
                <a:cs typeface="Verdana"/>
              </a:rPr>
              <a:t>Analisis kecenderungan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atau</a:t>
            </a:r>
            <a:endParaRPr sz="2800">
              <a:latin typeface="Verdana"/>
              <a:cs typeface="Verdana"/>
            </a:endParaRPr>
          </a:p>
          <a:p>
            <a:pPr marL="582295">
              <a:lnSpc>
                <a:spcPts val="3010"/>
              </a:lnSpc>
            </a:pPr>
            <a:r>
              <a:rPr sz="2800" i="1" spc="-10" dirty="0">
                <a:latin typeface="Verdana"/>
                <a:cs typeface="Verdana"/>
              </a:rPr>
              <a:t>trend</a:t>
            </a:r>
            <a:r>
              <a:rPr sz="2800" i="1" spc="-20" dirty="0">
                <a:latin typeface="Verdana"/>
                <a:cs typeface="Verdana"/>
              </a:rPr>
              <a:t> </a:t>
            </a:r>
            <a:r>
              <a:rPr sz="2800" i="1" spc="-5" dirty="0">
                <a:latin typeface="Verdana"/>
                <a:cs typeface="Verdana"/>
              </a:rPr>
              <a:t>analysis</a:t>
            </a:r>
            <a:r>
              <a:rPr sz="2800" spc="-5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582930" indent="-570230">
              <a:lnSpc>
                <a:spcPts val="3335"/>
              </a:lnSpc>
              <a:buFont typeface="Verdana"/>
              <a:buAutoNum type="arabicPeriod" startAt="3"/>
              <a:tabLst>
                <a:tab pos="582295" algn="l"/>
                <a:tab pos="582930" algn="l"/>
              </a:tabLst>
            </a:pPr>
            <a:r>
              <a:rPr sz="2800" i="1" spc="-10" dirty="0">
                <a:latin typeface="Verdana"/>
                <a:cs typeface="Verdana"/>
              </a:rPr>
              <a:t>Budget </a:t>
            </a:r>
            <a:r>
              <a:rPr sz="2800" i="1" spc="-5" dirty="0">
                <a:latin typeface="Verdana"/>
                <a:cs typeface="Verdana"/>
              </a:rPr>
              <a:t>and </a:t>
            </a:r>
            <a:r>
              <a:rPr sz="2800" i="1" spc="-10" dirty="0">
                <a:latin typeface="Verdana"/>
                <a:cs typeface="Verdana"/>
              </a:rPr>
              <a:t>planning</a:t>
            </a:r>
            <a:r>
              <a:rPr sz="2800" i="1" spc="-20" dirty="0">
                <a:latin typeface="Verdana"/>
                <a:cs typeface="Verdana"/>
              </a:rPr>
              <a:t> </a:t>
            </a:r>
            <a:r>
              <a:rPr sz="2800" i="1" spc="-5" dirty="0">
                <a:latin typeface="Verdana"/>
                <a:cs typeface="Verdana"/>
              </a:rPr>
              <a:t>analysis</a:t>
            </a:r>
            <a:r>
              <a:rPr sz="2800" spc="-5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582930" indent="-570230">
              <a:lnSpc>
                <a:spcPts val="3340"/>
              </a:lnSpc>
              <a:buFont typeface="Verdana"/>
              <a:buAutoNum type="arabicPeriod" startAt="3"/>
              <a:tabLst>
                <a:tab pos="582295" algn="l"/>
                <a:tab pos="582930" algn="l"/>
              </a:tabLst>
            </a:pPr>
            <a:r>
              <a:rPr sz="2800" i="1" spc="-10" dirty="0">
                <a:latin typeface="Verdana"/>
                <a:cs typeface="Verdana"/>
              </a:rPr>
              <a:t>New venture </a:t>
            </a:r>
            <a:r>
              <a:rPr sz="2800" i="1" spc="-5" dirty="0">
                <a:latin typeface="Verdana"/>
                <a:cs typeface="Verdana"/>
              </a:rPr>
              <a:t>analysis</a:t>
            </a:r>
            <a:r>
              <a:rPr sz="2800" spc="-5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  <a:p>
            <a:pPr marL="582930" indent="-570230">
              <a:lnSpc>
                <a:spcPts val="3350"/>
              </a:lnSpc>
              <a:buFont typeface="Verdana"/>
              <a:buAutoNum type="arabicPeriod" startAt="3"/>
              <a:tabLst>
                <a:tab pos="582295" algn="l"/>
                <a:tab pos="582930" algn="l"/>
              </a:tabLst>
            </a:pPr>
            <a:r>
              <a:rPr sz="2800" i="1" spc="-10" dirty="0">
                <a:latin typeface="Verdana"/>
                <a:cs typeface="Verdana"/>
              </a:rPr>
              <a:t>Statistical</a:t>
            </a:r>
            <a:r>
              <a:rPr sz="2800" i="1" spc="-15" dirty="0">
                <a:latin typeface="Verdana"/>
                <a:cs typeface="Verdana"/>
              </a:rPr>
              <a:t> </a:t>
            </a:r>
            <a:r>
              <a:rPr sz="2800" i="1" spc="-5" dirty="0">
                <a:latin typeface="Verdana"/>
                <a:cs typeface="Verdana"/>
              </a:rPr>
              <a:t>analysis</a:t>
            </a:r>
            <a:r>
              <a:rPr sz="2800" spc="-5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9800" y="5577840"/>
            <a:ext cx="2788920" cy="195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2217" y="3195727"/>
            <a:ext cx="1951355" cy="102235"/>
            <a:chOff x="8132217" y="3195727"/>
            <a:chExt cx="1951355" cy="102235"/>
          </a:xfrm>
        </p:grpSpPr>
        <p:sp>
          <p:nvSpPr>
            <p:cNvPr id="3" name="object 3"/>
            <p:cNvSpPr/>
            <p:nvPr/>
          </p:nvSpPr>
          <p:spPr>
            <a:xfrm>
              <a:off x="8136890" y="3200399"/>
              <a:ext cx="1941830" cy="92710"/>
            </a:xfrm>
            <a:custGeom>
              <a:avLst/>
              <a:gdLst/>
              <a:ahLst/>
              <a:cxnLst/>
              <a:rect l="l" t="t" r="r" b="b"/>
              <a:pathLst>
                <a:path w="1941829" h="92710">
                  <a:moveTo>
                    <a:pt x="1941830" y="1270"/>
                  </a:moveTo>
                  <a:lnTo>
                    <a:pt x="1941195" y="1270"/>
                  </a:lnTo>
                  <a:lnTo>
                    <a:pt x="194119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1941195" y="92710"/>
                  </a:lnTo>
                  <a:lnTo>
                    <a:pt x="1941195" y="91440"/>
                  </a:lnTo>
                  <a:lnTo>
                    <a:pt x="1941830" y="91440"/>
                  </a:lnTo>
                  <a:lnTo>
                    <a:pt x="194183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6889" y="3200399"/>
              <a:ext cx="1941830" cy="92710"/>
            </a:xfrm>
            <a:custGeom>
              <a:avLst/>
              <a:gdLst/>
              <a:ahLst/>
              <a:cxnLst/>
              <a:rect l="l" t="t" r="r" b="b"/>
              <a:pathLst>
                <a:path w="1941829" h="92710">
                  <a:moveTo>
                    <a:pt x="1269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69" y="92710"/>
                  </a:lnTo>
                  <a:lnTo>
                    <a:pt x="1940559" y="92710"/>
                  </a:lnTo>
                  <a:lnTo>
                    <a:pt x="1941829" y="91439"/>
                  </a:lnTo>
                  <a:lnTo>
                    <a:pt x="1941829" y="90170"/>
                  </a:lnTo>
                  <a:lnTo>
                    <a:pt x="1941829" y="1270"/>
                  </a:lnTo>
                  <a:lnTo>
                    <a:pt x="1940559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6429" y="497840"/>
            <a:ext cx="5304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33CC"/>
                </a:solidFill>
              </a:rPr>
              <a:t>1. Ramalan Para</a:t>
            </a:r>
            <a:r>
              <a:rPr sz="4400" spc="-75" dirty="0">
                <a:solidFill>
                  <a:srgbClr val="0033CC"/>
                </a:solidFill>
              </a:rPr>
              <a:t> </a:t>
            </a:r>
            <a:r>
              <a:rPr sz="4400" spc="-5" dirty="0">
                <a:solidFill>
                  <a:srgbClr val="0033CC"/>
                </a:solidFill>
              </a:rPr>
              <a:t>Ahli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441959" y="2018029"/>
            <a:ext cx="7656195" cy="55054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330" marR="5080" indent="-341630">
              <a:lnSpc>
                <a:spcPct val="79900"/>
              </a:lnSpc>
              <a:spcBef>
                <a:spcPts val="675"/>
              </a:spcBef>
              <a:buFont typeface="Wingdings"/>
              <a:buChar char=""/>
              <a:tabLst>
                <a:tab pos="354330" algn="l"/>
              </a:tabLst>
            </a:pPr>
            <a:r>
              <a:rPr sz="2400" i="1" spc="-5" dirty="0">
                <a:latin typeface="Verdana"/>
                <a:cs typeface="Verdana"/>
              </a:rPr>
              <a:t>Nominal Delphi Technique </a:t>
            </a:r>
            <a:r>
              <a:rPr sz="2400" spc="-5" dirty="0">
                <a:latin typeface="Verdana"/>
                <a:cs typeface="Verdana"/>
              </a:rPr>
              <a:t>(NGT), </a:t>
            </a:r>
            <a:r>
              <a:rPr sz="2400" spc="-10" dirty="0">
                <a:latin typeface="Verdana"/>
                <a:cs typeface="Verdana"/>
              </a:rPr>
              <a:t>yaitu  </a:t>
            </a:r>
            <a:r>
              <a:rPr sz="2400" spc="-5" dirty="0">
                <a:latin typeface="Verdana"/>
                <a:cs typeface="Verdana"/>
              </a:rPr>
              <a:t>menghadirkan ahli dan ditanyakan penyebab  perubahan kebutuhan pegawai </a:t>
            </a:r>
            <a:r>
              <a:rPr sz="2400" dirty="0">
                <a:latin typeface="Verdana"/>
                <a:cs typeface="Verdana"/>
              </a:rPr>
              <a:t>di </a:t>
            </a:r>
            <a:r>
              <a:rPr sz="2400" spc="-5" dirty="0">
                <a:latin typeface="Verdana"/>
                <a:cs typeface="Verdana"/>
              </a:rPr>
              <a:t>masa </a:t>
            </a:r>
            <a:r>
              <a:rPr sz="2400" dirty="0">
                <a:latin typeface="Verdana"/>
                <a:cs typeface="Verdana"/>
              </a:rPr>
              <a:t>yang  </a:t>
            </a:r>
            <a:r>
              <a:rPr sz="2400" spc="-10" dirty="0">
                <a:latin typeface="Verdana"/>
                <a:cs typeface="Verdana"/>
              </a:rPr>
              <a:t>akan </a:t>
            </a:r>
            <a:r>
              <a:rPr sz="2400" spc="-5" dirty="0">
                <a:latin typeface="Verdana"/>
                <a:cs typeface="Verdana"/>
              </a:rPr>
              <a:t>datang. </a:t>
            </a:r>
            <a:r>
              <a:rPr sz="2400" spc="-10" dirty="0">
                <a:latin typeface="Verdana"/>
                <a:cs typeface="Verdana"/>
              </a:rPr>
              <a:t>Hasilnya didiskusikan </a:t>
            </a:r>
            <a:r>
              <a:rPr sz="2400" spc="-5" dirty="0">
                <a:latin typeface="Verdana"/>
                <a:cs typeface="Verdana"/>
              </a:rPr>
              <a:t>secara  bersama-sama, </a:t>
            </a:r>
            <a:r>
              <a:rPr sz="2400" spc="-10" dirty="0">
                <a:latin typeface="Verdana"/>
                <a:cs typeface="Verdana"/>
              </a:rPr>
              <a:t>faktor </a:t>
            </a:r>
            <a:r>
              <a:rPr sz="2400" spc="-5" dirty="0">
                <a:latin typeface="Verdana"/>
                <a:cs typeface="Verdana"/>
              </a:rPr>
              <a:t>diranking atau diurutkan  dari yang paling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penting.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4250">
              <a:latin typeface="Verdana"/>
              <a:cs typeface="Verdana"/>
            </a:endParaRPr>
          </a:p>
          <a:p>
            <a:pPr marL="354330" marR="443230" indent="-341630">
              <a:lnSpc>
                <a:spcPct val="80000"/>
              </a:lnSpc>
              <a:spcBef>
                <a:spcPts val="5"/>
              </a:spcBef>
              <a:buFont typeface="Wingdings"/>
              <a:buChar char=""/>
              <a:tabLst>
                <a:tab pos="354330" algn="l"/>
              </a:tabLst>
            </a:pPr>
            <a:r>
              <a:rPr sz="2400" i="1" spc="-5" dirty="0">
                <a:latin typeface="Verdana"/>
                <a:cs typeface="Verdana"/>
              </a:rPr>
              <a:t>Delphy </a:t>
            </a:r>
            <a:r>
              <a:rPr sz="2400" i="1" dirty="0">
                <a:latin typeface="Verdana"/>
                <a:cs typeface="Verdana"/>
              </a:rPr>
              <a:t>Tecnique</a:t>
            </a:r>
            <a:r>
              <a:rPr sz="2400" dirty="0">
                <a:latin typeface="Verdana"/>
                <a:cs typeface="Verdana"/>
              </a:rPr>
              <a:t>, </a:t>
            </a:r>
            <a:r>
              <a:rPr sz="2400" spc="-10" dirty="0">
                <a:latin typeface="Verdana"/>
                <a:cs typeface="Verdana"/>
              </a:rPr>
              <a:t>yaitu </a:t>
            </a:r>
            <a:r>
              <a:rPr sz="2400" spc="-5" dirty="0">
                <a:latin typeface="Verdana"/>
                <a:cs typeface="Verdana"/>
              </a:rPr>
              <a:t>bila para ahli </a:t>
            </a:r>
            <a:r>
              <a:rPr sz="2400" spc="-10" dirty="0">
                <a:latin typeface="Verdana"/>
                <a:cs typeface="Verdana"/>
              </a:rPr>
              <a:t>tidak  </a:t>
            </a:r>
            <a:r>
              <a:rPr sz="2400" spc="-5" dirty="0">
                <a:latin typeface="Verdana"/>
                <a:cs typeface="Verdana"/>
              </a:rPr>
              <a:t>dapat berdiskusi secara bersama. Perencana  SDM meminta </a:t>
            </a:r>
            <a:r>
              <a:rPr sz="2400" dirty="0">
                <a:latin typeface="Verdana"/>
                <a:cs typeface="Verdana"/>
              </a:rPr>
              <a:t>pendapat </a:t>
            </a:r>
            <a:r>
              <a:rPr sz="2400" spc="-5" dirty="0">
                <a:latin typeface="Verdana"/>
                <a:cs typeface="Verdana"/>
              </a:rPr>
              <a:t>masing-masing ahli  kemudian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disimpulkan.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4250">
              <a:latin typeface="Verdana"/>
              <a:cs typeface="Verdana"/>
            </a:endParaRPr>
          </a:p>
          <a:p>
            <a:pPr marL="354330" marR="343535" indent="-341630">
              <a:lnSpc>
                <a:spcPct val="80000"/>
              </a:lnSpc>
              <a:buFont typeface="Wingdings"/>
              <a:buChar char=""/>
              <a:tabLst>
                <a:tab pos="354330" algn="l"/>
              </a:tabLst>
            </a:pPr>
            <a:r>
              <a:rPr sz="2400" spc="-10" dirty="0">
                <a:latin typeface="Verdana"/>
                <a:cs typeface="Verdana"/>
              </a:rPr>
              <a:t>Perkiran </a:t>
            </a:r>
            <a:r>
              <a:rPr sz="2400" spc="-5" dirty="0">
                <a:latin typeface="Verdana"/>
                <a:cs typeface="Verdana"/>
              </a:rPr>
              <a:t>manajer, yaitu kebutuhan SDM  </a:t>
            </a:r>
            <a:r>
              <a:rPr sz="2400" spc="-10" dirty="0">
                <a:latin typeface="Verdana"/>
                <a:cs typeface="Verdana"/>
              </a:rPr>
              <a:t>diperkirakan oleh </a:t>
            </a:r>
            <a:r>
              <a:rPr sz="2400" spc="-5" dirty="0">
                <a:latin typeface="Verdana"/>
                <a:cs typeface="Verdana"/>
              </a:rPr>
              <a:t>manajer puncak, kemudian  diberikan ke manajer </a:t>
            </a:r>
            <a:r>
              <a:rPr sz="2400" spc="5" dirty="0">
                <a:latin typeface="Verdana"/>
                <a:cs typeface="Verdana"/>
              </a:rPr>
              <a:t>di </a:t>
            </a:r>
            <a:r>
              <a:rPr sz="2400" spc="-5" dirty="0">
                <a:latin typeface="Verdana"/>
                <a:cs typeface="Verdana"/>
              </a:rPr>
              <a:t>bawahnya </a:t>
            </a:r>
            <a:r>
              <a:rPr sz="2400" spc="-10" dirty="0">
                <a:latin typeface="Verdana"/>
                <a:cs typeface="Verdana"/>
              </a:rPr>
              <a:t>atau  sebaliknya.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3238" y="3195727"/>
            <a:ext cx="2682875" cy="102235"/>
            <a:chOff x="7403238" y="3195727"/>
            <a:chExt cx="2682875" cy="102235"/>
          </a:xfrm>
        </p:grpSpPr>
        <p:sp>
          <p:nvSpPr>
            <p:cNvPr id="3" name="object 3"/>
            <p:cNvSpPr/>
            <p:nvPr/>
          </p:nvSpPr>
          <p:spPr>
            <a:xfrm>
              <a:off x="7407910" y="3200399"/>
              <a:ext cx="2673350" cy="92710"/>
            </a:xfrm>
            <a:custGeom>
              <a:avLst/>
              <a:gdLst/>
              <a:ahLst/>
              <a:cxnLst/>
              <a:rect l="l" t="t" r="r" b="b"/>
              <a:pathLst>
                <a:path w="2673350" h="92710">
                  <a:moveTo>
                    <a:pt x="2673350" y="1270"/>
                  </a:moveTo>
                  <a:lnTo>
                    <a:pt x="2672715" y="1270"/>
                  </a:lnTo>
                  <a:lnTo>
                    <a:pt x="26727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2672715" y="92710"/>
                  </a:lnTo>
                  <a:lnTo>
                    <a:pt x="2672715" y="91440"/>
                  </a:lnTo>
                  <a:lnTo>
                    <a:pt x="2673350" y="91440"/>
                  </a:lnTo>
                  <a:lnTo>
                    <a:pt x="267335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7910" y="3200399"/>
              <a:ext cx="2673350" cy="92710"/>
            </a:xfrm>
            <a:custGeom>
              <a:avLst/>
              <a:gdLst/>
              <a:ahLst/>
              <a:cxnLst/>
              <a:rect l="l" t="t" r="r" b="b"/>
              <a:pathLst>
                <a:path w="267335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2670810" y="92710"/>
                  </a:lnTo>
                  <a:lnTo>
                    <a:pt x="2672080" y="92710"/>
                  </a:lnTo>
                  <a:lnTo>
                    <a:pt x="2673350" y="91439"/>
                  </a:lnTo>
                  <a:lnTo>
                    <a:pt x="2673350" y="90170"/>
                  </a:lnTo>
                  <a:lnTo>
                    <a:pt x="2673350" y="1270"/>
                  </a:lnTo>
                  <a:lnTo>
                    <a:pt x="2672080" y="0"/>
                  </a:lnTo>
                  <a:lnTo>
                    <a:pt x="267081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30630" y="497840"/>
            <a:ext cx="6673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33CC"/>
                </a:solidFill>
              </a:rPr>
              <a:t>2. Analisis</a:t>
            </a:r>
            <a:r>
              <a:rPr sz="4400" dirty="0">
                <a:solidFill>
                  <a:srgbClr val="0033CC"/>
                </a:solidFill>
              </a:rPr>
              <a:t> </a:t>
            </a:r>
            <a:r>
              <a:rPr sz="4400" spc="-10" dirty="0">
                <a:solidFill>
                  <a:srgbClr val="0033CC"/>
                </a:solidFill>
              </a:rPr>
              <a:t>Kecenderungan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27380" y="1832610"/>
            <a:ext cx="6567170" cy="503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755">
              <a:lnSpc>
                <a:spcPct val="156700"/>
              </a:lnSpc>
              <a:spcBef>
                <a:spcPts val="100"/>
              </a:spcBef>
            </a:pPr>
            <a:r>
              <a:rPr sz="2600" spc="-5" dirty="0">
                <a:latin typeface="Verdana"/>
                <a:cs typeface="Verdana"/>
              </a:rPr>
              <a:t>Analisis dilakukan berdasarkan  kecenderungan kebutuhan pada masa  lalu, yaitu</a:t>
            </a:r>
            <a:r>
              <a:rPr sz="2600" spc="-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:</a:t>
            </a:r>
            <a:endParaRPr sz="2600">
              <a:latin typeface="Verdana"/>
              <a:cs typeface="Verdana"/>
            </a:endParaRPr>
          </a:p>
          <a:p>
            <a:pPr marL="354330" marR="248285" indent="-341630" algn="just">
              <a:lnSpc>
                <a:spcPct val="80000"/>
              </a:lnSpc>
              <a:spcBef>
                <a:spcPts val="2395"/>
              </a:spcBef>
              <a:buFont typeface="Wingdings"/>
              <a:buChar char=""/>
              <a:tabLst>
                <a:tab pos="354330" algn="l"/>
              </a:tabLst>
            </a:pPr>
            <a:r>
              <a:rPr sz="2600" spc="-5" dirty="0">
                <a:latin typeface="Verdana"/>
                <a:cs typeface="Verdana"/>
              </a:rPr>
              <a:t>Ekstrapolasi, yaitu mengasumsikan  bahwa tingkat perubahan masa lalu  sama dengan yang akan</a:t>
            </a:r>
            <a:r>
              <a:rPr sz="2600" spc="-4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datang.</a:t>
            </a:r>
            <a:endParaRPr sz="2600">
              <a:latin typeface="Verdana"/>
              <a:cs typeface="Verdana"/>
            </a:endParaRPr>
          </a:p>
          <a:p>
            <a:pPr marL="354330" marR="5080" indent="-341630">
              <a:lnSpc>
                <a:spcPct val="80000"/>
              </a:lnSpc>
              <a:spcBef>
                <a:spcPts val="2390"/>
              </a:spcBef>
              <a:buFont typeface="Wingdings"/>
              <a:buChar char=""/>
              <a:tabLst>
                <a:tab pos="354330" algn="l"/>
              </a:tabLst>
            </a:pPr>
            <a:r>
              <a:rPr sz="2600" spc="-5" dirty="0">
                <a:latin typeface="Verdana"/>
                <a:cs typeface="Verdana"/>
              </a:rPr>
              <a:t>Indeksasi, yaitu menghitung bahwa  rasio antara jumlah pegawai dengan  jumlah penjualan </a:t>
            </a:r>
            <a:r>
              <a:rPr sz="2600" dirty="0">
                <a:latin typeface="Verdana"/>
                <a:cs typeface="Verdana"/>
              </a:rPr>
              <a:t>atau </a:t>
            </a:r>
            <a:r>
              <a:rPr sz="2600" spc="-5" dirty="0">
                <a:latin typeface="Verdana"/>
                <a:cs typeface="Verdana"/>
              </a:rPr>
              <a:t>produksi pada  masa lalu akan sama di masa akan  datang.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0527" y="3195727"/>
            <a:ext cx="2775585" cy="102235"/>
            <a:chOff x="7310527" y="3195727"/>
            <a:chExt cx="2775585" cy="102235"/>
          </a:xfrm>
        </p:grpSpPr>
        <p:sp>
          <p:nvSpPr>
            <p:cNvPr id="3" name="object 3"/>
            <p:cNvSpPr/>
            <p:nvPr/>
          </p:nvSpPr>
          <p:spPr>
            <a:xfrm>
              <a:off x="7315200" y="3200399"/>
              <a:ext cx="2766060" cy="92710"/>
            </a:xfrm>
            <a:custGeom>
              <a:avLst/>
              <a:gdLst/>
              <a:ahLst/>
              <a:cxnLst/>
              <a:rect l="l" t="t" r="r" b="b"/>
              <a:pathLst>
                <a:path w="2766059" h="92710">
                  <a:moveTo>
                    <a:pt x="2766060" y="1270"/>
                  </a:moveTo>
                  <a:lnTo>
                    <a:pt x="2765425" y="1270"/>
                  </a:lnTo>
                  <a:lnTo>
                    <a:pt x="276542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765425" y="92710"/>
                  </a:lnTo>
                  <a:lnTo>
                    <a:pt x="2765425" y="91440"/>
                  </a:lnTo>
                  <a:lnTo>
                    <a:pt x="2766060" y="91440"/>
                  </a:lnTo>
                  <a:lnTo>
                    <a:pt x="276606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5199" y="3200399"/>
              <a:ext cx="2766060" cy="92710"/>
            </a:xfrm>
            <a:custGeom>
              <a:avLst/>
              <a:gdLst/>
              <a:ahLst/>
              <a:cxnLst/>
              <a:rect l="l" t="t" r="r" b="b"/>
              <a:pathLst>
                <a:path w="2766059" h="92710">
                  <a:moveTo>
                    <a:pt x="1270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70" y="92710"/>
                  </a:lnTo>
                  <a:lnTo>
                    <a:pt x="2763520" y="92710"/>
                  </a:lnTo>
                  <a:lnTo>
                    <a:pt x="2764790" y="92710"/>
                  </a:lnTo>
                  <a:lnTo>
                    <a:pt x="2766059" y="91439"/>
                  </a:lnTo>
                  <a:lnTo>
                    <a:pt x="2766059" y="90170"/>
                  </a:lnTo>
                  <a:lnTo>
                    <a:pt x="2766059" y="1270"/>
                  </a:lnTo>
                  <a:lnTo>
                    <a:pt x="2764790" y="0"/>
                  </a:lnTo>
                  <a:lnTo>
                    <a:pt x="276352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1780" y="566419"/>
            <a:ext cx="64179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0033CC"/>
                </a:solidFill>
              </a:rPr>
              <a:t>3. </a:t>
            </a:r>
            <a:r>
              <a:rPr sz="3500" i="1" spc="-5" dirty="0">
                <a:solidFill>
                  <a:srgbClr val="0033CC"/>
                </a:solidFill>
                <a:latin typeface="Arial"/>
                <a:cs typeface="Arial"/>
              </a:rPr>
              <a:t>Budget and </a:t>
            </a:r>
            <a:r>
              <a:rPr sz="3500" i="1" spc="-10" dirty="0">
                <a:solidFill>
                  <a:srgbClr val="0033CC"/>
                </a:solidFill>
                <a:latin typeface="Arial"/>
                <a:cs typeface="Arial"/>
              </a:rPr>
              <a:t>Planning</a:t>
            </a:r>
            <a:r>
              <a:rPr sz="3500" i="1" spc="-6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500" i="1" spc="-5" dirty="0">
                <a:solidFill>
                  <a:srgbClr val="0033CC"/>
                </a:solidFill>
                <a:latin typeface="Arial"/>
                <a:cs typeface="Arial"/>
              </a:rPr>
              <a:t>Analysis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30" y="2218690"/>
            <a:ext cx="6743065" cy="4046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130">
              <a:lnSpc>
                <a:spcPct val="120700"/>
              </a:lnSpc>
              <a:spcBef>
                <a:spcPts val="105"/>
              </a:spcBef>
              <a:tabLst>
                <a:tab pos="2606040" algn="l"/>
              </a:tabLst>
            </a:pPr>
            <a:r>
              <a:rPr sz="3200" i="1" spc="-5" dirty="0">
                <a:latin typeface="Verdana"/>
                <a:cs typeface="Verdana"/>
              </a:rPr>
              <a:t>Budget and planning analysis  </a:t>
            </a:r>
            <a:r>
              <a:rPr sz="3200" spc="-5" dirty="0">
                <a:latin typeface="Verdana"/>
                <a:cs typeface="Verdana"/>
              </a:rPr>
              <a:t>merupakan	jumlah budget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yang  telah disetujui, yang didalamnya  berisi jumlah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kebutuhan</a:t>
            </a:r>
            <a:endParaRPr sz="3200">
              <a:latin typeface="Verdana"/>
              <a:cs typeface="Verdana"/>
            </a:endParaRPr>
          </a:p>
          <a:p>
            <a:pPr marL="354330">
              <a:lnSpc>
                <a:spcPct val="100000"/>
              </a:lnSpc>
            </a:pPr>
            <a:r>
              <a:rPr sz="3200" spc="-5" dirty="0">
                <a:latin typeface="Verdana"/>
                <a:cs typeface="Verdana"/>
              </a:rPr>
              <a:t>pegawai</a:t>
            </a:r>
            <a:endParaRPr sz="3200">
              <a:latin typeface="Verdana"/>
              <a:cs typeface="Verdana"/>
            </a:endParaRPr>
          </a:p>
          <a:p>
            <a:pPr marL="12700" marR="5080">
              <a:lnSpc>
                <a:spcPct val="120600"/>
              </a:lnSpc>
              <a:spcBef>
                <a:spcPts val="10"/>
              </a:spcBef>
            </a:pPr>
            <a:r>
              <a:rPr sz="3200" spc="-5" dirty="0">
                <a:latin typeface="Verdana"/>
                <a:cs typeface="Verdana"/>
              </a:rPr>
              <a:t>pada setiap departemen didalam  suatu perusahaan.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89800" y="5604509"/>
            <a:ext cx="2788920" cy="1951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3238" y="3195727"/>
            <a:ext cx="2682875" cy="102235"/>
            <a:chOff x="7403238" y="3195727"/>
            <a:chExt cx="2682875" cy="102235"/>
          </a:xfrm>
        </p:grpSpPr>
        <p:sp>
          <p:nvSpPr>
            <p:cNvPr id="3" name="object 3"/>
            <p:cNvSpPr/>
            <p:nvPr/>
          </p:nvSpPr>
          <p:spPr>
            <a:xfrm>
              <a:off x="7407910" y="3200399"/>
              <a:ext cx="2673350" cy="92710"/>
            </a:xfrm>
            <a:custGeom>
              <a:avLst/>
              <a:gdLst/>
              <a:ahLst/>
              <a:cxnLst/>
              <a:rect l="l" t="t" r="r" b="b"/>
              <a:pathLst>
                <a:path w="2673350" h="92710">
                  <a:moveTo>
                    <a:pt x="2673350" y="1270"/>
                  </a:moveTo>
                  <a:lnTo>
                    <a:pt x="2672715" y="1270"/>
                  </a:lnTo>
                  <a:lnTo>
                    <a:pt x="26727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2672715" y="92710"/>
                  </a:lnTo>
                  <a:lnTo>
                    <a:pt x="2672715" y="91440"/>
                  </a:lnTo>
                  <a:lnTo>
                    <a:pt x="2673350" y="91440"/>
                  </a:lnTo>
                  <a:lnTo>
                    <a:pt x="267335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7910" y="3200399"/>
              <a:ext cx="2673350" cy="92710"/>
            </a:xfrm>
            <a:custGeom>
              <a:avLst/>
              <a:gdLst/>
              <a:ahLst/>
              <a:cxnLst/>
              <a:rect l="l" t="t" r="r" b="b"/>
              <a:pathLst>
                <a:path w="267335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2670810" y="92710"/>
                  </a:lnTo>
                  <a:lnTo>
                    <a:pt x="2672080" y="92710"/>
                  </a:lnTo>
                  <a:lnTo>
                    <a:pt x="2673350" y="91439"/>
                  </a:lnTo>
                  <a:lnTo>
                    <a:pt x="2673350" y="90170"/>
                  </a:lnTo>
                  <a:lnTo>
                    <a:pt x="2673350" y="1270"/>
                  </a:lnTo>
                  <a:lnTo>
                    <a:pt x="2672080" y="0"/>
                  </a:lnTo>
                  <a:lnTo>
                    <a:pt x="267081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4510" y="528319"/>
            <a:ext cx="5552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0615" algn="l"/>
              </a:tabLst>
            </a:pPr>
            <a:r>
              <a:rPr sz="4000" spc="-5" dirty="0">
                <a:solidFill>
                  <a:srgbClr val="0033CC"/>
                </a:solidFill>
              </a:rPr>
              <a:t>4.</a:t>
            </a:r>
            <a:r>
              <a:rPr sz="4000" spc="5" dirty="0">
                <a:solidFill>
                  <a:srgbClr val="0033CC"/>
                </a:solidFill>
              </a:rPr>
              <a:t> </a:t>
            </a:r>
            <a:r>
              <a:rPr sz="4000" i="1" spc="-5" dirty="0">
                <a:solidFill>
                  <a:srgbClr val="0033CC"/>
                </a:solidFill>
                <a:latin typeface="Arial"/>
                <a:cs typeface="Arial"/>
              </a:rPr>
              <a:t>New</a:t>
            </a:r>
            <a:r>
              <a:rPr sz="4000" i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0033CC"/>
                </a:solidFill>
                <a:latin typeface="Arial"/>
                <a:cs typeface="Arial"/>
              </a:rPr>
              <a:t>Venture	</a:t>
            </a:r>
            <a:r>
              <a:rPr sz="4000" i="1" spc="-10" dirty="0">
                <a:solidFill>
                  <a:srgbClr val="0033CC"/>
                </a:solidFill>
                <a:latin typeface="Arial"/>
                <a:cs typeface="Arial"/>
              </a:rPr>
              <a:t>Analysis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264409"/>
            <a:ext cx="7078345" cy="414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200" i="1" dirty="0">
                <a:latin typeface="Verdana"/>
                <a:cs typeface="Verdana"/>
              </a:rPr>
              <a:t>New </a:t>
            </a:r>
            <a:r>
              <a:rPr sz="3200" i="1" spc="-5" dirty="0">
                <a:latin typeface="Verdana"/>
                <a:cs typeface="Verdana"/>
              </a:rPr>
              <a:t>venture </a:t>
            </a:r>
            <a:r>
              <a:rPr sz="3200" i="1" dirty="0">
                <a:latin typeface="Verdana"/>
                <a:cs typeface="Verdana"/>
              </a:rPr>
              <a:t>analysis</a:t>
            </a:r>
            <a:r>
              <a:rPr sz="3200" dirty="0">
                <a:latin typeface="Verdana"/>
                <a:cs typeface="Verdana"/>
              </a:rPr>
              <a:t>, </a:t>
            </a:r>
            <a:r>
              <a:rPr sz="3200" spc="-5" dirty="0">
                <a:latin typeface="Verdana"/>
                <a:cs typeface="Verdana"/>
              </a:rPr>
              <a:t>yaitu  menghitung jumlah tenaga kerja  yang dibutuhkan dengan  membandingkannya dengan  pembukaan usaha baru yang  pernah dilakukan oleh perusahaan  lain.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3195727"/>
            <a:ext cx="4124325" cy="102235"/>
            <a:chOff x="5961787" y="3195727"/>
            <a:chExt cx="4124325" cy="102235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1850" y="688340"/>
            <a:ext cx="4248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Penawaran</a:t>
            </a:r>
            <a:r>
              <a:rPr sz="4400" spc="-90" dirty="0"/>
              <a:t> </a:t>
            </a:r>
            <a:r>
              <a:rPr sz="4400" spc="-5" dirty="0"/>
              <a:t>SDM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41350" y="2131604"/>
            <a:ext cx="5854065" cy="43573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465"/>
              </a:spcBef>
              <a:buClr>
                <a:srgbClr val="000000"/>
              </a:buClr>
              <a:buFont typeface="Wingdings"/>
              <a:buChar char=""/>
              <a:tabLst>
                <a:tab pos="336550" algn="l"/>
              </a:tabLst>
            </a:pPr>
            <a:r>
              <a:rPr sz="320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Estimasi Penawaran</a:t>
            </a:r>
            <a:r>
              <a:rPr sz="3200" u="heavy" spc="-4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1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Internal</a:t>
            </a:r>
            <a:endParaRPr sz="32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2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Audit </a:t>
            </a:r>
            <a:r>
              <a:rPr sz="2800" spc="-10" dirty="0">
                <a:latin typeface="Arial"/>
                <a:cs typeface="Arial"/>
              </a:rPr>
              <a:t>SDM</a:t>
            </a:r>
            <a:endParaRPr sz="28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Rencana suksesi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(Promosi)</a:t>
            </a:r>
            <a:endParaRPr sz="28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Bagan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penggantian</a:t>
            </a:r>
            <a:endParaRPr sz="280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/>
              <a:buChar char=""/>
              <a:tabLst>
                <a:tab pos="336550" algn="l"/>
              </a:tabLst>
            </a:pPr>
            <a:r>
              <a:rPr sz="320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Estimasi Penawaran</a:t>
            </a:r>
            <a:r>
              <a:rPr sz="3200" u="heavy" spc="-6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Eksternal</a:t>
            </a:r>
            <a:endParaRPr sz="32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Kebutuhan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eksternal</a:t>
            </a:r>
            <a:endParaRPr sz="28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Analisis pasar tenaga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kerja</a:t>
            </a:r>
            <a:endParaRPr sz="28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Sikap masyarakat</a:t>
            </a:r>
            <a:endParaRPr sz="2800">
              <a:latin typeface="Arial"/>
              <a:cs typeface="Arial"/>
            </a:endParaRPr>
          </a:p>
          <a:p>
            <a:pPr marL="768350" lvl="1" indent="-323850">
              <a:lnSpc>
                <a:spcPct val="100000"/>
              </a:lnSpc>
              <a:spcBef>
                <a:spcPts val="310"/>
              </a:spcBef>
              <a:buFont typeface="Symbol"/>
              <a:buChar char=""/>
              <a:tabLst>
                <a:tab pos="768350" algn="l"/>
              </a:tabLst>
            </a:pPr>
            <a:r>
              <a:rPr sz="2800" spc="-5" dirty="0">
                <a:latin typeface="Arial"/>
                <a:cs typeface="Arial"/>
              </a:rPr>
              <a:t>Demografi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2319" y="5571490"/>
            <a:ext cx="2946400" cy="1983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2047" y="3195727"/>
            <a:ext cx="2042795" cy="102235"/>
            <a:chOff x="8042047" y="3195727"/>
            <a:chExt cx="2042795" cy="102235"/>
          </a:xfrm>
        </p:grpSpPr>
        <p:sp>
          <p:nvSpPr>
            <p:cNvPr id="3" name="object 3"/>
            <p:cNvSpPr/>
            <p:nvPr/>
          </p:nvSpPr>
          <p:spPr>
            <a:xfrm>
              <a:off x="8046720" y="3200399"/>
              <a:ext cx="2033270" cy="92710"/>
            </a:xfrm>
            <a:custGeom>
              <a:avLst/>
              <a:gdLst/>
              <a:ahLst/>
              <a:cxnLst/>
              <a:rect l="l" t="t" r="r" b="b"/>
              <a:pathLst>
                <a:path w="2033270" h="92710">
                  <a:moveTo>
                    <a:pt x="2033270" y="0"/>
                  </a:move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033270" y="92710"/>
                  </a:lnTo>
                  <a:lnTo>
                    <a:pt x="2033270" y="91440"/>
                  </a:lnTo>
                  <a:lnTo>
                    <a:pt x="2033270" y="1270"/>
                  </a:lnTo>
                  <a:lnTo>
                    <a:pt x="203327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6720" y="3200399"/>
              <a:ext cx="2033270" cy="92710"/>
            </a:xfrm>
            <a:custGeom>
              <a:avLst/>
              <a:gdLst/>
              <a:ahLst/>
              <a:cxnLst/>
              <a:rect l="l" t="t" r="r" b="b"/>
              <a:pathLst>
                <a:path w="2033270" h="92710">
                  <a:moveTo>
                    <a:pt x="1270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70" y="92710"/>
                  </a:lnTo>
                  <a:lnTo>
                    <a:pt x="2032000" y="92710"/>
                  </a:lnTo>
                  <a:lnTo>
                    <a:pt x="2033270" y="92710"/>
                  </a:lnTo>
                  <a:lnTo>
                    <a:pt x="2033270" y="91439"/>
                  </a:lnTo>
                  <a:lnTo>
                    <a:pt x="2033270" y="90170"/>
                  </a:lnTo>
                  <a:lnTo>
                    <a:pt x="2033270" y="1270"/>
                  </a:lnTo>
                  <a:lnTo>
                    <a:pt x="2033270" y="0"/>
                  </a:lnTo>
                  <a:lnTo>
                    <a:pt x="203200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6460" y="421640"/>
            <a:ext cx="736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Metode Peramalan Kebutuhan</a:t>
            </a:r>
            <a:r>
              <a:rPr sz="3600" spc="-55" dirty="0"/>
              <a:t> </a:t>
            </a:r>
            <a:r>
              <a:rPr sz="3600" spc="-5" dirty="0"/>
              <a:t>SDM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41959" y="1869440"/>
            <a:ext cx="8258809" cy="51511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330" marR="610235" indent="-341630">
              <a:lnSpc>
                <a:spcPct val="79900"/>
              </a:lnSpc>
              <a:spcBef>
                <a:spcPts val="869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solidFill>
                  <a:srgbClr val="66FF33"/>
                </a:solidFill>
                <a:latin typeface="Arial"/>
                <a:cs typeface="Arial"/>
              </a:rPr>
              <a:t>Zero-Base Forecasting: </a:t>
            </a:r>
            <a:r>
              <a:rPr sz="3200" spc="-10" dirty="0">
                <a:latin typeface="Arial"/>
                <a:cs typeface="Arial"/>
              </a:rPr>
              <a:t>menggunakan  </a:t>
            </a:r>
            <a:r>
              <a:rPr sz="3200" spc="-5" dirty="0">
                <a:latin typeface="Arial"/>
                <a:cs typeface="Arial"/>
              </a:rPr>
              <a:t>tingkat kekaryawanan organisasi saat </a:t>
            </a:r>
            <a:r>
              <a:rPr sz="3200" spc="-10" dirty="0">
                <a:latin typeface="Arial"/>
                <a:cs typeface="Arial"/>
              </a:rPr>
              <a:t>ini  </a:t>
            </a:r>
            <a:r>
              <a:rPr sz="3200" spc="-5" dirty="0">
                <a:latin typeface="Arial"/>
                <a:cs typeface="Arial"/>
              </a:rPr>
              <a:t>sebagai titik awal untuk </a:t>
            </a:r>
            <a:r>
              <a:rPr sz="3200" spc="-10" dirty="0">
                <a:latin typeface="Arial"/>
                <a:cs typeface="Arial"/>
              </a:rPr>
              <a:t>menentukan  </a:t>
            </a:r>
            <a:r>
              <a:rPr sz="3200" spc="-5" dirty="0">
                <a:latin typeface="Arial"/>
                <a:cs typeface="Arial"/>
              </a:rPr>
              <a:t>kebutuhan </a:t>
            </a:r>
            <a:r>
              <a:rPr sz="3200" spc="-10" dirty="0">
                <a:latin typeface="Arial"/>
                <a:cs typeface="Arial"/>
              </a:rPr>
              <a:t>penyediaan </a:t>
            </a:r>
            <a:r>
              <a:rPr sz="3200" dirty="0">
                <a:latin typeface="Arial"/>
                <a:cs typeface="Arial"/>
              </a:rPr>
              <a:t>staf </a:t>
            </a:r>
            <a:r>
              <a:rPr sz="3200" i="1" spc="-5" dirty="0">
                <a:latin typeface="Arial"/>
                <a:cs typeface="Arial"/>
              </a:rPr>
              <a:t>(staffing) </a:t>
            </a:r>
            <a:r>
              <a:rPr sz="3200" spc="-10" dirty="0">
                <a:latin typeface="Arial"/>
                <a:cs typeface="Arial"/>
              </a:rPr>
              <a:t>di  </a:t>
            </a:r>
            <a:r>
              <a:rPr sz="3200" spc="-5" dirty="0">
                <a:latin typeface="Arial"/>
                <a:cs typeface="Arial"/>
              </a:rPr>
              <a:t>masa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depan.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6FF33"/>
              </a:buClr>
              <a:buFont typeface="Arial"/>
              <a:buChar char="•"/>
            </a:pPr>
            <a:endParaRPr sz="5050">
              <a:latin typeface="Arial"/>
              <a:cs typeface="Arial"/>
            </a:endParaRPr>
          </a:p>
          <a:p>
            <a:pPr marL="354330" marR="5080" indent="-341630">
              <a:lnSpc>
                <a:spcPct val="799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solidFill>
                  <a:srgbClr val="66FF33"/>
                </a:solidFill>
                <a:latin typeface="Arial"/>
                <a:cs typeface="Arial"/>
              </a:rPr>
              <a:t>Bottom-Up Approach: </a:t>
            </a:r>
            <a:r>
              <a:rPr sz="3200" spc="-10" dirty="0">
                <a:latin typeface="Arial"/>
                <a:cs typeface="Arial"/>
              </a:rPr>
              <a:t>setiap </a:t>
            </a:r>
            <a:r>
              <a:rPr sz="3200" spc="-5" dirty="0">
                <a:latin typeface="Arial"/>
                <a:cs typeface="Arial"/>
              </a:rPr>
              <a:t>level yang  </a:t>
            </a:r>
            <a:r>
              <a:rPr sz="3200" spc="-10" dirty="0">
                <a:latin typeface="Arial"/>
                <a:cs typeface="Arial"/>
              </a:rPr>
              <a:t>berurutan dalam organisasi, mulai dari </a:t>
            </a:r>
            <a:r>
              <a:rPr sz="3200" spc="-5" dirty="0">
                <a:latin typeface="Arial"/>
                <a:cs typeface="Arial"/>
              </a:rPr>
              <a:t>yang  </a:t>
            </a:r>
            <a:r>
              <a:rPr sz="3200" spc="-10" dirty="0">
                <a:latin typeface="Arial"/>
                <a:cs typeface="Arial"/>
              </a:rPr>
              <a:t>terendah, meramalkan kebutuhannya,  hingga </a:t>
            </a:r>
            <a:r>
              <a:rPr sz="3200" spc="-5" dirty="0">
                <a:latin typeface="Arial"/>
                <a:cs typeface="Arial"/>
              </a:rPr>
              <a:t>akhirnya </a:t>
            </a:r>
            <a:r>
              <a:rPr sz="3200" spc="-10" dirty="0">
                <a:latin typeface="Arial"/>
                <a:cs typeface="Arial"/>
              </a:rPr>
              <a:t>menghasilkan ramalan  agregat mengenai </a:t>
            </a:r>
            <a:r>
              <a:rPr sz="3200" spc="-5" dirty="0">
                <a:latin typeface="Arial"/>
                <a:cs typeface="Arial"/>
              </a:rPr>
              <a:t>karyawan yang  </a:t>
            </a:r>
            <a:r>
              <a:rPr sz="3200" spc="-10" dirty="0">
                <a:latin typeface="Arial"/>
                <a:cs typeface="Arial"/>
              </a:rPr>
              <a:t>dibutuhkan.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0527" y="3195727"/>
            <a:ext cx="2775585" cy="102235"/>
            <a:chOff x="7310527" y="3195727"/>
            <a:chExt cx="2775585" cy="102235"/>
          </a:xfrm>
        </p:grpSpPr>
        <p:sp>
          <p:nvSpPr>
            <p:cNvPr id="3" name="object 3"/>
            <p:cNvSpPr/>
            <p:nvPr/>
          </p:nvSpPr>
          <p:spPr>
            <a:xfrm>
              <a:off x="7315200" y="3200399"/>
              <a:ext cx="2766060" cy="92710"/>
            </a:xfrm>
            <a:custGeom>
              <a:avLst/>
              <a:gdLst/>
              <a:ahLst/>
              <a:cxnLst/>
              <a:rect l="l" t="t" r="r" b="b"/>
              <a:pathLst>
                <a:path w="2766059" h="92710">
                  <a:moveTo>
                    <a:pt x="2766060" y="1270"/>
                  </a:moveTo>
                  <a:lnTo>
                    <a:pt x="2765425" y="1270"/>
                  </a:lnTo>
                  <a:lnTo>
                    <a:pt x="276542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765425" y="92710"/>
                  </a:lnTo>
                  <a:lnTo>
                    <a:pt x="2765425" y="91440"/>
                  </a:lnTo>
                  <a:lnTo>
                    <a:pt x="2766060" y="91440"/>
                  </a:lnTo>
                  <a:lnTo>
                    <a:pt x="276606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5199" y="3200399"/>
              <a:ext cx="2766060" cy="92710"/>
            </a:xfrm>
            <a:custGeom>
              <a:avLst/>
              <a:gdLst/>
              <a:ahLst/>
              <a:cxnLst/>
              <a:rect l="l" t="t" r="r" b="b"/>
              <a:pathLst>
                <a:path w="2766059" h="92710">
                  <a:moveTo>
                    <a:pt x="1270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70" y="92710"/>
                  </a:lnTo>
                  <a:lnTo>
                    <a:pt x="2763520" y="92710"/>
                  </a:lnTo>
                  <a:lnTo>
                    <a:pt x="2764790" y="92710"/>
                  </a:lnTo>
                  <a:lnTo>
                    <a:pt x="2766059" y="91439"/>
                  </a:lnTo>
                  <a:lnTo>
                    <a:pt x="2766059" y="90170"/>
                  </a:lnTo>
                  <a:lnTo>
                    <a:pt x="2766059" y="1270"/>
                  </a:lnTo>
                  <a:lnTo>
                    <a:pt x="2764790" y="0"/>
                  </a:lnTo>
                  <a:lnTo>
                    <a:pt x="276352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6460" y="421640"/>
            <a:ext cx="736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Metode Peramalan Kebutuhan</a:t>
            </a:r>
            <a:r>
              <a:rPr sz="3600" spc="-55" dirty="0"/>
              <a:t> </a:t>
            </a:r>
            <a:r>
              <a:rPr sz="3600" spc="-5" dirty="0"/>
              <a:t>SDM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34669" y="1882140"/>
            <a:ext cx="6557645" cy="47269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330" marR="5080" indent="-341630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3. </a:t>
            </a:r>
            <a:r>
              <a:rPr sz="2800" b="1" spc="-10" dirty="0">
                <a:solidFill>
                  <a:srgbClr val="66FF33"/>
                </a:solidFill>
                <a:latin typeface="Arial"/>
                <a:cs typeface="Arial"/>
              </a:rPr>
              <a:t>Hubungan </a:t>
            </a: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antara </a:t>
            </a:r>
            <a:r>
              <a:rPr sz="2800" b="1" spc="-10" dirty="0">
                <a:solidFill>
                  <a:srgbClr val="66FF33"/>
                </a:solidFill>
                <a:latin typeface="Arial"/>
                <a:cs typeface="Arial"/>
              </a:rPr>
              <a:t>Volume  Penjualan dengan </a:t>
            </a: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Jumlah </a:t>
            </a:r>
            <a:r>
              <a:rPr sz="2800" b="1" spc="-10" dirty="0">
                <a:solidFill>
                  <a:srgbClr val="66FF33"/>
                </a:solidFill>
                <a:latin typeface="Arial"/>
                <a:cs typeface="Arial"/>
              </a:rPr>
              <a:t>Karyawan  </a:t>
            </a:r>
            <a:r>
              <a:rPr sz="2800" b="1" spc="-15" dirty="0">
                <a:solidFill>
                  <a:srgbClr val="66FF33"/>
                </a:solidFill>
                <a:latin typeface="Arial"/>
                <a:cs typeface="Arial"/>
              </a:rPr>
              <a:t>yang </a:t>
            </a:r>
            <a:r>
              <a:rPr sz="2800" b="1" spc="-10" dirty="0">
                <a:solidFill>
                  <a:srgbClr val="66FF33"/>
                </a:solidFill>
                <a:latin typeface="Arial"/>
                <a:cs typeface="Arial"/>
              </a:rPr>
              <a:t>Dibutuhkan </a:t>
            </a:r>
            <a:r>
              <a:rPr sz="2800" b="1" dirty="0">
                <a:solidFill>
                  <a:srgbClr val="66FF33"/>
                </a:solidFill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Salah satu  prediktor tingkat kekaryawanan </a:t>
            </a:r>
            <a:r>
              <a:rPr sz="2800" dirty="0">
                <a:latin typeface="Arial"/>
                <a:cs typeface="Arial"/>
              </a:rPr>
              <a:t>yang  </a:t>
            </a:r>
            <a:r>
              <a:rPr sz="2800" spc="-5" dirty="0">
                <a:latin typeface="Arial"/>
                <a:cs typeface="Arial"/>
              </a:rPr>
              <a:t>paling berguna adalah volume  penjualan. Ada hubungan positif antara  permintaan produk </a:t>
            </a:r>
            <a:r>
              <a:rPr sz="2800" dirty="0">
                <a:latin typeface="Arial"/>
                <a:cs typeface="Arial"/>
              </a:rPr>
              <a:t>dengan </a:t>
            </a:r>
            <a:r>
              <a:rPr sz="2800" spc="-5" dirty="0">
                <a:latin typeface="Arial"/>
                <a:cs typeface="Arial"/>
              </a:rPr>
              <a:t>jumlah  karyawan </a:t>
            </a:r>
            <a:r>
              <a:rPr sz="2800" dirty="0">
                <a:latin typeface="Arial"/>
                <a:cs typeface="Arial"/>
              </a:rPr>
              <a:t>yang</a:t>
            </a:r>
            <a:r>
              <a:rPr sz="2800" spc="-5" dirty="0">
                <a:latin typeface="Arial"/>
                <a:cs typeface="Arial"/>
              </a:rPr>
              <a:t> dubutuhkan.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FF33"/>
              </a:buClr>
              <a:buFont typeface="Arial"/>
              <a:buChar char="•"/>
            </a:pPr>
            <a:endParaRPr sz="3550">
              <a:latin typeface="Arial"/>
              <a:cs typeface="Arial"/>
            </a:endParaRPr>
          </a:p>
          <a:p>
            <a:pPr marL="354330" marR="201930" indent="-341630">
              <a:lnSpc>
                <a:spcPct val="8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4. </a:t>
            </a:r>
            <a:r>
              <a:rPr sz="2800" b="1" spc="-10" dirty="0">
                <a:solidFill>
                  <a:srgbClr val="66FF33"/>
                </a:solidFill>
                <a:latin typeface="Arial"/>
                <a:cs typeface="Arial"/>
              </a:rPr>
              <a:t>Model </a:t>
            </a: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Simulasi: </a:t>
            </a:r>
            <a:r>
              <a:rPr sz="2800" spc="-5" dirty="0">
                <a:latin typeface="Arial"/>
                <a:cs typeface="Arial"/>
              </a:rPr>
              <a:t>teknik peramalan  dengan melakukan eksperimen  mengenai situasi nyata menggunakan  model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matematis.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6308090"/>
            <a:ext cx="2241550" cy="122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913130"/>
            <a:ext cx="9354820" cy="6126480"/>
            <a:chOff x="731519" y="913130"/>
            <a:chExt cx="9354820" cy="6126480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60" y="3200400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19" y="913130"/>
              <a:ext cx="8430260" cy="6126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3119" y="3474719"/>
              <a:ext cx="1645920" cy="457200"/>
            </a:xfrm>
            <a:custGeom>
              <a:avLst/>
              <a:gdLst/>
              <a:ahLst/>
              <a:cxnLst/>
              <a:rect l="l" t="t" r="r" b="b"/>
              <a:pathLst>
                <a:path w="1645920" h="457200">
                  <a:moveTo>
                    <a:pt x="822960" y="0"/>
                  </a:moveTo>
                  <a:lnTo>
                    <a:pt x="895609" y="813"/>
                  </a:lnTo>
                  <a:lnTo>
                    <a:pt x="966226" y="3212"/>
                  </a:lnTo>
                  <a:lnTo>
                    <a:pt x="1034595" y="7138"/>
                  </a:lnTo>
                  <a:lnTo>
                    <a:pt x="1100499" y="12531"/>
                  </a:lnTo>
                  <a:lnTo>
                    <a:pt x="1163721" y="19330"/>
                  </a:lnTo>
                  <a:lnTo>
                    <a:pt x="1224044" y="27475"/>
                  </a:lnTo>
                  <a:lnTo>
                    <a:pt x="1281253" y="36907"/>
                  </a:lnTo>
                  <a:lnTo>
                    <a:pt x="1335129" y="47566"/>
                  </a:lnTo>
                  <a:lnTo>
                    <a:pt x="1385457" y="59391"/>
                  </a:lnTo>
                  <a:lnTo>
                    <a:pt x="1432021" y="72322"/>
                  </a:lnTo>
                  <a:lnTo>
                    <a:pt x="1474602" y="86300"/>
                  </a:lnTo>
                  <a:lnTo>
                    <a:pt x="1512986" y="101265"/>
                  </a:lnTo>
                  <a:lnTo>
                    <a:pt x="1576291" y="133913"/>
                  </a:lnTo>
                  <a:lnTo>
                    <a:pt x="1620203" y="169788"/>
                  </a:lnTo>
                  <a:lnTo>
                    <a:pt x="1642990" y="208409"/>
                  </a:lnTo>
                  <a:lnTo>
                    <a:pt x="1645920" y="228600"/>
                  </a:lnTo>
                  <a:lnTo>
                    <a:pt x="1642990" y="248790"/>
                  </a:lnTo>
                  <a:lnTo>
                    <a:pt x="1620203" y="287411"/>
                  </a:lnTo>
                  <a:lnTo>
                    <a:pt x="1576291" y="323286"/>
                  </a:lnTo>
                  <a:lnTo>
                    <a:pt x="1512986" y="355934"/>
                  </a:lnTo>
                  <a:lnTo>
                    <a:pt x="1474602" y="370899"/>
                  </a:lnTo>
                  <a:lnTo>
                    <a:pt x="1432021" y="384877"/>
                  </a:lnTo>
                  <a:lnTo>
                    <a:pt x="1385457" y="397808"/>
                  </a:lnTo>
                  <a:lnTo>
                    <a:pt x="1335129" y="409633"/>
                  </a:lnTo>
                  <a:lnTo>
                    <a:pt x="1281253" y="420292"/>
                  </a:lnTo>
                  <a:lnTo>
                    <a:pt x="1224044" y="429724"/>
                  </a:lnTo>
                  <a:lnTo>
                    <a:pt x="1163721" y="437869"/>
                  </a:lnTo>
                  <a:lnTo>
                    <a:pt x="1100499" y="444668"/>
                  </a:lnTo>
                  <a:lnTo>
                    <a:pt x="1034595" y="450061"/>
                  </a:lnTo>
                  <a:lnTo>
                    <a:pt x="966226" y="453987"/>
                  </a:lnTo>
                  <a:lnTo>
                    <a:pt x="895609" y="456386"/>
                  </a:lnTo>
                  <a:lnTo>
                    <a:pt x="822960" y="457200"/>
                  </a:lnTo>
                  <a:lnTo>
                    <a:pt x="750310" y="456386"/>
                  </a:lnTo>
                  <a:lnTo>
                    <a:pt x="679693" y="453987"/>
                  </a:lnTo>
                  <a:lnTo>
                    <a:pt x="611324" y="450061"/>
                  </a:lnTo>
                  <a:lnTo>
                    <a:pt x="545420" y="444668"/>
                  </a:lnTo>
                  <a:lnTo>
                    <a:pt x="482198" y="437869"/>
                  </a:lnTo>
                  <a:lnTo>
                    <a:pt x="421875" y="429724"/>
                  </a:lnTo>
                  <a:lnTo>
                    <a:pt x="364666" y="420292"/>
                  </a:lnTo>
                  <a:lnTo>
                    <a:pt x="310790" y="409633"/>
                  </a:lnTo>
                  <a:lnTo>
                    <a:pt x="260462" y="397808"/>
                  </a:lnTo>
                  <a:lnTo>
                    <a:pt x="213898" y="384877"/>
                  </a:lnTo>
                  <a:lnTo>
                    <a:pt x="171317" y="370899"/>
                  </a:lnTo>
                  <a:lnTo>
                    <a:pt x="132933" y="355934"/>
                  </a:lnTo>
                  <a:lnTo>
                    <a:pt x="69628" y="323286"/>
                  </a:lnTo>
                  <a:lnTo>
                    <a:pt x="25716" y="287411"/>
                  </a:lnTo>
                  <a:lnTo>
                    <a:pt x="2929" y="248790"/>
                  </a:lnTo>
                  <a:lnTo>
                    <a:pt x="0" y="228600"/>
                  </a:lnTo>
                  <a:lnTo>
                    <a:pt x="2929" y="208409"/>
                  </a:lnTo>
                  <a:lnTo>
                    <a:pt x="25716" y="169788"/>
                  </a:lnTo>
                  <a:lnTo>
                    <a:pt x="69628" y="133913"/>
                  </a:lnTo>
                  <a:lnTo>
                    <a:pt x="132933" y="101265"/>
                  </a:lnTo>
                  <a:lnTo>
                    <a:pt x="171317" y="86300"/>
                  </a:lnTo>
                  <a:lnTo>
                    <a:pt x="213898" y="72322"/>
                  </a:lnTo>
                  <a:lnTo>
                    <a:pt x="260462" y="59391"/>
                  </a:lnTo>
                  <a:lnTo>
                    <a:pt x="310790" y="47566"/>
                  </a:lnTo>
                  <a:lnTo>
                    <a:pt x="364666" y="36907"/>
                  </a:lnTo>
                  <a:lnTo>
                    <a:pt x="421875" y="27475"/>
                  </a:lnTo>
                  <a:lnTo>
                    <a:pt x="482198" y="19330"/>
                  </a:lnTo>
                  <a:lnTo>
                    <a:pt x="545420" y="12531"/>
                  </a:lnTo>
                  <a:lnTo>
                    <a:pt x="611324" y="7138"/>
                  </a:lnTo>
                  <a:lnTo>
                    <a:pt x="679693" y="3212"/>
                  </a:lnTo>
                  <a:lnTo>
                    <a:pt x="750310" y="813"/>
                  </a:lnTo>
                  <a:lnTo>
                    <a:pt x="822960" y="0"/>
                  </a:lnTo>
                  <a:close/>
                </a:path>
              </a:pathLst>
            </a:custGeom>
            <a:ln w="9344">
              <a:solidFill>
                <a:srgbClr val="00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4847" y="3195727"/>
            <a:ext cx="2499995" cy="102235"/>
            <a:chOff x="7584847" y="3195727"/>
            <a:chExt cx="2499995" cy="102235"/>
          </a:xfrm>
        </p:grpSpPr>
        <p:sp>
          <p:nvSpPr>
            <p:cNvPr id="3" name="object 3"/>
            <p:cNvSpPr/>
            <p:nvPr/>
          </p:nvSpPr>
          <p:spPr>
            <a:xfrm>
              <a:off x="7589520" y="3200399"/>
              <a:ext cx="2490470" cy="92710"/>
            </a:xfrm>
            <a:custGeom>
              <a:avLst/>
              <a:gdLst/>
              <a:ahLst/>
              <a:cxnLst/>
              <a:rect l="l" t="t" r="r" b="b"/>
              <a:pathLst>
                <a:path w="2490470" h="92710">
                  <a:moveTo>
                    <a:pt x="2490470" y="0"/>
                  </a:move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490470" y="92710"/>
                  </a:lnTo>
                  <a:lnTo>
                    <a:pt x="2490470" y="91440"/>
                  </a:lnTo>
                  <a:lnTo>
                    <a:pt x="2490470" y="1270"/>
                  </a:lnTo>
                  <a:lnTo>
                    <a:pt x="249047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89520" y="3200399"/>
              <a:ext cx="2490470" cy="92710"/>
            </a:xfrm>
            <a:custGeom>
              <a:avLst/>
              <a:gdLst/>
              <a:ahLst/>
              <a:cxnLst/>
              <a:rect l="l" t="t" r="r" b="b"/>
              <a:pathLst>
                <a:path w="2490470" h="92710">
                  <a:moveTo>
                    <a:pt x="1270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70" y="92710"/>
                  </a:lnTo>
                  <a:lnTo>
                    <a:pt x="2489200" y="92710"/>
                  </a:lnTo>
                  <a:lnTo>
                    <a:pt x="2490470" y="92710"/>
                  </a:lnTo>
                  <a:lnTo>
                    <a:pt x="2490470" y="91439"/>
                  </a:lnTo>
                  <a:lnTo>
                    <a:pt x="2490470" y="90170"/>
                  </a:lnTo>
                  <a:lnTo>
                    <a:pt x="2490470" y="1270"/>
                  </a:lnTo>
                  <a:lnTo>
                    <a:pt x="2490470" y="0"/>
                  </a:lnTo>
                  <a:lnTo>
                    <a:pt x="248920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9870" y="528319"/>
            <a:ext cx="3603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165" algn="l"/>
              </a:tabLst>
            </a:pPr>
            <a:r>
              <a:rPr sz="4000" i="1" dirty="0">
                <a:solidFill>
                  <a:srgbClr val="0033CC"/>
                </a:solidFill>
                <a:latin typeface="Arial"/>
                <a:cs typeface="Arial"/>
              </a:rPr>
              <a:t>S</a:t>
            </a:r>
            <a:r>
              <a:rPr sz="4000" i="1" spc="-10" dirty="0">
                <a:solidFill>
                  <a:srgbClr val="0033CC"/>
                </a:solidFill>
                <a:latin typeface="Arial"/>
                <a:cs typeface="Arial"/>
              </a:rPr>
              <a:t>U</a:t>
            </a:r>
            <a:r>
              <a:rPr sz="4000" i="1" spc="-15" dirty="0">
                <a:solidFill>
                  <a:srgbClr val="0033CC"/>
                </a:solidFill>
                <a:latin typeface="Arial"/>
                <a:cs typeface="Arial"/>
              </a:rPr>
              <a:t>M</a:t>
            </a:r>
            <a:r>
              <a:rPr sz="4000" i="1" spc="-10" dirty="0">
                <a:solidFill>
                  <a:srgbClr val="0033CC"/>
                </a:solidFill>
                <a:latin typeface="Arial"/>
                <a:cs typeface="Arial"/>
              </a:rPr>
              <a:t>B</a:t>
            </a:r>
            <a:r>
              <a:rPr sz="4000" i="1" dirty="0">
                <a:solidFill>
                  <a:srgbClr val="0033CC"/>
                </a:solidFill>
                <a:latin typeface="Arial"/>
                <a:cs typeface="Arial"/>
              </a:rPr>
              <a:t>ER	</a:t>
            </a:r>
            <a:r>
              <a:rPr sz="4000" i="1" spc="-10" dirty="0">
                <a:solidFill>
                  <a:srgbClr val="0033CC"/>
                </a:solidFill>
                <a:latin typeface="Arial"/>
                <a:cs typeface="Arial"/>
              </a:rPr>
              <a:t>SD</a:t>
            </a:r>
            <a:r>
              <a:rPr sz="4000" i="1" dirty="0">
                <a:solidFill>
                  <a:srgbClr val="0033CC"/>
                </a:solidFill>
                <a:latin typeface="Arial"/>
                <a:cs typeface="Arial"/>
              </a:rPr>
              <a:t>M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300" y="5123179"/>
            <a:ext cx="6458585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5780" algn="l"/>
              </a:tabLst>
            </a:pPr>
            <a:r>
              <a:rPr sz="3200" dirty="0">
                <a:latin typeface="Verdana"/>
                <a:cs typeface="Verdana"/>
              </a:rPr>
              <a:t>Sumber </a:t>
            </a:r>
            <a:r>
              <a:rPr sz="3200" spc="-5" dirty="0">
                <a:latin typeface="Verdana"/>
                <a:cs typeface="Verdana"/>
              </a:rPr>
              <a:t>Internal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Organisasi</a:t>
            </a:r>
            <a:endParaRPr sz="3200">
              <a:latin typeface="Verdana"/>
              <a:cs typeface="Verdana"/>
            </a:endParaRPr>
          </a:p>
          <a:p>
            <a:pPr marL="525780" indent="-513080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525780" algn="l"/>
              </a:tabLst>
            </a:pPr>
            <a:r>
              <a:rPr sz="3200" dirty="0">
                <a:latin typeface="Verdana"/>
                <a:cs typeface="Verdana"/>
              </a:rPr>
              <a:t>Sumber </a:t>
            </a:r>
            <a:r>
              <a:rPr sz="3200" spc="-5" dirty="0">
                <a:latin typeface="Verdana"/>
                <a:cs typeface="Verdana"/>
              </a:rPr>
              <a:t>Eksternal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Organisasi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5650" y="1706879"/>
            <a:ext cx="3517900" cy="236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17638" y="3195727"/>
            <a:ext cx="1768475" cy="102235"/>
            <a:chOff x="8317638" y="3195727"/>
            <a:chExt cx="1768475" cy="102235"/>
          </a:xfrm>
        </p:grpSpPr>
        <p:sp>
          <p:nvSpPr>
            <p:cNvPr id="3" name="object 3"/>
            <p:cNvSpPr/>
            <p:nvPr/>
          </p:nvSpPr>
          <p:spPr>
            <a:xfrm>
              <a:off x="8322310" y="3200399"/>
              <a:ext cx="1758950" cy="92710"/>
            </a:xfrm>
            <a:custGeom>
              <a:avLst/>
              <a:gdLst/>
              <a:ahLst/>
              <a:cxnLst/>
              <a:rect l="l" t="t" r="r" b="b"/>
              <a:pathLst>
                <a:path w="1758950" h="92710">
                  <a:moveTo>
                    <a:pt x="1758950" y="1270"/>
                  </a:moveTo>
                  <a:lnTo>
                    <a:pt x="1758315" y="1270"/>
                  </a:lnTo>
                  <a:lnTo>
                    <a:pt x="17583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1758315" y="92710"/>
                  </a:lnTo>
                  <a:lnTo>
                    <a:pt x="1758315" y="91440"/>
                  </a:lnTo>
                  <a:lnTo>
                    <a:pt x="1758950" y="91440"/>
                  </a:lnTo>
                  <a:lnTo>
                    <a:pt x="175895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22310" y="3200399"/>
              <a:ext cx="1758950" cy="92710"/>
            </a:xfrm>
            <a:custGeom>
              <a:avLst/>
              <a:gdLst/>
              <a:ahLst/>
              <a:cxnLst/>
              <a:rect l="l" t="t" r="r" b="b"/>
              <a:pathLst>
                <a:path w="175895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756410" y="92710"/>
                  </a:lnTo>
                  <a:lnTo>
                    <a:pt x="1757680" y="92710"/>
                  </a:lnTo>
                  <a:lnTo>
                    <a:pt x="1758950" y="91439"/>
                  </a:lnTo>
                  <a:lnTo>
                    <a:pt x="1758950" y="90170"/>
                  </a:lnTo>
                  <a:lnTo>
                    <a:pt x="1758950" y="1270"/>
                  </a:lnTo>
                  <a:lnTo>
                    <a:pt x="1757680" y="0"/>
                  </a:lnTo>
                  <a:lnTo>
                    <a:pt x="175641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9500" y="589280"/>
            <a:ext cx="69792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33CC"/>
                </a:solidFill>
              </a:rPr>
              <a:t>1. </a:t>
            </a:r>
            <a:r>
              <a:rPr spc="-5" dirty="0">
                <a:solidFill>
                  <a:srgbClr val="0033CC"/>
                </a:solidFill>
              </a:rPr>
              <a:t>SUMBER INTERNAL</a:t>
            </a:r>
            <a:r>
              <a:rPr spc="-35" dirty="0">
                <a:solidFill>
                  <a:srgbClr val="0033CC"/>
                </a:solidFill>
              </a:rPr>
              <a:t> </a:t>
            </a:r>
            <a:r>
              <a:rPr spc="-5" dirty="0">
                <a:solidFill>
                  <a:srgbClr val="0033CC"/>
                </a:solidFill>
              </a:rPr>
              <a:t>ORGANISASI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4669" y="2321560"/>
            <a:ext cx="8029575" cy="4502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330" marR="5080" indent="-341630">
              <a:lnSpc>
                <a:spcPct val="149900"/>
              </a:lnSpc>
              <a:spcBef>
                <a:spcPts val="90"/>
              </a:spcBef>
              <a:buFont typeface="Wingdings"/>
              <a:buChar char="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Teknik analisis yang digunakan yaitu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replacment 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chart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yaitu gambaran </a:t>
            </a:r>
            <a:r>
              <a:rPr sz="2800" dirty="0">
                <a:latin typeface="Arial"/>
                <a:cs typeface="Arial"/>
              </a:rPr>
              <a:t>singkat </a:t>
            </a:r>
            <a:r>
              <a:rPr sz="2800" spc="-5" dirty="0">
                <a:latin typeface="Arial"/>
                <a:cs typeface="Arial"/>
              </a:rPr>
              <a:t>mengenai siapa  menggantikan apabila </a:t>
            </a:r>
            <a:r>
              <a:rPr sz="2800" dirty="0">
                <a:latin typeface="Arial"/>
                <a:cs typeface="Arial"/>
              </a:rPr>
              <a:t>suatu </a:t>
            </a:r>
            <a:r>
              <a:rPr sz="2800" spc="-5" dirty="0">
                <a:latin typeface="Arial"/>
                <a:cs typeface="Arial"/>
              </a:rPr>
              <a:t>jabatan kosong.  Ada tambahan catatan tentang informasi calon  </a:t>
            </a:r>
            <a:r>
              <a:rPr sz="2800" dirty="0">
                <a:latin typeface="Arial"/>
                <a:cs typeface="Arial"/>
              </a:rPr>
              <a:t>pekerja yang </a:t>
            </a:r>
            <a:r>
              <a:rPr sz="2800" spc="-5" dirty="0">
                <a:latin typeface="Arial"/>
                <a:cs typeface="Arial"/>
              </a:rPr>
              <a:t>disebut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replacement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r>
              <a:rPr sz="2800" dirty="0">
                <a:latin typeface="Arial"/>
                <a:cs typeface="Arial"/>
              </a:rPr>
              <a:t>,  </a:t>
            </a:r>
            <a:r>
              <a:rPr sz="2800" spc="-5" dirty="0">
                <a:latin typeface="Arial"/>
                <a:cs typeface="Arial"/>
              </a:rPr>
              <a:t>yaitu daftar kemungkinan pengganti </a:t>
            </a:r>
            <a:r>
              <a:rPr sz="2800" dirty="0">
                <a:latin typeface="Arial"/>
                <a:cs typeface="Arial"/>
              </a:rPr>
              <a:t>untuk </a:t>
            </a:r>
            <a:r>
              <a:rPr sz="2800" spc="-5" dirty="0">
                <a:latin typeface="Arial"/>
                <a:cs typeface="Arial"/>
              </a:rPr>
              <a:t>setiap  jabatan.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" y="1553210"/>
            <a:ext cx="8229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4429" y="535940"/>
            <a:ext cx="42926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033CC"/>
                </a:solidFill>
              </a:rPr>
              <a:t>Replacement</a:t>
            </a:r>
            <a:r>
              <a:rPr sz="3900" spc="-75" dirty="0">
                <a:solidFill>
                  <a:srgbClr val="0033CC"/>
                </a:solidFill>
              </a:rPr>
              <a:t> </a:t>
            </a:r>
            <a:r>
              <a:rPr sz="3900" spc="-5" dirty="0">
                <a:solidFill>
                  <a:srgbClr val="0033CC"/>
                </a:solidFill>
              </a:rPr>
              <a:t>Chart</a:t>
            </a:r>
            <a:endParaRPr sz="3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110" y="1676400"/>
            <a:ext cx="8322309" cy="545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6320" y="574040"/>
            <a:ext cx="45294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solidFill>
                  <a:srgbClr val="0033CC"/>
                </a:solidFill>
              </a:rPr>
              <a:t>Replacement</a:t>
            </a:r>
            <a:r>
              <a:rPr sz="3400" spc="-55" dirty="0">
                <a:solidFill>
                  <a:srgbClr val="0033CC"/>
                </a:solidFill>
              </a:rPr>
              <a:t> </a:t>
            </a:r>
            <a:r>
              <a:rPr sz="3400" spc="-5" dirty="0">
                <a:solidFill>
                  <a:srgbClr val="0033CC"/>
                </a:solidFill>
              </a:rPr>
              <a:t>Summary</a:t>
            </a:r>
            <a:endParaRPr sz="3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0438" y="3195727"/>
            <a:ext cx="2225675" cy="102235"/>
            <a:chOff x="7860438" y="3195727"/>
            <a:chExt cx="2225675" cy="102235"/>
          </a:xfrm>
        </p:grpSpPr>
        <p:sp>
          <p:nvSpPr>
            <p:cNvPr id="3" name="object 3"/>
            <p:cNvSpPr/>
            <p:nvPr/>
          </p:nvSpPr>
          <p:spPr>
            <a:xfrm>
              <a:off x="7865110" y="3200399"/>
              <a:ext cx="2216150" cy="92710"/>
            </a:xfrm>
            <a:custGeom>
              <a:avLst/>
              <a:gdLst/>
              <a:ahLst/>
              <a:cxnLst/>
              <a:rect l="l" t="t" r="r" b="b"/>
              <a:pathLst>
                <a:path w="2216150" h="92710">
                  <a:moveTo>
                    <a:pt x="2216150" y="1270"/>
                  </a:moveTo>
                  <a:lnTo>
                    <a:pt x="2215515" y="1270"/>
                  </a:lnTo>
                  <a:lnTo>
                    <a:pt x="22155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2215515" y="92710"/>
                  </a:lnTo>
                  <a:lnTo>
                    <a:pt x="2215515" y="91440"/>
                  </a:lnTo>
                  <a:lnTo>
                    <a:pt x="2216150" y="91440"/>
                  </a:lnTo>
                  <a:lnTo>
                    <a:pt x="221615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5110" y="3200399"/>
              <a:ext cx="2216150" cy="92710"/>
            </a:xfrm>
            <a:custGeom>
              <a:avLst/>
              <a:gdLst/>
              <a:ahLst/>
              <a:cxnLst/>
              <a:rect l="l" t="t" r="r" b="b"/>
              <a:pathLst>
                <a:path w="221615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2213610" y="92710"/>
                  </a:lnTo>
                  <a:lnTo>
                    <a:pt x="2214880" y="92710"/>
                  </a:lnTo>
                  <a:lnTo>
                    <a:pt x="2216150" y="91439"/>
                  </a:lnTo>
                  <a:lnTo>
                    <a:pt x="2216150" y="90170"/>
                  </a:lnTo>
                  <a:lnTo>
                    <a:pt x="2216150" y="1270"/>
                  </a:lnTo>
                  <a:lnTo>
                    <a:pt x="2214880" y="0"/>
                  </a:lnTo>
                  <a:lnTo>
                    <a:pt x="221361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039" marR="5080" indent="-106045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33CC"/>
                </a:solidFill>
              </a:rPr>
              <a:t>Pembuatan Replacement </a:t>
            </a:r>
            <a:r>
              <a:rPr spc="-5" dirty="0">
                <a:solidFill>
                  <a:srgbClr val="0033CC"/>
                </a:solidFill>
              </a:rPr>
              <a:t>Chart </a:t>
            </a:r>
            <a:r>
              <a:rPr spc="-10" dirty="0">
                <a:solidFill>
                  <a:srgbClr val="0033CC"/>
                </a:solidFill>
              </a:rPr>
              <a:t>dan  Replacement Summary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2320290"/>
            <a:ext cx="72517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Verdana"/>
                <a:cs typeface="Verdana"/>
              </a:rPr>
              <a:t>Membuat </a:t>
            </a:r>
            <a:r>
              <a:rPr sz="2000" i="1" spc="-5" dirty="0">
                <a:latin typeface="Verdana"/>
                <a:cs typeface="Verdana"/>
              </a:rPr>
              <a:t>replacement chart dan replacement </a:t>
            </a:r>
            <a:r>
              <a:rPr sz="2000" i="1" dirty="0">
                <a:latin typeface="Verdana"/>
                <a:cs typeface="Verdana"/>
              </a:rPr>
              <a:t>summary  </a:t>
            </a:r>
            <a:r>
              <a:rPr sz="2000" i="1" spc="-5" dirty="0">
                <a:latin typeface="Verdana"/>
                <a:cs typeface="Verdana"/>
              </a:rPr>
              <a:t>p</a:t>
            </a:r>
            <a:r>
              <a:rPr sz="2000" spc="-5" dirty="0">
                <a:latin typeface="Verdana"/>
                <a:cs typeface="Verdana"/>
              </a:rPr>
              <a:t>erusahaan dapat dilakukan dengan cara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HR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audit</a:t>
            </a:r>
            <a:r>
              <a:rPr sz="2000" spc="-5" dirty="0">
                <a:latin typeface="Verdana"/>
                <a:cs typeface="Verdana"/>
              </a:rPr>
              <a:t>,  yaitu sebuah proses mengumpulkan informasi  dengan memakai </a:t>
            </a:r>
            <a:r>
              <a:rPr sz="2000" spc="-10" dirty="0">
                <a:latin typeface="Verdana"/>
                <a:cs typeface="Verdana"/>
              </a:rPr>
              <a:t>formulir </a:t>
            </a:r>
            <a:r>
              <a:rPr sz="2000" dirty="0">
                <a:latin typeface="Verdana"/>
                <a:cs typeface="Verdana"/>
              </a:rPr>
              <a:t>khusus untuk </a:t>
            </a:r>
            <a:r>
              <a:rPr sz="2000" spc="-5" dirty="0">
                <a:latin typeface="Verdana"/>
                <a:cs typeface="Verdana"/>
              </a:rPr>
              <a:t>memeriksa  keadaan </a:t>
            </a:r>
            <a:r>
              <a:rPr sz="2000" dirty="0">
                <a:latin typeface="Verdana"/>
                <a:cs typeface="Verdana"/>
              </a:rPr>
              <a:t>SDM </a:t>
            </a:r>
            <a:r>
              <a:rPr sz="2000" spc="-5" dirty="0">
                <a:latin typeface="Verdana"/>
                <a:cs typeface="Verdana"/>
              </a:rPr>
              <a:t>saat ini, yang meliputi keterampilan,  pengalaman, pendidikan, dan data pribadi lain.  </a:t>
            </a:r>
            <a:r>
              <a:rPr sz="2000" dirty="0">
                <a:latin typeface="Verdana"/>
                <a:cs typeface="Verdana"/>
              </a:rPr>
              <a:t>Untuk non </a:t>
            </a:r>
            <a:r>
              <a:rPr sz="2000" spc="-5" dirty="0">
                <a:latin typeface="Verdana"/>
                <a:cs typeface="Verdana"/>
              </a:rPr>
              <a:t>manajer disebut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skillinventory</a:t>
            </a:r>
            <a:r>
              <a:rPr sz="2000" spc="-5" dirty="0">
                <a:latin typeface="Verdana"/>
                <a:cs typeface="Verdana"/>
              </a:rPr>
              <a:t>, sedangkan  </a:t>
            </a:r>
            <a:r>
              <a:rPr sz="2000" dirty="0">
                <a:latin typeface="Verdana"/>
                <a:cs typeface="Verdana"/>
              </a:rPr>
              <a:t>untuk </a:t>
            </a:r>
            <a:r>
              <a:rPr sz="2000" spc="-5" dirty="0">
                <a:latin typeface="Verdana"/>
                <a:cs typeface="Verdana"/>
              </a:rPr>
              <a:t>manajer disebut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management</a:t>
            </a:r>
            <a:r>
              <a:rPr sz="2000" i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inventory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110" y="1417319"/>
            <a:ext cx="7407909" cy="589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0" y="566419"/>
            <a:ext cx="45415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0033CC"/>
                </a:solidFill>
              </a:rPr>
              <a:t>Formulir </a:t>
            </a:r>
            <a:r>
              <a:rPr sz="3500" i="1" spc="-5" dirty="0">
                <a:solidFill>
                  <a:srgbClr val="0033CC"/>
                </a:solidFill>
                <a:latin typeface="Arial"/>
                <a:cs typeface="Arial"/>
              </a:rPr>
              <a:t>Skill</a:t>
            </a:r>
            <a:r>
              <a:rPr sz="3500" i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500" i="1" spc="-10" dirty="0">
                <a:solidFill>
                  <a:srgbClr val="0033CC"/>
                </a:solidFill>
                <a:latin typeface="Arial"/>
                <a:cs typeface="Arial"/>
              </a:rPr>
              <a:t>Inventory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3238" y="3195727"/>
            <a:ext cx="2682875" cy="102235"/>
            <a:chOff x="7403238" y="3195727"/>
            <a:chExt cx="2682875" cy="102235"/>
          </a:xfrm>
        </p:grpSpPr>
        <p:sp>
          <p:nvSpPr>
            <p:cNvPr id="3" name="object 3"/>
            <p:cNvSpPr/>
            <p:nvPr/>
          </p:nvSpPr>
          <p:spPr>
            <a:xfrm>
              <a:off x="7407910" y="3200399"/>
              <a:ext cx="2673350" cy="92710"/>
            </a:xfrm>
            <a:custGeom>
              <a:avLst/>
              <a:gdLst/>
              <a:ahLst/>
              <a:cxnLst/>
              <a:rect l="l" t="t" r="r" b="b"/>
              <a:pathLst>
                <a:path w="2673350" h="92710">
                  <a:moveTo>
                    <a:pt x="2673350" y="1270"/>
                  </a:moveTo>
                  <a:lnTo>
                    <a:pt x="2672715" y="1270"/>
                  </a:lnTo>
                  <a:lnTo>
                    <a:pt x="267271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2672715" y="92710"/>
                  </a:lnTo>
                  <a:lnTo>
                    <a:pt x="2672715" y="91440"/>
                  </a:lnTo>
                  <a:lnTo>
                    <a:pt x="2673350" y="91440"/>
                  </a:lnTo>
                  <a:lnTo>
                    <a:pt x="267335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7910" y="3200399"/>
              <a:ext cx="2673350" cy="92710"/>
            </a:xfrm>
            <a:custGeom>
              <a:avLst/>
              <a:gdLst/>
              <a:ahLst/>
              <a:cxnLst/>
              <a:rect l="l" t="t" r="r" b="b"/>
              <a:pathLst>
                <a:path w="267335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2670810" y="92710"/>
                  </a:lnTo>
                  <a:lnTo>
                    <a:pt x="2672080" y="92710"/>
                  </a:lnTo>
                  <a:lnTo>
                    <a:pt x="2673350" y="91439"/>
                  </a:lnTo>
                  <a:lnTo>
                    <a:pt x="2673350" y="90170"/>
                  </a:lnTo>
                  <a:lnTo>
                    <a:pt x="2673350" y="1270"/>
                  </a:lnTo>
                  <a:lnTo>
                    <a:pt x="2672080" y="0"/>
                  </a:lnTo>
                  <a:lnTo>
                    <a:pt x="267081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6109" y="2084070"/>
            <a:ext cx="6624320" cy="450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354330" algn="l"/>
              </a:tabLst>
            </a:pPr>
            <a:r>
              <a:rPr sz="2800" spc="-10" dirty="0">
                <a:latin typeface="Verdana"/>
                <a:cs typeface="Verdana"/>
              </a:rPr>
              <a:t>Ketersediaan jumlah pegawai yang  </a:t>
            </a:r>
            <a:r>
              <a:rPr sz="2800" spc="-5" dirty="0">
                <a:latin typeface="Verdana"/>
                <a:cs typeface="Verdana"/>
              </a:rPr>
              <a:t>ada </a:t>
            </a:r>
            <a:r>
              <a:rPr sz="2800" dirty="0">
                <a:latin typeface="Verdana"/>
                <a:cs typeface="Verdana"/>
              </a:rPr>
              <a:t>di </a:t>
            </a:r>
            <a:r>
              <a:rPr sz="2800" spc="-10" dirty="0">
                <a:latin typeface="Verdana"/>
                <a:cs typeface="Verdana"/>
              </a:rPr>
              <a:t>pasar tenaga </a:t>
            </a:r>
            <a:r>
              <a:rPr sz="2800" spc="-5" dirty="0">
                <a:latin typeface="Verdana"/>
                <a:cs typeface="Verdana"/>
              </a:rPr>
              <a:t>kerja  </a:t>
            </a:r>
            <a:r>
              <a:rPr sz="2800" spc="-10" dirty="0">
                <a:latin typeface="Verdana"/>
                <a:cs typeface="Verdana"/>
              </a:rPr>
              <a:t>dipengaruhi oleh lembaga  pendidikan </a:t>
            </a:r>
            <a:r>
              <a:rPr sz="2800" spc="-5" dirty="0">
                <a:latin typeface="Verdana"/>
                <a:cs typeface="Verdana"/>
              </a:rPr>
              <a:t>dan </a:t>
            </a:r>
            <a:r>
              <a:rPr sz="2800" spc="-10" dirty="0">
                <a:latin typeface="Verdana"/>
                <a:cs typeface="Verdana"/>
              </a:rPr>
              <a:t>pelatihan,  perubahan demografis,  spesialisasi, perubahan minat dan  </a:t>
            </a:r>
            <a:r>
              <a:rPr sz="2800" spc="-5" dirty="0">
                <a:latin typeface="Verdana"/>
                <a:cs typeface="Verdana"/>
              </a:rPr>
              <a:t>sikap </a:t>
            </a:r>
            <a:r>
              <a:rPr sz="2800" spc="-10" dirty="0">
                <a:latin typeface="Verdana"/>
                <a:cs typeface="Verdana"/>
              </a:rPr>
              <a:t>terhadap suatu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pekerjaan.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1089" y="589280"/>
            <a:ext cx="6935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CC"/>
                </a:solidFill>
              </a:rPr>
              <a:t>SUMBER EKSTERNAL</a:t>
            </a:r>
            <a:r>
              <a:rPr spc="-35" dirty="0">
                <a:solidFill>
                  <a:srgbClr val="0033CC"/>
                </a:solidFill>
              </a:rPr>
              <a:t> </a:t>
            </a:r>
            <a:r>
              <a:rPr spc="-5" dirty="0">
                <a:solidFill>
                  <a:srgbClr val="0033CC"/>
                </a:solidFill>
              </a:rPr>
              <a:t>ORGANISASI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75017" y="3195727"/>
            <a:ext cx="2408555" cy="102235"/>
            <a:chOff x="7675017" y="3195727"/>
            <a:chExt cx="2408555" cy="102235"/>
          </a:xfrm>
        </p:grpSpPr>
        <p:sp>
          <p:nvSpPr>
            <p:cNvPr id="3" name="object 3"/>
            <p:cNvSpPr/>
            <p:nvPr/>
          </p:nvSpPr>
          <p:spPr>
            <a:xfrm>
              <a:off x="7679690" y="3200399"/>
              <a:ext cx="2399030" cy="92710"/>
            </a:xfrm>
            <a:custGeom>
              <a:avLst/>
              <a:gdLst/>
              <a:ahLst/>
              <a:cxnLst/>
              <a:rect l="l" t="t" r="r" b="b"/>
              <a:pathLst>
                <a:path w="2399029" h="92710">
                  <a:moveTo>
                    <a:pt x="2399030" y="1270"/>
                  </a:moveTo>
                  <a:lnTo>
                    <a:pt x="2398395" y="1270"/>
                  </a:lnTo>
                  <a:lnTo>
                    <a:pt x="239839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398395" y="92710"/>
                  </a:lnTo>
                  <a:lnTo>
                    <a:pt x="2398395" y="91440"/>
                  </a:lnTo>
                  <a:lnTo>
                    <a:pt x="2399030" y="91440"/>
                  </a:lnTo>
                  <a:lnTo>
                    <a:pt x="239903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79689" y="3200399"/>
              <a:ext cx="2399030" cy="92710"/>
            </a:xfrm>
            <a:custGeom>
              <a:avLst/>
              <a:gdLst/>
              <a:ahLst/>
              <a:cxnLst/>
              <a:rect l="l" t="t" r="r" b="b"/>
              <a:pathLst>
                <a:path w="2399029" h="92710">
                  <a:moveTo>
                    <a:pt x="1269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69" y="92710"/>
                  </a:lnTo>
                  <a:lnTo>
                    <a:pt x="2397759" y="92710"/>
                  </a:lnTo>
                  <a:lnTo>
                    <a:pt x="2399029" y="91439"/>
                  </a:lnTo>
                  <a:lnTo>
                    <a:pt x="2399029" y="90170"/>
                  </a:lnTo>
                  <a:lnTo>
                    <a:pt x="2399029" y="1270"/>
                  </a:lnTo>
                  <a:lnTo>
                    <a:pt x="2397759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2400" y="254000"/>
            <a:ext cx="629602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800" spc="-5" dirty="0">
                <a:solidFill>
                  <a:srgbClr val="0033CC"/>
                </a:solidFill>
              </a:rPr>
              <a:t>Penentuan dan</a:t>
            </a:r>
            <a:r>
              <a:rPr sz="3800" spc="-80" dirty="0">
                <a:solidFill>
                  <a:srgbClr val="0033CC"/>
                </a:solidFill>
              </a:rPr>
              <a:t> </a:t>
            </a:r>
            <a:r>
              <a:rPr sz="3800" spc="-5" dirty="0">
                <a:solidFill>
                  <a:srgbClr val="0033CC"/>
                </a:solidFill>
              </a:rPr>
              <a:t>Implementasi</a:t>
            </a:r>
            <a:endParaRPr sz="3800"/>
          </a:p>
          <a:p>
            <a:pPr marL="533400" algn="ctr">
              <a:lnSpc>
                <a:spcPct val="100000"/>
              </a:lnSpc>
            </a:pPr>
            <a:r>
              <a:rPr sz="3800" spc="-5" dirty="0">
                <a:solidFill>
                  <a:srgbClr val="0033CC"/>
                </a:solidFill>
              </a:rPr>
              <a:t>Program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562609" y="2396489"/>
            <a:ext cx="6805930" cy="4083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9075">
              <a:lnSpc>
                <a:spcPct val="120700"/>
              </a:lnSpc>
              <a:spcBef>
                <a:spcPts val="95"/>
              </a:spcBef>
            </a:pPr>
            <a:r>
              <a:rPr sz="2600" dirty="0">
                <a:latin typeface="Arial"/>
                <a:cs typeface="Arial"/>
              </a:rPr>
              <a:t>Berdasarkan kebutuhan (</a:t>
            </a:r>
            <a:r>
              <a:rPr sz="2600" i="1" dirty="0">
                <a:latin typeface="Arial"/>
                <a:cs typeface="Arial"/>
              </a:rPr>
              <a:t>demand</a:t>
            </a:r>
            <a:r>
              <a:rPr sz="2600" dirty="0">
                <a:latin typeface="Arial"/>
                <a:cs typeface="Arial"/>
              </a:rPr>
              <a:t>) dan  ketersediaan (</a:t>
            </a:r>
            <a:r>
              <a:rPr sz="2600" i="1" dirty="0">
                <a:latin typeface="Arial"/>
                <a:cs typeface="Arial"/>
              </a:rPr>
              <a:t>supply</a:t>
            </a:r>
            <a:r>
              <a:rPr sz="2600" dirty="0">
                <a:latin typeface="Arial"/>
                <a:cs typeface="Arial"/>
              </a:rPr>
              <a:t>) dapat </a:t>
            </a:r>
            <a:r>
              <a:rPr sz="2600" spc="-5" dirty="0">
                <a:latin typeface="Arial"/>
                <a:cs typeface="Arial"/>
              </a:rPr>
              <a:t>terjadi </a:t>
            </a:r>
            <a:r>
              <a:rPr sz="2600" dirty="0">
                <a:latin typeface="Arial"/>
                <a:cs typeface="Arial"/>
              </a:rPr>
              <a:t>beberapa  kemungkinan, </a:t>
            </a:r>
            <a:r>
              <a:rPr sz="2600" spc="-5" dirty="0">
                <a:latin typeface="Arial"/>
                <a:cs typeface="Arial"/>
              </a:rPr>
              <a:t>yaitu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4330" marR="5080" indent="-341630">
              <a:lnSpc>
                <a:spcPct val="100000"/>
              </a:lnSpc>
              <a:spcBef>
                <a:spcPts val="650"/>
              </a:spcBef>
              <a:buFont typeface="Wingdings"/>
              <a:buChar char=""/>
              <a:tabLst>
                <a:tab pos="354330" algn="l"/>
              </a:tabLst>
            </a:pPr>
            <a:r>
              <a:rPr sz="2600" spc="-5" dirty="0">
                <a:latin typeface="Arial"/>
                <a:cs typeface="Arial"/>
              </a:rPr>
              <a:t>Tidak </a:t>
            </a:r>
            <a:r>
              <a:rPr sz="2600" dirty="0">
                <a:latin typeface="Arial"/>
                <a:cs typeface="Arial"/>
              </a:rPr>
              <a:t>ada perbedaan </a:t>
            </a:r>
            <a:r>
              <a:rPr sz="2600" spc="-5" dirty="0">
                <a:latin typeface="Arial"/>
                <a:cs typeface="Arial"/>
              </a:rPr>
              <a:t>antara </a:t>
            </a:r>
            <a:r>
              <a:rPr sz="2600" dirty="0">
                <a:latin typeface="Arial"/>
                <a:cs typeface="Arial"/>
              </a:rPr>
              <a:t>kebutuhan dan  ketersediaan pegawai (</a:t>
            </a:r>
            <a:r>
              <a:rPr sz="2600" i="1" dirty="0">
                <a:latin typeface="Arial"/>
                <a:cs typeface="Arial"/>
              </a:rPr>
              <a:t>supply =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demand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 marL="354330" marR="959485" indent="-341630">
              <a:lnSpc>
                <a:spcPct val="100000"/>
              </a:lnSpc>
              <a:spcBef>
                <a:spcPts val="640"/>
              </a:spcBef>
              <a:buFont typeface="Wingdings"/>
              <a:buChar char=""/>
              <a:tabLst>
                <a:tab pos="354330" algn="l"/>
              </a:tabLst>
            </a:pPr>
            <a:r>
              <a:rPr sz="2600" dirty="0">
                <a:latin typeface="Arial"/>
                <a:cs typeface="Arial"/>
              </a:rPr>
              <a:t>Terjadi kelebihan </a:t>
            </a:r>
            <a:r>
              <a:rPr sz="2600" i="1" dirty="0">
                <a:latin typeface="Arial"/>
                <a:cs typeface="Arial"/>
              </a:rPr>
              <a:t>supply </a:t>
            </a:r>
            <a:r>
              <a:rPr sz="2600" spc="-5" dirty="0">
                <a:latin typeface="Arial"/>
                <a:cs typeface="Arial"/>
              </a:rPr>
              <a:t>tenaga kerja  (</a:t>
            </a:r>
            <a:r>
              <a:rPr sz="2600" i="1" spc="-5" dirty="0">
                <a:latin typeface="Arial"/>
                <a:cs typeface="Arial"/>
              </a:rPr>
              <a:t>supply </a:t>
            </a:r>
            <a:r>
              <a:rPr sz="2600" i="1" dirty="0">
                <a:latin typeface="Arial"/>
                <a:cs typeface="Arial"/>
              </a:rPr>
              <a:t>&gt; demand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 marL="354330" marR="645795" indent="-341630">
              <a:lnSpc>
                <a:spcPct val="100000"/>
              </a:lnSpc>
              <a:spcBef>
                <a:spcPts val="650"/>
              </a:spcBef>
              <a:buFont typeface="Wingdings"/>
              <a:buChar char=""/>
              <a:tabLst>
                <a:tab pos="354330" algn="l"/>
              </a:tabLst>
            </a:pPr>
            <a:r>
              <a:rPr sz="2600" dirty="0">
                <a:latin typeface="Arial"/>
                <a:cs typeface="Arial"/>
              </a:rPr>
              <a:t>Terjadi kekurangan </a:t>
            </a:r>
            <a:r>
              <a:rPr sz="2600" i="1" dirty="0">
                <a:latin typeface="Arial"/>
                <a:cs typeface="Arial"/>
              </a:rPr>
              <a:t>supply </a:t>
            </a:r>
            <a:r>
              <a:rPr sz="2600" dirty="0">
                <a:latin typeface="Arial"/>
                <a:cs typeface="Arial"/>
              </a:rPr>
              <a:t>tenaga </a:t>
            </a:r>
            <a:r>
              <a:rPr sz="2600" spc="-5" dirty="0">
                <a:latin typeface="Arial"/>
                <a:cs typeface="Arial"/>
              </a:rPr>
              <a:t>kerja  (</a:t>
            </a:r>
            <a:r>
              <a:rPr sz="2600" i="1" spc="-5" dirty="0">
                <a:latin typeface="Arial"/>
                <a:cs typeface="Arial"/>
              </a:rPr>
              <a:t>supply </a:t>
            </a:r>
            <a:r>
              <a:rPr sz="2600" i="1" dirty="0">
                <a:latin typeface="Arial"/>
                <a:cs typeface="Arial"/>
              </a:rPr>
              <a:t>&lt; demand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0607" y="3195727"/>
            <a:ext cx="2132965" cy="102235"/>
            <a:chOff x="7950607" y="3195727"/>
            <a:chExt cx="2132965" cy="102235"/>
          </a:xfrm>
        </p:grpSpPr>
        <p:sp>
          <p:nvSpPr>
            <p:cNvPr id="3" name="object 3"/>
            <p:cNvSpPr/>
            <p:nvPr/>
          </p:nvSpPr>
          <p:spPr>
            <a:xfrm>
              <a:off x="7955280" y="3200399"/>
              <a:ext cx="2123440" cy="92710"/>
            </a:xfrm>
            <a:custGeom>
              <a:avLst/>
              <a:gdLst/>
              <a:ahLst/>
              <a:cxnLst/>
              <a:rect l="l" t="t" r="r" b="b"/>
              <a:pathLst>
                <a:path w="2123440" h="92710">
                  <a:moveTo>
                    <a:pt x="21234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123440" y="92710"/>
                  </a:lnTo>
                  <a:lnTo>
                    <a:pt x="212344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5280" y="3200399"/>
              <a:ext cx="2123440" cy="92710"/>
            </a:xfrm>
            <a:custGeom>
              <a:avLst/>
              <a:gdLst/>
              <a:ahLst/>
              <a:cxnLst/>
              <a:rect l="l" t="t" r="r" b="b"/>
              <a:pathLst>
                <a:path w="212344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2122170" y="92710"/>
                  </a:lnTo>
                  <a:lnTo>
                    <a:pt x="2123440" y="92710"/>
                  </a:lnTo>
                  <a:lnTo>
                    <a:pt x="2123440" y="91439"/>
                  </a:lnTo>
                  <a:lnTo>
                    <a:pt x="2123440" y="90170"/>
                  </a:lnTo>
                  <a:lnTo>
                    <a:pt x="2123440" y="1270"/>
                  </a:lnTo>
                  <a:lnTo>
                    <a:pt x="2123440" y="0"/>
                  </a:lnTo>
                  <a:lnTo>
                    <a:pt x="212217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5775" marR="5080" indent="-1619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Alternatif </a:t>
            </a:r>
            <a:r>
              <a:rPr spc="-5" dirty="0"/>
              <a:t>Tindakan jika Diramalkan Defisit  (Kekurangan)</a:t>
            </a:r>
            <a:r>
              <a:rPr spc="-15" dirty="0"/>
              <a:t> </a:t>
            </a:r>
            <a:r>
              <a:rPr spc="-5" dirty="0"/>
              <a:t>Karyawan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6419" y="2037079"/>
            <a:ext cx="6675120" cy="47866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35915" marR="5080" indent="-323850">
              <a:lnSpc>
                <a:spcPct val="80000"/>
              </a:lnSpc>
              <a:spcBef>
                <a:spcPts val="770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b="1" spc="-10" dirty="0">
                <a:latin typeface="Arial"/>
                <a:cs typeface="Arial"/>
              </a:rPr>
              <a:t>Rekrutmen </a:t>
            </a:r>
            <a:r>
              <a:rPr sz="2800" b="1" dirty="0">
                <a:latin typeface="Arial"/>
                <a:cs typeface="Arial"/>
              </a:rPr>
              <a:t>Kreatif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Pendekatan-  pendekatan baru untuk merekrut.  Organisasi mungkin harus merekrut di  wilayah-wilayah geografis yang berbeda  dibandingkan pada masa lalu, menggali  metode-metode baru, </a:t>
            </a:r>
            <a:r>
              <a:rPr sz="2800" dirty="0">
                <a:latin typeface="Arial"/>
                <a:cs typeface="Arial"/>
              </a:rPr>
              <a:t>dan </a:t>
            </a:r>
            <a:r>
              <a:rPr sz="2800" spc="-5" dirty="0">
                <a:latin typeface="Arial"/>
                <a:cs typeface="Arial"/>
              </a:rPr>
              <a:t>mencari tipe-  tipe kandidat </a:t>
            </a:r>
            <a:r>
              <a:rPr sz="2800" dirty="0">
                <a:latin typeface="Arial"/>
                <a:cs typeface="Arial"/>
              </a:rPr>
              <a:t>yang</a:t>
            </a:r>
            <a:r>
              <a:rPr sz="2800" spc="-5" dirty="0">
                <a:latin typeface="Arial"/>
                <a:cs typeface="Arial"/>
              </a:rPr>
              <a:t> berbeda.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3950">
              <a:latin typeface="Arial"/>
              <a:cs typeface="Arial"/>
            </a:endParaRPr>
          </a:p>
          <a:p>
            <a:pPr marL="335915" marR="537845" indent="-323850">
              <a:lnSpc>
                <a:spcPct val="80000"/>
              </a:lnSpc>
              <a:buFont typeface="Wingdings"/>
              <a:buChar char=""/>
              <a:tabLst>
                <a:tab pos="336550" algn="l"/>
              </a:tabLst>
            </a:pPr>
            <a:r>
              <a:rPr sz="2800" b="1" spc="-5" dirty="0">
                <a:latin typeface="Arial"/>
                <a:cs typeface="Arial"/>
              </a:rPr>
              <a:t>Insentif </a:t>
            </a:r>
            <a:r>
              <a:rPr sz="2800" b="1" spc="-10" dirty="0">
                <a:latin typeface="Arial"/>
                <a:cs typeface="Arial"/>
              </a:rPr>
              <a:t>Kompensasi: </a:t>
            </a:r>
            <a:r>
              <a:rPr sz="2800" spc="-10" dirty="0">
                <a:latin typeface="Arial"/>
                <a:cs typeface="Arial"/>
              </a:rPr>
              <a:t>Karena  </a:t>
            </a:r>
            <a:r>
              <a:rPr sz="2800" spc="-5" dirty="0">
                <a:latin typeface="Arial"/>
                <a:cs typeface="Arial"/>
              </a:rPr>
              <a:t>persaingan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ketat dalam  mendapatkan karyawan pada situasi  permintaan tinggi, perusahaan harus  mengandalkan insentif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kompensasi.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0607" y="3195727"/>
            <a:ext cx="2132965" cy="102235"/>
            <a:chOff x="7950607" y="3195727"/>
            <a:chExt cx="2132965" cy="102235"/>
          </a:xfrm>
        </p:grpSpPr>
        <p:sp>
          <p:nvSpPr>
            <p:cNvPr id="3" name="object 3"/>
            <p:cNvSpPr/>
            <p:nvPr/>
          </p:nvSpPr>
          <p:spPr>
            <a:xfrm>
              <a:off x="7955280" y="3200399"/>
              <a:ext cx="2123440" cy="92710"/>
            </a:xfrm>
            <a:custGeom>
              <a:avLst/>
              <a:gdLst/>
              <a:ahLst/>
              <a:cxnLst/>
              <a:rect l="l" t="t" r="r" b="b"/>
              <a:pathLst>
                <a:path w="2123440" h="92710">
                  <a:moveTo>
                    <a:pt x="21234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123440" y="92710"/>
                  </a:lnTo>
                  <a:lnTo>
                    <a:pt x="212344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5280" y="3200399"/>
              <a:ext cx="2123440" cy="92710"/>
            </a:xfrm>
            <a:custGeom>
              <a:avLst/>
              <a:gdLst/>
              <a:ahLst/>
              <a:cxnLst/>
              <a:rect l="l" t="t" r="r" b="b"/>
              <a:pathLst>
                <a:path w="212344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2122170" y="92710"/>
                  </a:lnTo>
                  <a:lnTo>
                    <a:pt x="2123440" y="92710"/>
                  </a:lnTo>
                  <a:lnTo>
                    <a:pt x="2123440" y="91439"/>
                  </a:lnTo>
                  <a:lnTo>
                    <a:pt x="2123440" y="90170"/>
                  </a:lnTo>
                  <a:lnTo>
                    <a:pt x="2123440" y="1270"/>
                  </a:lnTo>
                  <a:lnTo>
                    <a:pt x="2123440" y="0"/>
                  </a:lnTo>
                  <a:lnTo>
                    <a:pt x="212217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5775" marR="5080" indent="-16192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Alternatif </a:t>
            </a:r>
            <a:r>
              <a:rPr spc="-5" dirty="0"/>
              <a:t>Tindakan jika Diramalkan Defisit  (Kekurangan)</a:t>
            </a:r>
            <a:r>
              <a:rPr spc="-15" dirty="0"/>
              <a:t> </a:t>
            </a:r>
            <a:r>
              <a:rPr spc="-5" dirty="0"/>
              <a:t>Karyawan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6419" y="2037079"/>
            <a:ext cx="6757670" cy="41033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35915" marR="67945" indent="-323850">
              <a:lnSpc>
                <a:spcPct val="79900"/>
              </a:lnSpc>
              <a:spcBef>
                <a:spcPts val="775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b="1" spc="-10" dirty="0">
                <a:latin typeface="Arial"/>
                <a:cs typeface="Arial"/>
              </a:rPr>
              <a:t>Program </a:t>
            </a:r>
            <a:r>
              <a:rPr sz="2800" b="1" spc="-5" dirty="0">
                <a:latin typeface="Arial"/>
                <a:cs typeface="Arial"/>
              </a:rPr>
              <a:t>Pelatihan: </a:t>
            </a:r>
            <a:r>
              <a:rPr sz="2800" spc="-5" dirty="0">
                <a:latin typeface="Arial"/>
                <a:cs typeface="Arial"/>
              </a:rPr>
              <a:t>Program-program  pelatihan </a:t>
            </a:r>
            <a:r>
              <a:rPr sz="2800" dirty="0">
                <a:latin typeface="Arial"/>
                <a:cs typeface="Arial"/>
              </a:rPr>
              <a:t>khusus </a:t>
            </a:r>
            <a:r>
              <a:rPr sz="2800" spc="-5" dirty="0">
                <a:latin typeface="Arial"/>
                <a:cs typeface="Arial"/>
              </a:rPr>
              <a:t>diperlukan untuk  mempersiapkan orang-orang </a:t>
            </a:r>
            <a:r>
              <a:rPr sz="2800" dirty="0">
                <a:latin typeface="Arial"/>
                <a:cs typeface="Arial"/>
              </a:rPr>
              <a:t>yang  </a:t>
            </a:r>
            <a:r>
              <a:rPr sz="2800" spc="-5" dirty="0">
                <a:latin typeface="Arial"/>
                <a:cs typeface="Arial"/>
              </a:rPr>
              <a:t>sebelumnya belum mampu </a:t>
            </a:r>
            <a:r>
              <a:rPr sz="2800" dirty="0">
                <a:latin typeface="Arial"/>
                <a:cs typeface="Arial"/>
              </a:rPr>
              <a:t>bekerja </a:t>
            </a:r>
            <a:r>
              <a:rPr sz="2800" spc="-5" dirty="0">
                <a:latin typeface="Arial"/>
                <a:cs typeface="Arial"/>
              </a:rPr>
              <a:t>agar  dapat mengisi posisi-posisi dalam  perusahaan.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"/>
            </a:pPr>
            <a:endParaRPr sz="3950">
              <a:latin typeface="Arial"/>
              <a:cs typeface="Arial"/>
            </a:endParaRPr>
          </a:p>
          <a:p>
            <a:pPr marL="335915" marR="5080" indent="-323850">
              <a:lnSpc>
                <a:spcPct val="80000"/>
              </a:lnSpc>
              <a:buFont typeface="Wingdings"/>
              <a:buChar char=""/>
              <a:tabLst>
                <a:tab pos="336550" algn="l"/>
              </a:tabLst>
            </a:pPr>
            <a:r>
              <a:rPr sz="2800" b="1" spc="-10" dirty="0">
                <a:latin typeface="Arial"/>
                <a:cs typeface="Arial"/>
              </a:rPr>
              <a:t>Standar </a:t>
            </a:r>
            <a:r>
              <a:rPr sz="2800" b="1" spc="-5" dirty="0">
                <a:latin typeface="Arial"/>
                <a:cs typeface="Arial"/>
              </a:rPr>
              <a:t>Seleksi </a:t>
            </a:r>
            <a:r>
              <a:rPr sz="2800" b="1" spc="-15" dirty="0">
                <a:latin typeface="Arial"/>
                <a:cs typeface="Arial"/>
              </a:rPr>
              <a:t>yang </a:t>
            </a:r>
            <a:r>
              <a:rPr sz="2800" b="1" spc="-10" dirty="0">
                <a:latin typeface="Arial"/>
                <a:cs typeface="Arial"/>
              </a:rPr>
              <a:t>Berbeda:  </a:t>
            </a:r>
            <a:r>
              <a:rPr sz="2800" spc="-5" dirty="0">
                <a:latin typeface="Arial"/>
                <a:cs typeface="Arial"/>
              </a:rPr>
              <a:t>Memperendah standar-standar  kekaryawanan agar </a:t>
            </a:r>
            <a:r>
              <a:rPr sz="2800" dirty="0">
                <a:latin typeface="Arial"/>
                <a:cs typeface="Arial"/>
              </a:rPr>
              <a:t>cukup </a:t>
            </a:r>
            <a:r>
              <a:rPr sz="2800" spc="-5" dirty="0">
                <a:latin typeface="Arial"/>
                <a:cs typeface="Arial"/>
              </a:rPr>
              <a:t>banyak orang  tersedia untuk mengisi jabatan-jabatan.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3195727"/>
            <a:ext cx="4124325" cy="102235"/>
            <a:chOff x="5961787" y="3195727"/>
            <a:chExt cx="4124325" cy="102235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5155" y="1622425"/>
            <a:ext cx="1699260" cy="1353820"/>
            <a:chOff x="605155" y="1622425"/>
            <a:chExt cx="1699260" cy="1353820"/>
          </a:xfrm>
        </p:grpSpPr>
        <p:sp>
          <p:nvSpPr>
            <p:cNvPr id="6" name="object 6"/>
            <p:cNvSpPr/>
            <p:nvPr/>
          </p:nvSpPr>
          <p:spPr>
            <a:xfrm>
              <a:off x="608330" y="1625600"/>
              <a:ext cx="1692910" cy="1347470"/>
            </a:xfrm>
            <a:custGeom>
              <a:avLst/>
              <a:gdLst/>
              <a:ahLst/>
              <a:cxnLst/>
              <a:rect l="l" t="t" r="r" b="b"/>
              <a:pathLst>
                <a:path w="1692910" h="1347470">
                  <a:moveTo>
                    <a:pt x="1692909" y="0"/>
                  </a:moveTo>
                  <a:lnTo>
                    <a:pt x="0" y="0"/>
                  </a:lnTo>
                  <a:lnTo>
                    <a:pt x="0" y="1347470"/>
                  </a:lnTo>
                  <a:lnTo>
                    <a:pt x="1692909" y="1347470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330" y="1625600"/>
              <a:ext cx="1692910" cy="1347470"/>
            </a:xfrm>
            <a:custGeom>
              <a:avLst/>
              <a:gdLst/>
              <a:ahLst/>
              <a:cxnLst/>
              <a:rect l="l" t="t" r="r" b="b"/>
              <a:pathLst>
                <a:path w="1692910" h="1347470">
                  <a:moveTo>
                    <a:pt x="0" y="1347470"/>
                  </a:moveTo>
                  <a:lnTo>
                    <a:pt x="1692909" y="1347470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34747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1700" y="2051050"/>
            <a:ext cx="1132840" cy="4457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13690" marR="5080" indent="-300990">
              <a:lnSpc>
                <a:spcPts val="1639"/>
              </a:lnSpc>
              <a:spcBef>
                <a:spcPts val="175"/>
              </a:spcBef>
            </a:pPr>
            <a:r>
              <a:rPr sz="1400" spc="175" dirty="0">
                <a:latin typeface="Arial"/>
                <a:cs typeface="Arial"/>
              </a:rPr>
              <a:t>P</a:t>
            </a:r>
            <a:r>
              <a:rPr sz="1400" spc="150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n</a:t>
            </a:r>
            <a:r>
              <a:rPr sz="1400" spc="160" dirty="0">
                <a:latin typeface="Arial"/>
                <a:cs typeface="Arial"/>
              </a:rPr>
              <a:t>g</a:t>
            </a:r>
            <a:r>
              <a:rPr sz="1400" spc="150" dirty="0">
                <a:latin typeface="Arial"/>
                <a:cs typeface="Arial"/>
              </a:rPr>
              <a:t>a</a:t>
            </a:r>
            <a:r>
              <a:rPr sz="1400" spc="175" dirty="0">
                <a:latin typeface="Arial"/>
                <a:cs typeface="Arial"/>
              </a:rPr>
              <a:t>d</a:t>
            </a:r>
            <a:r>
              <a:rPr sz="1400" spc="160" dirty="0">
                <a:latin typeface="Arial"/>
                <a:cs typeface="Arial"/>
              </a:rPr>
              <a:t>aa</a:t>
            </a:r>
            <a:r>
              <a:rPr sz="1400" spc="145" dirty="0">
                <a:latin typeface="Arial"/>
                <a:cs typeface="Arial"/>
              </a:rPr>
              <a:t>n 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5155" y="2969895"/>
            <a:ext cx="1699260" cy="1546860"/>
            <a:chOff x="605155" y="2969895"/>
            <a:chExt cx="1699260" cy="1546860"/>
          </a:xfrm>
        </p:grpSpPr>
        <p:sp>
          <p:nvSpPr>
            <p:cNvPr id="10" name="object 10"/>
            <p:cNvSpPr/>
            <p:nvPr/>
          </p:nvSpPr>
          <p:spPr>
            <a:xfrm>
              <a:off x="608330" y="2973070"/>
              <a:ext cx="1692910" cy="1540510"/>
            </a:xfrm>
            <a:custGeom>
              <a:avLst/>
              <a:gdLst/>
              <a:ahLst/>
              <a:cxnLst/>
              <a:rect l="l" t="t" r="r" b="b"/>
              <a:pathLst>
                <a:path w="1692910" h="1540510">
                  <a:moveTo>
                    <a:pt x="1692909" y="0"/>
                  </a:moveTo>
                  <a:lnTo>
                    <a:pt x="0" y="0"/>
                  </a:lnTo>
                  <a:lnTo>
                    <a:pt x="0" y="1540509"/>
                  </a:lnTo>
                  <a:lnTo>
                    <a:pt x="1692909" y="1540509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330" y="2973070"/>
              <a:ext cx="1692910" cy="1540510"/>
            </a:xfrm>
            <a:custGeom>
              <a:avLst/>
              <a:gdLst/>
              <a:ahLst/>
              <a:cxnLst/>
              <a:rect l="l" t="t" r="r" b="b"/>
              <a:pathLst>
                <a:path w="1692910" h="1540510">
                  <a:moveTo>
                    <a:pt x="0" y="1540509"/>
                  </a:moveTo>
                  <a:lnTo>
                    <a:pt x="1692909" y="1540509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540509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3280" y="3495040"/>
            <a:ext cx="1211580" cy="4457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71475" marR="5080" indent="-359410">
              <a:lnSpc>
                <a:spcPts val="1639"/>
              </a:lnSpc>
              <a:spcBef>
                <a:spcPts val="175"/>
              </a:spcBef>
            </a:pPr>
            <a:r>
              <a:rPr sz="1400" spc="165" dirty="0">
                <a:latin typeface="Arial"/>
                <a:cs typeface="Arial"/>
              </a:rPr>
              <a:t>P</a:t>
            </a:r>
            <a:r>
              <a:rPr sz="1400" spc="150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n</a:t>
            </a:r>
            <a:r>
              <a:rPr sz="1400" spc="160" dirty="0">
                <a:latin typeface="Arial"/>
                <a:cs typeface="Arial"/>
              </a:rPr>
              <a:t>ge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17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l</a:t>
            </a:r>
            <a:r>
              <a:rPr sz="1400" spc="175" dirty="0">
                <a:latin typeface="Arial"/>
                <a:cs typeface="Arial"/>
              </a:rPr>
              <a:t>a</a:t>
            </a:r>
            <a:r>
              <a:rPr sz="1400" spc="160" dirty="0">
                <a:latin typeface="Arial"/>
                <a:cs typeface="Arial"/>
              </a:rPr>
              <a:t>a</a:t>
            </a:r>
            <a:r>
              <a:rPr sz="1400" spc="145" dirty="0">
                <a:latin typeface="Arial"/>
                <a:cs typeface="Arial"/>
              </a:rPr>
              <a:t>n 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5155" y="4510404"/>
            <a:ext cx="1699260" cy="1162050"/>
            <a:chOff x="605155" y="4510404"/>
            <a:chExt cx="1699260" cy="1162050"/>
          </a:xfrm>
        </p:grpSpPr>
        <p:sp>
          <p:nvSpPr>
            <p:cNvPr id="14" name="object 14"/>
            <p:cNvSpPr/>
            <p:nvPr/>
          </p:nvSpPr>
          <p:spPr>
            <a:xfrm>
              <a:off x="608330" y="45135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1692909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692909" y="1155700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330" y="45135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0" y="1155700"/>
                  </a:moveTo>
                  <a:lnTo>
                    <a:pt x="1692909" y="1155700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15570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3259" y="4842509"/>
            <a:ext cx="1553210" cy="4470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32130" marR="5080" indent="-519430">
              <a:lnSpc>
                <a:spcPts val="1650"/>
              </a:lnSpc>
              <a:spcBef>
                <a:spcPts val="170"/>
              </a:spcBef>
            </a:pPr>
            <a:r>
              <a:rPr sz="1400" spc="165" dirty="0">
                <a:latin typeface="Arial"/>
                <a:cs typeface="Arial"/>
              </a:rPr>
              <a:t>P</a:t>
            </a:r>
            <a:r>
              <a:rPr sz="1400" spc="160" dirty="0">
                <a:latin typeface="Arial"/>
                <a:cs typeface="Arial"/>
              </a:rPr>
              <a:t>e</a:t>
            </a:r>
            <a:r>
              <a:rPr sz="1400" spc="175" dirty="0">
                <a:latin typeface="Arial"/>
                <a:cs typeface="Arial"/>
              </a:rPr>
              <a:t>n</a:t>
            </a:r>
            <a:r>
              <a:rPr sz="1400" spc="150" dirty="0">
                <a:latin typeface="Arial"/>
                <a:cs typeface="Arial"/>
              </a:rPr>
              <a:t>g</a:t>
            </a:r>
            <a:r>
              <a:rPr sz="1400" spc="175" dirty="0">
                <a:latin typeface="Arial"/>
                <a:cs typeface="Arial"/>
              </a:rPr>
              <a:t>e</a:t>
            </a:r>
            <a:r>
              <a:rPr sz="1400" spc="250" dirty="0">
                <a:latin typeface="Arial"/>
                <a:cs typeface="Arial"/>
              </a:rPr>
              <a:t>m</a:t>
            </a:r>
            <a:r>
              <a:rPr sz="1400" spc="150" dirty="0">
                <a:latin typeface="Arial"/>
                <a:cs typeface="Arial"/>
              </a:rPr>
              <a:t>b</a:t>
            </a:r>
            <a:r>
              <a:rPr sz="1400" spc="175" dirty="0">
                <a:latin typeface="Arial"/>
                <a:cs typeface="Arial"/>
              </a:rPr>
              <a:t>a</a:t>
            </a:r>
            <a:r>
              <a:rPr sz="1400" spc="150" dirty="0">
                <a:latin typeface="Arial"/>
                <a:cs typeface="Arial"/>
              </a:rPr>
              <a:t>n</a:t>
            </a:r>
            <a:r>
              <a:rPr sz="1400" spc="175" dirty="0">
                <a:latin typeface="Arial"/>
                <a:cs typeface="Arial"/>
              </a:rPr>
              <a:t>g</a:t>
            </a:r>
            <a:r>
              <a:rPr sz="1400" spc="160" dirty="0">
                <a:latin typeface="Arial"/>
                <a:cs typeface="Arial"/>
              </a:rPr>
              <a:t>a</a:t>
            </a:r>
            <a:r>
              <a:rPr sz="1400" spc="145" dirty="0">
                <a:latin typeface="Arial"/>
                <a:cs typeface="Arial"/>
              </a:rPr>
              <a:t>n 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2579" y="6015990"/>
            <a:ext cx="1686560" cy="52324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431165" marR="145415" indent="-318770">
              <a:lnSpc>
                <a:spcPct val="101400"/>
              </a:lnSpc>
              <a:spcBef>
                <a:spcPts val="560"/>
              </a:spcBef>
            </a:pPr>
            <a:r>
              <a:rPr sz="1150" spc="140" dirty="0">
                <a:latin typeface="Arial"/>
                <a:cs typeface="Arial"/>
              </a:rPr>
              <a:t>Pengunduran</a:t>
            </a:r>
            <a:r>
              <a:rPr sz="1150" spc="90" dirty="0">
                <a:latin typeface="Arial"/>
                <a:cs typeface="Arial"/>
              </a:rPr>
              <a:t> </a:t>
            </a:r>
            <a:r>
              <a:rPr sz="1150" spc="120" dirty="0">
                <a:latin typeface="Arial"/>
                <a:cs typeface="Arial"/>
              </a:rPr>
              <a:t>Diri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800" y="2037079"/>
            <a:ext cx="1686560" cy="52451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6520" marR="102235" indent="100330">
              <a:lnSpc>
                <a:spcPct val="101400"/>
              </a:lnSpc>
              <a:spcBef>
                <a:spcPts val="550"/>
              </a:spcBef>
            </a:pPr>
            <a:r>
              <a:rPr sz="1150" spc="175" dirty="0">
                <a:latin typeface="Arial"/>
                <a:cs typeface="Arial"/>
              </a:rPr>
              <a:t>Rekrutmen </a:t>
            </a:r>
            <a:r>
              <a:rPr sz="1150" spc="155" dirty="0">
                <a:latin typeface="Arial"/>
                <a:cs typeface="Arial"/>
              </a:rPr>
              <a:t>dan  </a:t>
            </a:r>
            <a:r>
              <a:rPr sz="1150" spc="140" dirty="0">
                <a:latin typeface="Arial"/>
                <a:cs typeface="Arial"/>
              </a:rPr>
              <a:t>Seleksi</a:t>
            </a:r>
            <a:r>
              <a:rPr sz="1150" spc="85" dirty="0">
                <a:latin typeface="Arial"/>
                <a:cs typeface="Arial"/>
              </a:rPr>
              <a:t>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67294" y="2033904"/>
            <a:ext cx="1692910" cy="530860"/>
            <a:chOff x="7567294" y="2033904"/>
            <a:chExt cx="1692910" cy="530860"/>
          </a:xfrm>
        </p:grpSpPr>
        <p:sp>
          <p:nvSpPr>
            <p:cNvPr id="20" name="object 20"/>
            <p:cNvSpPr/>
            <p:nvPr/>
          </p:nvSpPr>
          <p:spPr>
            <a:xfrm>
              <a:off x="7570469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0469" y="2037079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900669" y="2098040"/>
            <a:ext cx="1008380" cy="377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2075" marR="5080" indent="-80010">
              <a:lnSpc>
                <a:spcPct val="101400"/>
              </a:lnSpc>
              <a:spcBef>
                <a:spcPts val="70"/>
              </a:spcBef>
            </a:pPr>
            <a:r>
              <a:rPr sz="1150" spc="185" dirty="0">
                <a:latin typeface="Arial"/>
                <a:cs typeface="Arial"/>
              </a:rPr>
              <a:t>P</a:t>
            </a:r>
            <a:r>
              <a:rPr sz="1150" spc="140" dirty="0">
                <a:latin typeface="Arial"/>
                <a:cs typeface="Arial"/>
              </a:rPr>
              <a:t>en</a:t>
            </a:r>
            <a:r>
              <a:rPr sz="1150" spc="155" dirty="0">
                <a:latin typeface="Arial"/>
                <a:cs typeface="Arial"/>
              </a:rPr>
              <a:t>e</a:t>
            </a:r>
            <a:r>
              <a:rPr sz="1150" spc="80" dirty="0">
                <a:latin typeface="Arial"/>
                <a:cs typeface="Arial"/>
              </a:rPr>
              <a:t>r</a:t>
            </a:r>
            <a:r>
              <a:rPr sz="1150" spc="55" dirty="0">
                <a:latin typeface="Arial"/>
                <a:cs typeface="Arial"/>
              </a:rPr>
              <a:t>i</a:t>
            </a:r>
            <a:r>
              <a:rPr sz="1150" spc="295" dirty="0">
                <a:latin typeface="Arial"/>
                <a:cs typeface="Arial"/>
              </a:rPr>
              <a:t>m</a:t>
            </a:r>
            <a:r>
              <a:rPr sz="1150" spc="155" dirty="0">
                <a:latin typeface="Arial"/>
                <a:cs typeface="Arial"/>
              </a:rPr>
              <a:t>a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62579" y="3460750"/>
            <a:ext cx="1686560" cy="52451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3335" algn="ctr">
              <a:lnSpc>
                <a:spcPts val="1240"/>
              </a:lnSpc>
            </a:pPr>
            <a:r>
              <a:rPr sz="1150" spc="130" dirty="0">
                <a:latin typeface="Arial"/>
                <a:cs typeface="Arial"/>
              </a:rPr>
              <a:t>Pengelolaan</a:t>
            </a:r>
            <a:endParaRPr sz="1150">
              <a:latin typeface="Arial"/>
              <a:cs typeface="Arial"/>
            </a:endParaRPr>
          </a:p>
          <a:p>
            <a:pPr marL="113030" marR="86360" algn="ctr">
              <a:lnSpc>
                <a:spcPct val="100000"/>
              </a:lnSpc>
            </a:pPr>
            <a:r>
              <a:rPr sz="1150" spc="140" dirty="0">
                <a:latin typeface="Arial"/>
                <a:cs typeface="Arial"/>
              </a:rPr>
              <a:t>Administrasi</a:t>
            </a:r>
            <a:r>
              <a:rPr sz="1150" spc="125" dirty="0">
                <a:latin typeface="Arial"/>
                <a:cs typeface="Arial"/>
              </a:rPr>
              <a:t> </a:t>
            </a:r>
            <a:r>
              <a:rPr sz="1150" spc="175" dirty="0">
                <a:latin typeface="Arial"/>
                <a:cs typeface="Arial"/>
              </a:rPr>
              <a:t>Data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2579" y="4813300"/>
            <a:ext cx="1686560" cy="52324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431165" marR="424815" indent="20320">
              <a:lnSpc>
                <a:spcPct val="100699"/>
              </a:lnSpc>
              <a:spcBef>
                <a:spcPts val="560"/>
              </a:spcBef>
            </a:pPr>
            <a:r>
              <a:rPr sz="1150" spc="130" dirty="0">
                <a:latin typeface="Arial"/>
                <a:cs typeface="Arial"/>
              </a:rPr>
              <a:t>Pelatihan  </a:t>
            </a:r>
            <a:r>
              <a:rPr sz="1150" spc="175" dirty="0">
                <a:latin typeface="Arial"/>
                <a:cs typeface="Arial"/>
              </a:rPr>
              <a:t>K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95" dirty="0">
                <a:latin typeface="Arial"/>
                <a:cs typeface="Arial"/>
              </a:rPr>
              <a:t>r</a:t>
            </a:r>
            <a:r>
              <a:rPr sz="1150" spc="210" dirty="0">
                <a:latin typeface="Arial"/>
                <a:cs typeface="Arial"/>
              </a:rPr>
              <a:t>y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260" dirty="0">
                <a:latin typeface="Arial"/>
                <a:cs typeface="Arial"/>
              </a:rPr>
              <a:t>w</a:t>
            </a:r>
            <a:r>
              <a:rPr sz="1150" spc="155" dirty="0">
                <a:latin typeface="Arial"/>
                <a:cs typeface="Arial"/>
              </a:rPr>
              <a:t>a</a:t>
            </a:r>
            <a:r>
              <a:rPr sz="1150" spc="16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67294" y="3457575"/>
            <a:ext cx="1692910" cy="530860"/>
            <a:chOff x="7567294" y="3457575"/>
            <a:chExt cx="1692910" cy="530860"/>
          </a:xfrm>
        </p:grpSpPr>
        <p:sp>
          <p:nvSpPr>
            <p:cNvPr id="26" name="object 26"/>
            <p:cNvSpPr/>
            <p:nvPr/>
          </p:nvSpPr>
          <p:spPr>
            <a:xfrm>
              <a:off x="757046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1686559" y="0"/>
                  </a:moveTo>
                  <a:lnTo>
                    <a:pt x="0" y="0"/>
                  </a:lnTo>
                  <a:lnTo>
                    <a:pt x="0" y="524510"/>
                  </a:lnTo>
                  <a:lnTo>
                    <a:pt x="1686559" y="524510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70469" y="3460750"/>
              <a:ext cx="1686560" cy="524510"/>
            </a:xfrm>
            <a:custGeom>
              <a:avLst/>
              <a:gdLst/>
              <a:ahLst/>
              <a:cxnLst/>
              <a:rect l="l" t="t" r="r" b="b"/>
              <a:pathLst>
                <a:path w="1686559" h="524510">
                  <a:moveTo>
                    <a:pt x="0" y="524510"/>
                  </a:moveTo>
                  <a:lnTo>
                    <a:pt x="1686559" y="524510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451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701280" y="3526790"/>
            <a:ext cx="1386205" cy="375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100" marR="5080" indent="-279400">
              <a:lnSpc>
                <a:spcPct val="100000"/>
              </a:lnSpc>
              <a:spcBef>
                <a:spcPts val="90"/>
              </a:spcBef>
            </a:pPr>
            <a:r>
              <a:rPr sz="1150" spc="120" dirty="0">
                <a:latin typeface="Arial"/>
                <a:cs typeface="Arial"/>
              </a:rPr>
              <a:t>Penilaian</a:t>
            </a:r>
            <a:r>
              <a:rPr sz="1150" spc="75" dirty="0">
                <a:latin typeface="Arial"/>
                <a:cs typeface="Arial"/>
              </a:rPr>
              <a:t> </a:t>
            </a:r>
            <a:r>
              <a:rPr sz="1150" spc="114" dirty="0">
                <a:latin typeface="Arial"/>
                <a:cs typeface="Arial"/>
              </a:rPr>
              <a:t>Kinerja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73979" y="6005829"/>
            <a:ext cx="1686560" cy="52451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60020" marR="196215" indent="219710">
              <a:lnSpc>
                <a:spcPct val="100000"/>
              </a:lnSpc>
              <a:spcBef>
                <a:spcPts val="540"/>
              </a:spcBef>
            </a:pPr>
            <a:r>
              <a:rPr sz="1150" spc="175" dirty="0">
                <a:latin typeface="Arial"/>
                <a:cs typeface="Arial"/>
              </a:rPr>
              <a:t>Pemutusan  </a:t>
            </a:r>
            <a:r>
              <a:rPr sz="1150" spc="165" dirty="0">
                <a:latin typeface="Arial"/>
                <a:cs typeface="Arial"/>
              </a:rPr>
              <a:t>Hubungan</a:t>
            </a:r>
            <a:r>
              <a:rPr sz="1150" spc="65" dirty="0">
                <a:latin typeface="Arial"/>
                <a:cs typeface="Arial"/>
              </a:rPr>
              <a:t> </a:t>
            </a:r>
            <a:r>
              <a:rPr sz="1150" spc="120" dirty="0">
                <a:latin typeface="Arial"/>
                <a:cs typeface="Arial"/>
              </a:rPr>
              <a:t>Kerja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73979" y="4813300"/>
            <a:ext cx="1686560" cy="52324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340360" marR="217804" indent="-160020">
              <a:lnSpc>
                <a:spcPct val="100699"/>
              </a:lnSpc>
              <a:spcBef>
                <a:spcPts val="560"/>
              </a:spcBef>
            </a:pPr>
            <a:r>
              <a:rPr sz="1150" spc="160" dirty="0">
                <a:latin typeface="Arial"/>
                <a:cs typeface="Arial"/>
              </a:rPr>
              <a:t>P</a:t>
            </a:r>
            <a:r>
              <a:rPr sz="1150" spc="155" dirty="0">
                <a:latin typeface="Arial"/>
                <a:cs typeface="Arial"/>
              </a:rPr>
              <a:t>e</a:t>
            </a:r>
            <a:r>
              <a:rPr sz="1150" spc="140" dirty="0">
                <a:latin typeface="Arial"/>
                <a:cs typeface="Arial"/>
              </a:rPr>
              <a:t>n</a:t>
            </a:r>
            <a:r>
              <a:rPr sz="1150" spc="155" dirty="0">
                <a:latin typeface="Arial"/>
                <a:cs typeface="Arial"/>
              </a:rPr>
              <a:t>ge</a:t>
            </a:r>
            <a:r>
              <a:rPr sz="1150" spc="280" dirty="0">
                <a:latin typeface="Arial"/>
                <a:cs typeface="Arial"/>
              </a:rPr>
              <a:t>m</a:t>
            </a:r>
            <a:r>
              <a:rPr sz="1150" spc="140" dirty="0">
                <a:latin typeface="Arial"/>
                <a:cs typeface="Arial"/>
              </a:rPr>
              <a:t>b</a:t>
            </a:r>
            <a:r>
              <a:rPr sz="1150" spc="155" dirty="0">
                <a:latin typeface="Arial"/>
                <a:cs typeface="Arial"/>
              </a:rPr>
              <a:t>an</a:t>
            </a:r>
            <a:r>
              <a:rPr sz="1150" spc="140" dirty="0">
                <a:latin typeface="Arial"/>
                <a:cs typeface="Arial"/>
              </a:rPr>
              <a:t>ga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60" dirty="0">
                <a:latin typeface="Arial"/>
                <a:cs typeface="Arial"/>
              </a:rPr>
              <a:t>Kompetensi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65120" y="2037079"/>
            <a:ext cx="1686560" cy="52451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</a:pPr>
            <a:r>
              <a:rPr sz="1150" spc="150" dirty="0">
                <a:latin typeface="Arial"/>
                <a:cs typeface="Arial"/>
              </a:rPr>
              <a:t>Perencanaan</a:t>
            </a:r>
            <a:r>
              <a:rPr sz="1150" spc="90" dirty="0">
                <a:latin typeface="Arial"/>
                <a:cs typeface="Arial"/>
              </a:rPr>
              <a:t> </a:t>
            </a:r>
            <a:r>
              <a:rPr sz="1150" spc="229" dirty="0">
                <a:latin typeface="Arial"/>
                <a:cs typeface="Arial"/>
              </a:rPr>
              <a:t>SDM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73979" y="3460750"/>
            <a:ext cx="1686560" cy="524510"/>
          </a:xfrm>
          <a:prstGeom prst="rect">
            <a:avLst/>
          </a:prstGeom>
          <a:solidFill>
            <a:srgbClr val="FFFFFF"/>
          </a:solidFill>
          <a:ln w="614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420370" marR="357505" indent="-80010">
              <a:lnSpc>
                <a:spcPct val="100000"/>
              </a:lnSpc>
              <a:spcBef>
                <a:spcPts val="610"/>
              </a:spcBef>
            </a:pPr>
            <a:r>
              <a:rPr sz="1150" spc="160" dirty="0">
                <a:latin typeface="Arial"/>
                <a:cs typeface="Arial"/>
              </a:rPr>
              <a:t>K</a:t>
            </a:r>
            <a:r>
              <a:rPr sz="1150" spc="155" dirty="0">
                <a:latin typeface="Arial"/>
                <a:cs typeface="Arial"/>
              </a:rPr>
              <a:t>ed</a:t>
            </a:r>
            <a:r>
              <a:rPr sz="1150" spc="40" dirty="0">
                <a:latin typeface="Arial"/>
                <a:cs typeface="Arial"/>
              </a:rPr>
              <a:t>i</a:t>
            </a:r>
            <a:r>
              <a:rPr sz="1150" spc="210" dirty="0">
                <a:latin typeface="Arial"/>
                <a:cs typeface="Arial"/>
              </a:rPr>
              <a:t>s</a:t>
            </a:r>
            <a:r>
              <a:rPr sz="1150" spc="55" dirty="0">
                <a:latin typeface="Arial"/>
                <a:cs typeface="Arial"/>
              </a:rPr>
              <a:t>i</a:t>
            </a:r>
            <a:r>
              <a:rPr sz="1150" spc="140" dirty="0">
                <a:latin typeface="Arial"/>
                <a:cs typeface="Arial"/>
              </a:rPr>
              <a:t>p</a:t>
            </a:r>
            <a:r>
              <a:rPr sz="1150" spc="90" dirty="0">
                <a:latin typeface="Arial"/>
                <a:cs typeface="Arial"/>
              </a:rPr>
              <a:t>lin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65" dirty="0">
                <a:latin typeface="Arial"/>
                <a:cs typeface="Arial"/>
              </a:rPr>
              <a:t>Karyawan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5155" y="5666104"/>
            <a:ext cx="1699260" cy="1162050"/>
            <a:chOff x="605155" y="5666104"/>
            <a:chExt cx="1699260" cy="1162050"/>
          </a:xfrm>
        </p:grpSpPr>
        <p:sp>
          <p:nvSpPr>
            <p:cNvPr id="34" name="object 34"/>
            <p:cNvSpPr/>
            <p:nvPr/>
          </p:nvSpPr>
          <p:spPr>
            <a:xfrm>
              <a:off x="608330" y="56692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1692909" y="0"/>
                  </a:moveTo>
                  <a:lnTo>
                    <a:pt x="0" y="0"/>
                  </a:lnTo>
                  <a:lnTo>
                    <a:pt x="0" y="1155700"/>
                  </a:lnTo>
                  <a:lnTo>
                    <a:pt x="1692909" y="1155700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8330" y="5669279"/>
              <a:ext cx="1692910" cy="1155700"/>
            </a:xfrm>
            <a:custGeom>
              <a:avLst/>
              <a:gdLst/>
              <a:ahLst/>
              <a:cxnLst/>
              <a:rect l="l" t="t" r="r" b="b"/>
              <a:pathLst>
                <a:path w="1692910" h="1155700">
                  <a:moveTo>
                    <a:pt x="0" y="1155700"/>
                  </a:moveTo>
                  <a:lnTo>
                    <a:pt x="1692909" y="1155700"/>
                  </a:lnTo>
                  <a:lnTo>
                    <a:pt x="1692909" y="0"/>
                  </a:lnTo>
                  <a:lnTo>
                    <a:pt x="0" y="0"/>
                  </a:lnTo>
                  <a:lnTo>
                    <a:pt x="0" y="115570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2940" y="6111240"/>
            <a:ext cx="157734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140" dirty="0">
                <a:latin typeface="Arial"/>
                <a:cs typeface="Arial"/>
              </a:rPr>
              <a:t>Pelepasan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245" dirty="0">
                <a:latin typeface="Arial"/>
                <a:cs typeface="Arial"/>
              </a:rPr>
              <a:t>SDM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567294" y="4810125"/>
            <a:ext cx="1692910" cy="529590"/>
            <a:chOff x="7567294" y="4810125"/>
            <a:chExt cx="1692910" cy="529590"/>
          </a:xfrm>
        </p:grpSpPr>
        <p:sp>
          <p:nvSpPr>
            <p:cNvPr id="38" name="object 38"/>
            <p:cNvSpPr/>
            <p:nvPr/>
          </p:nvSpPr>
          <p:spPr>
            <a:xfrm>
              <a:off x="757046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59" h="523239">
                  <a:moveTo>
                    <a:pt x="1686559" y="0"/>
                  </a:moveTo>
                  <a:lnTo>
                    <a:pt x="0" y="0"/>
                  </a:lnTo>
                  <a:lnTo>
                    <a:pt x="0" y="523239"/>
                  </a:lnTo>
                  <a:lnTo>
                    <a:pt x="1686559" y="523239"/>
                  </a:lnTo>
                  <a:lnTo>
                    <a:pt x="168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70469" y="4813300"/>
              <a:ext cx="1686560" cy="523240"/>
            </a:xfrm>
            <a:custGeom>
              <a:avLst/>
              <a:gdLst/>
              <a:ahLst/>
              <a:cxnLst/>
              <a:rect l="l" t="t" r="r" b="b"/>
              <a:pathLst>
                <a:path w="1686559" h="523239">
                  <a:moveTo>
                    <a:pt x="0" y="523239"/>
                  </a:moveTo>
                  <a:lnTo>
                    <a:pt x="1686559" y="523239"/>
                  </a:lnTo>
                  <a:lnTo>
                    <a:pt x="1686559" y="0"/>
                  </a:lnTo>
                  <a:lnTo>
                    <a:pt x="0" y="0"/>
                  </a:lnTo>
                  <a:lnTo>
                    <a:pt x="0" y="523239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81619" y="4874259"/>
            <a:ext cx="1028065" cy="3759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11454" marR="5080" indent="-199390">
              <a:lnSpc>
                <a:spcPct val="100699"/>
              </a:lnSpc>
              <a:spcBef>
                <a:spcPts val="80"/>
              </a:spcBef>
            </a:pPr>
            <a:r>
              <a:rPr sz="1150" spc="175" dirty="0">
                <a:latin typeface="Arial"/>
                <a:cs typeface="Arial"/>
              </a:rPr>
              <a:t>P</a:t>
            </a:r>
            <a:r>
              <a:rPr sz="1150" spc="155" dirty="0">
                <a:latin typeface="Arial"/>
                <a:cs typeface="Arial"/>
              </a:rPr>
              <a:t>e</a:t>
            </a:r>
            <a:r>
              <a:rPr sz="1150" spc="140" dirty="0">
                <a:latin typeface="Arial"/>
                <a:cs typeface="Arial"/>
              </a:rPr>
              <a:t>ng</a:t>
            </a:r>
            <a:r>
              <a:rPr sz="1150" spc="105" dirty="0">
                <a:latin typeface="Arial"/>
                <a:cs typeface="Arial"/>
              </a:rPr>
              <a:t>el</a:t>
            </a:r>
            <a:r>
              <a:rPr sz="1150" spc="140" dirty="0">
                <a:latin typeface="Arial"/>
                <a:cs typeface="Arial"/>
              </a:rPr>
              <a:t>o</a:t>
            </a:r>
            <a:r>
              <a:rPr sz="1150" spc="55" dirty="0">
                <a:latin typeface="Arial"/>
                <a:cs typeface="Arial"/>
              </a:rPr>
              <a:t>l</a:t>
            </a:r>
            <a:r>
              <a:rPr sz="1150" spc="140" dirty="0">
                <a:latin typeface="Arial"/>
                <a:cs typeface="Arial"/>
              </a:rPr>
              <a:t>a</a:t>
            </a:r>
            <a:r>
              <a:rPr sz="1150" spc="155" dirty="0">
                <a:latin typeface="Arial"/>
                <a:cs typeface="Arial"/>
              </a:rPr>
              <a:t>a</a:t>
            </a:r>
            <a:r>
              <a:rPr sz="1150" spc="105" dirty="0">
                <a:latin typeface="Arial"/>
                <a:cs typeface="Arial"/>
              </a:rPr>
              <a:t>n  </a:t>
            </a:r>
            <a:r>
              <a:rPr sz="1150" spc="150" dirty="0">
                <a:latin typeface="Arial"/>
                <a:cs typeface="Arial"/>
              </a:rPr>
              <a:t>Talenta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45559" y="771074"/>
            <a:ext cx="307975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1800" spc="-200" dirty="0">
                <a:latin typeface="Arial"/>
                <a:cs typeface="Arial"/>
              </a:rPr>
              <a:t>BUSINESS </a:t>
            </a:r>
            <a:r>
              <a:rPr sz="1800" spc="-225" dirty="0">
                <a:latin typeface="Arial"/>
                <a:cs typeface="Arial"/>
              </a:rPr>
              <a:t>PROCESS </a:t>
            </a:r>
            <a:r>
              <a:rPr sz="1800" spc="-204" dirty="0">
                <a:latin typeface="Arial"/>
                <a:cs typeface="Arial"/>
              </a:rPr>
              <a:t>DEPT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310" dirty="0">
                <a:latin typeface="Arial"/>
                <a:cs typeface="Arial"/>
              </a:rPr>
              <a:t>HR-GA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0711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82296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298167" y="1622527"/>
            <a:ext cx="7444740" cy="5205730"/>
            <a:chOff x="2298167" y="1622527"/>
            <a:chExt cx="7444740" cy="5205730"/>
          </a:xfrm>
        </p:grpSpPr>
        <p:sp>
          <p:nvSpPr>
            <p:cNvPr id="44" name="object 44"/>
            <p:cNvSpPr/>
            <p:nvPr/>
          </p:nvSpPr>
          <p:spPr>
            <a:xfrm>
              <a:off x="6860539" y="5074919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80389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21879" y="5015230"/>
              <a:ext cx="148590" cy="118110"/>
            </a:xfrm>
            <a:custGeom>
              <a:avLst/>
              <a:gdLst/>
              <a:ahLst/>
              <a:cxnLst/>
              <a:rect l="l" t="t" r="r" b="b"/>
              <a:pathLst>
                <a:path w="148590" h="118110">
                  <a:moveTo>
                    <a:pt x="0" y="0"/>
                  </a:moveTo>
                  <a:lnTo>
                    <a:pt x="0" y="118110"/>
                  </a:lnTo>
                  <a:lnTo>
                    <a:pt x="148590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04589" y="5336539"/>
              <a:ext cx="4709160" cy="576580"/>
            </a:xfrm>
            <a:custGeom>
              <a:avLst/>
              <a:gdLst/>
              <a:ahLst/>
              <a:cxnLst/>
              <a:rect l="l" t="t" r="r" b="b"/>
              <a:pathLst>
                <a:path w="4709159" h="576579">
                  <a:moveTo>
                    <a:pt x="4709160" y="0"/>
                  </a:moveTo>
                  <a:lnTo>
                    <a:pt x="4709160" y="384810"/>
                  </a:lnTo>
                  <a:lnTo>
                    <a:pt x="0" y="384810"/>
                  </a:lnTo>
                  <a:lnTo>
                    <a:pt x="0" y="57658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32199" y="5897880"/>
              <a:ext cx="146050" cy="118110"/>
            </a:xfrm>
            <a:custGeom>
              <a:avLst/>
              <a:gdLst/>
              <a:ahLst/>
              <a:cxnLst/>
              <a:rect l="l" t="t" r="r" b="b"/>
              <a:pathLst>
                <a:path w="146050" h="118110">
                  <a:moveTo>
                    <a:pt x="146050" y="0"/>
                  </a:moveTo>
                  <a:lnTo>
                    <a:pt x="0" y="0"/>
                  </a:lnTo>
                  <a:lnTo>
                    <a:pt x="72389" y="11811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60539" y="3722369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80389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21879" y="3663950"/>
              <a:ext cx="148590" cy="118110"/>
            </a:xfrm>
            <a:custGeom>
              <a:avLst/>
              <a:gdLst/>
              <a:ahLst/>
              <a:cxnLst/>
              <a:rect l="l" t="t" r="r" b="b"/>
              <a:pathLst>
                <a:path w="148590" h="118110">
                  <a:moveTo>
                    <a:pt x="0" y="0"/>
                  </a:moveTo>
                  <a:lnTo>
                    <a:pt x="0" y="118110"/>
                  </a:lnTo>
                  <a:lnTo>
                    <a:pt x="148590" y="58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04589" y="3985260"/>
              <a:ext cx="4709160" cy="723900"/>
            </a:xfrm>
            <a:custGeom>
              <a:avLst/>
              <a:gdLst/>
              <a:ahLst/>
              <a:cxnLst/>
              <a:rect l="l" t="t" r="r" b="b"/>
              <a:pathLst>
                <a:path w="4709159" h="723900">
                  <a:moveTo>
                    <a:pt x="4709160" y="0"/>
                  </a:moveTo>
                  <a:lnTo>
                    <a:pt x="4709160" y="609600"/>
                  </a:lnTo>
                  <a:lnTo>
                    <a:pt x="0" y="609600"/>
                  </a:lnTo>
                  <a:lnTo>
                    <a:pt x="0" y="72390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32199" y="4693919"/>
              <a:ext cx="146050" cy="119380"/>
            </a:xfrm>
            <a:custGeom>
              <a:avLst/>
              <a:gdLst/>
              <a:ahLst/>
              <a:cxnLst/>
              <a:rect l="l" t="t" r="r" b="b"/>
              <a:pathLst>
                <a:path w="146050" h="119379">
                  <a:moveTo>
                    <a:pt x="146050" y="0"/>
                  </a:moveTo>
                  <a:lnTo>
                    <a:pt x="0" y="0"/>
                  </a:lnTo>
                  <a:lnTo>
                    <a:pt x="72389" y="11937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44359" y="2299969"/>
              <a:ext cx="496570" cy="0"/>
            </a:xfrm>
            <a:custGeom>
              <a:avLst/>
              <a:gdLst/>
              <a:ahLst/>
              <a:cxnLst/>
              <a:rect l="l" t="t" r="r" b="b"/>
              <a:pathLst>
                <a:path w="496570">
                  <a:moveTo>
                    <a:pt x="0" y="0"/>
                  </a:moveTo>
                  <a:lnTo>
                    <a:pt x="496570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21879" y="2240279"/>
              <a:ext cx="148590" cy="118110"/>
            </a:xfrm>
            <a:custGeom>
              <a:avLst/>
              <a:gdLst/>
              <a:ahLst/>
              <a:cxnLst/>
              <a:rect l="l" t="t" r="r" b="b"/>
              <a:pathLst>
                <a:path w="148590" h="118110">
                  <a:moveTo>
                    <a:pt x="0" y="0"/>
                  </a:moveTo>
                  <a:lnTo>
                    <a:pt x="0" y="118110"/>
                  </a:lnTo>
                  <a:lnTo>
                    <a:pt x="148590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589" y="2561589"/>
              <a:ext cx="4709160" cy="796290"/>
            </a:xfrm>
            <a:custGeom>
              <a:avLst/>
              <a:gdLst/>
              <a:ahLst/>
              <a:cxnLst/>
              <a:rect l="l" t="t" r="r" b="b"/>
              <a:pathLst>
                <a:path w="4709159" h="796289">
                  <a:moveTo>
                    <a:pt x="4709160" y="0"/>
                  </a:moveTo>
                  <a:lnTo>
                    <a:pt x="4709160" y="524510"/>
                  </a:lnTo>
                  <a:lnTo>
                    <a:pt x="0" y="524510"/>
                  </a:lnTo>
                  <a:lnTo>
                    <a:pt x="0" y="796289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32199" y="3342639"/>
              <a:ext cx="146050" cy="118110"/>
            </a:xfrm>
            <a:custGeom>
              <a:avLst/>
              <a:gdLst/>
              <a:ahLst/>
              <a:cxnLst/>
              <a:rect l="l" t="t" r="r" b="b"/>
              <a:pathLst>
                <a:path w="146050" h="118110">
                  <a:moveTo>
                    <a:pt x="146050" y="0"/>
                  </a:moveTo>
                  <a:lnTo>
                    <a:pt x="0" y="0"/>
                  </a:lnTo>
                  <a:lnTo>
                    <a:pt x="72389" y="11811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51679" y="2299969"/>
              <a:ext cx="577850" cy="0"/>
            </a:xfrm>
            <a:custGeom>
              <a:avLst/>
              <a:gdLst/>
              <a:ahLst/>
              <a:cxnLst/>
              <a:rect l="l" t="t" r="r" b="b"/>
              <a:pathLst>
                <a:path w="577850">
                  <a:moveTo>
                    <a:pt x="0" y="0"/>
                  </a:moveTo>
                  <a:lnTo>
                    <a:pt x="577850" y="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10479" y="2240279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0" y="0"/>
                  </a:moveTo>
                  <a:lnTo>
                    <a:pt x="0" y="118110"/>
                  </a:lnTo>
                  <a:lnTo>
                    <a:pt x="147320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01239" y="1625599"/>
              <a:ext cx="7438390" cy="2096770"/>
            </a:xfrm>
            <a:custGeom>
              <a:avLst/>
              <a:gdLst/>
              <a:ahLst/>
              <a:cxnLst/>
              <a:rect l="l" t="t" r="r" b="b"/>
              <a:pathLst>
                <a:path w="7438390" h="2096770">
                  <a:moveTo>
                    <a:pt x="0" y="1347470"/>
                  </a:moveTo>
                  <a:lnTo>
                    <a:pt x="7438390" y="1347470"/>
                  </a:lnTo>
                  <a:lnTo>
                    <a:pt x="7438390" y="0"/>
                  </a:lnTo>
                  <a:lnTo>
                    <a:pt x="0" y="0"/>
                  </a:lnTo>
                  <a:lnTo>
                    <a:pt x="0" y="1347470"/>
                  </a:lnTo>
                  <a:close/>
                </a:path>
                <a:path w="7438390" h="2096770">
                  <a:moveTo>
                    <a:pt x="2247900" y="2096770"/>
                  </a:moveTo>
                  <a:lnTo>
                    <a:pt x="2744470" y="209677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26659" y="366395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0" y="0"/>
                  </a:moveTo>
                  <a:lnTo>
                    <a:pt x="0" y="118110"/>
                  </a:lnTo>
                  <a:lnTo>
                    <a:pt x="147319" y="58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01239" y="2973069"/>
              <a:ext cx="7438390" cy="2101850"/>
            </a:xfrm>
            <a:custGeom>
              <a:avLst/>
              <a:gdLst/>
              <a:ahLst/>
              <a:cxnLst/>
              <a:rect l="l" t="t" r="r" b="b"/>
              <a:pathLst>
                <a:path w="7438390" h="2101850">
                  <a:moveTo>
                    <a:pt x="0" y="1540509"/>
                  </a:moveTo>
                  <a:lnTo>
                    <a:pt x="7438390" y="1540509"/>
                  </a:lnTo>
                  <a:lnTo>
                    <a:pt x="7438390" y="0"/>
                  </a:lnTo>
                  <a:lnTo>
                    <a:pt x="0" y="0"/>
                  </a:lnTo>
                  <a:lnTo>
                    <a:pt x="0" y="1540509"/>
                  </a:lnTo>
                  <a:close/>
                </a:path>
                <a:path w="7438390" h="2101850">
                  <a:moveTo>
                    <a:pt x="2247900" y="2101849"/>
                  </a:moveTo>
                  <a:lnTo>
                    <a:pt x="2744470" y="2101849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26659" y="501523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0" y="0"/>
                  </a:moveTo>
                  <a:lnTo>
                    <a:pt x="0" y="118110"/>
                  </a:lnTo>
                  <a:lnTo>
                    <a:pt x="147319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01239" y="4513579"/>
              <a:ext cx="7438390" cy="1765300"/>
            </a:xfrm>
            <a:custGeom>
              <a:avLst/>
              <a:gdLst/>
              <a:ahLst/>
              <a:cxnLst/>
              <a:rect l="l" t="t" r="r" b="b"/>
              <a:pathLst>
                <a:path w="7438390" h="1765300">
                  <a:moveTo>
                    <a:pt x="0" y="1155700"/>
                  </a:moveTo>
                  <a:lnTo>
                    <a:pt x="7438390" y="1155700"/>
                  </a:lnTo>
                  <a:lnTo>
                    <a:pt x="7438390" y="0"/>
                  </a:lnTo>
                  <a:lnTo>
                    <a:pt x="0" y="0"/>
                  </a:lnTo>
                  <a:lnTo>
                    <a:pt x="0" y="1155700"/>
                  </a:lnTo>
                  <a:close/>
                </a:path>
                <a:path w="7438390" h="1765300">
                  <a:moveTo>
                    <a:pt x="2247900" y="1765300"/>
                  </a:moveTo>
                  <a:lnTo>
                    <a:pt x="2606040" y="1765300"/>
                  </a:lnTo>
                  <a:lnTo>
                    <a:pt x="2606040" y="1755140"/>
                  </a:lnTo>
                  <a:lnTo>
                    <a:pt x="2744470" y="1755140"/>
                  </a:lnTo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26659" y="620903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0" y="0"/>
                  </a:moveTo>
                  <a:lnTo>
                    <a:pt x="0" y="118110"/>
                  </a:lnTo>
                  <a:lnTo>
                    <a:pt x="147319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01239" y="5669280"/>
              <a:ext cx="7438390" cy="1155700"/>
            </a:xfrm>
            <a:custGeom>
              <a:avLst/>
              <a:gdLst/>
              <a:ahLst/>
              <a:cxnLst/>
              <a:rect l="l" t="t" r="r" b="b"/>
              <a:pathLst>
                <a:path w="7438390" h="1155700">
                  <a:moveTo>
                    <a:pt x="0" y="1155700"/>
                  </a:moveTo>
                  <a:lnTo>
                    <a:pt x="7438390" y="1155700"/>
                  </a:lnTo>
                  <a:lnTo>
                    <a:pt x="7438390" y="0"/>
                  </a:lnTo>
                  <a:lnTo>
                    <a:pt x="0" y="0"/>
                  </a:lnTo>
                  <a:lnTo>
                    <a:pt x="0" y="1155700"/>
                  </a:lnTo>
                  <a:close/>
                </a:path>
              </a:pathLst>
            </a:custGeom>
            <a:ln w="6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60319" y="1736089"/>
              <a:ext cx="2286000" cy="1188720"/>
            </a:xfrm>
            <a:custGeom>
              <a:avLst/>
              <a:gdLst/>
              <a:ahLst/>
              <a:cxnLst/>
              <a:rect l="l" t="t" r="r" b="b"/>
              <a:pathLst>
                <a:path w="2286000" h="1188720">
                  <a:moveTo>
                    <a:pt x="1143000" y="0"/>
                  </a:moveTo>
                  <a:lnTo>
                    <a:pt x="1207367" y="852"/>
                  </a:lnTo>
                  <a:lnTo>
                    <a:pt x="1270627" y="3384"/>
                  </a:lnTo>
                  <a:lnTo>
                    <a:pt x="1332703" y="7555"/>
                  </a:lnTo>
                  <a:lnTo>
                    <a:pt x="1393520" y="13325"/>
                  </a:lnTo>
                  <a:lnTo>
                    <a:pt x="1453003" y="20655"/>
                  </a:lnTo>
                  <a:lnTo>
                    <a:pt x="1511076" y="29504"/>
                  </a:lnTo>
                  <a:lnTo>
                    <a:pt x="1567664" y="39834"/>
                  </a:lnTo>
                  <a:lnTo>
                    <a:pt x="1622691" y="51603"/>
                  </a:lnTo>
                  <a:lnTo>
                    <a:pt x="1676083" y="64773"/>
                  </a:lnTo>
                  <a:lnTo>
                    <a:pt x="1727764" y="79304"/>
                  </a:lnTo>
                  <a:lnTo>
                    <a:pt x="1777658" y="95155"/>
                  </a:lnTo>
                  <a:lnTo>
                    <a:pt x="1825691" y="112288"/>
                  </a:lnTo>
                  <a:lnTo>
                    <a:pt x="1871786" y="130661"/>
                  </a:lnTo>
                  <a:lnTo>
                    <a:pt x="1915868" y="150237"/>
                  </a:lnTo>
                  <a:lnTo>
                    <a:pt x="1957863" y="170973"/>
                  </a:lnTo>
                  <a:lnTo>
                    <a:pt x="1997695" y="192832"/>
                  </a:lnTo>
                  <a:lnTo>
                    <a:pt x="2035288" y="215772"/>
                  </a:lnTo>
                  <a:lnTo>
                    <a:pt x="2070567" y="239755"/>
                  </a:lnTo>
                  <a:lnTo>
                    <a:pt x="2103457" y="264740"/>
                  </a:lnTo>
                  <a:lnTo>
                    <a:pt x="2133882" y="290688"/>
                  </a:lnTo>
                  <a:lnTo>
                    <a:pt x="2161767" y="317559"/>
                  </a:lnTo>
                  <a:lnTo>
                    <a:pt x="2209616" y="373910"/>
                  </a:lnTo>
                  <a:lnTo>
                    <a:pt x="2246400" y="433475"/>
                  </a:lnTo>
                  <a:lnTo>
                    <a:pt x="2271518" y="495936"/>
                  </a:lnTo>
                  <a:lnTo>
                    <a:pt x="2284365" y="560974"/>
                  </a:lnTo>
                  <a:lnTo>
                    <a:pt x="2286000" y="594360"/>
                  </a:lnTo>
                  <a:lnTo>
                    <a:pt x="2284365" y="627745"/>
                  </a:lnTo>
                  <a:lnTo>
                    <a:pt x="2271518" y="692783"/>
                  </a:lnTo>
                  <a:lnTo>
                    <a:pt x="2246400" y="755244"/>
                  </a:lnTo>
                  <a:lnTo>
                    <a:pt x="2209616" y="814809"/>
                  </a:lnTo>
                  <a:lnTo>
                    <a:pt x="2161767" y="871160"/>
                  </a:lnTo>
                  <a:lnTo>
                    <a:pt x="2133882" y="898031"/>
                  </a:lnTo>
                  <a:lnTo>
                    <a:pt x="2103457" y="923979"/>
                  </a:lnTo>
                  <a:lnTo>
                    <a:pt x="2070567" y="948964"/>
                  </a:lnTo>
                  <a:lnTo>
                    <a:pt x="2035288" y="972947"/>
                  </a:lnTo>
                  <a:lnTo>
                    <a:pt x="1997695" y="995887"/>
                  </a:lnTo>
                  <a:lnTo>
                    <a:pt x="1957863" y="1017746"/>
                  </a:lnTo>
                  <a:lnTo>
                    <a:pt x="1915868" y="1038482"/>
                  </a:lnTo>
                  <a:lnTo>
                    <a:pt x="1871786" y="1058058"/>
                  </a:lnTo>
                  <a:lnTo>
                    <a:pt x="1825691" y="1076431"/>
                  </a:lnTo>
                  <a:lnTo>
                    <a:pt x="1777658" y="1093564"/>
                  </a:lnTo>
                  <a:lnTo>
                    <a:pt x="1727764" y="1109415"/>
                  </a:lnTo>
                  <a:lnTo>
                    <a:pt x="1676083" y="1123946"/>
                  </a:lnTo>
                  <a:lnTo>
                    <a:pt x="1622691" y="1137116"/>
                  </a:lnTo>
                  <a:lnTo>
                    <a:pt x="1567664" y="1148885"/>
                  </a:lnTo>
                  <a:lnTo>
                    <a:pt x="1511076" y="1159215"/>
                  </a:lnTo>
                  <a:lnTo>
                    <a:pt x="1453003" y="1168064"/>
                  </a:lnTo>
                  <a:lnTo>
                    <a:pt x="1393520" y="1175394"/>
                  </a:lnTo>
                  <a:lnTo>
                    <a:pt x="1332703" y="1181164"/>
                  </a:lnTo>
                  <a:lnTo>
                    <a:pt x="1270627" y="1185335"/>
                  </a:lnTo>
                  <a:lnTo>
                    <a:pt x="1207367" y="1187867"/>
                  </a:lnTo>
                  <a:lnTo>
                    <a:pt x="1143000" y="1188720"/>
                  </a:lnTo>
                  <a:lnTo>
                    <a:pt x="1078750" y="1187867"/>
                  </a:lnTo>
                  <a:lnTo>
                    <a:pt x="1015593" y="1185335"/>
                  </a:lnTo>
                  <a:lnTo>
                    <a:pt x="953604" y="1181164"/>
                  </a:lnTo>
                  <a:lnTo>
                    <a:pt x="892860" y="1175394"/>
                  </a:lnTo>
                  <a:lnTo>
                    <a:pt x="833437" y="1168064"/>
                  </a:lnTo>
                  <a:lnTo>
                    <a:pt x="775411" y="1159215"/>
                  </a:lnTo>
                  <a:lnTo>
                    <a:pt x="718858" y="1148885"/>
                  </a:lnTo>
                  <a:lnTo>
                    <a:pt x="663854" y="1137116"/>
                  </a:lnTo>
                  <a:lnTo>
                    <a:pt x="610476" y="1123946"/>
                  </a:lnTo>
                  <a:lnTo>
                    <a:pt x="558799" y="1109415"/>
                  </a:lnTo>
                  <a:lnTo>
                    <a:pt x="508901" y="1093564"/>
                  </a:lnTo>
                  <a:lnTo>
                    <a:pt x="460857" y="1076431"/>
                  </a:lnTo>
                  <a:lnTo>
                    <a:pt x="414743" y="1058058"/>
                  </a:lnTo>
                  <a:lnTo>
                    <a:pt x="370636" y="1038482"/>
                  </a:lnTo>
                  <a:lnTo>
                    <a:pt x="328612" y="1017746"/>
                  </a:lnTo>
                  <a:lnTo>
                    <a:pt x="288747" y="995887"/>
                  </a:lnTo>
                  <a:lnTo>
                    <a:pt x="251117" y="972947"/>
                  </a:lnTo>
                  <a:lnTo>
                    <a:pt x="215798" y="948964"/>
                  </a:lnTo>
                  <a:lnTo>
                    <a:pt x="182867" y="923979"/>
                  </a:lnTo>
                  <a:lnTo>
                    <a:pt x="152399" y="898031"/>
                  </a:lnTo>
                  <a:lnTo>
                    <a:pt x="124472" y="871160"/>
                  </a:lnTo>
                  <a:lnTo>
                    <a:pt x="76542" y="814809"/>
                  </a:lnTo>
                  <a:lnTo>
                    <a:pt x="39687" y="755244"/>
                  </a:lnTo>
                  <a:lnTo>
                    <a:pt x="14516" y="692783"/>
                  </a:lnTo>
                  <a:lnTo>
                    <a:pt x="1638" y="627745"/>
                  </a:lnTo>
                  <a:lnTo>
                    <a:pt x="0" y="594360"/>
                  </a:lnTo>
                  <a:lnTo>
                    <a:pt x="1638" y="560974"/>
                  </a:lnTo>
                  <a:lnTo>
                    <a:pt x="14516" y="495936"/>
                  </a:lnTo>
                  <a:lnTo>
                    <a:pt x="39687" y="433475"/>
                  </a:lnTo>
                  <a:lnTo>
                    <a:pt x="76542" y="373910"/>
                  </a:lnTo>
                  <a:lnTo>
                    <a:pt x="124472" y="317559"/>
                  </a:lnTo>
                  <a:lnTo>
                    <a:pt x="152400" y="290688"/>
                  </a:lnTo>
                  <a:lnTo>
                    <a:pt x="182867" y="264740"/>
                  </a:lnTo>
                  <a:lnTo>
                    <a:pt x="215798" y="239755"/>
                  </a:lnTo>
                  <a:lnTo>
                    <a:pt x="251117" y="215772"/>
                  </a:lnTo>
                  <a:lnTo>
                    <a:pt x="288747" y="192832"/>
                  </a:lnTo>
                  <a:lnTo>
                    <a:pt x="328612" y="170973"/>
                  </a:lnTo>
                  <a:lnTo>
                    <a:pt x="370636" y="150237"/>
                  </a:lnTo>
                  <a:lnTo>
                    <a:pt x="414743" y="130661"/>
                  </a:lnTo>
                  <a:lnTo>
                    <a:pt x="460857" y="112288"/>
                  </a:lnTo>
                  <a:lnTo>
                    <a:pt x="508901" y="95155"/>
                  </a:lnTo>
                  <a:lnTo>
                    <a:pt x="558800" y="79304"/>
                  </a:lnTo>
                  <a:lnTo>
                    <a:pt x="610476" y="64773"/>
                  </a:lnTo>
                  <a:lnTo>
                    <a:pt x="663854" y="51603"/>
                  </a:lnTo>
                  <a:lnTo>
                    <a:pt x="718858" y="39834"/>
                  </a:lnTo>
                  <a:lnTo>
                    <a:pt x="775411" y="29504"/>
                  </a:lnTo>
                  <a:lnTo>
                    <a:pt x="833437" y="20655"/>
                  </a:lnTo>
                  <a:lnTo>
                    <a:pt x="892860" y="13325"/>
                  </a:lnTo>
                  <a:lnTo>
                    <a:pt x="953604" y="7555"/>
                  </a:lnTo>
                  <a:lnTo>
                    <a:pt x="1015593" y="3384"/>
                  </a:lnTo>
                  <a:lnTo>
                    <a:pt x="1078750" y="852"/>
                  </a:lnTo>
                  <a:lnTo>
                    <a:pt x="1143000" y="0"/>
                  </a:lnTo>
                  <a:close/>
                </a:path>
              </a:pathLst>
            </a:custGeom>
            <a:ln w="9344">
              <a:solidFill>
                <a:srgbClr val="FF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2722879" y="589280"/>
            <a:ext cx="4791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RUANG </a:t>
            </a:r>
            <a:r>
              <a:rPr spc="-5" dirty="0"/>
              <a:t>LINGKUP</a:t>
            </a:r>
            <a:r>
              <a:rPr spc="-90" dirty="0"/>
              <a:t> </a:t>
            </a:r>
            <a:r>
              <a:rPr dirty="0"/>
              <a:t>HR/HC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7807" y="3195727"/>
            <a:ext cx="1675764" cy="102235"/>
            <a:chOff x="8407807" y="3195727"/>
            <a:chExt cx="1675764" cy="102235"/>
          </a:xfrm>
        </p:grpSpPr>
        <p:sp>
          <p:nvSpPr>
            <p:cNvPr id="3" name="object 3"/>
            <p:cNvSpPr/>
            <p:nvPr/>
          </p:nvSpPr>
          <p:spPr>
            <a:xfrm>
              <a:off x="8412480" y="3200399"/>
              <a:ext cx="1666239" cy="92710"/>
            </a:xfrm>
            <a:custGeom>
              <a:avLst/>
              <a:gdLst/>
              <a:ahLst/>
              <a:cxnLst/>
              <a:rect l="l" t="t" r="r" b="b"/>
              <a:pathLst>
                <a:path w="1666240" h="92710">
                  <a:moveTo>
                    <a:pt x="16662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666240" y="92710"/>
                  </a:lnTo>
                  <a:lnTo>
                    <a:pt x="166624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80" y="3200399"/>
              <a:ext cx="1666239" cy="92710"/>
            </a:xfrm>
            <a:custGeom>
              <a:avLst/>
              <a:gdLst/>
              <a:ahLst/>
              <a:cxnLst/>
              <a:rect l="l" t="t" r="r" b="b"/>
              <a:pathLst>
                <a:path w="166624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664970" y="92710"/>
                  </a:lnTo>
                  <a:lnTo>
                    <a:pt x="1666240" y="92710"/>
                  </a:lnTo>
                  <a:lnTo>
                    <a:pt x="1666240" y="91439"/>
                  </a:lnTo>
                  <a:lnTo>
                    <a:pt x="1666240" y="90170"/>
                  </a:lnTo>
                  <a:lnTo>
                    <a:pt x="1666240" y="1270"/>
                  </a:lnTo>
                  <a:lnTo>
                    <a:pt x="1666240" y="0"/>
                  </a:lnTo>
                  <a:lnTo>
                    <a:pt x="166497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695" marR="5080" indent="-19926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Alternatif </a:t>
            </a:r>
            <a:r>
              <a:rPr spc="-5" dirty="0"/>
              <a:t>Tindakan jika Diramalkan </a:t>
            </a:r>
            <a:r>
              <a:rPr spc="-10" dirty="0"/>
              <a:t>Surplus  </a:t>
            </a:r>
            <a:r>
              <a:rPr spc="-5" dirty="0"/>
              <a:t>(Kelebihan)</a:t>
            </a:r>
            <a:r>
              <a:rPr spc="-15" dirty="0"/>
              <a:t> </a:t>
            </a:r>
            <a:r>
              <a:rPr spc="-5" dirty="0"/>
              <a:t>Karyawan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900" y="2353309"/>
            <a:ext cx="7467600" cy="4795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6550" marR="281940" indent="-323850" algn="just">
              <a:lnSpc>
                <a:spcPts val="3020"/>
              </a:lnSpc>
              <a:spcBef>
                <a:spcPts val="480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b="1" spc="-5" dirty="0">
                <a:latin typeface="Arial"/>
                <a:cs typeface="Arial"/>
              </a:rPr>
              <a:t>Pensiun Dini: </a:t>
            </a:r>
            <a:r>
              <a:rPr sz="2800" spc="-5" dirty="0">
                <a:latin typeface="Arial"/>
                <a:cs typeface="Arial"/>
              </a:rPr>
              <a:t>Mendorong karyawan untuk  pensiun lebih awal dengan total paket uang  pensiun yang </a:t>
            </a:r>
            <a:r>
              <a:rPr sz="2800" dirty="0">
                <a:latin typeface="Arial"/>
                <a:cs typeface="Arial"/>
              </a:rPr>
              <a:t>cukup</a:t>
            </a:r>
            <a:r>
              <a:rPr sz="2800" spc="-5" dirty="0">
                <a:latin typeface="Arial"/>
                <a:cs typeface="Arial"/>
              </a:rPr>
              <a:t> menarik.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"/>
            </a:pPr>
            <a:endParaRPr sz="3400">
              <a:latin typeface="Arial"/>
              <a:cs typeface="Arial"/>
            </a:endParaRPr>
          </a:p>
          <a:p>
            <a:pPr marL="336550" marR="5080" indent="-323850">
              <a:lnSpc>
                <a:spcPct val="89900"/>
              </a:lnSpc>
              <a:spcBef>
                <a:spcPts val="5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b="1" spc="-10" dirty="0">
                <a:latin typeface="Arial"/>
                <a:cs typeface="Arial"/>
              </a:rPr>
              <a:t>Perampingan </a:t>
            </a:r>
            <a:r>
              <a:rPr sz="2800" b="1" i="1" spc="-5" dirty="0">
                <a:latin typeface="Arial"/>
                <a:cs typeface="Arial"/>
              </a:rPr>
              <a:t>(downsizing)</a:t>
            </a:r>
            <a:r>
              <a:rPr sz="2800" b="1" spc="-5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juga </a:t>
            </a:r>
            <a:r>
              <a:rPr sz="2800" dirty="0">
                <a:latin typeface="Arial"/>
                <a:cs typeface="Arial"/>
              </a:rPr>
              <a:t>dikenal  </a:t>
            </a:r>
            <a:r>
              <a:rPr sz="2800" spc="-5" dirty="0">
                <a:latin typeface="Arial"/>
                <a:cs typeface="Arial"/>
              </a:rPr>
              <a:t>sebagai </a:t>
            </a:r>
            <a:r>
              <a:rPr sz="2800" i="1" spc="-5" dirty="0">
                <a:latin typeface="Arial"/>
                <a:cs typeface="Arial"/>
              </a:rPr>
              <a:t>restrukturisasi </a:t>
            </a:r>
            <a:r>
              <a:rPr sz="2800" dirty="0">
                <a:latin typeface="Arial"/>
                <a:cs typeface="Arial"/>
              </a:rPr>
              <a:t>dan </a:t>
            </a:r>
            <a:r>
              <a:rPr sz="2800" i="1" dirty="0">
                <a:latin typeface="Arial"/>
                <a:cs typeface="Arial"/>
              </a:rPr>
              <a:t>rightsizing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pada  dasarnya adalah kebalikan dari pertumbuhan  perusahaan dan menyarankan perubahan  sekali waktu dalam organisasi dan jumlah  karyawan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dipekerjakan. Biasanya, baik  struktur organisasi </a:t>
            </a:r>
            <a:r>
              <a:rPr sz="2800" spc="-10" dirty="0">
                <a:latin typeface="Arial"/>
                <a:cs typeface="Arial"/>
              </a:rPr>
              <a:t>maupun </a:t>
            </a:r>
            <a:r>
              <a:rPr sz="2800" spc="-5" dirty="0">
                <a:latin typeface="Arial"/>
                <a:cs typeface="Arial"/>
              </a:rPr>
              <a:t>jumlah karyawan  dalam organisasi tersebut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menyusut.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7807" y="3195727"/>
            <a:ext cx="1675764" cy="102235"/>
            <a:chOff x="8407807" y="3195727"/>
            <a:chExt cx="1675764" cy="102235"/>
          </a:xfrm>
        </p:grpSpPr>
        <p:sp>
          <p:nvSpPr>
            <p:cNvPr id="3" name="object 3"/>
            <p:cNvSpPr/>
            <p:nvPr/>
          </p:nvSpPr>
          <p:spPr>
            <a:xfrm>
              <a:off x="8412480" y="3200399"/>
              <a:ext cx="1666239" cy="92710"/>
            </a:xfrm>
            <a:custGeom>
              <a:avLst/>
              <a:gdLst/>
              <a:ahLst/>
              <a:cxnLst/>
              <a:rect l="l" t="t" r="r" b="b"/>
              <a:pathLst>
                <a:path w="1666240" h="92710">
                  <a:moveTo>
                    <a:pt x="16662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666240" y="92710"/>
                  </a:lnTo>
                  <a:lnTo>
                    <a:pt x="166624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80" y="3200399"/>
              <a:ext cx="1666239" cy="92710"/>
            </a:xfrm>
            <a:custGeom>
              <a:avLst/>
              <a:gdLst/>
              <a:ahLst/>
              <a:cxnLst/>
              <a:rect l="l" t="t" r="r" b="b"/>
              <a:pathLst>
                <a:path w="166624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664970" y="92710"/>
                  </a:lnTo>
                  <a:lnTo>
                    <a:pt x="1666240" y="92710"/>
                  </a:lnTo>
                  <a:lnTo>
                    <a:pt x="1666240" y="91439"/>
                  </a:lnTo>
                  <a:lnTo>
                    <a:pt x="1666240" y="90170"/>
                  </a:lnTo>
                  <a:lnTo>
                    <a:pt x="1666240" y="1270"/>
                  </a:lnTo>
                  <a:lnTo>
                    <a:pt x="1666240" y="0"/>
                  </a:lnTo>
                  <a:lnTo>
                    <a:pt x="166497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695" marR="5080" indent="-19926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Alternatif </a:t>
            </a:r>
            <a:r>
              <a:rPr spc="-5" dirty="0"/>
              <a:t>Tindakan jika Diramalkan </a:t>
            </a:r>
            <a:r>
              <a:rPr spc="-10" dirty="0"/>
              <a:t>Surplus  </a:t>
            </a:r>
            <a:r>
              <a:rPr spc="-5" dirty="0"/>
              <a:t>(Kelebihan)</a:t>
            </a:r>
            <a:r>
              <a:rPr spc="-15" dirty="0"/>
              <a:t> </a:t>
            </a:r>
            <a:r>
              <a:rPr spc="-5" dirty="0"/>
              <a:t>Karyawan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900" y="2346959"/>
            <a:ext cx="7450455" cy="3649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6550" marR="5080" indent="-323850">
              <a:lnSpc>
                <a:spcPct val="90000"/>
              </a:lnSpc>
              <a:spcBef>
                <a:spcPts val="480"/>
              </a:spcBef>
              <a:buFont typeface="Wingdings"/>
              <a:buChar char=""/>
              <a:tabLst>
                <a:tab pos="336550" algn="l"/>
              </a:tabLst>
            </a:pPr>
            <a:r>
              <a:rPr sz="3200" b="1" spc="-5" dirty="0">
                <a:latin typeface="Arial"/>
                <a:cs typeface="Arial"/>
              </a:rPr>
              <a:t>Penarikan Terbatas</a:t>
            </a:r>
            <a:r>
              <a:rPr sz="3200" spc="-5" dirty="0">
                <a:latin typeface="Arial"/>
                <a:cs typeface="Arial"/>
              </a:rPr>
              <a:t>: </a:t>
            </a:r>
            <a:r>
              <a:rPr sz="3200" spc="-10" dirty="0">
                <a:latin typeface="Arial"/>
                <a:cs typeface="Arial"/>
              </a:rPr>
              <a:t>Mengurangi  angkatan </a:t>
            </a:r>
            <a:r>
              <a:rPr sz="3200" spc="-5" dirty="0">
                <a:latin typeface="Arial"/>
                <a:cs typeface="Arial"/>
              </a:rPr>
              <a:t>kerja </a:t>
            </a:r>
            <a:r>
              <a:rPr sz="3200" spc="-10" dirty="0">
                <a:latin typeface="Arial"/>
                <a:cs typeface="Arial"/>
              </a:rPr>
              <a:t>dengan tidak mengganti  </a:t>
            </a:r>
            <a:r>
              <a:rPr sz="3200" spc="-5" dirty="0">
                <a:latin typeface="Arial"/>
                <a:cs typeface="Arial"/>
              </a:rPr>
              <a:t>para karyawan yang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keluar.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"/>
            </a:pPr>
            <a:endParaRPr sz="3450">
              <a:latin typeface="Arial"/>
              <a:cs typeface="Arial"/>
            </a:endParaRPr>
          </a:p>
          <a:p>
            <a:pPr marL="336550" marR="40005" indent="-323850">
              <a:lnSpc>
                <a:spcPct val="89900"/>
              </a:lnSpc>
              <a:spcBef>
                <a:spcPts val="5"/>
              </a:spcBef>
              <a:buFont typeface="Wingdings"/>
              <a:buChar char=""/>
              <a:tabLst>
                <a:tab pos="336550" algn="l"/>
              </a:tabLst>
            </a:pPr>
            <a:r>
              <a:rPr sz="3200" b="1" spc="-5" dirty="0">
                <a:latin typeface="Arial"/>
                <a:cs typeface="Arial"/>
              </a:rPr>
              <a:t>Pengurangan </a:t>
            </a:r>
            <a:r>
              <a:rPr sz="3200" b="1" spc="-10" dirty="0">
                <a:latin typeface="Arial"/>
                <a:cs typeface="Arial"/>
              </a:rPr>
              <a:t>Jam </a:t>
            </a:r>
            <a:r>
              <a:rPr sz="3200" b="1" spc="-5" dirty="0">
                <a:latin typeface="Arial"/>
                <a:cs typeface="Arial"/>
              </a:rPr>
              <a:t>Kerja</a:t>
            </a:r>
            <a:r>
              <a:rPr sz="3200" spc="-5" dirty="0">
                <a:latin typeface="Arial"/>
                <a:cs typeface="Arial"/>
              </a:rPr>
              <a:t>: </a:t>
            </a:r>
            <a:r>
              <a:rPr sz="3200" spc="-10" dirty="0">
                <a:latin typeface="Arial"/>
                <a:cs typeface="Arial"/>
              </a:rPr>
              <a:t>Perusahaan  juga </a:t>
            </a:r>
            <a:r>
              <a:rPr sz="3200" spc="-5" dirty="0">
                <a:latin typeface="Arial"/>
                <a:cs typeface="Arial"/>
              </a:rPr>
              <a:t>bisa </a:t>
            </a:r>
            <a:r>
              <a:rPr sz="3200" spc="-10" dirty="0">
                <a:latin typeface="Arial"/>
                <a:cs typeface="Arial"/>
              </a:rPr>
              <a:t>menanggapi </a:t>
            </a:r>
            <a:r>
              <a:rPr sz="3200" spc="-5" dirty="0">
                <a:latin typeface="Arial"/>
                <a:cs typeface="Arial"/>
              </a:rPr>
              <a:t>berkurangnya  </a:t>
            </a:r>
            <a:r>
              <a:rPr sz="3200" spc="-10" dirty="0">
                <a:latin typeface="Arial"/>
                <a:cs typeface="Arial"/>
              </a:rPr>
              <a:t>kebutuhan beban </a:t>
            </a:r>
            <a:r>
              <a:rPr sz="3200" spc="-5" dirty="0">
                <a:latin typeface="Arial"/>
                <a:cs typeface="Arial"/>
              </a:rPr>
              <a:t>kerja </a:t>
            </a:r>
            <a:r>
              <a:rPr sz="3200" spc="-10" dirty="0">
                <a:latin typeface="Arial"/>
                <a:cs typeface="Arial"/>
              </a:rPr>
              <a:t>dengan  mengurangi </a:t>
            </a:r>
            <a:r>
              <a:rPr sz="3200" spc="-5" dirty="0">
                <a:latin typeface="Arial"/>
                <a:cs typeface="Arial"/>
              </a:rPr>
              <a:t>jumlah </a:t>
            </a:r>
            <a:r>
              <a:rPr sz="3200" spc="-10" dirty="0">
                <a:latin typeface="Arial"/>
                <a:cs typeface="Arial"/>
              </a:rPr>
              <a:t>total </a:t>
            </a:r>
            <a:r>
              <a:rPr sz="3200" spc="-5" dirty="0">
                <a:latin typeface="Arial"/>
                <a:cs typeface="Arial"/>
              </a:rPr>
              <a:t>waktu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kerja.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0527" y="3195727"/>
            <a:ext cx="2775585" cy="102235"/>
            <a:chOff x="7310527" y="3195727"/>
            <a:chExt cx="2775585" cy="102235"/>
          </a:xfrm>
        </p:grpSpPr>
        <p:sp>
          <p:nvSpPr>
            <p:cNvPr id="3" name="object 3"/>
            <p:cNvSpPr/>
            <p:nvPr/>
          </p:nvSpPr>
          <p:spPr>
            <a:xfrm>
              <a:off x="7315200" y="3200399"/>
              <a:ext cx="2766060" cy="92710"/>
            </a:xfrm>
            <a:custGeom>
              <a:avLst/>
              <a:gdLst/>
              <a:ahLst/>
              <a:cxnLst/>
              <a:rect l="l" t="t" r="r" b="b"/>
              <a:pathLst>
                <a:path w="2766059" h="92710">
                  <a:moveTo>
                    <a:pt x="2766060" y="1270"/>
                  </a:moveTo>
                  <a:lnTo>
                    <a:pt x="2765425" y="1270"/>
                  </a:lnTo>
                  <a:lnTo>
                    <a:pt x="276542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2765425" y="92710"/>
                  </a:lnTo>
                  <a:lnTo>
                    <a:pt x="2765425" y="91440"/>
                  </a:lnTo>
                  <a:lnTo>
                    <a:pt x="2766060" y="91440"/>
                  </a:lnTo>
                  <a:lnTo>
                    <a:pt x="276606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5199" y="3200399"/>
              <a:ext cx="2766060" cy="92710"/>
            </a:xfrm>
            <a:custGeom>
              <a:avLst/>
              <a:gdLst/>
              <a:ahLst/>
              <a:cxnLst/>
              <a:rect l="l" t="t" r="r" b="b"/>
              <a:pathLst>
                <a:path w="2766059" h="92710">
                  <a:moveTo>
                    <a:pt x="1270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70" y="92710"/>
                  </a:lnTo>
                  <a:lnTo>
                    <a:pt x="2763520" y="92710"/>
                  </a:lnTo>
                  <a:lnTo>
                    <a:pt x="2764790" y="92710"/>
                  </a:lnTo>
                  <a:lnTo>
                    <a:pt x="2766059" y="91439"/>
                  </a:lnTo>
                  <a:lnTo>
                    <a:pt x="2766059" y="90170"/>
                  </a:lnTo>
                  <a:lnTo>
                    <a:pt x="2766059" y="1270"/>
                  </a:lnTo>
                  <a:lnTo>
                    <a:pt x="2764790" y="0"/>
                  </a:lnTo>
                  <a:lnTo>
                    <a:pt x="276352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397250" y="2835910"/>
            <a:ext cx="1906270" cy="174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2217" y="3195727"/>
            <a:ext cx="1951355" cy="102235"/>
            <a:chOff x="8132217" y="3195727"/>
            <a:chExt cx="1951355" cy="102235"/>
          </a:xfrm>
        </p:grpSpPr>
        <p:sp>
          <p:nvSpPr>
            <p:cNvPr id="3" name="object 3"/>
            <p:cNvSpPr/>
            <p:nvPr/>
          </p:nvSpPr>
          <p:spPr>
            <a:xfrm>
              <a:off x="8136890" y="3200399"/>
              <a:ext cx="1941830" cy="92710"/>
            </a:xfrm>
            <a:custGeom>
              <a:avLst/>
              <a:gdLst/>
              <a:ahLst/>
              <a:cxnLst/>
              <a:rect l="l" t="t" r="r" b="b"/>
              <a:pathLst>
                <a:path w="1941829" h="92710">
                  <a:moveTo>
                    <a:pt x="1941830" y="1270"/>
                  </a:moveTo>
                  <a:lnTo>
                    <a:pt x="1941195" y="1270"/>
                  </a:lnTo>
                  <a:lnTo>
                    <a:pt x="1941195" y="0"/>
                  </a:lnTo>
                  <a:lnTo>
                    <a:pt x="635" y="0"/>
                  </a:lnTo>
                  <a:lnTo>
                    <a:pt x="635" y="127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635" y="91440"/>
                  </a:lnTo>
                  <a:lnTo>
                    <a:pt x="635" y="92710"/>
                  </a:lnTo>
                  <a:lnTo>
                    <a:pt x="1941195" y="92710"/>
                  </a:lnTo>
                  <a:lnTo>
                    <a:pt x="1941195" y="91440"/>
                  </a:lnTo>
                  <a:lnTo>
                    <a:pt x="1941830" y="91440"/>
                  </a:lnTo>
                  <a:lnTo>
                    <a:pt x="194183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6889" y="3200399"/>
              <a:ext cx="1941830" cy="92710"/>
            </a:xfrm>
            <a:custGeom>
              <a:avLst/>
              <a:gdLst/>
              <a:ahLst/>
              <a:cxnLst/>
              <a:rect l="l" t="t" r="r" b="b"/>
              <a:pathLst>
                <a:path w="1941829" h="92710">
                  <a:moveTo>
                    <a:pt x="1269" y="0"/>
                  </a:move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1269" y="92710"/>
                  </a:lnTo>
                  <a:lnTo>
                    <a:pt x="1940559" y="92710"/>
                  </a:lnTo>
                  <a:lnTo>
                    <a:pt x="1941829" y="91439"/>
                  </a:lnTo>
                  <a:lnTo>
                    <a:pt x="1941829" y="90170"/>
                  </a:lnTo>
                  <a:lnTo>
                    <a:pt x="1941829" y="1270"/>
                  </a:lnTo>
                  <a:lnTo>
                    <a:pt x="1940559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2219" y="154940"/>
            <a:ext cx="69488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340" marR="5080" indent="-105664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Apa </a:t>
            </a:r>
            <a:r>
              <a:rPr sz="4400" spc="-5" dirty="0"/>
              <a:t>yang dimaksud </a:t>
            </a:r>
            <a:r>
              <a:rPr sz="4400" spc="-10" dirty="0"/>
              <a:t>dengan  </a:t>
            </a:r>
            <a:r>
              <a:rPr sz="4400" spc="-5" dirty="0"/>
              <a:t>Perencanaan</a:t>
            </a:r>
            <a:r>
              <a:rPr sz="4400" spc="-20" dirty="0"/>
              <a:t> </a:t>
            </a:r>
            <a:r>
              <a:rPr sz="4400" spc="-5" dirty="0"/>
              <a:t>SDM?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84809" y="2586990"/>
            <a:ext cx="7793355" cy="42075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5915" marR="107314" indent="-323850" algn="just">
              <a:lnSpc>
                <a:spcPts val="302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"/>
              <a:tabLst>
                <a:tab pos="336550" algn="l"/>
              </a:tabLst>
            </a:pPr>
            <a:r>
              <a:rPr sz="2800" spc="-310" dirty="0">
                <a:solidFill>
                  <a:srgbClr val="0000FF"/>
                </a:solidFill>
                <a:latin typeface="Arial Black"/>
                <a:cs typeface="Arial Black"/>
              </a:rPr>
              <a:t>Perencanaan </a:t>
            </a:r>
            <a:r>
              <a:rPr sz="2800" spc="-425" dirty="0">
                <a:solidFill>
                  <a:srgbClr val="0000FF"/>
                </a:solidFill>
                <a:latin typeface="Arial Black"/>
                <a:cs typeface="Arial Black"/>
              </a:rPr>
              <a:t>S </a:t>
            </a:r>
            <a:r>
              <a:rPr sz="2800" spc="-25" dirty="0">
                <a:solidFill>
                  <a:srgbClr val="0000FF"/>
                </a:solidFill>
                <a:latin typeface="Arial Black"/>
                <a:cs typeface="Arial Black"/>
              </a:rPr>
              <a:t>DM </a:t>
            </a:r>
            <a:r>
              <a:rPr sz="2800" spc="-170" dirty="0">
                <a:latin typeface="DejaVu Sans"/>
                <a:cs typeface="DejaVu Sans"/>
              </a:rPr>
              <a:t>adalah </a:t>
            </a:r>
            <a:r>
              <a:rPr sz="2800" spc="-105" dirty="0">
                <a:latin typeface="DejaVu Sans"/>
                <a:cs typeface="DejaVu Sans"/>
              </a:rPr>
              <a:t>proses </a:t>
            </a:r>
            <a:r>
              <a:rPr sz="2800" spc="-85" dirty="0">
                <a:latin typeface="DejaVu Sans"/>
                <a:cs typeface="DejaVu Sans"/>
              </a:rPr>
              <a:t>sistematis  </a:t>
            </a:r>
            <a:r>
              <a:rPr sz="2800" spc="-150" dirty="0">
                <a:latin typeface="DejaVu Sans"/>
                <a:cs typeface="DejaVu Sans"/>
              </a:rPr>
              <a:t>untuk </a:t>
            </a:r>
            <a:r>
              <a:rPr sz="2800" spc="-215" dirty="0">
                <a:latin typeface="DejaVu Sans"/>
                <a:cs typeface="DejaVu Sans"/>
              </a:rPr>
              <a:t>meramalkan </a:t>
            </a:r>
            <a:r>
              <a:rPr sz="2800" spc="-250" dirty="0">
                <a:solidFill>
                  <a:srgbClr val="0000FF"/>
                </a:solidFill>
                <a:latin typeface="Arial Black"/>
                <a:cs typeface="Arial Black"/>
              </a:rPr>
              <a:t>permintaan </a:t>
            </a:r>
            <a:r>
              <a:rPr sz="2800" i="1" spc="-210" dirty="0">
                <a:solidFill>
                  <a:srgbClr val="0000FF"/>
                </a:solidFill>
                <a:latin typeface="Verdana"/>
                <a:cs typeface="Verdana"/>
              </a:rPr>
              <a:t>(demand) </a:t>
            </a:r>
            <a:r>
              <a:rPr sz="2800" spc="-145" dirty="0">
                <a:latin typeface="DejaVu Sans"/>
                <a:cs typeface="DejaVu Sans"/>
              </a:rPr>
              <a:t>dan </a:t>
            </a:r>
            <a:r>
              <a:rPr sz="2800" spc="-145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2800" spc="-315" dirty="0">
                <a:solidFill>
                  <a:srgbClr val="0000FF"/>
                </a:solidFill>
                <a:latin typeface="Arial Black"/>
                <a:cs typeface="Arial Black"/>
              </a:rPr>
              <a:t>penawaran </a:t>
            </a:r>
            <a:r>
              <a:rPr sz="2800" i="1" spc="-175" dirty="0">
                <a:solidFill>
                  <a:srgbClr val="0000FF"/>
                </a:solidFill>
                <a:latin typeface="Verdana"/>
                <a:cs typeface="Verdana"/>
              </a:rPr>
              <a:t>(supply) </a:t>
            </a:r>
            <a:r>
              <a:rPr sz="2800" spc="-425" dirty="0">
                <a:solidFill>
                  <a:srgbClr val="0000FF"/>
                </a:solidFill>
                <a:latin typeface="Arial Black"/>
                <a:cs typeface="Arial Black"/>
              </a:rPr>
              <a:t>S </a:t>
            </a:r>
            <a:r>
              <a:rPr sz="2800" spc="-25" dirty="0">
                <a:solidFill>
                  <a:srgbClr val="0000FF"/>
                </a:solidFill>
                <a:latin typeface="Arial Black"/>
                <a:cs typeface="Arial Black"/>
              </a:rPr>
              <a:t>DM </a:t>
            </a:r>
            <a:r>
              <a:rPr sz="2800" spc="-70" dirty="0">
                <a:latin typeface="DejaVu Sans"/>
                <a:cs typeface="DejaVu Sans"/>
              </a:rPr>
              <a:t>di </a:t>
            </a:r>
            <a:r>
              <a:rPr sz="2800" spc="-240" dirty="0">
                <a:latin typeface="DejaVu Sans"/>
                <a:cs typeface="DejaVu Sans"/>
              </a:rPr>
              <a:t>masa</a:t>
            </a:r>
            <a:r>
              <a:rPr sz="2800" spc="-315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depan.</a:t>
            </a:r>
            <a:endParaRPr sz="2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buFont typeface="Wingdings"/>
              <a:buChar char=""/>
            </a:pPr>
            <a:endParaRPr sz="4600">
              <a:latin typeface="DejaVu Sans"/>
              <a:cs typeface="DejaVu Sans"/>
            </a:endParaRPr>
          </a:p>
          <a:p>
            <a:pPr marL="335915" marR="5080" indent="-323850">
              <a:lnSpc>
                <a:spcPct val="90000"/>
              </a:lnSpc>
              <a:buFont typeface="Wingdings"/>
              <a:buChar char=""/>
              <a:tabLst>
                <a:tab pos="336550" algn="l"/>
              </a:tabLst>
            </a:pPr>
            <a:r>
              <a:rPr sz="2800" spc="-50" dirty="0">
                <a:latin typeface="DejaVu Sans"/>
                <a:cs typeface="DejaVu Sans"/>
              </a:rPr>
              <a:t>Tuj</a:t>
            </a:r>
            <a:r>
              <a:rPr sz="2800" spc="-545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uan</a:t>
            </a:r>
            <a:r>
              <a:rPr sz="2800" spc="-375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perencanaan</a:t>
            </a:r>
            <a:r>
              <a:rPr sz="2800" spc="-355" dirty="0">
                <a:latin typeface="DejaVu Sans"/>
                <a:cs typeface="DejaVu Sans"/>
              </a:rPr>
              <a:t> </a:t>
            </a:r>
            <a:r>
              <a:rPr sz="2800" spc="5" dirty="0">
                <a:latin typeface="DejaVu Sans"/>
                <a:cs typeface="DejaVu Sans"/>
              </a:rPr>
              <a:t>SDM</a:t>
            </a:r>
            <a:r>
              <a:rPr sz="2800" spc="-5" dirty="0">
                <a:latin typeface="DejaVu Sans"/>
                <a:cs typeface="DejaVu Sans"/>
              </a:rPr>
              <a:t> </a:t>
            </a:r>
            <a:r>
              <a:rPr sz="2800" spc="-170" dirty="0">
                <a:latin typeface="DejaVu Sans"/>
                <a:cs typeface="DejaVu Sans"/>
              </a:rPr>
              <a:t>adalah</a:t>
            </a:r>
            <a:r>
              <a:rPr sz="2800" spc="-210" dirty="0">
                <a:latin typeface="DejaVu Sans"/>
                <a:cs typeface="DejaVu Sans"/>
              </a:rPr>
              <a:t> menentukan </a:t>
            </a:r>
            <a:r>
              <a:rPr sz="2800" spc="-210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2800" spc="-70" dirty="0">
                <a:solidFill>
                  <a:srgbClr val="0000FF"/>
                </a:solidFill>
                <a:latin typeface="Arial Black"/>
                <a:cs typeface="Arial Black"/>
              </a:rPr>
              <a:t>j </a:t>
            </a:r>
            <a:r>
              <a:rPr sz="2800" spc="-335" dirty="0">
                <a:solidFill>
                  <a:srgbClr val="0000FF"/>
                </a:solidFill>
                <a:latin typeface="Arial Black"/>
                <a:cs typeface="Arial Black"/>
              </a:rPr>
              <a:t>umlah </a:t>
            </a:r>
            <a:r>
              <a:rPr sz="2800" spc="-425" dirty="0">
                <a:solidFill>
                  <a:srgbClr val="0000FF"/>
                </a:solidFill>
                <a:latin typeface="Arial Black"/>
                <a:cs typeface="Arial Black"/>
              </a:rPr>
              <a:t>S </a:t>
            </a:r>
            <a:r>
              <a:rPr sz="2800" spc="-25" dirty="0">
                <a:solidFill>
                  <a:srgbClr val="0000FF"/>
                </a:solidFill>
                <a:latin typeface="Arial Black"/>
                <a:cs typeface="Arial Black"/>
              </a:rPr>
              <a:t>DM </a:t>
            </a:r>
            <a:r>
              <a:rPr sz="2800" spc="-30" dirty="0">
                <a:latin typeface="DejaVu Sans"/>
                <a:cs typeface="DejaVu Sans"/>
              </a:rPr>
              <a:t>beserta </a:t>
            </a:r>
            <a:r>
              <a:rPr sz="2800" spc="-204" dirty="0">
                <a:solidFill>
                  <a:srgbClr val="0000FF"/>
                </a:solidFill>
                <a:latin typeface="Arial Black"/>
                <a:cs typeface="Arial Black"/>
              </a:rPr>
              <a:t>karakteristiknya  </a:t>
            </a:r>
            <a:r>
              <a:rPr sz="2800" spc="-295" dirty="0">
                <a:solidFill>
                  <a:srgbClr val="0000FF"/>
                </a:solidFill>
                <a:latin typeface="Arial Black"/>
                <a:cs typeface="Arial Black"/>
              </a:rPr>
              <a:t>masing- </a:t>
            </a:r>
            <a:r>
              <a:rPr sz="2800" spc="-325" dirty="0">
                <a:solidFill>
                  <a:srgbClr val="0000FF"/>
                </a:solidFill>
                <a:latin typeface="Arial Black"/>
                <a:cs typeface="Arial Black"/>
              </a:rPr>
              <a:t>masing </a:t>
            </a:r>
            <a:r>
              <a:rPr sz="2800" spc="-135" dirty="0">
                <a:latin typeface="DejaVu Sans"/>
                <a:cs typeface="DejaVu Sans"/>
              </a:rPr>
              <a:t>(usia, </a:t>
            </a:r>
            <a:r>
              <a:rPr sz="2800" spc="-165" dirty="0">
                <a:latin typeface="DejaVu Sans"/>
                <a:cs typeface="DejaVu Sans"/>
              </a:rPr>
              <a:t>pendidikan, </a:t>
            </a:r>
            <a:r>
              <a:rPr sz="2800" spc="-155" dirty="0">
                <a:latin typeface="DejaVu Sans"/>
                <a:cs typeface="DejaVu Sans"/>
              </a:rPr>
              <a:t>keahlian,  </a:t>
            </a:r>
            <a:r>
              <a:rPr sz="2800" spc="-35" dirty="0">
                <a:latin typeface="DejaVu Sans"/>
                <a:cs typeface="DejaVu Sans"/>
              </a:rPr>
              <a:t>sif</a:t>
            </a:r>
            <a:r>
              <a:rPr sz="2800" spc="-465" dirty="0">
                <a:latin typeface="DejaVu Sans"/>
                <a:cs typeface="DejaVu Sans"/>
              </a:rPr>
              <a:t> </a:t>
            </a:r>
            <a:r>
              <a:rPr sz="2800" spc="-30" dirty="0">
                <a:latin typeface="DejaVu Sans"/>
                <a:cs typeface="DejaVu Sans"/>
              </a:rPr>
              <a:t>at,</a:t>
            </a:r>
            <a:r>
              <a:rPr sz="2800" spc="-170" dirty="0">
                <a:latin typeface="DejaVu Sans"/>
                <a:cs typeface="DejaVu Sans"/>
              </a:rPr>
              <a:t> </a:t>
            </a:r>
            <a:r>
              <a:rPr sz="2800" spc="-110" dirty="0">
                <a:latin typeface="DejaVu Sans"/>
                <a:cs typeface="DejaVu Sans"/>
              </a:rPr>
              <a:t>dsb.)</a:t>
            </a:r>
            <a:r>
              <a:rPr sz="2800" spc="-140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yang</a:t>
            </a:r>
            <a:r>
              <a:rPr sz="2800" spc="-345" dirty="0">
                <a:latin typeface="DejaVu Sans"/>
                <a:cs typeface="DejaVu Sans"/>
              </a:rPr>
              <a:t> </a:t>
            </a:r>
            <a:r>
              <a:rPr sz="2800" spc="-125" dirty="0">
                <a:latin typeface="DejaVu Sans"/>
                <a:cs typeface="DejaVu Sans"/>
              </a:rPr>
              <a:t>dibutuhkan</a:t>
            </a:r>
            <a:r>
              <a:rPr sz="2800" spc="-360" dirty="0">
                <a:latin typeface="DejaVu Sans"/>
                <a:cs typeface="DejaVu Sans"/>
              </a:rPr>
              <a:t> </a:t>
            </a:r>
            <a:r>
              <a:rPr sz="2800" spc="-145" dirty="0">
                <a:latin typeface="DejaVu Sans"/>
                <a:cs typeface="DejaVu Sans"/>
              </a:rPr>
              <a:t>organisasi</a:t>
            </a:r>
            <a:r>
              <a:rPr sz="2800" spc="-55" dirty="0">
                <a:latin typeface="DejaVu Sans"/>
                <a:cs typeface="DejaVu Sans"/>
              </a:rPr>
              <a:t> </a:t>
            </a:r>
            <a:r>
              <a:rPr sz="2800" spc="-155" dirty="0">
                <a:latin typeface="DejaVu Sans"/>
                <a:cs typeface="DejaVu Sans"/>
              </a:rPr>
              <a:t>untuk  </a:t>
            </a:r>
            <a:r>
              <a:rPr sz="2800" spc="-254" dirty="0">
                <a:latin typeface="DejaVu Sans"/>
                <a:cs typeface="DejaVu Sans"/>
              </a:rPr>
              <a:t>mencapai</a:t>
            </a:r>
            <a:r>
              <a:rPr sz="2800" spc="-55" dirty="0">
                <a:latin typeface="DejaVu Sans"/>
                <a:cs typeface="DejaVu Sans"/>
              </a:rPr>
              <a:t> </a:t>
            </a:r>
            <a:r>
              <a:rPr sz="2800" spc="-40" dirty="0">
                <a:latin typeface="DejaVu Sans"/>
                <a:cs typeface="DejaVu Sans"/>
              </a:rPr>
              <a:t>tuj</a:t>
            </a:r>
            <a:r>
              <a:rPr sz="2800" spc="-540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uan</a:t>
            </a:r>
            <a:r>
              <a:rPr sz="2800" spc="-370" dirty="0">
                <a:latin typeface="DejaVu Sans"/>
                <a:cs typeface="DejaVu Sans"/>
              </a:rPr>
              <a:t> </a:t>
            </a:r>
            <a:r>
              <a:rPr sz="2800" spc="5" dirty="0">
                <a:latin typeface="DejaVu Sans"/>
                <a:cs typeface="DejaVu Sans"/>
              </a:rPr>
              <a:t>stratej</a:t>
            </a:r>
            <a:r>
              <a:rPr sz="2800" spc="-540" dirty="0">
                <a:latin typeface="DejaVu Sans"/>
                <a:cs typeface="DejaVu Sans"/>
              </a:rPr>
              <a:t> </a:t>
            </a:r>
            <a:r>
              <a:rPr sz="2800" spc="-40" dirty="0">
                <a:latin typeface="DejaVu Sans"/>
                <a:cs typeface="DejaVu Sans"/>
              </a:rPr>
              <a:t>ik,</a:t>
            </a:r>
            <a:r>
              <a:rPr sz="2800" spc="-165" dirty="0">
                <a:latin typeface="DejaVu Sans"/>
                <a:cs typeface="DejaVu Sans"/>
              </a:rPr>
              <a:t> </a:t>
            </a:r>
            <a:r>
              <a:rPr sz="2800" spc="-150" dirty="0">
                <a:latin typeface="DejaVu Sans"/>
                <a:cs typeface="DejaVu Sans"/>
              </a:rPr>
              <a:t>operasional,</a:t>
            </a:r>
            <a:r>
              <a:rPr sz="2800" spc="-175" dirty="0">
                <a:latin typeface="DejaVu Sans"/>
                <a:cs typeface="DejaVu Sans"/>
              </a:rPr>
              <a:t> </a:t>
            </a:r>
            <a:r>
              <a:rPr sz="2800" spc="-140" dirty="0">
                <a:latin typeface="DejaVu Sans"/>
                <a:cs typeface="DejaVu Sans"/>
              </a:rPr>
              <a:t>dan</a:t>
            </a:r>
            <a:endParaRPr sz="2800">
              <a:latin typeface="DejaVu Sans"/>
              <a:cs typeface="DejaVu Sans"/>
            </a:endParaRPr>
          </a:p>
          <a:p>
            <a:pPr marL="335915">
              <a:lnSpc>
                <a:spcPts val="3020"/>
              </a:lnSpc>
            </a:pPr>
            <a:r>
              <a:rPr sz="2800" dirty="0">
                <a:latin typeface="DejaVu Sans"/>
                <a:cs typeface="DejaVu Sans"/>
              </a:rPr>
              <a:t>f</a:t>
            </a:r>
            <a:r>
              <a:rPr sz="2800" spc="-465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ungsionalnya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50709" y="5577840"/>
            <a:ext cx="3107690" cy="1921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465" y="1009014"/>
            <a:ext cx="9792335" cy="6328410"/>
            <a:chOff x="291465" y="1009014"/>
            <a:chExt cx="9792335" cy="6328410"/>
          </a:xfrm>
        </p:grpSpPr>
        <p:sp>
          <p:nvSpPr>
            <p:cNvPr id="3" name="object 3"/>
            <p:cNvSpPr/>
            <p:nvPr/>
          </p:nvSpPr>
          <p:spPr>
            <a:xfrm>
              <a:off x="8869680" y="3200399"/>
              <a:ext cx="1209040" cy="92710"/>
            </a:xfrm>
            <a:custGeom>
              <a:avLst/>
              <a:gdLst/>
              <a:ahLst/>
              <a:cxnLst/>
              <a:rect l="l" t="t" r="r" b="b"/>
              <a:pathLst>
                <a:path w="1209040" h="92710">
                  <a:moveTo>
                    <a:pt x="12090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92710"/>
                  </a:lnTo>
                  <a:lnTo>
                    <a:pt x="1209040" y="92710"/>
                  </a:lnTo>
                  <a:lnTo>
                    <a:pt x="1209040" y="60960"/>
                  </a:lnTo>
                  <a:lnTo>
                    <a:pt x="120904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69680" y="3200400"/>
              <a:ext cx="1209040" cy="92710"/>
            </a:xfrm>
            <a:custGeom>
              <a:avLst/>
              <a:gdLst/>
              <a:ahLst/>
              <a:cxnLst/>
              <a:rect l="l" t="t" r="r" b="b"/>
              <a:pathLst>
                <a:path w="1209040" h="9271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07770" y="92710"/>
                  </a:lnTo>
                  <a:lnTo>
                    <a:pt x="1209040" y="92710"/>
                  </a:lnTo>
                  <a:lnTo>
                    <a:pt x="1209040" y="91439"/>
                  </a:lnTo>
                  <a:lnTo>
                    <a:pt x="1209040" y="90170"/>
                  </a:lnTo>
                  <a:lnTo>
                    <a:pt x="1209040" y="1270"/>
                  </a:lnTo>
                  <a:lnTo>
                    <a:pt x="1209040" y="0"/>
                  </a:lnTo>
                  <a:lnTo>
                    <a:pt x="1207770" y="0"/>
                  </a:lnTo>
                  <a:lnTo>
                    <a:pt x="1270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720" y="1017269"/>
              <a:ext cx="9560560" cy="6311900"/>
            </a:xfrm>
            <a:custGeom>
              <a:avLst/>
              <a:gdLst/>
              <a:ahLst/>
              <a:cxnLst/>
              <a:rect l="l" t="t" r="r" b="b"/>
              <a:pathLst>
                <a:path w="9560560" h="6311900">
                  <a:moveTo>
                    <a:pt x="0" y="0"/>
                  </a:moveTo>
                  <a:lnTo>
                    <a:pt x="0" y="6311900"/>
                  </a:lnTo>
                  <a:lnTo>
                    <a:pt x="9560560" y="6311900"/>
                  </a:lnTo>
                  <a:lnTo>
                    <a:pt x="9560560" y="0"/>
                  </a:lnTo>
                  <a:lnTo>
                    <a:pt x="0" y="0"/>
                  </a:lnTo>
                  <a:close/>
                </a:path>
                <a:path w="9560560" h="6311900">
                  <a:moveTo>
                    <a:pt x="308609" y="1256029"/>
                  </a:moveTo>
                  <a:lnTo>
                    <a:pt x="308609" y="3317240"/>
                  </a:lnTo>
                  <a:lnTo>
                    <a:pt x="9284970" y="3317240"/>
                  </a:lnTo>
                  <a:lnTo>
                    <a:pt x="9284970" y="1256029"/>
                  </a:lnTo>
                  <a:lnTo>
                    <a:pt x="308609" y="1256029"/>
                  </a:lnTo>
                  <a:close/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4450" y="105409"/>
            <a:ext cx="41065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66FF33"/>
                </a:solidFill>
                <a:latin typeface="Arial"/>
                <a:cs typeface="Arial"/>
              </a:rPr>
              <a:t>Proses Perencanaan</a:t>
            </a:r>
            <a:r>
              <a:rPr sz="2600" b="1" spc="-75" dirty="0">
                <a:solidFill>
                  <a:srgbClr val="66FF3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6FF33"/>
                </a:solidFill>
                <a:latin typeface="Arial"/>
                <a:cs typeface="Arial"/>
              </a:rPr>
              <a:t>SDM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6959" y="1253489"/>
            <a:ext cx="2926080" cy="386080"/>
          </a:xfrm>
          <a:prstGeom prst="rect">
            <a:avLst/>
          </a:prstGeom>
          <a:solidFill>
            <a:srgbClr val="FFFFFF"/>
          </a:solidFill>
          <a:ln w="15944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390"/>
              </a:spcBef>
            </a:pPr>
            <a:r>
              <a:rPr sz="1250" spc="280" dirty="0">
                <a:latin typeface="Times New Roman"/>
                <a:cs typeface="Times New Roman"/>
              </a:rPr>
              <a:t>Perencanaan</a:t>
            </a:r>
            <a:r>
              <a:rPr sz="1250" spc="160" dirty="0">
                <a:latin typeface="Times New Roman"/>
                <a:cs typeface="Times New Roman"/>
              </a:rPr>
              <a:t> </a:t>
            </a:r>
            <a:r>
              <a:rPr sz="1250" spc="225" dirty="0">
                <a:latin typeface="Times New Roman"/>
                <a:cs typeface="Times New Roman"/>
              </a:rPr>
              <a:t>Stratejik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92195" y="2018664"/>
            <a:ext cx="2943860" cy="530860"/>
            <a:chOff x="3592195" y="2018664"/>
            <a:chExt cx="2943860" cy="530860"/>
          </a:xfrm>
        </p:grpSpPr>
        <p:sp>
          <p:nvSpPr>
            <p:cNvPr id="9" name="object 9"/>
            <p:cNvSpPr/>
            <p:nvPr/>
          </p:nvSpPr>
          <p:spPr>
            <a:xfrm>
              <a:off x="3600450" y="2026919"/>
              <a:ext cx="2927350" cy="514350"/>
            </a:xfrm>
            <a:custGeom>
              <a:avLst/>
              <a:gdLst/>
              <a:ahLst/>
              <a:cxnLst/>
              <a:rect l="l" t="t" r="r" b="b"/>
              <a:pathLst>
                <a:path w="2927350" h="514350">
                  <a:moveTo>
                    <a:pt x="2927350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2927350" y="514350"/>
                  </a:lnTo>
                  <a:lnTo>
                    <a:pt x="2927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0450" y="2026919"/>
              <a:ext cx="2927350" cy="514350"/>
            </a:xfrm>
            <a:custGeom>
              <a:avLst/>
              <a:gdLst/>
              <a:ahLst/>
              <a:cxnLst/>
              <a:rect l="l" t="t" r="r" b="b"/>
              <a:pathLst>
                <a:path w="2927350" h="514350">
                  <a:moveTo>
                    <a:pt x="0" y="0"/>
                  </a:moveTo>
                  <a:lnTo>
                    <a:pt x="0" y="514350"/>
                  </a:lnTo>
                  <a:lnTo>
                    <a:pt x="2927350" y="514350"/>
                  </a:lnTo>
                  <a:lnTo>
                    <a:pt x="2927350" y="0"/>
                  </a:lnTo>
                  <a:lnTo>
                    <a:pt x="0" y="0"/>
                  </a:lnTo>
                  <a:close/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58590" y="2057400"/>
            <a:ext cx="2201545" cy="4038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494030">
              <a:lnSpc>
                <a:spcPts val="1490"/>
              </a:lnSpc>
              <a:spcBef>
                <a:spcPts val="145"/>
              </a:spcBef>
            </a:pPr>
            <a:r>
              <a:rPr sz="1250" spc="280" dirty="0">
                <a:latin typeface="Times New Roman"/>
                <a:cs typeface="Times New Roman"/>
              </a:rPr>
              <a:t>Perencanaan  </a:t>
            </a:r>
            <a:r>
              <a:rPr sz="1250" spc="310" dirty="0">
                <a:latin typeface="Times New Roman"/>
                <a:cs typeface="Times New Roman"/>
              </a:rPr>
              <a:t>Sumber </a:t>
            </a:r>
            <a:r>
              <a:rPr sz="1250" spc="320" dirty="0">
                <a:latin typeface="Times New Roman"/>
                <a:cs typeface="Times New Roman"/>
              </a:rPr>
              <a:t>Daya</a:t>
            </a:r>
            <a:r>
              <a:rPr sz="1250" spc="60" dirty="0">
                <a:latin typeface="Times New Roman"/>
                <a:cs typeface="Times New Roman"/>
              </a:rPr>
              <a:t> </a:t>
            </a:r>
            <a:r>
              <a:rPr sz="1250" spc="290" dirty="0">
                <a:latin typeface="Times New Roman"/>
                <a:cs typeface="Times New Roman"/>
              </a:rPr>
              <a:t>Manusia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5655" y="1638935"/>
            <a:ext cx="4351020" cy="2531110"/>
            <a:chOff x="795655" y="1638935"/>
            <a:chExt cx="4351020" cy="2531110"/>
          </a:xfrm>
        </p:grpSpPr>
        <p:sp>
          <p:nvSpPr>
            <p:cNvPr id="13" name="object 13"/>
            <p:cNvSpPr/>
            <p:nvPr/>
          </p:nvSpPr>
          <p:spPr>
            <a:xfrm>
              <a:off x="5015230" y="1639570"/>
              <a:ext cx="130810" cy="387350"/>
            </a:xfrm>
            <a:custGeom>
              <a:avLst/>
              <a:gdLst/>
              <a:ahLst/>
              <a:cxnLst/>
              <a:rect l="l" t="t" r="r" b="b"/>
              <a:pathLst>
                <a:path w="130810" h="387350">
                  <a:moveTo>
                    <a:pt x="53340" y="300989"/>
                  </a:moveTo>
                  <a:lnTo>
                    <a:pt x="0" y="300989"/>
                  </a:lnTo>
                  <a:lnTo>
                    <a:pt x="64770" y="387350"/>
                  </a:lnTo>
                  <a:lnTo>
                    <a:pt x="114300" y="322579"/>
                  </a:lnTo>
                  <a:lnTo>
                    <a:pt x="58420" y="322579"/>
                  </a:lnTo>
                  <a:lnTo>
                    <a:pt x="53340" y="320039"/>
                  </a:lnTo>
                  <a:lnTo>
                    <a:pt x="53340" y="300989"/>
                  </a:lnTo>
                  <a:close/>
                </a:path>
                <a:path w="130810" h="387350">
                  <a:moveTo>
                    <a:pt x="130810" y="300989"/>
                  </a:moveTo>
                  <a:lnTo>
                    <a:pt x="74930" y="300989"/>
                  </a:lnTo>
                  <a:lnTo>
                    <a:pt x="74930" y="320039"/>
                  </a:lnTo>
                  <a:lnTo>
                    <a:pt x="71120" y="322579"/>
                  </a:lnTo>
                  <a:lnTo>
                    <a:pt x="114300" y="322579"/>
                  </a:lnTo>
                  <a:lnTo>
                    <a:pt x="130810" y="300989"/>
                  </a:lnTo>
                  <a:close/>
                </a:path>
                <a:path w="130810" h="387350">
                  <a:moveTo>
                    <a:pt x="74930" y="86359"/>
                  </a:moveTo>
                  <a:lnTo>
                    <a:pt x="53340" y="86359"/>
                  </a:lnTo>
                  <a:lnTo>
                    <a:pt x="53340" y="300989"/>
                  </a:lnTo>
                  <a:lnTo>
                    <a:pt x="74930" y="300989"/>
                  </a:lnTo>
                  <a:lnTo>
                    <a:pt x="74930" y="86359"/>
                  </a:lnTo>
                  <a:close/>
                </a:path>
                <a:path w="130810" h="387350">
                  <a:moveTo>
                    <a:pt x="64770" y="0"/>
                  </a:moveTo>
                  <a:lnTo>
                    <a:pt x="0" y="86359"/>
                  </a:lnTo>
                  <a:lnTo>
                    <a:pt x="53340" y="86359"/>
                  </a:lnTo>
                  <a:lnTo>
                    <a:pt x="53340" y="67309"/>
                  </a:lnTo>
                  <a:lnTo>
                    <a:pt x="58420" y="64769"/>
                  </a:lnTo>
                  <a:lnTo>
                    <a:pt x="114300" y="64769"/>
                  </a:lnTo>
                  <a:lnTo>
                    <a:pt x="64770" y="0"/>
                  </a:lnTo>
                  <a:close/>
                </a:path>
                <a:path w="130810" h="387350">
                  <a:moveTo>
                    <a:pt x="114300" y="64769"/>
                  </a:moveTo>
                  <a:lnTo>
                    <a:pt x="71120" y="64769"/>
                  </a:lnTo>
                  <a:lnTo>
                    <a:pt x="74930" y="67309"/>
                  </a:lnTo>
                  <a:lnTo>
                    <a:pt x="74930" y="86359"/>
                  </a:lnTo>
                  <a:lnTo>
                    <a:pt x="130810" y="86359"/>
                  </a:lnTo>
                  <a:lnTo>
                    <a:pt x="114300" y="64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5230" y="1639570"/>
              <a:ext cx="130810" cy="387350"/>
            </a:xfrm>
            <a:custGeom>
              <a:avLst/>
              <a:gdLst/>
              <a:ahLst/>
              <a:cxnLst/>
              <a:rect l="l" t="t" r="r" b="b"/>
              <a:pathLst>
                <a:path w="130810" h="387350">
                  <a:moveTo>
                    <a:pt x="74930" y="72389"/>
                  </a:moveTo>
                  <a:lnTo>
                    <a:pt x="74930" y="314959"/>
                  </a:lnTo>
                  <a:lnTo>
                    <a:pt x="74930" y="320039"/>
                  </a:lnTo>
                  <a:lnTo>
                    <a:pt x="71120" y="322579"/>
                  </a:lnTo>
                  <a:lnTo>
                    <a:pt x="64770" y="322579"/>
                  </a:lnTo>
                  <a:lnTo>
                    <a:pt x="58420" y="322579"/>
                  </a:lnTo>
                  <a:lnTo>
                    <a:pt x="53340" y="320039"/>
                  </a:lnTo>
                  <a:lnTo>
                    <a:pt x="53340" y="314959"/>
                  </a:lnTo>
                  <a:lnTo>
                    <a:pt x="53340" y="72389"/>
                  </a:lnTo>
                  <a:lnTo>
                    <a:pt x="53340" y="67309"/>
                  </a:lnTo>
                  <a:lnTo>
                    <a:pt x="58420" y="64769"/>
                  </a:lnTo>
                  <a:lnTo>
                    <a:pt x="64770" y="64769"/>
                  </a:lnTo>
                  <a:lnTo>
                    <a:pt x="71120" y="64769"/>
                  </a:lnTo>
                  <a:lnTo>
                    <a:pt x="74930" y="67309"/>
                  </a:lnTo>
                  <a:lnTo>
                    <a:pt x="74930" y="72389"/>
                  </a:lnTo>
                  <a:close/>
                </a:path>
                <a:path w="130810" h="387350">
                  <a:moveTo>
                    <a:pt x="0" y="86359"/>
                  </a:moveTo>
                  <a:lnTo>
                    <a:pt x="64770" y="0"/>
                  </a:lnTo>
                  <a:lnTo>
                    <a:pt x="130810" y="86359"/>
                  </a:lnTo>
                  <a:lnTo>
                    <a:pt x="0" y="86359"/>
                  </a:lnTo>
                  <a:close/>
                </a:path>
                <a:path w="130810" h="387350">
                  <a:moveTo>
                    <a:pt x="130810" y="300989"/>
                  </a:moveTo>
                  <a:lnTo>
                    <a:pt x="64770" y="387350"/>
                  </a:lnTo>
                  <a:lnTo>
                    <a:pt x="0" y="300989"/>
                  </a:lnTo>
                  <a:lnTo>
                    <a:pt x="130810" y="3009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3910" y="3261360"/>
              <a:ext cx="2341880" cy="900430"/>
            </a:xfrm>
            <a:custGeom>
              <a:avLst/>
              <a:gdLst/>
              <a:ahLst/>
              <a:cxnLst/>
              <a:rect l="l" t="t" r="r" b="b"/>
              <a:pathLst>
                <a:path w="2341880" h="900429">
                  <a:moveTo>
                    <a:pt x="0" y="0"/>
                  </a:moveTo>
                  <a:lnTo>
                    <a:pt x="0" y="900429"/>
                  </a:lnTo>
                  <a:lnTo>
                    <a:pt x="2341879" y="900429"/>
                  </a:lnTo>
                  <a:lnTo>
                    <a:pt x="2341879" y="0"/>
                  </a:lnTo>
                  <a:lnTo>
                    <a:pt x="0" y="0"/>
                  </a:lnTo>
                  <a:close/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1882" y="3269332"/>
            <a:ext cx="2324100" cy="8845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245745" marR="231140" indent="8255" algn="ctr">
              <a:lnSpc>
                <a:spcPct val="97300"/>
              </a:lnSpc>
              <a:spcBef>
                <a:spcPts val="295"/>
              </a:spcBef>
            </a:pPr>
            <a:r>
              <a:rPr sz="1250" spc="310" dirty="0">
                <a:latin typeface="Times New Roman"/>
                <a:cs typeface="Times New Roman"/>
              </a:rPr>
              <a:t>Meramalkan  </a:t>
            </a:r>
            <a:r>
              <a:rPr sz="1250" spc="295" dirty="0">
                <a:latin typeface="Times New Roman"/>
                <a:cs typeface="Times New Roman"/>
              </a:rPr>
              <a:t>Kebutuhan</a:t>
            </a:r>
            <a:r>
              <a:rPr sz="1250" spc="110" dirty="0">
                <a:latin typeface="Times New Roman"/>
                <a:cs typeface="Times New Roman"/>
              </a:rPr>
              <a:t> </a:t>
            </a:r>
            <a:r>
              <a:rPr sz="1250" spc="315" dirty="0">
                <a:latin typeface="Times New Roman"/>
                <a:cs typeface="Times New Roman"/>
              </a:rPr>
              <a:t>Sumber  </a:t>
            </a:r>
            <a:r>
              <a:rPr sz="1250" spc="320" dirty="0">
                <a:latin typeface="Times New Roman"/>
                <a:cs typeface="Times New Roman"/>
              </a:rPr>
              <a:t>Daya</a:t>
            </a:r>
            <a:r>
              <a:rPr sz="1250" spc="204" dirty="0">
                <a:latin typeface="Times New Roman"/>
                <a:cs typeface="Times New Roman"/>
              </a:rPr>
              <a:t> </a:t>
            </a:r>
            <a:r>
              <a:rPr sz="1250" spc="290" dirty="0">
                <a:latin typeface="Times New Roman"/>
                <a:cs typeface="Times New Roman"/>
              </a:rPr>
              <a:t>Manusia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17315" y="3263265"/>
            <a:ext cx="2358390" cy="906780"/>
            <a:chOff x="3917315" y="3263265"/>
            <a:chExt cx="2358390" cy="906780"/>
          </a:xfrm>
        </p:grpSpPr>
        <p:sp>
          <p:nvSpPr>
            <p:cNvPr id="18" name="object 18"/>
            <p:cNvSpPr/>
            <p:nvPr/>
          </p:nvSpPr>
          <p:spPr>
            <a:xfrm>
              <a:off x="3925570" y="3271520"/>
              <a:ext cx="2341880" cy="890269"/>
            </a:xfrm>
            <a:custGeom>
              <a:avLst/>
              <a:gdLst/>
              <a:ahLst/>
              <a:cxnLst/>
              <a:rect l="l" t="t" r="r" b="b"/>
              <a:pathLst>
                <a:path w="2341879" h="890270">
                  <a:moveTo>
                    <a:pt x="2341879" y="0"/>
                  </a:moveTo>
                  <a:lnTo>
                    <a:pt x="0" y="0"/>
                  </a:lnTo>
                  <a:lnTo>
                    <a:pt x="0" y="890269"/>
                  </a:lnTo>
                  <a:lnTo>
                    <a:pt x="2341879" y="890269"/>
                  </a:lnTo>
                  <a:lnTo>
                    <a:pt x="2341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25570" y="3271520"/>
              <a:ext cx="2341880" cy="890269"/>
            </a:xfrm>
            <a:custGeom>
              <a:avLst/>
              <a:gdLst/>
              <a:ahLst/>
              <a:cxnLst/>
              <a:rect l="l" t="t" r="r" b="b"/>
              <a:pathLst>
                <a:path w="2341879" h="890270">
                  <a:moveTo>
                    <a:pt x="0" y="0"/>
                  </a:moveTo>
                  <a:lnTo>
                    <a:pt x="0" y="890269"/>
                  </a:lnTo>
                  <a:lnTo>
                    <a:pt x="2341879" y="890269"/>
                  </a:lnTo>
                  <a:lnTo>
                    <a:pt x="2341879" y="0"/>
                  </a:lnTo>
                  <a:lnTo>
                    <a:pt x="0" y="0"/>
                  </a:lnTo>
                  <a:close/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81170" y="3300729"/>
            <a:ext cx="1637664" cy="5854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7300"/>
              </a:lnSpc>
              <a:spcBef>
                <a:spcPts val="130"/>
              </a:spcBef>
            </a:pPr>
            <a:r>
              <a:rPr sz="1250" spc="560" dirty="0">
                <a:latin typeface="Times New Roman"/>
                <a:cs typeface="Times New Roman"/>
              </a:rPr>
              <a:t>M</a:t>
            </a:r>
            <a:r>
              <a:rPr sz="1250" spc="265" dirty="0">
                <a:latin typeface="Times New Roman"/>
                <a:cs typeface="Times New Roman"/>
              </a:rPr>
              <a:t>e</a:t>
            </a:r>
            <a:r>
              <a:rPr sz="1250" spc="450" dirty="0">
                <a:latin typeface="Times New Roman"/>
                <a:cs typeface="Times New Roman"/>
              </a:rPr>
              <a:t>m</a:t>
            </a:r>
            <a:r>
              <a:rPr sz="1250" spc="310" dirty="0">
                <a:latin typeface="Times New Roman"/>
                <a:cs typeface="Times New Roman"/>
              </a:rPr>
              <a:t>band</a:t>
            </a:r>
            <a:r>
              <a:rPr sz="1250" spc="130" dirty="0">
                <a:latin typeface="Times New Roman"/>
                <a:cs typeface="Times New Roman"/>
              </a:rPr>
              <a:t>i</a:t>
            </a:r>
            <a:r>
              <a:rPr sz="1250" spc="325" dirty="0">
                <a:latin typeface="Times New Roman"/>
                <a:cs typeface="Times New Roman"/>
              </a:rPr>
              <a:t>n</a:t>
            </a:r>
            <a:r>
              <a:rPr sz="1250" spc="310" dirty="0">
                <a:latin typeface="Times New Roman"/>
                <a:cs typeface="Times New Roman"/>
              </a:rPr>
              <a:t>g</a:t>
            </a:r>
            <a:r>
              <a:rPr sz="1250" spc="270" dirty="0">
                <a:latin typeface="Times New Roman"/>
                <a:cs typeface="Times New Roman"/>
              </a:rPr>
              <a:t>k</a:t>
            </a:r>
            <a:r>
              <a:rPr sz="1250" spc="340" dirty="0">
                <a:latin typeface="Times New Roman"/>
                <a:cs typeface="Times New Roman"/>
              </a:rPr>
              <a:t>a</a:t>
            </a:r>
            <a:r>
              <a:rPr sz="1250" spc="190" dirty="0">
                <a:latin typeface="Times New Roman"/>
                <a:cs typeface="Times New Roman"/>
              </a:rPr>
              <a:t>n  </a:t>
            </a:r>
            <a:r>
              <a:rPr sz="1250" spc="295" dirty="0">
                <a:latin typeface="Times New Roman"/>
                <a:cs typeface="Times New Roman"/>
              </a:rPr>
              <a:t>Kebutuhan </a:t>
            </a:r>
            <a:r>
              <a:rPr sz="1250" spc="300" dirty="0">
                <a:latin typeface="Times New Roman"/>
                <a:cs typeface="Times New Roman"/>
              </a:rPr>
              <a:t>dan  </a:t>
            </a:r>
            <a:r>
              <a:rPr sz="1250" spc="270" dirty="0">
                <a:latin typeface="Times New Roman"/>
                <a:cs typeface="Times New Roman"/>
              </a:rPr>
              <a:t>Ketersediaan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22465" y="3253104"/>
            <a:ext cx="2358390" cy="916940"/>
            <a:chOff x="7022465" y="3253104"/>
            <a:chExt cx="2358390" cy="916940"/>
          </a:xfrm>
        </p:grpSpPr>
        <p:sp>
          <p:nvSpPr>
            <p:cNvPr id="22" name="object 22"/>
            <p:cNvSpPr/>
            <p:nvPr/>
          </p:nvSpPr>
          <p:spPr>
            <a:xfrm>
              <a:off x="7030720" y="3261359"/>
              <a:ext cx="2341880" cy="900430"/>
            </a:xfrm>
            <a:custGeom>
              <a:avLst/>
              <a:gdLst/>
              <a:ahLst/>
              <a:cxnLst/>
              <a:rect l="l" t="t" r="r" b="b"/>
              <a:pathLst>
                <a:path w="2341879" h="900429">
                  <a:moveTo>
                    <a:pt x="2341879" y="0"/>
                  </a:moveTo>
                  <a:lnTo>
                    <a:pt x="0" y="0"/>
                  </a:lnTo>
                  <a:lnTo>
                    <a:pt x="0" y="900429"/>
                  </a:lnTo>
                  <a:lnTo>
                    <a:pt x="2341879" y="900429"/>
                  </a:lnTo>
                  <a:lnTo>
                    <a:pt x="2341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30720" y="3261359"/>
              <a:ext cx="2341880" cy="900430"/>
            </a:xfrm>
            <a:custGeom>
              <a:avLst/>
              <a:gdLst/>
              <a:ahLst/>
              <a:cxnLst/>
              <a:rect l="l" t="t" r="r" b="b"/>
              <a:pathLst>
                <a:path w="2341879" h="900429">
                  <a:moveTo>
                    <a:pt x="0" y="0"/>
                  </a:moveTo>
                  <a:lnTo>
                    <a:pt x="0" y="900429"/>
                  </a:lnTo>
                  <a:lnTo>
                    <a:pt x="2341879" y="900429"/>
                  </a:lnTo>
                  <a:lnTo>
                    <a:pt x="2341879" y="0"/>
                  </a:lnTo>
                  <a:lnTo>
                    <a:pt x="0" y="0"/>
                  </a:lnTo>
                  <a:close/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43800" y="3290570"/>
            <a:ext cx="1324610" cy="7645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5080" algn="ctr">
              <a:lnSpc>
                <a:spcPct val="96200"/>
              </a:lnSpc>
              <a:spcBef>
                <a:spcPts val="145"/>
              </a:spcBef>
            </a:pPr>
            <a:r>
              <a:rPr sz="1250" spc="310" dirty="0">
                <a:latin typeface="Times New Roman"/>
                <a:cs typeface="Times New Roman"/>
              </a:rPr>
              <a:t>Meramalkan  </a:t>
            </a:r>
            <a:r>
              <a:rPr sz="1250" spc="270" dirty="0">
                <a:latin typeface="Times New Roman"/>
                <a:cs typeface="Times New Roman"/>
              </a:rPr>
              <a:t>Ketersediaan  </a:t>
            </a:r>
            <a:r>
              <a:rPr sz="1250" spc="310" dirty="0">
                <a:latin typeface="Times New Roman"/>
                <a:cs typeface="Times New Roman"/>
              </a:rPr>
              <a:t>Sumber</a:t>
            </a:r>
            <a:r>
              <a:rPr sz="1250" spc="130" dirty="0">
                <a:latin typeface="Times New Roman"/>
                <a:cs typeface="Times New Roman"/>
              </a:rPr>
              <a:t> </a:t>
            </a:r>
            <a:r>
              <a:rPr sz="1250" spc="320" dirty="0">
                <a:latin typeface="Times New Roman"/>
                <a:cs typeface="Times New Roman"/>
              </a:rPr>
              <a:t>Daya  </a:t>
            </a:r>
            <a:r>
              <a:rPr sz="1250" spc="300" dirty="0">
                <a:latin typeface="Times New Roman"/>
                <a:cs typeface="Times New Roman"/>
              </a:rPr>
              <a:t>Manusia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53439" y="2544445"/>
            <a:ext cx="6202045" cy="3024505"/>
            <a:chOff x="853439" y="2544445"/>
            <a:chExt cx="6202045" cy="3024505"/>
          </a:xfrm>
        </p:grpSpPr>
        <p:sp>
          <p:nvSpPr>
            <p:cNvPr id="26" name="object 26"/>
            <p:cNvSpPr/>
            <p:nvPr/>
          </p:nvSpPr>
          <p:spPr>
            <a:xfrm>
              <a:off x="3134360" y="3669030"/>
              <a:ext cx="791210" cy="85090"/>
            </a:xfrm>
            <a:custGeom>
              <a:avLst/>
              <a:gdLst/>
              <a:ahLst/>
              <a:cxnLst/>
              <a:rect l="l" t="t" r="r" b="b"/>
              <a:pathLst>
                <a:path w="791210" h="85089">
                  <a:moveTo>
                    <a:pt x="661669" y="0"/>
                  </a:moveTo>
                  <a:lnTo>
                    <a:pt x="661669" y="35560"/>
                  </a:lnTo>
                  <a:lnTo>
                    <a:pt x="689610" y="35560"/>
                  </a:lnTo>
                  <a:lnTo>
                    <a:pt x="693419" y="38100"/>
                  </a:lnTo>
                  <a:lnTo>
                    <a:pt x="693419" y="46990"/>
                  </a:lnTo>
                  <a:lnTo>
                    <a:pt x="689610" y="49530"/>
                  </a:lnTo>
                  <a:lnTo>
                    <a:pt x="661669" y="49530"/>
                  </a:lnTo>
                  <a:lnTo>
                    <a:pt x="661669" y="85090"/>
                  </a:lnTo>
                  <a:lnTo>
                    <a:pt x="791210" y="43180"/>
                  </a:lnTo>
                  <a:lnTo>
                    <a:pt x="661669" y="0"/>
                  </a:lnTo>
                  <a:close/>
                </a:path>
                <a:path w="791210" h="85089">
                  <a:moveTo>
                    <a:pt x="661669" y="35560"/>
                  </a:moveTo>
                  <a:lnTo>
                    <a:pt x="5079" y="35560"/>
                  </a:lnTo>
                  <a:lnTo>
                    <a:pt x="0" y="38100"/>
                  </a:lnTo>
                  <a:lnTo>
                    <a:pt x="0" y="46990"/>
                  </a:lnTo>
                  <a:lnTo>
                    <a:pt x="5079" y="49530"/>
                  </a:lnTo>
                  <a:lnTo>
                    <a:pt x="661669" y="49530"/>
                  </a:lnTo>
                  <a:lnTo>
                    <a:pt x="661669" y="35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4360" y="3669030"/>
              <a:ext cx="791210" cy="85090"/>
            </a:xfrm>
            <a:custGeom>
              <a:avLst/>
              <a:gdLst/>
              <a:ahLst/>
              <a:cxnLst/>
              <a:rect l="l" t="t" r="r" b="b"/>
              <a:pathLst>
                <a:path w="791210" h="85089">
                  <a:moveTo>
                    <a:pt x="11429" y="35560"/>
                  </a:moveTo>
                  <a:lnTo>
                    <a:pt x="683260" y="35560"/>
                  </a:lnTo>
                  <a:lnTo>
                    <a:pt x="689610" y="35560"/>
                  </a:lnTo>
                  <a:lnTo>
                    <a:pt x="693419" y="38100"/>
                  </a:lnTo>
                  <a:lnTo>
                    <a:pt x="693419" y="43180"/>
                  </a:lnTo>
                  <a:lnTo>
                    <a:pt x="693419" y="46990"/>
                  </a:lnTo>
                  <a:lnTo>
                    <a:pt x="689610" y="49530"/>
                  </a:lnTo>
                  <a:lnTo>
                    <a:pt x="683260" y="49530"/>
                  </a:lnTo>
                  <a:lnTo>
                    <a:pt x="11429" y="49530"/>
                  </a:lnTo>
                  <a:lnTo>
                    <a:pt x="5079" y="49530"/>
                  </a:lnTo>
                  <a:lnTo>
                    <a:pt x="0" y="46990"/>
                  </a:lnTo>
                  <a:lnTo>
                    <a:pt x="0" y="43180"/>
                  </a:lnTo>
                  <a:lnTo>
                    <a:pt x="0" y="38100"/>
                  </a:lnTo>
                  <a:lnTo>
                    <a:pt x="5079" y="35560"/>
                  </a:lnTo>
                  <a:lnTo>
                    <a:pt x="11429" y="35560"/>
                  </a:lnTo>
                  <a:close/>
                </a:path>
                <a:path w="791210" h="85089">
                  <a:moveTo>
                    <a:pt x="661669" y="0"/>
                  </a:moveTo>
                  <a:lnTo>
                    <a:pt x="791210" y="43180"/>
                  </a:lnTo>
                  <a:lnTo>
                    <a:pt x="661669" y="85090"/>
                  </a:lnTo>
                  <a:lnTo>
                    <a:pt x="66166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50939" y="3669030"/>
              <a:ext cx="791210" cy="85090"/>
            </a:xfrm>
            <a:custGeom>
              <a:avLst/>
              <a:gdLst/>
              <a:ahLst/>
              <a:cxnLst/>
              <a:rect l="l" t="t" r="r" b="b"/>
              <a:pathLst>
                <a:path w="791209" h="85089">
                  <a:moveTo>
                    <a:pt x="130810" y="0"/>
                  </a:moveTo>
                  <a:lnTo>
                    <a:pt x="0" y="43180"/>
                  </a:lnTo>
                  <a:lnTo>
                    <a:pt x="130810" y="85090"/>
                  </a:lnTo>
                  <a:lnTo>
                    <a:pt x="130810" y="49530"/>
                  </a:lnTo>
                  <a:lnTo>
                    <a:pt x="102870" y="49530"/>
                  </a:lnTo>
                  <a:lnTo>
                    <a:pt x="97789" y="46990"/>
                  </a:lnTo>
                  <a:lnTo>
                    <a:pt x="97789" y="38100"/>
                  </a:lnTo>
                  <a:lnTo>
                    <a:pt x="102870" y="35560"/>
                  </a:lnTo>
                  <a:lnTo>
                    <a:pt x="130810" y="35560"/>
                  </a:lnTo>
                  <a:lnTo>
                    <a:pt x="130810" y="0"/>
                  </a:lnTo>
                  <a:close/>
                </a:path>
                <a:path w="791209" h="85089">
                  <a:moveTo>
                    <a:pt x="786130" y="35560"/>
                  </a:moveTo>
                  <a:lnTo>
                    <a:pt x="130810" y="35560"/>
                  </a:lnTo>
                  <a:lnTo>
                    <a:pt x="130810" y="49530"/>
                  </a:lnTo>
                  <a:lnTo>
                    <a:pt x="786130" y="49530"/>
                  </a:lnTo>
                  <a:lnTo>
                    <a:pt x="791210" y="46990"/>
                  </a:lnTo>
                  <a:lnTo>
                    <a:pt x="791210" y="38100"/>
                  </a:lnTo>
                  <a:lnTo>
                    <a:pt x="786130" y="35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50939" y="3669030"/>
              <a:ext cx="791210" cy="85090"/>
            </a:xfrm>
            <a:custGeom>
              <a:avLst/>
              <a:gdLst/>
              <a:ahLst/>
              <a:cxnLst/>
              <a:rect l="l" t="t" r="r" b="b"/>
              <a:pathLst>
                <a:path w="791209" h="85089">
                  <a:moveTo>
                    <a:pt x="779780" y="49530"/>
                  </a:moveTo>
                  <a:lnTo>
                    <a:pt x="107950" y="49530"/>
                  </a:lnTo>
                  <a:lnTo>
                    <a:pt x="102870" y="49530"/>
                  </a:lnTo>
                  <a:lnTo>
                    <a:pt x="97789" y="46990"/>
                  </a:lnTo>
                  <a:lnTo>
                    <a:pt x="97789" y="43180"/>
                  </a:lnTo>
                  <a:lnTo>
                    <a:pt x="97789" y="38100"/>
                  </a:lnTo>
                  <a:lnTo>
                    <a:pt x="102870" y="35560"/>
                  </a:lnTo>
                  <a:lnTo>
                    <a:pt x="107950" y="35560"/>
                  </a:lnTo>
                  <a:lnTo>
                    <a:pt x="779780" y="35560"/>
                  </a:lnTo>
                  <a:lnTo>
                    <a:pt x="786130" y="35560"/>
                  </a:lnTo>
                  <a:lnTo>
                    <a:pt x="791210" y="38100"/>
                  </a:lnTo>
                  <a:lnTo>
                    <a:pt x="791210" y="43180"/>
                  </a:lnTo>
                  <a:lnTo>
                    <a:pt x="791210" y="46990"/>
                  </a:lnTo>
                  <a:lnTo>
                    <a:pt x="786130" y="49530"/>
                  </a:lnTo>
                  <a:lnTo>
                    <a:pt x="779780" y="49530"/>
                  </a:lnTo>
                  <a:close/>
                </a:path>
                <a:path w="791209" h="85089">
                  <a:moveTo>
                    <a:pt x="130810" y="85090"/>
                  </a:moveTo>
                  <a:lnTo>
                    <a:pt x="0" y="43180"/>
                  </a:lnTo>
                  <a:lnTo>
                    <a:pt x="130810" y="0"/>
                  </a:lnTo>
                  <a:lnTo>
                    <a:pt x="130810" y="850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45789" y="2552700"/>
              <a:ext cx="3901440" cy="1159510"/>
            </a:xfrm>
            <a:custGeom>
              <a:avLst/>
              <a:gdLst/>
              <a:ahLst/>
              <a:cxnLst/>
              <a:rect l="l" t="t" r="r" b="b"/>
              <a:pathLst>
                <a:path w="3901440" h="1159510">
                  <a:moveTo>
                    <a:pt x="0" y="1159510"/>
                  </a:moveTo>
                  <a:lnTo>
                    <a:pt x="1950720" y="0"/>
                  </a:lnTo>
                </a:path>
                <a:path w="3901440" h="1159510">
                  <a:moveTo>
                    <a:pt x="3901440" y="1159510"/>
                  </a:moveTo>
                  <a:lnTo>
                    <a:pt x="1950720" y="0"/>
                  </a:lnTo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3439" y="4795520"/>
              <a:ext cx="2340610" cy="773430"/>
            </a:xfrm>
            <a:custGeom>
              <a:avLst/>
              <a:gdLst/>
              <a:ahLst/>
              <a:cxnLst/>
              <a:rect l="l" t="t" r="r" b="b"/>
              <a:pathLst>
                <a:path w="2340610" h="773429">
                  <a:moveTo>
                    <a:pt x="2340610" y="0"/>
                  </a:moveTo>
                  <a:lnTo>
                    <a:pt x="0" y="0"/>
                  </a:lnTo>
                  <a:lnTo>
                    <a:pt x="0" y="773429"/>
                  </a:lnTo>
                  <a:lnTo>
                    <a:pt x="2340610" y="773429"/>
                  </a:lnTo>
                  <a:lnTo>
                    <a:pt x="2340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53439" y="4795520"/>
            <a:ext cx="2340610" cy="773430"/>
          </a:xfrm>
          <a:prstGeom prst="rect">
            <a:avLst/>
          </a:prstGeom>
          <a:ln w="159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810" algn="ctr">
              <a:lnSpc>
                <a:spcPts val="1465"/>
              </a:lnSpc>
              <a:spcBef>
                <a:spcPts val="330"/>
              </a:spcBef>
            </a:pPr>
            <a:r>
              <a:rPr sz="1250" spc="280" dirty="0">
                <a:latin typeface="Times New Roman"/>
                <a:cs typeface="Times New Roman"/>
              </a:rPr>
              <a:t>Permintaan</a:t>
            </a: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ts val="1460"/>
              </a:lnSpc>
            </a:pPr>
            <a:r>
              <a:rPr sz="1250" spc="320" dirty="0">
                <a:latin typeface="Times New Roman"/>
                <a:cs typeface="Times New Roman"/>
              </a:rPr>
              <a:t>=</a:t>
            </a:r>
            <a:endParaRPr sz="1250">
              <a:latin typeface="Times New Roman"/>
              <a:cs typeface="Times New Roman"/>
            </a:endParaRPr>
          </a:p>
          <a:p>
            <a:pPr marL="7620" algn="ctr">
              <a:lnSpc>
                <a:spcPts val="1495"/>
              </a:lnSpc>
            </a:pPr>
            <a:r>
              <a:rPr sz="1250" spc="300" dirty="0">
                <a:latin typeface="Times New Roman"/>
                <a:cs typeface="Times New Roman"/>
              </a:rPr>
              <a:t>Penawaran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5660" y="5955029"/>
            <a:ext cx="2341880" cy="773430"/>
          </a:xfrm>
          <a:prstGeom prst="rect">
            <a:avLst/>
          </a:prstGeom>
          <a:solidFill>
            <a:srgbClr val="FFFFFF"/>
          </a:solidFill>
          <a:ln w="15944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390"/>
              </a:spcBef>
            </a:pPr>
            <a:r>
              <a:rPr sz="1250" spc="285" dirty="0">
                <a:latin typeface="Times New Roman"/>
                <a:cs typeface="Times New Roman"/>
              </a:rPr>
              <a:t>Tidak </a:t>
            </a:r>
            <a:r>
              <a:rPr sz="1250" spc="325" dirty="0">
                <a:latin typeface="Times New Roman"/>
                <a:cs typeface="Times New Roman"/>
              </a:rPr>
              <a:t>Ada</a:t>
            </a:r>
            <a:r>
              <a:rPr sz="1250" spc="45" dirty="0">
                <a:latin typeface="Times New Roman"/>
                <a:cs typeface="Times New Roman"/>
              </a:rPr>
              <a:t> </a:t>
            </a:r>
            <a:r>
              <a:rPr sz="1250" spc="290" dirty="0">
                <a:latin typeface="Times New Roman"/>
                <a:cs typeface="Times New Roman"/>
              </a:rPr>
              <a:t>Tindakan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941195" y="4795520"/>
            <a:ext cx="4424045" cy="1160145"/>
            <a:chOff x="1941195" y="4795520"/>
            <a:chExt cx="4424045" cy="1160145"/>
          </a:xfrm>
        </p:grpSpPr>
        <p:sp>
          <p:nvSpPr>
            <p:cNvPr id="35" name="object 35"/>
            <p:cNvSpPr/>
            <p:nvPr/>
          </p:nvSpPr>
          <p:spPr>
            <a:xfrm>
              <a:off x="1941830" y="5561330"/>
              <a:ext cx="130810" cy="393700"/>
            </a:xfrm>
            <a:custGeom>
              <a:avLst/>
              <a:gdLst/>
              <a:ahLst/>
              <a:cxnLst/>
              <a:rect l="l" t="t" r="r" b="b"/>
              <a:pathLst>
                <a:path w="130810" h="393700">
                  <a:moveTo>
                    <a:pt x="54609" y="308610"/>
                  </a:moveTo>
                  <a:lnTo>
                    <a:pt x="0" y="308610"/>
                  </a:lnTo>
                  <a:lnTo>
                    <a:pt x="64769" y="393700"/>
                  </a:lnTo>
                  <a:lnTo>
                    <a:pt x="115039" y="328930"/>
                  </a:lnTo>
                  <a:lnTo>
                    <a:pt x="58419" y="328930"/>
                  </a:lnTo>
                  <a:lnTo>
                    <a:pt x="54609" y="326390"/>
                  </a:lnTo>
                  <a:lnTo>
                    <a:pt x="54609" y="308610"/>
                  </a:lnTo>
                  <a:close/>
                </a:path>
                <a:path w="130810" h="393700">
                  <a:moveTo>
                    <a:pt x="130809" y="308610"/>
                  </a:moveTo>
                  <a:lnTo>
                    <a:pt x="76200" y="308610"/>
                  </a:lnTo>
                  <a:lnTo>
                    <a:pt x="76200" y="326390"/>
                  </a:lnTo>
                  <a:lnTo>
                    <a:pt x="71119" y="328930"/>
                  </a:lnTo>
                  <a:lnTo>
                    <a:pt x="115039" y="328930"/>
                  </a:lnTo>
                  <a:lnTo>
                    <a:pt x="130809" y="308610"/>
                  </a:lnTo>
                  <a:close/>
                </a:path>
                <a:path w="130810" h="393700">
                  <a:moveTo>
                    <a:pt x="71119" y="0"/>
                  </a:moveTo>
                  <a:lnTo>
                    <a:pt x="58419" y="0"/>
                  </a:lnTo>
                  <a:lnTo>
                    <a:pt x="54609" y="3810"/>
                  </a:lnTo>
                  <a:lnTo>
                    <a:pt x="54609" y="308610"/>
                  </a:lnTo>
                  <a:lnTo>
                    <a:pt x="76200" y="308610"/>
                  </a:lnTo>
                  <a:lnTo>
                    <a:pt x="76200" y="3810"/>
                  </a:lnTo>
                  <a:lnTo>
                    <a:pt x="71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41830" y="5561330"/>
              <a:ext cx="130810" cy="393700"/>
            </a:xfrm>
            <a:custGeom>
              <a:avLst/>
              <a:gdLst/>
              <a:ahLst/>
              <a:cxnLst/>
              <a:rect l="l" t="t" r="r" b="b"/>
              <a:pathLst>
                <a:path w="130810" h="393700">
                  <a:moveTo>
                    <a:pt x="76200" y="7620"/>
                  </a:moveTo>
                  <a:lnTo>
                    <a:pt x="76200" y="322580"/>
                  </a:lnTo>
                  <a:lnTo>
                    <a:pt x="76200" y="326390"/>
                  </a:lnTo>
                  <a:lnTo>
                    <a:pt x="71119" y="328930"/>
                  </a:lnTo>
                  <a:lnTo>
                    <a:pt x="64769" y="328930"/>
                  </a:lnTo>
                  <a:lnTo>
                    <a:pt x="58419" y="328930"/>
                  </a:lnTo>
                  <a:lnTo>
                    <a:pt x="54609" y="326390"/>
                  </a:lnTo>
                  <a:lnTo>
                    <a:pt x="54609" y="322580"/>
                  </a:lnTo>
                  <a:lnTo>
                    <a:pt x="54609" y="7620"/>
                  </a:lnTo>
                  <a:lnTo>
                    <a:pt x="54609" y="3810"/>
                  </a:lnTo>
                  <a:lnTo>
                    <a:pt x="58419" y="0"/>
                  </a:lnTo>
                  <a:lnTo>
                    <a:pt x="64769" y="0"/>
                  </a:lnTo>
                  <a:lnTo>
                    <a:pt x="71119" y="0"/>
                  </a:lnTo>
                  <a:lnTo>
                    <a:pt x="76200" y="3810"/>
                  </a:lnTo>
                  <a:lnTo>
                    <a:pt x="76200" y="7620"/>
                  </a:lnTo>
                  <a:close/>
                </a:path>
                <a:path w="130810" h="393700">
                  <a:moveTo>
                    <a:pt x="130809" y="308610"/>
                  </a:moveTo>
                  <a:lnTo>
                    <a:pt x="64769" y="393700"/>
                  </a:lnTo>
                  <a:lnTo>
                    <a:pt x="0" y="308610"/>
                  </a:lnTo>
                  <a:lnTo>
                    <a:pt x="130809" y="3086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23360" y="4795520"/>
              <a:ext cx="2341880" cy="773430"/>
            </a:xfrm>
            <a:custGeom>
              <a:avLst/>
              <a:gdLst/>
              <a:ahLst/>
              <a:cxnLst/>
              <a:rect l="l" t="t" r="r" b="b"/>
              <a:pathLst>
                <a:path w="2341879" h="773429">
                  <a:moveTo>
                    <a:pt x="2341879" y="0"/>
                  </a:moveTo>
                  <a:lnTo>
                    <a:pt x="0" y="0"/>
                  </a:lnTo>
                  <a:lnTo>
                    <a:pt x="0" y="773429"/>
                  </a:lnTo>
                  <a:lnTo>
                    <a:pt x="2341879" y="773429"/>
                  </a:lnTo>
                  <a:lnTo>
                    <a:pt x="2341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023359" y="4795520"/>
            <a:ext cx="2341880" cy="773430"/>
          </a:xfrm>
          <a:prstGeom prst="rect">
            <a:avLst/>
          </a:prstGeom>
          <a:ln w="1594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380"/>
              </a:spcBef>
            </a:pPr>
            <a:r>
              <a:rPr sz="1250" spc="270" dirty="0">
                <a:latin typeface="Times New Roman"/>
                <a:cs typeface="Times New Roman"/>
              </a:rPr>
              <a:t>Surplus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spc="305" dirty="0">
                <a:latin typeface="Times New Roman"/>
                <a:cs typeface="Times New Roman"/>
              </a:rPr>
              <a:t>Karyawan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23359" y="5955029"/>
            <a:ext cx="2341880" cy="1181100"/>
          </a:xfrm>
          <a:prstGeom prst="rect">
            <a:avLst/>
          </a:prstGeom>
          <a:solidFill>
            <a:srgbClr val="FFFFFF"/>
          </a:solidFill>
          <a:ln w="15944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81610" marR="164465" algn="ctr">
              <a:lnSpc>
                <a:spcPct val="94900"/>
              </a:lnSpc>
              <a:spcBef>
                <a:spcPts val="415"/>
              </a:spcBef>
            </a:pPr>
            <a:r>
              <a:rPr sz="1250" spc="270" dirty="0">
                <a:latin typeface="Times New Roman"/>
                <a:cs typeface="Times New Roman"/>
              </a:rPr>
              <a:t>Penarikan</a:t>
            </a:r>
            <a:r>
              <a:rPr sz="1250" spc="120" dirty="0">
                <a:latin typeface="Times New Roman"/>
                <a:cs typeface="Times New Roman"/>
              </a:rPr>
              <a:t> </a:t>
            </a:r>
            <a:r>
              <a:rPr sz="1250" spc="315" dirty="0">
                <a:latin typeface="Times New Roman"/>
                <a:cs typeface="Times New Roman"/>
              </a:rPr>
              <a:t>Karyawan  </a:t>
            </a:r>
            <a:r>
              <a:rPr sz="1250" spc="250" dirty="0">
                <a:latin typeface="Times New Roman"/>
                <a:cs typeface="Times New Roman"/>
              </a:rPr>
              <a:t>Terbatas,  </a:t>
            </a:r>
            <a:r>
              <a:rPr sz="1250" spc="290" dirty="0">
                <a:latin typeface="Times New Roman"/>
                <a:cs typeface="Times New Roman"/>
              </a:rPr>
              <a:t>Pengurangan </a:t>
            </a:r>
            <a:r>
              <a:rPr sz="1250" spc="340" dirty="0">
                <a:latin typeface="Times New Roman"/>
                <a:cs typeface="Times New Roman"/>
              </a:rPr>
              <a:t>Jam  </a:t>
            </a:r>
            <a:r>
              <a:rPr sz="1250" spc="245" dirty="0">
                <a:latin typeface="Times New Roman"/>
                <a:cs typeface="Times New Roman"/>
              </a:rPr>
              <a:t>Kerja, </a:t>
            </a:r>
            <a:r>
              <a:rPr sz="1250" spc="275" dirty="0">
                <a:latin typeface="Times New Roman"/>
                <a:cs typeface="Times New Roman"/>
              </a:rPr>
              <a:t>Pensiun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250" spc="245" dirty="0">
                <a:latin typeface="Times New Roman"/>
                <a:cs typeface="Times New Roman"/>
              </a:rPr>
              <a:t>Dini,  </a:t>
            </a:r>
            <a:r>
              <a:rPr sz="1250" spc="270" dirty="0">
                <a:latin typeface="Times New Roman"/>
                <a:cs typeface="Times New Roman"/>
              </a:rPr>
              <a:t>Pemberhentian,  </a:t>
            </a:r>
            <a:r>
              <a:rPr sz="1250" spc="295" dirty="0">
                <a:latin typeface="Times New Roman"/>
                <a:cs typeface="Times New Roman"/>
              </a:rPr>
              <a:t>Perampingan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28895" y="4795520"/>
            <a:ext cx="4309745" cy="1171575"/>
            <a:chOff x="5128895" y="4795520"/>
            <a:chExt cx="4309745" cy="1171575"/>
          </a:xfrm>
        </p:grpSpPr>
        <p:sp>
          <p:nvSpPr>
            <p:cNvPr id="41" name="object 41"/>
            <p:cNvSpPr/>
            <p:nvPr/>
          </p:nvSpPr>
          <p:spPr>
            <a:xfrm>
              <a:off x="5129530" y="557276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39" h="393700">
                  <a:moveTo>
                    <a:pt x="53340" y="307339"/>
                  </a:moveTo>
                  <a:lnTo>
                    <a:pt x="0" y="307339"/>
                  </a:lnTo>
                  <a:lnTo>
                    <a:pt x="64770" y="393699"/>
                  </a:lnTo>
                  <a:lnTo>
                    <a:pt x="113347" y="328929"/>
                  </a:lnTo>
                  <a:lnTo>
                    <a:pt x="58420" y="328929"/>
                  </a:lnTo>
                  <a:lnTo>
                    <a:pt x="53340" y="326389"/>
                  </a:lnTo>
                  <a:lnTo>
                    <a:pt x="53340" y="307339"/>
                  </a:lnTo>
                  <a:close/>
                </a:path>
                <a:path w="129539" h="393700">
                  <a:moveTo>
                    <a:pt x="129540" y="307339"/>
                  </a:moveTo>
                  <a:lnTo>
                    <a:pt x="74930" y="307339"/>
                  </a:lnTo>
                  <a:lnTo>
                    <a:pt x="74930" y="326389"/>
                  </a:lnTo>
                  <a:lnTo>
                    <a:pt x="71120" y="328929"/>
                  </a:lnTo>
                  <a:lnTo>
                    <a:pt x="113347" y="328929"/>
                  </a:lnTo>
                  <a:lnTo>
                    <a:pt x="129540" y="307339"/>
                  </a:lnTo>
                  <a:close/>
                </a:path>
                <a:path w="129539" h="393700">
                  <a:moveTo>
                    <a:pt x="71120" y="0"/>
                  </a:moveTo>
                  <a:lnTo>
                    <a:pt x="58420" y="0"/>
                  </a:lnTo>
                  <a:lnTo>
                    <a:pt x="53340" y="2539"/>
                  </a:lnTo>
                  <a:lnTo>
                    <a:pt x="53340" y="307339"/>
                  </a:lnTo>
                  <a:lnTo>
                    <a:pt x="74930" y="307339"/>
                  </a:lnTo>
                  <a:lnTo>
                    <a:pt x="74930" y="253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29530" y="5572760"/>
              <a:ext cx="129539" cy="393700"/>
            </a:xfrm>
            <a:custGeom>
              <a:avLst/>
              <a:gdLst/>
              <a:ahLst/>
              <a:cxnLst/>
              <a:rect l="l" t="t" r="r" b="b"/>
              <a:pathLst>
                <a:path w="129539" h="393700">
                  <a:moveTo>
                    <a:pt x="74930" y="6350"/>
                  </a:moveTo>
                  <a:lnTo>
                    <a:pt x="74930" y="321309"/>
                  </a:lnTo>
                  <a:lnTo>
                    <a:pt x="74930" y="326389"/>
                  </a:lnTo>
                  <a:lnTo>
                    <a:pt x="71120" y="328929"/>
                  </a:lnTo>
                  <a:lnTo>
                    <a:pt x="64770" y="328929"/>
                  </a:lnTo>
                  <a:lnTo>
                    <a:pt x="58420" y="328929"/>
                  </a:lnTo>
                  <a:lnTo>
                    <a:pt x="53340" y="326389"/>
                  </a:lnTo>
                  <a:lnTo>
                    <a:pt x="53340" y="321309"/>
                  </a:lnTo>
                  <a:lnTo>
                    <a:pt x="53340" y="6350"/>
                  </a:lnTo>
                  <a:lnTo>
                    <a:pt x="53340" y="2539"/>
                  </a:lnTo>
                  <a:lnTo>
                    <a:pt x="58420" y="0"/>
                  </a:lnTo>
                  <a:lnTo>
                    <a:pt x="64770" y="0"/>
                  </a:lnTo>
                  <a:lnTo>
                    <a:pt x="71120" y="0"/>
                  </a:lnTo>
                  <a:lnTo>
                    <a:pt x="74930" y="2539"/>
                  </a:lnTo>
                  <a:lnTo>
                    <a:pt x="74930" y="6350"/>
                  </a:lnTo>
                  <a:close/>
                </a:path>
                <a:path w="129539" h="393700">
                  <a:moveTo>
                    <a:pt x="129540" y="307339"/>
                  </a:moveTo>
                  <a:lnTo>
                    <a:pt x="64770" y="393699"/>
                  </a:lnTo>
                  <a:lnTo>
                    <a:pt x="0" y="307339"/>
                  </a:lnTo>
                  <a:lnTo>
                    <a:pt x="129540" y="307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96760" y="4795520"/>
              <a:ext cx="2341880" cy="773430"/>
            </a:xfrm>
            <a:custGeom>
              <a:avLst/>
              <a:gdLst/>
              <a:ahLst/>
              <a:cxnLst/>
              <a:rect l="l" t="t" r="r" b="b"/>
              <a:pathLst>
                <a:path w="2341879" h="773429">
                  <a:moveTo>
                    <a:pt x="2341880" y="0"/>
                  </a:moveTo>
                  <a:lnTo>
                    <a:pt x="0" y="0"/>
                  </a:lnTo>
                  <a:lnTo>
                    <a:pt x="0" y="773429"/>
                  </a:lnTo>
                  <a:lnTo>
                    <a:pt x="2341880" y="773429"/>
                  </a:lnTo>
                  <a:lnTo>
                    <a:pt x="2341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096759" y="4795520"/>
            <a:ext cx="2341880" cy="773430"/>
          </a:xfrm>
          <a:prstGeom prst="rect">
            <a:avLst/>
          </a:prstGeom>
          <a:ln w="159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83260" marR="578485" indent="-88900">
              <a:lnSpc>
                <a:spcPct val="100000"/>
              </a:lnSpc>
              <a:spcBef>
                <a:spcPts val="330"/>
              </a:spcBef>
            </a:pPr>
            <a:r>
              <a:rPr sz="1250" spc="459" dirty="0">
                <a:latin typeface="Times New Roman"/>
                <a:cs typeface="Times New Roman"/>
              </a:rPr>
              <a:t>K</a:t>
            </a:r>
            <a:r>
              <a:rPr sz="1250" spc="250" dirty="0">
                <a:latin typeface="Times New Roman"/>
                <a:cs typeface="Times New Roman"/>
              </a:rPr>
              <a:t>e</a:t>
            </a:r>
            <a:r>
              <a:rPr sz="1250" spc="265" dirty="0">
                <a:latin typeface="Times New Roman"/>
                <a:cs typeface="Times New Roman"/>
              </a:rPr>
              <a:t>k</a:t>
            </a:r>
            <a:r>
              <a:rPr sz="1250" spc="310" dirty="0">
                <a:latin typeface="Times New Roman"/>
                <a:cs typeface="Times New Roman"/>
              </a:rPr>
              <a:t>u</a:t>
            </a:r>
            <a:r>
              <a:rPr sz="1250" spc="225" dirty="0">
                <a:latin typeface="Times New Roman"/>
                <a:cs typeface="Times New Roman"/>
              </a:rPr>
              <a:t>r</a:t>
            </a:r>
            <a:r>
              <a:rPr sz="1250" spc="325" dirty="0">
                <a:latin typeface="Times New Roman"/>
                <a:cs typeface="Times New Roman"/>
              </a:rPr>
              <a:t>a</a:t>
            </a:r>
            <a:r>
              <a:rPr sz="1250" spc="295" dirty="0">
                <a:latin typeface="Times New Roman"/>
                <a:cs typeface="Times New Roman"/>
              </a:rPr>
              <a:t>n</a:t>
            </a:r>
            <a:r>
              <a:rPr sz="1250" spc="285" dirty="0">
                <a:latin typeface="Times New Roman"/>
                <a:cs typeface="Times New Roman"/>
              </a:rPr>
              <a:t>g</a:t>
            </a:r>
            <a:r>
              <a:rPr sz="1250" spc="295" dirty="0">
                <a:latin typeface="Times New Roman"/>
                <a:cs typeface="Times New Roman"/>
              </a:rPr>
              <a:t>a</a:t>
            </a:r>
            <a:r>
              <a:rPr sz="1250" spc="190" dirty="0">
                <a:latin typeface="Times New Roman"/>
                <a:cs typeface="Times New Roman"/>
              </a:rPr>
              <a:t>n  </a:t>
            </a:r>
            <a:r>
              <a:rPr sz="1250" spc="320" dirty="0">
                <a:latin typeface="Times New Roman"/>
                <a:cs typeface="Times New Roman"/>
              </a:rPr>
              <a:t>Karyawan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13269" y="5955029"/>
            <a:ext cx="2341880" cy="279400"/>
          </a:xfrm>
          <a:prstGeom prst="rect">
            <a:avLst/>
          </a:prstGeom>
          <a:solidFill>
            <a:srgbClr val="FFFFFF"/>
          </a:solidFill>
          <a:ln w="159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645795">
              <a:lnSpc>
                <a:spcPct val="100000"/>
              </a:lnSpc>
              <a:spcBef>
                <a:spcPts val="340"/>
              </a:spcBef>
            </a:pPr>
            <a:r>
              <a:rPr sz="1250" spc="295" dirty="0">
                <a:latin typeface="Times New Roman"/>
                <a:cs typeface="Times New Roman"/>
              </a:rPr>
              <a:t>Rekrutmen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217534" y="5560695"/>
            <a:ext cx="132080" cy="1060450"/>
            <a:chOff x="8217534" y="5560695"/>
            <a:chExt cx="132080" cy="1060450"/>
          </a:xfrm>
        </p:grpSpPr>
        <p:sp>
          <p:nvSpPr>
            <p:cNvPr id="47" name="object 47"/>
            <p:cNvSpPr/>
            <p:nvPr/>
          </p:nvSpPr>
          <p:spPr>
            <a:xfrm>
              <a:off x="8218169" y="5561330"/>
              <a:ext cx="130810" cy="393700"/>
            </a:xfrm>
            <a:custGeom>
              <a:avLst/>
              <a:gdLst/>
              <a:ahLst/>
              <a:cxnLst/>
              <a:rect l="l" t="t" r="r" b="b"/>
              <a:pathLst>
                <a:path w="130809" h="393700">
                  <a:moveTo>
                    <a:pt x="54609" y="308610"/>
                  </a:moveTo>
                  <a:lnTo>
                    <a:pt x="0" y="308610"/>
                  </a:lnTo>
                  <a:lnTo>
                    <a:pt x="66039" y="393700"/>
                  </a:lnTo>
                  <a:lnTo>
                    <a:pt x="115342" y="328930"/>
                  </a:lnTo>
                  <a:lnTo>
                    <a:pt x="59689" y="328930"/>
                  </a:lnTo>
                  <a:lnTo>
                    <a:pt x="54609" y="326390"/>
                  </a:lnTo>
                  <a:lnTo>
                    <a:pt x="54609" y="308610"/>
                  </a:lnTo>
                  <a:close/>
                </a:path>
                <a:path w="130809" h="393700">
                  <a:moveTo>
                    <a:pt x="130809" y="308610"/>
                  </a:moveTo>
                  <a:lnTo>
                    <a:pt x="76200" y="308610"/>
                  </a:lnTo>
                  <a:lnTo>
                    <a:pt x="76200" y="326390"/>
                  </a:lnTo>
                  <a:lnTo>
                    <a:pt x="71120" y="328930"/>
                  </a:lnTo>
                  <a:lnTo>
                    <a:pt x="115342" y="328930"/>
                  </a:lnTo>
                  <a:lnTo>
                    <a:pt x="130809" y="308610"/>
                  </a:lnTo>
                  <a:close/>
                </a:path>
                <a:path w="130809" h="393700">
                  <a:moveTo>
                    <a:pt x="71120" y="0"/>
                  </a:moveTo>
                  <a:lnTo>
                    <a:pt x="59689" y="0"/>
                  </a:lnTo>
                  <a:lnTo>
                    <a:pt x="54609" y="3810"/>
                  </a:lnTo>
                  <a:lnTo>
                    <a:pt x="54609" y="308610"/>
                  </a:lnTo>
                  <a:lnTo>
                    <a:pt x="76200" y="308610"/>
                  </a:lnTo>
                  <a:lnTo>
                    <a:pt x="76200" y="381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18169" y="5561330"/>
              <a:ext cx="130810" cy="393700"/>
            </a:xfrm>
            <a:custGeom>
              <a:avLst/>
              <a:gdLst/>
              <a:ahLst/>
              <a:cxnLst/>
              <a:rect l="l" t="t" r="r" b="b"/>
              <a:pathLst>
                <a:path w="130809" h="393700">
                  <a:moveTo>
                    <a:pt x="76200" y="7620"/>
                  </a:moveTo>
                  <a:lnTo>
                    <a:pt x="76200" y="322580"/>
                  </a:lnTo>
                  <a:lnTo>
                    <a:pt x="76200" y="326390"/>
                  </a:lnTo>
                  <a:lnTo>
                    <a:pt x="71120" y="328930"/>
                  </a:lnTo>
                  <a:lnTo>
                    <a:pt x="66039" y="328930"/>
                  </a:lnTo>
                  <a:lnTo>
                    <a:pt x="59689" y="328930"/>
                  </a:lnTo>
                  <a:lnTo>
                    <a:pt x="54609" y="326390"/>
                  </a:lnTo>
                  <a:lnTo>
                    <a:pt x="54609" y="322580"/>
                  </a:lnTo>
                  <a:lnTo>
                    <a:pt x="54609" y="7620"/>
                  </a:lnTo>
                  <a:lnTo>
                    <a:pt x="54609" y="3810"/>
                  </a:lnTo>
                  <a:lnTo>
                    <a:pt x="59689" y="0"/>
                  </a:lnTo>
                  <a:lnTo>
                    <a:pt x="66039" y="0"/>
                  </a:lnTo>
                  <a:lnTo>
                    <a:pt x="71120" y="0"/>
                  </a:lnTo>
                  <a:lnTo>
                    <a:pt x="76200" y="3810"/>
                  </a:lnTo>
                  <a:lnTo>
                    <a:pt x="76200" y="7620"/>
                  </a:lnTo>
                  <a:close/>
                </a:path>
                <a:path w="130809" h="393700">
                  <a:moveTo>
                    <a:pt x="130809" y="308610"/>
                  </a:moveTo>
                  <a:lnTo>
                    <a:pt x="66039" y="393700"/>
                  </a:lnTo>
                  <a:lnTo>
                    <a:pt x="0" y="308610"/>
                  </a:lnTo>
                  <a:lnTo>
                    <a:pt x="130809" y="3086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18169" y="6226810"/>
              <a:ext cx="130810" cy="393700"/>
            </a:xfrm>
            <a:custGeom>
              <a:avLst/>
              <a:gdLst/>
              <a:ahLst/>
              <a:cxnLst/>
              <a:rect l="l" t="t" r="r" b="b"/>
              <a:pathLst>
                <a:path w="130809" h="393700">
                  <a:moveTo>
                    <a:pt x="54609" y="307339"/>
                  </a:moveTo>
                  <a:lnTo>
                    <a:pt x="0" y="307339"/>
                  </a:lnTo>
                  <a:lnTo>
                    <a:pt x="66039" y="393699"/>
                  </a:lnTo>
                  <a:lnTo>
                    <a:pt x="114617" y="328929"/>
                  </a:lnTo>
                  <a:lnTo>
                    <a:pt x="59689" y="328929"/>
                  </a:lnTo>
                  <a:lnTo>
                    <a:pt x="54609" y="326389"/>
                  </a:lnTo>
                  <a:lnTo>
                    <a:pt x="54609" y="307339"/>
                  </a:lnTo>
                  <a:close/>
                </a:path>
                <a:path w="130809" h="393700">
                  <a:moveTo>
                    <a:pt x="130809" y="307339"/>
                  </a:moveTo>
                  <a:lnTo>
                    <a:pt x="76200" y="307339"/>
                  </a:lnTo>
                  <a:lnTo>
                    <a:pt x="76200" y="326389"/>
                  </a:lnTo>
                  <a:lnTo>
                    <a:pt x="71120" y="328929"/>
                  </a:lnTo>
                  <a:lnTo>
                    <a:pt x="114617" y="328929"/>
                  </a:lnTo>
                  <a:lnTo>
                    <a:pt x="130809" y="307339"/>
                  </a:lnTo>
                  <a:close/>
                </a:path>
                <a:path w="130809" h="393700">
                  <a:moveTo>
                    <a:pt x="71120" y="0"/>
                  </a:moveTo>
                  <a:lnTo>
                    <a:pt x="59689" y="0"/>
                  </a:lnTo>
                  <a:lnTo>
                    <a:pt x="54609" y="3809"/>
                  </a:lnTo>
                  <a:lnTo>
                    <a:pt x="54609" y="307339"/>
                  </a:lnTo>
                  <a:lnTo>
                    <a:pt x="76200" y="307339"/>
                  </a:lnTo>
                  <a:lnTo>
                    <a:pt x="76200" y="380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18169" y="6226810"/>
              <a:ext cx="130810" cy="393700"/>
            </a:xfrm>
            <a:custGeom>
              <a:avLst/>
              <a:gdLst/>
              <a:ahLst/>
              <a:cxnLst/>
              <a:rect l="l" t="t" r="r" b="b"/>
              <a:pathLst>
                <a:path w="130809" h="393700">
                  <a:moveTo>
                    <a:pt x="76200" y="7619"/>
                  </a:moveTo>
                  <a:lnTo>
                    <a:pt x="76200" y="322579"/>
                  </a:lnTo>
                  <a:lnTo>
                    <a:pt x="76200" y="326389"/>
                  </a:lnTo>
                  <a:lnTo>
                    <a:pt x="71120" y="328929"/>
                  </a:lnTo>
                  <a:lnTo>
                    <a:pt x="66039" y="328929"/>
                  </a:lnTo>
                  <a:lnTo>
                    <a:pt x="59689" y="328929"/>
                  </a:lnTo>
                  <a:lnTo>
                    <a:pt x="54609" y="326389"/>
                  </a:lnTo>
                  <a:lnTo>
                    <a:pt x="54609" y="322579"/>
                  </a:lnTo>
                  <a:lnTo>
                    <a:pt x="54609" y="7619"/>
                  </a:lnTo>
                  <a:lnTo>
                    <a:pt x="54609" y="3809"/>
                  </a:lnTo>
                  <a:lnTo>
                    <a:pt x="59689" y="0"/>
                  </a:lnTo>
                  <a:lnTo>
                    <a:pt x="66039" y="0"/>
                  </a:lnTo>
                  <a:lnTo>
                    <a:pt x="71120" y="0"/>
                  </a:lnTo>
                  <a:lnTo>
                    <a:pt x="76200" y="3809"/>
                  </a:lnTo>
                  <a:lnTo>
                    <a:pt x="76200" y="7619"/>
                  </a:lnTo>
                  <a:close/>
                </a:path>
                <a:path w="130809" h="393700">
                  <a:moveTo>
                    <a:pt x="130809" y="307339"/>
                  </a:moveTo>
                  <a:lnTo>
                    <a:pt x="66039" y="393699"/>
                  </a:lnTo>
                  <a:lnTo>
                    <a:pt x="0" y="307339"/>
                  </a:lnTo>
                  <a:lnTo>
                    <a:pt x="130809" y="307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113269" y="6631940"/>
            <a:ext cx="2341880" cy="278130"/>
          </a:xfrm>
          <a:prstGeom prst="rect">
            <a:avLst/>
          </a:prstGeom>
          <a:solidFill>
            <a:srgbClr val="FFFFFF"/>
          </a:solidFill>
          <a:ln w="159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40"/>
              </a:spcBef>
            </a:pPr>
            <a:r>
              <a:rPr sz="1250" spc="245" dirty="0">
                <a:latin typeface="Times New Roman"/>
                <a:cs typeface="Times New Roman"/>
              </a:rPr>
              <a:t>Seleksi</a:t>
            </a:r>
            <a:endParaRPr sz="125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3957" y="652780"/>
            <a:ext cx="9772650" cy="6834505"/>
            <a:chOff x="193957" y="652780"/>
            <a:chExt cx="9772650" cy="6834505"/>
          </a:xfrm>
        </p:grpSpPr>
        <p:sp>
          <p:nvSpPr>
            <p:cNvPr id="53" name="object 53"/>
            <p:cNvSpPr/>
            <p:nvPr/>
          </p:nvSpPr>
          <p:spPr>
            <a:xfrm>
              <a:off x="5079999" y="4155439"/>
              <a:ext cx="130810" cy="651510"/>
            </a:xfrm>
            <a:custGeom>
              <a:avLst/>
              <a:gdLst/>
              <a:ahLst/>
              <a:cxnLst/>
              <a:rect l="l" t="t" r="r" b="b"/>
              <a:pathLst>
                <a:path w="130810" h="651510">
                  <a:moveTo>
                    <a:pt x="54610" y="565150"/>
                  </a:moveTo>
                  <a:lnTo>
                    <a:pt x="0" y="565150"/>
                  </a:lnTo>
                  <a:lnTo>
                    <a:pt x="66039" y="651510"/>
                  </a:lnTo>
                  <a:lnTo>
                    <a:pt x="114617" y="586740"/>
                  </a:lnTo>
                  <a:lnTo>
                    <a:pt x="59689" y="586740"/>
                  </a:lnTo>
                  <a:lnTo>
                    <a:pt x="54610" y="584200"/>
                  </a:lnTo>
                  <a:lnTo>
                    <a:pt x="54610" y="565150"/>
                  </a:lnTo>
                  <a:close/>
                </a:path>
                <a:path w="130810" h="651510">
                  <a:moveTo>
                    <a:pt x="130810" y="565150"/>
                  </a:moveTo>
                  <a:lnTo>
                    <a:pt x="76200" y="565150"/>
                  </a:lnTo>
                  <a:lnTo>
                    <a:pt x="76200" y="584200"/>
                  </a:lnTo>
                  <a:lnTo>
                    <a:pt x="71120" y="586740"/>
                  </a:lnTo>
                  <a:lnTo>
                    <a:pt x="114617" y="586740"/>
                  </a:lnTo>
                  <a:lnTo>
                    <a:pt x="130810" y="565150"/>
                  </a:lnTo>
                  <a:close/>
                </a:path>
                <a:path w="130810" h="651510">
                  <a:moveTo>
                    <a:pt x="71120" y="0"/>
                  </a:moveTo>
                  <a:lnTo>
                    <a:pt x="59689" y="0"/>
                  </a:lnTo>
                  <a:lnTo>
                    <a:pt x="54610" y="3810"/>
                  </a:lnTo>
                  <a:lnTo>
                    <a:pt x="54610" y="565150"/>
                  </a:lnTo>
                  <a:lnTo>
                    <a:pt x="76200" y="565150"/>
                  </a:lnTo>
                  <a:lnTo>
                    <a:pt x="76200" y="381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79999" y="4155439"/>
              <a:ext cx="130810" cy="651510"/>
            </a:xfrm>
            <a:custGeom>
              <a:avLst/>
              <a:gdLst/>
              <a:ahLst/>
              <a:cxnLst/>
              <a:rect l="l" t="t" r="r" b="b"/>
              <a:pathLst>
                <a:path w="130810" h="651510">
                  <a:moveTo>
                    <a:pt x="76200" y="6350"/>
                  </a:moveTo>
                  <a:lnTo>
                    <a:pt x="76200" y="580390"/>
                  </a:lnTo>
                  <a:lnTo>
                    <a:pt x="76200" y="584200"/>
                  </a:lnTo>
                  <a:lnTo>
                    <a:pt x="71120" y="586740"/>
                  </a:lnTo>
                  <a:lnTo>
                    <a:pt x="66039" y="586740"/>
                  </a:lnTo>
                  <a:lnTo>
                    <a:pt x="59689" y="586740"/>
                  </a:lnTo>
                  <a:lnTo>
                    <a:pt x="54610" y="584200"/>
                  </a:lnTo>
                  <a:lnTo>
                    <a:pt x="54610" y="580390"/>
                  </a:lnTo>
                  <a:lnTo>
                    <a:pt x="54610" y="6350"/>
                  </a:lnTo>
                  <a:lnTo>
                    <a:pt x="54610" y="3810"/>
                  </a:lnTo>
                  <a:lnTo>
                    <a:pt x="59689" y="0"/>
                  </a:lnTo>
                  <a:lnTo>
                    <a:pt x="66039" y="0"/>
                  </a:lnTo>
                  <a:lnTo>
                    <a:pt x="71120" y="0"/>
                  </a:lnTo>
                  <a:lnTo>
                    <a:pt x="76200" y="3810"/>
                  </a:lnTo>
                  <a:lnTo>
                    <a:pt x="76200" y="6350"/>
                  </a:lnTo>
                  <a:close/>
                </a:path>
                <a:path w="130810" h="651510">
                  <a:moveTo>
                    <a:pt x="130810" y="565150"/>
                  </a:moveTo>
                  <a:lnTo>
                    <a:pt x="66039" y="651510"/>
                  </a:lnTo>
                  <a:lnTo>
                    <a:pt x="0" y="565150"/>
                  </a:lnTo>
                  <a:lnTo>
                    <a:pt x="130810" y="5651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18689" y="4165600"/>
              <a:ext cx="2938780" cy="665480"/>
            </a:xfrm>
            <a:custGeom>
              <a:avLst/>
              <a:gdLst/>
              <a:ahLst/>
              <a:cxnLst/>
              <a:rect l="l" t="t" r="r" b="b"/>
              <a:pathLst>
                <a:path w="2938779" h="665479">
                  <a:moveTo>
                    <a:pt x="101600" y="584200"/>
                  </a:moveTo>
                  <a:lnTo>
                    <a:pt x="0" y="651510"/>
                  </a:lnTo>
                  <a:lnTo>
                    <a:pt x="143510" y="665480"/>
                  </a:lnTo>
                  <a:lnTo>
                    <a:pt x="129103" y="637539"/>
                  </a:lnTo>
                  <a:lnTo>
                    <a:pt x="100330" y="637539"/>
                  </a:lnTo>
                  <a:lnTo>
                    <a:pt x="93980" y="635000"/>
                  </a:lnTo>
                  <a:lnTo>
                    <a:pt x="91440" y="631189"/>
                  </a:lnTo>
                  <a:lnTo>
                    <a:pt x="90170" y="627380"/>
                  </a:lnTo>
                  <a:lnTo>
                    <a:pt x="93980" y="623569"/>
                  </a:lnTo>
                  <a:lnTo>
                    <a:pt x="99060" y="622300"/>
                  </a:lnTo>
                  <a:lnTo>
                    <a:pt x="118985" y="617916"/>
                  </a:lnTo>
                  <a:lnTo>
                    <a:pt x="101600" y="584200"/>
                  </a:lnTo>
                  <a:close/>
                </a:path>
                <a:path w="2938779" h="665479">
                  <a:moveTo>
                    <a:pt x="126102" y="631720"/>
                  </a:moveTo>
                  <a:lnTo>
                    <a:pt x="105410" y="636269"/>
                  </a:lnTo>
                  <a:lnTo>
                    <a:pt x="100330" y="637539"/>
                  </a:lnTo>
                  <a:lnTo>
                    <a:pt x="129103" y="637539"/>
                  </a:lnTo>
                  <a:lnTo>
                    <a:pt x="126102" y="631720"/>
                  </a:lnTo>
                  <a:close/>
                </a:path>
                <a:path w="2938779" h="665479">
                  <a:moveTo>
                    <a:pt x="2929890" y="0"/>
                  </a:moveTo>
                  <a:lnTo>
                    <a:pt x="2922270" y="1270"/>
                  </a:lnTo>
                  <a:lnTo>
                    <a:pt x="118985" y="617916"/>
                  </a:lnTo>
                  <a:lnTo>
                    <a:pt x="126102" y="631720"/>
                  </a:lnTo>
                  <a:lnTo>
                    <a:pt x="2929890" y="15239"/>
                  </a:lnTo>
                  <a:lnTo>
                    <a:pt x="2936240" y="12700"/>
                  </a:lnTo>
                  <a:lnTo>
                    <a:pt x="2938780" y="8889"/>
                  </a:lnTo>
                  <a:lnTo>
                    <a:pt x="2936240" y="5079"/>
                  </a:lnTo>
                  <a:lnTo>
                    <a:pt x="2934970" y="1270"/>
                  </a:lnTo>
                  <a:lnTo>
                    <a:pt x="2929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18689" y="4165600"/>
              <a:ext cx="2938780" cy="665480"/>
            </a:xfrm>
            <a:custGeom>
              <a:avLst/>
              <a:gdLst/>
              <a:ahLst/>
              <a:cxnLst/>
              <a:rect l="l" t="t" r="r" b="b"/>
              <a:pathLst>
                <a:path w="2938779" h="665479">
                  <a:moveTo>
                    <a:pt x="2929890" y="15239"/>
                  </a:moveTo>
                  <a:lnTo>
                    <a:pt x="105410" y="636269"/>
                  </a:lnTo>
                  <a:lnTo>
                    <a:pt x="100330" y="637539"/>
                  </a:lnTo>
                  <a:lnTo>
                    <a:pt x="93980" y="635000"/>
                  </a:lnTo>
                  <a:lnTo>
                    <a:pt x="91440" y="631189"/>
                  </a:lnTo>
                  <a:lnTo>
                    <a:pt x="90170" y="627380"/>
                  </a:lnTo>
                  <a:lnTo>
                    <a:pt x="93980" y="623569"/>
                  </a:lnTo>
                  <a:lnTo>
                    <a:pt x="99060" y="622300"/>
                  </a:lnTo>
                  <a:lnTo>
                    <a:pt x="2922270" y="1270"/>
                  </a:lnTo>
                  <a:lnTo>
                    <a:pt x="2929890" y="0"/>
                  </a:lnTo>
                  <a:lnTo>
                    <a:pt x="2934970" y="1270"/>
                  </a:lnTo>
                  <a:lnTo>
                    <a:pt x="2936240" y="5079"/>
                  </a:lnTo>
                  <a:lnTo>
                    <a:pt x="2938780" y="8889"/>
                  </a:lnTo>
                  <a:lnTo>
                    <a:pt x="2936240" y="12700"/>
                  </a:lnTo>
                  <a:lnTo>
                    <a:pt x="2929890" y="15239"/>
                  </a:lnTo>
                  <a:close/>
                </a:path>
                <a:path w="2938779" h="665479">
                  <a:moveTo>
                    <a:pt x="143510" y="665480"/>
                  </a:moveTo>
                  <a:lnTo>
                    <a:pt x="0" y="651510"/>
                  </a:lnTo>
                  <a:lnTo>
                    <a:pt x="101600" y="584200"/>
                  </a:lnTo>
                  <a:lnTo>
                    <a:pt x="143510" y="6654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33340" y="4165600"/>
              <a:ext cx="3133090" cy="668020"/>
            </a:xfrm>
            <a:custGeom>
              <a:avLst/>
              <a:gdLst/>
              <a:ahLst/>
              <a:cxnLst/>
              <a:rect l="l" t="t" r="r" b="b"/>
              <a:pathLst>
                <a:path w="3133090" h="668020">
                  <a:moveTo>
                    <a:pt x="3006225" y="633117"/>
                  </a:moveTo>
                  <a:lnTo>
                    <a:pt x="2989580" y="668019"/>
                  </a:lnTo>
                  <a:lnTo>
                    <a:pt x="3133090" y="651510"/>
                  </a:lnTo>
                  <a:lnTo>
                    <a:pt x="3113063" y="638810"/>
                  </a:lnTo>
                  <a:lnTo>
                    <a:pt x="3032760" y="638810"/>
                  </a:lnTo>
                  <a:lnTo>
                    <a:pt x="3027680" y="637539"/>
                  </a:lnTo>
                  <a:lnTo>
                    <a:pt x="3006225" y="633117"/>
                  </a:lnTo>
                  <a:close/>
                </a:path>
                <a:path w="3133090" h="668020">
                  <a:moveTo>
                    <a:pt x="3028950" y="585469"/>
                  </a:moveTo>
                  <a:lnTo>
                    <a:pt x="3012860" y="619206"/>
                  </a:lnTo>
                  <a:lnTo>
                    <a:pt x="3034030" y="623569"/>
                  </a:lnTo>
                  <a:lnTo>
                    <a:pt x="3039110" y="624839"/>
                  </a:lnTo>
                  <a:lnTo>
                    <a:pt x="3041650" y="628650"/>
                  </a:lnTo>
                  <a:lnTo>
                    <a:pt x="3039110" y="636269"/>
                  </a:lnTo>
                  <a:lnTo>
                    <a:pt x="3032760" y="638810"/>
                  </a:lnTo>
                  <a:lnTo>
                    <a:pt x="3113063" y="638810"/>
                  </a:lnTo>
                  <a:lnTo>
                    <a:pt x="3028950" y="585469"/>
                  </a:lnTo>
                  <a:close/>
                </a:path>
                <a:path w="3133090" h="668020">
                  <a:moveTo>
                    <a:pt x="10160" y="0"/>
                  </a:moveTo>
                  <a:lnTo>
                    <a:pt x="3810" y="1270"/>
                  </a:lnTo>
                  <a:lnTo>
                    <a:pt x="0" y="8889"/>
                  </a:lnTo>
                  <a:lnTo>
                    <a:pt x="2539" y="13970"/>
                  </a:lnTo>
                  <a:lnTo>
                    <a:pt x="3006225" y="633117"/>
                  </a:lnTo>
                  <a:lnTo>
                    <a:pt x="3012860" y="619206"/>
                  </a:lnTo>
                  <a:lnTo>
                    <a:pt x="15239" y="127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133340" y="4165600"/>
              <a:ext cx="3133090" cy="668020"/>
            </a:xfrm>
            <a:custGeom>
              <a:avLst/>
              <a:gdLst/>
              <a:ahLst/>
              <a:cxnLst/>
              <a:rect l="l" t="t" r="r" b="b"/>
              <a:pathLst>
                <a:path w="3133090" h="668020">
                  <a:moveTo>
                    <a:pt x="15239" y="1270"/>
                  </a:moveTo>
                  <a:lnTo>
                    <a:pt x="3034030" y="623569"/>
                  </a:lnTo>
                  <a:lnTo>
                    <a:pt x="3039110" y="624839"/>
                  </a:lnTo>
                  <a:lnTo>
                    <a:pt x="3041650" y="628650"/>
                  </a:lnTo>
                  <a:lnTo>
                    <a:pt x="3040380" y="632460"/>
                  </a:lnTo>
                  <a:lnTo>
                    <a:pt x="3039110" y="636269"/>
                  </a:lnTo>
                  <a:lnTo>
                    <a:pt x="3032760" y="638810"/>
                  </a:lnTo>
                  <a:lnTo>
                    <a:pt x="3027680" y="637539"/>
                  </a:lnTo>
                  <a:lnTo>
                    <a:pt x="8889" y="15239"/>
                  </a:lnTo>
                  <a:lnTo>
                    <a:pt x="2539" y="13970"/>
                  </a:lnTo>
                  <a:lnTo>
                    <a:pt x="0" y="8889"/>
                  </a:lnTo>
                  <a:lnTo>
                    <a:pt x="1270" y="6350"/>
                  </a:lnTo>
                  <a:lnTo>
                    <a:pt x="3810" y="1270"/>
                  </a:lnTo>
                  <a:lnTo>
                    <a:pt x="10160" y="0"/>
                  </a:lnTo>
                  <a:lnTo>
                    <a:pt x="15239" y="1270"/>
                  </a:lnTo>
                  <a:close/>
                </a:path>
                <a:path w="3133090" h="668020">
                  <a:moveTo>
                    <a:pt x="3028950" y="585469"/>
                  </a:moveTo>
                  <a:lnTo>
                    <a:pt x="3133090" y="651510"/>
                  </a:lnTo>
                  <a:lnTo>
                    <a:pt x="2989580" y="668019"/>
                  </a:lnTo>
                  <a:lnTo>
                    <a:pt x="3028950" y="5854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23589" y="889000"/>
              <a:ext cx="3512820" cy="257810"/>
            </a:xfrm>
            <a:custGeom>
              <a:avLst/>
              <a:gdLst/>
              <a:ahLst/>
              <a:cxnLst/>
              <a:rect l="l" t="t" r="r" b="b"/>
              <a:pathLst>
                <a:path w="3512820" h="257809">
                  <a:moveTo>
                    <a:pt x="3512819" y="0"/>
                  </a:moveTo>
                  <a:lnTo>
                    <a:pt x="0" y="0"/>
                  </a:lnTo>
                  <a:lnTo>
                    <a:pt x="0" y="257810"/>
                  </a:lnTo>
                  <a:lnTo>
                    <a:pt x="3512819" y="257810"/>
                  </a:lnTo>
                  <a:lnTo>
                    <a:pt x="3512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1930" y="781050"/>
              <a:ext cx="9756140" cy="6697980"/>
            </a:xfrm>
            <a:custGeom>
              <a:avLst/>
              <a:gdLst/>
              <a:ahLst/>
              <a:cxnLst/>
              <a:rect l="l" t="t" r="r" b="b"/>
              <a:pathLst>
                <a:path w="9756140" h="6697980">
                  <a:moveTo>
                    <a:pt x="0" y="0"/>
                  </a:moveTo>
                  <a:lnTo>
                    <a:pt x="0" y="6697980"/>
                  </a:lnTo>
                  <a:lnTo>
                    <a:pt x="9756140" y="6697980"/>
                  </a:lnTo>
                  <a:lnTo>
                    <a:pt x="9756140" y="0"/>
                  </a:lnTo>
                  <a:lnTo>
                    <a:pt x="0" y="0"/>
                  </a:lnTo>
                  <a:close/>
                </a:path>
              </a:pathLst>
            </a:custGeom>
            <a:ln w="15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08349" y="652780"/>
              <a:ext cx="3511550" cy="257810"/>
            </a:xfrm>
            <a:custGeom>
              <a:avLst/>
              <a:gdLst/>
              <a:ahLst/>
              <a:cxnLst/>
              <a:rect l="l" t="t" r="r" b="b"/>
              <a:pathLst>
                <a:path w="3511550" h="257809">
                  <a:moveTo>
                    <a:pt x="3511550" y="0"/>
                  </a:moveTo>
                  <a:lnTo>
                    <a:pt x="0" y="0"/>
                  </a:lnTo>
                  <a:lnTo>
                    <a:pt x="0" y="257810"/>
                  </a:lnTo>
                  <a:lnTo>
                    <a:pt x="3511550" y="257810"/>
                  </a:lnTo>
                  <a:lnTo>
                    <a:pt x="351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308350" y="652780"/>
            <a:ext cx="3528060" cy="4940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50520" marR="238760" indent="-119380">
              <a:lnSpc>
                <a:spcPts val="1870"/>
              </a:lnSpc>
              <a:spcBef>
                <a:spcPts val="20"/>
              </a:spcBef>
            </a:pPr>
            <a:r>
              <a:rPr sz="1250" spc="409" dirty="0">
                <a:latin typeface="Times New Roman"/>
                <a:cs typeface="Times New Roman"/>
              </a:rPr>
              <a:t>LINGKUNGAN</a:t>
            </a:r>
            <a:r>
              <a:rPr sz="1250" spc="160" dirty="0">
                <a:latin typeface="Times New Roman"/>
                <a:cs typeface="Times New Roman"/>
              </a:rPr>
              <a:t> </a:t>
            </a:r>
            <a:r>
              <a:rPr sz="1250" spc="400" dirty="0">
                <a:latin typeface="Times New Roman"/>
                <a:cs typeface="Times New Roman"/>
              </a:rPr>
              <a:t>EKSTERNAL  </a:t>
            </a:r>
            <a:r>
              <a:rPr sz="1250" spc="409" dirty="0">
                <a:latin typeface="Times New Roman"/>
                <a:cs typeface="Times New Roman"/>
              </a:rPr>
              <a:t>LINGKUNGAN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spc="380" dirty="0">
                <a:latin typeface="Times New Roman"/>
                <a:cs typeface="Times New Roman"/>
              </a:rPr>
              <a:t>INTERNAL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9" y="299719"/>
            <a:ext cx="72320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0" marR="5080" indent="-20447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solidFill>
                  <a:srgbClr val="0033CC"/>
                </a:solidFill>
                <a:latin typeface="Arial"/>
                <a:cs typeface="Arial"/>
              </a:rPr>
              <a:t>Penentuan Kebutuhan </a:t>
            </a:r>
            <a:r>
              <a:rPr sz="3500" dirty="0">
                <a:solidFill>
                  <a:srgbClr val="0033CC"/>
                </a:solidFill>
                <a:latin typeface="Arial"/>
                <a:cs typeface="Arial"/>
              </a:rPr>
              <a:t>SDM </a:t>
            </a:r>
            <a:r>
              <a:rPr sz="3500" spc="-5" dirty="0">
                <a:solidFill>
                  <a:srgbClr val="0033CC"/>
                </a:solidFill>
                <a:latin typeface="Arial"/>
                <a:cs typeface="Arial"/>
              </a:rPr>
              <a:t>di Masa  yang </a:t>
            </a:r>
            <a:r>
              <a:rPr sz="3500" dirty="0">
                <a:solidFill>
                  <a:srgbClr val="0033CC"/>
                </a:solidFill>
                <a:latin typeface="Arial"/>
                <a:cs typeface="Arial"/>
              </a:rPr>
              <a:t>Akan</a:t>
            </a:r>
            <a:r>
              <a:rPr sz="3500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0033CC"/>
                </a:solidFill>
                <a:latin typeface="Arial"/>
                <a:cs typeface="Arial"/>
              </a:rPr>
              <a:t>Datang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" y="1892300"/>
            <a:ext cx="666051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5" dirty="0">
                <a:latin typeface="Verdana"/>
                <a:cs typeface="Verdana"/>
              </a:rPr>
              <a:t>Penentuan kebutuhan </a:t>
            </a:r>
            <a:r>
              <a:rPr sz="2000" dirty="0">
                <a:latin typeface="Verdana"/>
                <a:cs typeface="Verdana"/>
              </a:rPr>
              <a:t>SDM </a:t>
            </a:r>
            <a:r>
              <a:rPr sz="2000" spc="-5" dirty="0">
                <a:latin typeface="Verdana"/>
                <a:cs typeface="Verdana"/>
              </a:rPr>
              <a:t>pada masa depan  meliputi </a:t>
            </a:r>
            <a:r>
              <a:rPr sz="2000" spc="-10" dirty="0">
                <a:latin typeface="Verdana"/>
                <a:cs typeface="Verdana"/>
              </a:rPr>
              <a:t>jumlah </a:t>
            </a:r>
            <a:r>
              <a:rPr sz="2000" spc="-5" dirty="0">
                <a:latin typeface="Verdana"/>
                <a:cs typeface="Verdana"/>
              </a:rPr>
              <a:t>dan kemampuan yang </a:t>
            </a:r>
            <a:r>
              <a:rPr sz="2000" spc="-10" dirty="0">
                <a:latin typeface="Verdana"/>
                <a:cs typeface="Verdana"/>
              </a:rPr>
              <a:t>dimiliki, </a:t>
            </a:r>
            <a:r>
              <a:rPr sz="2000" spc="-5" dirty="0">
                <a:latin typeface="Verdana"/>
                <a:cs typeface="Verdana"/>
              </a:rPr>
              <a:t>baik  </a:t>
            </a:r>
            <a:r>
              <a:rPr sz="2000" dirty="0">
                <a:latin typeface="Verdana"/>
                <a:cs typeface="Verdana"/>
              </a:rPr>
              <a:t>untuk </a:t>
            </a:r>
            <a:r>
              <a:rPr sz="2000" spc="-5" dirty="0">
                <a:latin typeface="Verdana"/>
                <a:cs typeface="Verdana"/>
              </a:rPr>
              <a:t>jangka pendek maupun jangka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panjang.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" y="3564890"/>
            <a:ext cx="8322309" cy="3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3195727"/>
            <a:ext cx="4124325" cy="102235"/>
            <a:chOff x="5961787" y="3195727"/>
            <a:chExt cx="4124325" cy="102235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0819" y="497840"/>
            <a:ext cx="6175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Peramalan</a:t>
            </a:r>
            <a:r>
              <a:rPr sz="4400" spc="-70" dirty="0"/>
              <a:t> </a:t>
            </a:r>
            <a:r>
              <a:rPr sz="4400" spc="-5" dirty="0"/>
              <a:t>Ketersediaan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84200" y="1869440"/>
            <a:ext cx="5962015" cy="5392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36550" marR="200025" indent="-323850">
              <a:lnSpc>
                <a:spcPct val="80000"/>
              </a:lnSpc>
              <a:spcBef>
                <a:spcPts val="770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b="1" spc="-5" dirty="0">
                <a:latin typeface="Arial"/>
                <a:cs typeface="Arial"/>
              </a:rPr>
              <a:t>Peramalan ketersediaan  </a:t>
            </a:r>
            <a:r>
              <a:rPr sz="2800" b="1" i="1" spc="-5" dirty="0">
                <a:latin typeface="Arial"/>
                <a:cs typeface="Arial"/>
              </a:rPr>
              <a:t>(availability forecast) </a:t>
            </a:r>
            <a:r>
              <a:rPr sz="2800" spc="-5" dirty="0">
                <a:latin typeface="Arial"/>
                <a:cs typeface="Arial"/>
              </a:rPr>
              <a:t>adalah  aktivitas </a:t>
            </a:r>
            <a:r>
              <a:rPr sz="2800" dirty="0">
                <a:latin typeface="Arial"/>
                <a:cs typeface="Arial"/>
              </a:rPr>
              <a:t>untuk </a:t>
            </a:r>
            <a:r>
              <a:rPr sz="2800" spc="-5" dirty="0">
                <a:latin typeface="Arial"/>
                <a:cs typeface="Arial"/>
              </a:rPr>
              <a:t>memperkirakan  kemampuan perusahaan </a:t>
            </a:r>
            <a:r>
              <a:rPr sz="2800" dirty="0">
                <a:latin typeface="Arial"/>
                <a:cs typeface="Arial"/>
              </a:rPr>
              <a:t>untuk  </a:t>
            </a:r>
            <a:r>
              <a:rPr sz="2800" spc="-5" dirty="0">
                <a:latin typeface="Arial"/>
                <a:cs typeface="Arial"/>
              </a:rPr>
              <a:t>mendapatkan karyawan-karyawan  dengan keterampilan </a:t>
            </a:r>
            <a:r>
              <a:rPr sz="2800" dirty="0">
                <a:latin typeface="Arial"/>
                <a:cs typeface="Arial"/>
              </a:rPr>
              <a:t>yang  </a:t>
            </a:r>
            <a:r>
              <a:rPr sz="2800" spc="-5" dirty="0">
                <a:latin typeface="Arial"/>
                <a:cs typeface="Arial"/>
              </a:rPr>
              <a:t>dibutuhkan, dan dari mana  sumbernya.</a:t>
            </a:r>
            <a:endParaRPr sz="2800">
              <a:latin typeface="Arial"/>
              <a:cs typeface="Arial"/>
            </a:endParaRPr>
          </a:p>
          <a:p>
            <a:pPr marL="336550" marR="5080" indent="-323850">
              <a:lnSpc>
                <a:spcPct val="80000"/>
              </a:lnSpc>
              <a:spcBef>
                <a:spcPts val="1270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spc="-5" dirty="0">
                <a:latin typeface="Arial"/>
                <a:cs typeface="Arial"/>
              </a:rPr>
              <a:t>Dalam rangka meramalkan  </a:t>
            </a:r>
            <a:r>
              <a:rPr sz="2800" b="1" spc="-5" dirty="0">
                <a:latin typeface="Arial"/>
                <a:cs typeface="Arial"/>
              </a:rPr>
              <a:t>ketersediaan (penawaran </a:t>
            </a:r>
            <a:r>
              <a:rPr sz="2800" b="1" dirty="0">
                <a:latin typeface="Arial"/>
                <a:cs typeface="Arial"/>
              </a:rPr>
              <a:t>SDM)</a:t>
            </a:r>
            <a:r>
              <a:rPr sz="2800" dirty="0">
                <a:latin typeface="Arial"/>
                <a:cs typeface="Arial"/>
              </a:rPr>
              <a:t>,  </a:t>
            </a:r>
            <a:r>
              <a:rPr sz="2800" spc="-5" dirty="0">
                <a:latin typeface="Arial"/>
                <a:cs typeface="Arial"/>
              </a:rPr>
              <a:t>manajer sumber daya manusia  mengamati sumber-sumber internal  </a:t>
            </a:r>
            <a:r>
              <a:rPr sz="2800" dirty="0">
                <a:latin typeface="Arial"/>
                <a:cs typeface="Arial"/>
              </a:rPr>
              <a:t>(para </a:t>
            </a:r>
            <a:r>
              <a:rPr sz="2800" spc="-5" dirty="0">
                <a:latin typeface="Arial"/>
                <a:cs typeface="Arial"/>
              </a:rPr>
              <a:t>karyawan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dipekerjakan  saat ini) dan sumber-sumber  eksternal (pasar tenaga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kerja).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92619" y="3713479"/>
            <a:ext cx="2790189" cy="195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3195727"/>
            <a:ext cx="4124325" cy="102235"/>
            <a:chOff x="5961787" y="3195727"/>
            <a:chExt cx="4124325" cy="102235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6729" y="246380"/>
            <a:ext cx="5583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Peramalan</a:t>
            </a:r>
            <a:r>
              <a:rPr sz="4400" spc="-85" dirty="0"/>
              <a:t> </a:t>
            </a:r>
            <a:r>
              <a:rPr sz="4400" spc="-5" dirty="0"/>
              <a:t>Kebutuhan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642619" y="2012950"/>
            <a:ext cx="7836534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473709" indent="-323850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336550" algn="l"/>
              </a:tabLst>
            </a:pPr>
            <a:r>
              <a:rPr sz="2800" spc="-5" dirty="0">
                <a:latin typeface="Arial"/>
                <a:cs typeface="Arial"/>
              </a:rPr>
              <a:t>Peramalan tersebut mencerminkan berbagai  faktor, </a:t>
            </a:r>
            <a:r>
              <a:rPr sz="2800" dirty="0">
                <a:latin typeface="Arial"/>
                <a:cs typeface="Arial"/>
              </a:rPr>
              <a:t>seperti </a:t>
            </a:r>
            <a:r>
              <a:rPr sz="2800" spc="-5" dirty="0">
                <a:latin typeface="Arial"/>
                <a:cs typeface="Arial"/>
              </a:rPr>
              <a:t>perencanaan produksi dan  perubahan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produktivitas.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"/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"/>
            </a:pPr>
            <a:endParaRPr sz="3450">
              <a:latin typeface="Arial"/>
              <a:cs typeface="Arial"/>
            </a:endParaRPr>
          </a:p>
          <a:p>
            <a:pPr marL="335915" marR="5080" indent="-323850">
              <a:lnSpc>
                <a:spcPct val="100000"/>
              </a:lnSpc>
              <a:buFont typeface="Wingdings"/>
              <a:buChar char=""/>
              <a:tabLst>
                <a:tab pos="336550" algn="l"/>
              </a:tabLst>
            </a:pPr>
            <a:r>
              <a:rPr sz="2800" spc="-5" dirty="0">
                <a:latin typeface="Arial"/>
                <a:cs typeface="Arial"/>
              </a:rPr>
              <a:t>Peramalan kebutuhan akan menentukan  besarnya </a:t>
            </a:r>
            <a:r>
              <a:rPr sz="2800" b="1" spc="-10" dirty="0">
                <a:latin typeface="Arial"/>
                <a:cs typeface="Arial"/>
              </a:rPr>
              <a:t>permintaan </a:t>
            </a:r>
            <a:r>
              <a:rPr sz="2800" b="1" spc="-5" dirty="0">
                <a:latin typeface="Arial"/>
                <a:cs typeface="Arial"/>
              </a:rPr>
              <a:t>akan SDM </a:t>
            </a:r>
            <a:r>
              <a:rPr sz="2800" b="1" i="1" spc="-5" dirty="0">
                <a:latin typeface="Arial"/>
                <a:cs typeface="Arial"/>
              </a:rPr>
              <a:t>(the </a:t>
            </a:r>
            <a:r>
              <a:rPr sz="2800" b="1" i="1" spc="-10" dirty="0">
                <a:latin typeface="Arial"/>
                <a:cs typeface="Arial"/>
              </a:rPr>
              <a:t>demand  </a:t>
            </a:r>
            <a:r>
              <a:rPr sz="2800" b="1" i="1" spc="-5" dirty="0">
                <a:latin typeface="Arial"/>
                <a:cs typeface="Arial"/>
              </a:rPr>
              <a:t>for </a:t>
            </a:r>
            <a:r>
              <a:rPr sz="2800" b="1" i="1" spc="-10" dirty="0">
                <a:latin typeface="Arial"/>
                <a:cs typeface="Arial"/>
              </a:rPr>
              <a:t>human </a:t>
            </a:r>
            <a:r>
              <a:rPr sz="2800" b="1" i="1" spc="-5" dirty="0">
                <a:latin typeface="Arial"/>
                <a:cs typeface="Arial"/>
              </a:rPr>
              <a:t>resources)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1787" y="3195727"/>
            <a:ext cx="4124325" cy="102235"/>
            <a:chOff x="5961787" y="3195727"/>
            <a:chExt cx="4124325" cy="102235"/>
          </a:xfrm>
        </p:grpSpPr>
        <p:sp>
          <p:nvSpPr>
            <p:cNvPr id="3" name="object 3"/>
            <p:cNvSpPr/>
            <p:nvPr/>
          </p:nvSpPr>
          <p:spPr>
            <a:xfrm>
              <a:off x="5966460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4114800" y="1270"/>
                  </a:moveTo>
                  <a:lnTo>
                    <a:pt x="4114165" y="1270"/>
                  </a:lnTo>
                  <a:lnTo>
                    <a:pt x="411416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1440"/>
                  </a:lnTo>
                  <a:lnTo>
                    <a:pt x="0" y="92710"/>
                  </a:lnTo>
                  <a:lnTo>
                    <a:pt x="4114165" y="92710"/>
                  </a:lnTo>
                  <a:lnTo>
                    <a:pt x="4114165" y="91440"/>
                  </a:lnTo>
                  <a:lnTo>
                    <a:pt x="4114800" y="91440"/>
                  </a:lnTo>
                  <a:lnTo>
                    <a:pt x="4114800" y="127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66459" y="3200399"/>
              <a:ext cx="4114800" cy="92710"/>
            </a:xfrm>
            <a:custGeom>
              <a:avLst/>
              <a:gdLst/>
              <a:ahLst/>
              <a:cxnLst/>
              <a:rect l="l" t="t" r="r" b="b"/>
              <a:pathLst>
                <a:path w="4114800" h="9271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90170"/>
                  </a:lnTo>
                  <a:lnTo>
                    <a:pt x="0" y="91439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4112260" y="92710"/>
                  </a:lnTo>
                  <a:lnTo>
                    <a:pt x="4113530" y="92710"/>
                  </a:lnTo>
                  <a:lnTo>
                    <a:pt x="4114799" y="91439"/>
                  </a:lnTo>
                  <a:lnTo>
                    <a:pt x="4114799" y="90170"/>
                  </a:lnTo>
                  <a:lnTo>
                    <a:pt x="4114799" y="1270"/>
                  </a:lnTo>
                  <a:lnTo>
                    <a:pt x="4113530" y="0"/>
                  </a:lnTo>
                  <a:lnTo>
                    <a:pt x="4112260" y="0"/>
                  </a:lnTo>
                  <a:lnTo>
                    <a:pt x="1269" y="0"/>
                  </a:lnTo>
                  <a:close/>
                </a:path>
              </a:pathLst>
            </a:custGeom>
            <a:ln w="934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9300" y="688340"/>
            <a:ext cx="6951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4145" algn="l"/>
              </a:tabLst>
            </a:pPr>
            <a:r>
              <a:rPr sz="4400" spc="-5" dirty="0"/>
              <a:t>Penyebab	Permintaan</a:t>
            </a:r>
            <a:r>
              <a:rPr sz="4400" spc="-65" dirty="0"/>
              <a:t> </a:t>
            </a:r>
            <a:r>
              <a:rPr sz="4400" spc="-5" dirty="0"/>
              <a:t>SDM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184910" y="1852929"/>
            <a:ext cx="3205480" cy="31026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solidFill>
                  <a:srgbClr val="FF3300"/>
                </a:solidFill>
                <a:latin typeface="Arial"/>
                <a:cs typeface="Arial"/>
              </a:rPr>
              <a:t>Faktor</a:t>
            </a:r>
            <a:r>
              <a:rPr sz="3200" b="1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3300"/>
                </a:solidFill>
                <a:latin typeface="Arial"/>
                <a:cs typeface="Arial"/>
              </a:rPr>
              <a:t>Eksternal</a:t>
            </a:r>
            <a:endParaRPr sz="3200">
              <a:latin typeface="Arial"/>
              <a:cs typeface="Arial"/>
            </a:endParaRPr>
          </a:p>
          <a:p>
            <a:pPr marL="962660" indent="-28829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Ekonomi</a:t>
            </a:r>
            <a:endParaRPr sz="2800">
              <a:latin typeface="Arial"/>
              <a:cs typeface="Arial"/>
            </a:endParaRPr>
          </a:p>
          <a:p>
            <a:pPr marL="962660" marR="120650" indent="-28829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osia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-po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k-  hukum</a:t>
            </a:r>
            <a:endParaRPr sz="2800">
              <a:latin typeface="Arial"/>
              <a:cs typeface="Arial"/>
            </a:endParaRPr>
          </a:p>
          <a:p>
            <a:pPr marL="962660" indent="-288290">
              <a:lnSpc>
                <a:spcPct val="100000"/>
              </a:lnSpc>
              <a:spcBef>
                <a:spcPts val="69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5" dirty="0">
                <a:latin typeface="Arial"/>
                <a:cs typeface="Arial"/>
              </a:rPr>
              <a:t>Teknologi</a:t>
            </a:r>
            <a:endParaRPr sz="2800">
              <a:latin typeface="Arial"/>
              <a:cs typeface="Arial"/>
            </a:endParaRPr>
          </a:p>
          <a:p>
            <a:pPr marL="962660" indent="-288290">
              <a:lnSpc>
                <a:spcPct val="100000"/>
              </a:lnSpc>
              <a:spcBef>
                <a:spcPts val="700"/>
              </a:spcBef>
              <a:buFont typeface="Wingdings"/>
              <a:buChar char=""/>
              <a:tabLst>
                <a:tab pos="962660" algn="l"/>
              </a:tabLst>
            </a:pPr>
            <a:r>
              <a:rPr sz="2800" spc="-10" dirty="0">
                <a:latin typeface="Arial"/>
                <a:cs typeface="Arial"/>
              </a:rPr>
              <a:t>Pesaing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43600" y="3796029"/>
            <a:ext cx="2336800" cy="2879090"/>
            <a:chOff x="5943600" y="3796029"/>
            <a:chExt cx="2336800" cy="2879090"/>
          </a:xfrm>
        </p:grpSpPr>
        <p:sp>
          <p:nvSpPr>
            <p:cNvPr id="8" name="object 8"/>
            <p:cNvSpPr/>
            <p:nvPr/>
          </p:nvSpPr>
          <p:spPr>
            <a:xfrm>
              <a:off x="5943600" y="3796029"/>
              <a:ext cx="1967230" cy="2879090"/>
            </a:xfrm>
            <a:custGeom>
              <a:avLst/>
              <a:gdLst/>
              <a:ahLst/>
              <a:cxnLst/>
              <a:rect l="l" t="t" r="r" b="b"/>
              <a:pathLst>
                <a:path w="1967229" h="2879090">
                  <a:moveTo>
                    <a:pt x="0" y="0"/>
                  </a:moveTo>
                  <a:lnTo>
                    <a:pt x="0" y="2879090"/>
                  </a:lnTo>
                  <a:lnTo>
                    <a:pt x="1967229" y="2700020"/>
                  </a:lnTo>
                  <a:lnTo>
                    <a:pt x="1967229" y="146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62650" y="3812539"/>
              <a:ext cx="1929130" cy="2844800"/>
            </a:xfrm>
            <a:custGeom>
              <a:avLst/>
              <a:gdLst/>
              <a:ahLst/>
              <a:cxnLst/>
              <a:rect l="l" t="t" r="r" b="b"/>
              <a:pathLst>
                <a:path w="1929129" h="2844800">
                  <a:moveTo>
                    <a:pt x="0" y="0"/>
                  </a:moveTo>
                  <a:lnTo>
                    <a:pt x="0" y="2844800"/>
                  </a:lnTo>
                  <a:lnTo>
                    <a:pt x="1929129" y="2668270"/>
                  </a:lnTo>
                  <a:lnTo>
                    <a:pt x="1929129" y="146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4400" y="3839209"/>
              <a:ext cx="1865630" cy="2782570"/>
            </a:xfrm>
            <a:custGeom>
              <a:avLst/>
              <a:gdLst/>
              <a:ahLst/>
              <a:cxnLst/>
              <a:rect l="l" t="t" r="r" b="b"/>
              <a:pathLst>
                <a:path w="1865629" h="2782570">
                  <a:moveTo>
                    <a:pt x="0" y="0"/>
                  </a:moveTo>
                  <a:lnTo>
                    <a:pt x="0" y="2782570"/>
                  </a:lnTo>
                  <a:lnTo>
                    <a:pt x="1865629" y="2613660"/>
                  </a:lnTo>
                  <a:lnTo>
                    <a:pt x="1865629" y="140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3610" y="3867149"/>
              <a:ext cx="1808480" cy="2727960"/>
            </a:xfrm>
            <a:custGeom>
              <a:avLst/>
              <a:gdLst/>
              <a:ahLst/>
              <a:cxnLst/>
              <a:rect l="l" t="t" r="r" b="b"/>
              <a:pathLst>
                <a:path w="1808479" h="2727959">
                  <a:moveTo>
                    <a:pt x="0" y="0"/>
                  </a:moveTo>
                  <a:lnTo>
                    <a:pt x="0" y="2727960"/>
                  </a:lnTo>
                  <a:lnTo>
                    <a:pt x="1808480" y="2561590"/>
                  </a:lnTo>
                  <a:lnTo>
                    <a:pt x="1808480" y="135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0440" y="3916679"/>
              <a:ext cx="1724660" cy="2639060"/>
            </a:xfrm>
            <a:custGeom>
              <a:avLst/>
              <a:gdLst/>
              <a:ahLst/>
              <a:cxnLst/>
              <a:rect l="l" t="t" r="r" b="b"/>
              <a:pathLst>
                <a:path w="1724659" h="2639059">
                  <a:moveTo>
                    <a:pt x="1724660" y="128270"/>
                  </a:moveTo>
                  <a:lnTo>
                    <a:pt x="0" y="0"/>
                  </a:lnTo>
                  <a:lnTo>
                    <a:pt x="0" y="2639060"/>
                  </a:lnTo>
                  <a:lnTo>
                    <a:pt x="1724660" y="2479040"/>
                  </a:lnTo>
                  <a:lnTo>
                    <a:pt x="1724660" y="128270"/>
                  </a:lnTo>
                  <a:close/>
                </a:path>
              </a:pathLst>
            </a:custGeom>
            <a:solidFill>
              <a:srgbClr val="B1D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2339" y="4032249"/>
              <a:ext cx="2258060" cy="25234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1140</Words>
  <Application>Microsoft Office PowerPoint</Application>
  <PresentationFormat>Custom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Perencanaan SDM</vt:lpstr>
      <vt:lpstr>PowerPoint Presentation</vt:lpstr>
      <vt:lpstr>RUANG LINGKUP HR/HC</vt:lpstr>
      <vt:lpstr>Apa yang dimaksud dengan  Perencanaan SDM?</vt:lpstr>
      <vt:lpstr>Proses Perencanaan SDM</vt:lpstr>
      <vt:lpstr>PowerPoint Presentation</vt:lpstr>
      <vt:lpstr>Peramalan Ketersediaan</vt:lpstr>
      <vt:lpstr>Peramalan Kebutuhan</vt:lpstr>
      <vt:lpstr>Penyebab Permintaan SDM</vt:lpstr>
      <vt:lpstr>Penyebab Permintaan SDM</vt:lpstr>
      <vt:lpstr>Permintaan SDM</vt:lpstr>
      <vt:lpstr>Analisa Peramalan Kebutuhan SDM</vt:lpstr>
      <vt:lpstr>1. Ramalan Para Ahli</vt:lpstr>
      <vt:lpstr>2. Analisis Kecenderungan</vt:lpstr>
      <vt:lpstr>3. Budget and Planning Analysis</vt:lpstr>
      <vt:lpstr>4. New Venture Analysis</vt:lpstr>
      <vt:lpstr>Penawaran SDM</vt:lpstr>
      <vt:lpstr>Metode Peramalan Kebutuhan SDM</vt:lpstr>
      <vt:lpstr>Metode Peramalan Kebutuhan SDM</vt:lpstr>
      <vt:lpstr>SUMBER SDM</vt:lpstr>
      <vt:lpstr>1. SUMBER INTERNAL ORGANISASI</vt:lpstr>
      <vt:lpstr>Replacement Chart</vt:lpstr>
      <vt:lpstr>Replacement Summary</vt:lpstr>
      <vt:lpstr>Pembuatan Replacement Chart dan  Replacement Summary</vt:lpstr>
      <vt:lpstr>Formulir Skill Inventory</vt:lpstr>
      <vt:lpstr>SUMBER EKSTERNAL ORGANISASI</vt:lpstr>
      <vt:lpstr>Penentuan dan Implementasi Program</vt:lpstr>
      <vt:lpstr>Alternatif Tindakan jika Diramalkan Defisit  (Kekurangan) Karyawan</vt:lpstr>
      <vt:lpstr>Alternatif Tindakan jika Diramalkan Defisit  (Kekurangan) Karyawan</vt:lpstr>
      <vt:lpstr>Alternatif Tindakan jika Diramalkan Surplus  (Kelebihan) Karyawan</vt:lpstr>
      <vt:lpstr>Alternatif Tindakan jika Diramalkan Surplus  (Kelebihan) Karyawan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yusuf mcsn</cp:lastModifiedBy>
  <cp:revision>3</cp:revision>
  <dcterms:created xsi:type="dcterms:W3CDTF">2023-08-29T07:12:51Z</dcterms:created>
  <dcterms:modified xsi:type="dcterms:W3CDTF">2023-09-08T02:38:27Z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Impress</vt:lpwstr>
  </property>
  <property fmtid="{D5CDD505-2E9C-101B-9397-08002B2CF9AE}" pid="4" name="LastSaved">
    <vt:filetime>2023-08-29T00:00:00Z</vt:filetime>
  </property>
</Properties>
</file>