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389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A438-1FF1-4E38-A035-2B0C1B58AA66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DF9A-826A-49F3-8A5B-8DF6A54C547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  <p:transition>
    <p:cover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A438-1FF1-4E38-A035-2B0C1B58AA66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DF9A-826A-49F3-8A5B-8DF6A54C5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A438-1FF1-4E38-A035-2B0C1B58AA66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DF9A-826A-49F3-8A5B-8DF6A54C5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A438-1FF1-4E38-A035-2B0C1B58AA66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DF9A-826A-49F3-8A5B-8DF6A54C5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A438-1FF1-4E38-A035-2B0C1B58AA66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B92DF9A-826A-49F3-8A5B-8DF6A54C5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ver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A438-1FF1-4E38-A035-2B0C1B58AA66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DF9A-826A-49F3-8A5B-8DF6A54C5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A438-1FF1-4E38-A035-2B0C1B58AA66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DF9A-826A-49F3-8A5B-8DF6A54C5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A438-1FF1-4E38-A035-2B0C1B58AA66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DF9A-826A-49F3-8A5B-8DF6A54C5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A438-1FF1-4E38-A035-2B0C1B58AA66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DF9A-826A-49F3-8A5B-8DF6A54C5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A438-1FF1-4E38-A035-2B0C1B58AA66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DF9A-826A-49F3-8A5B-8DF6A54C5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BA438-1FF1-4E38-A035-2B0C1B58AA66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2DF9A-826A-49F3-8A5B-8DF6A54C5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ver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12BA438-1FF1-4E38-A035-2B0C1B58AA66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92DF9A-826A-49F3-8A5B-8DF6A54C54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>
    <p:cover dir="ru"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PEMBAHARUAN HUKUM KEPAILITAN DI INDONESIA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/>
              <a:t>UU </a:t>
            </a:r>
            <a:r>
              <a:rPr lang="en-US" dirty="0" err="1"/>
              <a:t>Kepailitan</a:t>
            </a:r>
            <a:r>
              <a:rPr lang="en-US" dirty="0"/>
              <a:t> </a:t>
            </a:r>
            <a:r>
              <a:rPr lang="en-US" dirty="0" err="1"/>
              <a:t>diatur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 </a:t>
            </a:r>
            <a:r>
              <a:rPr lang="en-US" dirty="0" err="1"/>
              <a:t>Staatsblaad</a:t>
            </a:r>
            <a:r>
              <a:rPr lang="en-US" dirty="0"/>
              <a:t> </a:t>
            </a:r>
            <a:r>
              <a:rPr lang="en-US" dirty="0" err="1"/>
              <a:t>thn</a:t>
            </a:r>
            <a:r>
              <a:rPr lang="en-US" dirty="0"/>
              <a:t> 1905 No. 217 </a:t>
            </a:r>
            <a:r>
              <a:rPr lang="en-US" dirty="0" err="1"/>
              <a:t>jo</a:t>
            </a:r>
            <a:r>
              <a:rPr lang="en-US" dirty="0"/>
              <a:t>. </a:t>
            </a:r>
            <a:r>
              <a:rPr lang="en-US" dirty="0" err="1"/>
              <a:t>Staatsblaad</a:t>
            </a:r>
            <a:r>
              <a:rPr lang="en-US" dirty="0"/>
              <a:t> </a:t>
            </a:r>
            <a:r>
              <a:rPr lang="en-US" dirty="0" err="1"/>
              <a:t>thn</a:t>
            </a:r>
            <a:r>
              <a:rPr lang="en-US" dirty="0"/>
              <a:t> 1906 No. 348 </a:t>
            </a:r>
            <a:r>
              <a:rPr lang="en-US" dirty="0" err="1"/>
              <a:t>haruslah</a:t>
            </a:r>
            <a:r>
              <a:rPr lang="en-US" dirty="0"/>
              <a:t> </a:t>
            </a:r>
            <a:r>
              <a:rPr lang="en-US" dirty="0" err="1"/>
              <a:t>disempurnakan</a:t>
            </a:r>
            <a:r>
              <a:rPr lang="en-US" dirty="0"/>
              <a:t>.</a:t>
            </a:r>
          </a:p>
          <a:p>
            <a:pPr>
              <a:buFont typeface="Arial" charset="0"/>
              <a:buChar char="•"/>
            </a:pP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tuntutan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sifatnya</a:t>
            </a:r>
            <a:r>
              <a:rPr lang="en-US" dirty="0"/>
              <a:t> </a:t>
            </a:r>
            <a:r>
              <a:rPr lang="en-US" dirty="0" err="1"/>
              <a:t>mendesak</a:t>
            </a:r>
            <a:r>
              <a:rPr lang="en-US" dirty="0"/>
              <a:t>, pd </a:t>
            </a:r>
            <a:r>
              <a:rPr lang="en-US" dirty="0" err="1"/>
              <a:t>tgl</a:t>
            </a:r>
            <a:r>
              <a:rPr lang="en-US" dirty="0"/>
              <a:t> 22 April 1998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mengeluarkan</a:t>
            </a:r>
            <a:r>
              <a:rPr lang="en-US" dirty="0"/>
              <a:t> </a:t>
            </a:r>
            <a:r>
              <a:rPr lang="en-US" dirty="0" err="1"/>
              <a:t>Perpu</a:t>
            </a:r>
            <a:r>
              <a:rPr lang="en-US" dirty="0"/>
              <a:t> no. 1 </a:t>
            </a:r>
            <a:r>
              <a:rPr lang="en-US" dirty="0" err="1"/>
              <a:t>thn</a:t>
            </a:r>
            <a:r>
              <a:rPr lang="en-US" dirty="0"/>
              <a:t> 1998.</a:t>
            </a:r>
          </a:p>
          <a:p>
            <a:pPr>
              <a:buFont typeface="Arial" charset="0"/>
              <a:buChar char="•"/>
            </a:pPr>
            <a:r>
              <a:rPr lang="en-US" dirty="0" err="1"/>
              <a:t>Akhirnya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tgl</a:t>
            </a:r>
            <a:r>
              <a:rPr lang="en-US" dirty="0"/>
              <a:t> 9 September 1998 </a:t>
            </a:r>
            <a:r>
              <a:rPr lang="en-US" dirty="0" err="1"/>
              <a:t>Perpu</a:t>
            </a:r>
            <a:r>
              <a:rPr lang="en-US" dirty="0"/>
              <a:t> No. 1 </a:t>
            </a:r>
            <a:r>
              <a:rPr lang="en-US" dirty="0" err="1"/>
              <a:t>thn</a:t>
            </a:r>
            <a:r>
              <a:rPr lang="en-US" dirty="0"/>
              <a:t> 1998 </a:t>
            </a:r>
            <a:r>
              <a:rPr lang="en-US" dirty="0" err="1"/>
              <a:t>disahkan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UU No. 4 </a:t>
            </a:r>
            <a:r>
              <a:rPr lang="en-US" dirty="0" err="1"/>
              <a:t>thn</a:t>
            </a:r>
            <a:r>
              <a:rPr lang="en-US" dirty="0"/>
              <a:t> 1998 </a:t>
            </a:r>
            <a:r>
              <a:rPr lang="en-US" dirty="0" err="1"/>
              <a:t>ttg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Perpu</a:t>
            </a:r>
            <a:r>
              <a:rPr lang="en-US" dirty="0"/>
              <a:t> </a:t>
            </a:r>
            <a:r>
              <a:rPr lang="en-US" dirty="0" err="1"/>
              <a:t>Kepailitan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UU.</a:t>
            </a: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PENGERTIAN DAN DASAR HUKUM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6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perjanjian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kreditur</a:t>
            </a:r>
            <a:r>
              <a:rPr lang="en-US" dirty="0"/>
              <a:t> (</a:t>
            </a:r>
            <a:r>
              <a:rPr lang="en-US" i="1" dirty="0"/>
              <a:t>creditor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debitur</a:t>
            </a:r>
            <a:r>
              <a:rPr lang="en-US" dirty="0"/>
              <a:t> (</a:t>
            </a:r>
            <a:r>
              <a:rPr lang="en-US" i="1" dirty="0" err="1"/>
              <a:t>debitor</a:t>
            </a:r>
            <a:r>
              <a:rPr lang="en-US" dirty="0"/>
              <a:t>).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/>
              <a:t>Masing2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hak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kewajiban</a:t>
            </a:r>
            <a:r>
              <a:rPr lang="en-US" dirty="0"/>
              <a:t>. </a:t>
            </a:r>
            <a:r>
              <a:rPr lang="en-US" dirty="0" err="1"/>
              <a:t>Prestasi</a:t>
            </a:r>
            <a:r>
              <a:rPr lang="en-US" dirty="0"/>
              <a:t>, </a:t>
            </a:r>
            <a:r>
              <a:rPr lang="en-US" dirty="0" err="1"/>
              <a:t>memberi</a:t>
            </a:r>
            <a:r>
              <a:rPr lang="en-US" dirty="0"/>
              <a:t>, </a:t>
            </a:r>
            <a:r>
              <a:rPr lang="en-US" dirty="0" err="1"/>
              <a:t>berbuat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berbuat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.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Anglo Saxon </a:t>
            </a:r>
            <a:r>
              <a:rPr lang="en-US" dirty="0" err="1"/>
              <a:t>dikenal</a:t>
            </a:r>
            <a:r>
              <a:rPr lang="en-US" dirty="0"/>
              <a:t> </a:t>
            </a:r>
            <a:r>
              <a:rPr lang="en-US" dirty="0" err="1"/>
              <a:t>dgn</a:t>
            </a:r>
            <a:r>
              <a:rPr lang="en-US" dirty="0"/>
              <a:t> </a:t>
            </a:r>
            <a:r>
              <a:rPr lang="en-US" dirty="0" err="1"/>
              <a:t>istilah</a:t>
            </a:r>
            <a:r>
              <a:rPr lang="en-US" dirty="0"/>
              <a:t> “</a:t>
            </a:r>
            <a:r>
              <a:rPr lang="en-US" i="1" dirty="0"/>
              <a:t>consideration”. </a:t>
            </a: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7091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	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sz="3600" dirty="0" err="1"/>
              <a:t>Prestasi</a:t>
            </a:r>
            <a:r>
              <a:rPr lang="en-US" sz="3600" dirty="0"/>
              <a:t> (</a:t>
            </a:r>
            <a:r>
              <a:rPr lang="en-US" sz="3600" i="1" dirty="0"/>
              <a:t>consideration)</a:t>
            </a:r>
            <a:r>
              <a:rPr lang="en-US" sz="3600" dirty="0"/>
              <a:t> </a:t>
            </a:r>
            <a:r>
              <a:rPr lang="en-US" sz="3600" dirty="0" err="1"/>
              <a:t>merupakan</a:t>
            </a:r>
            <a:r>
              <a:rPr lang="en-US" sz="3600" dirty="0"/>
              <a:t> </a:t>
            </a:r>
            <a:r>
              <a:rPr lang="en-US" sz="3600" dirty="0" err="1"/>
              <a:t>suatu</a:t>
            </a:r>
            <a:r>
              <a:rPr lang="en-US" sz="3600" dirty="0"/>
              <a:t> yang </a:t>
            </a:r>
            <a:r>
              <a:rPr lang="en-US" sz="3600" dirty="0" err="1"/>
              <a:t>diberikan</a:t>
            </a:r>
            <a:r>
              <a:rPr lang="en-US" sz="3600" dirty="0"/>
              <a:t>, </a:t>
            </a:r>
            <a:r>
              <a:rPr lang="en-US" sz="3600" dirty="0" err="1"/>
              <a:t>dijanjikank</a:t>
            </a:r>
            <a:r>
              <a:rPr lang="en-US" sz="3600" dirty="0"/>
              <a:t>,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dilakukan</a:t>
            </a:r>
            <a:r>
              <a:rPr lang="en-US" sz="3600" dirty="0"/>
              <a:t> </a:t>
            </a:r>
            <a:r>
              <a:rPr lang="en-US" sz="3600" dirty="0" err="1"/>
              <a:t>secara</a:t>
            </a:r>
            <a:r>
              <a:rPr lang="en-US" sz="3600" dirty="0"/>
              <a:t> </a:t>
            </a:r>
            <a:r>
              <a:rPr lang="en-US" sz="3600" dirty="0" err="1"/>
              <a:t>timbal</a:t>
            </a:r>
            <a:r>
              <a:rPr lang="en-US" sz="3600" dirty="0"/>
              <a:t> </a:t>
            </a:r>
            <a:r>
              <a:rPr lang="en-US" sz="3600" dirty="0" err="1"/>
              <a:t>balik</a:t>
            </a:r>
            <a:r>
              <a:rPr lang="en-US" sz="3600" dirty="0"/>
              <a:t>. </a:t>
            </a:r>
            <a:r>
              <a:rPr lang="en-US" sz="3600" dirty="0" err="1"/>
              <a:t>Perbuatan</a:t>
            </a:r>
            <a:r>
              <a:rPr lang="en-US" sz="3600" dirty="0"/>
              <a:t>, </a:t>
            </a:r>
            <a:r>
              <a:rPr lang="en-US" sz="3600" dirty="0" err="1"/>
              <a:t>sikap</a:t>
            </a:r>
            <a:r>
              <a:rPr lang="en-US" sz="3600" dirty="0"/>
              <a:t>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berbuat</a:t>
            </a:r>
            <a:r>
              <a:rPr lang="en-US" sz="3600" dirty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janji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masing-masing</a:t>
            </a:r>
            <a:r>
              <a:rPr lang="en-US" sz="3600" dirty="0"/>
              <a:t> </a:t>
            </a:r>
            <a:r>
              <a:rPr lang="en-US" sz="3600" dirty="0" err="1"/>
              <a:t>pihak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harga</a:t>
            </a:r>
            <a:r>
              <a:rPr lang="en-US" sz="3600" dirty="0"/>
              <a:t> </a:t>
            </a:r>
            <a:r>
              <a:rPr lang="en-US" sz="3600" dirty="0" err="1"/>
              <a:t>bagi</a:t>
            </a:r>
            <a:r>
              <a:rPr lang="en-US" sz="3600" dirty="0"/>
              <a:t> </a:t>
            </a:r>
            <a:r>
              <a:rPr lang="en-US" sz="3600" dirty="0" err="1"/>
              <a:t>janji</a:t>
            </a:r>
            <a:r>
              <a:rPr lang="en-US" sz="3600" dirty="0"/>
              <a:t> yang </a:t>
            </a:r>
            <a:r>
              <a:rPr lang="en-US" sz="3600" dirty="0" err="1"/>
              <a:t>telah</a:t>
            </a:r>
            <a:r>
              <a:rPr lang="en-US" sz="3600" dirty="0"/>
              <a:t> </a:t>
            </a:r>
            <a:r>
              <a:rPr lang="en-US" sz="3600" dirty="0" err="1"/>
              <a:t>dibeli</a:t>
            </a:r>
            <a:r>
              <a:rPr lang="en-US" sz="3600" dirty="0"/>
              <a:t> </a:t>
            </a:r>
            <a:r>
              <a:rPr lang="en-US" sz="3600" dirty="0" err="1"/>
              <a:t>oleh</a:t>
            </a:r>
            <a:r>
              <a:rPr lang="en-US" sz="3600" dirty="0"/>
              <a:t> </a:t>
            </a:r>
            <a:r>
              <a:rPr lang="en-US" sz="3600" dirty="0" err="1"/>
              <a:t>pihak</a:t>
            </a:r>
            <a:r>
              <a:rPr lang="en-US" sz="3600" dirty="0"/>
              <a:t> </a:t>
            </a:r>
            <a:r>
              <a:rPr lang="en-US" sz="3600" dirty="0" err="1"/>
              <a:t>lainnya</a:t>
            </a:r>
            <a:r>
              <a:rPr lang="en-US" sz="3600" dirty="0"/>
              <a:t>.</a:t>
            </a: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791200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berutang</a:t>
            </a:r>
            <a:r>
              <a:rPr lang="en-US" dirty="0"/>
              <a:t> </a:t>
            </a:r>
            <a:r>
              <a:rPr lang="en-US" dirty="0" err="1"/>
              <a:t>lalai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kewajibannya</a:t>
            </a:r>
            <a:r>
              <a:rPr lang="en-US" dirty="0"/>
              <a:t>,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disebabkan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memaksa</a:t>
            </a:r>
            <a:r>
              <a:rPr lang="en-US" dirty="0"/>
              <a:t> (</a:t>
            </a:r>
            <a:r>
              <a:rPr lang="en-US" i="1" dirty="0" err="1"/>
              <a:t>overmacht</a:t>
            </a:r>
            <a:r>
              <a:rPr lang="en-US" dirty="0"/>
              <a:t>).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ingkar</a:t>
            </a:r>
            <a:r>
              <a:rPr lang="en-US" dirty="0"/>
              <a:t> </a:t>
            </a:r>
            <a:r>
              <a:rPr lang="en-US" dirty="0" err="1"/>
              <a:t>janji</a:t>
            </a:r>
            <a:r>
              <a:rPr lang="en-US" dirty="0"/>
              <a:t> (</a:t>
            </a:r>
            <a:r>
              <a:rPr lang="en-US" i="1" dirty="0" err="1"/>
              <a:t>wanprestasi</a:t>
            </a:r>
            <a:r>
              <a:rPr lang="en-US" dirty="0"/>
              <a:t>).</a:t>
            </a:r>
          </a:p>
          <a:p>
            <a:pPr>
              <a:buFont typeface="Arial" charset="0"/>
              <a:buChar char="•"/>
            </a:pP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prdt</a:t>
            </a:r>
            <a:r>
              <a:rPr lang="en-US" dirty="0"/>
              <a:t> </a:t>
            </a:r>
            <a:r>
              <a:rPr lang="en-US" dirty="0" err="1"/>
              <a:t>mengenal</a:t>
            </a:r>
            <a:r>
              <a:rPr lang="en-US" dirty="0"/>
              <a:t> 3 </a:t>
            </a:r>
            <a:r>
              <a:rPr lang="en-US" dirty="0" err="1"/>
              <a:t>btk</a:t>
            </a:r>
            <a:r>
              <a:rPr lang="en-US" dirty="0"/>
              <a:t> </a:t>
            </a:r>
            <a:r>
              <a:rPr lang="en-US" dirty="0" err="1"/>
              <a:t>wanprestasi</a:t>
            </a:r>
            <a:r>
              <a:rPr lang="en-US" dirty="0"/>
              <a:t>:</a:t>
            </a:r>
          </a:p>
          <a:p>
            <a:pPr marL="1042416" lvl="1" indent="-457200">
              <a:buAutoNum type="arabicPeriod"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sekali</a:t>
            </a:r>
            <a:endParaRPr lang="en-US" dirty="0"/>
          </a:p>
          <a:p>
            <a:pPr marL="1042416" lvl="1" indent="-457200">
              <a:buAutoNum type="arabicPeriod"/>
            </a:pPr>
            <a:r>
              <a:rPr lang="en-US" dirty="0" err="1"/>
              <a:t>Terlambat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prestasi</a:t>
            </a:r>
            <a:endParaRPr lang="en-US" dirty="0"/>
          </a:p>
          <a:p>
            <a:pPr marL="1042416" lvl="1" indent="-457200">
              <a:buAutoNum type="arabicPeriod"/>
            </a:pP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baik</a:t>
            </a:r>
            <a:endParaRPr lang="en-US" dirty="0"/>
          </a:p>
          <a:p>
            <a:pPr marL="1042416" lvl="1" indent="-457200">
              <a:buFont typeface="Arial" charset="0"/>
              <a:buChar char="•"/>
            </a:pPr>
            <a:endParaRPr lang="en-US" dirty="0"/>
          </a:p>
          <a:p>
            <a:pPr marL="1042416" lvl="1" indent="-457200">
              <a:buFont typeface="Arial" charset="0"/>
              <a:buChar char="•"/>
            </a:pPr>
            <a:r>
              <a:rPr lang="en-US" dirty="0" err="1"/>
              <a:t>Diselesaikan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lembaga</a:t>
            </a:r>
            <a:r>
              <a:rPr lang="en-US" dirty="0"/>
              <a:t> </a:t>
            </a:r>
            <a:r>
              <a:rPr lang="en-US" dirty="0" err="1"/>
              <a:t>kepailitan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penundaan</a:t>
            </a:r>
            <a:r>
              <a:rPr lang="en-US" dirty="0"/>
              <a:t> </a:t>
            </a:r>
            <a:r>
              <a:rPr lang="en-US" dirty="0" err="1"/>
              <a:t>pembayaran</a:t>
            </a:r>
            <a:r>
              <a:rPr lang="en-US" dirty="0"/>
              <a:t>.</a:t>
            </a:r>
          </a:p>
          <a:p>
            <a:pPr marL="1042416" lvl="1" indent="-457200">
              <a:buFont typeface="Arial" charset="0"/>
              <a:buChar char="•"/>
            </a:pP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1131 </a:t>
            </a:r>
            <a:r>
              <a:rPr lang="en-US" dirty="0" err="1"/>
              <a:t>dan</a:t>
            </a:r>
            <a:r>
              <a:rPr lang="en-US" dirty="0"/>
              <a:t> 1132 BW</a:t>
            </a:r>
          </a:p>
          <a:p>
            <a:pPr marL="1042416" lvl="1" indent="-457200">
              <a:buFont typeface="Arial" charset="0"/>
              <a:buChar char="•"/>
            </a:pPr>
            <a:endParaRPr lang="en-US" dirty="0"/>
          </a:p>
          <a:p>
            <a:pPr marL="1042416" lvl="1" indent="-457200">
              <a:buNone/>
            </a:pPr>
            <a:r>
              <a:rPr lang="en-US" dirty="0"/>
              <a:t> </a:t>
            </a: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PENGERTIAN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/>
              <a:t>Pailit</a:t>
            </a:r>
            <a:r>
              <a:rPr lang="en-US" dirty="0"/>
              <a:t>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i="1" dirty="0" err="1"/>
              <a:t>Faillite</a:t>
            </a:r>
            <a:r>
              <a:rPr lang="en-US" i="1" dirty="0"/>
              <a:t> (</a:t>
            </a:r>
            <a:r>
              <a:rPr lang="en-US" dirty="0" err="1"/>
              <a:t>Perancis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i="1" dirty="0" err="1"/>
              <a:t>Failliet</a:t>
            </a:r>
            <a:r>
              <a:rPr lang="en-US" i="1" dirty="0"/>
              <a:t> (</a:t>
            </a:r>
            <a:r>
              <a:rPr lang="en-US" dirty="0" err="1"/>
              <a:t>Belanda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i="1" dirty="0"/>
              <a:t>To fail (</a:t>
            </a:r>
            <a:r>
              <a:rPr lang="en-US" dirty="0" err="1"/>
              <a:t>Inggris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i="1" dirty="0" err="1"/>
              <a:t>Faillire</a:t>
            </a:r>
            <a:r>
              <a:rPr lang="en-US" i="1" dirty="0"/>
              <a:t> </a:t>
            </a:r>
            <a:r>
              <a:rPr lang="en-US" dirty="0"/>
              <a:t>(Latin)</a:t>
            </a:r>
            <a:endParaRPr lang="en-US" i="1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err="1"/>
              <a:t>Pailit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diartikan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debitur</a:t>
            </a:r>
            <a:r>
              <a:rPr lang="en-US" dirty="0"/>
              <a:t> (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berutang</a:t>
            </a:r>
            <a:r>
              <a:rPr lang="en-US" dirty="0"/>
              <a:t>)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berhenti</a:t>
            </a:r>
            <a:r>
              <a:rPr lang="en-US" dirty="0"/>
              <a:t> </a:t>
            </a:r>
            <a:r>
              <a:rPr lang="en-US" dirty="0" err="1"/>
              <a:t>membayar</a:t>
            </a:r>
            <a:r>
              <a:rPr lang="en-US" dirty="0"/>
              <a:t> (</a:t>
            </a:r>
            <a:r>
              <a:rPr lang="en-US" dirty="0" err="1"/>
              <a:t>tdk</a:t>
            </a:r>
            <a:r>
              <a:rPr lang="en-US" dirty="0"/>
              <a:t> </a:t>
            </a:r>
            <a:r>
              <a:rPr lang="en-US" dirty="0" err="1"/>
              <a:t>membyr</a:t>
            </a:r>
            <a:r>
              <a:rPr lang="en-US" dirty="0"/>
              <a:t>) </a:t>
            </a:r>
            <a:r>
              <a:rPr lang="en-US" dirty="0" err="1"/>
              <a:t>utang-utangnya</a:t>
            </a:r>
            <a:r>
              <a:rPr lang="en-US" dirty="0"/>
              <a:t>.</a:t>
            </a:r>
          </a:p>
          <a:p>
            <a:pPr algn="just">
              <a:buNone/>
            </a:pPr>
            <a:endParaRPr lang="en-US" dirty="0"/>
          </a:p>
          <a:p>
            <a:pPr algn="just">
              <a:buNone/>
            </a:pPr>
            <a:r>
              <a:rPr lang="en-US" dirty="0" err="1"/>
              <a:t>Pasal</a:t>
            </a:r>
            <a:r>
              <a:rPr lang="en-US" dirty="0"/>
              <a:t> 1 </a:t>
            </a:r>
            <a:r>
              <a:rPr lang="en-US" dirty="0" err="1"/>
              <a:t>ayat</a:t>
            </a:r>
            <a:r>
              <a:rPr lang="en-US" dirty="0"/>
              <a:t> 1 UU No. 4 </a:t>
            </a:r>
            <a:r>
              <a:rPr lang="en-US" dirty="0" err="1"/>
              <a:t>thn</a:t>
            </a:r>
            <a:r>
              <a:rPr lang="en-US" dirty="0"/>
              <a:t> 1998</a:t>
            </a:r>
          </a:p>
          <a:p>
            <a:pPr algn="just">
              <a:buNone/>
            </a:pPr>
            <a:r>
              <a:rPr lang="en-US" dirty="0"/>
              <a:t>	</a:t>
            </a:r>
            <a:r>
              <a:rPr lang="en-US" dirty="0" err="1"/>
              <a:t>Kepailitan</a:t>
            </a:r>
            <a:r>
              <a:rPr lang="en-US" dirty="0"/>
              <a:t> </a:t>
            </a:r>
            <a:r>
              <a:rPr lang="en-US" dirty="0" err="1"/>
              <a:t>adlh</a:t>
            </a:r>
            <a:r>
              <a:rPr lang="en-US" dirty="0"/>
              <a:t> </a:t>
            </a:r>
            <a:r>
              <a:rPr lang="en-US" dirty="0" err="1"/>
              <a:t>sita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kekayaan</a:t>
            </a:r>
            <a:r>
              <a:rPr lang="en-US" dirty="0"/>
              <a:t> </a:t>
            </a:r>
            <a:r>
              <a:rPr lang="en-US" dirty="0" err="1"/>
              <a:t>debitor</a:t>
            </a:r>
            <a:r>
              <a:rPr lang="en-US" dirty="0"/>
              <a:t> </a:t>
            </a:r>
            <a:r>
              <a:rPr lang="en-US" dirty="0" err="1"/>
              <a:t>pailit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pengurusan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pemberesannya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kurator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bwh</a:t>
            </a:r>
            <a:r>
              <a:rPr lang="en-US" dirty="0"/>
              <a:t> </a:t>
            </a:r>
            <a:r>
              <a:rPr lang="en-US" dirty="0" err="1"/>
              <a:t>pengawasan</a:t>
            </a:r>
            <a:r>
              <a:rPr lang="en-US" dirty="0"/>
              <a:t> hakim </a:t>
            </a:r>
            <a:r>
              <a:rPr lang="en-US" dirty="0" err="1"/>
              <a:t>pengawas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Kepailitan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err="1"/>
              <a:t>KUHPerdata</a:t>
            </a:r>
            <a:r>
              <a:rPr lang="en-US" dirty="0"/>
              <a:t>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Pasal</a:t>
            </a:r>
            <a:r>
              <a:rPr lang="en-US" dirty="0"/>
              <a:t> 1131 </a:t>
            </a:r>
            <a:r>
              <a:rPr lang="en-US" dirty="0" err="1"/>
              <a:t>dan</a:t>
            </a:r>
            <a:r>
              <a:rPr lang="en-US" dirty="0"/>
              <a:t> 1132</a:t>
            </a:r>
          </a:p>
          <a:p>
            <a:pPr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UU No. 4 </a:t>
            </a:r>
            <a:r>
              <a:rPr lang="en-US" dirty="0" err="1"/>
              <a:t>Tahun</a:t>
            </a:r>
            <a:r>
              <a:rPr lang="en-US" dirty="0"/>
              <a:t> 1998 </a:t>
            </a:r>
            <a:r>
              <a:rPr lang="en-US" dirty="0" err="1"/>
              <a:t>diganti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UU no. 37 </a:t>
            </a:r>
            <a:r>
              <a:rPr lang="en-US" dirty="0" err="1"/>
              <a:t>tahun</a:t>
            </a:r>
            <a:r>
              <a:rPr lang="en-US" dirty="0"/>
              <a:t> 2004</a:t>
            </a: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7924800" cy="5638800"/>
          </a:xfrm>
        </p:spPr>
        <p:txBody>
          <a:bodyPr/>
          <a:lstStyle/>
          <a:p>
            <a:pPr algn="l"/>
            <a:r>
              <a:rPr lang="en-US" dirty="0" err="1"/>
              <a:t>Seblmnya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Indonesia </a:t>
            </a:r>
            <a:r>
              <a:rPr lang="en-US" dirty="0" err="1"/>
              <a:t>berlaku</a:t>
            </a:r>
            <a:r>
              <a:rPr lang="en-US" dirty="0"/>
              <a:t>:</a:t>
            </a:r>
          </a:p>
          <a:p>
            <a:pPr algn="l"/>
            <a:r>
              <a:rPr lang="en-US" dirty="0"/>
              <a:t>UU </a:t>
            </a:r>
            <a:r>
              <a:rPr lang="en-US" dirty="0" err="1"/>
              <a:t>ttg</a:t>
            </a:r>
            <a:r>
              <a:rPr lang="en-US" dirty="0"/>
              <a:t> </a:t>
            </a:r>
            <a:r>
              <a:rPr lang="en-US" dirty="0" err="1"/>
              <a:t>Kepailitan</a:t>
            </a:r>
            <a:r>
              <a:rPr lang="en-US" dirty="0"/>
              <a:t> (</a:t>
            </a:r>
            <a:r>
              <a:rPr lang="en-US" dirty="0" err="1"/>
              <a:t>Faillissements-verordening</a:t>
            </a:r>
            <a:r>
              <a:rPr lang="en-US" dirty="0"/>
              <a:t>, St 1905 </a:t>
            </a:r>
            <a:r>
              <a:rPr lang="en-US" dirty="0" err="1"/>
              <a:t>jo</a:t>
            </a:r>
            <a:r>
              <a:rPr lang="en-US" dirty="0"/>
              <a:t>. St. 1906:348</a:t>
            </a:r>
          </a:p>
          <a:p>
            <a:pPr algn="l"/>
            <a:endParaRPr lang="en-US" dirty="0"/>
          </a:p>
          <a:p>
            <a:pPr algn="l"/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Pengganti</a:t>
            </a:r>
            <a:r>
              <a:rPr lang="en-US" dirty="0"/>
              <a:t> UU no. 1 </a:t>
            </a:r>
            <a:r>
              <a:rPr lang="en-US" dirty="0" err="1"/>
              <a:t>thn</a:t>
            </a:r>
            <a:r>
              <a:rPr lang="en-US" dirty="0"/>
              <a:t> 1998 </a:t>
            </a:r>
            <a:r>
              <a:rPr lang="en-US" dirty="0" err="1"/>
              <a:t>ttg</a:t>
            </a:r>
            <a:r>
              <a:rPr lang="en-US" dirty="0"/>
              <a:t> </a:t>
            </a:r>
            <a:r>
              <a:rPr lang="en-US" dirty="0" err="1"/>
              <a:t>Perubahan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UU </a:t>
            </a:r>
            <a:r>
              <a:rPr lang="en-US" dirty="0" err="1"/>
              <a:t>tg</a:t>
            </a:r>
            <a:r>
              <a:rPr lang="en-US" dirty="0"/>
              <a:t> </a:t>
            </a:r>
            <a:r>
              <a:rPr lang="en-US" dirty="0" err="1"/>
              <a:t>Kepailitan</a:t>
            </a:r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dirty="0"/>
              <a:t>UU no. 4 </a:t>
            </a:r>
            <a:r>
              <a:rPr lang="en-US" dirty="0" err="1"/>
              <a:t>thn</a:t>
            </a:r>
            <a:r>
              <a:rPr lang="en-US" dirty="0"/>
              <a:t> 1998 </a:t>
            </a:r>
          </a:p>
        </p:txBody>
      </p:sp>
    </p:spTree>
  </p:cSld>
  <p:clrMapOvr>
    <a:masterClrMapping/>
  </p:clrMapOvr>
  <p:transition>
    <p:cover dir="r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468</TotalTime>
  <Words>362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Book Antiqua</vt:lpstr>
      <vt:lpstr>Lucida Sans</vt:lpstr>
      <vt:lpstr>Wingdings</vt:lpstr>
      <vt:lpstr>Wingdings 2</vt:lpstr>
      <vt:lpstr>Wingdings 3</vt:lpstr>
      <vt:lpstr>Apex</vt:lpstr>
      <vt:lpstr>PEMBAHARUAN HUKUM KEPAILITAN DI INDONESIA</vt:lpstr>
      <vt:lpstr>PENGERTIAN DAN DASAR HUKUM</vt:lpstr>
      <vt:lpstr>PowerPoint Presentation</vt:lpstr>
      <vt:lpstr>PowerPoint Presentation</vt:lpstr>
      <vt:lpstr>PENGERTIAN</vt:lpstr>
      <vt:lpstr>PowerPoint Presentation</vt:lpstr>
      <vt:lpstr>Dasar Hukum Kepailitan </vt:lpstr>
      <vt:lpstr>PowerPoint Presentation</vt:lpstr>
    </vt:vector>
  </TitlesOfParts>
  <Company>none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 Sejarah hukum perdata dan hukum dagang</dc:title>
  <dc:creator>admin</dc:creator>
  <cp:lastModifiedBy> </cp:lastModifiedBy>
  <cp:revision>60</cp:revision>
  <dcterms:created xsi:type="dcterms:W3CDTF">2010-02-05T01:41:59Z</dcterms:created>
  <dcterms:modified xsi:type="dcterms:W3CDTF">2022-09-12T00:31:35Z</dcterms:modified>
</cp:coreProperties>
</file>