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Glacial Indifference" panose="020B0604020202020204" charset="0"/>
      <p:regular r:id="rId20"/>
    </p:embeddedFont>
    <p:embeddedFont>
      <p:font typeface="Glacial Indifference Bold" panose="020B0604020202020204" charset="0"/>
      <p:regular r:id="rId21"/>
    </p:embeddedFont>
    <p:embeddedFont>
      <p:font typeface="Poppins" panose="020B0604020202020204" charset="0"/>
      <p:regular r:id="rId22"/>
    </p:embeddedFont>
    <p:embeddedFont>
      <p:font typeface="Poppins Bold" panose="020B0604020202020204" charset="0"/>
      <p:regular r:id="rId23"/>
    </p:embeddedFont>
    <p:embeddedFont>
      <p:font typeface="Poppins Italic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2010" y="6151172"/>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93" y="9538295"/>
            <a:ext cx="18288000" cy="641795"/>
            <a:chOff x="0" y="0"/>
            <a:chExt cx="4816593" cy="169032"/>
          </a:xfrm>
        </p:grpSpPr>
        <p:sp>
          <p:nvSpPr>
            <p:cNvPr id="6" name="Freeform 6"/>
            <p:cNvSpPr/>
            <p:nvPr/>
          </p:nvSpPr>
          <p:spPr>
            <a:xfrm>
              <a:off x="0" y="0"/>
              <a:ext cx="4816592" cy="169032"/>
            </a:xfrm>
            <a:custGeom>
              <a:avLst/>
              <a:gdLst/>
              <a:ahLst/>
              <a:cxnLst/>
              <a:rect l="l" t="t" r="r" b="b"/>
              <a:pathLst>
                <a:path w="4816592" h="169032">
                  <a:moveTo>
                    <a:pt x="0" y="0"/>
                  </a:moveTo>
                  <a:lnTo>
                    <a:pt x="4816592" y="0"/>
                  </a:lnTo>
                  <a:lnTo>
                    <a:pt x="4816592" y="169032"/>
                  </a:lnTo>
                  <a:lnTo>
                    <a:pt x="0" y="169032"/>
                  </a:lnTo>
                  <a:close/>
                </a:path>
              </a:pathLst>
            </a:custGeom>
            <a:solidFill>
              <a:srgbClr val="1B3640"/>
            </a:solidFill>
          </p:spPr>
        </p:sp>
        <p:sp>
          <p:nvSpPr>
            <p:cNvPr id="7" name="TextBox 7"/>
            <p:cNvSpPr txBox="1"/>
            <p:nvPr/>
          </p:nvSpPr>
          <p:spPr>
            <a:xfrm>
              <a:off x="0" y="-38100"/>
              <a:ext cx="4816593" cy="207132"/>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flipV="1">
            <a:off x="74" y="10222953"/>
            <a:ext cx="18288000" cy="19050"/>
          </a:xfrm>
          <a:prstGeom prst="line">
            <a:avLst/>
          </a:prstGeom>
          <a:ln w="142875" cap="flat">
            <a:solidFill>
              <a:srgbClr val="EC791E"/>
            </a:solidFill>
            <a:prstDash val="solid"/>
            <a:headEnd type="none" w="sm" len="sm"/>
            <a:tailEnd type="none" w="sm" len="sm"/>
          </a:ln>
        </p:spPr>
      </p:sp>
      <p:grpSp>
        <p:nvGrpSpPr>
          <p:cNvPr id="9" name="Group 9"/>
          <p:cNvGrpSpPr>
            <a:grpSpLocks noChangeAspect="1"/>
          </p:cNvGrpSpPr>
          <p:nvPr/>
        </p:nvGrpSpPr>
        <p:grpSpPr>
          <a:xfrm>
            <a:off x="-2971800" y="1464096"/>
            <a:ext cx="5231810" cy="4530511"/>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tx2">
                  <a:lumMod val="20000"/>
                  <a:lumOff val="80000"/>
                </a:schemeClr>
              </a:solidFill>
            </a:ln>
          </p:spPr>
        </p:sp>
      </p:grpSp>
      <p:grpSp>
        <p:nvGrpSpPr>
          <p:cNvPr id="11" name="Group 11"/>
          <p:cNvGrpSpPr>
            <a:grpSpLocks noChangeAspect="1"/>
          </p:cNvGrpSpPr>
          <p:nvPr/>
        </p:nvGrpSpPr>
        <p:grpSpPr>
          <a:xfrm>
            <a:off x="1066800" y="3807634"/>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DE59">
                <a:alpha val="29804"/>
              </a:srgbClr>
            </a:solidFill>
            <a:ln w="12700">
              <a:solidFill>
                <a:schemeClr val="accent6">
                  <a:lumMod val="20000"/>
                  <a:lumOff val="80000"/>
                </a:schemeClr>
              </a:solidFill>
            </a:ln>
          </p:spPr>
        </p:sp>
      </p:grpSp>
      <p:sp>
        <p:nvSpPr>
          <p:cNvPr id="13" name="Freeform 13"/>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4" name="Freeform 14"/>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5" name="Freeform 15"/>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16" name="Freeform 16"/>
          <p:cNvSpPr/>
          <p:nvPr/>
        </p:nvSpPr>
        <p:spPr>
          <a:xfrm>
            <a:off x="12267007" y="-1789"/>
            <a:ext cx="7087793" cy="10631689"/>
          </a:xfrm>
          <a:custGeom>
            <a:avLst/>
            <a:gdLst/>
            <a:ahLst/>
            <a:cxnLst/>
            <a:rect l="l" t="t" r="r" b="b"/>
            <a:pathLst>
              <a:path w="7087793" h="10631689">
                <a:moveTo>
                  <a:pt x="0" y="0"/>
                </a:moveTo>
                <a:lnTo>
                  <a:pt x="7087793" y="0"/>
                </a:lnTo>
                <a:lnTo>
                  <a:pt x="7087793" y="10631690"/>
                </a:lnTo>
                <a:lnTo>
                  <a:pt x="0" y="10631690"/>
                </a:lnTo>
                <a:lnTo>
                  <a:pt x="0" y="0"/>
                </a:lnTo>
                <a:close/>
              </a:path>
            </a:pathLst>
          </a:custGeom>
          <a:blipFill>
            <a:blip r:embed="rId5"/>
            <a:stretch>
              <a:fillRect/>
            </a:stretch>
          </a:blipFill>
        </p:spPr>
      </p:sp>
      <p:sp>
        <p:nvSpPr>
          <p:cNvPr id="17" name="Freeform 17"/>
          <p:cNvSpPr/>
          <p:nvPr/>
        </p:nvSpPr>
        <p:spPr>
          <a:xfrm>
            <a:off x="10665653" y="7440430"/>
            <a:ext cx="8231947" cy="1615520"/>
          </a:xfrm>
          <a:custGeom>
            <a:avLst/>
            <a:gdLst/>
            <a:ahLst/>
            <a:cxnLst/>
            <a:rect l="l" t="t" r="r" b="b"/>
            <a:pathLst>
              <a:path w="8231947" h="1615520">
                <a:moveTo>
                  <a:pt x="0" y="0"/>
                </a:moveTo>
                <a:lnTo>
                  <a:pt x="8231947" y="0"/>
                </a:lnTo>
                <a:lnTo>
                  <a:pt x="8231947" y="1615519"/>
                </a:lnTo>
                <a:lnTo>
                  <a:pt x="0" y="1615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5791200" y="2400300"/>
            <a:ext cx="9305836" cy="1921039"/>
          </a:xfrm>
          <a:prstGeom prst="rect">
            <a:avLst/>
          </a:prstGeom>
        </p:spPr>
        <p:txBody>
          <a:bodyPr lIns="0" tIns="0" rIns="0" bIns="0" rtlCol="0" anchor="t">
            <a:spAutoFit/>
          </a:bodyPr>
          <a:lstStyle/>
          <a:p>
            <a:pPr marL="0" lvl="0" indent="0" algn="l">
              <a:lnSpc>
                <a:spcPts val="7591"/>
              </a:lnSpc>
              <a:spcBef>
                <a:spcPct val="0"/>
              </a:spcBef>
            </a:pPr>
            <a:r>
              <a:rPr lang="en-US" sz="6000" spc="69" dirty="0">
                <a:solidFill>
                  <a:srgbClr val="1B3640"/>
                </a:solidFill>
                <a:latin typeface="Poppins Bold"/>
                <a:ea typeface="Poppins Bold"/>
                <a:cs typeface="Poppins Bold"/>
                <a:sym typeface="Poppins Bold"/>
              </a:rPr>
              <a:t>ASAL USUL TEORI ORGANISASI</a:t>
            </a:r>
          </a:p>
        </p:txBody>
      </p:sp>
      <p:sp>
        <p:nvSpPr>
          <p:cNvPr id="19" name="TextBox 19"/>
          <p:cNvSpPr txBox="1"/>
          <p:nvPr/>
        </p:nvSpPr>
        <p:spPr>
          <a:xfrm>
            <a:off x="5791200" y="8191500"/>
            <a:ext cx="9305717" cy="600677"/>
          </a:xfrm>
          <a:prstGeom prst="rect">
            <a:avLst/>
          </a:prstGeom>
        </p:spPr>
        <p:txBody>
          <a:bodyPr lIns="0" tIns="0" rIns="0" bIns="0" rtlCol="0" anchor="t">
            <a:spAutoFit/>
          </a:bodyPr>
          <a:lstStyle/>
          <a:p>
            <a:pPr marL="0" lvl="0" indent="0" algn="l">
              <a:lnSpc>
                <a:spcPts val="5170"/>
              </a:lnSpc>
              <a:spcBef>
                <a:spcPct val="0"/>
              </a:spcBef>
            </a:pPr>
            <a:r>
              <a:rPr lang="en-US" sz="2800" spc="235" dirty="0">
                <a:solidFill>
                  <a:srgbClr val="FFC000"/>
                </a:solidFill>
                <a:latin typeface="Poppins Bold"/>
                <a:ea typeface="Poppins Bold"/>
                <a:cs typeface="Poppins Bold"/>
                <a:sym typeface="Poppins Bold"/>
              </a:rPr>
              <a:t>PERTEMUAN KE-2 </a:t>
            </a:r>
          </a:p>
        </p:txBody>
      </p:sp>
      <p:sp>
        <p:nvSpPr>
          <p:cNvPr id="20" name="TextBox 20"/>
          <p:cNvSpPr txBox="1"/>
          <p:nvPr/>
        </p:nvSpPr>
        <p:spPr>
          <a:xfrm>
            <a:off x="5867400" y="4456576"/>
            <a:ext cx="8648700" cy="763927"/>
          </a:xfrm>
          <a:prstGeom prst="rect">
            <a:avLst/>
          </a:prstGeom>
        </p:spPr>
        <p:txBody>
          <a:bodyPr lIns="0" tIns="0" rIns="0" bIns="0" rtlCol="0" anchor="t">
            <a:spAutoFit/>
          </a:bodyPr>
          <a:lstStyle/>
          <a:p>
            <a:pPr marL="0" lvl="0" indent="0" algn="l">
              <a:lnSpc>
                <a:spcPts val="6270"/>
              </a:lnSpc>
            </a:pPr>
            <a:r>
              <a:rPr lang="en-US" sz="3600" spc="171" dirty="0">
                <a:solidFill>
                  <a:srgbClr val="1B3640"/>
                </a:solidFill>
                <a:latin typeface="Poppins Bold"/>
                <a:ea typeface="Poppins Bold"/>
                <a:cs typeface="Poppins Bold"/>
                <a:sym typeface="Poppins Bold"/>
              </a:rPr>
              <a:t>TEORI ORGANISASI</a:t>
            </a:r>
          </a:p>
        </p:txBody>
      </p:sp>
      <p:sp>
        <p:nvSpPr>
          <p:cNvPr id="21" name="TextBox 21"/>
          <p:cNvSpPr txBox="1"/>
          <p:nvPr/>
        </p:nvSpPr>
        <p:spPr>
          <a:xfrm>
            <a:off x="5791200" y="8830208"/>
            <a:ext cx="16230600" cy="490134"/>
          </a:xfrm>
          <a:prstGeom prst="rect">
            <a:avLst/>
          </a:prstGeom>
        </p:spPr>
        <p:txBody>
          <a:bodyPr lIns="0" tIns="0" rIns="0" bIns="0" rtlCol="0" anchor="t">
            <a:spAutoFit/>
          </a:bodyPr>
          <a:lstStyle/>
          <a:p>
            <a:pPr marL="0" lvl="0" indent="0" algn="l">
              <a:lnSpc>
                <a:spcPts val="4200"/>
              </a:lnSpc>
              <a:spcBef>
                <a:spcPct val="0"/>
              </a:spcBef>
            </a:pPr>
            <a:r>
              <a:rPr lang="en-US" sz="2400" u="none" strike="noStrike" spc="150" dirty="0" err="1">
                <a:solidFill>
                  <a:srgbClr val="1B3640"/>
                </a:solidFill>
                <a:latin typeface="Poppins"/>
                <a:ea typeface="Poppins"/>
                <a:cs typeface="Poppins"/>
                <a:sym typeface="Poppins"/>
              </a:rPr>
              <a:t>Tahun</a:t>
            </a:r>
            <a:r>
              <a:rPr lang="en-US" sz="2400" u="none" strike="noStrike" spc="150" dirty="0">
                <a:solidFill>
                  <a:srgbClr val="1B3640"/>
                </a:solidFill>
                <a:latin typeface="Poppins"/>
                <a:ea typeface="Poppins"/>
                <a:cs typeface="Poppins"/>
                <a:sym typeface="Poppins"/>
              </a:rPr>
              <a:t> </a:t>
            </a:r>
            <a:r>
              <a:rPr lang="en-US" sz="2400" u="none" strike="noStrike" spc="150" dirty="0" err="1">
                <a:solidFill>
                  <a:srgbClr val="1B3640"/>
                </a:solidFill>
                <a:latin typeface="Poppins"/>
                <a:ea typeface="Poppins"/>
                <a:cs typeface="Poppins"/>
                <a:sym typeface="Poppins"/>
              </a:rPr>
              <a:t>Ajaran</a:t>
            </a:r>
            <a:r>
              <a:rPr lang="en-US" sz="2400" u="none" strike="noStrike" spc="150" dirty="0">
                <a:solidFill>
                  <a:srgbClr val="1B3640"/>
                </a:solidFill>
                <a:latin typeface="Poppins"/>
                <a:ea typeface="Poppins"/>
                <a:cs typeface="Poppins"/>
                <a:sym typeface="Poppins"/>
              </a:rPr>
              <a:t> 2024/2025</a:t>
            </a:r>
          </a:p>
        </p:txBody>
      </p:sp>
      <p:sp>
        <p:nvSpPr>
          <p:cNvPr id="22" name="TextBox 22"/>
          <p:cNvSpPr txBox="1"/>
          <p:nvPr/>
        </p:nvSpPr>
        <p:spPr>
          <a:xfrm>
            <a:off x="12515395" y="7801204"/>
            <a:ext cx="6534605" cy="798829"/>
          </a:xfrm>
          <a:prstGeom prst="rect">
            <a:avLst/>
          </a:prstGeom>
        </p:spPr>
        <p:txBody>
          <a:bodyPr lIns="0" tIns="0" rIns="0" bIns="0" rtlCol="0" anchor="t">
            <a:spAutoFit/>
          </a:bodyPr>
          <a:lstStyle/>
          <a:p>
            <a:pPr marL="0" lvl="0" indent="0" algn="l">
              <a:lnSpc>
                <a:spcPts val="3220"/>
              </a:lnSpc>
              <a:spcBef>
                <a:spcPct val="0"/>
              </a:spcBef>
            </a:pPr>
            <a:r>
              <a:rPr lang="en-US" sz="2300" spc="115" dirty="0" err="1">
                <a:solidFill>
                  <a:srgbClr val="1B3640"/>
                </a:solidFill>
                <a:latin typeface="Poppins"/>
                <a:ea typeface="Poppins"/>
                <a:cs typeface="Poppins"/>
                <a:sym typeface="Poppins"/>
              </a:rPr>
              <a:t>Anak</a:t>
            </a:r>
            <a:r>
              <a:rPr lang="en-US" sz="2300" spc="115" dirty="0">
                <a:solidFill>
                  <a:srgbClr val="1B3640"/>
                </a:solidFill>
                <a:latin typeface="Poppins"/>
                <a:ea typeface="Poppins"/>
                <a:cs typeface="Poppins"/>
                <a:sym typeface="Poppins"/>
              </a:rPr>
              <a:t> Agung </a:t>
            </a:r>
            <a:r>
              <a:rPr lang="en-US" sz="2300" spc="115" dirty="0" err="1">
                <a:solidFill>
                  <a:srgbClr val="1B3640"/>
                </a:solidFill>
                <a:latin typeface="Poppins"/>
                <a:ea typeface="Poppins"/>
                <a:cs typeface="Poppins"/>
                <a:sym typeface="Poppins"/>
              </a:rPr>
              <a:t>Gde</a:t>
            </a:r>
            <a:r>
              <a:rPr lang="en-US" sz="2300" spc="115" dirty="0">
                <a:solidFill>
                  <a:srgbClr val="1B3640"/>
                </a:solidFill>
                <a:latin typeface="Poppins"/>
                <a:ea typeface="Poppins"/>
                <a:cs typeface="Poppins"/>
                <a:sym typeface="Poppins"/>
              </a:rPr>
              <a:t> </a:t>
            </a:r>
            <a:r>
              <a:rPr lang="en-US" sz="2300" spc="115" dirty="0" err="1">
                <a:solidFill>
                  <a:srgbClr val="1B3640"/>
                </a:solidFill>
                <a:latin typeface="Poppins"/>
                <a:ea typeface="Poppins"/>
                <a:cs typeface="Poppins"/>
                <a:sym typeface="Poppins"/>
              </a:rPr>
              <a:t>Brahmantya</a:t>
            </a:r>
            <a:r>
              <a:rPr lang="en-US" sz="2300" spc="115" dirty="0">
                <a:solidFill>
                  <a:srgbClr val="1B3640"/>
                </a:solidFill>
                <a:latin typeface="Poppins"/>
                <a:ea typeface="Poppins"/>
                <a:cs typeface="Poppins"/>
                <a:sym typeface="Poppins"/>
              </a:rPr>
              <a:t> </a:t>
            </a:r>
            <a:r>
              <a:rPr lang="en-US" sz="2300" spc="115" dirty="0" err="1">
                <a:solidFill>
                  <a:srgbClr val="1B3640"/>
                </a:solidFill>
                <a:latin typeface="Poppins"/>
                <a:ea typeface="Poppins"/>
                <a:cs typeface="Poppins"/>
                <a:sym typeface="Poppins"/>
              </a:rPr>
              <a:t>Murti</a:t>
            </a:r>
            <a:r>
              <a:rPr lang="en-US" sz="2300" spc="115" dirty="0">
                <a:solidFill>
                  <a:srgbClr val="1B3640"/>
                </a:solidFill>
                <a:latin typeface="Poppins"/>
                <a:ea typeface="Poppins"/>
                <a:cs typeface="Poppins"/>
                <a:sym typeface="Poppins"/>
              </a:rPr>
              <a:t>, S.I.P., MPA</a:t>
            </a:r>
          </a:p>
        </p:txBody>
      </p:sp>
      <p:sp>
        <p:nvSpPr>
          <p:cNvPr id="23" name="TextBox 23"/>
          <p:cNvSpPr txBox="1"/>
          <p:nvPr/>
        </p:nvSpPr>
        <p:spPr>
          <a:xfrm>
            <a:off x="228600" y="362340"/>
            <a:ext cx="4611556" cy="742560"/>
          </a:xfrm>
          <a:prstGeom prst="rect">
            <a:avLst/>
          </a:prstGeom>
        </p:spPr>
        <p:txBody>
          <a:bodyPr lIns="0" tIns="0" rIns="0" bIns="0" rtlCol="0" anchor="t">
            <a:spAutoFit/>
          </a:bodyPr>
          <a:lstStyle/>
          <a:p>
            <a:pPr marL="0" lvl="0" indent="0" algn="l">
              <a:lnSpc>
                <a:spcPts val="5451"/>
              </a:lnSpc>
              <a:spcBef>
                <a:spcPct val="0"/>
              </a:spcBef>
            </a:pPr>
            <a:r>
              <a:rPr lang="en-US" sz="4955" spc="49" dirty="0">
                <a:solidFill>
                  <a:srgbClr val="1B3640"/>
                </a:solidFill>
                <a:latin typeface="Poppins Bold"/>
                <a:ea typeface="Poppins Bold"/>
                <a:cs typeface="Poppins Bold"/>
                <a:sym typeface="Poppins Bold"/>
              </a:rPr>
              <a:t>P2</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693763" y="1768673"/>
            <a:ext cx="13548427" cy="8735334"/>
          </a:xfrm>
          <a:custGeom>
            <a:avLst/>
            <a:gdLst/>
            <a:ahLst/>
            <a:cxnLst/>
            <a:rect l="l" t="t" r="r" b="b"/>
            <a:pathLst>
              <a:path w="13548427" h="8735334">
                <a:moveTo>
                  <a:pt x="0" y="0"/>
                </a:moveTo>
                <a:lnTo>
                  <a:pt x="13548427" y="0"/>
                </a:lnTo>
                <a:lnTo>
                  <a:pt x="13548427" y="8735334"/>
                </a:lnTo>
                <a:lnTo>
                  <a:pt x="0" y="8735334"/>
                </a:lnTo>
                <a:lnTo>
                  <a:pt x="0" y="0"/>
                </a:lnTo>
                <a:close/>
              </a:path>
            </a:pathLst>
          </a:custGeom>
          <a:blipFill>
            <a:blip r:embed="rId2"/>
            <a:stretch>
              <a:fillRect t="-4079"/>
            </a:stretch>
          </a:blipFill>
        </p:spPr>
      </p:sp>
      <p:sp>
        <p:nvSpPr>
          <p:cNvPr id="6" name="Freeform 6"/>
          <p:cNvSpPr/>
          <p:nvPr/>
        </p:nvSpPr>
        <p:spPr>
          <a:xfrm>
            <a:off x="-1231196" y="9997315"/>
            <a:ext cx="20910542" cy="4103694"/>
          </a:xfrm>
          <a:custGeom>
            <a:avLst/>
            <a:gdLst/>
            <a:ahLst/>
            <a:cxnLst/>
            <a:rect l="l" t="t" r="r" b="b"/>
            <a:pathLst>
              <a:path w="20910542" h="4103694">
                <a:moveTo>
                  <a:pt x="0" y="0"/>
                </a:moveTo>
                <a:lnTo>
                  <a:pt x="20910542" y="0"/>
                </a:lnTo>
                <a:lnTo>
                  <a:pt x="20910542" y="4103694"/>
                </a:lnTo>
                <a:lnTo>
                  <a:pt x="0" y="41036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3">
            <a:extLst>
              <a:ext uri="{FF2B5EF4-FFF2-40B4-BE49-F238E27FC236}">
                <a16:creationId xmlns:a16="http://schemas.microsoft.com/office/drawing/2014/main" id="{AAAC2C44-322F-4F2C-8F72-85D3625E1714}"/>
              </a:ext>
            </a:extLst>
          </p:cNvPr>
          <p:cNvSpPr/>
          <p:nvPr/>
        </p:nvSpPr>
        <p:spPr>
          <a:xfrm>
            <a:off x="6019800" y="97497"/>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5"/>
            <a:stretch>
              <a:fillRect/>
            </a:stretch>
          </a:blipFill>
        </p:spPr>
      </p:sp>
      <p:sp>
        <p:nvSpPr>
          <p:cNvPr id="8" name="Freeform 14">
            <a:extLst>
              <a:ext uri="{FF2B5EF4-FFF2-40B4-BE49-F238E27FC236}">
                <a16:creationId xmlns:a16="http://schemas.microsoft.com/office/drawing/2014/main" id="{16A2DB15-F797-4860-9163-EF500CE08F95}"/>
              </a:ext>
            </a:extLst>
          </p:cNvPr>
          <p:cNvSpPr/>
          <p:nvPr/>
        </p:nvSpPr>
        <p:spPr>
          <a:xfrm>
            <a:off x="7789203" y="-381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6"/>
            <a:stretch>
              <a:fillRect/>
            </a:stretch>
          </a:blipFill>
        </p:spPr>
      </p:sp>
      <p:sp>
        <p:nvSpPr>
          <p:cNvPr id="9" name="Freeform 15">
            <a:extLst>
              <a:ext uri="{FF2B5EF4-FFF2-40B4-BE49-F238E27FC236}">
                <a16:creationId xmlns:a16="http://schemas.microsoft.com/office/drawing/2014/main" id="{D01E6C8A-2D80-4964-8FD7-C0977BA591B5}"/>
              </a:ext>
            </a:extLst>
          </p:cNvPr>
          <p:cNvSpPr/>
          <p:nvPr/>
        </p:nvSpPr>
        <p:spPr>
          <a:xfrm>
            <a:off x="9447607" y="126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7"/>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0040" y="2016129"/>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EC791E"/>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60308" y="10234613"/>
            <a:ext cx="19155724" cy="52387"/>
          </a:xfrm>
          <a:prstGeom prst="line">
            <a:avLst/>
          </a:prstGeom>
          <a:ln w="142875" cap="flat">
            <a:solidFill>
              <a:srgbClr val="EC791E"/>
            </a:solidFill>
            <a:prstDash val="solid"/>
            <a:headEnd type="none" w="sm" len="sm"/>
            <a:tailEnd type="none" w="sm" len="sm"/>
          </a:ln>
        </p:spPr>
      </p:sp>
      <p:grpSp>
        <p:nvGrpSpPr>
          <p:cNvPr id="6" name="Group 6"/>
          <p:cNvGrpSpPr/>
          <p:nvPr/>
        </p:nvGrpSpPr>
        <p:grpSpPr>
          <a:xfrm>
            <a:off x="1043082" y="3983718"/>
            <a:ext cx="5124770" cy="5783686"/>
            <a:chOff x="0" y="0"/>
            <a:chExt cx="1367124" cy="1542901"/>
          </a:xfrm>
        </p:grpSpPr>
        <p:sp>
          <p:nvSpPr>
            <p:cNvPr id="7" name="Freeform 7"/>
            <p:cNvSpPr/>
            <p:nvPr/>
          </p:nvSpPr>
          <p:spPr>
            <a:xfrm>
              <a:off x="0" y="0"/>
              <a:ext cx="1367124" cy="1542901"/>
            </a:xfrm>
            <a:custGeom>
              <a:avLst/>
              <a:gdLst/>
              <a:ahLst/>
              <a:cxnLst/>
              <a:rect l="l" t="t" r="r" b="b"/>
              <a:pathLst>
                <a:path w="1367124" h="1542901">
                  <a:moveTo>
                    <a:pt x="0" y="0"/>
                  </a:moveTo>
                  <a:lnTo>
                    <a:pt x="1367124" y="0"/>
                  </a:lnTo>
                  <a:lnTo>
                    <a:pt x="1367124" y="1542901"/>
                  </a:lnTo>
                  <a:lnTo>
                    <a:pt x="0" y="1542901"/>
                  </a:lnTo>
                  <a:close/>
                </a:path>
              </a:pathLst>
            </a:custGeom>
            <a:solidFill>
              <a:srgbClr val="FFDE59"/>
            </a:solidFill>
            <a:ln w="38100" cap="sq">
              <a:solidFill>
                <a:srgbClr val="1B3640"/>
              </a:solidFill>
              <a:prstDash val="solid"/>
              <a:miter/>
            </a:ln>
          </p:spPr>
        </p:sp>
        <p:sp>
          <p:nvSpPr>
            <p:cNvPr id="8" name="TextBox 8"/>
            <p:cNvSpPr txBox="1"/>
            <p:nvPr/>
          </p:nvSpPr>
          <p:spPr>
            <a:xfrm>
              <a:off x="0" y="-38100"/>
              <a:ext cx="1367124" cy="158100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383059" y="3983718"/>
            <a:ext cx="5121249" cy="5783686"/>
            <a:chOff x="0" y="0"/>
            <a:chExt cx="1366184" cy="1542901"/>
          </a:xfrm>
        </p:grpSpPr>
        <p:sp>
          <p:nvSpPr>
            <p:cNvPr id="10" name="Freeform 10"/>
            <p:cNvSpPr/>
            <p:nvPr/>
          </p:nvSpPr>
          <p:spPr>
            <a:xfrm>
              <a:off x="0" y="0"/>
              <a:ext cx="1366184" cy="1542901"/>
            </a:xfrm>
            <a:custGeom>
              <a:avLst/>
              <a:gdLst/>
              <a:ahLst/>
              <a:cxnLst/>
              <a:rect l="l" t="t" r="r" b="b"/>
              <a:pathLst>
                <a:path w="1366184" h="1542901">
                  <a:moveTo>
                    <a:pt x="0" y="0"/>
                  </a:moveTo>
                  <a:lnTo>
                    <a:pt x="1366184" y="0"/>
                  </a:lnTo>
                  <a:lnTo>
                    <a:pt x="1366184" y="1542901"/>
                  </a:lnTo>
                  <a:lnTo>
                    <a:pt x="0" y="1542901"/>
                  </a:lnTo>
                  <a:close/>
                </a:path>
              </a:pathLst>
            </a:custGeom>
            <a:solidFill>
              <a:srgbClr val="FFDE59"/>
            </a:solidFill>
            <a:ln w="38100" cap="sq">
              <a:solidFill>
                <a:srgbClr val="1B3640"/>
              </a:solidFill>
              <a:prstDash val="solid"/>
              <a:miter/>
            </a:ln>
          </p:spPr>
        </p:sp>
        <p:sp>
          <p:nvSpPr>
            <p:cNvPr id="11" name="TextBox 11"/>
            <p:cNvSpPr txBox="1"/>
            <p:nvPr/>
          </p:nvSpPr>
          <p:spPr>
            <a:xfrm>
              <a:off x="0" y="-38100"/>
              <a:ext cx="1366184" cy="1581001"/>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710618" y="3983718"/>
            <a:ext cx="5505004" cy="5783686"/>
            <a:chOff x="0" y="0"/>
            <a:chExt cx="1468558" cy="1542901"/>
          </a:xfrm>
        </p:grpSpPr>
        <p:sp>
          <p:nvSpPr>
            <p:cNvPr id="13" name="Freeform 13"/>
            <p:cNvSpPr/>
            <p:nvPr/>
          </p:nvSpPr>
          <p:spPr>
            <a:xfrm>
              <a:off x="0" y="0"/>
              <a:ext cx="1468558" cy="1542901"/>
            </a:xfrm>
            <a:custGeom>
              <a:avLst/>
              <a:gdLst/>
              <a:ahLst/>
              <a:cxnLst/>
              <a:rect l="l" t="t" r="r" b="b"/>
              <a:pathLst>
                <a:path w="1468558" h="1542901">
                  <a:moveTo>
                    <a:pt x="0" y="0"/>
                  </a:moveTo>
                  <a:lnTo>
                    <a:pt x="1468558" y="0"/>
                  </a:lnTo>
                  <a:lnTo>
                    <a:pt x="1468558" y="1542901"/>
                  </a:lnTo>
                  <a:lnTo>
                    <a:pt x="0" y="1542901"/>
                  </a:lnTo>
                  <a:close/>
                </a:path>
              </a:pathLst>
            </a:custGeom>
            <a:solidFill>
              <a:srgbClr val="FFDE59"/>
            </a:solidFill>
            <a:ln w="38100" cap="sq">
              <a:solidFill>
                <a:srgbClr val="1B3640"/>
              </a:solidFill>
              <a:prstDash val="solid"/>
              <a:miter/>
            </a:ln>
          </p:spPr>
        </p:sp>
        <p:sp>
          <p:nvSpPr>
            <p:cNvPr id="14" name="TextBox 14"/>
            <p:cNvSpPr txBox="1"/>
            <p:nvPr/>
          </p:nvSpPr>
          <p:spPr>
            <a:xfrm>
              <a:off x="0" y="-38100"/>
              <a:ext cx="1468558" cy="158100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3711350" y="2117274"/>
            <a:ext cx="10979138" cy="916941"/>
          </a:xfrm>
          <a:prstGeom prst="rect">
            <a:avLst/>
          </a:prstGeom>
        </p:spPr>
        <p:txBody>
          <a:bodyPr lIns="0" tIns="0" rIns="0" bIns="0" rtlCol="0" anchor="t">
            <a:spAutoFit/>
          </a:bodyPr>
          <a:lstStyle/>
          <a:p>
            <a:pPr marL="0" lvl="0" indent="0" algn="ctr">
              <a:lnSpc>
                <a:spcPts val="3520"/>
              </a:lnSpc>
              <a:spcBef>
                <a:spcPct val="0"/>
              </a:spcBef>
            </a:pPr>
            <a:r>
              <a:rPr lang="en-US" sz="3200" spc="80">
                <a:solidFill>
                  <a:srgbClr val="FFFFFF"/>
                </a:solidFill>
                <a:latin typeface="Poppins"/>
                <a:ea typeface="Poppins"/>
                <a:cs typeface="Poppins"/>
                <a:sym typeface="Poppins"/>
              </a:rPr>
              <a:t>Scott dalam Legaard (2010) membagi Teori Organisasi kedalam tiga level analisis :</a:t>
            </a:r>
          </a:p>
        </p:txBody>
      </p:sp>
      <p:grpSp>
        <p:nvGrpSpPr>
          <p:cNvPr id="16" name="Group 16"/>
          <p:cNvGrpSpPr/>
          <p:nvPr/>
        </p:nvGrpSpPr>
        <p:grpSpPr>
          <a:xfrm>
            <a:off x="1043082" y="3983718"/>
            <a:ext cx="5124770" cy="1007382"/>
            <a:chOff x="0" y="0"/>
            <a:chExt cx="1367124" cy="268737"/>
          </a:xfrm>
        </p:grpSpPr>
        <p:sp>
          <p:nvSpPr>
            <p:cNvPr id="17" name="Freeform 17"/>
            <p:cNvSpPr/>
            <p:nvPr/>
          </p:nvSpPr>
          <p:spPr>
            <a:xfrm>
              <a:off x="0" y="0"/>
              <a:ext cx="1367124" cy="268737"/>
            </a:xfrm>
            <a:custGeom>
              <a:avLst/>
              <a:gdLst/>
              <a:ahLst/>
              <a:cxnLst/>
              <a:rect l="l" t="t" r="r" b="b"/>
              <a:pathLst>
                <a:path w="1367124" h="268737">
                  <a:moveTo>
                    <a:pt x="0" y="0"/>
                  </a:moveTo>
                  <a:lnTo>
                    <a:pt x="1367124" y="0"/>
                  </a:lnTo>
                  <a:lnTo>
                    <a:pt x="1367124" y="268737"/>
                  </a:lnTo>
                  <a:lnTo>
                    <a:pt x="0" y="268737"/>
                  </a:lnTo>
                  <a:close/>
                </a:path>
              </a:pathLst>
            </a:custGeom>
            <a:solidFill>
              <a:srgbClr val="1B3640"/>
            </a:solidFill>
          </p:spPr>
        </p:sp>
        <p:sp>
          <p:nvSpPr>
            <p:cNvPr id="18" name="TextBox 18"/>
            <p:cNvSpPr txBox="1"/>
            <p:nvPr/>
          </p:nvSpPr>
          <p:spPr>
            <a:xfrm>
              <a:off x="0" y="-38100"/>
              <a:ext cx="1367124" cy="306837"/>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6425134" y="3983718"/>
            <a:ext cx="5047251" cy="1007382"/>
            <a:chOff x="0" y="0"/>
            <a:chExt cx="1346444" cy="268737"/>
          </a:xfrm>
        </p:grpSpPr>
        <p:sp>
          <p:nvSpPr>
            <p:cNvPr id="20" name="Freeform 20"/>
            <p:cNvSpPr/>
            <p:nvPr/>
          </p:nvSpPr>
          <p:spPr>
            <a:xfrm>
              <a:off x="0" y="0"/>
              <a:ext cx="1346444" cy="268737"/>
            </a:xfrm>
            <a:custGeom>
              <a:avLst/>
              <a:gdLst/>
              <a:ahLst/>
              <a:cxnLst/>
              <a:rect l="l" t="t" r="r" b="b"/>
              <a:pathLst>
                <a:path w="1346444" h="268737">
                  <a:moveTo>
                    <a:pt x="0" y="0"/>
                  </a:moveTo>
                  <a:lnTo>
                    <a:pt x="1346444" y="0"/>
                  </a:lnTo>
                  <a:lnTo>
                    <a:pt x="1346444" y="268737"/>
                  </a:lnTo>
                  <a:lnTo>
                    <a:pt x="0" y="268737"/>
                  </a:lnTo>
                  <a:close/>
                </a:path>
              </a:pathLst>
            </a:custGeom>
            <a:solidFill>
              <a:srgbClr val="1B3640"/>
            </a:solidFill>
          </p:spPr>
        </p:sp>
        <p:sp>
          <p:nvSpPr>
            <p:cNvPr id="21" name="TextBox 21"/>
            <p:cNvSpPr txBox="1"/>
            <p:nvPr/>
          </p:nvSpPr>
          <p:spPr>
            <a:xfrm>
              <a:off x="0" y="-38100"/>
              <a:ext cx="1346444" cy="306837"/>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11710618" y="3983718"/>
            <a:ext cx="5505004" cy="1007382"/>
            <a:chOff x="0" y="0"/>
            <a:chExt cx="1468558" cy="268737"/>
          </a:xfrm>
        </p:grpSpPr>
        <p:sp>
          <p:nvSpPr>
            <p:cNvPr id="23" name="Freeform 23"/>
            <p:cNvSpPr/>
            <p:nvPr/>
          </p:nvSpPr>
          <p:spPr>
            <a:xfrm>
              <a:off x="0" y="0"/>
              <a:ext cx="1468558" cy="268737"/>
            </a:xfrm>
            <a:custGeom>
              <a:avLst/>
              <a:gdLst/>
              <a:ahLst/>
              <a:cxnLst/>
              <a:rect l="l" t="t" r="r" b="b"/>
              <a:pathLst>
                <a:path w="1468558" h="268737">
                  <a:moveTo>
                    <a:pt x="0" y="0"/>
                  </a:moveTo>
                  <a:lnTo>
                    <a:pt x="1468558" y="0"/>
                  </a:lnTo>
                  <a:lnTo>
                    <a:pt x="1468558" y="268737"/>
                  </a:lnTo>
                  <a:lnTo>
                    <a:pt x="0" y="268737"/>
                  </a:lnTo>
                  <a:close/>
                </a:path>
              </a:pathLst>
            </a:custGeom>
            <a:solidFill>
              <a:srgbClr val="1B3640"/>
            </a:solidFill>
          </p:spPr>
        </p:sp>
        <p:sp>
          <p:nvSpPr>
            <p:cNvPr id="24" name="TextBox 24"/>
            <p:cNvSpPr txBox="1"/>
            <p:nvPr/>
          </p:nvSpPr>
          <p:spPr>
            <a:xfrm>
              <a:off x="0" y="-38100"/>
              <a:ext cx="1468558" cy="306837"/>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743923" y="4079104"/>
            <a:ext cx="3723088" cy="816610"/>
          </a:xfrm>
          <a:prstGeom prst="rect">
            <a:avLst/>
          </a:prstGeom>
        </p:spPr>
        <p:txBody>
          <a:bodyPr lIns="0" tIns="0" rIns="0" bIns="0" rtlCol="0" anchor="t">
            <a:spAutoFit/>
          </a:bodyPr>
          <a:lstStyle/>
          <a:p>
            <a:pPr marL="0" lvl="0" indent="0" algn="ctr">
              <a:lnSpc>
                <a:spcPts val="3080"/>
              </a:lnSpc>
              <a:spcBef>
                <a:spcPct val="0"/>
              </a:spcBef>
            </a:pPr>
            <a:r>
              <a:rPr lang="en-US" sz="2800" spc="70">
                <a:solidFill>
                  <a:srgbClr val="FFFFFF"/>
                </a:solidFill>
                <a:latin typeface="Poppins Bold"/>
                <a:ea typeface="Poppins Bold"/>
                <a:cs typeface="Poppins Bold"/>
                <a:sym typeface="Poppins Bold"/>
              </a:rPr>
              <a:t>Level Sosial-Psikologi</a:t>
            </a:r>
          </a:p>
        </p:txBody>
      </p:sp>
      <p:sp>
        <p:nvSpPr>
          <p:cNvPr id="26" name="TextBox 26"/>
          <p:cNvSpPr txBox="1"/>
          <p:nvPr/>
        </p:nvSpPr>
        <p:spPr>
          <a:xfrm>
            <a:off x="7082140" y="4231504"/>
            <a:ext cx="3723088" cy="426085"/>
          </a:xfrm>
          <a:prstGeom prst="rect">
            <a:avLst/>
          </a:prstGeom>
        </p:spPr>
        <p:txBody>
          <a:bodyPr lIns="0" tIns="0" rIns="0" bIns="0" rtlCol="0" anchor="t">
            <a:spAutoFit/>
          </a:bodyPr>
          <a:lstStyle/>
          <a:p>
            <a:pPr marL="0" lvl="0" indent="0" algn="ctr">
              <a:lnSpc>
                <a:spcPts val="3080"/>
              </a:lnSpc>
              <a:spcBef>
                <a:spcPct val="0"/>
              </a:spcBef>
            </a:pPr>
            <a:r>
              <a:rPr lang="en-US" sz="2800" spc="70">
                <a:solidFill>
                  <a:srgbClr val="FFFFFF"/>
                </a:solidFill>
                <a:latin typeface="Poppins Bold"/>
                <a:ea typeface="Poppins Bold"/>
                <a:cs typeface="Poppins Bold"/>
                <a:sym typeface="Poppins Bold"/>
              </a:rPr>
              <a:t>Level Struktural</a:t>
            </a:r>
          </a:p>
        </p:txBody>
      </p:sp>
      <p:sp>
        <p:nvSpPr>
          <p:cNvPr id="27" name="TextBox 27"/>
          <p:cNvSpPr txBox="1"/>
          <p:nvPr/>
        </p:nvSpPr>
        <p:spPr>
          <a:xfrm>
            <a:off x="12842258" y="4274367"/>
            <a:ext cx="3723088" cy="426085"/>
          </a:xfrm>
          <a:prstGeom prst="rect">
            <a:avLst/>
          </a:prstGeom>
        </p:spPr>
        <p:txBody>
          <a:bodyPr lIns="0" tIns="0" rIns="0" bIns="0" rtlCol="0" anchor="t">
            <a:spAutoFit/>
          </a:bodyPr>
          <a:lstStyle/>
          <a:p>
            <a:pPr marL="0" lvl="0" indent="0" algn="ctr">
              <a:lnSpc>
                <a:spcPts val="3080"/>
              </a:lnSpc>
              <a:spcBef>
                <a:spcPct val="0"/>
              </a:spcBef>
            </a:pPr>
            <a:r>
              <a:rPr lang="en-US" sz="2800" spc="70">
                <a:solidFill>
                  <a:srgbClr val="FFFFFF"/>
                </a:solidFill>
                <a:latin typeface="Poppins Bold"/>
                <a:ea typeface="Poppins Bold"/>
                <a:cs typeface="Poppins Bold"/>
                <a:sym typeface="Poppins Bold"/>
              </a:rPr>
              <a:t>Level Makro</a:t>
            </a:r>
          </a:p>
        </p:txBody>
      </p:sp>
      <p:sp>
        <p:nvSpPr>
          <p:cNvPr id="28" name="TextBox 28"/>
          <p:cNvSpPr txBox="1"/>
          <p:nvPr/>
        </p:nvSpPr>
        <p:spPr>
          <a:xfrm>
            <a:off x="1299113" y="5219700"/>
            <a:ext cx="4593657" cy="4090035"/>
          </a:xfrm>
          <a:prstGeom prst="rect">
            <a:avLst/>
          </a:prstGeom>
        </p:spPr>
        <p:txBody>
          <a:bodyPr lIns="0" tIns="0" rIns="0" bIns="0" rtlCol="0" anchor="t">
            <a:spAutoFit/>
          </a:bodyPr>
          <a:lstStyle/>
          <a:p>
            <a:pPr algn="ctr">
              <a:lnSpc>
                <a:spcPts val="2939"/>
              </a:lnSpc>
            </a:pPr>
            <a:r>
              <a:rPr lang="en-US" sz="2099">
                <a:solidFill>
                  <a:srgbClr val="1B3640"/>
                </a:solidFill>
                <a:latin typeface="Poppins"/>
                <a:ea typeface="Poppins"/>
                <a:cs typeface="Poppins"/>
                <a:sym typeface="Poppins"/>
              </a:rPr>
              <a:t>Yakni teori organisasi yang berfokus pada hubunganindividu dan antar personal/individu dalamorganisasi. Pada kelompok teoriini, ahliorganisasi berupayamenjelaskan bagaimana orang-orang di dalam organisasitersebut salingberhubungan untuk mencapaitujuan masing-masing.</a:t>
            </a:r>
          </a:p>
          <a:p>
            <a:pPr algn="ctr">
              <a:lnSpc>
                <a:spcPts val="2939"/>
              </a:lnSpc>
            </a:pPr>
            <a:endParaRPr lang="en-US" sz="2099">
              <a:solidFill>
                <a:srgbClr val="1B3640"/>
              </a:solidFill>
              <a:latin typeface="Poppins"/>
              <a:ea typeface="Poppins"/>
              <a:cs typeface="Poppins"/>
              <a:sym typeface="Poppins"/>
            </a:endParaRPr>
          </a:p>
        </p:txBody>
      </p:sp>
      <p:sp>
        <p:nvSpPr>
          <p:cNvPr id="32" name="TextBox 32"/>
          <p:cNvSpPr txBox="1"/>
          <p:nvPr/>
        </p:nvSpPr>
        <p:spPr>
          <a:xfrm>
            <a:off x="6773899" y="5048250"/>
            <a:ext cx="4457685" cy="446151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a:ea typeface="Poppins"/>
                <a:cs typeface="Poppins"/>
                <a:sym typeface="Poppins"/>
              </a:rPr>
              <a:t>Yakni teori organisasi yang berfokus pada organisasi secara umum dan subdivisi dari organisasi seperti departemen, tim, dan sebagainya. Pada kelompok teori ini, ahli organisasi menjelaskan bagaimana antar unit dalam organisasi (departemen, bagian, seksi, dll) saling berkaitan untuk mencapai tujuan masing-masing unit tersebut.</a:t>
            </a:r>
          </a:p>
        </p:txBody>
      </p:sp>
      <p:sp>
        <p:nvSpPr>
          <p:cNvPr id="33" name="TextBox 33"/>
          <p:cNvSpPr txBox="1"/>
          <p:nvPr/>
        </p:nvSpPr>
        <p:spPr>
          <a:xfrm>
            <a:off x="12113908" y="5086350"/>
            <a:ext cx="4714536" cy="297561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a:ea typeface="Poppins"/>
                <a:cs typeface="Poppins"/>
                <a:sym typeface="Poppins"/>
              </a:rPr>
              <a:t>Yakni teori organisasi yang berfokus pada peran organisasi dalam hubungannya dengan organisasi dan komunitas lainnya. Pada level ini, ahli organisasi berupaya menjelaskan hubungan antar organisasi untuk mencapai tujuan masing-masing.</a:t>
            </a:r>
          </a:p>
        </p:txBody>
      </p:sp>
      <p:sp>
        <p:nvSpPr>
          <p:cNvPr id="34" name="Freeform 13">
            <a:extLst>
              <a:ext uri="{FF2B5EF4-FFF2-40B4-BE49-F238E27FC236}">
                <a16:creationId xmlns:a16="http://schemas.microsoft.com/office/drawing/2014/main" id="{1468FD67-FF50-4744-8E42-DD5727FD28E9}"/>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35" name="Freeform 14">
            <a:extLst>
              <a:ext uri="{FF2B5EF4-FFF2-40B4-BE49-F238E27FC236}">
                <a16:creationId xmlns:a16="http://schemas.microsoft.com/office/drawing/2014/main" id="{85BEB179-6EAD-4DE5-8E7D-42E6B0F5BCFC}"/>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36" name="Freeform 15">
            <a:extLst>
              <a:ext uri="{FF2B5EF4-FFF2-40B4-BE49-F238E27FC236}">
                <a16:creationId xmlns:a16="http://schemas.microsoft.com/office/drawing/2014/main" id="{45312AC7-E553-4C07-BD00-1490170D610D}"/>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84731" y="2160046"/>
            <a:ext cx="12008069" cy="2714397"/>
            <a:chOff x="0" y="0"/>
            <a:chExt cx="3162619" cy="714903"/>
          </a:xfrm>
        </p:grpSpPr>
        <p:sp>
          <p:nvSpPr>
            <p:cNvPr id="3" name="Freeform 3"/>
            <p:cNvSpPr/>
            <p:nvPr/>
          </p:nvSpPr>
          <p:spPr>
            <a:xfrm>
              <a:off x="0" y="0"/>
              <a:ext cx="3162619" cy="714903"/>
            </a:xfrm>
            <a:custGeom>
              <a:avLst/>
              <a:gdLst/>
              <a:ahLst/>
              <a:cxnLst/>
              <a:rect l="l" t="t" r="r" b="b"/>
              <a:pathLst>
                <a:path w="3162619" h="714903">
                  <a:moveTo>
                    <a:pt x="0" y="0"/>
                  </a:moveTo>
                  <a:lnTo>
                    <a:pt x="3162619" y="0"/>
                  </a:lnTo>
                  <a:lnTo>
                    <a:pt x="3162619" y="714903"/>
                  </a:lnTo>
                  <a:lnTo>
                    <a:pt x="0" y="714903"/>
                  </a:lnTo>
                  <a:close/>
                </a:path>
              </a:pathLst>
            </a:custGeom>
            <a:solidFill>
              <a:srgbClr val="1B3640"/>
            </a:solidFill>
          </p:spPr>
        </p:sp>
        <p:sp>
          <p:nvSpPr>
            <p:cNvPr id="4" name="TextBox 4"/>
            <p:cNvSpPr txBox="1"/>
            <p:nvPr/>
          </p:nvSpPr>
          <p:spPr>
            <a:xfrm>
              <a:off x="0" y="-38100"/>
              <a:ext cx="3162619" cy="75300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584731" y="4905536"/>
            <a:ext cx="12008069" cy="1072240"/>
            <a:chOff x="0" y="0"/>
            <a:chExt cx="3162619" cy="282401"/>
          </a:xfrm>
        </p:grpSpPr>
        <p:sp>
          <p:nvSpPr>
            <p:cNvPr id="6" name="Freeform 6"/>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FFF6D1"/>
            </a:solidFill>
          </p:spPr>
        </p:sp>
        <p:sp>
          <p:nvSpPr>
            <p:cNvPr id="7" name="TextBox 7"/>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6669852" y="2435522"/>
            <a:ext cx="11335512" cy="2192020"/>
          </a:xfrm>
          <a:prstGeom prst="rect">
            <a:avLst/>
          </a:prstGeom>
        </p:spPr>
        <p:txBody>
          <a:bodyPr lIns="0" tIns="0" rIns="0" bIns="0" rtlCol="0" anchor="t">
            <a:spAutoFit/>
          </a:bodyPr>
          <a:lstStyle/>
          <a:p>
            <a:pPr marL="669288" lvl="1" indent="-334644" algn="just">
              <a:lnSpc>
                <a:spcPts val="3409"/>
              </a:lnSpc>
              <a:buFont typeface="Arial"/>
              <a:buChar char="•"/>
            </a:pPr>
            <a:r>
              <a:rPr lang="en-US" sz="3099" spc="309">
                <a:solidFill>
                  <a:srgbClr val="FFFFFF"/>
                </a:solidFill>
                <a:latin typeface="Poppins Italics"/>
                <a:ea typeface="Poppins Italics"/>
                <a:cs typeface="Poppins Italics"/>
                <a:sym typeface="Poppins Italics"/>
              </a:rPr>
              <a:t>Tugas bersifat individu</a:t>
            </a:r>
          </a:p>
          <a:p>
            <a:pPr marL="669288" lvl="1" indent="-334644" algn="just">
              <a:lnSpc>
                <a:spcPts val="3409"/>
              </a:lnSpc>
              <a:buFont typeface="Arial"/>
              <a:buChar char="•"/>
            </a:pPr>
            <a:r>
              <a:rPr lang="en-US" sz="3099" spc="309">
                <a:solidFill>
                  <a:srgbClr val="FFFFFF"/>
                </a:solidFill>
                <a:latin typeface="Poppins Italics"/>
                <a:ea typeface="Poppins Italics"/>
                <a:cs typeface="Poppins Italics"/>
                <a:sym typeface="Poppins Italics"/>
              </a:rPr>
              <a:t>Pilih salah satu tokoh pelopor teori organisasi </a:t>
            </a:r>
          </a:p>
          <a:p>
            <a:pPr algn="just">
              <a:lnSpc>
                <a:spcPts val="3409"/>
              </a:lnSpc>
            </a:pPr>
            <a:r>
              <a:rPr lang="en-US" sz="3099" spc="309">
                <a:solidFill>
                  <a:srgbClr val="FFFFFF"/>
                </a:solidFill>
                <a:latin typeface="Poppins Italics"/>
                <a:ea typeface="Poppins Italics"/>
                <a:cs typeface="Poppins Italics"/>
                <a:sym typeface="Poppins Italics"/>
              </a:rPr>
              <a:t>    (Luther Gullick/Herbert Simon/Andrew Ure)</a:t>
            </a:r>
          </a:p>
          <a:p>
            <a:pPr marL="669288" lvl="1" indent="-334644" algn="just">
              <a:lnSpc>
                <a:spcPts val="3409"/>
              </a:lnSpc>
              <a:buFont typeface="Arial"/>
              <a:buChar char="•"/>
            </a:pPr>
            <a:r>
              <a:rPr lang="en-US" sz="3099" spc="309">
                <a:solidFill>
                  <a:srgbClr val="FFFFFF"/>
                </a:solidFill>
                <a:latin typeface="Poppins Italics"/>
                <a:ea typeface="Poppins Italics"/>
                <a:cs typeface="Poppins Italics"/>
                <a:sym typeface="Poppins Italics"/>
              </a:rPr>
              <a:t>Buatlah biografi singkat</a:t>
            </a:r>
          </a:p>
        </p:txBody>
      </p:sp>
      <p:sp>
        <p:nvSpPr>
          <p:cNvPr id="9" name="TextBox 9"/>
          <p:cNvSpPr txBox="1"/>
          <p:nvPr/>
        </p:nvSpPr>
        <p:spPr>
          <a:xfrm>
            <a:off x="6669852" y="5066675"/>
            <a:ext cx="3358914" cy="740437"/>
          </a:xfrm>
          <a:prstGeom prst="rect">
            <a:avLst/>
          </a:prstGeom>
        </p:spPr>
        <p:txBody>
          <a:bodyPr lIns="0" tIns="0" rIns="0" bIns="0" rtlCol="0" anchor="t">
            <a:spAutoFit/>
          </a:bodyPr>
          <a:lstStyle/>
          <a:p>
            <a:pPr marL="0" lvl="0" indent="0" algn="r">
              <a:lnSpc>
                <a:spcPts val="5315"/>
              </a:lnSpc>
              <a:spcBef>
                <a:spcPct val="0"/>
              </a:spcBef>
            </a:pPr>
            <a:r>
              <a:rPr lang="en-US" sz="4832" spc="120">
                <a:solidFill>
                  <a:srgbClr val="1B3640"/>
                </a:solidFill>
                <a:latin typeface="Poppins Bold"/>
                <a:ea typeface="Poppins Bold"/>
                <a:cs typeface="Poppins Bold"/>
                <a:sym typeface="Poppins Bold"/>
              </a:rPr>
              <a:t>CONTOH </a:t>
            </a:r>
          </a:p>
        </p:txBody>
      </p:sp>
      <p:sp>
        <p:nvSpPr>
          <p:cNvPr id="10" name="TextBox 10"/>
          <p:cNvSpPr txBox="1"/>
          <p:nvPr/>
        </p:nvSpPr>
        <p:spPr>
          <a:xfrm>
            <a:off x="1268038" y="2986262"/>
            <a:ext cx="4980362" cy="831850"/>
          </a:xfrm>
          <a:prstGeom prst="rect">
            <a:avLst/>
          </a:prstGeom>
        </p:spPr>
        <p:txBody>
          <a:bodyPr lIns="0" tIns="0" rIns="0" bIns="0" rtlCol="0" anchor="t">
            <a:spAutoFit/>
          </a:bodyPr>
          <a:lstStyle/>
          <a:p>
            <a:pPr marL="0" lvl="0" indent="0" algn="r">
              <a:lnSpc>
                <a:spcPts val="6049"/>
              </a:lnSpc>
              <a:spcBef>
                <a:spcPct val="0"/>
              </a:spcBef>
            </a:pPr>
            <a:r>
              <a:rPr lang="en-US" sz="5499" spc="137" dirty="0">
                <a:solidFill>
                  <a:srgbClr val="EC791E"/>
                </a:solidFill>
                <a:latin typeface="Poppins Bold"/>
                <a:ea typeface="Poppins Bold"/>
                <a:cs typeface="Poppins Bold"/>
                <a:sym typeface="Poppins Bold"/>
              </a:rPr>
              <a:t>EXERCISE</a:t>
            </a:r>
          </a:p>
        </p:txBody>
      </p:sp>
      <p:sp>
        <p:nvSpPr>
          <p:cNvPr id="11" name="TextBox 11"/>
          <p:cNvSpPr txBox="1"/>
          <p:nvPr/>
        </p:nvSpPr>
        <p:spPr>
          <a:xfrm>
            <a:off x="2400051" y="2660507"/>
            <a:ext cx="2117878"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a:ea typeface="Poppins"/>
                <a:cs typeface="Poppins"/>
                <a:sym typeface="Poppins"/>
              </a:rPr>
              <a:t>Orang - orang</a:t>
            </a:r>
          </a:p>
        </p:txBody>
      </p:sp>
      <p:sp>
        <p:nvSpPr>
          <p:cNvPr id="15" name="TextBox 15"/>
          <p:cNvSpPr txBox="1"/>
          <p:nvPr/>
        </p:nvSpPr>
        <p:spPr>
          <a:xfrm>
            <a:off x="367811" y="6783705"/>
            <a:ext cx="9071464" cy="2979420"/>
          </a:xfrm>
          <a:prstGeom prst="rect">
            <a:avLst/>
          </a:prstGeom>
        </p:spPr>
        <p:txBody>
          <a:bodyPr lIns="0" tIns="0" rIns="0" bIns="0" rtlCol="0" anchor="t">
            <a:spAutoFit/>
          </a:bodyPr>
          <a:lstStyle/>
          <a:p>
            <a:pPr marL="906780" lvl="1" indent="-453390" algn="l">
              <a:lnSpc>
                <a:spcPts val="5880"/>
              </a:lnSpc>
              <a:buAutoNum type="arabicPeriod"/>
            </a:pPr>
            <a:r>
              <a:rPr lang="en-US" sz="4200">
                <a:solidFill>
                  <a:srgbClr val="000000"/>
                </a:solidFill>
                <a:latin typeface="Poppins"/>
                <a:ea typeface="Poppins"/>
                <a:cs typeface="Poppins"/>
                <a:sym typeface="Poppins"/>
              </a:rPr>
              <a:t> Biografi: Nama Tokoh</a:t>
            </a:r>
          </a:p>
          <a:p>
            <a:pPr algn="l">
              <a:lnSpc>
                <a:spcPts val="5880"/>
              </a:lnSpc>
            </a:pPr>
            <a:r>
              <a:rPr lang="en-US" sz="4200">
                <a:solidFill>
                  <a:srgbClr val="000000"/>
                </a:solidFill>
                <a:latin typeface="Poppins"/>
                <a:ea typeface="Poppins"/>
                <a:cs typeface="Poppins"/>
                <a:sym typeface="Poppins"/>
              </a:rPr>
              <a:t>    2. Tempat Tanggal Lahir: </a:t>
            </a:r>
          </a:p>
          <a:p>
            <a:pPr algn="l">
              <a:lnSpc>
                <a:spcPts val="5880"/>
              </a:lnSpc>
            </a:pPr>
            <a:r>
              <a:rPr lang="en-US" sz="4200">
                <a:solidFill>
                  <a:srgbClr val="000000"/>
                </a:solidFill>
                <a:latin typeface="Poppins"/>
                <a:ea typeface="Poppins"/>
                <a:cs typeface="Poppins"/>
                <a:sym typeface="Poppins"/>
              </a:rPr>
              <a:t>    3. Jenjang Pendidikan dan                        </a:t>
            </a:r>
          </a:p>
          <a:p>
            <a:pPr algn="l">
              <a:lnSpc>
                <a:spcPts val="5880"/>
              </a:lnSpc>
            </a:pPr>
            <a:r>
              <a:rPr lang="en-US" sz="4200">
                <a:solidFill>
                  <a:srgbClr val="000000"/>
                </a:solidFill>
                <a:latin typeface="Poppins"/>
                <a:ea typeface="Poppins"/>
                <a:cs typeface="Poppins"/>
                <a:sym typeface="Poppins"/>
              </a:rPr>
              <a:t>        Institusi:</a:t>
            </a:r>
          </a:p>
        </p:txBody>
      </p:sp>
      <p:sp>
        <p:nvSpPr>
          <p:cNvPr id="16" name="TextBox 16"/>
          <p:cNvSpPr txBox="1"/>
          <p:nvPr/>
        </p:nvSpPr>
        <p:spPr>
          <a:xfrm>
            <a:off x="8988760" y="6755130"/>
            <a:ext cx="8816578" cy="2979420"/>
          </a:xfrm>
          <a:prstGeom prst="rect">
            <a:avLst/>
          </a:prstGeom>
        </p:spPr>
        <p:txBody>
          <a:bodyPr lIns="0" tIns="0" rIns="0" bIns="0" rtlCol="0" anchor="t">
            <a:spAutoFit/>
          </a:bodyPr>
          <a:lstStyle/>
          <a:p>
            <a:pPr algn="l">
              <a:lnSpc>
                <a:spcPts val="5880"/>
              </a:lnSpc>
            </a:pPr>
            <a:r>
              <a:rPr lang="en-US" sz="4200">
                <a:solidFill>
                  <a:srgbClr val="000000"/>
                </a:solidFill>
                <a:latin typeface="Poppins"/>
                <a:ea typeface="Poppins"/>
                <a:cs typeface="Poppins"/>
                <a:sym typeface="Poppins"/>
              </a:rPr>
              <a:t>4. Kontribusi thd Teori Organisasi:</a:t>
            </a:r>
          </a:p>
          <a:p>
            <a:pPr algn="l">
              <a:lnSpc>
                <a:spcPts val="5880"/>
              </a:lnSpc>
            </a:pPr>
            <a:r>
              <a:rPr lang="en-US" sz="4200">
                <a:solidFill>
                  <a:srgbClr val="000000"/>
                </a:solidFill>
                <a:latin typeface="Poppins"/>
                <a:ea typeface="Poppins"/>
                <a:cs typeface="Poppins"/>
                <a:sym typeface="Poppins"/>
              </a:rPr>
              <a:t>5. Pro &amp; Kontra Tokoh:</a:t>
            </a:r>
          </a:p>
          <a:p>
            <a:pPr algn="l">
              <a:lnSpc>
                <a:spcPts val="5880"/>
              </a:lnSpc>
            </a:pPr>
            <a:r>
              <a:rPr lang="en-US" sz="4200">
                <a:solidFill>
                  <a:srgbClr val="000000"/>
                </a:solidFill>
                <a:latin typeface="Poppins"/>
                <a:ea typeface="Poppins"/>
                <a:cs typeface="Poppins"/>
                <a:sym typeface="Poppins"/>
              </a:rPr>
              <a:t>6. Karya yang dihasilkan:</a:t>
            </a:r>
          </a:p>
          <a:p>
            <a:pPr algn="l">
              <a:lnSpc>
                <a:spcPts val="5880"/>
              </a:lnSpc>
            </a:pPr>
            <a:r>
              <a:rPr lang="en-US" sz="4200">
                <a:solidFill>
                  <a:srgbClr val="000000"/>
                </a:solidFill>
                <a:latin typeface="Poppins"/>
                <a:ea typeface="Poppins"/>
                <a:cs typeface="Poppins"/>
                <a:sym typeface="Poppins"/>
              </a:rPr>
              <a:t>7. Sumber referensi:</a:t>
            </a:r>
          </a:p>
        </p:txBody>
      </p:sp>
      <p:sp>
        <p:nvSpPr>
          <p:cNvPr id="17" name="Freeform 13">
            <a:extLst>
              <a:ext uri="{FF2B5EF4-FFF2-40B4-BE49-F238E27FC236}">
                <a16:creationId xmlns:a16="http://schemas.microsoft.com/office/drawing/2014/main" id="{F2FBD7FD-EA4E-473A-9DEF-A699F4589E5B}"/>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18" name="Freeform 14">
            <a:extLst>
              <a:ext uri="{FF2B5EF4-FFF2-40B4-BE49-F238E27FC236}">
                <a16:creationId xmlns:a16="http://schemas.microsoft.com/office/drawing/2014/main" id="{E51601CB-DD7F-49BA-8727-CE058F52A80B}"/>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19" name="Freeform 15">
            <a:extLst>
              <a:ext uri="{FF2B5EF4-FFF2-40B4-BE49-F238E27FC236}">
                <a16:creationId xmlns:a16="http://schemas.microsoft.com/office/drawing/2014/main" id="{E258A98B-B5E6-47DB-BBE4-0A4CFC2B6786}"/>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0040" y="2465140"/>
            <a:ext cx="12008069" cy="1072240"/>
            <a:chOff x="0" y="0"/>
            <a:chExt cx="3162619" cy="282401"/>
          </a:xfrm>
        </p:grpSpPr>
        <p:sp>
          <p:nvSpPr>
            <p:cNvPr id="3" name="Freeform 3"/>
            <p:cNvSpPr/>
            <p:nvPr/>
          </p:nvSpPr>
          <p:spPr>
            <a:xfrm>
              <a:off x="0" y="0"/>
              <a:ext cx="3162619" cy="282401"/>
            </a:xfrm>
            <a:custGeom>
              <a:avLst/>
              <a:gdLst/>
              <a:ahLst/>
              <a:cxnLst/>
              <a:rect l="l" t="t" r="r" b="b"/>
              <a:pathLst>
                <a:path w="3162619" h="282401">
                  <a:moveTo>
                    <a:pt x="0" y="0"/>
                  </a:moveTo>
                  <a:lnTo>
                    <a:pt x="3162619" y="0"/>
                  </a:lnTo>
                  <a:lnTo>
                    <a:pt x="3162619" y="282401"/>
                  </a:lnTo>
                  <a:lnTo>
                    <a:pt x="0" y="282401"/>
                  </a:lnTo>
                  <a:close/>
                </a:path>
              </a:pathLst>
            </a:custGeom>
            <a:solidFill>
              <a:srgbClr val="EC791E"/>
            </a:solidFill>
          </p:spPr>
        </p:sp>
        <p:sp>
          <p:nvSpPr>
            <p:cNvPr id="4" name="TextBox 4"/>
            <p:cNvSpPr txBox="1"/>
            <p:nvPr/>
          </p:nvSpPr>
          <p:spPr>
            <a:xfrm>
              <a:off x="0" y="-38100"/>
              <a:ext cx="3162619" cy="3205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88523" y="4676225"/>
            <a:ext cx="5231810" cy="449608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a:grpSpLocks noChangeAspect="1"/>
          </p:cNvGrpSpPr>
          <p:nvPr/>
        </p:nvGrpSpPr>
        <p:grpSpPr>
          <a:xfrm>
            <a:off x="10321020" y="7021423"/>
            <a:ext cx="5231810" cy="453051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232" r="-15232"/>
              </a:stretch>
            </a:blipFill>
          </p:spPr>
        </p:sp>
      </p:grpSp>
      <p:grpSp>
        <p:nvGrpSpPr>
          <p:cNvPr id="10" name="Group 10"/>
          <p:cNvGrpSpPr/>
          <p:nvPr/>
        </p:nvGrpSpPr>
        <p:grpSpPr>
          <a:xfrm>
            <a:off x="14388523" y="9344289"/>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215563"/>
            <a:ext cx="18288000" cy="19050"/>
          </a:xfrm>
          <a:prstGeom prst="line">
            <a:avLst/>
          </a:prstGeom>
          <a:ln w="142875" cap="flat">
            <a:solidFill>
              <a:srgbClr val="EC791E"/>
            </a:solidFill>
            <a:prstDash val="solid"/>
            <a:headEnd type="none" w="sm" len="sm"/>
            <a:tailEnd type="none" w="sm" len="sm"/>
          </a:ln>
        </p:spPr>
      </p:sp>
      <p:sp>
        <p:nvSpPr>
          <p:cNvPr id="17" name="TextBox 17"/>
          <p:cNvSpPr txBox="1"/>
          <p:nvPr/>
        </p:nvSpPr>
        <p:spPr>
          <a:xfrm>
            <a:off x="3654200" y="2585335"/>
            <a:ext cx="10979138" cy="831850"/>
          </a:xfrm>
          <a:prstGeom prst="rect">
            <a:avLst/>
          </a:prstGeom>
        </p:spPr>
        <p:txBody>
          <a:bodyPr lIns="0" tIns="0" rIns="0" bIns="0" rtlCol="0" anchor="t">
            <a:spAutoFit/>
          </a:bodyPr>
          <a:lstStyle/>
          <a:p>
            <a:pPr marL="0" lvl="0" indent="0" algn="ctr">
              <a:lnSpc>
                <a:spcPts val="6049"/>
              </a:lnSpc>
              <a:spcBef>
                <a:spcPct val="0"/>
              </a:spcBef>
            </a:pPr>
            <a:r>
              <a:rPr lang="en-US" sz="5499" spc="137">
                <a:solidFill>
                  <a:srgbClr val="FFFFFF"/>
                </a:solidFill>
                <a:latin typeface="Poppins Bold"/>
                <a:ea typeface="Poppins Bold"/>
                <a:cs typeface="Poppins Bold"/>
                <a:sym typeface="Poppins Bold"/>
              </a:rPr>
              <a:t>METAFORA ORGANISASI</a:t>
            </a:r>
          </a:p>
        </p:txBody>
      </p:sp>
      <p:sp>
        <p:nvSpPr>
          <p:cNvPr id="18" name="TextBox 18"/>
          <p:cNvSpPr txBox="1"/>
          <p:nvPr/>
        </p:nvSpPr>
        <p:spPr>
          <a:xfrm>
            <a:off x="1514357" y="4538559"/>
            <a:ext cx="7629718" cy="4480561"/>
          </a:xfrm>
          <a:prstGeom prst="rect">
            <a:avLst/>
          </a:prstGeom>
        </p:spPr>
        <p:txBody>
          <a:bodyPr lIns="0" tIns="0" rIns="0" bIns="0" rtlCol="0" anchor="t">
            <a:spAutoFit/>
          </a:bodyPr>
          <a:lstStyle/>
          <a:p>
            <a:pPr marL="777230" lvl="1" indent="-388615" algn="l">
              <a:lnSpc>
                <a:spcPts val="5039"/>
              </a:lnSpc>
              <a:buFont typeface="Arial"/>
              <a:buChar char="•"/>
            </a:pPr>
            <a:r>
              <a:rPr lang="en-US" sz="3599">
                <a:solidFill>
                  <a:srgbClr val="000000"/>
                </a:solidFill>
                <a:latin typeface="Poppins"/>
                <a:ea typeface="Poppins"/>
                <a:cs typeface="Poppins"/>
                <a:sym typeface="Poppins"/>
              </a:rPr>
              <a:t>Organisasi sebagai sebuah mesin</a:t>
            </a:r>
          </a:p>
          <a:p>
            <a:pPr marL="777230" lvl="1" indent="-388615" algn="l">
              <a:lnSpc>
                <a:spcPts val="5039"/>
              </a:lnSpc>
              <a:buFont typeface="Arial"/>
              <a:buChar char="•"/>
            </a:pPr>
            <a:r>
              <a:rPr lang="en-US" sz="3599">
                <a:solidFill>
                  <a:srgbClr val="000000"/>
                </a:solidFill>
                <a:latin typeface="Poppins"/>
                <a:ea typeface="Poppins"/>
                <a:cs typeface="Poppins"/>
                <a:sym typeface="Poppins"/>
              </a:rPr>
              <a:t>Organisasi sebagai natural organisme</a:t>
            </a:r>
          </a:p>
          <a:p>
            <a:pPr marL="777230" lvl="1" indent="-388615" algn="l">
              <a:lnSpc>
                <a:spcPts val="5039"/>
              </a:lnSpc>
              <a:buFont typeface="Arial"/>
              <a:buChar char="•"/>
            </a:pPr>
            <a:r>
              <a:rPr lang="en-US" sz="3599">
                <a:solidFill>
                  <a:srgbClr val="000000"/>
                </a:solidFill>
                <a:latin typeface="Poppins"/>
                <a:ea typeface="Poppins"/>
                <a:cs typeface="Poppins"/>
                <a:sym typeface="Poppins"/>
              </a:rPr>
              <a:t>Organisasi sebagai otak</a:t>
            </a:r>
          </a:p>
          <a:p>
            <a:pPr marL="777230" lvl="1" indent="-388615" algn="l">
              <a:lnSpc>
                <a:spcPts val="5039"/>
              </a:lnSpc>
              <a:buFont typeface="Arial"/>
              <a:buChar char="•"/>
            </a:pPr>
            <a:r>
              <a:rPr lang="en-US" sz="3599">
                <a:solidFill>
                  <a:srgbClr val="000000"/>
                </a:solidFill>
                <a:latin typeface="Poppins"/>
                <a:ea typeface="Poppins"/>
                <a:cs typeface="Poppins"/>
                <a:sym typeface="Poppins"/>
              </a:rPr>
              <a:t>Organisasi sebagai system politik</a:t>
            </a:r>
          </a:p>
        </p:txBody>
      </p:sp>
      <p:sp>
        <p:nvSpPr>
          <p:cNvPr id="19" name="Freeform 13">
            <a:extLst>
              <a:ext uri="{FF2B5EF4-FFF2-40B4-BE49-F238E27FC236}">
                <a16:creationId xmlns:a16="http://schemas.microsoft.com/office/drawing/2014/main" id="{B6F1A266-C6EC-4C84-A2BA-85311F1E9576}"/>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20" name="Freeform 14">
            <a:extLst>
              <a:ext uri="{FF2B5EF4-FFF2-40B4-BE49-F238E27FC236}">
                <a16:creationId xmlns:a16="http://schemas.microsoft.com/office/drawing/2014/main" id="{9580B40B-40AB-4E41-A78B-45D3930B9A90}"/>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21" name="Freeform 15">
            <a:extLst>
              <a:ext uri="{FF2B5EF4-FFF2-40B4-BE49-F238E27FC236}">
                <a16:creationId xmlns:a16="http://schemas.microsoft.com/office/drawing/2014/main" id="{34FFEDAE-738C-41BF-A404-5E157CA3FF17}"/>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959105" y="6151172"/>
            <a:ext cx="5231810" cy="4530511"/>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solidFill>
            <a:ln w="12700">
              <a:solidFill>
                <a:schemeClr val="accent6">
                  <a:lumMod val="20000"/>
                  <a:lumOff val="80000"/>
                </a:schemeClr>
              </a:solidFill>
            </a:ln>
          </p:spPr>
        </p:sp>
      </p:grpSp>
      <p:grpSp>
        <p:nvGrpSpPr>
          <p:cNvPr id="4" name="Group 4"/>
          <p:cNvGrpSpPr/>
          <p:nvPr/>
        </p:nvGrpSpPr>
        <p:grpSpPr>
          <a:xfrm>
            <a:off x="-2715080" y="8699931"/>
            <a:ext cx="5231810" cy="4496086"/>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52423" y="6346868"/>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4" name="Group 14"/>
          <p:cNvGrpSpPr>
            <a:grpSpLocks noChangeAspect="1"/>
          </p:cNvGrpSpPr>
          <p:nvPr/>
        </p:nvGrpSpPr>
        <p:grpSpPr>
          <a:xfrm>
            <a:off x="13959105" y="1464096"/>
            <a:ext cx="5231810" cy="4530511"/>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sp>
        <p:nvSpPr>
          <p:cNvPr id="16" name="TextBox 16"/>
          <p:cNvSpPr txBox="1"/>
          <p:nvPr/>
        </p:nvSpPr>
        <p:spPr>
          <a:xfrm>
            <a:off x="152400" y="4087813"/>
            <a:ext cx="16230600" cy="1965322"/>
          </a:xfrm>
          <a:prstGeom prst="rect">
            <a:avLst/>
          </a:prstGeom>
        </p:spPr>
        <p:txBody>
          <a:bodyPr lIns="0" tIns="0" rIns="0" bIns="0" rtlCol="0" anchor="t">
            <a:spAutoFit/>
          </a:bodyPr>
          <a:lstStyle/>
          <a:p>
            <a:pPr marL="0" lvl="0" indent="0" algn="ctr">
              <a:lnSpc>
                <a:spcPts val="14299"/>
              </a:lnSpc>
              <a:spcBef>
                <a:spcPct val="0"/>
              </a:spcBef>
            </a:pPr>
            <a:r>
              <a:rPr lang="en-US" sz="12999" u="none" strike="noStrike" spc="129">
                <a:solidFill>
                  <a:srgbClr val="1B3640"/>
                </a:solidFill>
                <a:latin typeface="Poppins Bold"/>
                <a:ea typeface="Poppins Bold"/>
                <a:cs typeface="Poppins Bold"/>
                <a:sym typeface="Poppins Bold"/>
              </a:rPr>
              <a:t>TERIMA KASIH</a:t>
            </a:r>
          </a:p>
        </p:txBody>
      </p:sp>
      <p:grpSp>
        <p:nvGrpSpPr>
          <p:cNvPr id="17" name="Group 17"/>
          <p:cNvGrpSpPr/>
          <p:nvPr/>
        </p:nvGrpSpPr>
        <p:grpSpPr>
          <a:xfrm>
            <a:off x="-2715080" y="-635632"/>
            <a:ext cx="5231810" cy="4496086"/>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6D1"/>
            </a:solidFill>
            <a:ln cap="sq">
              <a:noFill/>
              <a:prstDash val="solid"/>
              <a:miter/>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3959105" y="-3184390"/>
            <a:ext cx="5231810" cy="4496086"/>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C791E"/>
            </a:solidFill>
            <a:ln cap="sq">
              <a:noFill/>
              <a:prstDash val="solid"/>
              <a:miter/>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a:grpSpLocks noChangeAspect="1"/>
          </p:cNvGrpSpPr>
          <p:nvPr/>
        </p:nvGrpSpPr>
        <p:grpSpPr>
          <a:xfrm>
            <a:off x="-2715080" y="4014937"/>
            <a:ext cx="5231810" cy="4530511"/>
            <a:chOff x="0" y="0"/>
            <a:chExt cx="4282440" cy="3708400"/>
          </a:xfrm>
        </p:grpSpPr>
        <p:sp>
          <p:nvSpPr>
            <p:cNvPr id="24" name="Freeform 2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56908" r="-16071" b="-44149"/>
              </a:stretch>
            </a:blipFill>
          </p:spPr>
        </p:sp>
      </p:grpSp>
      <p:sp>
        <p:nvSpPr>
          <p:cNvPr id="29" name="Freeform 13">
            <a:extLst>
              <a:ext uri="{FF2B5EF4-FFF2-40B4-BE49-F238E27FC236}">
                <a16:creationId xmlns:a16="http://schemas.microsoft.com/office/drawing/2014/main" id="{CF0F97E4-8DE3-45DF-B14A-5F95F966F758}"/>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30" name="Freeform 14">
            <a:extLst>
              <a:ext uri="{FF2B5EF4-FFF2-40B4-BE49-F238E27FC236}">
                <a16:creationId xmlns:a16="http://schemas.microsoft.com/office/drawing/2014/main" id="{4B8D2FB8-C8D2-4F13-A362-A72B313DB3CD}"/>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31" name="Freeform 15">
            <a:extLst>
              <a:ext uri="{FF2B5EF4-FFF2-40B4-BE49-F238E27FC236}">
                <a16:creationId xmlns:a16="http://schemas.microsoft.com/office/drawing/2014/main" id="{2D16E22A-FA0C-4630-B052-95D499F41AFE}"/>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 y="1965187"/>
            <a:ext cx="8756852" cy="1153891"/>
            <a:chOff x="0" y="0"/>
            <a:chExt cx="2293712" cy="197143"/>
          </a:xfrm>
        </p:grpSpPr>
        <p:sp>
          <p:nvSpPr>
            <p:cNvPr id="3" name="Freeform 3"/>
            <p:cNvSpPr/>
            <p:nvPr/>
          </p:nvSpPr>
          <p:spPr>
            <a:xfrm>
              <a:off x="0" y="0"/>
              <a:ext cx="2293712" cy="197143"/>
            </a:xfrm>
            <a:custGeom>
              <a:avLst/>
              <a:gdLst/>
              <a:ahLst/>
              <a:cxnLst/>
              <a:rect l="l" t="t" r="r" b="b"/>
              <a:pathLst>
                <a:path w="2293712" h="197143">
                  <a:moveTo>
                    <a:pt x="0" y="0"/>
                  </a:moveTo>
                  <a:lnTo>
                    <a:pt x="2293712" y="0"/>
                  </a:lnTo>
                  <a:lnTo>
                    <a:pt x="2293712" y="197143"/>
                  </a:lnTo>
                  <a:lnTo>
                    <a:pt x="0" y="197143"/>
                  </a:lnTo>
                  <a:close/>
                </a:path>
              </a:pathLst>
            </a:custGeom>
            <a:solidFill>
              <a:srgbClr val="FFDE59"/>
            </a:solidFill>
          </p:spPr>
        </p:sp>
        <p:sp>
          <p:nvSpPr>
            <p:cNvPr id="4" name="TextBox 4"/>
            <p:cNvSpPr txBox="1"/>
            <p:nvPr/>
          </p:nvSpPr>
          <p:spPr>
            <a:xfrm>
              <a:off x="0" y="-38100"/>
              <a:ext cx="2293712" cy="2352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8587679"/>
            <a:ext cx="18288000" cy="2179441"/>
            <a:chOff x="0" y="0"/>
            <a:chExt cx="4816593" cy="574009"/>
          </a:xfrm>
        </p:grpSpPr>
        <p:sp>
          <p:nvSpPr>
            <p:cNvPr id="6" name="Freeform 6"/>
            <p:cNvSpPr/>
            <p:nvPr/>
          </p:nvSpPr>
          <p:spPr>
            <a:xfrm>
              <a:off x="0" y="0"/>
              <a:ext cx="4816592" cy="574009"/>
            </a:xfrm>
            <a:custGeom>
              <a:avLst/>
              <a:gdLst/>
              <a:ahLst/>
              <a:cxnLst/>
              <a:rect l="l" t="t" r="r" b="b"/>
              <a:pathLst>
                <a:path w="4816592" h="574009">
                  <a:moveTo>
                    <a:pt x="0" y="0"/>
                  </a:moveTo>
                  <a:lnTo>
                    <a:pt x="4816592" y="0"/>
                  </a:lnTo>
                  <a:lnTo>
                    <a:pt x="4816592" y="574009"/>
                  </a:lnTo>
                  <a:lnTo>
                    <a:pt x="0" y="574009"/>
                  </a:lnTo>
                  <a:close/>
                </a:path>
              </a:pathLst>
            </a:custGeom>
            <a:solidFill>
              <a:srgbClr val="1B3640"/>
            </a:solidFill>
          </p:spPr>
        </p:sp>
        <p:sp>
          <p:nvSpPr>
            <p:cNvPr id="7" name="TextBox 7"/>
            <p:cNvSpPr txBox="1"/>
            <p:nvPr/>
          </p:nvSpPr>
          <p:spPr>
            <a:xfrm>
              <a:off x="0" y="-38100"/>
              <a:ext cx="4816593" cy="6121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091195" y="-262579"/>
            <a:ext cx="5231810" cy="4496086"/>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1B3640"/>
              </a:solidFill>
              <a:prstDash val="solid"/>
              <a:miter/>
            </a:ln>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a:grpSpLocks noChangeAspect="1"/>
          </p:cNvGrpSpPr>
          <p:nvPr/>
        </p:nvGrpSpPr>
        <p:grpSpPr>
          <a:xfrm>
            <a:off x="12056065" y="2082619"/>
            <a:ext cx="5231810" cy="4530511"/>
            <a:chOff x="0" y="0"/>
            <a:chExt cx="4282440" cy="3708400"/>
          </a:xfrm>
        </p:grpSpPr>
        <p:sp>
          <p:nvSpPr>
            <p:cNvPr id="12" name="Freeform 12"/>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004AAD">
                <a:alpha val="29804"/>
              </a:srgbClr>
            </a:solidFill>
            <a:ln w="12700">
              <a:solidFill>
                <a:schemeClr val="tx2">
                  <a:lumMod val="20000"/>
                  <a:lumOff val="80000"/>
                </a:schemeClr>
              </a:solidFill>
            </a:ln>
          </p:spPr>
        </p:sp>
      </p:grpSp>
      <p:sp>
        <p:nvSpPr>
          <p:cNvPr id="13" name="TextBox 13"/>
          <p:cNvSpPr txBox="1"/>
          <p:nvPr/>
        </p:nvSpPr>
        <p:spPr>
          <a:xfrm>
            <a:off x="685800" y="2285933"/>
            <a:ext cx="7924800" cy="571567"/>
          </a:xfrm>
          <a:prstGeom prst="rect">
            <a:avLst/>
          </a:prstGeom>
        </p:spPr>
        <p:txBody>
          <a:bodyPr wrap="square" lIns="0" tIns="0" rIns="0" bIns="0" rtlCol="0" anchor="t">
            <a:spAutoFit/>
          </a:bodyPr>
          <a:lstStyle/>
          <a:p>
            <a:pPr marL="0" lvl="0" indent="0" algn="l">
              <a:lnSpc>
                <a:spcPts val="4290"/>
              </a:lnSpc>
              <a:spcBef>
                <a:spcPct val="0"/>
              </a:spcBef>
            </a:pPr>
            <a:r>
              <a:rPr lang="en-US" sz="4400" spc="195" dirty="0">
                <a:solidFill>
                  <a:srgbClr val="1B3640"/>
                </a:solidFill>
                <a:latin typeface="Poppins Bold"/>
                <a:ea typeface="Poppins Bold"/>
                <a:cs typeface="Poppins Bold"/>
                <a:sym typeface="Poppins Bold"/>
              </a:rPr>
              <a:t>CAPAIAN PEMBELAJARAN </a:t>
            </a:r>
          </a:p>
        </p:txBody>
      </p:sp>
      <p:sp>
        <p:nvSpPr>
          <p:cNvPr id="14" name="AutoShape 14"/>
          <p:cNvSpPr/>
          <p:nvPr/>
        </p:nvSpPr>
        <p:spPr>
          <a:xfrm flipV="1">
            <a:off x="74" y="10196513"/>
            <a:ext cx="18288000" cy="19050"/>
          </a:xfrm>
          <a:prstGeom prst="line">
            <a:avLst/>
          </a:prstGeom>
          <a:ln w="142875" cap="flat">
            <a:solidFill>
              <a:srgbClr val="EC791E"/>
            </a:solidFill>
            <a:prstDash val="solid"/>
            <a:headEnd type="none" w="sm" len="sm"/>
            <a:tailEnd type="none" w="sm" len="sm"/>
          </a:ln>
        </p:spPr>
      </p:sp>
      <p:grpSp>
        <p:nvGrpSpPr>
          <p:cNvPr id="15" name="Group 15"/>
          <p:cNvGrpSpPr/>
          <p:nvPr/>
        </p:nvGrpSpPr>
        <p:grpSpPr>
          <a:xfrm>
            <a:off x="16091195" y="4405484"/>
            <a:ext cx="5231810" cy="4496086"/>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1" name="Freeform 13">
            <a:extLst>
              <a:ext uri="{FF2B5EF4-FFF2-40B4-BE49-F238E27FC236}">
                <a16:creationId xmlns:a16="http://schemas.microsoft.com/office/drawing/2014/main" id="{06B786B7-8A6A-494B-AEBB-0E31911ECD76}"/>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2"/>
            <a:stretch>
              <a:fillRect/>
            </a:stretch>
          </a:blipFill>
        </p:spPr>
      </p:sp>
      <p:sp>
        <p:nvSpPr>
          <p:cNvPr id="22" name="Freeform 14">
            <a:extLst>
              <a:ext uri="{FF2B5EF4-FFF2-40B4-BE49-F238E27FC236}">
                <a16:creationId xmlns:a16="http://schemas.microsoft.com/office/drawing/2014/main" id="{21019FB4-C330-49D7-9B12-448A6CEA4275}"/>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3"/>
            <a:stretch>
              <a:fillRect/>
            </a:stretch>
          </a:blipFill>
        </p:spPr>
      </p:sp>
      <p:sp>
        <p:nvSpPr>
          <p:cNvPr id="23" name="Freeform 15">
            <a:extLst>
              <a:ext uri="{FF2B5EF4-FFF2-40B4-BE49-F238E27FC236}">
                <a16:creationId xmlns:a16="http://schemas.microsoft.com/office/drawing/2014/main" id="{969CB4A2-FE21-44F3-9DC0-79934D0702A0}"/>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4"/>
            <a:stretch>
              <a:fillRect/>
            </a:stretch>
          </a:blipFill>
        </p:spPr>
      </p:sp>
      <p:sp>
        <p:nvSpPr>
          <p:cNvPr id="24" name="TextBox 23">
            <a:extLst>
              <a:ext uri="{FF2B5EF4-FFF2-40B4-BE49-F238E27FC236}">
                <a16:creationId xmlns:a16="http://schemas.microsoft.com/office/drawing/2014/main" id="{DEE2D7D1-33B4-473E-9F5A-FFD4ABC1CA1D}"/>
              </a:ext>
            </a:extLst>
          </p:cNvPr>
          <p:cNvSpPr txBox="1"/>
          <p:nvPr/>
        </p:nvSpPr>
        <p:spPr>
          <a:xfrm>
            <a:off x="486804" y="3491885"/>
            <a:ext cx="11201400" cy="4401205"/>
          </a:xfrm>
          <a:prstGeom prst="rect">
            <a:avLst/>
          </a:prstGeom>
          <a:noFill/>
        </p:spPr>
        <p:txBody>
          <a:bodyPr wrap="square" rtlCol="0">
            <a:spAutoFit/>
          </a:bodyPr>
          <a:lstStyle/>
          <a:p>
            <a:pPr marL="571500" indent="-571500">
              <a:buFontTx/>
              <a:buChar char="-"/>
            </a:pPr>
            <a:r>
              <a:rPr lang="en-US" sz="4000" dirty="0"/>
              <a:t>[CPL-S3] </a:t>
            </a:r>
            <a:r>
              <a:rPr lang="id-ID" sz="4000" dirty="0"/>
              <a:t>Menginternalisasi nilai, norma, dan etika akademik.</a:t>
            </a:r>
            <a:endParaRPr lang="en-US" sz="4000" dirty="0"/>
          </a:p>
          <a:p>
            <a:pPr marL="571500" indent="-571500">
              <a:buFontTx/>
              <a:buChar char="-"/>
            </a:pPr>
            <a:r>
              <a:rPr lang="en-US" sz="4000" dirty="0"/>
              <a:t>[CPMK 1] </a:t>
            </a:r>
            <a:r>
              <a:rPr lang="id-ID" sz="4000" dirty="0"/>
              <a:t>Mampu mengikuti dan </a:t>
            </a:r>
            <a:r>
              <a:rPr lang="en-US" sz="4000" dirty="0" err="1"/>
              <a:t>menginternalisasi</a:t>
            </a:r>
            <a:r>
              <a:rPr lang="en-US" sz="4000" dirty="0"/>
              <a:t> </a:t>
            </a:r>
            <a:r>
              <a:rPr lang="en-US" sz="4000" dirty="0" err="1"/>
              <a:t>nilai</a:t>
            </a:r>
            <a:r>
              <a:rPr lang="en-US" sz="4000" dirty="0"/>
              <a:t>, </a:t>
            </a:r>
            <a:r>
              <a:rPr lang="en-US" sz="4000" dirty="0" err="1"/>
              <a:t>norma</a:t>
            </a:r>
            <a:r>
              <a:rPr lang="en-US" sz="4000" dirty="0"/>
              <a:t> dan </a:t>
            </a:r>
            <a:r>
              <a:rPr lang="en-US" sz="4000" dirty="0" err="1"/>
              <a:t>etika</a:t>
            </a:r>
            <a:r>
              <a:rPr lang="en-US" sz="4000" dirty="0"/>
              <a:t> </a:t>
            </a:r>
            <a:r>
              <a:rPr lang="en-US" sz="4000" dirty="0" err="1"/>
              <a:t>akan</a:t>
            </a:r>
            <a:r>
              <a:rPr lang="en-US" sz="4000" dirty="0"/>
              <a:t> </a:t>
            </a:r>
            <a:r>
              <a:rPr lang="en-US" sz="4000" dirty="0" err="1"/>
              <a:t>pentingnya</a:t>
            </a:r>
            <a:r>
              <a:rPr lang="en-US" sz="4000" dirty="0"/>
              <a:t> </a:t>
            </a:r>
            <a:r>
              <a:rPr lang="en-US" sz="4000" dirty="0" err="1"/>
              <a:t>organisasi</a:t>
            </a:r>
            <a:r>
              <a:rPr lang="en-US" sz="4000" dirty="0"/>
              <a:t> </a:t>
            </a:r>
            <a:r>
              <a:rPr lang="en-US" sz="4000" dirty="0" err="1"/>
              <a:t>bagi</a:t>
            </a:r>
            <a:r>
              <a:rPr lang="en-US" sz="4000" dirty="0"/>
              <a:t> </a:t>
            </a:r>
            <a:r>
              <a:rPr lang="en-US" sz="4000" dirty="0" err="1"/>
              <a:t>kehidupan</a:t>
            </a:r>
            <a:r>
              <a:rPr lang="en-US" sz="4000" dirty="0"/>
              <a:t> </a:t>
            </a:r>
            <a:r>
              <a:rPr lang="en-US" sz="4000" dirty="0" err="1"/>
              <a:t>manusia</a:t>
            </a:r>
            <a:r>
              <a:rPr lang="en-US" sz="4000" dirty="0"/>
              <a:t> </a:t>
            </a:r>
          </a:p>
          <a:p>
            <a:pPr marL="571500" indent="-571500">
              <a:buFontTx/>
              <a:buChar char="-"/>
            </a:pPr>
            <a:r>
              <a:rPr lang="en-US" sz="4000" dirty="0"/>
              <a:t>[Sub-CPMK 2] </a:t>
            </a:r>
            <a:r>
              <a:rPr lang="en-US" sz="4000" dirty="0" err="1"/>
              <a:t>Mampu</a:t>
            </a:r>
            <a:r>
              <a:rPr lang="en-US" sz="4000" dirty="0"/>
              <a:t> </a:t>
            </a:r>
            <a:r>
              <a:rPr lang="en-US" sz="4000" dirty="0" err="1"/>
              <a:t>mengidentifikasi</a:t>
            </a:r>
            <a:r>
              <a:rPr lang="en-US" sz="4000" dirty="0"/>
              <a:t> </a:t>
            </a:r>
            <a:r>
              <a:rPr lang="en-US" sz="4000" dirty="0" err="1"/>
              <a:t>asal-usul</a:t>
            </a:r>
            <a:r>
              <a:rPr lang="en-US" sz="4000" dirty="0"/>
              <a:t> </a:t>
            </a:r>
            <a:r>
              <a:rPr lang="en-US" sz="4000" dirty="0" err="1"/>
              <a:t>teori</a:t>
            </a:r>
            <a:r>
              <a:rPr lang="en-US" sz="4000" dirty="0"/>
              <a:t> </a:t>
            </a:r>
            <a:r>
              <a:rPr lang="en-US" sz="4000" dirty="0" err="1"/>
              <a:t>organisasi</a:t>
            </a:r>
            <a:r>
              <a:rPr lang="en-US" sz="4000" dirty="0"/>
              <a:t>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76600" y="-495300"/>
            <a:ext cx="5231810" cy="4496086"/>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EC791E"/>
              </a:solidFill>
              <a:prstDash val="solid"/>
              <a:miter/>
            </a:ln>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762000" y="1929528"/>
            <a:ext cx="5119403" cy="4433172"/>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alphaModFix amt="30000"/>
              </a:blip>
              <a:stretch>
                <a:fillRect l="-14946" r="-14946"/>
              </a:stretch>
            </a:blipFill>
          </p:spPr>
        </p:sp>
      </p:grpSp>
      <p:grpSp>
        <p:nvGrpSpPr>
          <p:cNvPr id="7" name="Group 7"/>
          <p:cNvGrpSpPr/>
          <p:nvPr/>
        </p:nvGrpSpPr>
        <p:grpSpPr>
          <a:xfrm>
            <a:off x="-3276600" y="4199862"/>
            <a:ext cx="5231810" cy="449608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4AAD">
                <a:alpha val="29804"/>
              </a:srgbClr>
            </a:solidFill>
            <a:ln cap="sq">
              <a:noFill/>
              <a:prstDash val="solid"/>
              <a:miter/>
            </a:ln>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20518" y="1961694"/>
            <a:ext cx="8629803" cy="1429206"/>
            <a:chOff x="0" y="0"/>
            <a:chExt cx="2272870" cy="376416"/>
          </a:xfrm>
        </p:grpSpPr>
        <p:sp>
          <p:nvSpPr>
            <p:cNvPr id="11" name="Freeform 11"/>
            <p:cNvSpPr/>
            <p:nvPr/>
          </p:nvSpPr>
          <p:spPr>
            <a:xfrm>
              <a:off x="0" y="0"/>
              <a:ext cx="2272870" cy="376416"/>
            </a:xfrm>
            <a:custGeom>
              <a:avLst/>
              <a:gdLst/>
              <a:ahLst/>
              <a:cxnLst/>
              <a:rect l="l" t="t" r="r" b="b"/>
              <a:pathLst>
                <a:path w="2272870" h="376416">
                  <a:moveTo>
                    <a:pt x="0" y="0"/>
                  </a:moveTo>
                  <a:lnTo>
                    <a:pt x="2272870" y="0"/>
                  </a:lnTo>
                  <a:lnTo>
                    <a:pt x="2272870" y="376416"/>
                  </a:lnTo>
                  <a:lnTo>
                    <a:pt x="0" y="376416"/>
                  </a:lnTo>
                  <a:close/>
                </a:path>
              </a:pathLst>
            </a:custGeom>
            <a:solidFill>
              <a:srgbClr val="1B3640"/>
            </a:solidFill>
          </p:spPr>
        </p:sp>
        <p:sp>
          <p:nvSpPr>
            <p:cNvPr id="12" name="TextBox 12"/>
            <p:cNvSpPr txBox="1"/>
            <p:nvPr/>
          </p:nvSpPr>
          <p:spPr>
            <a:xfrm>
              <a:off x="0" y="-38100"/>
              <a:ext cx="2272870" cy="414516"/>
            </a:xfrm>
            <a:prstGeom prst="rect">
              <a:avLst/>
            </a:prstGeom>
          </p:spPr>
          <p:txBody>
            <a:bodyPr lIns="50800" tIns="50800" rIns="50800" bIns="50800" rtlCol="0" anchor="ctr"/>
            <a:lstStyle/>
            <a:p>
              <a:pPr algn="ctr">
                <a:lnSpc>
                  <a:spcPts val="2659"/>
                </a:lnSpc>
              </a:pPr>
              <a:endParaRPr/>
            </a:p>
          </p:txBody>
        </p:sp>
      </p:grpSp>
      <p:sp>
        <p:nvSpPr>
          <p:cNvPr id="13" name="AutoShape 13"/>
          <p:cNvSpPr/>
          <p:nvPr/>
        </p:nvSpPr>
        <p:spPr>
          <a:xfrm flipV="1">
            <a:off x="74" y="10215563"/>
            <a:ext cx="18288000" cy="19050"/>
          </a:xfrm>
          <a:prstGeom prst="line">
            <a:avLst/>
          </a:prstGeom>
          <a:ln w="142875" cap="flat">
            <a:solidFill>
              <a:srgbClr val="EC791E"/>
            </a:solidFill>
            <a:prstDash val="solid"/>
            <a:headEnd type="none" w="sm" len="sm"/>
            <a:tailEnd type="none" w="sm" len="sm"/>
          </a:ln>
        </p:spPr>
      </p:sp>
      <p:sp>
        <p:nvSpPr>
          <p:cNvPr id="17" name="TextBox 17"/>
          <p:cNvSpPr txBox="1"/>
          <p:nvPr/>
        </p:nvSpPr>
        <p:spPr>
          <a:xfrm>
            <a:off x="10220518" y="1993464"/>
            <a:ext cx="7600872" cy="1346616"/>
          </a:xfrm>
          <a:prstGeom prst="rect">
            <a:avLst/>
          </a:prstGeom>
        </p:spPr>
        <p:txBody>
          <a:bodyPr lIns="0" tIns="0" rIns="0" bIns="0" rtlCol="0" anchor="t">
            <a:spAutoFit/>
          </a:bodyPr>
          <a:lstStyle/>
          <a:p>
            <a:pPr algn="r">
              <a:lnSpc>
                <a:spcPts val="5111"/>
              </a:lnSpc>
            </a:pPr>
            <a:r>
              <a:rPr lang="en-US" sz="4646" spc="232">
                <a:solidFill>
                  <a:srgbClr val="FFFFFF"/>
                </a:solidFill>
                <a:latin typeface="Poppins Bold"/>
                <a:ea typeface="Poppins Bold"/>
                <a:cs typeface="Poppins Bold"/>
                <a:sym typeface="Poppins Bold"/>
              </a:rPr>
              <a:t>SEJARAH </a:t>
            </a:r>
          </a:p>
          <a:p>
            <a:pPr marL="0" lvl="0" indent="0" algn="r">
              <a:lnSpc>
                <a:spcPts val="5111"/>
              </a:lnSpc>
              <a:spcBef>
                <a:spcPct val="0"/>
              </a:spcBef>
            </a:pPr>
            <a:r>
              <a:rPr lang="en-US" sz="4646" spc="232">
                <a:solidFill>
                  <a:srgbClr val="FFFFFF"/>
                </a:solidFill>
                <a:latin typeface="Poppins Bold"/>
                <a:ea typeface="Poppins Bold"/>
                <a:cs typeface="Poppins Bold"/>
                <a:sym typeface="Poppins Bold"/>
              </a:rPr>
              <a:t>TEORI ORGANISASI </a:t>
            </a:r>
          </a:p>
        </p:txBody>
      </p:sp>
      <p:sp>
        <p:nvSpPr>
          <p:cNvPr id="18" name="TextBox 18"/>
          <p:cNvSpPr txBox="1"/>
          <p:nvPr/>
        </p:nvSpPr>
        <p:spPr>
          <a:xfrm>
            <a:off x="6657118" y="3922755"/>
            <a:ext cx="11164272" cy="1571625"/>
          </a:xfrm>
          <a:prstGeom prst="rect">
            <a:avLst/>
          </a:prstGeom>
        </p:spPr>
        <p:txBody>
          <a:bodyPr lIns="0" tIns="0" rIns="0" bIns="0" rtlCol="0" anchor="t">
            <a:spAutoFit/>
          </a:bodyPr>
          <a:lstStyle/>
          <a:p>
            <a:pPr algn="just">
              <a:lnSpc>
                <a:spcPts val="4199"/>
              </a:lnSpc>
              <a:spcBef>
                <a:spcPct val="0"/>
              </a:spcBef>
            </a:pPr>
            <a:r>
              <a:rPr lang="en-US" sz="2999" dirty="0" err="1">
                <a:solidFill>
                  <a:srgbClr val="000000"/>
                </a:solidFill>
                <a:latin typeface="Poppins"/>
                <a:ea typeface="Poppins"/>
                <a:cs typeface="Poppins"/>
                <a:sym typeface="Poppins"/>
              </a:rPr>
              <a:t>Teori</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Organisasi</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tidaklah</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muncul</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secara</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khusus</a:t>
            </a:r>
            <a:r>
              <a:rPr lang="en-US" sz="2999" dirty="0">
                <a:solidFill>
                  <a:srgbClr val="000000"/>
                </a:solidFill>
                <a:latin typeface="Poppins"/>
                <a:ea typeface="Poppins"/>
                <a:cs typeface="Poppins"/>
                <a:sym typeface="Poppins"/>
              </a:rPr>
              <a:t> di </a:t>
            </a:r>
            <a:r>
              <a:rPr lang="en-US" sz="2999" dirty="0" err="1">
                <a:solidFill>
                  <a:srgbClr val="000000"/>
                </a:solidFill>
                <a:latin typeface="Poppins"/>
                <a:ea typeface="Poppins"/>
                <a:cs typeface="Poppins"/>
                <a:sym typeface="Poppins"/>
              </a:rPr>
              <a:t>dalam</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perkembangan</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suatu</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akar</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keilmuan</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khusus</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melainkan</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melalui</a:t>
            </a:r>
            <a:r>
              <a:rPr lang="en-US" sz="2999" dirty="0">
                <a:solidFill>
                  <a:srgbClr val="000000"/>
                </a:solidFill>
                <a:latin typeface="Poppins"/>
                <a:ea typeface="Poppins"/>
                <a:cs typeface="Poppins"/>
                <a:sym typeface="Poppins"/>
              </a:rPr>
              <a:t> </a:t>
            </a:r>
            <a:r>
              <a:rPr lang="en-US" sz="2999" u="sng" dirty="0" err="1">
                <a:solidFill>
                  <a:srgbClr val="000000"/>
                </a:solidFill>
                <a:latin typeface="Poppins Bold"/>
                <a:ea typeface="Poppins Bold"/>
                <a:cs typeface="Poppins Bold"/>
                <a:sym typeface="Poppins Bold"/>
              </a:rPr>
              <a:t>fenomena-fenomena</a:t>
            </a:r>
            <a:r>
              <a:rPr lang="en-US" sz="2999" u="sng" dirty="0">
                <a:solidFill>
                  <a:srgbClr val="000000"/>
                </a:solidFill>
                <a:latin typeface="Poppins Bold"/>
                <a:ea typeface="Poppins Bold"/>
                <a:cs typeface="Poppins Bold"/>
                <a:sym typeface="Poppins Bold"/>
              </a:rPr>
              <a:t> yang </a:t>
            </a:r>
            <a:r>
              <a:rPr lang="en-US" sz="2999" u="sng" dirty="0" err="1">
                <a:solidFill>
                  <a:srgbClr val="000000"/>
                </a:solidFill>
                <a:latin typeface="Poppins Bold"/>
                <a:ea typeface="Poppins Bold"/>
                <a:cs typeface="Poppins Bold"/>
                <a:sym typeface="Poppins Bold"/>
              </a:rPr>
              <a:t>terjadi</a:t>
            </a:r>
            <a:endParaRPr lang="en-US" sz="2999" u="sng" dirty="0">
              <a:solidFill>
                <a:srgbClr val="000000"/>
              </a:solidFill>
              <a:latin typeface="Poppins Bold"/>
              <a:ea typeface="Poppins Bold"/>
              <a:cs typeface="Poppins Bold"/>
              <a:sym typeface="Poppins Bold"/>
            </a:endParaRPr>
          </a:p>
        </p:txBody>
      </p:sp>
      <p:sp>
        <p:nvSpPr>
          <p:cNvPr id="19" name="TextBox 19"/>
          <p:cNvSpPr txBox="1"/>
          <p:nvPr/>
        </p:nvSpPr>
        <p:spPr>
          <a:xfrm>
            <a:off x="6657118" y="5808705"/>
            <a:ext cx="11164272" cy="1047750"/>
          </a:xfrm>
          <a:prstGeom prst="rect">
            <a:avLst/>
          </a:prstGeom>
        </p:spPr>
        <p:txBody>
          <a:bodyPr lIns="0" tIns="0" rIns="0" bIns="0" rtlCol="0" anchor="t">
            <a:spAutoFit/>
          </a:bodyPr>
          <a:lstStyle/>
          <a:p>
            <a:pPr algn="just">
              <a:lnSpc>
                <a:spcPts val="4199"/>
              </a:lnSpc>
              <a:spcBef>
                <a:spcPct val="0"/>
              </a:spcBef>
            </a:pPr>
            <a:r>
              <a:rPr lang="en-US" sz="2999">
                <a:solidFill>
                  <a:srgbClr val="000000"/>
                </a:solidFill>
                <a:latin typeface="Poppins"/>
                <a:ea typeface="Poppins"/>
                <a:cs typeface="Poppins"/>
                <a:sym typeface="Poppins"/>
              </a:rPr>
              <a:t>Teori organisasi merumakan kumpulan dari preposisi tentang organisasi dan produk pertengahan abad ke 20</a:t>
            </a:r>
          </a:p>
        </p:txBody>
      </p:sp>
      <p:sp>
        <p:nvSpPr>
          <p:cNvPr id="20" name="TextBox 20"/>
          <p:cNvSpPr txBox="1"/>
          <p:nvPr/>
        </p:nvSpPr>
        <p:spPr>
          <a:xfrm>
            <a:off x="6657118" y="7170780"/>
            <a:ext cx="11164272" cy="2666051"/>
          </a:xfrm>
          <a:prstGeom prst="rect">
            <a:avLst/>
          </a:prstGeom>
        </p:spPr>
        <p:txBody>
          <a:bodyPr lIns="0" tIns="0" rIns="0" bIns="0" rtlCol="0" anchor="t">
            <a:spAutoFit/>
          </a:bodyPr>
          <a:lstStyle/>
          <a:p>
            <a:pPr algn="just">
              <a:lnSpc>
                <a:spcPts val="4199"/>
              </a:lnSpc>
              <a:spcBef>
                <a:spcPct val="0"/>
              </a:spcBef>
            </a:pPr>
            <a:r>
              <a:rPr lang="en-US" sz="2999" dirty="0" err="1">
                <a:solidFill>
                  <a:srgbClr val="000000"/>
                </a:solidFill>
                <a:latin typeface="Poppins"/>
                <a:ea typeface="Poppins"/>
                <a:cs typeface="Poppins"/>
                <a:sym typeface="Poppins"/>
              </a:rPr>
              <a:t>Meski</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sepertinya</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selama</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peradaban</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manusia</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mereka</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telah</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banyak</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bertemu</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organisasi</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naskah</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tekstual</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tentang</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organisasi</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tidaklah</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ditemukan</a:t>
            </a:r>
            <a:r>
              <a:rPr lang="en-US" sz="2999" dirty="0">
                <a:solidFill>
                  <a:srgbClr val="000000"/>
                </a:solidFill>
                <a:latin typeface="Poppins"/>
                <a:ea typeface="Poppins"/>
                <a:cs typeface="Poppins"/>
                <a:sym typeface="Poppins"/>
              </a:rPr>
              <a:t>, </a:t>
            </a:r>
            <a:r>
              <a:rPr lang="en-US" sz="2999" dirty="0" err="1">
                <a:solidFill>
                  <a:srgbClr val="000000"/>
                </a:solidFill>
                <a:latin typeface="Poppins"/>
                <a:ea typeface="Poppins"/>
                <a:cs typeface="Poppins"/>
                <a:sym typeface="Poppins"/>
              </a:rPr>
              <a:t>melainkan</a:t>
            </a:r>
            <a:r>
              <a:rPr lang="en-US" sz="2999" dirty="0">
                <a:solidFill>
                  <a:srgbClr val="000000"/>
                </a:solidFill>
                <a:latin typeface="Poppins"/>
                <a:ea typeface="Poppins"/>
                <a:cs typeface="Poppins"/>
                <a:sym typeface="Poppins"/>
              </a:rPr>
              <a:t> </a:t>
            </a:r>
            <a:r>
              <a:rPr lang="en-US" sz="2999" dirty="0" err="1">
                <a:solidFill>
                  <a:srgbClr val="000000"/>
                </a:solidFill>
                <a:latin typeface="Poppins Bold"/>
                <a:ea typeface="Poppins Bold"/>
                <a:cs typeface="Poppins Bold"/>
                <a:sym typeface="Poppins Bold"/>
              </a:rPr>
              <a:t>naskah</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tekstual</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tentang</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hal-hal</a:t>
            </a:r>
            <a:r>
              <a:rPr lang="en-US" sz="2999" dirty="0">
                <a:solidFill>
                  <a:srgbClr val="000000"/>
                </a:solidFill>
                <a:latin typeface="Poppins Bold"/>
                <a:ea typeface="Poppins Bold"/>
                <a:cs typeface="Poppins Bold"/>
                <a:sym typeface="Poppins Bold"/>
              </a:rPr>
              <a:t> managerial yang </a:t>
            </a:r>
            <a:r>
              <a:rPr lang="en-US" sz="2999" dirty="0" err="1">
                <a:solidFill>
                  <a:srgbClr val="000000"/>
                </a:solidFill>
                <a:latin typeface="Poppins Bold"/>
                <a:ea typeface="Poppins Bold"/>
                <a:cs typeface="Poppins Bold"/>
                <a:sym typeface="Poppins Bold"/>
              </a:rPr>
              <a:t>telah</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ada</a:t>
            </a:r>
            <a:r>
              <a:rPr lang="en-US" sz="2999" dirty="0">
                <a:solidFill>
                  <a:srgbClr val="000000"/>
                </a:solidFill>
                <a:latin typeface="Poppins Bold"/>
                <a:ea typeface="Poppins Bold"/>
                <a:cs typeface="Poppins Bold"/>
                <a:sym typeface="Poppins Bold"/>
              </a:rPr>
              <a:t> 2000 </a:t>
            </a:r>
            <a:r>
              <a:rPr lang="en-US" sz="2999" dirty="0" err="1">
                <a:solidFill>
                  <a:srgbClr val="000000"/>
                </a:solidFill>
                <a:latin typeface="Poppins Bold"/>
                <a:ea typeface="Poppins Bold"/>
                <a:cs typeface="Poppins Bold"/>
                <a:sym typeface="Poppins Bold"/>
              </a:rPr>
              <a:t>tahun</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sebelum</a:t>
            </a:r>
            <a:r>
              <a:rPr lang="en-US" sz="2999" dirty="0">
                <a:solidFill>
                  <a:srgbClr val="000000"/>
                </a:solidFill>
                <a:latin typeface="Poppins Bold"/>
                <a:ea typeface="Poppins Bold"/>
                <a:cs typeface="Poppins Bold"/>
                <a:sym typeface="Poppins Bold"/>
              </a:rPr>
              <a:t> </a:t>
            </a:r>
            <a:r>
              <a:rPr lang="en-US" sz="2999" dirty="0" err="1">
                <a:solidFill>
                  <a:srgbClr val="000000"/>
                </a:solidFill>
                <a:latin typeface="Poppins Bold"/>
                <a:ea typeface="Poppins Bold"/>
                <a:cs typeface="Poppins Bold"/>
                <a:sym typeface="Poppins Bold"/>
              </a:rPr>
              <a:t>masehi</a:t>
            </a:r>
            <a:endParaRPr lang="en-US" sz="2999" dirty="0">
              <a:solidFill>
                <a:srgbClr val="000000"/>
              </a:solidFill>
              <a:latin typeface="Poppins Bold"/>
              <a:ea typeface="Poppins Bold"/>
              <a:cs typeface="Poppins Bold"/>
              <a:sym typeface="Poppins Bold"/>
            </a:endParaRPr>
          </a:p>
        </p:txBody>
      </p:sp>
      <p:sp>
        <p:nvSpPr>
          <p:cNvPr id="22" name="Freeform 13">
            <a:extLst>
              <a:ext uri="{FF2B5EF4-FFF2-40B4-BE49-F238E27FC236}">
                <a16:creationId xmlns:a16="http://schemas.microsoft.com/office/drawing/2014/main" id="{C62F650C-F10B-4FB1-A96F-1C3600C969CF}"/>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23" name="Freeform 14">
            <a:extLst>
              <a:ext uri="{FF2B5EF4-FFF2-40B4-BE49-F238E27FC236}">
                <a16:creationId xmlns:a16="http://schemas.microsoft.com/office/drawing/2014/main" id="{D705B1B0-29B7-4B0C-ABA3-3142BB4B6BD4}"/>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24" name="Freeform 15">
            <a:extLst>
              <a:ext uri="{FF2B5EF4-FFF2-40B4-BE49-F238E27FC236}">
                <a16:creationId xmlns:a16="http://schemas.microsoft.com/office/drawing/2014/main" id="{1E0C6A04-96EE-40B0-B0C9-8704A35A3C58}"/>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4" y="10215563"/>
            <a:ext cx="18288000" cy="19050"/>
          </a:xfrm>
          <a:prstGeom prst="line">
            <a:avLst/>
          </a:prstGeom>
          <a:ln w="142875" cap="flat">
            <a:solidFill>
              <a:srgbClr val="EC791E"/>
            </a:solidFill>
            <a:prstDash val="solid"/>
            <a:headEnd type="none" w="sm" len="sm"/>
            <a:tailEnd type="none" w="sm" len="sm"/>
          </a:ln>
        </p:spPr>
      </p:sp>
      <p:sp>
        <p:nvSpPr>
          <p:cNvPr id="6" name="Freeform 6"/>
          <p:cNvSpPr/>
          <p:nvPr/>
        </p:nvSpPr>
        <p:spPr>
          <a:xfrm>
            <a:off x="467947" y="1732661"/>
            <a:ext cx="5449685" cy="2729631"/>
          </a:xfrm>
          <a:custGeom>
            <a:avLst/>
            <a:gdLst/>
            <a:ahLst/>
            <a:cxnLst/>
            <a:rect l="l" t="t" r="r" b="b"/>
            <a:pathLst>
              <a:path w="5449685" h="2729631">
                <a:moveTo>
                  <a:pt x="0" y="0"/>
                </a:moveTo>
                <a:lnTo>
                  <a:pt x="5449685" y="0"/>
                </a:lnTo>
                <a:lnTo>
                  <a:pt x="5449685" y="2729632"/>
                </a:lnTo>
                <a:lnTo>
                  <a:pt x="0" y="2729632"/>
                </a:lnTo>
                <a:lnTo>
                  <a:pt x="0" y="0"/>
                </a:lnTo>
                <a:close/>
              </a:path>
            </a:pathLst>
          </a:custGeom>
          <a:blipFill>
            <a:blip r:embed="rId2"/>
            <a:stretch>
              <a:fillRect/>
            </a:stretch>
          </a:blipFill>
        </p:spPr>
      </p:sp>
      <p:sp>
        <p:nvSpPr>
          <p:cNvPr id="7" name="Freeform 7"/>
          <p:cNvSpPr/>
          <p:nvPr/>
        </p:nvSpPr>
        <p:spPr>
          <a:xfrm>
            <a:off x="6167214" y="1732661"/>
            <a:ext cx="2107084" cy="2729631"/>
          </a:xfrm>
          <a:custGeom>
            <a:avLst/>
            <a:gdLst/>
            <a:ahLst/>
            <a:cxnLst/>
            <a:rect l="l" t="t" r="r" b="b"/>
            <a:pathLst>
              <a:path w="2107084" h="2729631">
                <a:moveTo>
                  <a:pt x="0" y="0"/>
                </a:moveTo>
                <a:lnTo>
                  <a:pt x="2107084" y="0"/>
                </a:lnTo>
                <a:lnTo>
                  <a:pt x="2107084" y="2729632"/>
                </a:lnTo>
                <a:lnTo>
                  <a:pt x="0" y="2729632"/>
                </a:lnTo>
                <a:lnTo>
                  <a:pt x="0" y="0"/>
                </a:lnTo>
                <a:close/>
              </a:path>
            </a:pathLst>
          </a:custGeom>
          <a:blipFill>
            <a:blip r:embed="rId3"/>
            <a:stretch>
              <a:fillRect/>
            </a:stretch>
          </a:blipFill>
        </p:spPr>
      </p:sp>
      <p:sp>
        <p:nvSpPr>
          <p:cNvPr id="8" name="Freeform 8"/>
          <p:cNvSpPr/>
          <p:nvPr/>
        </p:nvSpPr>
        <p:spPr>
          <a:xfrm>
            <a:off x="9144000" y="1732661"/>
            <a:ext cx="4846293" cy="2729631"/>
          </a:xfrm>
          <a:custGeom>
            <a:avLst/>
            <a:gdLst/>
            <a:ahLst/>
            <a:cxnLst/>
            <a:rect l="l" t="t" r="r" b="b"/>
            <a:pathLst>
              <a:path w="4846293" h="2729631">
                <a:moveTo>
                  <a:pt x="0" y="0"/>
                </a:moveTo>
                <a:lnTo>
                  <a:pt x="4846293" y="0"/>
                </a:lnTo>
                <a:lnTo>
                  <a:pt x="4846293" y="2729632"/>
                </a:lnTo>
                <a:lnTo>
                  <a:pt x="0" y="2729632"/>
                </a:lnTo>
                <a:lnTo>
                  <a:pt x="0" y="0"/>
                </a:lnTo>
                <a:close/>
              </a:path>
            </a:pathLst>
          </a:custGeom>
          <a:blipFill>
            <a:blip r:embed="rId4"/>
            <a:stretch>
              <a:fillRect/>
            </a:stretch>
          </a:blipFill>
        </p:spPr>
      </p:sp>
      <p:sp>
        <p:nvSpPr>
          <p:cNvPr id="9" name="Freeform 9"/>
          <p:cNvSpPr/>
          <p:nvPr/>
        </p:nvSpPr>
        <p:spPr>
          <a:xfrm>
            <a:off x="14728666" y="1975984"/>
            <a:ext cx="3124433" cy="7345027"/>
          </a:xfrm>
          <a:custGeom>
            <a:avLst/>
            <a:gdLst/>
            <a:ahLst/>
            <a:cxnLst/>
            <a:rect l="l" t="t" r="r" b="b"/>
            <a:pathLst>
              <a:path w="3124433" h="7345027">
                <a:moveTo>
                  <a:pt x="0" y="0"/>
                </a:moveTo>
                <a:lnTo>
                  <a:pt x="3124433" y="0"/>
                </a:lnTo>
                <a:lnTo>
                  <a:pt x="3124433" y="7345027"/>
                </a:lnTo>
                <a:lnTo>
                  <a:pt x="0" y="7345027"/>
                </a:lnTo>
                <a:lnTo>
                  <a:pt x="0" y="0"/>
                </a:lnTo>
                <a:close/>
              </a:path>
            </a:pathLst>
          </a:custGeom>
          <a:blipFill>
            <a:blip r:embed="rId5"/>
            <a:stretch>
              <a:fillRect/>
            </a:stretch>
          </a:blipFill>
        </p:spPr>
      </p:sp>
      <p:sp>
        <p:nvSpPr>
          <p:cNvPr id="10" name="Freeform 10"/>
          <p:cNvSpPr/>
          <p:nvPr/>
        </p:nvSpPr>
        <p:spPr>
          <a:xfrm>
            <a:off x="467947" y="6474387"/>
            <a:ext cx="4394088" cy="2466247"/>
          </a:xfrm>
          <a:custGeom>
            <a:avLst/>
            <a:gdLst/>
            <a:ahLst/>
            <a:cxnLst/>
            <a:rect l="l" t="t" r="r" b="b"/>
            <a:pathLst>
              <a:path w="4394088" h="2466247">
                <a:moveTo>
                  <a:pt x="0" y="0"/>
                </a:moveTo>
                <a:lnTo>
                  <a:pt x="4394088" y="0"/>
                </a:lnTo>
                <a:lnTo>
                  <a:pt x="4394088" y="2466247"/>
                </a:lnTo>
                <a:lnTo>
                  <a:pt x="0" y="2466247"/>
                </a:lnTo>
                <a:lnTo>
                  <a:pt x="0" y="0"/>
                </a:lnTo>
                <a:close/>
              </a:path>
            </a:pathLst>
          </a:custGeom>
          <a:blipFill>
            <a:blip r:embed="rId6"/>
            <a:stretch>
              <a:fillRect/>
            </a:stretch>
          </a:blipFill>
        </p:spPr>
      </p:sp>
      <p:sp>
        <p:nvSpPr>
          <p:cNvPr id="11" name="Freeform 11"/>
          <p:cNvSpPr/>
          <p:nvPr/>
        </p:nvSpPr>
        <p:spPr>
          <a:xfrm>
            <a:off x="5579685" y="6474387"/>
            <a:ext cx="3902263" cy="2497290"/>
          </a:xfrm>
          <a:custGeom>
            <a:avLst/>
            <a:gdLst/>
            <a:ahLst/>
            <a:cxnLst/>
            <a:rect l="l" t="t" r="r" b="b"/>
            <a:pathLst>
              <a:path w="3902263" h="2497290">
                <a:moveTo>
                  <a:pt x="0" y="0"/>
                </a:moveTo>
                <a:lnTo>
                  <a:pt x="3902263" y="0"/>
                </a:lnTo>
                <a:lnTo>
                  <a:pt x="3902263" y="2497290"/>
                </a:lnTo>
                <a:lnTo>
                  <a:pt x="0" y="2497290"/>
                </a:lnTo>
                <a:lnTo>
                  <a:pt x="0" y="0"/>
                </a:lnTo>
                <a:close/>
              </a:path>
            </a:pathLst>
          </a:custGeom>
          <a:blipFill>
            <a:blip r:embed="rId7"/>
            <a:stretch>
              <a:fillRect b="-4294"/>
            </a:stretch>
          </a:blipFill>
        </p:spPr>
      </p:sp>
      <p:sp>
        <p:nvSpPr>
          <p:cNvPr id="12" name="Freeform 12"/>
          <p:cNvSpPr/>
          <p:nvPr/>
        </p:nvSpPr>
        <p:spPr>
          <a:xfrm>
            <a:off x="9797265" y="6514955"/>
            <a:ext cx="4344848" cy="2447197"/>
          </a:xfrm>
          <a:custGeom>
            <a:avLst/>
            <a:gdLst/>
            <a:ahLst/>
            <a:cxnLst/>
            <a:rect l="l" t="t" r="r" b="b"/>
            <a:pathLst>
              <a:path w="4344848" h="2447197">
                <a:moveTo>
                  <a:pt x="0" y="0"/>
                </a:moveTo>
                <a:lnTo>
                  <a:pt x="4344847" y="0"/>
                </a:lnTo>
                <a:lnTo>
                  <a:pt x="4344847" y="2447197"/>
                </a:lnTo>
                <a:lnTo>
                  <a:pt x="0" y="2447197"/>
                </a:lnTo>
                <a:lnTo>
                  <a:pt x="0" y="0"/>
                </a:lnTo>
                <a:close/>
              </a:path>
            </a:pathLst>
          </a:custGeom>
          <a:blipFill>
            <a:blip r:embed="rId8"/>
            <a:stretch>
              <a:fillRect/>
            </a:stretch>
          </a:blipFill>
        </p:spPr>
      </p:sp>
      <p:sp>
        <p:nvSpPr>
          <p:cNvPr id="13" name="TextBox 13"/>
          <p:cNvSpPr txBox="1"/>
          <p:nvPr/>
        </p:nvSpPr>
        <p:spPr>
          <a:xfrm>
            <a:off x="467947" y="4620115"/>
            <a:ext cx="7806350" cy="1675765"/>
          </a:xfrm>
          <a:prstGeom prst="rect">
            <a:avLst/>
          </a:prstGeom>
        </p:spPr>
        <p:txBody>
          <a:bodyPr lIns="0" tIns="0" rIns="0" bIns="0" rtlCol="0" anchor="t">
            <a:spAutoFit/>
          </a:bodyPr>
          <a:lstStyle/>
          <a:p>
            <a:pPr marL="410209" lvl="1" indent="-205105" algn="just">
              <a:lnSpc>
                <a:spcPts val="2659"/>
              </a:lnSpc>
              <a:buFont typeface="Arial"/>
              <a:buChar char="•"/>
            </a:pPr>
            <a:r>
              <a:rPr lang="en-US" sz="1899">
                <a:solidFill>
                  <a:srgbClr val="000000"/>
                </a:solidFill>
                <a:latin typeface="Poppins"/>
                <a:ea typeface="Poppins"/>
                <a:cs typeface="Poppins"/>
                <a:sym typeface="Poppins"/>
              </a:rPr>
              <a:t>China &amp; Egypt (1100 – 1200 SM): Organisasi telah mulai menerapkan pembagian divisi sesuai dengan spesialisasi, prosedur kerja, hubungan yang tidak personal antar pekerja, dan perekrutan pekerja berdasarkan tugas tugas teknis, dan ini merupakan kunci dari sebuah birokrasi </a:t>
            </a:r>
          </a:p>
        </p:txBody>
      </p:sp>
      <p:sp>
        <p:nvSpPr>
          <p:cNvPr id="14" name="TextBox 14"/>
          <p:cNvSpPr txBox="1"/>
          <p:nvPr/>
        </p:nvSpPr>
        <p:spPr>
          <a:xfrm>
            <a:off x="8895383" y="4639165"/>
            <a:ext cx="5094910" cy="1656715"/>
          </a:xfrm>
          <a:prstGeom prst="rect">
            <a:avLst/>
          </a:prstGeom>
        </p:spPr>
        <p:txBody>
          <a:bodyPr lIns="0" tIns="0" rIns="0" bIns="0" rtlCol="0" anchor="t">
            <a:spAutoFit/>
          </a:bodyPr>
          <a:lstStyle/>
          <a:p>
            <a:pPr marL="410209" lvl="1" indent="-205105" algn="just">
              <a:lnSpc>
                <a:spcPts val="2659"/>
              </a:lnSpc>
              <a:buFont typeface="Arial"/>
              <a:buChar char="•"/>
            </a:pPr>
            <a:r>
              <a:rPr lang="en-US" sz="1899">
                <a:solidFill>
                  <a:srgbClr val="000000"/>
                </a:solidFill>
                <a:latin typeface="Glacial Indifference"/>
                <a:ea typeface="Glacial Indifference"/>
                <a:cs typeface="Glacial Indifference"/>
                <a:sym typeface="Glacial Indifference"/>
              </a:rPr>
              <a:t>“The Official of Chou” (China) (1100 SM): Mendeskripsikan elaborasi dari struktur organisasi untuk wilayah kerajaan, yang merupakan kombinasi dari pemerintah dan pelayan istana</a:t>
            </a:r>
          </a:p>
        </p:txBody>
      </p:sp>
      <p:sp>
        <p:nvSpPr>
          <p:cNvPr id="15" name="TextBox 15"/>
          <p:cNvSpPr txBox="1"/>
          <p:nvPr/>
        </p:nvSpPr>
        <p:spPr>
          <a:xfrm>
            <a:off x="15025565" y="3832034"/>
            <a:ext cx="2530634" cy="3954993"/>
          </a:xfrm>
          <a:prstGeom prst="rect">
            <a:avLst/>
          </a:prstGeom>
        </p:spPr>
        <p:txBody>
          <a:bodyPr lIns="0" tIns="0" rIns="0" bIns="0" rtlCol="0" anchor="t">
            <a:spAutoFit/>
          </a:bodyPr>
          <a:lstStyle/>
          <a:p>
            <a:pPr algn="ctr">
              <a:lnSpc>
                <a:spcPts val="3079"/>
              </a:lnSpc>
              <a:spcBef>
                <a:spcPct val="0"/>
              </a:spcBef>
            </a:pPr>
            <a:r>
              <a:rPr lang="en-US" sz="2199" dirty="0">
                <a:solidFill>
                  <a:srgbClr val="000000"/>
                </a:solidFill>
                <a:latin typeface="Poppins"/>
                <a:ea typeface="Poppins"/>
                <a:cs typeface="Poppins"/>
                <a:sym typeface="Poppins"/>
              </a:rPr>
              <a:t>Dari </a:t>
            </a:r>
            <a:r>
              <a:rPr lang="en-US" sz="2199" dirty="0" err="1">
                <a:solidFill>
                  <a:srgbClr val="000000"/>
                </a:solidFill>
                <a:latin typeface="Poppins"/>
                <a:ea typeface="Poppins"/>
                <a:cs typeface="Poppins"/>
                <a:sym typeface="Poppins"/>
              </a:rPr>
              <a:t>perjalanan</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historis</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ini</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belum</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ada</a:t>
            </a:r>
            <a:r>
              <a:rPr lang="en-US" sz="2199" dirty="0">
                <a:solidFill>
                  <a:srgbClr val="000000"/>
                </a:solidFill>
                <a:latin typeface="Poppins"/>
                <a:ea typeface="Poppins"/>
                <a:cs typeface="Poppins"/>
                <a:sym typeface="Poppins"/>
              </a:rPr>
              <a:t> yang </a:t>
            </a:r>
            <a:r>
              <a:rPr lang="en-US" sz="2199" dirty="0" err="1">
                <a:solidFill>
                  <a:srgbClr val="000000"/>
                </a:solidFill>
                <a:latin typeface="Poppins"/>
                <a:ea typeface="Poppins"/>
                <a:cs typeface="Poppins"/>
                <a:sym typeface="Poppins"/>
              </a:rPr>
              <a:t>menteorisasi</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organisasi</a:t>
            </a:r>
            <a:r>
              <a:rPr lang="en-US" sz="2199" dirty="0">
                <a:solidFill>
                  <a:srgbClr val="000000"/>
                </a:solidFill>
                <a:latin typeface="Poppins"/>
                <a:ea typeface="Poppins"/>
                <a:cs typeface="Poppins"/>
                <a:sym typeface="Poppins"/>
              </a:rPr>
              <a:t>, dan proses </a:t>
            </a:r>
            <a:r>
              <a:rPr lang="en-US" sz="2199" dirty="0" err="1">
                <a:solidFill>
                  <a:srgbClr val="000000"/>
                </a:solidFill>
                <a:latin typeface="Poppins"/>
                <a:ea typeface="Poppins"/>
                <a:cs typeface="Poppins"/>
                <a:sym typeface="Poppins"/>
              </a:rPr>
              <a:t>menteorisasi</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baru</a:t>
            </a:r>
            <a:r>
              <a:rPr lang="en-US" sz="2199" dirty="0">
                <a:solidFill>
                  <a:srgbClr val="000000"/>
                </a:solidFill>
                <a:latin typeface="Poppins"/>
                <a:ea typeface="Poppins"/>
                <a:cs typeface="Poppins"/>
                <a:sym typeface="Poppins"/>
              </a:rPr>
              <a:t> di </a:t>
            </a:r>
            <a:r>
              <a:rPr lang="en-US" sz="2199" dirty="0" err="1">
                <a:solidFill>
                  <a:srgbClr val="000000"/>
                </a:solidFill>
                <a:latin typeface="Poppins"/>
                <a:ea typeface="Poppins"/>
                <a:cs typeface="Poppins"/>
                <a:sym typeface="Poppins"/>
              </a:rPr>
              <a:t>mulai</a:t>
            </a:r>
            <a:r>
              <a:rPr lang="en-US" sz="2199" dirty="0">
                <a:solidFill>
                  <a:srgbClr val="000000"/>
                </a:solidFill>
                <a:latin typeface="Poppins"/>
                <a:ea typeface="Poppins"/>
                <a:cs typeface="Poppins"/>
                <a:sym typeface="Poppins"/>
              </a:rPr>
              <a:t> </a:t>
            </a:r>
            <a:r>
              <a:rPr lang="en-US" sz="2199" dirty="0" err="1">
                <a:solidFill>
                  <a:srgbClr val="000000"/>
                </a:solidFill>
                <a:latin typeface="Poppins"/>
                <a:ea typeface="Poppins"/>
                <a:cs typeface="Poppins"/>
                <a:sym typeface="Poppins"/>
              </a:rPr>
              <a:t>ketika</a:t>
            </a:r>
            <a:r>
              <a:rPr lang="en-US" sz="2199" dirty="0">
                <a:solidFill>
                  <a:srgbClr val="000000"/>
                </a:solidFill>
                <a:latin typeface="Poppins"/>
                <a:ea typeface="Poppins"/>
                <a:cs typeface="Poppins"/>
                <a:sym typeface="Poppins"/>
              </a:rPr>
              <a:t> masa </a:t>
            </a:r>
            <a:r>
              <a:rPr lang="en-US" sz="2199" dirty="0" err="1">
                <a:solidFill>
                  <a:srgbClr val="000000"/>
                </a:solidFill>
                <a:latin typeface="Poppins"/>
                <a:ea typeface="Poppins"/>
                <a:cs typeface="Poppins"/>
                <a:sym typeface="Poppins"/>
              </a:rPr>
              <a:t>industri</a:t>
            </a:r>
            <a:r>
              <a:rPr lang="en-US" sz="2199" dirty="0">
                <a:solidFill>
                  <a:srgbClr val="000000"/>
                </a:solidFill>
                <a:latin typeface="Poppins"/>
                <a:ea typeface="Poppins"/>
                <a:cs typeface="Poppins"/>
                <a:sym typeface="Poppins"/>
              </a:rPr>
              <a:t> di </a:t>
            </a:r>
            <a:r>
              <a:rPr lang="en-US" sz="2199" dirty="0" err="1">
                <a:solidFill>
                  <a:srgbClr val="000000"/>
                </a:solidFill>
                <a:latin typeface="Poppins"/>
                <a:ea typeface="Poppins"/>
                <a:cs typeface="Poppins"/>
                <a:sym typeface="Poppins"/>
              </a:rPr>
              <a:t>Eropa</a:t>
            </a:r>
            <a:endParaRPr lang="en-US" sz="2199" dirty="0">
              <a:solidFill>
                <a:srgbClr val="000000"/>
              </a:solidFill>
              <a:latin typeface="Poppins"/>
              <a:ea typeface="Poppins"/>
              <a:cs typeface="Poppins"/>
              <a:sym typeface="Poppins"/>
            </a:endParaRPr>
          </a:p>
        </p:txBody>
      </p:sp>
      <p:sp>
        <p:nvSpPr>
          <p:cNvPr id="16" name="TextBox 16"/>
          <p:cNvSpPr txBox="1"/>
          <p:nvPr/>
        </p:nvSpPr>
        <p:spPr>
          <a:xfrm>
            <a:off x="1332365" y="8978746"/>
            <a:ext cx="2386704" cy="342265"/>
          </a:xfrm>
          <a:prstGeom prst="rect">
            <a:avLst/>
          </a:prstGeom>
        </p:spPr>
        <p:txBody>
          <a:bodyPr lIns="0" tIns="0" rIns="0" bIns="0" rtlCol="0" anchor="t">
            <a:spAutoFit/>
          </a:bodyPr>
          <a:lstStyle/>
          <a:p>
            <a:pPr marL="410209" lvl="1" indent="-205105" algn="just">
              <a:lnSpc>
                <a:spcPts val="2659"/>
              </a:lnSpc>
              <a:spcBef>
                <a:spcPct val="0"/>
              </a:spcBef>
              <a:buFont typeface="Arial"/>
              <a:buChar char="•"/>
            </a:pPr>
            <a:r>
              <a:rPr lang="en-US" sz="1899">
                <a:solidFill>
                  <a:srgbClr val="000000"/>
                </a:solidFill>
                <a:latin typeface="Poppins"/>
                <a:ea typeface="Poppins"/>
                <a:cs typeface="Poppins"/>
                <a:sym typeface="Poppins"/>
              </a:rPr>
              <a:t>Plato (400 SM): </a:t>
            </a:r>
          </a:p>
        </p:txBody>
      </p:sp>
      <p:sp>
        <p:nvSpPr>
          <p:cNvPr id="17" name="TextBox 17"/>
          <p:cNvSpPr txBox="1"/>
          <p:nvPr/>
        </p:nvSpPr>
        <p:spPr>
          <a:xfrm>
            <a:off x="6100539" y="9019302"/>
            <a:ext cx="2666107" cy="675640"/>
          </a:xfrm>
          <a:prstGeom prst="rect">
            <a:avLst/>
          </a:prstGeom>
        </p:spPr>
        <p:txBody>
          <a:bodyPr lIns="0" tIns="0" rIns="0" bIns="0" rtlCol="0" anchor="t">
            <a:spAutoFit/>
          </a:bodyPr>
          <a:lstStyle/>
          <a:p>
            <a:pPr marL="410209" lvl="1" indent="-205105" algn="ctr">
              <a:lnSpc>
                <a:spcPts val="2659"/>
              </a:lnSpc>
              <a:buFont typeface="Arial"/>
              <a:buChar char="•"/>
            </a:pPr>
            <a:r>
              <a:rPr lang="en-US" sz="1899">
                <a:solidFill>
                  <a:srgbClr val="000000"/>
                </a:solidFill>
                <a:latin typeface="Poppins"/>
                <a:ea typeface="Poppins"/>
                <a:cs typeface="Poppins"/>
                <a:sym typeface="Poppins"/>
              </a:rPr>
              <a:t>Mencius (300 SM): </a:t>
            </a:r>
          </a:p>
          <a:p>
            <a:pPr algn="ctr">
              <a:lnSpc>
                <a:spcPts val="2659"/>
              </a:lnSpc>
            </a:pPr>
            <a:r>
              <a:rPr lang="en-US" sz="1899">
                <a:solidFill>
                  <a:srgbClr val="000000"/>
                </a:solidFill>
                <a:latin typeface="Poppins"/>
                <a:ea typeface="Poppins"/>
                <a:cs typeface="Poppins"/>
                <a:sym typeface="Poppins"/>
              </a:rPr>
              <a:t>    Pembagian kerja</a:t>
            </a:r>
          </a:p>
        </p:txBody>
      </p:sp>
      <p:sp>
        <p:nvSpPr>
          <p:cNvPr id="18" name="TextBox 18"/>
          <p:cNvSpPr txBox="1"/>
          <p:nvPr/>
        </p:nvSpPr>
        <p:spPr>
          <a:xfrm>
            <a:off x="10334818" y="8970137"/>
            <a:ext cx="4537267" cy="342265"/>
          </a:xfrm>
          <a:prstGeom prst="rect">
            <a:avLst/>
          </a:prstGeom>
        </p:spPr>
        <p:txBody>
          <a:bodyPr lIns="0" tIns="0" rIns="0" bIns="0" rtlCol="0" anchor="t">
            <a:spAutoFit/>
          </a:bodyPr>
          <a:lstStyle/>
          <a:p>
            <a:pPr marL="410209" lvl="1" indent="-205105" algn="just">
              <a:lnSpc>
                <a:spcPts val="2659"/>
              </a:lnSpc>
              <a:spcBef>
                <a:spcPct val="0"/>
              </a:spcBef>
              <a:buFont typeface="Arial"/>
              <a:buChar char="•"/>
            </a:pPr>
            <a:r>
              <a:rPr lang="en-US" sz="1899">
                <a:solidFill>
                  <a:srgbClr val="000000"/>
                </a:solidFill>
                <a:latin typeface="Poppins"/>
                <a:ea typeface="Poppins"/>
                <a:cs typeface="Poppins"/>
                <a:sym typeface="Poppins"/>
              </a:rPr>
              <a:t>Adam Smith (1776): </a:t>
            </a:r>
          </a:p>
        </p:txBody>
      </p:sp>
      <p:sp>
        <p:nvSpPr>
          <p:cNvPr id="19" name="TextBox 19"/>
          <p:cNvSpPr txBox="1"/>
          <p:nvPr/>
        </p:nvSpPr>
        <p:spPr>
          <a:xfrm>
            <a:off x="51327" y="9303512"/>
            <a:ext cx="5208279" cy="67564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Spesialisasi dapat meningkatkan produktivitas</a:t>
            </a:r>
          </a:p>
        </p:txBody>
      </p:sp>
      <p:sp>
        <p:nvSpPr>
          <p:cNvPr id="20" name="TextBox 20"/>
          <p:cNvSpPr txBox="1"/>
          <p:nvPr/>
        </p:nvSpPr>
        <p:spPr>
          <a:xfrm>
            <a:off x="9348054" y="9303512"/>
            <a:ext cx="5361562" cy="675640"/>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manfaat ekonomi dari spesialisasi, pembagian unit kerja, dan produksi masal</a:t>
            </a:r>
          </a:p>
        </p:txBody>
      </p:sp>
      <p:sp>
        <p:nvSpPr>
          <p:cNvPr id="24" name="Freeform 13">
            <a:extLst>
              <a:ext uri="{FF2B5EF4-FFF2-40B4-BE49-F238E27FC236}">
                <a16:creationId xmlns:a16="http://schemas.microsoft.com/office/drawing/2014/main" id="{33B70452-22A1-46F1-85C6-5EDA31A5AF91}"/>
              </a:ext>
            </a:extLst>
          </p:cNvPr>
          <p:cNvSpPr/>
          <p:nvPr/>
        </p:nvSpPr>
        <p:spPr>
          <a:xfrm>
            <a:off x="6019800" y="97497"/>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9"/>
            <a:stretch>
              <a:fillRect/>
            </a:stretch>
          </a:blipFill>
        </p:spPr>
      </p:sp>
      <p:sp>
        <p:nvSpPr>
          <p:cNvPr id="25" name="Freeform 14">
            <a:extLst>
              <a:ext uri="{FF2B5EF4-FFF2-40B4-BE49-F238E27FC236}">
                <a16:creationId xmlns:a16="http://schemas.microsoft.com/office/drawing/2014/main" id="{5E975155-AC14-452F-B59D-4682A1AB911A}"/>
              </a:ext>
            </a:extLst>
          </p:cNvPr>
          <p:cNvSpPr/>
          <p:nvPr/>
        </p:nvSpPr>
        <p:spPr>
          <a:xfrm>
            <a:off x="7789203" y="-381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10"/>
            <a:stretch>
              <a:fillRect/>
            </a:stretch>
          </a:blipFill>
        </p:spPr>
      </p:sp>
      <p:sp>
        <p:nvSpPr>
          <p:cNvPr id="26" name="Freeform 15">
            <a:extLst>
              <a:ext uri="{FF2B5EF4-FFF2-40B4-BE49-F238E27FC236}">
                <a16:creationId xmlns:a16="http://schemas.microsoft.com/office/drawing/2014/main" id="{D7C2DDDD-9C20-4CAA-AE4D-A5FDCA51BCEA}"/>
              </a:ext>
            </a:extLst>
          </p:cNvPr>
          <p:cNvSpPr/>
          <p:nvPr/>
        </p:nvSpPr>
        <p:spPr>
          <a:xfrm>
            <a:off x="9447607" y="126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11"/>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81547">
            <a:off x="11239358" y="8112009"/>
            <a:ext cx="4685096" cy="5246370"/>
            <a:chOff x="0" y="0"/>
            <a:chExt cx="6350000" cy="7110730"/>
          </a:xfrm>
        </p:grpSpPr>
        <p:sp>
          <p:nvSpPr>
            <p:cNvPr id="3" name="Freeform 3"/>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2"/>
              <a:stretch>
                <a:fillRect l="-33880" r="-33880"/>
              </a:stretch>
            </a:blipFill>
          </p:spPr>
        </p:sp>
      </p:grpSp>
      <p:grpSp>
        <p:nvGrpSpPr>
          <p:cNvPr id="4" name="Group 4"/>
          <p:cNvGrpSpPr>
            <a:grpSpLocks noChangeAspect="1"/>
          </p:cNvGrpSpPr>
          <p:nvPr/>
        </p:nvGrpSpPr>
        <p:grpSpPr>
          <a:xfrm rot="381547">
            <a:off x="6163973" y="9407409"/>
            <a:ext cx="4685096" cy="5246370"/>
            <a:chOff x="0" y="0"/>
            <a:chExt cx="6350000" cy="7110730"/>
          </a:xfrm>
        </p:grpSpPr>
        <p:sp>
          <p:nvSpPr>
            <p:cNvPr id="5" name="Freeform 5"/>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FFFF00"/>
              </a:solidFill>
            </a:ln>
          </p:spPr>
        </p:sp>
      </p:grpSp>
      <p:grpSp>
        <p:nvGrpSpPr>
          <p:cNvPr id="6" name="Group 6"/>
          <p:cNvGrpSpPr>
            <a:grpSpLocks noChangeAspect="1"/>
          </p:cNvGrpSpPr>
          <p:nvPr/>
        </p:nvGrpSpPr>
        <p:grpSpPr>
          <a:xfrm rot="381547">
            <a:off x="1050104" y="10154209"/>
            <a:ext cx="4685096" cy="5246370"/>
            <a:chOff x="0" y="0"/>
            <a:chExt cx="6350000" cy="7110730"/>
          </a:xfrm>
        </p:grpSpPr>
        <p:sp>
          <p:nvSpPr>
            <p:cNvPr id="7" name="Freeform 7"/>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blipFill>
              <a:blip r:embed="rId3"/>
              <a:stretch>
                <a:fillRect l="-33985" r="-33985"/>
              </a:stretch>
            </a:blipFill>
          </p:spPr>
        </p:sp>
      </p:grpSp>
      <p:grpSp>
        <p:nvGrpSpPr>
          <p:cNvPr id="8" name="Group 8"/>
          <p:cNvGrpSpPr>
            <a:grpSpLocks noChangeAspect="1"/>
          </p:cNvGrpSpPr>
          <p:nvPr/>
        </p:nvGrpSpPr>
        <p:grpSpPr>
          <a:xfrm rot="381547">
            <a:off x="16320059" y="6740409"/>
            <a:ext cx="4685096" cy="5246370"/>
            <a:chOff x="0" y="0"/>
            <a:chExt cx="6350000" cy="7110730"/>
          </a:xfrm>
        </p:grpSpPr>
        <p:sp>
          <p:nvSpPr>
            <p:cNvPr id="9" name="Freeform 9"/>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EC791E"/>
            </a:solidFill>
            <a:ln w="12700">
              <a:solidFill>
                <a:schemeClr val="accent6"/>
              </a:solidFill>
            </a:ln>
          </p:spPr>
        </p:sp>
      </p:grpSp>
      <p:grpSp>
        <p:nvGrpSpPr>
          <p:cNvPr id="10" name="Group 10"/>
          <p:cNvGrpSpPr>
            <a:grpSpLocks noChangeAspect="1"/>
          </p:cNvGrpSpPr>
          <p:nvPr/>
        </p:nvGrpSpPr>
        <p:grpSpPr>
          <a:xfrm rot="381547">
            <a:off x="14926158" y="10521800"/>
            <a:ext cx="4685096" cy="5246370"/>
            <a:chOff x="0" y="0"/>
            <a:chExt cx="6350000" cy="7110730"/>
          </a:xfrm>
        </p:grpSpPr>
        <p:sp>
          <p:nvSpPr>
            <p:cNvPr id="11" name="Freeform 11"/>
            <p:cNvSpPr/>
            <p:nvPr/>
          </p:nvSpPr>
          <p:spPr>
            <a:xfrm>
              <a:off x="0" y="0"/>
              <a:ext cx="6350000" cy="7110730"/>
            </a:xfrm>
            <a:custGeom>
              <a:avLst/>
              <a:gdLst/>
              <a:ahLst/>
              <a:cxnLst/>
              <a:rect l="l" t="t" r="r" b="b"/>
              <a:pathLst>
                <a:path w="6350000" h="7110730">
                  <a:moveTo>
                    <a:pt x="6350000" y="4700270"/>
                  </a:moveTo>
                  <a:lnTo>
                    <a:pt x="0" y="7110730"/>
                  </a:lnTo>
                  <a:lnTo>
                    <a:pt x="0" y="2410460"/>
                  </a:lnTo>
                  <a:lnTo>
                    <a:pt x="6350000" y="0"/>
                  </a:lnTo>
                  <a:close/>
                </a:path>
              </a:pathLst>
            </a:custGeom>
            <a:solidFill>
              <a:srgbClr val="FFDE59"/>
            </a:solidFill>
            <a:ln w="12700">
              <a:solidFill>
                <a:srgbClr val="000000"/>
              </a:solidFill>
            </a:ln>
          </p:spPr>
        </p:sp>
      </p:grpSp>
      <p:grpSp>
        <p:nvGrpSpPr>
          <p:cNvPr id="15" name="Group 15"/>
          <p:cNvGrpSpPr/>
          <p:nvPr/>
        </p:nvGrpSpPr>
        <p:grpSpPr>
          <a:xfrm>
            <a:off x="1028700" y="2019300"/>
            <a:ext cx="15639716" cy="2260204"/>
            <a:chOff x="0" y="0"/>
            <a:chExt cx="4119102" cy="595280"/>
          </a:xfrm>
        </p:grpSpPr>
        <p:sp>
          <p:nvSpPr>
            <p:cNvPr id="16" name="Freeform 16"/>
            <p:cNvSpPr/>
            <p:nvPr/>
          </p:nvSpPr>
          <p:spPr>
            <a:xfrm>
              <a:off x="0" y="0"/>
              <a:ext cx="4119102" cy="595280"/>
            </a:xfrm>
            <a:custGeom>
              <a:avLst/>
              <a:gdLst/>
              <a:ahLst/>
              <a:cxnLst/>
              <a:rect l="l" t="t" r="r" b="b"/>
              <a:pathLst>
                <a:path w="4119102" h="595280">
                  <a:moveTo>
                    <a:pt x="25246" y="0"/>
                  </a:moveTo>
                  <a:lnTo>
                    <a:pt x="4093856" y="0"/>
                  </a:lnTo>
                  <a:cubicBezTo>
                    <a:pt x="4107799" y="0"/>
                    <a:pt x="4119102" y="11303"/>
                    <a:pt x="4119102" y="25246"/>
                  </a:cubicBezTo>
                  <a:lnTo>
                    <a:pt x="4119102" y="570034"/>
                  </a:lnTo>
                  <a:cubicBezTo>
                    <a:pt x="4119102" y="583977"/>
                    <a:pt x="4107799" y="595280"/>
                    <a:pt x="4093856" y="595280"/>
                  </a:cubicBezTo>
                  <a:lnTo>
                    <a:pt x="25246" y="595280"/>
                  </a:lnTo>
                  <a:cubicBezTo>
                    <a:pt x="11303" y="595280"/>
                    <a:pt x="0" y="583977"/>
                    <a:pt x="0" y="570034"/>
                  </a:cubicBezTo>
                  <a:lnTo>
                    <a:pt x="0" y="25246"/>
                  </a:lnTo>
                  <a:cubicBezTo>
                    <a:pt x="0" y="11303"/>
                    <a:pt x="11303" y="0"/>
                    <a:pt x="25246" y="0"/>
                  </a:cubicBezTo>
                  <a:close/>
                </a:path>
              </a:pathLst>
            </a:custGeom>
            <a:solidFill>
              <a:srgbClr val="FFDE59"/>
            </a:solidFill>
          </p:spPr>
        </p:sp>
        <p:sp>
          <p:nvSpPr>
            <p:cNvPr id="17" name="TextBox 17"/>
            <p:cNvSpPr txBox="1"/>
            <p:nvPr/>
          </p:nvSpPr>
          <p:spPr>
            <a:xfrm>
              <a:off x="0" y="-38100"/>
              <a:ext cx="4119102" cy="63338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53994" y="2279260"/>
            <a:ext cx="15481406" cy="1721240"/>
          </a:xfrm>
          <a:prstGeom prst="rect">
            <a:avLst/>
          </a:prstGeom>
        </p:spPr>
        <p:txBody>
          <a:bodyPr wrap="square" lIns="0" tIns="0" rIns="0" bIns="0" rtlCol="0" anchor="t">
            <a:spAutoFit/>
          </a:bodyPr>
          <a:lstStyle/>
          <a:p>
            <a:pPr algn="ctr">
              <a:lnSpc>
                <a:spcPts val="3353"/>
              </a:lnSpc>
              <a:spcBef>
                <a:spcPct val="0"/>
              </a:spcBef>
            </a:pPr>
            <a:r>
              <a:rPr lang="en-US" sz="2400" dirty="0" err="1">
                <a:solidFill>
                  <a:srgbClr val="000000"/>
                </a:solidFill>
                <a:latin typeface="Poppins Bold"/>
                <a:ea typeface="Poppins Bold"/>
                <a:cs typeface="Poppins Bold"/>
                <a:sym typeface="Poppins Bold"/>
              </a:rPr>
              <a:t>Tulisan</a:t>
            </a:r>
            <a:r>
              <a:rPr lang="en-US" sz="2400" dirty="0">
                <a:solidFill>
                  <a:srgbClr val="000000"/>
                </a:solidFill>
                <a:latin typeface="Poppins Bold"/>
                <a:ea typeface="Poppins Bold"/>
                <a:cs typeface="Poppins Bold"/>
                <a:sym typeface="Poppins Bold"/>
              </a:rPr>
              <a:t> paling </a:t>
            </a:r>
            <a:r>
              <a:rPr lang="en-US" sz="2400" dirty="0" err="1">
                <a:solidFill>
                  <a:srgbClr val="000000"/>
                </a:solidFill>
                <a:latin typeface="Poppins Bold"/>
                <a:ea typeface="Poppins Bold"/>
                <a:cs typeface="Poppins Bold"/>
                <a:sym typeface="Poppins Bold"/>
              </a:rPr>
              <a:t>lawas</a:t>
            </a:r>
            <a:r>
              <a:rPr lang="en-US" sz="2400" dirty="0">
                <a:solidFill>
                  <a:srgbClr val="000000"/>
                </a:solidFill>
                <a:latin typeface="Poppins Bold"/>
                <a:ea typeface="Poppins Bold"/>
                <a:cs typeface="Poppins Bold"/>
                <a:sym typeface="Poppins Bold"/>
              </a:rPr>
              <a:t> (era Mesopotamia, China, Egypt, India, Greece) </a:t>
            </a:r>
            <a:r>
              <a:rPr lang="en-US" sz="2400" dirty="0" err="1">
                <a:solidFill>
                  <a:srgbClr val="000000"/>
                </a:solidFill>
                <a:latin typeface="Poppins Bold"/>
                <a:ea typeface="Poppins Bold"/>
                <a:cs typeface="Poppins Bold"/>
                <a:sym typeface="Poppins Bold"/>
              </a:rPr>
              <a:t>mengenai</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hubungan</a:t>
            </a:r>
            <a:r>
              <a:rPr lang="en-US" sz="2400" dirty="0">
                <a:solidFill>
                  <a:srgbClr val="000000"/>
                </a:solidFill>
                <a:latin typeface="Poppins Bold"/>
                <a:ea typeface="Poppins Bold"/>
                <a:cs typeface="Poppins Bold"/>
                <a:sym typeface="Poppins Bold"/>
              </a:rPr>
              <a:t> managerial </a:t>
            </a:r>
            <a:r>
              <a:rPr lang="en-US" sz="2400" dirty="0" err="1">
                <a:solidFill>
                  <a:srgbClr val="000000"/>
                </a:solidFill>
                <a:latin typeface="Poppins Bold"/>
                <a:ea typeface="Poppins Bold"/>
                <a:cs typeface="Poppins Bold"/>
                <a:sym typeface="Poppins Bold"/>
              </a:rPr>
              <a:t>adalah</a:t>
            </a:r>
            <a:r>
              <a:rPr lang="en-US" sz="2400" dirty="0">
                <a:solidFill>
                  <a:srgbClr val="000000"/>
                </a:solidFill>
                <a:latin typeface="Poppins Bold"/>
                <a:ea typeface="Poppins Bold"/>
                <a:cs typeface="Poppins Bold"/>
                <a:sym typeface="Poppins Bold"/>
              </a:rPr>
              <a:t>: </a:t>
            </a:r>
          </a:p>
          <a:p>
            <a:pPr algn="ctr">
              <a:lnSpc>
                <a:spcPts val="3353"/>
              </a:lnSpc>
              <a:spcBef>
                <a:spcPct val="0"/>
              </a:spcBef>
            </a:pPr>
            <a:endParaRPr lang="en-US" sz="2400" dirty="0">
              <a:solidFill>
                <a:srgbClr val="000000"/>
              </a:solidFill>
              <a:latin typeface="Poppins Bold"/>
              <a:ea typeface="Poppins Bold"/>
              <a:cs typeface="Poppins Bold"/>
              <a:sym typeface="Poppins Bold"/>
            </a:endParaRPr>
          </a:p>
          <a:p>
            <a:pPr algn="ctr">
              <a:lnSpc>
                <a:spcPts val="3353"/>
              </a:lnSpc>
              <a:spcBef>
                <a:spcPct val="0"/>
              </a:spcBef>
            </a:pPr>
            <a:r>
              <a:rPr lang="en-US" sz="2400" dirty="0" err="1">
                <a:solidFill>
                  <a:srgbClr val="000000"/>
                </a:solidFill>
                <a:latin typeface="Poppins Bold"/>
                <a:ea typeface="Poppins Bold"/>
                <a:cs typeface="Poppins Bold"/>
                <a:sym typeface="Poppins Bold"/>
              </a:rPr>
              <a:t>atasan</a:t>
            </a:r>
            <a:r>
              <a:rPr lang="en-US" sz="2400" dirty="0">
                <a:solidFill>
                  <a:srgbClr val="000000"/>
                </a:solidFill>
                <a:latin typeface="Poppins Bold"/>
                <a:ea typeface="Poppins Bold"/>
                <a:cs typeface="Poppins Bold"/>
                <a:sym typeface="Poppins Bold"/>
              </a:rPr>
              <a:t> dan </a:t>
            </a:r>
            <a:r>
              <a:rPr lang="en-US" sz="2400" dirty="0" err="1">
                <a:solidFill>
                  <a:srgbClr val="000000"/>
                </a:solidFill>
                <a:latin typeface="Poppins Bold"/>
                <a:ea typeface="Poppins Bold"/>
                <a:cs typeface="Poppins Bold"/>
                <a:sym typeface="Poppins Bold"/>
              </a:rPr>
              <a:t>bawahan</a:t>
            </a:r>
            <a:r>
              <a:rPr lang="en-US" sz="2400" dirty="0">
                <a:solidFill>
                  <a:srgbClr val="000000"/>
                </a:solidFill>
                <a:latin typeface="Poppins Bold"/>
                <a:ea typeface="Poppins Bold"/>
                <a:cs typeface="Poppins Bold"/>
                <a:sym typeface="Poppins Bold"/>
              </a:rPr>
              <a:t>, dan </a:t>
            </a:r>
            <a:r>
              <a:rPr lang="en-US" sz="2400" dirty="0" err="1">
                <a:solidFill>
                  <a:srgbClr val="000000"/>
                </a:solidFill>
                <a:latin typeface="Poppins Bold"/>
                <a:ea typeface="Poppins Bold"/>
                <a:cs typeface="Poppins Bold"/>
                <a:sym typeface="Poppins Bold"/>
              </a:rPr>
              <a:t>ini</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tentu</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dengan</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ketimpangan</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kuasa</a:t>
            </a:r>
            <a:r>
              <a:rPr lang="en-US" sz="2400" dirty="0">
                <a:solidFill>
                  <a:srgbClr val="000000"/>
                </a:solidFill>
                <a:latin typeface="Poppins Bold"/>
                <a:ea typeface="Poppins Bold"/>
                <a:cs typeface="Poppins Bold"/>
                <a:sym typeface="Poppins Bold"/>
              </a:rPr>
              <a:t> yang </a:t>
            </a:r>
            <a:r>
              <a:rPr lang="en-US" sz="2400" dirty="0" err="1">
                <a:solidFill>
                  <a:srgbClr val="000000"/>
                </a:solidFill>
                <a:latin typeface="Poppins Bold"/>
                <a:ea typeface="Poppins Bold"/>
                <a:cs typeface="Poppins Bold"/>
                <a:sym typeface="Poppins Bold"/>
              </a:rPr>
              <a:t>tinggi</a:t>
            </a:r>
            <a:r>
              <a:rPr lang="en-US" sz="2400" dirty="0">
                <a:solidFill>
                  <a:srgbClr val="000000"/>
                </a:solidFill>
                <a:latin typeface="Poppins Bold"/>
                <a:ea typeface="Poppins Bold"/>
                <a:cs typeface="Poppins Bold"/>
                <a:sym typeface="Poppins Bold"/>
              </a:rPr>
              <a:t> di </a:t>
            </a:r>
            <a:r>
              <a:rPr lang="en-US" sz="2400" dirty="0" err="1">
                <a:solidFill>
                  <a:srgbClr val="000000"/>
                </a:solidFill>
                <a:latin typeface="Poppins Bold"/>
                <a:ea typeface="Poppins Bold"/>
                <a:cs typeface="Poppins Bold"/>
                <a:sym typeface="Poppins Bold"/>
              </a:rPr>
              <a:t>antara</a:t>
            </a:r>
            <a:r>
              <a:rPr lang="en-US" sz="2400" dirty="0">
                <a:solidFill>
                  <a:srgbClr val="000000"/>
                </a:solidFill>
                <a:latin typeface="Poppins Bold"/>
                <a:ea typeface="Poppins Bold"/>
                <a:cs typeface="Poppins Bold"/>
                <a:sym typeface="Poppins Bold"/>
              </a:rPr>
              <a:t> </a:t>
            </a:r>
            <a:r>
              <a:rPr lang="en-US" sz="2400" dirty="0" err="1">
                <a:solidFill>
                  <a:srgbClr val="000000"/>
                </a:solidFill>
                <a:latin typeface="Poppins Bold"/>
                <a:ea typeface="Poppins Bold"/>
                <a:cs typeface="Poppins Bold"/>
                <a:sym typeface="Poppins Bold"/>
              </a:rPr>
              <a:t>mereka</a:t>
            </a:r>
            <a:endParaRPr lang="en-US" sz="2400" dirty="0">
              <a:solidFill>
                <a:srgbClr val="000000"/>
              </a:solidFill>
              <a:latin typeface="Poppins Bold"/>
              <a:ea typeface="Poppins Bold"/>
              <a:cs typeface="Poppins Bold"/>
              <a:sym typeface="Poppins Bold"/>
            </a:endParaRPr>
          </a:p>
        </p:txBody>
      </p:sp>
      <p:sp>
        <p:nvSpPr>
          <p:cNvPr id="19" name="TextBox 19"/>
          <p:cNvSpPr txBox="1"/>
          <p:nvPr/>
        </p:nvSpPr>
        <p:spPr>
          <a:xfrm>
            <a:off x="648694" y="4610100"/>
            <a:ext cx="17639306" cy="4140108"/>
          </a:xfrm>
          <a:prstGeom prst="rect">
            <a:avLst/>
          </a:prstGeom>
        </p:spPr>
        <p:txBody>
          <a:bodyPr lIns="0" tIns="0" rIns="0" bIns="0" rtlCol="0" anchor="t">
            <a:spAutoFit/>
          </a:bodyPr>
          <a:lstStyle/>
          <a:p>
            <a:pPr algn="ctr">
              <a:lnSpc>
                <a:spcPts val="3639"/>
              </a:lnSpc>
              <a:spcBef>
                <a:spcPct val="0"/>
              </a:spcBef>
            </a:pPr>
            <a:r>
              <a:rPr lang="en-US" sz="2800" dirty="0" err="1">
                <a:solidFill>
                  <a:srgbClr val="000000"/>
                </a:solidFill>
                <a:latin typeface="Poppins"/>
                <a:ea typeface="Poppins"/>
                <a:cs typeface="Poppins"/>
                <a:sym typeface="Poppins"/>
              </a:rPr>
              <a:t>Apa</a:t>
            </a:r>
            <a:r>
              <a:rPr lang="en-US" sz="2800" dirty="0">
                <a:solidFill>
                  <a:srgbClr val="000000"/>
                </a:solidFill>
                <a:latin typeface="Poppins"/>
                <a:ea typeface="Poppins"/>
                <a:cs typeface="Poppins"/>
                <a:sym typeface="Poppins"/>
              </a:rPr>
              <a:t> yang </a:t>
            </a:r>
            <a:r>
              <a:rPr lang="en-US" sz="2800" dirty="0" err="1">
                <a:solidFill>
                  <a:srgbClr val="000000"/>
                </a:solidFill>
                <a:latin typeface="Poppins"/>
                <a:ea typeface="Poppins"/>
                <a:cs typeface="Poppins"/>
                <a:sym typeface="Poppins"/>
              </a:rPr>
              <a:t>menjadi</a:t>
            </a:r>
            <a:r>
              <a:rPr lang="en-US" sz="2800" dirty="0">
                <a:solidFill>
                  <a:srgbClr val="000000"/>
                </a:solidFill>
                <a:latin typeface="Poppins"/>
                <a:ea typeface="Poppins"/>
                <a:cs typeface="Poppins"/>
                <a:sym typeface="Poppins"/>
              </a:rPr>
              <a:t> concern pada </a:t>
            </a:r>
            <a:r>
              <a:rPr lang="en-US" sz="2800" dirty="0" err="1">
                <a:solidFill>
                  <a:srgbClr val="000000"/>
                </a:solidFill>
                <a:latin typeface="Poppins"/>
                <a:ea typeface="Poppins"/>
                <a:cs typeface="Poppins"/>
                <a:sym typeface="Poppins"/>
              </a:rPr>
              <a:t>jaman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ini</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adalah</a:t>
            </a:r>
            <a:r>
              <a:rPr lang="en-US" sz="2800" dirty="0">
                <a:solidFill>
                  <a:srgbClr val="000000"/>
                </a:solidFill>
                <a:latin typeface="Poppins"/>
                <a:ea typeface="Poppins"/>
                <a:cs typeface="Poppins"/>
                <a:sym typeface="Poppins"/>
              </a:rPr>
              <a:t>:</a:t>
            </a:r>
          </a:p>
          <a:p>
            <a:pPr algn="ctr">
              <a:lnSpc>
                <a:spcPts val="3639"/>
              </a:lnSpc>
              <a:spcBef>
                <a:spcPct val="0"/>
              </a:spcBef>
            </a:pPr>
            <a:endParaRPr lang="en-US" sz="2800" dirty="0">
              <a:solidFill>
                <a:srgbClr val="000000"/>
              </a:solidFill>
              <a:latin typeface="Poppins"/>
              <a:ea typeface="Poppins"/>
              <a:cs typeface="Poppins"/>
              <a:sym typeface="Poppins"/>
            </a:endParaRPr>
          </a:p>
          <a:p>
            <a:pPr marL="561336" lvl="1" indent="-280668" algn="l">
              <a:lnSpc>
                <a:spcPts val="3639"/>
              </a:lnSpc>
              <a:buFont typeface="Arial"/>
              <a:buChar char="•"/>
            </a:pPr>
            <a:r>
              <a:rPr lang="en-US" sz="2800" dirty="0" err="1">
                <a:solidFill>
                  <a:srgbClr val="000000"/>
                </a:solidFill>
                <a:latin typeface="Poppins"/>
                <a:ea typeface="Poppins"/>
                <a:cs typeface="Poppins"/>
                <a:sym typeface="Poppins"/>
              </a:rPr>
              <a:t>Apakah</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atasan</a:t>
            </a:r>
            <a:r>
              <a:rPr lang="en-US" sz="2800" dirty="0">
                <a:solidFill>
                  <a:srgbClr val="000000"/>
                </a:solidFill>
                <a:latin typeface="Poppins"/>
                <a:ea typeface="Poppins"/>
                <a:cs typeface="Poppins"/>
                <a:sym typeface="Poppins"/>
              </a:rPr>
              <a:t> dan </a:t>
            </a:r>
            <a:r>
              <a:rPr lang="en-US" sz="2800" dirty="0" err="1">
                <a:solidFill>
                  <a:srgbClr val="000000"/>
                </a:solidFill>
                <a:latin typeface="Poppins"/>
                <a:ea typeface="Poppins"/>
                <a:cs typeface="Poppins"/>
                <a:sym typeface="Poppins"/>
              </a:rPr>
              <a:t>bawahan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harus</a:t>
            </a:r>
            <a:r>
              <a:rPr lang="en-US" sz="2800" dirty="0">
                <a:solidFill>
                  <a:srgbClr val="000000"/>
                </a:solidFill>
                <a:latin typeface="Poppins"/>
                <a:ea typeface="Poppins"/>
                <a:cs typeface="Poppins"/>
                <a:sym typeface="Poppins"/>
              </a:rPr>
              <a:t> dan </a:t>
            </a:r>
            <a:r>
              <a:rPr lang="en-US" sz="2800" dirty="0" err="1">
                <a:solidFill>
                  <a:srgbClr val="000000"/>
                </a:solidFill>
                <a:latin typeface="Poppins"/>
                <a:ea typeface="Poppins"/>
                <a:cs typeface="Poppins"/>
                <a:sym typeface="Poppins"/>
              </a:rPr>
              <a:t>seharusnya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saling</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percaya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satu</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sama</a:t>
            </a:r>
            <a:r>
              <a:rPr lang="en-US" sz="2800" dirty="0">
                <a:solidFill>
                  <a:srgbClr val="000000"/>
                </a:solidFill>
                <a:latin typeface="Poppins"/>
                <a:ea typeface="Poppins"/>
                <a:cs typeface="Poppins"/>
                <a:sym typeface="Poppins"/>
              </a:rPr>
              <a:t> lain dan </a:t>
            </a:r>
            <a:r>
              <a:rPr lang="en-US" sz="2800" dirty="0" err="1">
                <a:solidFill>
                  <a:srgbClr val="000000"/>
                </a:solidFill>
                <a:latin typeface="Poppins"/>
                <a:ea typeface="Poppins"/>
                <a:cs typeface="Poppins"/>
                <a:sym typeface="Poppins"/>
              </a:rPr>
              <a:t>bisa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berbicara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terus</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terang</a:t>
            </a:r>
            <a:endParaRPr lang="en-US" sz="2800" dirty="0">
              <a:solidFill>
                <a:srgbClr val="000000"/>
              </a:solidFill>
              <a:latin typeface="Poppins"/>
              <a:ea typeface="Poppins"/>
              <a:cs typeface="Poppins"/>
              <a:sym typeface="Poppins"/>
            </a:endParaRPr>
          </a:p>
          <a:p>
            <a:pPr marL="561336" lvl="1" indent="-280668" algn="l">
              <a:lnSpc>
                <a:spcPts val="3639"/>
              </a:lnSpc>
              <a:buFont typeface="Arial"/>
              <a:buChar char="•"/>
            </a:pPr>
            <a:r>
              <a:rPr lang="en-US" sz="2800" dirty="0" err="1">
                <a:solidFill>
                  <a:srgbClr val="000000"/>
                </a:solidFill>
                <a:latin typeface="Poppins"/>
                <a:ea typeface="Poppins"/>
                <a:cs typeface="Poppins"/>
                <a:sym typeface="Poppins"/>
              </a:rPr>
              <a:t>Bagaimana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atasan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bisa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menipu</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bawahan</a:t>
            </a:r>
            <a:r>
              <a:rPr lang="en-US" sz="2800" dirty="0">
                <a:solidFill>
                  <a:srgbClr val="000000"/>
                </a:solidFill>
                <a:latin typeface="Poppins"/>
                <a:ea typeface="Poppins"/>
                <a:cs typeface="Poppins"/>
                <a:sym typeface="Poppins"/>
              </a:rPr>
              <a:t> dan </a:t>
            </a:r>
            <a:r>
              <a:rPr lang="en-US" sz="2800" dirty="0" err="1">
                <a:solidFill>
                  <a:srgbClr val="000000"/>
                </a:solidFill>
                <a:latin typeface="Poppins"/>
                <a:ea typeface="Poppins"/>
                <a:cs typeface="Poppins"/>
                <a:sym typeface="Poppins"/>
              </a:rPr>
              <a:t>bagaimana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bawahan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bisa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mengontrol</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atasannya</a:t>
            </a:r>
            <a:endParaRPr lang="en-US" sz="2800" dirty="0">
              <a:solidFill>
                <a:srgbClr val="000000"/>
              </a:solidFill>
              <a:latin typeface="Poppins"/>
              <a:ea typeface="Poppins"/>
              <a:cs typeface="Poppins"/>
              <a:sym typeface="Poppins"/>
            </a:endParaRPr>
          </a:p>
          <a:p>
            <a:pPr marL="561336" lvl="1" indent="-280668" algn="l">
              <a:lnSpc>
                <a:spcPts val="3639"/>
              </a:lnSpc>
              <a:buFont typeface="Arial"/>
              <a:buChar char="•"/>
            </a:pPr>
            <a:r>
              <a:rPr lang="en-US" sz="2800" dirty="0" err="1">
                <a:solidFill>
                  <a:srgbClr val="000000"/>
                </a:solidFill>
                <a:latin typeface="Poppins"/>
                <a:ea typeface="Poppins"/>
                <a:cs typeface="Poppins"/>
                <a:sym typeface="Poppins"/>
              </a:rPr>
              <a:t>Seberapa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bawahan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bisa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menghormati</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atasan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begitu</a:t>
            </a:r>
            <a:r>
              <a:rPr lang="en-US" sz="2800" dirty="0">
                <a:solidFill>
                  <a:srgbClr val="000000"/>
                </a:solidFill>
                <a:latin typeface="Poppins"/>
                <a:ea typeface="Poppins"/>
                <a:cs typeface="Poppins"/>
                <a:sym typeface="Poppins"/>
              </a:rPr>
              <a:t> juga </a:t>
            </a:r>
            <a:r>
              <a:rPr lang="en-US" sz="2800" dirty="0" err="1">
                <a:solidFill>
                  <a:srgbClr val="000000"/>
                </a:solidFill>
                <a:latin typeface="Poppins"/>
                <a:ea typeface="Poppins"/>
                <a:cs typeface="Poppins"/>
                <a:sym typeface="Poppins"/>
              </a:rPr>
              <a:t>atasan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menghormati</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bawahan</a:t>
            </a:r>
            <a:endParaRPr lang="en-US" sz="2800" dirty="0">
              <a:solidFill>
                <a:srgbClr val="000000"/>
              </a:solidFill>
              <a:latin typeface="Poppins"/>
              <a:ea typeface="Poppins"/>
              <a:cs typeface="Poppins"/>
              <a:sym typeface="Poppins"/>
            </a:endParaRPr>
          </a:p>
          <a:p>
            <a:pPr marL="561336" lvl="1" indent="-280668" algn="l">
              <a:lnSpc>
                <a:spcPts val="3639"/>
              </a:lnSpc>
              <a:buFont typeface="Arial"/>
              <a:buChar char="•"/>
            </a:pPr>
            <a:r>
              <a:rPr lang="en-US" sz="2800" dirty="0" err="1">
                <a:solidFill>
                  <a:srgbClr val="000000"/>
                </a:solidFill>
                <a:latin typeface="Poppins"/>
                <a:ea typeface="Poppins"/>
                <a:cs typeface="Poppins"/>
                <a:sym typeface="Poppins"/>
              </a:rPr>
              <a:t>Apakah</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perbedaan</a:t>
            </a:r>
            <a:r>
              <a:rPr lang="en-US" sz="2800" dirty="0">
                <a:solidFill>
                  <a:srgbClr val="000000"/>
                </a:solidFill>
                <a:latin typeface="Poppins"/>
                <a:ea typeface="Poppins"/>
                <a:cs typeface="Poppins"/>
                <a:sym typeface="Poppins"/>
              </a:rPr>
              <a:t> status </a:t>
            </a:r>
            <a:r>
              <a:rPr lang="en-US" sz="2800" dirty="0" err="1">
                <a:solidFill>
                  <a:srgbClr val="000000"/>
                </a:solidFill>
                <a:latin typeface="Poppins"/>
                <a:ea typeface="Poppins"/>
                <a:cs typeface="Poppins"/>
                <a:sym typeface="Poppins"/>
              </a:rPr>
              <a:t>dijustifikasi</a:t>
            </a:r>
            <a:endParaRPr lang="en-US" sz="2800" dirty="0">
              <a:solidFill>
                <a:srgbClr val="000000"/>
              </a:solidFill>
              <a:latin typeface="Poppins"/>
              <a:ea typeface="Poppins"/>
              <a:cs typeface="Poppins"/>
              <a:sym typeface="Poppins"/>
            </a:endParaRPr>
          </a:p>
          <a:p>
            <a:pPr marL="561336" lvl="1" indent="-280668" algn="l">
              <a:lnSpc>
                <a:spcPts val="3639"/>
              </a:lnSpc>
              <a:buFont typeface="Arial"/>
              <a:buChar char="•"/>
            </a:pPr>
            <a:r>
              <a:rPr lang="en-US" sz="2800" dirty="0">
                <a:solidFill>
                  <a:srgbClr val="000000"/>
                </a:solidFill>
                <a:latin typeface="Poppins"/>
                <a:ea typeface="Poppins"/>
                <a:cs typeface="Poppins"/>
                <a:sym typeface="Poppins"/>
              </a:rPr>
              <a:t>Kapan </a:t>
            </a:r>
            <a:r>
              <a:rPr lang="en-US" sz="2800" dirty="0" err="1">
                <a:solidFill>
                  <a:srgbClr val="000000"/>
                </a:solidFill>
                <a:latin typeface="Poppins"/>
                <a:ea typeface="Poppins"/>
                <a:cs typeface="Poppins"/>
                <a:sym typeface="Poppins"/>
              </a:rPr>
              <a:t>atasan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dapat</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dipercaya</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akan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melakukan</a:t>
            </a:r>
            <a:r>
              <a:rPr lang="en-US" sz="2800" dirty="0">
                <a:solidFill>
                  <a:srgbClr val="000000"/>
                </a:solidFill>
                <a:latin typeface="Poppins"/>
                <a:ea typeface="Poppins"/>
                <a:cs typeface="Poppins"/>
                <a:sym typeface="Poppins"/>
              </a:rPr>
              <a:t> </a:t>
            </a:r>
            <a:r>
              <a:rPr lang="en-US" sz="2800" dirty="0" err="1">
                <a:solidFill>
                  <a:srgbClr val="000000"/>
                </a:solidFill>
                <a:latin typeface="Poppins"/>
                <a:ea typeface="Poppins"/>
                <a:cs typeface="Poppins"/>
                <a:sym typeface="Poppins"/>
              </a:rPr>
              <a:t>sesuatu</a:t>
            </a:r>
            <a:r>
              <a:rPr lang="en-US" sz="2800" dirty="0">
                <a:solidFill>
                  <a:srgbClr val="000000"/>
                </a:solidFill>
                <a:latin typeface="Poppins"/>
                <a:ea typeface="Poppins"/>
                <a:cs typeface="Poppins"/>
                <a:sym typeface="Poppins"/>
              </a:rPr>
              <a:t> yang </a:t>
            </a:r>
            <a:r>
              <a:rPr lang="en-US" sz="2800" dirty="0" err="1">
                <a:solidFill>
                  <a:srgbClr val="000000"/>
                </a:solidFill>
                <a:latin typeface="Poppins"/>
                <a:ea typeface="Poppins"/>
                <a:cs typeface="Poppins"/>
                <a:sym typeface="Poppins"/>
              </a:rPr>
              <a:t>benar</a:t>
            </a:r>
            <a:endParaRPr lang="en-US" sz="2800" dirty="0">
              <a:solidFill>
                <a:srgbClr val="000000"/>
              </a:solidFill>
              <a:latin typeface="Poppins"/>
              <a:ea typeface="Poppins"/>
              <a:cs typeface="Poppins"/>
              <a:sym typeface="Poppins"/>
            </a:endParaRPr>
          </a:p>
        </p:txBody>
      </p:sp>
      <p:sp>
        <p:nvSpPr>
          <p:cNvPr id="20" name="Freeform 13">
            <a:extLst>
              <a:ext uri="{FF2B5EF4-FFF2-40B4-BE49-F238E27FC236}">
                <a16:creationId xmlns:a16="http://schemas.microsoft.com/office/drawing/2014/main" id="{1F5D04C2-B8BB-422C-ACAA-50772907CD06}"/>
              </a:ext>
            </a:extLst>
          </p:cNvPr>
          <p:cNvSpPr/>
          <p:nvPr/>
        </p:nvSpPr>
        <p:spPr>
          <a:xfrm>
            <a:off x="6019800" y="1905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21" name="Freeform 14">
            <a:extLst>
              <a:ext uri="{FF2B5EF4-FFF2-40B4-BE49-F238E27FC236}">
                <a16:creationId xmlns:a16="http://schemas.microsoft.com/office/drawing/2014/main" id="{11BBE605-4C15-491F-8E3C-E0AB935864F4}"/>
              </a:ext>
            </a:extLst>
          </p:cNvPr>
          <p:cNvSpPr/>
          <p:nvPr/>
        </p:nvSpPr>
        <p:spPr>
          <a:xfrm>
            <a:off x="7789203" y="549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22" name="Freeform 15">
            <a:extLst>
              <a:ext uri="{FF2B5EF4-FFF2-40B4-BE49-F238E27FC236}">
                <a16:creationId xmlns:a16="http://schemas.microsoft.com/office/drawing/2014/main" id="{693D95DC-D779-47BF-B5C3-77082B38F192}"/>
              </a:ext>
            </a:extLst>
          </p:cNvPr>
          <p:cNvSpPr/>
          <p:nvPr/>
        </p:nvSpPr>
        <p:spPr>
          <a:xfrm>
            <a:off x="9447607" y="1056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800" y="1562100"/>
            <a:ext cx="10820987" cy="1274848"/>
            <a:chOff x="0" y="0"/>
            <a:chExt cx="2849972" cy="335763"/>
          </a:xfrm>
        </p:grpSpPr>
        <p:sp>
          <p:nvSpPr>
            <p:cNvPr id="3" name="Freeform 3"/>
            <p:cNvSpPr/>
            <p:nvPr/>
          </p:nvSpPr>
          <p:spPr>
            <a:xfrm>
              <a:off x="0" y="0"/>
              <a:ext cx="2849972" cy="335763"/>
            </a:xfrm>
            <a:custGeom>
              <a:avLst/>
              <a:gdLst/>
              <a:ahLst/>
              <a:cxnLst/>
              <a:rect l="l" t="t" r="r" b="b"/>
              <a:pathLst>
                <a:path w="2849972" h="335763">
                  <a:moveTo>
                    <a:pt x="0" y="0"/>
                  </a:moveTo>
                  <a:lnTo>
                    <a:pt x="2849972" y="0"/>
                  </a:lnTo>
                  <a:lnTo>
                    <a:pt x="2849972" y="335763"/>
                  </a:lnTo>
                  <a:lnTo>
                    <a:pt x="0" y="335763"/>
                  </a:lnTo>
                  <a:close/>
                </a:path>
              </a:pathLst>
            </a:custGeom>
            <a:solidFill>
              <a:srgbClr val="1B3640"/>
            </a:solidFill>
          </p:spPr>
        </p:sp>
        <p:sp>
          <p:nvSpPr>
            <p:cNvPr id="4" name="TextBox 4"/>
            <p:cNvSpPr txBox="1"/>
            <p:nvPr/>
          </p:nvSpPr>
          <p:spPr>
            <a:xfrm>
              <a:off x="0" y="-28575"/>
              <a:ext cx="2849972" cy="364338"/>
            </a:xfrm>
            <a:prstGeom prst="rect">
              <a:avLst/>
            </a:prstGeom>
          </p:spPr>
          <p:txBody>
            <a:bodyPr lIns="50800" tIns="50800" rIns="50800" bIns="50800" rtlCol="0" anchor="ctr"/>
            <a:lstStyle/>
            <a:p>
              <a:pPr algn="ctr">
                <a:lnSpc>
                  <a:spcPts val="1960"/>
                </a:lnSpc>
              </a:pPr>
              <a:endParaRPr/>
            </a:p>
          </p:txBody>
        </p:sp>
      </p:grpSp>
      <p:grpSp>
        <p:nvGrpSpPr>
          <p:cNvPr id="5" name="Group 5"/>
          <p:cNvGrpSpPr/>
          <p:nvPr/>
        </p:nvGrpSpPr>
        <p:grpSpPr>
          <a:xfrm>
            <a:off x="-304800" y="2776530"/>
            <a:ext cx="10820987" cy="919494"/>
            <a:chOff x="0" y="0"/>
            <a:chExt cx="2849972" cy="242171"/>
          </a:xfrm>
        </p:grpSpPr>
        <p:sp>
          <p:nvSpPr>
            <p:cNvPr id="6" name="Freeform 6"/>
            <p:cNvSpPr/>
            <p:nvPr/>
          </p:nvSpPr>
          <p:spPr>
            <a:xfrm>
              <a:off x="0" y="0"/>
              <a:ext cx="2849972" cy="242171"/>
            </a:xfrm>
            <a:custGeom>
              <a:avLst/>
              <a:gdLst/>
              <a:ahLst/>
              <a:cxnLst/>
              <a:rect l="l" t="t" r="r" b="b"/>
              <a:pathLst>
                <a:path w="2849972" h="242171">
                  <a:moveTo>
                    <a:pt x="0" y="0"/>
                  </a:moveTo>
                  <a:lnTo>
                    <a:pt x="2849972" y="0"/>
                  </a:lnTo>
                  <a:lnTo>
                    <a:pt x="2849972" y="242171"/>
                  </a:lnTo>
                  <a:lnTo>
                    <a:pt x="0" y="242171"/>
                  </a:lnTo>
                  <a:close/>
                </a:path>
              </a:pathLst>
            </a:custGeom>
            <a:solidFill>
              <a:srgbClr val="FFDE59"/>
            </a:solidFill>
          </p:spPr>
        </p:sp>
        <p:sp>
          <p:nvSpPr>
            <p:cNvPr id="7" name="TextBox 7"/>
            <p:cNvSpPr txBox="1"/>
            <p:nvPr/>
          </p:nvSpPr>
          <p:spPr>
            <a:xfrm>
              <a:off x="0" y="-28575"/>
              <a:ext cx="2849972" cy="270746"/>
            </a:xfrm>
            <a:prstGeom prst="rect">
              <a:avLst/>
            </a:prstGeom>
          </p:spPr>
          <p:txBody>
            <a:bodyPr lIns="50800" tIns="50800" rIns="50800" bIns="50800" rtlCol="0" anchor="ctr"/>
            <a:lstStyle/>
            <a:p>
              <a:pPr algn="ctr">
                <a:lnSpc>
                  <a:spcPts val="1960"/>
                </a:lnSpc>
              </a:pPr>
              <a:endParaRPr/>
            </a:p>
          </p:txBody>
        </p:sp>
      </p:grpSp>
      <p:grpSp>
        <p:nvGrpSpPr>
          <p:cNvPr id="8" name="Group 8"/>
          <p:cNvGrpSpPr>
            <a:grpSpLocks noChangeAspect="1"/>
          </p:cNvGrpSpPr>
          <p:nvPr/>
        </p:nvGrpSpPr>
        <p:grpSpPr>
          <a:xfrm>
            <a:off x="12039600" y="6667500"/>
            <a:ext cx="5231810" cy="4530511"/>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F6D1">
                <a:alpha val="56863"/>
              </a:srgbClr>
            </a:solidFill>
            <a:ln w="12700">
              <a:solidFill>
                <a:schemeClr val="accent6">
                  <a:lumMod val="20000"/>
                  <a:lumOff val="80000"/>
                </a:schemeClr>
              </a:solidFill>
            </a:ln>
          </p:spPr>
        </p:sp>
      </p:grpSp>
      <p:grpSp>
        <p:nvGrpSpPr>
          <p:cNvPr id="10" name="Group 10"/>
          <p:cNvGrpSpPr/>
          <p:nvPr/>
        </p:nvGrpSpPr>
        <p:grpSpPr>
          <a:xfrm>
            <a:off x="16154400" y="4413053"/>
            <a:ext cx="5231810" cy="4496086"/>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alpha val="0"/>
              </a:srgbClr>
            </a:solidFill>
            <a:ln w="76200" cap="sq">
              <a:solidFill>
                <a:srgbClr val="D9D9D9"/>
              </a:solidFill>
              <a:prstDash val="solid"/>
              <a:miter/>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078200" y="9029700"/>
            <a:ext cx="5231810" cy="4496086"/>
            <a:chOff x="0" y="0"/>
            <a:chExt cx="812800" cy="698500"/>
          </a:xfrm>
        </p:grpSpPr>
        <p:sp>
          <p:nvSpPr>
            <p:cNvPr id="14" name="Freeform 1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a:ln cap="sq">
              <a:noFill/>
              <a:prstDash val="solid"/>
              <a:miter/>
            </a:ln>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6" name="AutoShape 16"/>
          <p:cNvSpPr/>
          <p:nvPr/>
        </p:nvSpPr>
        <p:spPr>
          <a:xfrm flipV="1">
            <a:off x="74" y="10196513"/>
            <a:ext cx="18288000" cy="19050"/>
          </a:xfrm>
          <a:prstGeom prst="line">
            <a:avLst/>
          </a:prstGeom>
          <a:ln w="142875" cap="flat">
            <a:solidFill>
              <a:srgbClr val="EC791E"/>
            </a:solidFill>
            <a:prstDash val="solid"/>
            <a:headEnd type="none" w="sm" len="sm"/>
            <a:tailEnd type="none" w="sm" len="sm"/>
          </a:ln>
        </p:spPr>
      </p:sp>
      <p:sp>
        <p:nvSpPr>
          <p:cNvPr id="17" name="Freeform 17"/>
          <p:cNvSpPr/>
          <p:nvPr/>
        </p:nvSpPr>
        <p:spPr>
          <a:xfrm>
            <a:off x="562090" y="4263628"/>
            <a:ext cx="4468459" cy="4288247"/>
          </a:xfrm>
          <a:custGeom>
            <a:avLst/>
            <a:gdLst/>
            <a:ahLst/>
            <a:cxnLst/>
            <a:rect l="l" t="t" r="r" b="b"/>
            <a:pathLst>
              <a:path w="4468459" h="4288247">
                <a:moveTo>
                  <a:pt x="0" y="0"/>
                </a:moveTo>
                <a:lnTo>
                  <a:pt x="4468459" y="0"/>
                </a:lnTo>
                <a:lnTo>
                  <a:pt x="4468459" y="4288247"/>
                </a:lnTo>
                <a:lnTo>
                  <a:pt x="0" y="4288247"/>
                </a:lnTo>
                <a:lnTo>
                  <a:pt x="0" y="0"/>
                </a:lnTo>
                <a:close/>
              </a:path>
            </a:pathLst>
          </a:custGeom>
          <a:blipFill>
            <a:blip r:embed="rId2"/>
            <a:stretch>
              <a:fillRect b="-55359"/>
            </a:stretch>
          </a:blipFill>
        </p:spPr>
      </p:sp>
      <p:sp>
        <p:nvSpPr>
          <p:cNvPr id="18" name="Freeform 18"/>
          <p:cNvSpPr/>
          <p:nvPr/>
        </p:nvSpPr>
        <p:spPr>
          <a:xfrm>
            <a:off x="5593604" y="4263628"/>
            <a:ext cx="6500190" cy="4050853"/>
          </a:xfrm>
          <a:custGeom>
            <a:avLst/>
            <a:gdLst/>
            <a:ahLst/>
            <a:cxnLst/>
            <a:rect l="l" t="t" r="r" b="b"/>
            <a:pathLst>
              <a:path w="6500190" h="4050853">
                <a:moveTo>
                  <a:pt x="0" y="0"/>
                </a:moveTo>
                <a:lnTo>
                  <a:pt x="6500190" y="0"/>
                </a:lnTo>
                <a:lnTo>
                  <a:pt x="6500190" y="4050853"/>
                </a:lnTo>
                <a:lnTo>
                  <a:pt x="0" y="4050853"/>
                </a:lnTo>
                <a:lnTo>
                  <a:pt x="0" y="0"/>
                </a:lnTo>
                <a:close/>
              </a:path>
            </a:pathLst>
          </a:custGeom>
          <a:blipFill>
            <a:blip r:embed="rId3"/>
            <a:stretch>
              <a:fillRect b="-64463"/>
            </a:stretch>
          </a:blipFill>
        </p:spPr>
      </p:sp>
      <p:sp>
        <p:nvSpPr>
          <p:cNvPr id="22" name="Freeform 22"/>
          <p:cNvSpPr/>
          <p:nvPr/>
        </p:nvSpPr>
        <p:spPr>
          <a:xfrm rot="-900542">
            <a:off x="123757" y="3888373"/>
            <a:ext cx="2445858" cy="1277961"/>
          </a:xfrm>
          <a:custGeom>
            <a:avLst/>
            <a:gdLst/>
            <a:ahLst/>
            <a:cxnLst/>
            <a:rect l="l" t="t" r="r" b="b"/>
            <a:pathLst>
              <a:path w="2445858" h="1277961">
                <a:moveTo>
                  <a:pt x="0" y="0"/>
                </a:moveTo>
                <a:lnTo>
                  <a:pt x="2445858" y="0"/>
                </a:lnTo>
                <a:lnTo>
                  <a:pt x="2445858" y="1277960"/>
                </a:lnTo>
                <a:lnTo>
                  <a:pt x="0" y="1277960"/>
                </a:lnTo>
                <a:lnTo>
                  <a:pt x="0" y="0"/>
                </a:lnTo>
                <a:close/>
              </a:path>
            </a:pathLst>
          </a:custGeom>
          <a:blipFill>
            <a:blip r:embed="rId4"/>
            <a:stretch>
              <a:fillRect/>
            </a:stretch>
          </a:blipFill>
        </p:spPr>
      </p:sp>
      <p:sp>
        <p:nvSpPr>
          <p:cNvPr id="23" name="TextBox 23"/>
          <p:cNvSpPr txBox="1"/>
          <p:nvPr/>
        </p:nvSpPr>
        <p:spPr>
          <a:xfrm>
            <a:off x="209665" y="1646230"/>
            <a:ext cx="10306522" cy="1016000"/>
          </a:xfrm>
          <a:prstGeom prst="rect">
            <a:avLst/>
          </a:prstGeom>
        </p:spPr>
        <p:txBody>
          <a:bodyPr lIns="0" tIns="0" rIns="0" bIns="0" rtlCol="0" anchor="t">
            <a:spAutoFit/>
          </a:bodyPr>
          <a:lstStyle/>
          <a:p>
            <a:pPr marL="0" lvl="0" indent="0" algn="l">
              <a:lnSpc>
                <a:spcPts val="3850"/>
              </a:lnSpc>
              <a:spcBef>
                <a:spcPct val="0"/>
              </a:spcBef>
            </a:pPr>
            <a:r>
              <a:rPr lang="en-US" sz="3500" spc="350">
                <a:solidFill>
                  <a:srgbClr val="FFFFFF"/>
                </a:solidFill>
                <a:latin typeface="Poppins Italics"/>
                <a:ea typeface="Poppins Italics"/>
                <a:cs typeface="Poppins Italics"/>
                <a:sym typeface="Poppins Italics"/>
              </a:rPr>
              <a:t>Ada beberapa tokoh utama yang dianggap mempelopori lahirnya </a:t>
            </a:r>
          </a:p>
        </p:txBody>
      </p:sp>
      <p:sp>
        <p:nvSpPr>
          <p:cNvPr id="24" name="TextBox 24"/>
          <p:cNvSpPr txBox="1"/>
          <p:nvPr/>
        </p:nvSpPr>
        <p:spPr>
          <a:xfrm>
            <a:off x="171565" y="2846473"/>
            <a:ext cx="8957987" cy="811992"/>
          </a:xfrm>
          <a:prstGeom prst="rect">
            <a:avLst/>
          </a:prstGeom>
        </p:spPr>
        <p:txBody>
          <a:bodyPr lIns="0" tIns="0" rIns="0" bIns="0" rtlCol="0" anchor="t">
            <a:spAutoFit/>
          </a:bodyPr>
          <a:lstStyle/>
          <a:p>
            <a:pPr marL="0" lvl="0" indent="0" algn="l">
              <a:lnSpc>
                <a:spcPts val="5979"/>
              </a:lnSpc>
              <a:spcBef>
                <a:spcPct val="0"/>
              </a:spcBef>
            </a:pPr>
            <a:r>
              <a:rPr lang="en-US" sz="5436" spc="271">
                <a:solidFill>
                  <a:srgbClr val="1B3640"/>
                </a:solidFill>
                <a:latin typeface="Poppins Bold"/>
                <a:ea typeface="Poppins Bold"/>
                <a:cs typeface="Poppins Bold"/>
                <a:sym typeface="Poppins Bold"/>
              </a:rPr>
              <a:t>TEORI ORGANISASI</a:t>
            </a:r>
          </a:p>
        </p:txBody>
      </p:sp>
      <p:sp>
        <p:nvSpPr>
          <p:cNvPr id="25" name="Freeform 25"/>
          <p:cNvSpPr/>
          <p:nvPr/>
        </p:nvSpPr>
        <p:spPr>
          <a:xfrm rot="-900542">
            <a:off x="5169676" y="3809019"/>
            <a:ext cx="2749605" cy="1436669"/>
          </a:xfrm>
          <a:custGeom>
            <a:avLst/>
            <a:gdLst/>
            <a:ahLst/>
            <a:cxnLst/>
            <a:rect l="l" t="t" r="r" b="b"/>
            <a:pathLst>
              <a:path w="2749605" h="1436669">
                <a:moveTo>
                  <a:pt x="0" y="0"/>
                </a:moveTo>
                <a:lnTo>
                  <a:pt x="2749604" y="0"/>
                </a:lnTo>
                <a:lnTo>
                  <a:pt x="2749604" y="1436668"/>
                </a:lnTo>
                <a:lnTo>
                  <a:pt x="0" y="1436668"/>
                </a:lnTo>
                <a:lnTo>
                  <a:pt x="0" y="0"/>
                </a:lnTo>
                <a:close/>
              </a:path>
            </a:pathLst>
          </a:custGeom>
          <a:blipFill>
            <a:blip r:embed="rId4"/>
            <a:stretch>
              <a:fillRect/>
            </a:stretch>
          </a:blipFill>
        </p:spPr>
      </p:sp>
      <p:sp>
        <p:nvSpPr>
          <p:cNvPr id="26" name="TextBox 26"/>
          <p:cNvSpPr txBox="1"/>
          <p:nvPr/>
        </p:nvSpPr>
        <p:spPr>
          <a:xfrm rot="-877795">
            <a:off x="703434" y="4370437"/>
            <a:ext cx="1272679" cy="3752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Bold"/>
                <a:ea typeface="Poppins Bold"/>
                <a:cs typeface="Poppins Bold"/>
                <a:sym typeface="Poppins Bold"/>
              </a:rPr>
              <a:t>Pencetus</a:t>
            </a:r>
          </a:p>
        </p:txBody>
      </p:sp>
      <p:sp>
        <p:nvSpPr>
          <p:cNvPr id="27" name="TextBox 27"/>
          <p:cNvSpPr txBox="1"/>
          <p:nvPr/>
        </p:nvSpPr>
        <p:spPr>
          <a:xfrm rot="-460402">
            <a:off x="5345935" y="4345788"/>
            <a:ext cx="2390122" cy="37528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Poppins Bold"/>
                <a:ea typeface="Poppins Bold"/>
                <a:cs typeface="Poppins Bold"/>
                <a:sym typeface="Poppins Bold"/>
              </a:rPr>
              <a:t>Mempopulerkan</a:t>
            </a:r>
          </a:p>
        </p:txBody>
      </p:sp>
      <p:sp>
        <p:nvSpPr>
          <p:cNvPr id="28" name="TextBox 28"/>
          <p:cNvSpPr txBox="1"/>
          <p:nvPr/>
        </p:nvSpPr>
        <p:spPr>
          <a:xfrm>
            <a:off x="1957772" y="8048003"/>
            <a:ext cx="1696145" cy="3422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Bold"/>
                <a:ea typeface="Poppins Bold"/>
                <a:cs typeface="Poppins Bold"/>
                <a:sym typeface="Poppins Bold"/>
              </a:rPr>
              <a:t>Luther Gullick</a:t>
            </a:r>
          </a:p>
        </p:txBody>
      </p:sp>
      <p:sp>
        <p:nvSpPr>
          <p:cNvPr id="29" name="TextBox 29"/>
          <p:cNvSpPr txBox="1"/>
          <p:nvPr/>
        </p:nvSpPr>
        <p:spPr>
          <a:xfrm>
            <a:off x="1351397" y="8437893"/>
            <a:ext cx="2908895" cy="3422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“Theory of Organization”</a:t>
            </a:r>
          </a:p>
        </p:txBody>
      </p:sp>
      <p:sp>
        <p:nvSpPr>
          <p:cNvPr id="30" name="TextBox 30"/>
          <p:cNvSpPr txBox="1"/>
          <p:nvPr/>
        </p:nvSpPr>
        <p:spPr>
          <a:xfrm>
            <a:off x="7647287" y="7837265"/>
            <a:ext cx="2964529" cy="327847"/>
          </a:xfrm>
          <a:prstGeom prst="rect">
            <a:avLst/>
          </a:prstGeom>
        </p:spPr>
        <p:txBody>
          <a:bodyPr wrap="square" lIns="0" tIns="0" rIns="0" bIns="0" rtlCol="0" anchor="t">
            <a:spAutoFit/>
          </a:bodyPr>
          <a:lstStyle/>
          <a:p>
            <a:pPr algn="ctr">
              <a:lnSpc>
                <a:spcPts val="2659"/>
              </a:lnSpc>
              <a:spcBef>
                <a:spcPct val="0"/>
              </a:spcBef>
            </a:pPr>
            <a:r>
              <a:rPr lang="en-US" sz="1899" dirty="0">
                <a:solidFill>
                  <a:srgbClr val="000000"/>
                </a:solidFill>
                <a:latin typeface="Poppins Bold"/>
                <a:ea typeface="Poppins Bold"/>
                <a:cs typeface="Poppins Bold"/>
                <a:sym typeface="Poppins Bold"/>
              </a:rPr>
              <a:t>Herbert Simon</a:t>
            </a:r>
          </a:p>
        </p:txBody>
      </p:sp>
      <p:sp>
        <p:nvSpPr>
          <p:cNvPr id="31" name="TextBox 31"/>
          <p:cNvSpPr txBox="1"/>
          <p:nvPr/>
        </p:nvSpPr>
        <p:spPr>
          <a:xfrm>
            <a:off x="5368511" y="8343589"/>
            <a:ext cx="6969427" cy="16757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“Organization Theory”</a:t>
            </a:r>
          </a:p>
          <a:p>
            <a:pPr algn="ctr">
              <a:lnSpc>
                <a:spcPts val="2659"/>
              </a:lnSpc>
              <a:spcBef>
                <a:spcPct val="0"/>
              </a:spcBef>
            </a:pPr>
            <a:r>
              <a:rPr lang="en-US" sz="1899">
                <a:solidFill>
                  <a:srgbClr val="000000"/>
                </a:solidFill>
                <a:latin typeface="Poppins"/>
                <a:ea typeface="Poppins"/>
                <a:cs typeface="Poppins"/>
                <a:sym typeface="Poppins"/>
              </a:rPr>
              <a:t>mencangkup hal – hal yang luas seperti scientific management, industrial engineering, industrial psychology, the psychology of small groups, human resources management, and strategy</a:t>
            </a:r>
          </a:p>
        </p:txBody>
      </p:sp>
      <p:sp>
        <p:nvSpPr>
          <p:cNvPr id="32" name="Freeform 13">
            <a:extLst>
              <a:ext uri="{FF2B5EF4-FFF2-40B4-BE49-F238E27FC236}">
                <a16:creationId xmlns:a16="http://schemas.microsoft.com/office/drawing/2014/main" id="{9CB9C64E-4041-466E-BB15-1E5F369A8E18}"/>
              </a:ext>
            </a:extLst>
          </p:cNvPr>
          <p:cNvSpPr/>
          <p:nvPr/>
        </p:nvSpPr>
        <p:spPr>
          <a:xfrm>
            <a:off x="6019800" y="381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5"/>
            <a:stretch>
              <a:fillRect/>
            </a:stretch>
          </a:blipFill>
        </p:spPr>
      </p:sp>
      <p:sp>
        <p:nvSpPr>
          <p:cNvPr id="33" name="Freeform 14">
            <a:extLst>
              <a:ext uri="{FF2B5EF4-FFF2-40B4-BE49-F238E27FC236}">
                <a16:creationId xmlns:a16="http://schemas.microsoft.com/office/drawing/2014/main" id="{2ECB7FEE-90B9-478E-B3AE-EE674FA57B5F}"/>
              </a:ext>
            </a:extLst>
          </p:cNvPr>
          <p:cNvSpPr/>
          <p:nvPr/>
        </p:nvSpPr>
        <p:spPr>
          <a:xfrm>
            <a:off x="7789203" y="-97497"/>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6"/>
            <a:stretch>
              <a:fillRect/>
            </a:stretch>
          </a:blipFill>
        </p:spPr>
      </p:sp>
      <p:sp>
        <p:nvSpPr>
          <p:cNvPr id="34" name="Freeform 15">
            <a:extLst>
              <a:ext uri="{FF2B5EF4-FFF2-40B4-BE49-F238E27FC236}">
                <a16:creationId xmlns:a16="http://schemas.microsoft.com/office/drawing/2014/main" id="{0FAACD9E-B740-4FE2-BDE9-DF17878A7258}"/>
              </a:ext>
            </a:extLst>
          </p:cNvPr>
          <p:cNvSpPr/>
          <p:nvPr/>
        </p:nvSpPr>
        <p:spPr>
          <a:xfrm>
            <a:off x="9447607" y="-4672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7"/>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028700" y="2688975"/>
            <a:ext cx="4046932" cy="5905657"/>
          </a:xfrm>
          <a:custGeom>
            <a:avLst/>
            <a:gdLst/>
            <a:ahLst/>
            <a:cxnLst/>
            <a:rect l="l" t="t" r="r" b="b"/>
            <a:pathLst>
              <a:path w="4046932" h="5905657">
                <a:moveTo>
                  <a:pt x="0" y="0"/>
                </a:moveTo>
                <a:lnTo>
                  <a:pt x="4046932" y="0"/>
                </a:lnTo>
                <a:lnTo>
                  <a:pt x="4046932" y="5905657"/>
                </a:lnTo>
                <a:lnTo>
                  <a:pt x="0" y="5905657"/>
                </a:lnTo>
                <a:lnTo>
                  <a:pt x="0" y="0"/>
                </a:lnTo>
                <a:close/>
              </a:path>
            </a:pathLst>
          </a:custGeom>
          <a:blipFill>
            <a:blip r:embed="rId2"/>
            <a:stretch>
              <a:fillRect b="-61567"/>
            </a:stretch>
          </a:blipFill>
        </p:spPr>
      </p:sp>
      <p:grpSp>
        <p:nvGrpSpPr>
          <p:cNvPr id="6" name="Group 6"/>
          <p:cNvGrpSpPr/>
          <p:nvPr/>
        </p:nvGrpSpPr>
        <p:grpSpPr>
          <a:xfrm>
            <a:off x="6678299" y="2325345"/>
            <a:ext cx="10594716" cy="6793163"/>
            <a:chOff x="0" y="0"/>
            <a:chExt cx="2790378" cy="1789146"/>
          </a:xfrm>
        </p:grpSpPr>
        <p:sp>
          <p:nvSpPr>
            <p:cNvPr id="7" name="Freeform 7"/>
            <p:cNvSpPr/>
            <p:nvPr/>
          </p:nvSpPr>
          <p:spPr>
            <a:xfrm>
              <a:off x="0" y="0"/>
              <a:ext cx="2790378" cy="1789146"/>
            </a:xfrm>
            <a:custGeom>
              <a:avLst/>
              <a:gdLst/>
              <a:ahLst/>
              <a:cxnLst/>
              <a:rect l="l" t="t" r="r" b="b"/>
              <a:pathLst>
                <a:path w="2790378" h="1789146">
                  <a:moveTo>
                    <a:pt x="0" y="0"/>
                  </a:moveTo>
                  <a:lnTo>
                    <a:pt x="2790378" y="0"/>
                  </a:lnTo>
                  <a:lnTo>
                    <a:pt x="2790378" y="1789146"/>
                  </a:lnTo>
                  <a:lnTo>
                    <a:pt x="0" y="1789146"/>
                  </a:lnTo>
                  <a:close/>
                </a:path>
              </a:pathLst>
            </a:custGeom>
            <a:solidFill>
              <a:srgbClr val="FFFFFF"/>
            </a:solidFill>
            <a:ln w="161925" cap="sq">
              <a:solidFill>
                <a:srgbClr val="000000"/>
              </a:solidFill>
              <a:prstDash val="solid"/>
              <a:miter/>
            </a:ln>
          </p:spPr>
        </p:sp>
        <p:sp>
          <p:nvSpPr>
            <p:cNvPr id="8" name="TextBox 8"/>
            <p:cNvSpPr txBox="1"/>
            <p:nvPr/>
          </p:nvSpPr>
          <p:spPr>
            <a:xfrm>
              <a:off x="0" y="-38100"/>
              <a:ext cx="2790378" cy="182724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876374" y="8594632"/>
            <a:ext cx="2351584" cy="523876"/>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Poppins Bold"/>
                <a:ea typeface="Poppins Bold"/>
                <a:cs typeface="Poppins Bold"/>
                <a:sym typeface="Poppins Bold"/>
              </a:rPr>
              <a:t>Andrew Ure </a:t>
            </a:r>
          </a:p>
        </p:txBody>
      </p:sp>
      <p:sp>
        <p:nvSpPr>
          <p:cNvPr id="10" name="TextBox 10"/>
          <p:cNvSpPr txBox="1"/>
          <p:nvPr/>
        </p:nvSpPr>
        <p:spPr>
          <a:xfrm>
            <a:off x="7144049" y="2711948"/>
            <a:ext cx="9663216" cy="5981857"/>
          </a:xfrm>
          <a:prstGeom prst="rect">
            <a:avLst/>
          </a:prstGeom>
        </p:spPr>
        <p:txBody>
          <a:bodyPr lIns="0" tIns="0" rIns="0" bIns="0" rtlCol="0" anchor="t">
            <a:spAutoFit/>
          </a:bodyPr>
          <a:lstStyle/>
          <a:p>
            <a:pPr algn="just">
              <a:lnSpc>
                <a:spcPts val="3404"/>
              </a:lnSpc>
              <a:spcBef>
                <a:spcPct val="0"/>
              </a:spcBef>
            </a:pPr>
            <a:r>
              <a:rPr lang="en-US" sz="2432">
                <a:solidFill>
                  <a:srgbClr val="000000"/>
                </a:solidFill>
                <a:latin typeface="Poppins"/>
                <a:ea typeface="Poppins"/>
                <a:cs typeface="Poppins"/>
                <a:sym typeface="Poppins"/>
              </a:rPr>
              <a:t>Salah satu ilmuan lainnya yang turut menjadi pionir adalah Andrew Ure, seorang professor kimia. Ia selangkan lebih maju dibandingkan Smith dengan melihat bahwa setiap pabrik melibatkan tiga aksi prinsip, atau tiga system organic:</a:t>
            </a:r>
          </a:p>
          <a:p>
            <a:pPr algn="just">
              <a:lnSpc>
                <a:spcPts val="3404"/>
              </a:lnSpc>
              <a:spcBef>
                <a:spcPct val="0"/>
              </a:spcBef>
            </a:pPr>
            <a:endParaRPr lang="en-US" sz="2432">
              <a:solidFill>
                <a:srgbClr val="000000"/>
              </a:solidFill>
              <a:latin typeface="Poppins"/>
              <a:ea typeface="Poppins"/>
              <a:cs typeface="Poppins"/>
              <a:sym typeface="Poppins"/>
            </a:endParaRPr>
          </a:p>
          <a:p>
            <a:pPr marL="525081" lvl="1" indent="-262540" algn="just">
              <a:lnSpc>
                <a:spcPts val="3404"/>
              </a:lnSpc>
              <a:buAutoNum type="arabicPeriod"/>
            </a:pPr>
            <a:r>
              <a:rPr lang="en-US" sz="2432">
                <a:solidFill>
                  <a:srgbClr val="000000"/>
                </a:solidFill>
                <a:latin typeface="Poppins"/>
                <a:ea typeface="Poppins"/>
                <a:cs typeface="Poppins"/>
                <a:sym typeface="Poppins"/>
              </a:rPr>
              <a:t>Sistem mekanistik yang mengintegrasikan proses produksi</a:t>
            </a:r>
          </a:p>
          <a:p>
            <a:pPr marL="525081" lvl="1" indent="-262540" algn="just">
              <a:lnSpc>
                <a:spcPts val="3404"/>
              </a:lnSpc>
              <a:buAutoNum type="arabicPeriod"/>
            </a:pPr>
            <a:r>
              <a:rPr lang="en-US" sz="2432">
                <a:solidFill>
                  <a:srgbClr val="000000"/>
                </a:solidFill>
                <a:latin typeface="Poppins"/>
                <a:ea typeface="Poppins"/>
                <a:cs typeface="Poppins"/>
                <a:sym typeface="Poppins"/>
              </a:rPr>
              <a:t>Sistem moral yang memotivasi dan memuaskan para pekerja</a:t>
            </a:r>
          </a:p>
          <a:p>
            <a:pPr marL="525081" lvl="1" indent="-262540" algn="just">
              <a:lnSpc>
                <a:spcPts val="3404"/>
              </a:lnSpc>
              <a:buAutoNum type="arabicPeriod"/>
            </a:pPr>
            <a:r>
              <a:rPr lang="en-US" sz="2432">
                <a:solidFill>
                  <a:srgbClr val="000000"/>
                </a:solidFill>
                <a:latin typeface="Poppins"/>
                <a:ea typeface="Poppins"/>
                <a:cs typeface="Poppins"/>
                <a:sym typeface="Poppins"/>
              </a:rPr>
              <a:t>Sistem komersial yang akan membuat sebuah firma dapat sustain melalui management finansial dan marketing</a:t>
            </a:r>
          </a:p>
          <a:p>
            <a:pPr algn="just">
              <a:lnSpc>
                <a:spcPts val="3404"/>
              </a:lnSpc>
            </a:pPr>
            <a:endParaRPr lang="en-US" sz="2432">
              <a:solidFill>
                <a:srgbClr val="000000"/>
              </a:solidFill>
              <a:latin typeface="Poppins"/>
              <a:ea typeface="Poppins"/>
              <a:cs typeface="Poppins"/>
              <a:sym typeface="Poppins"/>
            </a:endParaRPr>
          </a:p>
          <a:p>
            <a:pPr algn="just">
              <a:lnSpc>
                <a:spcPts val="3404"/>
              </a:lnSpc>
              <a:spcBef>
                <a:spcPct val="0"/>
              </a:spcBef>
            </a:pPr>
            <a:r>
              <a:rPr lang="en-US" sz="2432">
                <a:solidFill>
                  <a:srgbClr val="000000"/>
                </a:solidFill>
                <a:latin typeface="Poppins"/>
                <a:ea typeface="Poppins"/>
                <a:cs typeface="Poppins"/>
                <a:sym typeface="Poppins"/>
              </a:rPr>
              <a:t>Dan mengharmoniskan 3 hal tersebut adalah tugas seorang manager.</a:t>
            </a:r>
          </a:p>
        </p:txBody>
      </p:sp>
      <p:sp>
        <p:nvSpPr>
          <p:cNvPr id="11" name="Freeform 13">
            <a:extLst>
              <a:ext uri="{FF2B5EF4-FFF2-40B4-BE49-F238E27FC236}">
                <a16:creationId xmlns:a16="http://schemas.microsoft.com/office/drawing/2014/main" id="{D379C1AC-F8E7-4E57-B77D-748E7D88D2DC}"/>
              </a:ext>
            </a:extLst>
          </p:cNvPr>
          <p:cNvSpPr/>
          <p:nvPr/>
        </p:nvSpPr>
        <p:spPr>
          <a:xfrm>
            <a:off x="6019800" y="3429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3"/>
            <a:stretch>
              <a:fillRect/>
            </a:stretch>
          </a:blipFill>
        </p:spPr>
      </p:sp>
      <p:sp>
        <p:nvSpPr>
          <p:cNvPr id="12" name="Freeform 14">
            <a:extLst>
              <a:ext uri="{FF2B5EF4-FFF2-40B4-BE49-F238E27FC236}">
                <a16:creationId xmlns:a16="http://schemas.microsoft.com/office/drawing/2014/main" id="{E6B33A57-7B25-4D46-8AA2-AD78E7A125C9}"/>
              </a:ext>
            </a:extLst>
          </p:cNvPr>
          <p:cNvSpPr/>
          <p:nvPr/>
        </p:nvSpPr>
        <p:spPr>
          <a:xfrm>
            <a:off x="7789203" y="2073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4"/>
            <a:stretch>
              <a:fillRect/>
            </a:stretch>
          </a:blipFill>
        </p:spPr>
      </p:sp>
      <p:sp>
        <p:nvSpPr>
          <p:cNvPr id="13" name="Freeform 15">
            <a:extLst>
              <a:ext uri="{FF2B5EF4-FFF2-40B4-BE49-F238E27FC236}">
                <a16:creationId xmlns:a16="http://schemas.microsoft.com/office/drawing/2014/main" id="{FA44EB48-9EB8-438A-B6A3-6A6A1A005732}"/>
              </a:ext>
            </a:extLst>
          </p:cNvPr>
          <p:cNvSpPr/>
          <p:nvPr/>
        </p:nvSpPr>
        <p:spPr>
          <a:xfrm>
            <a:off x="9447607" y="2580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5"/>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867619"/>
            <a:ext cx="18288000" cy="6693776"/>
            <a:chOff x="0" y="0"/>
            <a:chExt cx="24384000" cy="8925034"/>
          </a:xfrm>
        </p:grpSpPr>
        <p:pic>
          <p:nvPicPr>
            <p:cNvPr id="3" name="Picture 3"/>
            <p:cNvPicPr>
              <a:picLocks noChangeAspect="1"/>
            </p:cNvPicPr>
            <p:nvPr/>
          </p:nvPicPr>
          <p:blipFill>
            <a:blip r:embed="rId2"/>
            <a:srcRect t="22548" b="22548"/>
            <a:stretch>
              <a:fillRect/>
            </a:stretch>
          </p:blipFill>
          <p:spPr>
            <a:xfrm>
              <a:off x="0" y="0"/>
              <a:ext cx="24384000" cy="8925034"/>
            </a:xfrm>
            <a:prstGeom prst="rect">
              <a:avLst/>
            </a:prstGeom>
          </p:spPr>
        </p:pic>
      </p:grpSp>
      <p:grpSp>
        <p:nvGrpSpPr>
          <p:cNvPr id="4" name="Group 4"/>
          <p:cNvGrpSpPr/>
          <p:nvPr/>
        </p:nvGrpSpPr>
        <p:grpSpPr>
          <a:xfrm>
            <a:off x="6489335" y="3516367"/>
            <a:ext cx="5366644" cy="6463726"/>
            <a:chOff x="0" y="0"/>
            <a:chExt cx="1413437" cy="1702381"/>
          </a:xfrm>
        </p:grpSpPr>
        <p:sp>
          <p:nvSpPr>
            <p:cNvPr id="5" name="Freeform 5"/>
            <p:cNvSpPr/>
            <p:nvPr/>
          </p:nvSpPr>
          <p:spPr>
            <a:xfrm>
              <a:off x="0" y="0"/>
              <a:ext cx="1413437" cy="1702381"/>
            </a:xfrm>
            <a:custGeom>
              <a:avLst/>
              <a:gdLst/>
              <a:ahLst/>
              <a:cxnLst/>
              <a:rect l="l" t="t" r="r" b="b"/>
              <a:pathLst>
                <a:path w="1413437" h="1702381">
                  <a:moveTo>
                    <a:pt x="0" y="0"/>
                  </a:moveTo>
                  <a:lnTo>
                    <a:pt x="1413437" y="0"/>
                  </a:lnTo>
                  <a:lnTo>
                    <a:pt x="1413437" y="1702381"/>
                  </a:lnTo>
                  <a:lnTo>
                    <a:pt x="0" y="1702381"/>
                  </a:lnTo>
                  <a:close/>
                </a:path>
              </a:pathLst>
            </a:custGeom>
            <a:solidFill>
              <a:srgbClr val="FFDE59"/>
            </a:solidFill>
          </p:spPr>
        </p:sp>
        <p:sp>
          <p:nvSpPr>
            <p:cNvPr id="6" name="TextBox 6"/>
            <p:cNvSpPr txBox="1"/>
            <p:nvPr/>
          </p:nvSpPr>
          <p:spPr>
            <a:xfrm>
              <a:off x="0" y="-38100"/>
              <a:ext cx="1413437" cy="1740481"/>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1113429" y="3117458"/>
            <a:ext cx="958821" cy="1081886"/>
          </a:xfrm>
          <a:custGeom>
            <a:avLst/>
            <a:gdLst/>
            <a:ahLst/>
            <a:cxnLst/>
            <a:rect l="l" t="t" r="r" b="b"/>
            <a:pathLst>
              <a:path w="958821" h="1081886">
                <a:moveTo>
                  <a:pt x="0" y="0"/>
                </a:moveTo>
                <a:lnTo>
                  <a:pt x="958821" y="0"/>
                </a:lnTo>
                <a:lnTo>
                  <a:pt x="958821" y="1081885"/>
                </a:lnTo>
                <a:lnTo>
                  <a:pt x="0" y="1081885"/>
                </a:lnTo>
                <a:lnTo>
                  <a:pt x="0" y="0"/>
                </a:lnTo>
                <a:close/>
              </a:path>
            </a:pathLst>
          </a:custGeom>
          <a:blipFill>
            <a:blip r:embed="rId3"/>
            <a:stretch>
              <a:fillRect/>
            </a:stretch>
          </a:blipFill>
        </p:spPr>
      </p:sp>
      <p:grpSp>
        <p:nvGrpSpPr>
          <p:cNvPr id="8" name="Group 8"/>
          <p:cNvGrpSpPr/>
          <p:nvPr/>
        </p:nvGrpSpPr>
        <p:grpSpPr>
          <a:xfrm>
            <a:off x="472627" y="3516367"/>
            <a:ext cx="5540458" cy="6463726"/>
            <a:chOff x="0" y="0"/>
            <a:chExt cx="1459215" cy="1702381"/>
          </a:xfrm>
        </p:grpSpPr>
        <p:sp>
          <p:nvSpPr>
            <p:cNvPr id="9" name="Freeform 9"/>
            <p:cNvSpPr/>
            <p:nvPr/>
          </p:nvSpPr>
          <p:spPr>
            <a:xfrm>
              <a:off x="0" y="0"/>
              <a:ext cx="1459215" cy="1702381"/>
            </a:xfrm>
            <a:custGeom>
              <a:avLst/>
              <a:gdLst/>
              <a:ahLst/>
              <a:cxnLst/>
              <a:rect l="l" t="t" r="r" b="b"/>
              <a:pathLst>
                <a:path w="1459215" h="1702381">
                  <a:moveTo>
                    <a:pt x="0" y="0"/>
                  </a:moveTo>
                  <a:lnTo>
                    <a:pt x="1459215" y="0"/>
                  </a:lnTo>
                  <a:lnTo>
                    <a:pt x="1459215" y="1702381"/>
                  </a:lnTo>
                  <a:lnTo>
                    <a:pt x="0" y="1702381"/>
                  </a:lnTo>
                  <a:close/>
                </a:path>
              </a:pathLst>
            </a:custGeom>
            <a:solidFill>
              <a:srgbClr val="FFDE59"/>
            </a:solidFill>
          </p:spPr>
        </p:sp>
        <p:sp>
          <p:nvSpPr>
            <p:cNvPr id="10" name="TextBox 10"/>
            <p:cNvSpPr txBox="1"/>
            <p:nvPr/>
          </p:nvSpPr>
          <p:spPr>
            <a:xfrm>
              <a:off x="0" y="-38100"/>
              <a:ext cx="1459215" cy="174048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5277967" y="3184720"/>
            <a:ext cx="916093" cy="1033673"/>
          </a:xfrm>
          <a:custGeom>
            <a:avLst/>
            <a:gdLst/>
            <a:ahLst/>
            <a:cxnLst/>
            <a:rect l="l" t="t" r="r" b="b"/>
            <a:pathLst>
              <a:path w="916093" h="1033673">
                <a:moveTo>
                  <a:pt x="0" y="0"/>
                </a:moveTo>
                <a:lnTo>
                  <a:pt x="916093" y="0"/>
                </a:lnTo>
                <a:lnTo>
                  <a:pt x="916093" y="1033673"/>
                </a:lnTo>
                <a:lnTo>
                  <a:pt x="0" y="1033673"/>
                </a:lnTo>
                <a:lnTo>
                  <a:pt x="0" y="0"/>
                </a:lnTo>
                <a:close/>
              </a:path>
            </a:pathLst>
          </a:custGeom>
          <a:blipFill>
            <a:blip r:embed="rId3"/>
            <a:stretch>
              <a:fillRect/>
            </a:stretch>
          </a:blipFill>
        </p:spPr>
      </p:sp>
      <p:grpSp>
        <p:nvGrpSpPr>
          <p:cNvPr id="12" name="Group 12"/>
          <p:cNvGrpSpPr/>
          <p:nvPr/>
        </p:nvGrpSpPr>
        <p:grpSpPr>
          <a:xfrm>
            <a:off x="12149566" y="3516367"/>
            <a:ext cx="5743993" cy="6463726"/>
            <a:chOff x="0" y="0"/>
            <a:chExt cx="1512821" cy="1702381"/>
          </a:xfrm>
        </p:grpSpPr>
        <p:sp>
          <p:nvSpPr>
            <p:cNvPr id="13" name="Freeform 13"/>
            <p:cNvSpPr/>
            <p:nvPr/>
          </p:nvSpPr>
          <p:spPr>
            <a:xfrm>
              <a:off x="0" y="0"/>
              <a:ext cx="1512821" cy="1702381"/>
            </a:xfrm>
            <a:custGeom>
              <a:avLst/>
              <a:gdLst/>
              <a:ahLst/>
              <a:cxnLst/>
              <a:rect l="l" t="t" r="r" b="b"/>
              <a:pathLst>
                <a:path w="1512821" h="1702381">
                  <a:moveTo>
                    <a:pt x="0" y="0"/>
                  </a:moveTo>
                  <a:lnTo>
                    <a:pt x="1512821" y="0"/>
                  </a:lnTo>
                  <a:lnTo>
                    <a:pt x="1512821" y="1702381"/>
                  </a:lnTo>
                  <a:lnTo>
                    <a:pt x="0" y="1702381"/>
                  </a:lnTo>
                  <a:close/>
                </a:path>
              </a:pathLst>
            </a:custGeom>
            <a:solidFill>
              <a:srgbClr val="FFDE59"/>
            </a:solidFill>
          </p:spPr>
        </p:sp>
        <p:sp>
          <p:nvSpPr>
            <p:cNvPr id="14" name="TextBox 14"/>
            <p:cNvSpPr txBox="1"/>
            <p:nvPr/>
          </p:nvSpPr>
          <p:spPr>
            <a:xfrm>
              <a:off x="0" y="-38100"/>
              <a:ext cx="1512821" cy="1740481"/>
            </a:xfrm>
            <a:prstGeom prst="rect">
              <a:avLst/>
            </a:prstGeom>
          </p:spPr>
          <p:txBody>
            <a:bodyPr lIns="50800" tIns="50800" rIns="50800" bIns="50800" rtlCol="0" anchor="ctr"/>
            <a:lstStyle/>
            <a:p>
              <a:pPr algn="ctr">
                <a:lnSpc>
                  <a:spcPts val="2659"/>
                </a:lnSpc>
              </a:pPr>
              <a:r>
                <a:rPr lang="en-US" sz="1899">
                  <a:solidFill>
                    <a:srgbClr val="FFDE59"/>
                  </a:solidFill>
                  <a:latin typeface="Glacial Indifference"/>
                  <a:ea typeface="Glacial Indifference"/>
                  <a:cs typeface="Glacial Indifference"/>
                  <a:sym typeface="Glacial Indifference"/>
                </a:rPr>
                <a:t>Organisasi adalah </a:t>
              </a:r>
              <a:r>
                <a:rPr lang="en-US" sz="1899">
                  <a:solidFill>
                    <a:srgbClr val="FFDE59"/>
                  </a:solidFill>
                  <a:latin typeface="Glacial Indifference Bold"/>
                  <a:ea typeface="Glacial Indifference Bold"/>
                  <a:cs typeface="Glacial Indifference Bold"/>
                  <a:sym typeface="Glacial Indifference Bold"/>
                </a:rPr>
                <a:t>STRATEGI KOMPLEKS </a:t>
              </a:r>
              <a:r>
                <a:rPr lang="en-US" sz="1899">
                  <a:solidFill>
                    <a:srgbClr val="FFDE59"/>
                  </a:solidFill>
                  <a:latin typeface="Glacial Indifference"/>
                  <a:ea typeface="Glacial Indifference"/>
                  <a:cs typeface="Glacial Indifference"/>
                  <a:sym typeface="Glacial Indifference"/>
                </a:rPr>
                <a:t>yang melibatkan manusia yang didesain untuk mencapai tujuan yang telah ditetapkan, sehingga organisasi merupakan wadah dimana sekumpulan orang diarahkan untuk tujuan-tujuan spesifik dari organisasi. Semakin lama organisasi berdiri, maka semakin kompleks hubungan antar manusia dan peralatan kerja yang ada di dalamnya</a:t>
              </a:r>
            </a:p>
            <a:p>
              <a:pPr algn="ctr">
                <a:lnSpc>
                  <a:spcPts val="2659"/>
                </a:lnSpc>
              </a:pPr>
              <a:endParaRPr lang="en-US" sz="1899">
                <a:solidFill>
                  <a:srgbClr val="FFDE59"/>
                </a:solidFill>
                <a:latin typeface="Glacial Indifference"/>
                <a:ea typeface="Glacial Indifference"/>
                <a:cs typeface="Glacial Indifference"/>
                <a:sym typeface="Glacial Indifference"/>
              </a:endParaRPr>
            </a:p>
          </p:txBody>
        </p:sp>
      </p:grpSp>
      <p:sp>
        <p:nvSpPr>
          <p:cNvPr id="15" name="Freeform 15"/>
          <p:cNvSpPr/>
          <p:nvPr/>
        </p:nvSpPr>
        <p:spPr>
          <a:xfrm>
            <a:off x="17229617" y="3060308"/>
            <a:ext cx="928968" cy="1048200"/>
          </a:xfrm>
          <a:custGeom>
            <a:avLst/>
            <a:gdLst/>
            <a:ahLst/>
            <a:cxnLst/>
            <a:rect l="l" t="t" r="r" b="b"/>
            <a:pathLst>
              <a:path w="928968" h="1048200">
                <a:moveTo>
                  <a:pt x="0" y="0"/>
                </a:moveTo>
                <a:lnTo>
                  <a:pt x="928967" y="0"/>
                </a:lnTo>
                <a:lnTo>
                  <a:pt x="928967" y="1048200"/>
                </a:lnTo>
                <a:lnTo>
                  <a:pt x="0" y="1048200"/>
                </a:lnTo>
                <a:lnTo>
                  <a:pt x="0" y="0"/>
                </a:lnTo>
                <a:close/>
              </a:path>
            </a:pathLst>
          </a:custGeom>
          <a:blipFill>
            <a:blip r:embed="rId3"/>
            <a:stretch>
              <a:fillRect/>
            </a:stretch>
          </a:blipFill>
        </p:spPr>
      </p:sp>
      <p:grpSp>
        <p:nvGrpSpPr>
          <p:cNvPr id="19" name="Group 19"/>
          <p:cNvGrpSpPr/>
          <p:nvPr/>
        </p:nvGrpSpPr>
        <p:grpSpPr>
          <a:xfrm>
            <a:off x="3451375" y="1707263"/>
            <a:ext cx="11368601" cy="1267319"/>
            <a:chOff x="0" y="0"/>
            <a:chExt cx="2994199" cy="333780"/>
          </a:xfrm>
        </p:grpSpPr>
        <p:sp>
          <p:nvSpPr>
            <p:cNvPr id="20" name="Freeform 20"/>
            <p:cNvSpPr/>
            <p:nvPr/>
          </p:nvSpPr>
          <p:spPr>
            <a:xfrm>
              <a:off x="0" y="0"/>
              <a:ext cx="2994199" cy="333780"/>
            </a:xfrm>
            <a:custGeom>
              <a:avLst/>
              <a:gdLst/>
              <a:ahLst/>
              <a:cxnLst/>
              <a:rect l="l" t="t" r="r" b="b"/>
              <a:pathLst>
                <a:path w="2994199" h="333780">
                  <a:moveTo>
                    <a:pt x="0" y="0"/>
                  </a:moveTo>
                  <a:lnTo>
                    <a:pt x="2994199" y="0"/>
                  </a:lnTo>
                  <a:lnTo>
                    <a:pt x="2994199" y="333780"/>
                  </a:lnTo>
                  <a:lnTo>
                    <a:pt x="0" y="333780"/>
                  </a:lnTo>
                  <a:close/>
                </a:path>
              </a:pathLst>
            </a:custGeom>
            <a:solidFill>
              <a:srgbClr val="1B3640"/>
            </a:solidFill>
          </p:spPr>
        </p:sp>
        <p:sp>
          <p:nvSpPr>
            <p:cNvPr id="21" name="TextBox 21"/>
            <p:cNvSpPr txBox="1"/>
            <p:nvPr/>
          </p:nvSpPr>
          <p:spPr>
            <a:xfrm>
              <a:off x="0" y="-38100"/>
              <a:ext cx="2994199" cy="37188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657226" y="3716743"/>
            <a:ext cx="1115541" cy="530225"/>
          </a:xfrm>
          <a:prstGeom prst="rect">
            <a:avLst/>
          </a:prstGeom>
        </p:spPr>
        <p:txBody>
          <a:bodyPr lIns="0" tIns="0" rIns="0" bIns="0" rtlCol="0" anchor="t">
            <a:spAutoFit/>
          </a:bodyPr>
          <a:lstStyle/>
          <a:p>
            <a:pPr marL="0" lvl="0" indent="0" algn="ctr">
              <a:lnSpc>
                <a:spcPts val="3850"/>
              </a:lnSpc>
              <a:spcBef>
                <a:spcPct val="0"/>
              </a:spcBef>
            </a:pPr>
            <a:r>
              <a:rPr lang="en-US" sz="3500" u="sng" spc="175">
                <a:solidFill>
                  <a:srgbClr val="1B3640"/>
                </a:solidFill>
                <a:latin typeface="Poppins Bold"/>
                <a:ea typeface="Poppins Bold"/>
                <a:cs typeface="Poppins Bold"/>
                <a:sym typeface="Poppins Bold"/>
              </a:rPr>
              <a:t>01</a:t>
            </a:r>
          </a:p>
        </p:txBody>
      </p:sp>
      <p:sp>
        <p:nvSpPr>
          <p:cNvPr id="23" name="TextBox 23"/>
          <p:cNvSpPr txBox="1"/>
          <p:nvPr/>
        </p:nvSpPr>
        <p:spPr>
          <a:xfrm>
            <a:off x="4126229" y="1750937"/>
            <a:ext cx="10295631" cy="1128396"/>
          </a:xfrm>
          <a:prstGeom prst="rect">
            <a:avLst/>
          </a:prstGeom>
        </p:spPr>
        <p:txBody>
          <a:bodyPr lIns="0" tIns="0" rIns="0" bIns="0" rtlCol="0" anchor="t">
            <a:spAutoFit/>
          </a:bodyPr>
          <a:lstStyle/>
          <a:p>
            <a:pPr algn="ctr">
              <a:lnSpc>
                <a:spcPts val="4479"/>
              </a:lnSpc>
              <a:spcBef>
                <a:spcPct val="0"/>
              </a:spcBef>
            </a:pPr>
            <a:r>
              <a:rPr lang="en-US" sz="3199">
                <a:solidFill>
                  <a:srgbClr val="FFDE59"/>
                </a:solidFill>
                <a:latin typeface="Poppins Bold"/>
                <a:ea typeface="Poppins Bold"/>
                <a:cs typeface="Poppins Bold"/>
                <a:sym typeface="Poppins Bold"/>
              </a:rPr>
              <a:t>Secara Filosofis, terdapat tiga Pendapat tentang Pengertian Organisasi:</a:t>
            </a:r>
          </a:p>
        </p:txBody>
      </p:sp>
      <p:sp>
        <p:nvSpPr>
          <p:cNvPr id="24" name="TextBox 24"/>
          <p:cNvSpPr txBox="1"/>
          <p:nvPr/>
        </p:nvSpPr>
        <p:spPr>
          <a:xfrm>
            <a:off x="6611096" y="3716743"/>
            <a:ext cx="1115541" cy="530225"/>
          </a:xfrm>
          <a:prstGeom prst="rect">
            <a:avLst/>
          </a:prstGeom>
        </p:spPr>
        <p:txBody>
          <a:bodyPr lIns="0" tIns="0" rIns="0" bIns="0" rtlCol="0" anchor="t">
            <a:spAutoFit/>
          </a:bodyPr>
          <a:lstStyle/>
          <a:p>
            <a:pPr marL="0" lvl="0" indent="0" algn="ctr">
              <a:lnSpc>
                <a:spcPts val="3850"/>
              </a:lnSpc>
              <a:spcBef>
                <a:spcPct val="0"/>
              </a:spcBef>
            </a:pPr>
            <a:r>
              <a:rPr lang="en-US" sz="3500" u="sng" spc="175">
                <a:solidFill>
                  <a:srgbClr val="1B3640"/>
                </a:solidFill>
                <a:latin typeface="Poppins Bold"/>
                <a:ea typeface="Poppins Bold"/>
                <a:cs typeface="Poppins Bold"/>
                <a:sym typeface="Poppins Bold"/>
              </a:rPr>
              <a:t>02</a:t>
            </a:r>
          </a:p>
        </p:txBody>
      </p:sp>
      <p:sp>
        <p:nvSpPr>
          <p:cNvPr id="25" name="TextBox 25"/>
          <p:cNvSpPr txBox="1"/>
          <p:nvPr/>
        </p:nvSpPr>
        <p:spPr>
          <a:xfrm>
            <a:off x="12246340" y="3688168"/>
            <a:ext cx="1115541" cy="530225"/>
          </a:xfrm>
          <a:prstGeom prst="rect">
            <a:avLst/>
          </a:prstGeom>
        </p:spPr>
        <p:txBody>
          <a:bodyPr lIns="0" tIns="0" rIns="0" bIns="0" rtlCol="0" anchor="t">
            <a:spAutoFit/>
          </a:bodyPr>
          <a:lstStyle/>
          <a:p>
            <a:pPr marL="0" lvl="0" indent="0" algn="ctr">
              <a:lnSpc>
                <a:spcPts val="3850"/>
              </a:lnSpc>
              <a:spcBef>
                <a:spcPct val="0"/>
              </a:spcBef>
            </a:pPr>
            <a:r>
              <a:rPr lang="en-US" sz="3500" u="sng" spc="175">
                <a:solidFill>
                  <a:srgbClr val="1B3640"/>
                </a:solidFill>
                <a:latin typeface="Poppins Bold"/>
                <a:ea typeface="Poppins Bold"/>
                <a:cs typeface="Poppins Bold"/>
                <a:sym typeface="Poppins Bold"/>
              </a:rPr>
              <a:t>03</a:t>
            </a:r>
          </a:p>
        </p:txBody>
      </p:sp>
      <p:sp>
        <p:nvSpPr>
          <p:cNvPr id="26" name="TextBox 26"/>
          <p:cNvSpPr txBox="1"/>
          <p:nvPr/>
        </p:nvSpPr>
        <p:spPr>
          <a:xfrm>
            <a:off x="942975" y="4408104"/>
            <a:ext cx="4682733" cy="29394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Organisasi adalah </a:t>
            </a:r>
            <a:r>
              <a:rPr lang="en-US" sz="2400">
                <a:solidFill>
                  <a:srgbClr val="000000"/>
                </a:solidFill>
                <a:latin typeface="Poppins Bold"/>
                <a:ea typeface="Poppins Bold"/>
                <a:cs typeface="Poppins Bold"/>
                <a:sym typeface="Poppins Bold"/>
              </a:rPr>
              <a:t>SISTEM</a:t>
            </a:r>
            <a:r>
              <a:rPr lang="en-US" sz="2400">
                <a:solidFill>
                  <a:srgbClr val="000000"/>
                </a:solidFill>
                <a:latin typeface="Poppins"/>
                <a:ea typeface="Poppins"/>
                <a:cs typeface="Poppins"/>
                <a:sym typeface="Poppins"/>
              </a:rPr>
              <a:t> dimana manusia saling tergantung atau terkait satu sama lain dan membentuk jejaring yang saling memberikan kemanfaatan satu dengan yang lain</a:t>
            </a:r>
          </a:p>
        </p:txBody>
      </p:sp>
      <p:sp>
        <p:nvSpPr>
          <p:cNvPr id="27" name="TextBox 27"/>
          <p:cNvSpPr txBox="1"/>
          <p:nvPr/>
        </p:nvSpPr>
        <p:spPr>
          <a:xfrm>
            <a:off x="6887321" y="4350954"/>
            <a:ext cx="4570836" cy="50349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Organisasi adalah </a:t>
            </a:r>
            <a:r>
              <a:rPr lang="en-US" sz="2400">
                <a:solidFill>
                  <a:srgbClr val="000000"/>
                </a:solidFill>
                <a:latin typeface="Poppins Bold"/>
                <a:ea typeface="Poppins Bold"/>
                <a:cs typeface="Poppins Bold"/>
                <a:sym typeface="Poppins Bold"/>
              </a:rPr>
              <a:t>KERANGKA</a:t>
            </a:r>
            <a:r>
              <a:rPr lang="en-US" sz="2400">
                <a:solidFill>
                  <a:srgbClr val="000000"/>
                </a:solidFill>
                <a:latin typeface="Poppins"/>
                <a:ea typeface="Poppins"/>
                <a:cs typeface="Poppins"/>
                <a:sym typeface="Poppins"/>
              </a:rPr>
              <a:t> </a:t>
            </a:r>
            <a:r>
              <a:rPr lang="en-US" sz="2400">
                <a:solidFill>
                  <a:srgbClr val="000000"/>
                </a:solidFill>
                <a:latin typeface="Poppins Bold"/>
                <a:ea typeface="Poppins Bold"/>
                <a:cs typeface="Poppins Bold"/>
                <a:sym typeface="Poppins Bold"/>
              </a:rPr>
              <a:t>KERJA</a:t>
            </a:r>
            <a:r>
              <a:rPr lang="en-US" sz="2400">
                <a:solidFill>
                  <a:srgbClr val="000000"/>
                </a:solidFill>
                <a:latin typeface="Poppins"/>
                <a:ea typeface="Poppins"/>
                <a:cs typeface="Poppins"/>
                <a:sym typeface="Poppins"/>
              </a:rPr>
              <a:t> bagi manajemen dalam bekerja. Artinya organisasi merupakan wadah, lembaga, atau kelompok fungsional ketika proses manajemen berlangsung. Organisasi semacam peta jalan (road-map) bagi manajemen dan anggotanya untuk mencapai tujuan.</a:t>
            </a:r>
          </a:p>
        </p:txBody>
      </p:sp>
      <p:sp>
        <p:nvSpPr>
          <p:cNvPr id="28" name="TextBox 28"/>
          <p:cNvSpPr txBox="1"/>
          <p:nvPr/>
        </p:nvSpPr>
        <p:spPr>
          <a:xfrm>
            <a:off x="12560665" y="4323168"/>
            <a:ext cx="5009610" cy="5454015"/>
          </a:xfrm>
          <a:prstGeom prst="rect">
            <a:avLst/>
          </a:prstGeom>
        </p:spPr>
        <p:txBody>
          <a:bodyPr lIns="0" tIns="0" rIns="0" bIns="0" rtlCol="0" anchor="t">
            <a:spAutoFit/>
          </a:bodyPr>
          <a:lstStyle/>
          <a:p>
            <a:pPr algn="just">
              <a:lnSpc>
                <a:spcPts val="3359"/>
              </a:lnSpc>
              <a:spcBef>
                <a:spcPct val="0"/>
              </a:spcBef>
            </a:pPr>
            <a:r>
              <a:rPr lang="en-US" sz="2400">
                <a:solidFill>
                  <a:srgbClr val="000000"/>
                </a:solidFill>
                <a:latin typeface="Poppins"/>
                <a:ea typeface="Poppins"/>
                <a:cs typeface="Poppins"/>
                <a:sym typeface="Poppins"/>
              </a:rPr>
              <a:t>Organisasi adalah </a:t>
            </a:r>
            <a:r>
              <a:rPr lang="en-US" sz="2400">
                <a:solidFill>
                  <a:srgbClr val="000000"/>
                </a:solidFill>
                <a:latin typeface="Poppins Bold"/>
                <a:ea typeface="Poppins Bold"/>
                <a:cs typeface="Poppins Bold"/>
                <a:sym typeface="Poppins Bold"/>
              </a:rPr>
              <a:t>STRATEGI</a:t>
            </a:r>
            <a:r>
              <a:rPr lang="en-US" sz="2400">
                <a:solidFill>
                  <a:srgbClr val="000000"/>
                </a:solidFill>
                <a:latin typeface="Poppins"/>
                <a:ea typeface="Poppins"/>
                <a:cs typeface="Poppins"/>
                <a:sym typeface="Poppins"/>
              </a:rPr>
              <a:t> </a:t>
            </a:r>
            <a:r>
              <a:rPr lang="en-US" sz="2400">
                <a:solidFill>
                  <a:srgbClr val="000000"/>
                </a:solidFill>
                <a:latin typeface="Poppins Bold"/>
                <a:ea typeface="Poppins Bold"/>
                <a:cs typeface="Poppins Bold"/>
                <a:sym typeface="Poppins Bold"/>
              </a:rPr>
              <a:t>KOMPLEKS</a:t>
            </a:r>
            <a:r>
              <a:rPr lang="en-US" sz="2400">
                <a:solidFill>
                  <a:srgbClr val="000000"/>
                </a:solidFill>
                <a:latin typeface="Poppins"/>
                <a:ea typeface="Poppins"/>
                <a:cs typeface="Poppins"/>
                <a:sym typeface="Poppins"/>
              </a:rPr>
              <a:t> yang melibatkan manusia yang didesain untuk mencapai tujuan yang telah ditetapkan, sehingga organisasi merupakan wadah dimana sekumpulan orang diarahkan untuk tujuan-tujuan spesifik dari organisasi. Semakin lama organisasi berdiri, maka semakin kompleks hubungan antar manusia dan peralatan kerja yang ada di dalamnya</a:t>
            </a:r>
          </a:p>
        </p:txBody>
      </p:sp>
      <p:sp>
        <p:nvSpPr>
          <p:cNvPr id="29" name="Freeform 13">
            <a:extLst>
              <a:ext uri="{FF2B5EF4-FFF2-40B4-BE49-F238E27FC236}">
                <a16:creationId xmlns:a16="http://schemas.microsoft.com/office/drawing/2014/main" id="{B7044CB2-AA2A-4618-A672-BD6F82C238AF}"/>
              </a:ext>
            </a:extLst>
          </p:cNvPr>
          <p:cNvSpPr/>
          <p:nvPr/>
        </p:nvSpPr>
        <p:spPr>
          <a:xfrm>
            <a:off x="6019800" y="97497"/>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4"/>
            <a:stretch>
              <a:fillRect/>
            </a:stretch>
          </a:blipFill>
        </p:spPr>
      </p:sp>
      <p:sp>
        <p:nvSpPr>
          <p:cNvPr id="30" name="Freeform 14">
            <a:extLst>
              <a:ext uri="{FF2B5EF4-FFF2-40B4-BE49-F238E27FC236}">
                <a16:creationId xmlns:a16="http://schemas.microsoft.com/office/drawing/2014/main" id="{7B10479A-3E26-4C46-A260-D241F885DB52}"/>
              </a:ext>
            </a:extLst>
          </p:cNvPr>
          <p:cNvSpPr/>
          <p:nvPr/>
        </p:nvSpPr>
        <p:spPr>
          <a:xfrm>
            <a:off x="7789203" y="-38100"/>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5"/>
            <a:stretch>
              <a:fillRect/>
            </a:stretch>
          </a:blipFill>
        </p:spPr>
      </p:sp>
      <p:sp>
        <p:nvSpPr>
          <p:cNvPr id="31" name="Freeform 15">
            <a:extLst>
              <a:ext uri="{FF2B5EF4-FFF2-40B4-BE49-F238E27FC236}">
                <a16:creationId xmlns:a16="http://schemas.microsoft.com/office/drawing/2014/main" id="{5711B0DB-0374-4E78-804D-85A066633DEB}"/>
              </a:ext>
            </a:extLst>
          </p:cNvPr>
          <p:cNvSpPr/>
          <p:nvPr/>
        </p:nvSpPr>
        <p:spPr>
          <a:xfrm>
            <a:off x="9447607" y="12672"/>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4330782" y="3748921"/>
            <a:ext cx="4026005" cy="3982085"/>
          </a:xfrm>
          <a:custGeom>
            <a:avLst/>
            <a:gdLst/>
            <a:ahLst/>
            <a:cxnLst/>
            <a:rect l="l" t="t" r="r" b="b"/>
            <a:pathLst>
              <a:path w="4026005" h="3982085">
                <a:moveTo>
                  <a:pt x="0" y="0"/>
                </a:moveTo>
                <a:lnTo>
                  <a:pt x="4026005" y="0"/>
                </a:lnTo>
                <a:lnTo>
                  <a:pt x="4026005" y="3982084"/>
                </a:lnTo>
                <a:lnTo>
                  <a:pt x="0" y="398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AutoShape 6"/>
          <p:cNvSpPr/>
          <p:nvPr/>
        </p:nvSpPr>
        <p:spPr>
          <a:xfrm flipH="1" flipV="1">
            <a:off x="4051490" y="3084618"/>
            <a:ext cx="1061904" cy="1061904"/>
          </a:xfrm>
          <a:prstGeom prst="line">
            <a:avLst/>
          </a:prstGeom>
          <a:ln w="76200" cap="flat">
            <a:solidFill>
              <a:srgbClr val="DFAD14"/>
            </a:solidFill>
            <a:prstDash val="solid"/>
            <a:headEnd type="none" w="sm" len="sm"/>
            <a:tailEnd type="none" w="sm" len="sm"/>
          </a:ln>
        </p:spPr>
      </p:sp>
      <p:sp>
        <p:nvSpPr>
          <p:cNvPr id="7" name="AutoShape 7"/>
          <p:cNvSpPr/>
          <p:nvPr/>
        </p:nvSpPr>
        <p:spPr>
          <a:xfrm flipH="1" flipV="1">
            <a:off x="2839546" y="5490317"/>
            <a:ext cx="1497408" cy="114239"/>
          </a:xfrm>
          <a:prstGeom prst="line">
            <a:avLst/>
          </a:prstGeom>
          <a:ln w="76200" cap="flat">
            <a:solidFill>
              <a:srgbClr val="DFAD14"/>
            </a:solidFill>
            <a:prstDash val="solid"/>
            <a:headEnd type="none" w="sm" len="sm"/>
            <a:tailEnd type="none" w="sm" len="sm"/>
          </a:ln>
        </p:spPr>
      </p:sp>
      <p:sp>
        <p:nvSpPr>
          <p:cNvPr id="8" name="AutoShape 8"/>
          <p:cNvSpPr/>
          <p:nvPr/>
        </p:nvSpPr>
        <p:spPr>
          <a:xfrm flipH="1" flipV="1">
            <a:off x="4203890" y="3237018"/>
            <a:ext cx="1061904" cy="1061904"/>
          </a:xfrm>
          <a:prstGeom prst="line">
            <a:avLst/>
          </a:prstGeom>
          <a:ln w="76200" cap="flat">
            <a:solidFill>
              <a:srgbClr val="DFAD14"/>
            </a:solidFill>
            <a:prstDash val="solid"/>
            <a:headEnd type="none" w="sm" len="sm"/>
            <a:tailEnd type="none" w="sm" len="sm"/>
          </a:ln>
        </p:spPr>
      </p:sp>
      <p:sp>
        <p:nvSpPr>
          <p:cNvPr id="9" name="AutoShape 9"/>
          <p:cNvSpPr/>
          <p:nvPr/>
        </p:nvSpPr>
        <p:spPr>
          <a:xfrm flipH="1">
            <a:off x="3738578" y="7223924"/>
            <a:ext cx="1409278" cy="518862"/>
          </a:xfrm>
          <a:prstGeom prst="line">
            <a:avLst/>
          </a:prstGeom>
          <a:ln w="76200" cap="flat">
            <a:solidFill>
              <a:srgbClr val="DFAD14"/>
            </a:solidFill>
            <a:prstDash val="solid"/>
            <a:headEnd type="none" w="sm" len="sm"/>
            <a:tailEnd type="none" w="sm" len="sm"/>
          </a:ln>
        </p:spPr>
      </p:sp>
      <p:sp>
        <p:nvSpPr>
          <p:cNvPr id="10" name="Freeform 10"/>
          <p:cNvSpPr/>
          <p:nvPr/>
        </p:nvSpPr>
        <p:spPr>
          <a:xfrm>
            <a:off x="2219076" y="1296767"/>
            <a:ext cx="2232178" cy="2232178"/>
          </a:xfrm>
          <a:custGeom>
            <a:avLst/>
            <a:gdLst/>
            <a:ahLst/>
            <a:cxnLst/>
            <a:rect l="l" t="t" r="r" b="b"/>
            <a:pathLst>
              <a:path w="2232178" h="2232178">
                <a:moveTo>
                  <a:pt x="0" y="0"/>
                </a:moveTo>
                <a:lnTo>
                  <a:pt x="2232178" y="0"/>
                </a:lnTo>
                <a:lnTo>
                  <a:pt x="2232178" y="2232179"/>
                </a:lnTo>
                <a:lnTo>
                  <a:pt x="0" y="22321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740717" y="4146523"/>
            <a:ext cx="2232178" cy="2232178"/>
          </a:xfrm>
          <a:custGeom>
            <a:avLst/>
            <a:gdLst/>
            <a:ahLst/>
            <a:cxnLst/>
            <a:rect l="l" t="t" r="r" b="b"/>
            <a:pathLst>
              <a:path w="2232178" h="2232178">
                <a:moveTo>
                  <a:pt x="0" y="0"/>
                </a:moveTo>
                <a:lnTo>
                  <a:pt x="2232179" y="0"/>
                </a:lnTo>
                <a:lnTo>
                  <a:pt x="2232179" y="2232178"/>
                </a:lnTo>
                <a:lnTo>
                  <a:pt x="0" y="2232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723457" y="7026122"/>
            <a:ext cx="2232178" cy="2232178"/>
          </a:xfrm>
          <a:custGeom>
            <a:avLst/>
            <a:gdLst/>
            <a:ahLst/>
            <a:cxnLst/>
            <a:rect l="l" t="t" r="r" b="b"/>
            <a:pathLst>
              <a:path w="2232178" h="2232178">
                <a:moveTo>
                  <a:pt x="0" y="0"/>
                </a:moveTo>
                <a:lnTo>
                  <a:pt x="2232178" y="0"/>
                </a:lnTo>
                <a:lnTo>
                  <a:pt x="2232178" y="2232178"/>
                </a:lnTo>
                <a:lnTo>
                  <a:pt x="0" y="2232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2776750" y="1725794"/>
            <a:ext cx="1121735" cy="687062"/>
          </a:xfrm>
          <a:custGeom>
            <a:avLst/>
            <a:gdLst/>
            <a:ahLst/>
            <a:cxnLst/>
            <a:rect l="l" t="t" r="r" b="b"/>
            <a:pathLst>
              <a:path w="1121735" h="687062">
                <a:moveTo>
                  <a:pt x="0" y="0"/>
                </a:moveTo>
                <a:lnTo>
                  <a:pt x="1121735" y="0"/>
                </a:lnTo>
                <a:lnTo>
                  <a:pt x="1121735" y="687063"/>
                </a:lnTo>
                <a:lnTo>
                  <a:pt x="0" y="6870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413459" y="4524744"/>
            <a:ext cx="848596" cy="848596"/>
          </a:xfrm>
          <a:custGeom>
            <a:avLst/>
            <a:gdLst/>
            <a:ahLst/>
            <a:cxnLst/>
            <a:rect l="l" t="t" r="r" b="b"/>
            <a:pathLst>
              <a:path w="848596" h="848596">
                <a:moveTo>
                  <a:pt x="0" y="0"/>
                </a:moveTo>
                <a:lnTo>
                  <a:pt x="848596" y="0"/>
                </a:lnTo>
                <a:lnTo>
                  <a:pt x="848596" y="848596"/>
                </a:lnTo>
                <a:lnTo>
                  <a:pt x="0" y="848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2323051" y="7516997"/>
            <a:ext cx="1032990" cy="803150"/>
          </a:xfrm>
          <a:custGeom>
            <a:avLst/>
            <a:gdLst/>
            <a:ahLst/>
            <a:cxnLst/>
            <a:rect l="l" t="t" r="r" b="b"/>
            <a:pathLst>
              <a:path w="1032990" h="803150">
                <a:moveTo>
                  <a:pt x="0" y="0"/>
                </a:moveTo>
                <a:lnTo>
                  <a:pt x="1032990" y="0"/>
                </a:lnTo>
                <a:lnTo>
                  <a:pt x="1032990" y="803150"/>
                </a:lnTo>
                <a:lnTo>
                  <a:pt x="0" y="803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4868192" y="5068767"/>
            <a:ext cx="2951185" cy="1218566"/>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Poppins Bold"/>
                <a:ea typeface="Poppins Bold"/>
                <a:cs typeface="Poppins Bold"/>
                <a:sym typeface="Poppins Bold"/>
              </a:rPr>
              <a:t>Unsur Organisasi</a:t>
            </a:r>
          </a:p>
        </p:txBody>
      </p:sp>
      <p:sp>
        <p:nvSpPr>
          <p:cNvPr id="17" name="TextBox 17"/>
          <p:cNvSpPr txBox="1"/>
          <p:nvPr/>
        </p:nvSpPr>
        <p:spPr>
          <a:xfrm>
            <a:off x="2247651" y="2508107"/>
            <a:ext cx="2117878"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Bold"/>
                <a:ea typeface="Poppins Bold"/>
                <a:cs typeface="Poppins Bold"/>
                <a:sym typeface="Poppins Bold"/>
              </a:rPr>
              <a:t>Orang - orang</a:t>
            </a:r>
          </a:p>
        </p:txBody>
      </p:sp>
      <p:sp>
        <p:nvSpPr>
          <p:cNvPr id="18" name="TextBox 18"/>
          <p:cNvSpPr txBox="1"/>
          <p:nvPr/>
        </p:nvSpPr>
        <p:spPr>
          <a:xfrm>
            <a:off x="778817" y="5518892"/>
            <a:ext cx="2117878"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Bold"/>
                <a:ea typeface="Poppins Bold"/>
                <a:cs typeface="Poppins Bold"/>
                <a:sym typeface="Poppins Bold"/>
              </a:rPr>
              <a:t>Tujuan</a:t>
            </a:r>
          </a:p>
        </p:txBody>
      </p:sp>
      <p:sp>
        <p:nvSpPr>
          <p:cNvPr id="19" name="TextBox 19"/>
          <p:cNvSpPr txBox="1"/>
          <p:nvPr/>
        </p:nvSpPr>
        <p:spPr>
          <a:xfrm>
            <a:off x="1780607" y="8454815"/>
            <a:ext cx="2117878" cy="325755"/>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Poppins Bold"/>
                <a:ea typeface="Poppins Bold"/>
                <a:cs typeface="Poppins Bold"/>
                <a:sym typeface="Poppins Bold"/>
              </a:rPr>
              <a:t>Struktur</a:t>
            </a:r>
          </a:p>
        </p:txBody>
      </p:sp>
      <p:sp>
        <p:nvSpPr>
          <p:cNvPr id="20" name="TextBox 20"/>
          <p:cNvSpPr txBox="1"/>
          <p:nvPr/>
        </p:nvSpPr>
        <p:spPr>
          <a:xfrm>
            <a:off x="9023537" y="2433518"/>
            <a:ext cx="8115300" cy="6807826"/>
          </a:xfrm>
          <a:prstGeom prst="rect">
            <a:avLst/>
          </a:prstGeom>
        </p:spPr>
        <p:txBody>
          <a:bodyPr lIns="0" tIns="0" rIns="0" bIns="0" rtlCol="0" anchor="t">
            <a:spAutoFit/>
          </a:bodyPr>
          <a:lstStyle/>
          <a:p>
            <a:pPr algn="just">
              <a:lnSpc>
                <a:spcPts val="4059"/>
              </a:lnSpc>
              <a:spcBef>
                <a:spcPct val="0"/>
              </a:spcBef>
            </a:pPr>
            <a:r>
              <a:rPr lang="en-US" sz="2899" dirty="0" err="1">
                <a:solidFill>
                  <a:srgbClr val="000000"/>
                </a:solidFill>
                <a:latin typeface="Poppins"/>
                <a:ea typeface="Poppins"/>
                <a:cs typeface="Poppins"/>
                <a:sym typeface="Poppins"/>
              </a:rPr>
              <a:t>Sehingga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fungsi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utama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organisasi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adalah</a:t>
            </a:r>
            <a:r>
              <a:rPr lang="en-US" sz="2899" dirty="0">
                <a:solidFill>
                  <a:srgbClr val="000000"/>
                </a:solidFill>
                <a:latin typeface="Poppins"/>
                <a:ea typeface="Poppins"/>
                <a:cs typeface="Poppins"/>
                <a:sym typeface="Poppins"/>
              </a:rPr>
              <a:t>: </a:t>
            </a:r>
          </a:p>
          <a:p>
            <a:pPr algn="just">
              <a:lnSpc>
                <a:spcPts val="4059"/>
              </a:lnSpc>
              <a:spcBef>
                <a:spcPct val="0"/>
              </a:spcBef>
            </a:pPr>
            <a:endParaRPr lang="en-US" sz="2899" dirty="0">
              <a:solidFill>
                <a:srgbClr val="000000"/>
              </a:solidFill>
              <a:latin typeface="Poppins"/>
              <a:ea typeface="Poppins"/>
              <a:cs typeface="Poppins"/>
              <a:sym typeface="Poppins"/>
            </a:endParaRPr>
          </a:p>
          <a:p>
            <a:pPr marL="626104" lvl="1" indent="-313052" algn="just">
              <a:lnSpc>
                <a:spcPts val="4059"/>
              </a:lnSpc>
              <a:buFont typeface="Arial"/>
              <a:buChar char="•"/>
            </a:pPr>
            <a:r>
              <a:rPr lang="en-US" sz="2899" dirty="0" err="1">
                <a:solidFill>
                  <a:srgbClr val="000000"/>
                </a:solidFill>
                <a:latin typeface="Poppins"/>
                <a:ea typeface="Poppins"/>
                <a:cs typeface="Poppins"/>
                <a:sym typeface="Poppins"/>
              </a:rPr>
              <a:t>Sebagai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wadah</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bagi</a:t>
            </a:r>
            <a:r>
              <a:rPr lang="en-US" sz="2899" dirty="0">
                <a:solidFill>
                  <a:srgbClr val="000000"/>
                </a:solidFill>
                <a:latin typeface="Poppins"/>
                <a:ea typeface="Poppins"/>
                <a:cs typeface="Poppins"/>
                <a:sym typeface="Poppins"/>
              </a:rPr>
              <a:t> orang-orang </a:t>
            </a:r>
            <a:r>
              <a:rPr lang="en-US" sz="2899" dirty="0" err="1">
                <a:solidFill>
                  <a:srgbClr val="000000"/>
                </a:solidFill>
                <a:latin typeface="Poppins"/>
                <a:ea typeface="Poppins"/>
                <a:cs typeface="Poppins"/>
                <a:sym typeface="Poppins"/>
              </a:rPr>
              <a:t>dalam</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bekerja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sama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mencapai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satu</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tujuan</a:t>
            </a:r>
            <a:r>
              <a:rPr lang="en-US" sz="2899" dirty="0">
                <a:solidFill>
                  <a:srgbClr val="000000"/>
                </a:solidFill>
                <a:latin typeface="Poppins"/>
                <a:ea typeface="Poppins"/>
                <a:cs typeface="Poppins"/>
                <a:sym typeface="Poppins"/>
              </a:rPr>
              <a:t>; </a:t>
            </a:r>
          </a:p>
          <a:p>
            <a:pPr marL="626104" lvl="1" indent="-313052" algn="just">
              <a:lnSpc>
                <a:spcPts val="4059"/>
              </a:lnSpc>
              <a:buFont typeface="Arial"/>
              <a:buChar char="•"/>
            </a:pPr>
            <a:r>
              <a:rPr lang="en-US" sz="2899" dirty="0" err="1">
                <a:solidFill>
                  <a:srgbClr val="000000"/>
                </a:solidFill>
                <a:latin typeface="Poppins"/>
                <a:ea typeface="Poppins"/>
                <a:cs typeface="Poppins"/>
                <a:sym typeface="Poppins"/>
              </a:rPr>
              <a:t>Sebagai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wadah</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bagi</a:t>
            </a:r>
            <a:r>
              <a:rPr lang="en-US" sz="2899" dirty="0">
                <a:solidFill>
                  <a:srgbClr val="000000"/>
                </a:solidFill>
                <a:latin typeface="Poppins"/>
                <a:ea typeface="Poppins"/>
                <a:cs typeface="Poppins"/>
                <a:sym typeface="Poppins"/>
              </a:rPr>
              <a:t> orang-orang </a:t>
            </a:r>
            <a:r>
              <a:rPr lang="en-US" sz="2899" dirty="0" err="1">
                <a:solidFill>
                  <a:srgbClr val="000000"/>
                </a:solidFill>
                <a:latin typeface="Poppins"/>
                <a:ea typeface="Poppins"/>
                <a:cs typeface="Poppins"/>
                <a:sym typeface="Poppins"/>
              </a:rPr>
              <a:t>dalam</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membentuk</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perilaku</a:t>
            </a:r>
            <a:r>
              <a:rPr lang="en-US" sz="2899" dirty="0">
                <a:solidFill>
                  <a:srgbClr val="000000"/>
                </a:solidFill>
                <a:latin typeface="Poppins"/>
                <a:ea typeface="Poppins"/>
                <a:cs typeface="Poppins"/>
                <a:sym typeface="Poppins"/>
              </a:rPr>
              <a:t> dan </a:t>
            </a:r>
            <a:r>
              <a:rPr lang="en-US" sz="2899" dirty="0" err="1">
                <a:solidFill>
                  <a:srgbClr val="000000"/>
                </a:solidFill>
                <a:latin typeface="Poppins"/>
                <a:ea typeface="Poppins"/>
                <a:cs typeface="Poppins"/>
                <a:sym typeface="Poppins"/>
              </a:rPr>
              <a:t>budaya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organisasi</a:t>
            </a:r>
            <a:r>
              <a:rPr lang="en-US" sz="2899" dirty="0">
                <a:solidFill>
                  <a:srgbClr val="000000"/>
                </a:solidFill>
                <a:latin typeface="Poppins"/>
                <a:ea typeface="Poppins"/>
                <a:cs typeface="Poppins"/>
                <a:sym typeface="Poppins"/>
              </a:rPr>
              <a:t>; dan </a:t>
            </a:r>
          </a:p>
          <a:p>
            <a:pPr marL="626104" lvl="1" indent="-313052" algn="just">
              <a:lnSpc>
                <a:spcPts val="4059"/>
              </a:lnSpc>
              <a:buFont typeface="Arial"/>
              <a:buChar char="•"/>
            </a:pPr>
            <a:r>
              <a:rPr lang="en-US" sz="2899" dirty="0" err="1">
                <a:solidFill>
                  <a:srgbClr val="000000"/>
                </a:solidFill>
                <a:latin typeface="Poppins"/>
                <a:ea typeface="Poppins"/>
                <a:cs typeface="Poppins"/>
                <a:sym typeface="Poppins"/>
              </a:rPr>
              <a:t>Sebagai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wadah</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untuk</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mencapai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sasaran</a:t>
            </a:r>
            <a:r>
              <a:rPr lang="en-US" sz="2899" dirty="0">
                <a:solidFill>
                  <a:srgbClr val="000000"/>
                </a:solidFill>
                <a:latin typeface="Poppins"/>
                <a:ea typeface="Poppins"/>
                <a:cs typeface="Poppins"/>
                <a:sym typeface="Poppins"/>
              </a:rPr>
              <a:t> yang </a:t>
            </a:r>
            <a:r>
              <a:rPr lang="en-US" sz="2899" dirty="0" err="1">
                <a:solidFill>
                  <a:srgbClr val="000000"/>
                </a:solidFill>
                <a:latin typeface="Poppins"/>
                <a:ea typeface="Poppins"/>
                <a:cs typeface="Poppins"/>
                <a:sym typeface="Poppins"/>
              </a:rPr>
              <a:t>sulit</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dicapai</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seorang</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diri</a:t>
            </a:r>
            <a:r>
              <a:rPr lang="en-US" sz="2899" dirty="0">
                <a:solidFill>
                  <a:srgbClr val="000000"/>
                </a:solidFill>
                <a:latin typeface="Poppins"/>
                <a:ea typeface="Poppins"/>
                <a:cs typeface="Poppins"/>
                <a:sym typeface="Poppins"/>
              </a:rPr>
              <a:t>. Orang-orang </a:t>
            </a:r>
            <a:r>
              <a:rPr lang="en-US" sz="2899" dirty="0" err="1">
                <a:solidFill>
                  <a:srgbClr val="000000"/>
                </a:solidFill>
                <a:latin typeface="Poppins"/>
                <a:ea typeface="Poppins"/>
                <a:cs typeface="Poppins"/>
                <a:sym typeface="Poppins"/>
              </a:rPr>
              <a:t>dalam</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organisasi</a:t>
            </a:r>
            <a:r>
              <a:rPr lang="en-US" sz="2899" dirty="0">
                <a:solidFill>
                  <a:srgbClr val="000000"/>
                </a:solidFill>
                <a:latin typeface="Poppins"/>
                <a:ea typeface="Poppins"/>
                <a:cs typeface="Poppins"/>
                <a:sym typeface="Poppins"/>
              </a:rPr>
              <a:t> pada </a:t>
            </a:r>
            <a:r>
              <a:rPr lang="en-US" sz="2899" dirty="0" err="1">
                <a:solidFill>
                  <a:srgbClr val="000000"/>
                </a:solidFill>
                <a:latin typeface="Poppins"/>
                <a:ea typeface="Poppins"/>
                <a:cs typeface="Poppins"/>
                <a:sym typeface="Poppins"/>
              </a:rPr>
              <a:t>akhirnya</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membentuk</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struktur</a:t>
            </a:r>
            <a:r>
              <a:rPr lang="en-US" sz="2899" dirty="0">
                <a:solidFill>
                  <a:srgbClr val="000000"/>
                </a:solidFill>
                <a:latin typeface="Poppins"/>
                <a:ea typeface="Poppins"/>
                <a:cs typeface="Poppins"/>
                <a:sym typeface="Poppins"/>
              </a:rPr>
              <a:t> yang </a:t>
            </a:r>
            <a:r>
              <a:rPr lang="en-US" sz="2899" dirty="0" err="1">
                <a:solidFill>
                  <a:srgbClr val="000000"/>
                </a:solidFill>
                <a:latin typeface="Poppins"/>
                <a:ea typeface="Poppins"/>
                <a:cs typeface="Poppins"/>
                <a:sym typeface="Poppins"/>
              </a:rPr>
              <a:t>menunjang</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pencapaian</a:t>
            </a:r>
            <a:r>
              <a:rPr lang="en-US" sz="2899" dirty="0">
                <a:solidFill>
                  <a:srgbClr val="000000"/>
                </a:solidFill>
                <a:latin typeface="Poppins"/>
                <a:ea typeface="Poppins"/>
                <a:cs typeface="Poppins"/>
                <a:sym typeface="Poppins"/>
              </a:rPr>
              <a:t> </a:t>
            </a:r>
            <a:r>
              <a:rPr lang="en-US" sz="2899" dirty="0" err="1">
                <a:solidFill>
                  <a:srgbClr val="000000"/>
                </a:solidFill>
                <a:latin typeface="Poppins"/>
                <a:ea typeface="Poppins"/>
                <a:cs typeface="Poppins"/>
                <a:sym typeface="Poppins"/>
              </a:rPr>
              <a:t>tujuan</a:t>
            </a:r>
            <a:r>
              <a:rPr lang="en-US" sz="2899" dirty="0">
                <a:solidFill>
                  <a:srgbClr val="000000"/>
                </a:solidFill>
                <a:latin typeface="Poppins"/>
                <a:ea typeface="Poppins"/>
                <a:cs typeface="Poppins"/>
                <a:sym typeface="Poppins"/>
              </a:rPr>
              <a:t>.</a:t>
            </a:r>
          </a:p>
        </p:txBody>
      </p:sp>
      <p:sp>
        <p:nvSpPr>
          <p:cNvPr id="21" name="Freeform 13">
            <a:extLst>
              <a:ext uri="{FF2B5EF4-FFF2-40B4-BE49-F238E27FC236}">
                <a16:creationId xmlns:a16="http://schemas.microsoft.com/office/drawing/2014/main" id="{723342AB-DBD5-4381-A914-9BBEEB10634B}"/>
              </a:ext>
            </a:extLst>
          </p:cNvPr>
          <p:cNvSpPr/>
          <p:nvPr/>
        </p:nvSpPr>
        <p:spPr>
          <a:xfrm>
            <a:off x="6147425" y="266700"/>
            <a:ext cx="1488733" cy="1172941"/>
          </a:xfrm>
          <a:custGeom>
            <a:avLst/>
            <a:gdLst/>
            <a:ahLst/>
            <a:cxnLst/>
            <a:rect l="l" t="t" r="r" b="b"/>
            <a:pathLst>
              <a:path w="1488733" h="1172941">
                <a:moveTo>
                  <a:pt x="0" y="0"/>
                </a:moveTo>
                <a:lnTo>
                  <a:pt x="1488733" y="0"/>
                </a:lnTo>
                <a:lnTo>
                  <a:pt x="1488733" y="1172940"/>
                </a:lnTo>
                <a:lnTo>
                  <a:pt x="0" y="1172940"/>
                </a:lnTo>
                <a:lnTo>
                  <a:pt x="0" y="0"/>
                </a:lnTo>
                <a:close/>
              </a:path>
            </a:pathLst>
          </a:custGeom>
          <a:blipFill>
            <a:blip r:embed="rId12"/>
            <a:stretch>
              <a:fillRect/>
            </a:stretch>
          </a:blipFill>
        </p:spPr>
      </p:sp>
      <p:sp>
        <p:nvSpPr>
          <p:cNvPr id="22" name="Freeform 14">
            <a:extLst>
              <a:ext uri="{FF2B5EF4-FFF2-40B4-BE49-F238E27FC236}">
                <a16:creationId xmlns:a16="http://schemas.microsoft.com/office/drawing/2014/main" id="{CB29E409-B6C3-4DF0-AA3D-1E6351AAFCBE}"/>
              </a:ext>
            </a:extLst>
          </p:cNvPr>
          <p:cNvSpPr/>
          <p:nvPr/>
        </p:nvSpPr>
        <p:spPr>
          <a:xfrm>
            <a:off x="7916828" y="131103"/>
            <a:ext cx="1354797" cy="1354797"/>
          </a:xfrm>
          <a:custGeom>
            <a:avLst/>
            <a:gdLst/>
            <a:ahLst/>
            <a:cxnLst/>
            <a:rect l="l" t="t" r="r" b="b"/>
            <a:pathLst>
              <a:path w="1354797" h="1354797">
                <a:moveTo>
                  <a:pt x="0" y="0"/>
                </a:moveTo>
                <a:lnTo>
                  <a:pt x="1354797" y="0"/>
                </a:lnTo>
                <a:lnTo>
                  <a:pt x="1354797" y="1354797"/>
                </a:lnTo>
                <a:lnTo>
                  <a:pt x="0" y="1354797"/>
                </a:lnTo>
                <a:lnTo>
                  <a:pt x="0" y="0"/>
                </a:lnTo>
                <a:close/>
              </a:path>
            </a:pathLst>
          </a:custGeom>
          <a:blipFill>
            <a:blip r:embed="rId13"/>
            <a:stretch>
              <a:fillRect/>
            </a:stretch>
          </a:blipFill>
        </p:spPr>
      </p:sp>
      <p:sp>
        <p:nvSpPr>
          <p:cNvPr id="23" name="Freeform 15">
            <a:extLst>
              <a:ext uri="{FF2B5EF4-FFF2-40B4-BE49-F238E27FC236}">
                <a16:creationId xmlns:a16="http://schemas.microsoft.com/office/drawing/2014/main" id="{3192BBC3-ED0C-4445-93D2-2C65015D77E6}"/>
              </a:ext>
            </a:extLst>
          </p:cNvPr>
          <p:cNvSpPr/>
          <p:nvPr/>
        </p:nvSpPr>
        <p:spPr>
          <a:xfrm>
            <a:off x="9575232" y="181875"/>
            <a:ext cx="3226368" cy="1238228"/>
          </a:xfrm>
          <a:custGeom>
            <a:avLst/>
            <a:gdLst/>
            <a:ahLst/>
            <a:cxnLst/>
            <a:rect l="l" t="t" r="r" b="b"/>
            <a:pathLst>
              <a:path w="3226368" h="1238228">
                <a:moveTo>
                  <a:pt x="0" y="0"/>
                </a:moveTo>
                <a:lnTo>
                  <a:pt x="3226368" y="0"/>
                </a:lnTo>
                <a:lnTo>
                  <a:pt x="3226368" y="1238228"/>
                </a:lnTo>
                <a:lnTo>
                  <a:pt x="0" y="1238228"/>
                </a:lnTo>
                <a:lnTo>
                  <a:pt x="0" y="0"/>
                </a:lnTo>
                <a:close/>
              </a:path>
            </a:pathLst>
          </a:custGeom>
          <a:blipFill>
            <a:blip r:embed="rId14"/>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949</Words>
  <Application>Microsoft Office PowerPoint</Application>
  <PresentationFormat>Custom</PresentationFormat>
  <Paragraphs>96</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Poppins</vt:lpstr>
      <vt:lpstr>Glacial Indifference</vt:lpstr>
      <vt:lpstr>Poppins Bold</vt:lpstr>
      <vt:lpstr>Poppins Italics</vt:lpstr>
      <vt:lpstr>Calibri</vt:lpstr>
      <vt:lpstr>Glacial Indifference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2 - Asal Usul Organisasi </dc:title>
  <cp:lastModifiedBy>dinda kartika</cp:lastModifiedBy>
  <cp:revision>5</cp:revision>
  <dcterms:created xsi:type="dcterms:W3CDTF">2006-08-16T00:00:00Z</dcterms:created>
  <dcterms:modified xsi:type="dcterms:W3CDTF">2024-08-16T10:46:13Z</dcterms:modified>
  <dc:identifier>DAGMMtDruQ4</dc:identifier>
</cp:coreProperties>
</file>