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88" r:id="rId3"/>
    <p:sldId id="344" r:id="rId4"/>
    <p:sldId id="348" r:id="rId5"/>
    <p:sldId id="349" r:id="rId6"/>
    <p:sldId id="350" r:id="rId7"/>
    <p:sldId id="351" r:id="rId8"/>
    <p:sldId id="352" r:id="rId9"/>
    <p:sldId id="353" r:id="rId10"/>
    <p:sldId id="354" r:id="rId11"/>
    <p:sldId id="355" r:id="rId12"/>
    <p:sldId id="356" r:id="rId13"/>
    <p:sldId id="357" r:id="rId14"/>
    <p:sldId id="358" r:id="rId15"/>
    <p:sldId id="359" r:id="rId16"/>
    <p:sldId id="360" r:id="rId17"/>
    <p:sldId id="361" r:id="rId18"/>
    <p:sldId id="362" r:id="rId19"/>
    <p:sldId id="363" r:id="rId20"/>
    <p:sldId id="364" r:id="rId21"/>
    <p:sldId id="365" r:id="rId22"/>
    <p:sldId id="36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C3BD"/>
    <a:srgbClr val="5AB0C7"/>
    <a:srgbClr val="FFDB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4660"/>
  </p:normalViewPr>
  <p:slideViewPr>
    <p:cSldViewPr snapToGrid="0">
      <p:cViewPr>
        <p:scale>
          <a:sx n="50" d="100"/>
          <a:sy n="50" d="100"/>
        </p:scale>
        <p:origin x="-1488" y="-6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0F062D1-B174-4AF3-90AE-3DBEC838D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2462D7A-C525-4671-B6FE-C016E9B9A9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8D4FB0C-A2EB-4F78-8875-D8FB54DAE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D912B85-BC81-442E-B02D-A6029E325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EBBC648-9F3F-4E29-AABE-3B94886DA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04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F64D00-7D68-4135-9F51-5725028BB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C4FB4D3-E3C9-4CB6-9845-450231335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C34418D-C7A1-4427-B1C0-7AFDC125C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D9A820B-49D8-4E9A-B835-86312AC27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35BB8F6-D33F-4917-A1A9-E70E2DD3D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395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A075A5F-B57E-40ED-B630-1049E5A5AB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99800AA-50E5-46FE-8389-CE916B469F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14D8296-E00B-4D84-94F8-81B3B238F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DA010E-1E7C-4856-AB06-56BB5D3CE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F1732DD-4B00-4AFA-A6B8-130663E9E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31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7A8557-B554-47D8-904D-21C1C56A2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58C349E-2D9D-40D6-8171-13435FD5F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7658C75-B0E2-4976-8F45-2EA6C1F31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D9D80FE-3911-4407-BEE8-984E5E05F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C250B35-187D-4D91-AFA3-B805B02D2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092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9F5BEAE-8074-4FB6-A3B2-09302CD74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E5DEDB5-7CB8-4BE5-B0E2-E60BCC9FF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D07261E-CF4A-4C15-B8AD-86C6B7106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DBA9D44-B60F-4743-9912-F0ED1E9C6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A53700C-2A6C-473B-9644-F425B6B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822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D32947A-5039-419F-BD1E-31F63321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AD21832-D3D6-4EC4-BD5A-1FECD0518D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270160E-457D-4A57-856B-B0003050B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E3A0E57-A630-4F7D-AF53-31BF2C283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42F0A18-8A73-44F3-8C96-A8EB98C5B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71243EA-F13F-4F4A-96FB-0B01942AB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365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2A66C5D-9E44-4CEC-81E1-72F0D0BF2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D57F192-578E-411A-8127-B4E2EF894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0021405-9165-4A55-8F66-42DB78510B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21E7366-1641-4D15-BE85-938B2CCA79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84BC7BE0-B206-4681-8EF8-A1465B5B55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14851FF-AF47-4F95-9EF7-2EB68666E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FF6E204-15BE-4F6B-A733-DC42CC1BF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4A25E8B-66D7-43B1-BB0D-135327684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147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827800-1FAE-4DD7-A551-2A63394D3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1476818-3CEC-49DE-A5AD-A3328198D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CCD2FBE-DB09-4224-A754-567FA57C1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6BD9DD1-ABD6-49B6-B0D2-645251C6C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332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1F75D0D6-8731-427B-ABD4-C1E5EC2A1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A3005F9-2704-4CF7-93E6-6430BA1DB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49939F8-3321-41BF-9E79-E228EA0AD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35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AA115C-2BC8-422E-8B60-6B5F21081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4582783-ED7F-497C-8BDB-04F6AF1C5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5B1DA9A-A571-4B55-BC1E-9C2C38EC94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017D78F-9726-449D-8D41-FB2E1EF8E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B121AE1-B8EA-42A7-9E29-F26672855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FCB92E1-77FE-40C0-8A0D-418A2C11B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636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F6DDFD-E20D-4A62-93C6-E57B9F5B1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56CFBC9-2F0B-44F3-95D7-D3CF8504BB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F123AB7-FA15-4D2F-A5B6-57A309F15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D499803-0CC8-493F-87FA-02C963B0F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409BA74-C29F-4585-804E-BF43B0D5C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B7EB333-5C15-424A-BF3D-61CA3DD9F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202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B0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0B6724F-4068-440B-B482-0C8B5A046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C65BFC7-C6AA-4C0A-BF04-E87490FFCD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6A3B488-09BC-43F3-994F-B3D3EF04DA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E1F21-4C49-4DD2-8C48-1E64DB9D5690}" type="datetimeFigureOut">
              <a:rPr lang="en-US" smtClean="0"/>
              <a:t>1/9/2019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2C79B6B-79F7-40EE-B798-43801A488E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A9741B2-C17B-4153-9C5E-A12E69BBA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BD3AE-18EC-47D8-9537-4DF2D8DA3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052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E10FAA9-8F64-471A-868F-1CB36AC16825}"/>
              </a:ext>
            </a:extLst>
          </p:cNvPr>
          <p:cNvSpPr/>
          <p:nvPr/>
        </p:nvSpPr>
        <p:spPr>
          <a:xfrm>
            <a:off x="304801" y="2064658"/>
            <a:ext cx="11524342" cy="3141707"/>
          </a:xfrm>
          <a:prstGeom prst="rect">
            <a:avLst/>
          </a:prstGeom>
          <a:noFill/>
          <a:ln w="190500" cmpd="dbl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1F40855-9037-480D-8B51-CF6CA1559246}"/>
              </a:ext>
            </a:extLst>
          </p:cNvPr>
          <p:cNvSpPr txBox="1"/>
          <p:nvPr/>
        </p:nvSpPr>
        <p:spPr>
          <a:xfrm>
            <a:off x="216767" y="2666015"/>
            <a:ext cx="116885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Landasan</a:t>
            </a:r>
            <a:r>
              <a:rPr lang="en-US" sz="6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teori</a:t>
            </a:r>
            <a:r>
              <a:rPr lang="en-US" sz="6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organisasi</a:t>
            </a:r>
            <a:r>
              <a:rPr lang="en-US" sz="6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dan</a:t>
            </a:r>
            <a:r>
              <a:rPr lang="en-US" sz="6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manajemen</a:t>
            </a:r>
            <a:endParaRPr lang="en-US" sz="6000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="" xmlns:a16="http://schemas.microsoft.com/office/drawing/2014/main" id="{D9797A54-3B57-46A7-AD96-A4E04747D7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200"/>
            <a:ext cx="1827919" cy="13234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9874FAF-6BA2-4088-B879-5CBFB73C55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090" y="203200"/>
            <a:ext cx="1302686" cy="128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0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>
            <a:extLst>
              <a:ext uri="{FF2B5EF4-FFF2-40B4-BE49-F238E27FC236}">
                <a16:creationId xmlns="" xmlns:a16="http://schemas.microsoft.com/office/drawing/2014/main" id="{B5981CF1-BC08-49F8-B0F9-AAF98EC674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486274" y="3334726"/>
            <a:ext cx="3685674" cy="1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3334726"/>
            <a:ext cx="3705726" cy="1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E3ECCC05-FF78-40FA-84FF-172821D8B5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841332" y="1775046"/>
            <a:ext cx="4549692" cy="3119360"/>
          </a:xfrm>
          <a:prstGeom prst="ellipse">
            <a:avLst/>
          </a:prstGeom>
          <a:solidFill>
            <a:srgbClr val="CB7A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+mj-lt"/>
              </a:rPr>
              <a:t>ORGANISASI</a:t>
            </a:r>
            <a:endParaRPr lang="en-US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9258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: Rounded Corners 15">
            <a:extLst>
              <a:ext uri="{FF2B5EF4-FFF2-40B4-BE49-F238E27FC236}">
                <a16:creationId xmlns="" xmlns:a16="http://schemas.microsoft.com/office/drawing/2014/main" id="{D6178536-4D8A-4FF2-BBDC-4B3E7E0FCF2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391825" y="5507198"/>
            <a:ext cx="10245891" cy="791060"/>
          </a:xfrm>
          <a:prstGeom prst="roundRect">
            <a:avLst>
              <a:gd name="adj" fmla="val 50000"/>
            </a:avLst>
          </a:prstGeom>
          <a:solidFill>
            <a:srgbClr val="11A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b="1" dirty="0" smtClean="0">
                <a:latin typeface="+mj-lt"/>
              </a:rPr>
              <a:t>         </a:t>
            </a:r>
            <a:r>
              <a:rPr lang="en-US" sz="1600" b="1" dirty="0" err="1">
                <a:latin typeface="+mj-lt"/>
              </a:rPr>
              <a:t>Organisasi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adalah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kesatuan</a:t>
            </a:r>
            <a:r>
              <a:rPr lang="en-US" sz="1600" b="1" dirty="0">
                <a:latin typeface="+mj-lt"/>
              </a:rPr>
              <a:t> (</a:t>
            </a:r>
            <a:r>
              <a:rPr lang="en-US" sz="1600" b="1" i="1" dirty="0">
                <a:latin typeface="+mj-lt"/>
              </a:rPr>
              <a:t>entity</a:t>
            </a:r>
            <a:r>
              <a:rPr lang="en-US" sz="1600" b="1" dirty="0">
                <a:latin typeface="+mj-lt"/>
              </a:rPr>
              <a:t>) </a:t>
            </a:r>
            <a:r>
              <a:rPr lang="en-US" sz="1600" b="1" dirty="0" err="1">
                <a:latin typeface="+mj-lt"/>
              </a:rPr>
              <a:t>sosial</a:t>
            </a:r>
            <a:r>
              <a:rPr lang="en-US" sz="1600" b="1" dirty="0">
                <a:latin typeface="+mj-lt"/>
              </a:rPr>
              <a:t> yang </a:t>
            </a:r>
            <a:r>
              <a:rPr lang="en-US" sz="1600" b="1" dirty="0" err="1">
                <a:latin typeface="+mj-lt"/>
              </a:rPr>
              <a:t>dikoordinasikan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secara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sadar</a:t>
            </a:r>
            <a:r>
              <a:rPr lang="en-US" sz="1600" b="1" dirty="0">
                <a:latin typeface="+mj-lt"/>
              </a:rPr>
              <a:t>, </a:t>
            </a:r>
            <a:r>
              <a:rPr lang="en-US" sz="1600" b="1" dirty="0" err="1">
                <a:latin typeface="+mj-lt"/>
              </a:rPr>
              <a:t>dengan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sebuah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batasan</a:t>
            </a:r>
            <a:r>
              <a:rPr lang="en-US" sz="1600" b="1" dirty="0">
                <a:latin typeface="+mj-lt"/>
              </a:rPr>
              <a:t> yang </a:t>
            </a:r>
            <a:r>
              <a:rPr lang="en-US" sz="1600" b="1" dirty="0" err="1">
                <a:latin typeface="+mj-lt"/>
              </a:rPr>
              <a:t>relatif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dapat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diidentifikasi</a:t>
            </a:r>
            <a:r>
              <a:rPr lang="en-US" sz="1600" b="1" dirty="0">
                <a:latin typeface="+mj-lt"/>
              </a:rPr>
              <a:t>, yang </a:t>
            </a:r>
            <a:r>
              <a:rPr lang="en-US" sz="1600" b="1" dirty="0" err="1">
                <a:latin typeface="+mj-lt"/>
              </a:rPr>
              <a:t>bekerja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atas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dasar</a:t>
            </a:r>
            <a:r>
              <a:rPr lang="en-US" sz="1600" b="1" dirty="0">
                <a:latin typeface="+mj-lt"/>
              </a:rPr>
              <a:t> yang </a:t>
            </a:r>
            <a:r>
              <a:rPr lang="en-US" sz="1600" b="1" dirty="0" err="1">
                <a:latin typeface="+mj-lt"/>
              </a:rPr>
              <a:t>relatif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terus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menerus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untuk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mencapai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suatu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tujuan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bersama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atau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sekelompok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tujuan</a:t>
            </a:r>
            <a:r>
              <a:rPr lang="en-US" sz="1600" b="1" dirty="0">
                <a:latin typeface="+mj-lt"/>
              </a:rPr>
              <a:t>.</a:t>
            </a:r>
          </a:p>
        </p:txBody>
      </p:sp>
      <p:sp>
        <p:nvSpPr>
          <p:cNvPr id="49" name="Rectangle: Rounded Corners 15">
            <a:extLst>
              <a:ext uri="{FF2B5EF4-FFF2-40B4-BE49-F238E27FC236}">
                <a16:creationId xmlns="" xmlns:a16="http://schemas.microsoft.com/office/drawing/2014/main" id="{D6178536-4D8A-4FF2-BBDC-4B3E7E0FCF2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391825" y="1884693"/>
            <a:ext cx="10245891" cy="791060"/>
          </a:xfrm>
          <a:prstGeom prst="roundRect">
            <a:avLst>
              <a:gd name="adj" fmla="val 50000"/>
            </a:avLst>
          </a:prstGeom>
          <a:solidFill>
            <a:srgbClr val="11A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        </a:t>
            </a:r>
            <a:r>
              <a:rPr lang="en-US" sz="2000" b="1" dirty="0" err="1" smtClean="0">
                <a:latin typeface="+mj-lt"/>
              </a:rPr>
              <a:t>Organisasi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adalah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bentuk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setiap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perserikatan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manusia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untuk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mencapai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tujuan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bersama</a:t>
            </a:r>
            <a:r>
              <a:rPr lang="en-US" sz="2000" b="1" dirty="0">
                <a:latin typeface="+mj-lt"/>
              </a:rPr>
              <a:t>.</a:t>
            </a:r>
          </a:p>
        </p:txBody>
      </p:sp>
      <p:sp>
        <p:nvSpPr>
          <p:cNvPr id="57" name="Rectangle: Rounded Corners 15">
            <a:extLst>
              <a:ext uri="{FF2B5EF4-FFF2-40B4-BE49-F238E27FC236}">
                <a16:creationId xmlns="" xmlns:a16="http://schemas.microsoft.com/office/drawing/2014/main" id="{D6178536-4D8A-4FF2-BBDC-4B3E7E0FCF2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391825" y="3695949"/>
            <a:ext cx="10245891" cy="791060"/>
          </a:xfrm>
          <a:prstGeom prst="roundRect">
            <a:avLst>
              <a:gd name="adj" fmla="val 50000"/>
            </a:avLst>
          </a:prstGeom>
          <a:solidFill>
            <a:srgbClr val="11A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j-lt"/>
              </a:rPr>
              <a:t>          </a:t>
            </a:r>
            <a:r>
              <a:rPr lang="en-US" sz="2000" b="1" dirty="0" err="1">
                <a:latin typeface="+mj-lt"/>
              </a:rPr>
              <a:t>O</a:t>
            </a:r>
            <a:r>
              <a:rPr lang="en-US" sz="2000" b="1" dirty="0" err="1" smtClean="0">
                <a:latin typeface="+mj-lt"/>
              </a:rPr>
              <a:t>rganisasi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adalah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merupakan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suatu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sistem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aktivitas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kerja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sama</a:t>
            </a:r>
            <a:r>
              <a:rPr lang="en-US" sz="2000" b="1" dirty="0">
                <a:latin typeface="+mj-lt"/>
              </a:rPr>
              <a:t> yang </a:t>
            </a:r>
            <a:r>
              <a:rPr lang="en-US" sz="2000" b="1" dirty="0" err="1">
                <a:latin typeface="+mj-lt"/>
              </a:rPr>
              <a:t>dilakukan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oleh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dua</a:t>
            </a:r>
            <a:r>
              <a:rPr lang="en-US" sz="2000" b="1" dirty="0">
                <a:latin typeface="+mj-lt"/>
              </a:rPr>
              <a:t> orang </a:t>
            </a:r>
            <a:r>
              <a:rPr lang="en-US" sz="2000" b="1" dirty="0" err="1">
                <a:latin typeface="+mj-lt"/>
              </a:rPr>
              <a:t>atau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lebih</a:t>
            </a:r>
            <a:r>
              <a:rPr lang="en-US" sz="2000" b="1" dirty="0">
                <a:latin typeface="+mj-lt"/>
              </a:rPr>
              <a:t>.</a:t>
            </a: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364CFD90-D0E1-4BC3-9D8B-7503E2632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4287251" y="-2008330"/>
            <a:ext cx="3617498" cy="3598976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 hidden="1">
            <a:extLst>
              <a:ext uri="{FF2B5EF4-FFF2-40B4-BE49-F238E27FC236}">
                <a16:creationId xmlns="" xmlns:a16="http://schemas.microsoft.com/office/drawing/2014/main" id="{B5981CF1-BC08-49F8-B0F9-AAF98EC674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05775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E3ECCC05-FF78-40FA-84FF-172821D8B5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4737439" y="-1263766"/>
            <a:ext cx="2722480" cy="26706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latin typeface="+mj-lt"/>
            </a:endParaRPr>
          </a:p>
          <a:p>
            <a:pPr algn="ctr"/>
            <a:endParaRPr lang="en-US" b="1" dirty="0">
              <a:latin typeface="+mj-lt"/>
            </a:endParaRPr>
          </a:p>
          <a:p>
            <a:pPr algn="ctr"/>
            <a:endParaRPr lang="en-US" b="1" dirty="0">
              <a:latin typeface="+mj-lt"/>
            </a:endParaRPr>
          </a:p>
          <a:p>
            <a:pPr algn="ctr"/>
            <a:endParaRPr lang="en-US" b="1" dirty="0">
              <a:latin typeface="+mj-lt"/>
            </a:endParaRPr>
          </a:p>
          <a:p>
            <a:pPr algn="ctr"/>
            <a:r>
              <a:rPr lang="en-US" b="1" dirty="0" smtClean="0">
                <a:latin typeface="+mj-lt"/>
              </a:rPr>
              <a:t>ORGANISASI</a:t>
            </a:r>
          </a:p>
          <a:p>
            <a:pPr algn="ctr"/>
            <a:r>
              <a:rPr lang="en-US" b="1" dirty="0" smtClean="0">
                <a:latin typeface="+mj-lt"/>
              </a:rPr>
              <a:t>MENURUT PARA</a:t>
            </a:r>
          </a:p>
          <a:p>
            <a:pPr algn="ctr"/>
            <a:r>
              <a:rPr lang="en-US" b="1" dirty="0" smtClean="0">
                <a:latin typeface="+mj-lt"/>
              </a:rPr>
              <a:t>AHLI</a:t>
            </a:r>
            <a:endParaRPr lang="en-US" b="1" dirty="0">
              <a:latin typeface="+mj-lt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BBC62739-FA35-49F8-8929-743B31F55A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73759" y="1465751"/>
            <a:ext cx="1635516" cy="1630182"/>
          </a:xfrm>
          <a:prstGeom prst="ellipse">
            <a:avLst/>
          </a:prstGeom>
          <a:solidFill>
            <a:srgbClr val="CB7A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535963" y="1957057"/>
            <a:ext cx="1311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+mj-lt"/>
              </a:rPr>
              <a:t>James D. Mooney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="" xmlns:a16="http://schemas.microsoft.com/office/drawing/2014/main" id="{BBC62739-FA35-49F8-8929-743B31F55A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73759" y="3279035"/>
            <a:ext cx="1635516" cy="1630182"/>
          </a:xfrm>
          <a:prstGeom prst="ellipse">
            <a:avLst/>
          </a:prstGeom>
          <a:solidFill>
            <a:srgbClr val="CB7A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Oval 53">
            <a:extLst>
              <a:ext uri="{FF2B5EF4-FFF2-40B4-BE49-F238E27FC236}">
                <a16:creationId xmlns="" xmlns:a16="http://schemas.microsoft.com/office/drawing/2014/main" id="{BBC62739-FA35-49F8-8929-743B31F55A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73759" y="5092319"/>
            <a:ext cx="1635516" cy="1630182"/>
          </a:xfrm>
          <a:prstGeom prst="ellipse">
            <a:avLst/>
          </a:prstGeom>
          <a:solidFill>
            <a:srgbClr val="CB7A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454861" y="5579562"/>
            <a:ext cx="1473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+mj-lt"/>
              </a:rPr>
              <a:t>Stephen P. Robbins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35963" y="3770651"/>
            <a:ext cx="1311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+mj-lt"/>
              </a:rPr>
              <a:t>Chester I. Bernard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6823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arsito\Downloads\business-people-analyzing-statistics-financial-concept_53876-235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6" y="-949260"/>
            <a:ext cx="12192001" cy="844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 hidden="1">
            <a:extLst>
              <a:ext uri="{FF2B5EF4-FFF2-40B4-BE49-F238E27FC236}">
                <a16:creationId xmlns="" xmlns:a16="http://schemas.microsoft.com/office/drawing/2014/main" id="{9FDB6406-0CDB-4213-A1B6-DE47D953FE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3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226842" y="3404166"/>
            <a:ext cx="1953126" cy="6311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121623" y="3275341"/>
            <a:ext cx="11734800" cy="7755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-12032" y="3404167"/>
            <a:ext cx="1900990" cy="631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581150" y="1944174"/>
            <a:ext cx="9029700" cy="2514600"/>
          </a:xfrm>
          <a:prstGeom prst="rect">
            <a:avLst/>
          </a:prstGeom>
          <a:solidFill>
            <a:schemeClr val="accent3">
              <a:lumMod val="75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581150" y="2263339"/>
            <a:ext cx="90297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</a:rPr>
              <a:t>Jadi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organsasi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adalah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sekumpulan</a:t>
            </a:r>
            <a:r>
              <a:rPr lang="en-US" sz="3200" b="1" dirty="0">
                <a:solidFill>
                  <a:schemeClr val="bg1"/>
                </a:solidFill>
              </a:rPr>
              <a:t> orang yang </a:t>
            </a:r>
            <a:r>
              <a:rPr lang="en-US" sz="3200" b="1" dirty="0" err="1">
                <a:solidFill>
                  <a:schemeClr val="bg1"/>
                </a:solidFill>
              </a:rPr>
              <a:t>saling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berhubungan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satu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sama</a:t>
            </a:r>
            <a:r>
              <a:rPr lang="en-US" sz="3200" b="1" dirty="0">
                <a:solidFill>
                  <a:schemeClr val="bg1"/>
                </a:solidFill>
              </a:rPr>
              <a:t> lain </a:t>
            </a:r>
            <a:r>
              <a:rPr lang="en-US" sz="3200" b="1" dirty="0" err="1">
                <a:solidFill>
                  <a:schemeClr val="bg1"/>
                </a:solidFill>
              </a:rPr>
              <a:t>dan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memiliki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tugas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dan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tanggung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jawab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masing-masing</a:t>
            </a:r>
            <a:r>
              <a:rPr lang="en-US" sz="3200" b="1" dirty="0">
                <a:solidFill>
                  <a:schemeClr val="bg1"/>
                </a:solidFill>
              </a:rPr>
              <a:t> demi </a:t>
            </a:r>
            <a:r>
              <a:rPr lang="en-US" sz="3200" b="1" dirty="0" err="1">
                <a:solidFill>
                  <a:schemeClr val="bg1"/>
                </a:solidFill>
              </a:rPr>
              <a:t>mencapai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tujuan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bersama</a:t>
            </a:r>
            <a:r>
              <a:rPr lang="en-US" sz="3200" b="1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935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>
            <a:extLst>
              <a:ext uri="{FF2B5EF4-FFF2-40B4-BE49-F238E27FC236}">
                <a16:creationId xmlns="" xmlns:a16="http://schemas.microsoft.com/office/drawing/2014/main" id="{B5981CF1-BC08-49F8-B0F9-AAF98EC674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486274" y="3334726"/>
            <a:ext cx="3685674" cy="1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3334726"/>
            <a:ext cx="3705726" cy="1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E3ECCC05-FF78-40FA-84FF-172821D8B5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936582" y="1775046"/>
            <a:ext cx="4318836" cy="3119360"/>
          </a:xfrm>
          <a:prstGeom prst="ellipse">
            <a:avLst/>
          </a:prstGeom>
          <a:solidFill>
            <a:srgbClr val="0D8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+mj-lt"/>
              </a:rPr>
              <a:t>KONSEP ORGANISASI BELAJAR</a:t>
            </a:r>
            <a:endParaRPr lang="en-US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6909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: Rounded Corners 15">
            <a:extLst>
              <a:ext uri="{FF2B5EF4-FFF2-40B4-BE49-F238E27FC236}">
                <a16:creationId xmlns="" xmlns:a16="http://schemas.microsoft.com/office/drawing/2014/main" id="{D6178536-4D8A-4FF2-BBDC-4B3E7E0FCF2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343695" y="2349921"/>
            <a:ext cx="10245891" cy="791060"/>
          </a:xfrm>
          <a:prstGeom prst="roundRect">
            <a:avLst>
              <a:gd name="adj" fmla="val 50000"/>
            </a:avLst>
          </a:prstGeom>
          <a:solidFill>
            <a:srgbClr val="11A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        </a:t>
            </a:r>
            <a:r>
              <a:rPr lang="en-US" sz="2000" b="1" dirty="0" err="1" smtClean="0">
                <a:latin typeface="+mj-lt"/>
              </a:rPr>
              <a:t>Perubahan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organisasi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untuk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menyesuaikan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diri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dengan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lingkungan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merupakan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asas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dari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organisasi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belajar</a:t>
            </a:r>
            <a:endParaRPr lang="en-US" sz="2000" b="1" dirty="0">
              <a:latin typeface="+mj-lt"/>
            </a:endParaRPr>
          </a:p>
        </p:txBody>
      </p:sp>
      <p:sp>
        <p:nvSpPr>
          <p:cNvPr id="57" name="Rectangle: Rounded Corners 15">
            <a:extLst>
              <a:ext uri="{FF2B5EF4-FFF2-40B4-BE49-F238E27FC236}">
                <a16:creationId xmlns="" xmlns:a16="http://schemas.microsoft.com/office/drawing/2014/main" id="{D6178536-4D8A-4FF2-BBDC-4B3E7E0FCF2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391824" y="4416982"/>
            <a:ext cx="10245891" cy="1618260"/>
          </a:xfrm>
          <a:prstGeom prst="roundRect">
            <a:avLst>
              <a:gd name="adj" fmla="val 50000"/>
            </a:avLst>
          </a:prstGeom>
          <a:solidFill>
            <a:srgbClr val="11A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j-lt"/>
              </a:rPr>
              <a:t>          </a:t>
            </a:r>
            <a:r>
              <a:rPr lang="en-US" sz="2000" b="1" dirty="0" err="1">
                <a:latin typeface="+mj-lt"/>
              </a:rPr>
              <a:t>O</a:t>
            </a:r>
            <a:r>
              <a:rPr lang="en-US" sz="2000" b="1" dirty="0" err="1" smtClean="0">
                <a:latin typeface="+mj-lt"/>
              </a:rPr>
              <a:t>rganisasi</a:t>
            </a:r>
            <a:r>
              <a:rPr lang="en-US" sz="2000" b="1" dirty="0" smtClean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belajar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sebagai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organisasi</a:t>
            </a:r>
            <a:r>
              <a:rPr lang="en-US" sz="2000" b="1" dirty="0">
                <a:latin typeface="+mj-lt"/>
              </a:rPr>
              <a:t> yang </a:t>
            </a:r>
            <a:r>
              <a:rPr lang="en-US" sz="2000" b="1" dirty="0" err="1">
                <a:latin typeface="+mj-lt"/>
              </a:rPr>
              <a:t>belajar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bersama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dan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 smtClean="0">
                <a:latin typeface="+mj-lt"/>
              </a:rPr>
              <a:t>sungguh-sungguh</a:t>
            </a:r>
            <a:r>
              <a:rPr lang="en-US" sz="2000" b="1" dirty="0">
                <a:latin typeface="+mj-lt"/>
              </a:rPr>
              <a:t>, </a:t>
            </a:r>
            <a:r>
              <a:rPr lang="en-US" sz="2000" b="1" dirty="0" err="1">
                <a:latin typeface="+mj-lt"/>
              </a:rPr>
              <a:t>dan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senantiasa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mentransformasikan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diri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dengan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mengumpulkan</a:t>
            </a:r>
            <a:r>
              <a:rPr lang="en-US" sz="2000" b="1" dirty="0">
                <a:latin typeface="+mj-lt"/>
              </a:rPr>
              <a:t>, </a:t>
            </a:r>
            <a:r>
              <a:rPr lang="en-US" sz="2000" b="1" dirty="0" err="1">
                <a:latin typeface="+mj-lt"/>
              </a:rPr>
              <a:t>mengelola</a:t>
            </a:r>
            <a:r>
              <a:rPr lang="en-US" sz="2000" b="1" dirty="0">
                <a:latin typeface="+mj-lt"/>
              </a:rPr>
              <a:t>, </a:t>
            </a:r>
            <a:r>
              <a:rPr lang="en-US" sz="2000" b="1" dirty="0" err="1">
                <a:latin typeface="+mj-lt"/>
              </a:rPr>
              <a:t>dan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menggunakan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pengetahuan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untuk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keberhasilan</a:t>
            </a:r>
            <a:r>
              <a:rPr lang="en-US" sz="2000" b="1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usaha</a:t>
            </a:r>
            <a:r>
              <a:rPr lang="en-US" sz="2000" b="1" dirty="0">
                <a:latin typeface="+mj-lt"/>
              </a:rPr>
              <a:t>.</a:t>
            </a: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364CFD90-D0E1-4BC3-9D8B-7503E2632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4287251" y="-2008330"/>
            <a:ext cx="3617498" cy="3598976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 hidden="1">
            <a:extLst>
              <a:ext uri="{FF2B5EF4-FFF2-40B4-BE49-F238E27FC236}">
                <a16:creationId xmlns="" xmlns:a16="http://schemas.microsoft.com/office/drawing/2014/main" id="{B5981CF1-BC08-49F8-B0F9-AAF98EC674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05775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E3ECCC05-FF78-40FA-84FF-172821D8B5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4737439" y="-1263766"/>
            <a:ext cx="2722480" cy="26706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latin typeface="+mj-lt"/>
            </a:endParaRPr>
          </a:p>
          <a:p>
            <a:pPr algn="ctr"/>
            <a:endParaRPr lang="en-US" b="1" dirty="0">
              <a:latin typeface="+mj-lt"/>
            </a:endParaRPr>
          </a:p>
          <a:p>
            <a:pPr algn="ctr"/>
            <a:endParaRPr lang="en-US" b="1" dirty="0">
              <a:latin typeface="+mj-lt"/>
            </a:endParaRPr>
          </a:p>
          <a:p>
            <a:pPr algn="ctr"/>
            <a:endParaRPr lang="en-US" b="1" dirty="0">
              <a:latin typeface="+mj-lt"/>
            </a:endParaRPr>
          </a:p>
          <a:p>
            <a:pPr algn="ctr"/>
            <a:r>
              <a:rPr lang="en-US" b="1" dirty="0" smtClean="0">
                <a:latin typeface="+mj-lt"/>
              </a:rPr>
              <a:t>ORGANISASI BELAJAR</a:t>
            </a:r>
          </a:p>
          <a:p>
            <a:pPr algn="ctr"/>
            <a:r>
              <a:rPr lang="en-US" b="1" dirty="0" smtClean="0">
                <a:latin typeface="+mj-lt"/>
              </a:rPr>
              <a:t>MENURUT PARA</a:t>
            </a:r>
          </a:p>
          <a:p>
            <a:pPr algn="ctr"/>
            <a:r>
              <a:rPr lang="en-US" b="1" dirty="0" smtClean="0">
                <a:latin typeface="+mj-lt"/>
              </a:rPr>
              <a:t>AHLI</a:t>
            </a:r>
            <a:endParaRPr lang="en-US" b="1" dirty="0">
              <a:latin typeface="+mj-lt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BBC62739-FA35-49F8-8929-743B31F55A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73759" y="1930360"/>
            <a:ext cx="1635516" cy="1630182"/>
          </a:xfrm>
          <a:prstGeom prst="ellipse">
            <a:avLst/>
          </a:prstGeom>
          <a:solidFill>
            <a:srgbClr val="CB7A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535963" y="2145286"/>
            <a:ext cx="13111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+mj-lt"/>
              </a:rPr>
              <a:t>Prof. </a:t>
            </a:r>
            <a:r>
              <a:rPr lang="en-US" b="1" dirty="0" err="1" smtClean="0">
                <a:solidFill>
                  <a:schemeClr val="bg1"/>
                </a:solidFill>
                <a:latin typeface="+mj-lt"/>
              </a:rPr>
              <a:t>Yusufhadi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+mj-lt"/>
              </a:rPr>
              <a:t>Miarso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  <a:latin typeface="+mj-lt"/>
              </a:rPr>
              <a:t>M.Sc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="" xmlns:a16="http://schemas.microsoft.com/office/drawing/2014/main" id="{BBC62739-FA35-49F8-8929-743B31F55A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27085" y="4177868"/>
            <a:ext cx="2128864" cy="2096488"/>
          </a:xfrm>
          <a:prstGeom prst="ellipse">
            <a:avLst/>
          </a:prstGeom>
          <a:solidFill>
            <a:srgbClr val="CB7A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316498" y="4997261"/>
            <a:ext cx="1750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+mj-lt"/>
              </a:rPr>
              <a:t>Marquardt</a:t>
            </a:r>
            <a:endParaRPr lang="en-US" sz="24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8489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Warsito\Downloads\glasses-on-table_23-21476693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 hidden="1">
            <a:extLst>
              <a:ext uri="{FF2B5EF4-FFF2-40B4-BE49-F238E27FC236}">
                <a16:creationId xmlns="" xmlns:a16="http://schemas.microsoft.com/office/drawing/2014/main" id="{B5981CF1-BC08-49F8-B0F9-AAF98EC674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696074" y="3334726"/>
            <a:ext cx="1475874" cy="1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504448" y="370582"/>
            <a:ext cx="6572250" cy="3231654"/>
          </a:xfrm>
          <a:prstGeom prst="rect">
            <a:avLst/>
          </a:prstGeom>
          <a:solidFill>
            <a:schemeClr val="accent3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5619750" y="351532"/>
            <a:ext cx="6096000" cy="30777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</a:rPr>
              <a:t>Organisasi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Belajar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</a:p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Suatu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konsep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dimana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organisasi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dianggap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mampu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untuk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terus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menerus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melakukan</a:t>
            </a:r>
            <a:r>
              <a:rPr lang="en-US" sz="2400" b="1" dirty="0">
                <a:solidFill>
                  <a:schemeClr val="bg1"/>
                </a:solidFill>
              </a:rPr>
              <a:t> proses </a:t>
            </a:r>
            <a:r>
              <a:rPr lang="en-US" sz="2400" b="1" dirty="0" err="1">
                <a:solidFill>
                  <a:schemeClr val="bg1"/>
                </a:solidFill>
              </a:rPr>
              <a:t>pembelajaran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mandiri</a:t>
            </a:r>
            <a:r>
              <a:rPr lang="en-US" sz="2400" b="1" dirty="0">
                <a:solidFill>
                  <a:schemeClr val="bg1"/>
                </a:solidFill>
              </a:rPr>
              <a:t> (self learning) </a:t>
            </a:r>
            <a:r>
              <a:rPr lang="en-US" sz="2400" b="1" dirty="0" err="1">
                <a:solidFill>
                  <a:schemeClr val="bg1"/>
                </a:solidFill>
              </a:rPr>
              <a:t>sehingga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organisasi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tersebut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memiliki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kecepatan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berpikir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bertindak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dalam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merespon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beragam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perubahan</a:t>
            </a:r>
            <a:r>
              <a:rPr lang="en-US" sz="2400" b="1" dirty="0">
                <a:solidFill>
                  <a:schemeClr val="bg1"/>
                </a:solidFill>
              </a:rPr>
              <a:t> yang </a:t>
            </a:r>
            <a:r>
              <a:rPr lang="en-US" sz="2400" b="1" dirty="0" err="1">
                <a:solidFill>
                  <a:schemeClr val="bg1"/>
                </a:solidFill>
              </a:rPr>
              <a:t>muncul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40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 hidden="1">
            <a:extLst>
              <a:ext uri="{FF2B5EF4-FFF2-40B4-BE49-F238E27FC236}">
                <a16:creationId xmlns="" xmlns:a16="http://schemas.microsoft.com/office/drawing/2014/main" id="{9FDB6406-0CDB-4213-A1B6-DE47D953FE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3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34926" y="522898"/>
            <a:ext cx="3457074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139855" y="135343"/>
            <a:ext cx="11734800" cy="116339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Konsep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Organisasi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Belajar</a:t>
            </a:r>
            <a:endParaRPr lang="en-US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Menurut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Peter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Senge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522898"/>
            <a:ext cx="3356811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rapezoid 1">
            <a:extLst>
              <a:ext uri="{FF2B5EF4-FFF2-40B4-BE49-F238E27FC236}">
                <a16:creationId xmlns="" xmlns:a16="http://schemas.microsoft.com/office/drawing/2014/main" id="{5B804E9F-B6B5-41F9-9B63-9AF435FDC2B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-405667" y="2673357"/>
            <a:ext cx="4336142" cy="2044685"/>
          </a:xfrm>
          <a:prstGeom prst="trapezoid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rapezoid 42">
            <a:extLst>
              <a:ext uri="{FF2B5EF4-FFF2-40B4-BE49-F238E27FC236}">
                <a16:creationId xmlns="" xmlns:a16="http://schemas.microsoft.com/office/drawing/2014/main" id="{0092C447-C8E1-4B12-B012-E6D21CBB1FB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761132" y="2673357"/>
            <a:ext cx="4336142" cy="2044685"/>
          </a:xfrm>
          <a:prstGeom prst="trapezoid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rapezoid 43">
            <a:extLst>
              <a:ext uri="{FF2B5EF4-FFF2-40B4-BE49-F238E27FC236}">
                <a16:creationId xmlns="" xmlns:a16="http://schemas.microsoft.com/office/drawing/2014/main" id="{7E139379-1914-4446-8D6D-984A47041A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927930" y="2673357"/>
            <a:ext cx="4336142" cy="2044685"/>
          </a:xfrm>
          <a:prstGeom prst="trapezoid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rapezoid 44">
            <a:extLst>
              <a:ext uri="{FF2B5EF4-FFF2-40B4-BE49-F238E27FC236}">
                <a16:creationId xmlns="" xmlns:a16="http://schemas.microsoft.com/office/drawing/2014/main" id="{F79B51BB-1B30-4ED8-B26D-21EE8BC675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094728" y="2631261"/>
            <a:ext cx="4336142" cy="2044685"/>
          </a:xfrm>
          <a:prstGeom prst="trapezoid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rapezoid 45">
            <a:extLst>
              <a:ext uri="{FF2B5EF4-FFF2-40B4-BE49-F238E27FC236}">
                <a16:creationId xmlns="" xmlns:a16="http://schemas.microsoft.com/office/drawing/2014/main" id="{89DA262E-0502-4E65-8ABA-E063880EAC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263685" y="2673357"/>
            <a:ext cx="4336142" cy="2044685"/>
          </a:xfrm>
          <a:prstGeom prst="trapezoid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19BFA5-D0CA-4CF0-8499-504D956B6563}"/>
              </a:ext>
            </a:extLst>
          </p:cNvPr>
          <p:cNvSpPr/>
          <p:nvPr/>
        </p:nvSpPr>
        <p:spPr>
          <a:xfrm>
            <a:off x="847276" y="2886560"/>
            <a:ext cx="183025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BERPIKIR SISTEM (THINKING SYSTEM)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1751D31D-3535-411D-8BAC-95CCC90AB185}"/>
              </a:ext>
            </a:extLst>
          </p:cNvPr>
          <p:cNvSpPr/>
          <p:nvPr/>
        </p:nvSpPr>
        <p:spPr>
          <a:xfrm>
            <a:off x="2918965" y="2886560"/>
            <a:ext cx="202047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PENGUASAAN PRIBADI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(PERSONAL MASTERY)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="" xmlns:a16="http://schemas.microsoft.com/office/drawing/2014/main" id="{FA4D735A-8F75-4E2A-8F1A-CC303B0718BA}"/>
              </a:ext>
            </a:extLst>
          </p:cNvPr>
          <p:cNvSpPr/>
          <p:nvPr/>
        </p:nvSpPr>
        <p:spPr>
          <a:xfrm>
            <a:off x="7510661" y="2885112"/>
            <a:ext cx="1628159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VISI BERSAMA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(SHARED VISION)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="" xmlns:a16="http://schemas.microsoft.com/office/drawing/2014/main" id="{54AB9282-0505-49EB-AABF-998083225E3A}"/>
              </a:ext>
            </a:extLst>
          </p:cNvPr>
          <p:cNvSpPr/>
          <p:nvPr/>
        </p:nvSpPr>
        <p:spPr>
          <a:xfrm>
            <a:off x="5219978" y="2885112"/>
            <a:ext cx="173971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POLA MENTAL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(MENTAL MODELS)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D668C4B5-BCEC-465A-ADA5-6A054B15F7A3}"/>
              </a:ext>
            </a:extLst>
          </p:cNvPr>
          <p:cNvSpPr/>
          <p:nvPr/>
        </p:nvSpPr>
        <p:spPr>
          <a:xfrm>
            <a:off x="9555347" y="2885560"/>
            <a:ext cx="16697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BELAJAR BEREGU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(TEAM LEARNING)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="" xmlns:a16="http://schemas.microsoft.com/office/drawing/2014/main" id="{8AA18108-5B8B-4147-84A7-D30A16BEC4EA}"/>
              </a:ext>
            </a:extLst>
          </p:cNvPr>
          <p:cNvSpPr/>
          <p:nvPr/>
        </p:nvSpPr>
        <p:spPr>
          <a:xfrm>
            <a:off x="881836" y="3538645"/>
            <a:ext cx="1752042" cy="121828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Mampu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melihat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pola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perubahan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secara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keseluruhan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dengan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cara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berpikir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menyeluruh</a:t>
            </a:r>
            <a:endParaRPr lang="en-US" sz="1400" b="1" dirty="0">
              <a:solidFill>
                <a:schemeClr val="bg1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="" xmlns:a16="http://schemas.microsoft.com/office/drawing/2014/main" id="{A8534162-B6E2-4579-9DAD-AD8DE07459BC}"/>
              </a:ext>
            </a:extLst>
          </p:cNvPr>
          <p:cNvSpPr/>
          <p:nvPr/>
        </p:nvSpPr>
        <p:spPr>
          <a:xfrm>
            <a:off x="2988420" y="3538645"/>
            <a:ext cx="1881564" cy="170559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M</a:t>
            </a:r>
            <a:r>
              <a:rPr lang="en-US" sz="1400" b="1" dirty="0" err="1" smtClean="0">
                <a:solidFill>
                  <a:schemeClr val="bg1"/>
                </a:solidFill>
                <a:latin typeface="+mj-lt"/>
              </a:rPr>
              <a:t>enunjukkan</a:t>
            </a:r>
            <a:r>
              <a:rPr lang="en-US" sz="14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kemampuan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untuk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senantiasa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mendalami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visi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pribadi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memfokuskan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smtClean="0">
                <a:solidFill>
                  <a:schemeClr val="bg1"/>
                </a:solidFill>
                <a:latin typeface="+mj-lt"/>
              </a:rPr>
              <a:t>energy.</a:t>
            </a:r>
            <a:endParaRPr lang="en-US" sz="1400" b="1" dirty="0">
              <a:solidFill>
                <a:schemeClr val="bg1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="" xmlns:a16="http://schemas.microsoft.com/office/drawing/2014/main" id="{E1535E1C-6EBC-45D8-BCE1-D5B947A61FB6}"/>
              </a:ext>
            </a:extLst>
          </p:cNvPr>
          <p:cNvSpPr/>
          <p:nvPr/>
        </p:nvSpPr>
        <p:spPr>
          <a:xfrm>
            <a:off x="5168189" y="3542642"/>
            <a:ext cx="1752042" cy="146193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400" b="1" dirty="0" err="1" smtClean="0">
                <a:solidFill>
                  <a:schemeClr val="bg1"/>
                </a:solidFill>
                <a:latin typeface="+mj-lt"/>
              </a:rPr>
              <a:t>Mengetahui</a:t>
            </a:r>
            <a:r>
              <a:rPr lang="en-US" sz="14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dunia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sekitar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+mj-lt"/>
              </a:rPr>
              <a:t>kemudian</a:t>
            </a:r>
            <a:r>
              <a:rPr lang="en-US" sz="14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mengambil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keputusan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dan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bertindak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yang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sesuai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.</a:t>
            </a:r>
            <a:r>
              <a:rPr lang="en-US" sz="1400" b="1" dirty="0" smtClean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 </a:t>
            </a:r>
            <a:endParaRPr lang="en-US" sz="1400" b="1" dirty="0">
              <a:solidFill>
                <a:schemeClr val="bg1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="" xmlns:a16="http://schemas.microsoft.com/office/drawing/2014/main" id="{28FF18A5-7B4E-4493-B38D-E732E033F82F}"/>
              </a:ext>
            </a:extLst>
          </p:cNvPr>
          <p:cNvSpPr/>
          <p:nvPr/>
        </p:nvSpPr>
        <p:spPr>
          <a:xfrm>
            <a:off x="7230113" y="3538645"/>
            <a:ext cx="2074424" cy="192751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Visi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+mj-lt"/>
              </a:rPr>
              <a:t>bersama</a:t>
            </a:r>
            <a:r>
              <a:rPr lang="en-US" sz="14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bukan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sekedar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rumusan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keinginan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suatu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+mj-lt"/>
              </a:rPr>
              <a:t>organisasi</a:t>
            </a:r>
            <a:r>
              <a:rPr lang="en-US" sz="1400" b="1" dirty="0" smtClean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V</a:t>
            </a:r>
            <a:r>
              <a:rPr lang="en-US" sz="1400" b="1" dirty="0" err="1" smtClean="0">
                <a:solidFill>
                  <a:schemeClr val="bg1"/>
                </a:solidFill>
                <a:latin typeface="+mj-lt"/>
              </a:rPr>
              <a:t>isi</a:t>
            </a:r>
            <a:r>
              <a:rPr lang="en-US" sz="14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bersama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adalah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komitmen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+mj-lt"/>
              </a:rPr>
              <a:t>dari</a:t>
            </a:r>
            <a:r>
              <a:rPr lang="en-US" sz="14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semua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orang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dalam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endParaRPr lang="en-US" sz="1400" b="1" dirty="0" smtClean="0">
              <a:solidFill>
                <a:schemeClr val="bg1"/>
              </a:solidFill>
              <a:latin typeface="+mj-lt"/>
            </a:endParaRPr>
          </a:p>
          <a:p>
            <a:pPr algn="ctr">
              <a:lnSpc>
                <a:spcPts val="1900"/>
              </a:lnSpc>
            </a:pPr>
            <a:r>
              <a:rPr lang="en-US" sz="1400" b="1" dirty="0" err="1" smtClean="0">
                <a:solidFill>
                  <a:schemeClr val="bg1"/>
                </a:solidFill>
                <a:latin typeface="+mj-lt"/>
              </a:rPr>
              <a:t>organisasi</a:t>
            </a:r>
            <a:endParaRPr lang="en-US" sz="1400" b="1" dirty="0">
              <a:solidFill>
                <a:schemeClr val="bg1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="" xmlns:a16="http://schemas.microsoft.com/office/drawing/2014/main" id="{5BCD242F-9A97-473E-8E17-3F6C3C75CE68}"/>
              </a:ext>
            </a:extLst>
          </p:cNvPr>
          <p:cNvSpPr/>
          <p:nvPr/>
        </p:nvSpPr>
        <p:spPr>
          <a:xfrm>
            <a:off x="9514196" y="3538645"/>
            <a:ext cx="1752042" cy="121828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400" b="1" dirty="0" err="1" smtClean="0">
                <a:solidFill>
                  <a:schemeClr val="bg1"/>
                </a:solidFill>
                <a:latin typeface="+mj-lt"/>
              </a:rPr>
              <a:t>Kegiatan</a:t>
            </a:r>
            <a:r>
              <a:rPr lang="en-US" sz="14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belajar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untuk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memahami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pola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interaksi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dan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peran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masing-masing</a:t>
            </a:r>
            <a:r>
              <a:rPr lang="en-US" sz="1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+mj-lt"/>
              </a:rPr>
              <a:t>anggota</a:t>
            </a:r>
            <a:r>
              <a:rPr lang="en-US" sz="1400" b="1" dirty="0" smtClean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. </a:t>
            </a:r>
            <a:endParaRPr lang="en-US" sz="1400" b="1" dirty="0">
              <a:solidFill>
                <a:schemeClr val="bg1"/>
              </a:solidFill>
              <a:latin typeface="+mj-lt"/>
              <a:cs typeface="Segoe UI" panose="020B0502040204020203" pitchFamily="34" charset="0"/>
            </a:endParaRPr>
          </a:p>
        </p:txBody>
      </p:sp>
      <p:sp>
        <p:nvSpPr>
          <p:cNvPr id="57" name="Freeform 4344" descr="Icon of wrench. ">
            <a:extLst>
              <a:ext uri="{FF2B5EF4-FFF2-40B4-BE49-F238E27FC236}">
                <a16:creationId xmlns="" xmlns:a16="http://schemas.microsoft.com/office/drawing/2014/main" id="{C131659B-1A41-4821-9349-1E69BBBB560E}"/>
              </a:ext>
            </a:extLst>
          </p:cNvPr>
          <p:cNvSpPr>
            <a:spLocks/>
          </p:cNvSpPr>
          <p:nvPr/>
        </p:nvSpPr>
        <p:spPr bwMode="auto">
          <a:xfrm>
            <a:off x="3742205" y="2300343"/>
            <a:ext cx="373996" cy="373996"/>
          </a:xfrm>
          <a:custGeom>
            <a:avLst/>
            <a:gdLst>
              <a:gd name="T0" fmla="*/ 853 w 886"/>
              <a:gd name="T1" fmla="*/ 137 h 886"/>
              <a:gd name="T2" fmla="*/ 842 w 886"/>
              <a:gd name="T3" fmla="*/ 134 h 886"/>
              <a:gd name="T4" fmla="*/ 833 w 886"/>
              <a:gd name="T5" fmla="*/ 138 h 886"/>
              <a:gd name="T6" fmla="*/ 646 w 886"/>
              <a:gd name="T7" fmla="*/ 172 h 886"/>
              <a:gd name="T8" fmla="*/ 754 w 886"/>
              <a:gd name="T9" fmla="*/ 46 h 886"/>
              <a:gd name="T10" fmla="*/ 754 w 886"/>
              <a:gd name="T11" fmla="*/ 37 h 886"/>
              <a:gd name="T12" fmla="*/ 747 w 886"/>
              <a:gd name="T13" fmla="*/ 29 h 886"/>
              <a:gd name="T14" fmla="*/ 704 w 886"/>
              <a:gd name="T15" fmla="*/ 12 h 886"/>
              <a:gd name="T16" fmla="*/ 659 w 886"/>
              <a:gd name="T17" fmla="*/ 2 h 886"/>
              <a:gd name="T18" fmla="*/ 615 w 886"/>
              <a:gd name="T19" fmla="*/ 0 h 886"/>
              <a:gd name="T20" fmla="*/ 577 w 886"/>
              <a:gd name="T21" fmla="*/ 6 h 886"/>
              <a:gd name="T22" fmla="*/ 539 w 886"/>
              <a:gd name="T23" fmla="*/ 15 h 886"/>
              <a:gd name="T24" fmla="*/ 505 w 886"/>
              <a:gd name="T25" fmla="*/ 31 h 886"/>
              <a:gd name="T26" fmla="*/ 473 w 886"/>
              <a:gd name="T27" fmla="*/ 52 h 886"/>
              <a:gd name="T28" fmla="*/ 443 w 886"/>
              <a:gd name="T29" fmla="*/ 76 h 886"/>
              <a:gd name="T30" fmla="*/ 405 w 886"/>
              <a:gd name="T31" fmla="*/ 124 h 886"/>
              <a:gd name="T32" fmla="*/ 380 w 886"/>
              <a:gd name="T33" fmla="*/ 178 h 886"/>
              <a:gd name="T34" fmla="*/ 368 w 886"/>
              <a:gd name="T35" fmla="*/ 235 h 886"/>
              <a:gd name="T36" fmla="*/ 368 w 886"/>
              <a:gd name="T37" fmla="*/ 293 h 886"/>
              <a:gd name="T38" fmla="*/ 382 w 886"/>
              <a:gd name="T39" fmla="*/ 351 h 886"/>
              <a:gd name="T40" fmla="*/ 21 w 886"/>
              <a:gd name="T41" fmla="*/ 738 h 886"/>
              <a:gd name="T42" fmla="*/ 7 w 886"/>
              <a:gd name="T43" fmla="*/ 762 h 886"/>
              <a:gd name="T44" fmla="*/ 1 w 886"/>
              <a:gd name="T45" fmla="*/ 787 h 886"/>
              <a:gd name="T46" fmla="*/ 2 w 886"/>
              <a:gd name="T47" fmla="*/ 813 h 886"/>
              <a:gd name="T48" fmla="*/ 11 w 886"/>
              <a:gd name="T49" fmla="*/ 838 h 886"/>
              <a:gd name="T50" fmla="*/ 27 w 886"/>
              <a:gd name="T51" fmla="*/ 860 h 886"/>
              <a:gd name="T52" fmla="*/ 48 w 886"/>
              <a:gd name="T53" fmla="*/ 875 h 886"/>
              <a:gd name="T54" fmla="*/ 73 w 886"/>
              <a:gd name="T55" fmla="*/ 884 h 886"/>
              <a:gd name="T56" fmla="*/ 99 w 886"/>
              <a:gd name="T57" fmla="*/ 885 h 886"/>
              <a:gd name="T58" fmla="*/ 125 w 886"/>
              <a:gd name="T59" fmla="*/ 879 h 886"/>
              <a:gd name="T60" fmla="*/ 148 w 886"/>
              <a:gd name="T61" fmla="*/ 866 h 886"/>
              <a:gd name="T62" fmla="*/ 530 w 886"/>
              <a:gd name="T63" fmla="*/ 502 h 886"/>
              <a:gd name="T64" fmla="*/ 570 w 886"/>
              <a:gd name="T65" fmla="*/ 515 h 886"/>
              <a:gd name="T66" fmla="*/ 612 w 886"/>
              <a:gd name="T67" fmla="*/ 520 h 886"/>
              <a:gd name="T68" fmla="*/ 626 w 886"/>
              <a:gd name="T69" fmla="*/ 520 h 886"/>
              <a:gd name="T70" fmla="*/ 664 w 886"/>
              <a:gd name="T71" fmla="*/ 518 h 886"/>
              <a:gd name="T72" fmla="*/ 702 w 886"/>
              <a:gd name="T73" fmla="*/ 509 h 886"/>
              <a:gd name="T74" fmla="*/ 737 w 886"/>
              <a:gd name="T75" fmla="*/ 496 h 886"/>
              <a:gd name="T76" fmla="*/ 769 w 886"/>
              <a:gd name="T77" fmla="*/ 477 h 886"/>
              <a:gd name="T78" fmla="*/ 800 w 886"/>
              <a:gd name="T79" fmla="*/ 454 h 886"/>
              <a:gd name="T80" fmla="*/ 837 w 886"/>
              <a:gd name="T81" fmla="*/ 413 h 886"/>
              <a:gd name="T82" fmla="*/ 867 w 886"/>
              <a:gd name="T83" fmla="*/ 360 h 886"/>
              <a:gd name="T84" fmla="*/ 883 w 886"/>
              <a:gd name="T85" fmla="*/ 301 h 886"/>
              <a:gd name="T86" fmla="*/ 885 w 886"/>
              <a:gd name="T87" fmla="*/ 241 h 886"/>
              <a:gd name="T88" fmla="*/ 873 w 886"/>
              <a:gd name="T89" fmla="*/ 181 h 8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86" h="886">
                <a:moveTo>
                  <a:pt x="857" y="143"/>
                </a:moveTo>
                <a:lnTo>
                  <a:pt x="855" y="139"/>
                </a:lnTo>
                <a:lnTo>
                  <a:pt x="853" y="137"/>
                </a:lnTo>
                <a:lnTo>
                  <a:pt x="849" y="135"/>
                </a:lnTo>
                <a:lnTo>
                  <a:pt x="846" y="133"/>
                </a:lnTo>
                <a:lnTo>
                  <a:pt x="842" y="134"/>
                </a:lnTo>
                <a:lnTo>
                  <a:pt x="839" y="135"/>
                </a:lnTo>
                <a:lnTo>
                  <a:pt x="836" y="136"/>
                </a:lnTo>
                <a:lnTo>
                  <a:pt x="833" y="138"/>
                </a:lnTo>
                <a:lnTo>
                  <a:pt x="712" y="259"/>
                </a:lnTo>
                <a:lnTo>
                  <a:pt x="646" y="259"/>
                </a:lnTo>
                <a:lnTo>
                  <a:pt x="646" y="172"/>
                </a:lnTo>
                <a:lnTo>
                  <a:pt x="751" y="53"/>
                </a:lnTo>
                <a:lnTo>
                  <a:pt x="753" y="49"/>
                </a:lnTo>
                <a:lnTo>
                  <a:pt x="754" y="46"/>
                </a:lnTo>
                <a:lnTo>
                  <a:pt x="755" y="43"/>
                </a:lnTo>
                <a:lnTo>
                  <a:pt x="755" y="39"/>
                </a:lnTo>
                <a:lnTo>
                  <a:pt x="754" y="37"/>
                </a:lnTo>
                <a:lnTo>
                  <a:pt x="752" y="33"/>
                </a:lnTo>
                <a:lnTo>
                  <a:pt x="750" y="31"/>
                </a:lnTo>
                <a:lnTo>
                  <a:pt x="747" y="29"/>
                </a:lnTo>
                <a:lnTo>
                  <a:pt x="733" y="23"/>
                </a:lnTo>
                <a:lnTo>
                  <a:pt x="719" y="16"/>
                </a:lnTo>
                <a:lnTo>
                  <a:pt x="704" y="12"/>
                </a:lnTo>
                <a:lnTo>
                  <a:pt x="689" y="8"/>
                </a:lnTo>
                <a:lnTo>
                  <a:pt x="674" y="5"/>
                </a:lnTo>
                <a:lnTo>
                  <a:pt x="659" y="2"/>
                </a:lnTo>
                <a:lnTo>
                  <a:pt x="643" y="1"/>
                </a:lnTo>
                <a:lnTo>
                  <a:pt x="628" y="0"/>
                </a:lnTo>
                <a:lnTo>
                  <a:pt x="615" y="0"/>
                </a:lnTo>
                <a:lnTo>
                  <a:pt x="602" y="1"/>
                </a:lnTo>
                <a:lnTo>
                  <a:pt x="589" y="3"/>
                </a:lnTo>
                <a:lnTo>
                  <a:pt x="577" y="6"/>
                </a:lnTo>
                <a:lnTo>
                  <a:pt x="564" y="8"/>
                </a:lnTo>
                <a:lnTo>
                  <a:pt x="552" y="11"/>
                </a:lnTo>
                <a:lnTo>
                  <a:pt x="539" y="15"/>
                </a:lnTo>
                <a:lnTo>
                  <a:pt x="527" y="19"/>
                </a:lnTo>
                <a:lnTo>
                  <a:pt x="516" y="25"/>
                </a:lnTo>
                <a:lnTo>
                  <a:pt x="505" y="31"/>
                </a:lnTo>
                <a:lnTo>
                  <a:pt x="493" y="37"/>
                </a:lnTo>
                <a:lnTo>
                  <a:pt x="482" y="44"/>
                </a:lnTo>
                <a:lnTo>
                  <a:pt x="473" y="52"/>
                </a:lnTo>
                <a:lnTo>
                  <a:pt x="462" y="59"/>
                </a:lnTo>
                <a:lnTo>
                  <a:pt x="452" y="68"/>
                </a:lnTo>
                <a:lnTo>
                  <a:pt x="443" y="76"/>
                </a:lnTo>
                <a:lnTo>
                  <a:pt x="429" y="91"/>
                </a:lnTo>
                <a:lnTo>
                  <a:pt x="416" y="107"/>
                </a:lnTo>
                <a:lnTo>
                  <a:pt x="405" y="124"/>
                </a:lnTo>
                <a:lnTo>
                  <a:pt x="396" y="141"/>
                </a:lnTo>
                <a:lnTo>
                  <a:pt x="387" y="160"/>
                </a:lnTo>
                <a:lnTo>
                  <a:pt x="380" y="178"/>
                </a:lnTo>
                <a:lnTo>
                  <a:pt x="374" y="196"/>
                </a:lnTo>
                <a:lnTo>
                  <a:pt x="370" y="215"/>
                </a:lnTo>
                <a:lnTo>
                  <a:pt x="368" y="235"/>
                </a:lnTo>
                <a:lnTo>
                  <a:pt x="366" y="254"/>
                </a:lnTo>
                <a:lnTo>
                  <a:pt x="367" y="274"/>
                </a:lnTo>
                <a:lnTo>
                  <a:pt x="368" y="293"/>
                </a:lnTo>
                <a:lnTo>
                  <a:pt x="371" y="313"/>
                </a:lnTo>
                <a:lnTo>
                  <a:pt x="376" y="332"/>
                </a:lnTo>
                <a:lnTo>
                  <a:pt x="382" y="351"/>
                </a:lnTo>
                <a:lnTo>
                  <a:pt x="390" y="369"/>
                </a:lnTo>
                <a:lnTo>
                  <a:pt x="27" y="732"/>
                </a:lnTo>
                <a:lnTo>
                  <a:pt x="21" y="738"/>
                </a:lnTo>
                <a:lnTo>
                  <a:pt x="16" y="746"/>
                </a:lnTo>
                <a:lnTo>
                  <a:pt x="11" y="753"/>
                </a:lnTo>
                <a:lnTo>
                  <a:pt x="7" y="762"/>
                </a:lnTo>
                <a:lnTo>
                  <a:pt x="4" y="769"/>
                </a:lnTo>
                <a:lnTo>
                  <a:pt x="2" y="778"/>
                </a:lnTo>
                <a:lnTo>
                  <a:pt x="1" y="787"/>
                </a:lnTo>
                <a:lnTo>
                  <a:pt x="0" y="796"/>
                </a:lnTo>
                <a:lnTo>
                  <a:pt x="1" y="805"/>
                </a:lnTo>
                <a:lnTo>
                  <a:pt x="2" y="813"/>
                </a:lnTo>
                <a:lnTo>
                  <a:pt x="4" y="822"/>
                </a:lnTo>
                <a:lnTo>
                  <a:pt x="7" y="830"/>
                </a:lnTo>
                <a:lnTo>
                  <a:pt x="11" y="838"/>
                </a:lnTo>
                <a:lnTo>
                  <a:pt x="15" y="845"/>
                </a:lnTo>
                <a:lnTo>
                  <a:pt x="20" y="853"/>
                </a:lnTo>
                <a:lnTo>
                  <a:pt x="27" y="860"/>
                </a:lnTo>
                <a:lnTo>
                  <a:pt x="33" y="866"/>
                </a:lnTo>
                <a:lnTo>
                  <a:pt x="41" y="871"/>
                </a:lnTo>
                <a:lnTo>
                  <a:pt x="48" y="875"/>
                </a:lnTo>
                <a:lnTo>
                  <a:pt x="55" y="879"/>
                </a:lnTo>
                <a:lnTo>
                  <a:pt x="64" y="882"/>
                </a:lnTo>
                <a:lnTo>
                  <a:pt x="73" y="884"/>
                </a:lnTo>
                <a:lnTo>
                  <a:pt x="81" y="885"/>
                </a:lnTo>
                <a:lnTo>
                  <a:pt x="91" y="886"/>
                </a:lnTo>
                <a:lnTo>
                  <a:pt x="99" y="885"/>
                </a:lnTo>
                <a:lnTo>
                  <a:pt x="108" y="884"/>
                </a:lnTo>
                <a:lnTo>
                  <a:pt x="116" y="882"/>
                </a:lnTo>
                <a:lnTo>
                  <a:pt x="125" y="879"/>
                </a:lnTo>
                <a:lnTo>
                  <a:pt x="133" y="875"/>
                </a:lnTo>
                <a:lnTo>
                  <a:pt x="140" y="871"/>
                </a:lnTo>
                <a:lnTo>
                  <a:pt x="148" y="866"/>
                </a:lnTo>
                <a:lnTo>
                  <a:pt x="154" y="860"/>
                </a:lnTo>
                <a:lnTo>
                  <a:pt x="517" y="497"/>
                </a:lnTo>
                <a:lnTo>
                  <a:pt x="530" y="502"/>
                </a:lnTo>
                <a:lnTo>
                  <a:pt x="543" y="507"/>
                </a:lnTo>
                <a:lnTo>
                  <a:pt x="556" y="512"/>
                </a:lnTo>
                <a:lnTo>
                  <a:pt x="570" y="515"/>
                </a:lnTo>
                <a:lnTo>
                  <a:pt x="584" y="517"/>
                </a:lnTo>
                <a:lnTo>
                  <a:pt x="598" y="519"/>
                </a:lnTo>
                <a:lnTo>
                  <a:pt x="612" y="520"/>
                </a:lnTo>
                <a:lnTo>
                  <a:pt x="626" y="520"/>
                </a:lnTo>
                <a:lnTo>
                  <a:pt x="626" y="520"/>
                </a:lnTo>
                <a:lnTo>
                  <a:pt x="626" y="520"/>
                </a:lnTo>
                <a:lnTo>
                  <a:pt x="639" y="520"/>
                </a:lnTo>
                <a:lnTo>
                  <a:pt x="651" y="519"/>
                </a:lnTo>
                <a:lnTo>
                  <a:pt x="664" y="518"/>
                </a:lnTo>
                <a:lnTo>
                  <a:pt x="677" y="516"/>
                </a:lnTo>
                <a:lnTo>
                  <a:pt x="689" y="513"/>
                </a:lnTo>
                <a:lnTo>
                  <a:pt x="702" y="509"/>
                </a:lnTo>
                <a:lnTo>
                  <a:pt x="714" y="505"/>
                </a:lnTo>
                <a:lnTo>
                  <a:pt x="725" y="501"/>
                </a:lnTo>
                <a:lnTo>
                  <a:pt x="737" y="496"/>
                </a:lnTo>
                <a:lnTo>
                  <a:pt x="748" y="490"/>
                </a:lnTo>
                <a:lnTo>
                  <a:pt x="758" y="484"/>
                </a:lnTo>
                <a:lnTo>
                  <a:pt x="769" y="477"/>
                </a:lnTo>
                <a:lnTo>
                  <a:pt x="780" y="470"/>
                </a:lnTo>
                <a:lnTo>
                  <a:pt x="791" y="462"/>
                </a:lnTo>
                <a:lnTo>
                  <a:pt x="800" y="454"/>
                </a:lnTo>
                <a:lnTo>
                  <a:pt x="810" y="444"/>
                </a:lnTo>
                <a:lnTo>
                  <a:pt x="824" y="429"/>
                </a:lnTo>
                <a:lnTo>
                  <a:pt x="837" y="413"/>
                </a:lnTo>
                <a:lnTo>
                  <a:pt x="848" y="396"/>
                </a:lnTo>
                <a:lnTo>
                  <a:pt x="858" y="378"/>
                </a:lnTo>
                <a:lnTo>
                  <a:pt x="867" y="360"/>
                </a:lnTo>
                <a:lnTo>
                  <a:pt x="873" y="340"/>
                </a:lnTo>
                <a:lnTo>
                  <a:pt x="878" y="321"/>
                </a:lnTo>
                <a:lnTo>
                  <a:pt x="883" y="301"/>
                </a:lnTo>
                <a:lnTo>
                  <a:pt x="885" y="282"/>
                </a:lnTo>
                <a:lnTo>
                  <a:pt x="886" y="261"/>
                </a:lnTo>
                <a:lnTo>
                  <a:pt x="885" y="241"/>
                </a:lnTo>
                <a:lnTo>
                  <a:pt x="883" y="221"/>
                </a:lnTo>
                <a:lnTo>
                  <a:pt x="878" y="200"/>
                </a:lnTo>
                <a:lnTo>
                  <a:pt x="873" y="181"/>
                </a:lnTo>
                <a:lnTo>
                  <a:pt x="865" y="162"/>
                </a:lnTo>
                <a:lnTo>
                  <a:pt x="857" y="1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67" name="Group 66" descr="Icon of abacus. ">
            <a:extLst>
              <a:ext uri="{FF2B5EF4-FFF2-40B4-BE49-F238E27FC236}">
                <a16:creationId xmlns="" xmlns:a16="http://schemas.microsoft.com/office/drawing/2014/main" id="{201B668C-AA5F-454E-8E64-CEA32A839FB8}"/>
              </a:ext>
            </a:extLst>
          </p:cNvPr>
          <p:cNvGrpSpPr/>
          <p:nvPr/>
        </p:nvGrpSpPr>
        <p:grpSpPr>
          <a:xfrm>
            <a:off x="5903698" y="2221675"/>
            <a:ext cx="382447" cy="382447"/>
            <a:chOff x="877888" y="771525"/>
            <a:chExt cx="287338" cy="287338"/>
          </a:xfrm>
          <a:solidFill>
            <a:schemeClr val="bg1"/>
          </a:solidFill>
        </p:grpSpPr>
        <p:sp>
          <p:nvSpPr>
            <p:cNvPr id="68" name="Freeform 324">
              <a:extLst>
                <a:ext uri="{FF2B5EF4-FFF2-40B4-BE49-F238E27FC236}">
                  <a16:creationId xmlns="" xmlns:a16="http://schemas.microsoft.com/office/drawing/2014/main" id="{EEBBB4D9-8AD5-4868-B9F5-568F0C326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888" y="771525"/>
              <a:ext cx="61913" cy="287338"/>
            </a:xfrm>
            <a:custGeom>
              <a:avLst/>
              <a:gdLst>
                <a:gd name="T0" fmla="*/ 0 w 196"/>
                <a:gd name="T1" fmla="*/ 888 h 903"/>
                <a:gd name="T2" fmla="*/ 1 w 196"/>
                <a:gd name="T3" fmla="*/ 895 h 903"/>
                <a:gd name="T4" fmla="*/ 4 w 196"/>
                <a:gd name="T5" fmla="*/ 899 h 903"/>
                <a:gd name="T6" fmla="*/ 10 w 196"/>
                <a:gd name="T7" fmla="*/ 902 h 903"/>
                <a:gd name="T8" fmla="*/ 15 w 196"/>
                <a:gd name="T9" fmla="*/ 903 h 903"/>
                <a:gd name="T10" fmla="*/ 196 w 196"/>
                <a:gd name="T11" fmla="*/ 798 h 903"/>
                <a:gd name="T12" fmla="*/ 160 w 196"/>
                <a:gd name="T13" fmla="*/ 797 h 903"/>
                <a:gd name="T14" fmla="*/ 149 w 196"/>
                <a:gd name="T15" fmla="*/ 793 h 903"/>
                <a:gd name="T16" fmla="*/ 141 w 196"/>
                <a:gd name="T17" fmla="*/ 785 h 903"/>
                <a:gd name="T18" fmla="*/ 136 w 196"/>
                <a:gd name="T19" fmla="*/ 774 h 903"/>
                <a:gd name="T20" fmla="*/ 136 w 196"/>
                <a:gd name="T21" fmla="*/ 738 h 903"/>
                <a:gd name="T22" fmla="*/ 138 w 196"/>
                <a:gd name="T23" fmla="*/ 726 h 903"/>
                <a:gd name="T24" fmla="*/ 145 w 196"/>
                <a:gd name="T25" fmla="*/ 717 h 903"/>
                <a:gd name="T26" fmla="*/ 155 w 196"/>
                <a:gd name="T27" fmla="*/ 710 h 903"/>
                <a:gd name="T28" fmla="*/ 166 w 196"/>
                <a:gd name="T29" fmla="*/ 708 h 903"/>
                <a:gd name="T30" fmla="*/ 196 w 196"/>
                <a:gd name="T31" fmla="*/ 346 h 903"/>
                <a:gd name="T32" fmla="*/ 160 w 196"/>
                <a:gd name="T33" fmla="*/ 345 h 903"/>
                <a:gd name="T34" fmla="*/ 149 w 196"/>
                <a:gd name="T35" fmla="*/ 341 h 903"/>
                <a:gd name="T36" fmla="*/ 141 w 196"/>
                <a:gd name="T37" fmla="*/ 333 h 903"/>
                <a:gd name="T38" fmla="*/ 136 w 196"/>
                <a:gd name="T39" fmla="*/ 322 h 903"/>
                <a:gd name="T40" fmla="*/ 136 w 196"/>
                <a:gd name="T41" fmla="*/ 286 h 903"/>
                <a:gd name="T42" fmla="*/ 138 w 196"/>
                <a:gd name="T43" fmla="*/ 275 h 903"/>
                <a:gd name="T44" fmla="*/ 145 w 196"/>
                <a:gd name="T45" fmla="*/ 265 h 903"/>
                <a:gd name="T46" fmla="*/ 155 w 196"/>
                <a:gd name="T47" fmla="*/ 259 h 903"/>
                <a:gd name="T48" fmla="*/ 166 w 196"/>
                <a:gd name="T49" fmla="*/ 256 h 903"/>
                <a:gd name="T50" fmla="*/ 196 w 196"/>
                <a:gd name="T51" fmla="*/ 196 h 903"/>
                <a:gd name="T52" fmla="*/ 160 w 196"/>
                <a:gd name="T53" fmla="*/ 195 h 903"/>
                <a:gd name="T54" fmla="*/ 149 w 196"/>
                <a:gd name="T55" fmla="*/ 191 h 903"/>
                <a:gd name="T56" fmla="*/ 141 w 196"/>
                <a:gd name="T57" fmla="*/ 182 h 903"/>
                <a:gd name="T58" fmla="*/ 136 w 196"/>
                <a:gd name="T59" fmla="*/ 172 h 903"/>
                <a:gd name="T60" fmla="*/ 136 w 196"/>
                <a:gd name="T61" fmla="*/ 135 h 903"/>
                <a:gd name="T62" fmla="*/ 138 w 196"/>
                <a:gd name="T63" fmla="*/ 123 h 903"/>
                <a:gd name="T64" fmla="*/ 145 w 196"/>
                <a:gd name="T65" fmla="*/ 115 h 903"/>
                <a:gd name="T66" fmla="*/ 155 w 196"/>
                <a:gd name="T67" fmla="*/ 108 h 903"/>
                <a:gd name="T68" fmla="*/ 166 w 196"/>
                <a:gd name="T69" fmla="*/ 105 h 903"/>
                <a:gd name="T70" fmla="*/ 196 w 196"/>
                <a:gd name="T71" fmla="*/ 0 h 903"/>
                <a:gd name="T72" fmla="*/ 12 w 196"/>
                <a:gd name="T73" fmla="*/ 0 h 903"/>
                <a:gd name="T74" fmla="*/ 7 w 196"/>
                <a:gd name="T75" fmla="*/ 2 h 903"/>
                <a:gd name="T76" fmla="*/ 3 w 196"/>
                <a:gd name="T77" fmla="*/ 6 h 903"/>
                <a:gd name="T78" fmla="*/ 1 w 196"/>
                <a:gd name="T79" fmla="*/ 12 h 903"/>
                <a:gd name="T80" fmla="*/ 0 w 196"/>
                <a:gd name="T81" fmla="*/ 15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6" h="903">
                  <a:moveTo>
                    <a:pt x="0" y="15"/>
                  </a:moveTo>
                  <a:lnTo>
                    <a:pt x="0" y="888"/>
                  </a:lnTo>
                  <a:lnTo>
                    <a:pt x="1" y="891"/>
                  </a:lnTo>
                  <a:lnTo>
                    <a:pt x="1" y="895"/>
                  </a:lnTo>
                  <a:lnTo>
                    <a:pt x="3" y="897"/>
                  </a:lnTo>
                  <a:lnTo>
                    <a:pt x="4" y="899"/>
                  </a:lnTo>
                  <a:lnTo>
                    <a:pt x="7" y="901"/>
                  </a:lnTo>
                  <a:lnTo>
                    <a:pt x="10" y="902"/>
                  </a:lnTo>
                  <a:lnTo>
                    <a:pt x="12" y="903"/>
                  </a:lnTo>
                  <a:lnTo>
                    <a:pt x="15" y="903"/>
                  </a:lnTo>
                  <a:lnTo>
                    <a:pt x="196" y="903"/>
                  </a:lnTo>
                  <a:lnTo>
                    <a:pt x="196" y="798"/>
                  </a:lnTo>
                  <a:lnTo>
                    <a:pt x="166" y="798"/>
                  </a:lnTo>
                  <a:lnTo>
                    <a:pt x="160" y="797"/>
                  </a:lnTo>
                  <a:lnTo>
                    <a:pt x="155" y="796"/>
                  </a:lnTo>
                  <a:lnTo>
                    <a:pt x="149" y="793"/>
                  </a:lnTo>
                  <a:lnTo>
                    <a:pt x="145" y="789"/>
                  </a:lnTo>
                  <a:lnTo>
                    <a:pt x="141" y="785"/>
                  </a:lnTo>
                  <a:lnTo>
                    <a:pt x="138" y="780"/>
                  </a:lnTo>
                  <a:lnTo>
                    <a:pt x="136" y="774"/>
                  </a:lnTo>
                  <a:lnTo>
                    <a:pt x="136" y="768"/>
                  </a:lnTo>
                  <a:lnTo>
                    <a:pt x="136" y="738"/>
                  </a:lnTo>
                  <a:lnTo>
                    <a:pt x="136" y="732"/>
                  </a:lnTo>
                  <a:lnTo>
                    <a:pt x="138" y="726"/>
                  </a:lnTo>
                  <a:lnTo>
                    <a:pt x="141" y="721"/>
                  </a:lnTo>
                  <a:lnTo>
                    <a:pt x="145" y="717"/>
                  </a:lnTo>
                  <a:lnTo>
                    <a:pt x="149" y="713"/>
                  </a:lnTo>
                  <a:lnTo>
                    <a:pt x="155" y="710"/>
                  </a:lnTo>
                  <a:lnTo>
                    <a:pt x="160" y="708"/>
                  </a:lnTo>
                  <a:lnTo>
                    <a:pt x="166" y="708"/>
                  </a:lnTo>
                  <a:lnTo>
                    <a:pt x="196" y="708"/>
                  </a:lnTo>
                  <a:lnTo>
                    <a:pt x="196" y="346"/>
                  </a:lnTo>
                  <a:lnTo>
                    <a:pt x="166" y="346"/>
                  </a:lnTo>
                  <a:lnTo>
                    <a:pt x="160" y="345"/>
                  </a:lnTo>
                  <a:lnTo>
                    <a:pt x="155" y="344"/>
                  </a:lnTo>
                  <a:lnTo>
                    <a:pt x="149" y="341"/>
                  </a:lnTo>
                  <a:lnTo>
                    <a:pt x="145" y="338"/>
                  </a:lnTo>
                  <a:lnTo>
                    <a:pt x="141" y="333"/>
                  </a:lnTo>
                  <a:lnTo>
                    <a:pt x="138" y="328"/>
                  </a:lnTo>
                  <a:lnTo>
                    <a:pt x="136" y="322"/>
                  </a:lnTo>
                  <a:lnTo>
                    <a:pt x="136" y="316"/>
                  </a:lnTo>
                  <a:lnTo>
                    <a:pt x="136" y="286"/>
                  </a:lnTo>
                  <a:lnTo>
                    <a:pt x="136" y="280"/>
                  </a:lnTo>
                  <a:lnTo>
                    <a:pt x="138" y="275"/>
                  </a:lnTo>
                  <a:lnTo>
                    <a:pt x="141" y="269"/>
                  </a:lnTo>
                  <a:lnTo>
                    <a:pt x="145" y="265"/>
                  </a:lnTo>
                  <a:lnTo>
                    <a:pt x="149" y="261"/>
                  </a:lnTo>
                  <a:lnTo>
                    <a:pt x="155" y="259"/>
                  </a:lnTo>
                  <a:lnTo>
                    <a:pt x="160" y="256"/>
                  </a:lnTo>
                  <a:lnTo>
                    <a:pt x="166" y="256"/>
                  </a:lnTo>
                  <a:lnTo>
                    <a:pt x="196" y="256"/>
                  </a:lnTo>
                  <a:lnTo>
                    <a:pt x="196" y="196"/>
                  </a:lnTo>
                  <a:lnTo>
                    <a:pt x="166" y="196"/>
                  </a:lnTo>
                  <a:lnTo>
                    <a:pt x="160" y="195"/>
                  </a:lnTo>
                  <a:lnTo>
                    <a:pt x="155" y="193"/>
                  </a:lnTo>
                  <a:lnTo>
                    <a:pt x="149" y="191"/>
                  </a:lnTo>
                  <a:lnTo>
                    <a:pt x="145" y="187"/>
                  </a:lnTo>
                  <a:lnTo>
                    <a:pt x="141" y="182"/>
                  </a:lnTo>
                  <a:lnTo>
                    <a:pt x="138" y="177"/>
                  </a:lnTo>
                  <a:lnTo>
                    <a:pt x="136" y="172"/>
                  </a:lnTo>
                  <a:lnTo>
                    <a:pt x="136" y="165"/>
                  </a:lnTo>
                  <a:lnTo>
                    <a:pt x="136" y="135"/>
                  </a:lnTo>
                  <a:lnTo>
                    <a:pt x="136" y="130"/>
                  </a:lnTo>
                  <a:lnTo>
                    <a:pt x="138" y="123"/>
                  </a:lnTo>
                  <a:lnTo>
                    <a:pt x="141" y="119"/>
                  </a:lnTo>
                  <a:lnTo>
                    <a:pt x="145" y="115"/>
                  </a:lnTo>
                  <a:lnTo>
                    <a:pt x="149" y="110"/>
                  </a:lnTo>
                  <a:lnTo>
                    <a:pt x="155" y="108"/>
                  </a:lnTo>
                  <a:lnTo>
                    <a:pt x="160" y="106"/>
                  </a:lnTo>
                  <a:lnTo>
                    <a:pt x="166" y="105"/>
                  </a:lnTo>
                  <a:lnTo>
                    <a:pt x="196" y="105"/>
                  </a:lnTo>
                  <a:lnTo>
                    <a:pt x="196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9" name="Freeform 325">
              <a:extLst>
                <a:ext uri="{FF2B5EF4-FFF2-40B4-BE49-F238E27FC236}">
                  <a16:creationId xmlns="" xmlns:a16="http://schemas.microsoft.com/office/drawing/2014/main" id="{4E9C428E-133B-4690-9ED6-8917E4F1E6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7113" y="771525"/>
              <a:ext cx="66675" cy="287338"/>
            </a:xfrm>
            <a:custGeom>
              <a:avLst/>
              <a:gdLst>
                <a:gd name="T0" fmla="*/ 30 w 211"/>
                <a:gd name="T1" fmla="*/ 105 h 903"/>
                <a:gd name="T2" fmla="*/ 41 w 211"/>
                <a:gd name="T3" fmla="*/ 107 h 903"/>
                <a:gd name="T4" fmla="*/ 51 w 211"/>
                <a:gd name="T5" fmla="*/ 115 h 903"/>
                <a:gd name="T6" fmla="*/ 58 w 211"/>
                <a:gd name="T7" fmla="*/ 123 h 903"/>
                <a:gd name="T8" fmla="*/ 60 w 211"/>
                <a:gd name="T9" fmla="*/ 135 h 903"/>
                <a:gd name="T10" fmla="*/ 60 w 211"/>
                <a:gd name="T11" fmla="*/ 172 h 903"/>
                <a:gd name="T12" fmla="*/ 55 w 211"/>
                <a:gd name="T13" fmla="*/ 182 h 903"/>
                <a:gd name="T14" fmla="*/ 47 w 211"/>
                <a:gd name="T15" fmla="*/ 191 h 903"/>
                <a:gd name="T16" fmla="*/ 36 w 211"/>
                <a:gd name="T17" fmla="*/ 195 h 903"/>
                <a:gd name="T18" fmla="*/ 0 w 211"/>
                <a:gd name="T19" fmla="*/ 196 h 903"/>
                <a:gd name="T20" fmla="*/ 30 w 211"/>
                <a:gd name="T21" fmla="*/ 557 h 903"/>
                <a:gd name="T22" fmla="*/ 41 w 211"/>
                <a:gd name="T23" fmla="*/ 560 h 903"/>
                <a:gd name="T24" fmla="*/ 51 w 211"/>
                <a:gd name="T25" fmla="*/ 566 h 903"/>
                <a:gd name="T26" fmla="*/ 58 w 211"/>
                <a:gd name="T27" fmla="*/ 576 h 903"/>
                <a:gd name="T28" fmla="*/ 60 w 211"/>
                <a:gd name="T29" fmla="*/ 587 h 903"/>
                <a:gd name="T30" fmla="*/ 60 w 211"/>
                <a:gd name="T31" fmla="*/ 623 h 903"/>
                <a:gd name="T32" fmla="*/ 55 w 211"/>
                <a:gd name="T33" fmla="*/ 634 h 903"/>
                <a:gd name="T34" fmla="*/ 47 w 211"/>
                <a:gd name="T35" fmla="*/ 643 h 903"/>
                <a:gd name="T36" fmla="*/ 36 w 211"/>
                <a:gd name="T37" fmla="*/ 647 h 903"/>
                <a:gd name="T38" fmla="*/ 0 w 211"/>
                <a:gd name="T39" fmla="*/ 648 h 903"/>
                <a:gd name="T40" fmla="*/ 30 w 211"/>
                <a:gd name="T41" fmla="*/ 708 h 903"/>
                <a:gd name="T42" fmla="*/ 41 w 211"/>
                <a:gd name="T43" fmla="*/ 710 h 903"/>
                <a:gd name="T44" fmla="*/ 51 w 211"/>
                <a:gd name="T45" fmla="*/ 717 h 903"/>
                <a:gd name="T46" fmla="*/ 58 w 211"/>
                <a:gd name="T47" fmla="*/ 726 h 903"/>
                <a:gd name="T48" fmla="*/ 60 w 211"/>
                <a:gd name="T49" fmla="*/ 738 h 903"/>
                <a:gd name="T50" fmla="*/ 60 w 211"/>
                <a:gd name="T51" fmla="*/ 773 h 903"/>
                <a:gd name="T52" fmla="*/ 55 w 211"/>
                <a:gd name="T53" fmla="*/ 785 h 903"/>
                <a:gd name="T54" fmla="*/ 47 w 211"/>
                <a:gd name="T55" fmla="*/ 793 h 903"/>
                <a:gd name="T56" fmla="*/ 36 w 211"/>
                <a:gd name="T57" fmla="*/ 797 h 903"/>
                <a:gd name="T58" fmla="*/ 0 w 211"/>
                <a:gd name="T59" fmla="*/ 798 h 903"/>
                <a:gd name="T60" fmla="*/ 211 w 211"/>
                <a:gd name="T61" fmla="*/ 903 h 903"/>
                <a:gd name="T62" fmla="*/ 181 w 211"/>
                <a:gd name="T63" fmla="*/ 497 h 903"/>
                <a:gd name="T64" fmla="*/ 169 w 211"/>
                <a:gd name="T65" fmla="*/ 495 h 903"/>
                <a:gd name="T66" fmla="*/ 159 w 211"/>
                <a:gd name="T67" fmla="*/ 488 h 903"/>
                <a:gd name="T68" fmla="*/ 153 w 211"/>
                <a:gd name="T69" fmla="*/ 478 h 903"/>
                <a:gd name="T70" fmla="*/ 151 w 211"/>
                <a:gd name="T71" fmla="*/ 467 h 903"/>
                <a:gd name="T72" fmla="*/ 151 w 211"/>
                <a:gd name="T73" fmla="*/ 430 h 903"/>
                <a:gd name="T74" fmla="*/ 155 w 211"/>
                <a:gd name="T75" fmla="*/ 419 h 903"/>
                <a:gd name="T76" fmla="*/ 164 w 211"/>
                <a:gd name="T77" fmla="*/ 412 h 903"/>
                <a:gd name="T78" fmla="*/ 174 w 211"/>
                <a:gd name="T79" fmla="*/ 408 h 903"/>
                <a:gd name="T80" fmla="*/ 211 w 211"/>
                <a:gd name="T81" fmla="*/ 407 h 903"/>
                <a:gd name="T82" fmla="*/ 181 w 211"/>
                <a:gd name="T83" fmla="*/ 346 h 903"/>
                <a:gd name="T84" fmla="*/ 169 w 211"/>
                <a:gd name="T85" fmla="*/ 344 h 903"/>
                <a:gd name="T86" fmla="*/ 159 w 211"/>
                <a:gd name="T87" fmla="*/ 338 h 903"/>
                <a:gd name="T88" fmla="*/ 153 w 211"/>
                <a:gd name="T89" fmla="*/ 328 h 903"/>
                <a:gd name="T90" fmla="*/ 151 w 211"/>
                <a:gd name="T91" fmla="*/ 316 h 903"/>
                <a:gd name="T92" fmla="*/ 151 w 211"/>
                <a:gd name="T93" fmla="*/ 280 h 903"/>
                <a:gd name="T94" fmla="*/ 155 w 211"/>
                <a:gd name="T95" fmla="*/ 269 h 903"/>
                <a:gd name="T96" fmla="*/ 164 w 211"/>
                <a:gd name="T97" fmla="*/ 261 h 903"/>
                <a:gd name="T98" fmla="*/ 174 w 211"/>
                <a:gd name="T99" fmla="*/ 256 h 903"/>
                <a:gd name="T100" fmla="*/ 211 w 211"/>
                <a:gd name="T101" fmla="*/ 256 h 903"/>
                <a:gd name="T102" fmla="*/ 181 w 211"/>
                <a:gd name="T103" fmla="*/ 196 h 903"/>
                <a:gd name="T104" fmla="*/ 169 w 211"/>
                <a:gd name="T105" fmla="*/ 193 h 903"/>
                <a:gd name="T106" fmla="*/ 159 w 211"/>
                <a:gd name="T107" fmla="*/ 187 h 903"/>
                <a:gd name="T108" fmla="*/ 153 w 211"/>
                <a:gd name="T109" fmla="*/ 177 h 903"/>
                <a:gd name="T110" fmla="*/ 151 w 211"/>
                <a:gd name="T111" fmla="*/ 165 h 903"/>
                <a:gd name="T112" fmla="*/ 151 w 211"/>
                <a:gd name="T113" fmla="*/ 130 h 903"/>
                <a:gd name="T114" fmla="*/ 155 w 211"/>
                <a:gd name="T115" fmla="*/ 119 h 903"/>
                <a:gd name="T116" fmla="*/ 164 w 211"/>
                <a:gd name="T117" fmla="*/ 110 h 903"/>
                <a:gd name="T118" fmla="*/ 174 w 211"/>
                <a:gd name="T119" fmla="*/ 106 h 903"/>
                <a:gd name="T120" fmla="*/ 211 w 211"/>
                <a:gd name="T121" fmla="*/ 105 h 903"/>
                <a:gd name="T122" fmla="*/ 0 w 211"/>
                <a:gd name="T123" fmla="*/ 0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1" h="903">
                  <a:moveTo>
                    <a:pt x="0" y="105"/>
                  </a:moveTo>
                  <a:lnTo>
                    <a:pt x="30" y="105"/>
                  </a:lnTo>
                  <a:lnTo>
                    <a:pt x="36" y="106"/>
                  </a:lnTo>
                  <a:lnTo>
                    <a:pt x="41" y="107"/>
                  </a:lnTo>
                  <a:lnTo>
                    <a:pt x="47" y="110"/>
                  </a:lnTo>
                  <a:lnTo>
                    <a:pt x="51" y="115"/>
                  </a:lnTo>
                  <a:lnTo>
                    <a:pt x="55" y="119"/>
                  </a:lnTo>
                  <a:lnTo>
                    <a:pt x="58" y="123"/>
                  </a:lnTo>
                  <a:lnTo>
                    <a:pt x="60" y="130"/>
                  </a:lnTo>
                  <a:lnTo>
                    <a:pt x="60" y="135"/>
                  </a:lnTo>
                  <a:lnTo>
                    <a:pt x="60" y="165"/>
                  </a:lnTo>
                  <a:lnTo>
                    <a:pt x="60" y="172"/>
                  </a:lnTo>
                  <a:lnTo>
                    <a:pt x="58" y="177"/>
                  </a:lnTo>
                  <a:lnTo>
                    <a:pt x="55" y="182"/>
                  </a:lnTo>
                  <a:lnTo>
                    <a:pt x="51" y="187"/>
                  </a:lnTo>
                  <a:lnTo>
                    <a:pt x="47" y="191"/>
                  </a:lnTo>
                  <a:lnTo>
                    <a:pt x="41" y="193"/>
                  </a:lnTo>
                  <a:lnTo>
                    <a:pt x="36" y="195"/>
                  </a:lnTo>
                  <a:lnTo>
                    <a:pt x="30" y="196"/>
                  </a:lnTo>
                  <a:lnTo>
                    <a:pt x="0" y="196"/>
                  </a:lnTo>
                  <a:lnTo>
                    <a:pt x="0" y="557"/>
                  </a:lnTo>
                  <a:lnTo>
                    <a:pt x="30" y="557"/>
                  </a:lnTo>
                  <a:lnTo>
                    <a:pt x="36" y="558"/>
                  </a:lnTo>
                  <a:lnTo>
                    <a:pt x="41" y="560"/>
                  </a:lnTo>
                  <a:lnTo>
                    <a:pt x="47" y="562"/>
                  </a:lnTo>
                  <a:lnTo>
                    <a:pt x="51" y="566"/>
                  </a:lnTo>
                  <a:lnTo>
                    <a:pt x="55" y="571"/>
                  </a:lnTo>
                  <a:lnTo>
                    <a:pt x="58" y="576"/>
                  </a:lnTo>
                  <a:lnTo>
                    <a:pt x="60" y="581"/>
                  </a:lnTo>
                  <a:lnTo>
                    <a:pt x="60" y="587"/>
                  </a:lnTo>
                  <a:lnTo>
                    <a:pt x="60" y="618"/>
                  </a:lnTo>
                  <a:lnTo>
                    <a:pt x="60" y="623"/>
                  </a:lnTo>
                  <a:lnTo>
                    <a:pt x="58" y="629"/>
                  </a:lnTo>
                  <a:lnTo>
                    <a:pt x="55" y="634"/>
                  </a:lnTo>
                  <a:lnTo>
                    <a:pt x="51" y="638"/>
                  </a:lnTo>
                  <a:lnTo>
                    <a:pt x="47" y="643"/>
                  </a:lnTo>
                  <a:lnTo>
                    <a:pt x="41" y="645"/>
                  </a:lnTo>
                  <a:lnTo>
                    <a:pt x="36" y="647"/>
                  </a:lnTo>
                  <a:lnTo>
                    <a:pt x="30" y="648"/>
                  </a:lnTo>
                  <a:lnTo>
                    <a:pt x="0" y="648"/>
                  </a:lnTo>
                  <a:lnTo>
                    <a:pt x="0" y="708"/>
                  </a:lnTo>
                  <a:lnTo>
                    <a:pt x="30" y="708"/>
                  </a:lnTo>
                  <a:lnTo>
                    <a:pt x="36" y="708"/>
                  </a:lnTo>
                  <a:lnTo>
                    <a:pt x="41" y="710"/>
                  </a:lnTo>
                  <a:lnTo>
                    <a:pt x="47" y="712"/>
                  </a:lnTo>
                  <a:lnTo>
                    <a:pt x="51" y="717"/>
                  </a:lnTo>
                  <a:lnTo>
                    <a:pt x="55" y="721"/>
                  </a:lnTo>
                  <a:lnTo>
                    <a:pt x="58" y="726"/>
                  </a:lnTo>
                  <a:lnTo>
                    <a:pt x="60" y="732"/>
                  </a:lnTo>
                  <a:lnTo>
                    <a:pt x="60" y="738"/>
                  </a:lnTo>
                  <a:lnTo>
                    <a:pt x="60" y="768"/>
                  </a:lnTo>
                  <a:lnTo>
                    <a:pt x="60" y="773"/>
                  </a:lnTo>
                  <a:lnTo>
                    <a:pt x="58" y="780"/>
                  </a:lnTo>
                  <a:lnTo>
                    <a:pt x="55" y="785"/>
                  </a:lnTo>
                  <a:lnTo>
                    <a:pt x="51" y="789"/>
                  </a:lnTo>
                  <a:lnTo>
                    <a:pt x="47" y="793"/>
                  </a:lnTo>
                  <a:lnTo>
                    <a:pt x="41" y="796"/>
                  </a:lnTo>
                  <a:lnTo>
                    <a:pt x="36" y="797"/>
                  </a:lnTo>
                  <a:lnTo>
                    <a:pt x="30" y="798"/>
                  </a:lnTo>
                  <a:lnTo>
                    <a:pt x="0" y="798"/>
                  </a:lnTo>
                  <a:lnTo>
                    <a:pt x="0" y="903"/>
                  </a:lnTo>
                  <a:lnTo>
                    <a:pt x="211" y="903"/>
                  </a:lnTo>
                  <a:lnTo>
                    <a:pt x="211" y="497"/>
                  </a:lnTo>
                  <a:lnTo>
                    <a:pt x="181" y="497"/>
                  </a:lnTo>
                  <a:lnTo>
                    <a:pt x="174" y="497"/>
                  </a:lnTo>
                  <a:lnTo>
                    <a:pt x="169" y="495"/>
                  </a:lnTo>
                  <a:lnTo>
                    <a:pt x="164" y="491"/>
                  </a:lnTo>
                  <a:lnTo>
                    <a:pt x="159" y="488"/>
                  </a:lnTo>
                  <a:lnTo>
                    <a:pt x="155" y="484"/>
                  </a:lnTo>
                  <a:lnTo>
                    <a:pt x="153" y="478"/>
                  </a:lnTo>
                  <a:lnTo>
                    <a:pt x="151" y="473"/>
                  </a:lnTo>
                  <a:lnTo>
                    <a:pt x="151" y="467"/>
                  </a:lnTo>
                  <a:lnTo>
                    <a:pt x="151" y="437"/>
                  </a:lnTo>
                  <a:lnTo>
                    <a:pt x="151" y="430"/>
                  </a:lnTo>
                  <a:lnTo>
                    <a:pt x="153" y="425"/>
                  </a:lnTo>
                  <a:lnTo>
                    <a:pt x="155" y="419"/>
                  </a:lnTo>
                  <a:lnTo>
                    <a:pt x="159" y="415"/>
                  </a:lnTo>
                  <a:lnTo>
                    <a:pt x="164" y="412"/>
                  </a:lnTo>
                  <a:lnTo>
                    <a:pt x="169" y="409"/>
                  </a:lnTo>
                  <a:lnTo>
                    <a:pt x="174" y="408"/>
                  </a:lnTo>
                  <a:lnTo>
                    <a:pt x="181" y="407"/>
                  </a:lnTo>
                  <a:lnTo>
                    <a:pt x="211" y="407"/>
                  </a:lnTo>
                  <a:lnTo>
                    <a:pt x="211" y="346"/>
                  </a:lnTo>
                  <a:lnTo>
                    <a:pt x="181" y="346"/>
                  </a:lnTo>
                  <a:lnTo>
                    <a:pt x="174" y="345"/>
                  </a:lnTo>
                  <a:lnTo>
                    <a:pt x="169" y="344"/>
                  </a:lnTo>
                  <a:lnTo>
                    <a:pt x="164" y="341"/>
                  </a:lnTo>
                  <a:lnTo>
                    <a:pt x="159" y="338"/>
                  </a:lnTo>
                  <a:lnTo>
                    <a:pt x="155" y="333"/>
                  </a:lnTo>
                  <a:lnTo>
                    <a:pt x="153" y="328"/>
                  </a:lnTo>
                  <a:lnTo>
                    <a:pt x="151" y="322"/>
                  </a:lnTo>
                  <a:lnTo>
                    <a:pt x="151" y="316"/>
                  </a:lnTo>
                  <a:lnTo>
                    <a:pt x="151" y="286"/>
                  </a:lnTo>
                  <a:lnTo>
                    <a:pt x="151" y="280"/>
                  </a:lnTo>
                  <a:lnTo>
                    <a:pt x="153" y="275"/>
                  </a:lnTo>
                  <a:lnTo>
                    <a:pt x="155" y="269"/>
                  </a:lnTo>
                  <a:lnTo>
                    <a:pt x="159" y="265"/>
                  </a:lnTo>
                  <a:lnTo>
                    <a:pt x="164" y="261"/>
                  </a:lnTo>
                  <a:lnTo>
                    <a:pt x="169" y="259"/>
                  </a:lnTo>
                  <a:lnTo>
                    <a:pt x="174" y="256"/>
                  </a:lnTo>
                  <a:lnTo>
                    <a:pt x="181" y="256"/>
                  </a:lnTo>
                  <a:lnTo>
                    <a:pt x="211" y="256"/>
                  </a:lnTo>
                  <a:lnTo>
                    <a:pt x="211" y="196"/>
                  </a:lnTo>
                  <a:lnTo>
                    <a:pt x="181" y="196"/>
                  </a:lnTo>
                  <a:lnTo>
                    <a:pt x="174" y="195"/>
                  </a:lnTo>
                  <a:lnTo>
                    <a:pt x="169" y="193"/>
                  </a:lnTo>
                  <a:lnTo>
                    <a:pt x="164" y="191"/>
                  </a:lnTo>
                  <a:lnTo>
                    <a:pt x="159" y="187"/>
                  </a:lnTo>
                  <a:lnTo>
                    <a:pt x="155" y="182"/>
                  </a:lnTo>
                  <a:lnTo>
                    <a:pt x="153" y="177"/>
                  </a:lnTo>
                  <a:lnTo>
                    <a:pt x="151" y="172"/>
                  </a:lnTo>
                  <a:lnTo>
                    <a:pt x="151" y="165"/>
                  </a:lnTo>
                  <a:lnTo>
                    <a:pt x="151" y="135"/>
                  </a:lnTo>
                  <a:lnTo>
                    <a:pt x="151" y="130"/>
                  </a:lnTo>
                  <a:lnTo>
                    <a:pt x="153" y="123"/>
                  </a:lnTo>
                  <a:lnTo>
                    <a:pt x="155" y="119"/>
                  </a:lnTo>
                  <a:lnTo>
                    <a:pt x="159" y="115"/>
                  </a:lnTo>
                  <a:lnTo>
                    <a:pt x="164" y="110"/>
                  </a:lnTo>
                  <a:lnTo>
                    <a:pt x="169" y="108"/>
                  </a:lnTo>
                  <a:lnTo>
                    <a:pt x="174" y="106"/>
                  </a:lnTo>
                  <a:lnTo>
                    <a:pt x="181" y="105"/>
                  </a:lnTo>
                  <a:lnTo>
                    <a:pt x="211" y="105"/>
                  </a:lnTo>
                  <a:lnTo>
                    <a:pt x="211" y="0"/>
                  </a:lnTo>
                  <a:lnTo>
                    <a:pt x="0" y="0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0" name="Freeform 326">
              <a:extLst>
                <a:ext uri="{FF2B5EF4-FFF2-40B4-BE49-F238E27FC236}">
                  <a16:creationId xmlns="" xmlns:a16="http://schemas.microsoft.com/office/drawing/2014/main" id="{505F0C26-0335-4A1D-AA0D-8C830A4F0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325" y="771525"/>
              <a:ext cx="68263" cy="287338"/>
            </a:xfrm>
            <a:custGeom>
              <a:avLst/>
              <a:gdLst>
                <a:gd name="T0" fmla="*/ 30 w 211"/>
                <a:gd name="T1" fmla="*/ 105 h 903"/>
                <a:gd name="T2" fmla="*/ 42 w 211"/>
                <a:gd name="T3" fmla="*/ 107 h 903"/>
                <a:gd name="T4" fmla="*/ 52 w 211"/>
                <a:gd name="T5" fmla="*/ 115 h 903"/>
                <a:gd name="T6" fmla="*/ 58 w 211"/>
                <a:gd name="T7" fmla="*/ 123 h 903"/>
                <a:gd name="T8" fmla="*/ 60 w 211"/>
                <a:gd name="T9" fmla="*/ 135 h 903"/>
                <a:gd name="T10" fmla="*/ 59 w 211"/>
                <a:gd name="T11" fmla="*/ 172 h 903"/>
                <a:gd name="T12" fmla="*/ 55 w 211"/>
                <a:gd name="T13" fmla="*/ 182 h 903"/>
                <a:gd name="T14" fmla="*/ 47 w 211"/>
                <a:gd name="T15" fmla="*/ 191 h 903"/>
                <a:gd name="T16" fmla="*/ 36 w 211"/>
                <a:gd name="T17" fmla="*/ 195 h 903"/>
                <a:gd name="T18" fmla="*/ 0 w 211"/>
                <a:gd name="T19" fmla="*/ 196 h 903"/>
                <a:gd name="T20" fmla="*/ 30 w 211"/>
                <a:gd name="T21" fmla="*/ 256 h 903"/>
                <a:gd name="T22" fmla="*/ 42 w 211"/>
                <a:gd name="T23" fmla="*/ 259 h 903"/>
                <a:gd name="T24" fmla="*/ 52 w 211"/>
                <a:gd name="T25" fmla="*/ 265 h 903"/>
                <a:gd name="T26" fmla="*/ 58 w 211"/>
                <a:gd name="T27" fmla="*/ 275 h 903"/>
                <a:gd name="T28" fmla="*/ 60 w 211"/>
                <a:gd name="T29" fmla="*/ 286 h 903"/>
                <a:gd name="T30" fmla="*/ 59 w 211"/>
                <a:gd name="T31" fmla="*/ 322 h 903"/>
                <a:gd name="T32" fmla="*/ 55 w 211"/>
                <a:gd name="T33" fmla="*/ 333 h 903"/>
                <a:gd name="T34" fmla="*/ 47 w 211"/>
                <a:gd name="T35" fmla="*/ 341 h 903"/>
                <a:gd name="T36" fmla="*/ 36 w 211"/>
                <a:gd name="T37" fmla="*/ 345 h 903"/>
                <a:gd name="T38" fmla="*/ 0 w 211"/>
                <a:gd name="T39" fmla="*/ 346 h 903"/>
                <a:gd name="T40" fmla="*/ 30 w 211"/>
                <a:gd name="T41" fmla="*/ 708 h 903"/>
                <a:gd name="T42" fmla="*/ 42 w 211"/>
                <a:gd name="T43" fmla="*/ 710 h 903"/>
                <a:gd name="T44" fmla="*/ 52 w 211"/>
                <a:gd name="T45" fmla="*/ 717 h 903"/>
                <a:gd name="T46" fmla="*/ 58 w 211"/>
                <a:gd name="T47" fmla="*/ 726 h 903"/>
                <a:gd name="T48" fmla="*/ 60 w 211"/>
                <a:gd name="T49" fmla="*/ 738 h 903"/>
                <a:gd name="T50" fmla="*/ 59 w 211"/>
                <a:gd name="T51" fmla="*/ 773 h 903"/>
                <a:gd name="T52" fmla="*/ 55 w 211"/>
                <a:gd name="T53" fmla="*/ 785 h 903"/>
                <a:gd name="T54" fmla="*/ 47 w 211"/>
                <a:gd name="T55" fmla="*/ 793 h 903"/>
                <a:gd name="T56" fmla="*/ 36 w 211"/>
                <a:gd name="T57" fmla="*/ 797 h 903"/>
                <a:gd name="T58" fmla="*/ 0 w 211"/>
                <a:gd name="T59" fmla="*/ 798 h 903"/>
                <a:gd name="T60" fmla="*/ 211 w 211"/>
                <a:gd name="T61" fmla="*/ 903 h 903"/>
                <a:gd name="T62" fmla="*/ 181 w 211"/>
                <a:gd name="T63" fmla="*/ 798 h 903"/>
                <a:gd name="T64" fmla="*/ 169 w 211"/>
                <a:gd name="T65" fmla="*/ 796 h 903"/>
                <a:gd name="T66" fmla="*/ 159 w 211"/>
                <a:gd name="T67" fmla="*/ 789 h 903"/>
                <a:gd name="T68" fmla="*/ 153 w 211"/>
                <a:gd name="T69" fmla="*/ 780 h 903"/>
                <a:gd name="T70" fmla="*/ 151 w 211"/>
                <a:gd name="T71" fmla="*/ 768 h 903"/>
                <a:gd name="T72" fmla="*/ 152 w 211"/>
                <a:gd name="T73" fmla="*/ 732 h 903"/>
                <a:gd name="T74" fmla="*/ 156 w 211"/>
                <a:gd name="T75" fmla="*/ 721 h 903"/>
                <a:gd name="T76" fmla="*/ 164 w 211"/>
                <a:gd name="T77" fmla="*/ 713 h 903"/>
                <a:gd name="T78" fmla="*/ 175 w 211"/>
                <a:gd name="T79" fmla="*/ 708 h 903"/>
                <a:gd name="T80" fmla="*/ 211 w 211"/>
                <a:gd name="T81" fmla="*/ 708 h 903"/>
                <a:gd name="T82" fmla="*/ 181 w 211"/>
                <a:gd name="T83" fmla="*/ 648 h 903"/>
                <a:gd name="T84" fmla="*/ 169 w 211"/>
                <a:gd name="T85" fmla="*/ 645 h 903"/>
                <a:gd name="T86" fmla="*/ 159 w 211"/>
                <a:gd name="T87" fmla="*/ 638 h 903"/>
                <a:gd name="T88" fmla="*/ 153 w 211"/>
                <a:gd name="T89" fmla="*/ 629 h 903"/>
                <a:gd name="T90" fmla="*/ 151 w 211"/>
                <a:gd name="T91" fmla="*/ 618 h 903"/>
                <a:gd name="T92" fmla="*/ 152 w 211"/>
                <a:gd name="T93" fmla="*/ 581 h 903"/>
                <a:gd name="T94" fmla="*/ 156 w 211"/>
                <a:gd name="T95" fmla="*/ 571 h 903"/>
                <a:gd name="T96" fmla="*/ 164 w 211"/>
                <a:gd name="T97" fmla="*/ 562 h 903"/>
                <a:gd name="T98" fmla="*/ 175 w 211"/>
                <a:gd name="T99" fmla="*/ 558 h 903"/>
                <a:gd name="T100" fmla="*/ 211 w 211"/>
                <a:gd name="T101" fmla="*/ 557 h 903"/>
                <a:gd name="T102" fmla="*/ 181 w 211"/>
                <a:gd name="T103" fmla="*/ 196 h 903"/>
                <a:gd name="T104" fmla="*/ 169 w 211"/>
                <a:gd name="T105" fmla="*/ 193 h 903"/>
                <a:gd name="T106" fmla="*/ 159 w 211"/>
                <a:gd name="T107" fmla="*/ 187 h 903"/>
                <a:gd name="T108" fmla="*/ 153 w 211"/>
                <a:gd name="T109" fmla="*/ 177 h 903"/>
                <a:gd name="T110" fmla="*/ 151 w 211"/>
                <a:gd name="T111" fmla="*/ 165 h 903"/>
                <a:gd name="T112" fmla="*/ 152 w 211"/>
                <a:gd name="T113" fmla="*/ 130 h 903"/>
                <a:gd name="T114" fmla="*/ 156 w 211"/>
                <a:gd name="T115" fmla="*/ 119 h 903"/>
                <a:gd name="T116" fmla="*/ 164 w 211"/>
                <a:gd name="T117" fmla="*/ 110 h 903"/>
                <a:gd name="T118" fmla="*/ 175 w 211"/>
                <a:gd name="T119" fmla="*/ 106 h 903"/>
                <a:gd name="T120" fmla="*/ 211 w 211"/>
                <a:gd name="T121" fmla="*/ 105 h 903"/>
                <a:gd name="T122" fmla="*/ 0 w 211"/>
                <a:gd name="T123" fmla="*/ 0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1" h="903">
                  <a:moveTo>
                    <a:pt x="0" y="105"/>
                  </a:moveTo>
                  <a:lnTo>
                    <a:pt x="30" y="105"/>
                  </a:lnTo>
                  <a:lnTo>
                    <a:pt x="36" y="106"/>
                  </a:lnTo>
                  <a:lnTo>
                    <a:pt x="42" y="107"/>
                  </a:lnTo>
                  <a:lnTo>
                    <a:pt x="47" y="110"/>
                  </a:lnTo>
                  <a:lnTo>
                    <a:pt x="52" y="115"/>
                  </a:lnTo>
                  <a:lnTo>
                    <a:pt x="55" y="119"/>
                  </a:lnTo>
                  <a:lnTo>
                    <a:pt x="58" y="123"/>
                  </a:lnTo>
                  <a:lnTo>
                    <a:pt x="59" y="130"/>
                  </a:lnTo>
                  <a:lnTo>
                    <a:pt x="60" y="135"/>
                  </a:lnTo>
                  <a:lnTo>
                    <a:pt x="60" y="165"/>
                  </a:lnTo>
                  <a:lnTo>
                    <a:pt x="59" y="172"/>
                  </a:lnTo>
                  <a:lnTo>
                    <a:pt x="58" y="177"/>
                  </a:lnTo>
                  <a:lnTo>
                    <a:pt x="55" y="182"/>
                  </a:lnTo>
                  <a:lnTo>
                    <a:pt x="52" y="187"/>
                  </a:lnTo>
                  <a:lnTo>
                    <a:pt x="47" y="191"/>
                  </a:lnTo>
                  <a:lnTo>
                    <a:pt x="42" y="193"/>
                  </a:lnTo>
                  <a:lnTo>
                    <a:pt x="36" y="195"/>
                  </a:lnTo>
                  <a:lnTo>
                    <a:pt x="30" y="196"/>
                  </a:lnTo>
                  <a:lnTo>
                    <a:pt x="0" y="196"/>
                  </a:lnTo>
                  <a:lnTo>
                    <a:pt x="0" y="256"/>
                  </a:lnTo>
                  <a:lnTo>
                    <a:pt x="30" y="256"/>
                  </a:lnTo>
                  <a:lnTo>
                    <a:pt x="36" y="256"/>
                  </a:lnTo>
                  <a:lnTo>
                    <a:pt x="42" y="259"/>
                  </a:lnTo>
                  <a:lnTo>
                    <a:pt x="47" y="261"/>
                  </a:lnTo>
                  <a:lnTo>
                    <a:pt x="52" y="265"/>
                  </a:lnTo>
                  <a:lnTo>
                    <a:pt x="55" y="269"/>
                  </a:lnTo>
                  <a:lnTo>
                    <a:pt x="58" y="275"/>
                  </a:lnTo>
                  <a:lnTo>
                    <a:pt x="59" y="280"/>
                  </a:lnTo>
                  <a:lnTo>
                    <a:pt x="60" y="286"/>
                  </a:lnTo>
                  <a:lnTo>
                    <a:pt x="60" y="316"/>
                  </a:lnTo>
                  <a:lnTo>
                    <a:pt x="59" y="322"/>
                  </a:lnTo>
                  <a:lnTo>
                    <a:pt x="58" y="328"/>
                  </a:lnTo>
                  <a:lnTo>
                    <a:pt x="55" y="333"/>
                  </a:lnTo>
                  <a:lnTo>
                    <a:pt x="52" y="338"/>
                  </a:lnTo>
                  <a:lnTo>
                    <a:pt x="47" y="341"/>
                  </a:lnTo>
                  <a:lnTo>
                    <a:pt x="42" y="344"/>
                  </a:lnTo>
                  <a:lnTo>
                    <a:pt x="36" y="345"/>
                  </a:lnTo>
                  <a:lnTo>
                    <a:pt x="30" y="346"/>
                  </a:lnTo>
                  <a:lnTo>
                    <a:pt x="0" y="346"/>
                  </a:lnTo>
                  <a:lnTo>
                    <a:pt x="0" y="708"/>
                  </a:lnTo>
                  <a:lnTo>
                    <a:pt x="30" y="708"/>
                  </a:lnTo>
                  <a:lnTo>
                    <a:pt x="36" y="708"/>
                  </a:lnTo>
                  <a:lnTo>
                    <a:pt x="42" y="710"/>
                  </a:lnTo>
                  <a:lnTo>
                    <a:pt x="47" y="712"/>
                  </a:lnTo>
                  <a:lnTo>
                    <a:pt x="52" y="717"/>
                  </a:lnTo>
                  <a:lnTo>
                    <a:pt x="55" y="721"/>
                  </a:lnTo>
                  <a:lnTo>
                    <a:pt x="58" y="726"/>
                  </a:lnTo>
                  <a:lnTo>
                    <a:pt x="59" y="732"/>
                  </a:lnTo>
                  <a:lnTo>
                    <a:pt x="60" y="738"/>
                  </a:lnTo>
                  <a:lnTo>
                    <a:pt x="60" y="768"/>
                  </a:lnTo>
                  <a:lnTo>
                    <a:pt x="59" y="773"/>
                  </a:lnTo>
                  <a:lnTo>
                    <a:pt x="58" y="780"/>
                  </a:lnTo>
                  <a:lnTo>
                    <a:pt x="55" y="785"/>
                  </a:lnTo>
                  <a:lnTo>
                    <a:pt x="52" y="789"/>
                  </a:lnTo>
                  <a:lnTo>
                    <a:pt x="47" y="793"/>
                  </a:lnTo>
                  <a:lnTo>
                    <a:pt x="42" y="796"/>
                  </a:lnTo>
                  <a:lnTo>
                    <a:pt x="36" y="797"/>
                  </a:lnTo>
                  <a:lnTo>
                    <a:pt x="30" y="798"/>
                  </a:lnTo>
                  <a:lnTo>
                    <a:pt x="0" y="798"/>
                  </a:lnTo>
                  <a:lnTo>
                    <a:pt x="0" y="903"/>
                  </a:lnTo>
                  <a:lnTo>
                    <a:pt x="211" y="903"/>
                  </a:lnTo>
                  <a:lnTo>
                    <a:pt x="211" y="798"/>
                  </a:lnTo>
                  <a:lnTo>
                    <a:pt x="181" y="798"/>
                  </a:lnTo>
                  <a:lnTo>
                    <a:pt x="175" y="797"/>
                  </a:lnTo>
                  <a:lnTo>
                    <a:pt x="169" y="796"/>
                  </a:lnTo>
                  <a:lnTo>
                    <a:pt x="164" y="793"/>
                  </a:lnTo>
                  <a:lnTo>
                    <a:pt x="159" y="789"/>
                  </a:lnTo>
                  <a:lnTo>
                    <a:pt x="156" y="785"/>
                  </a:lnTo>
                  <a:lnTo>
                    <a:pt x="153" y="780"/>
                  </a:lnTo>
                  <a:lnTo>
                    <a:pt x="152" y="774"/>
                  </a:lnTo>
                  <a:lnTo>
                    <a:pt x="151" y="768"/>
                  </a:lnTo>
                  <a:lnTo>
                    <a:pt x="151" y="738"/>
                  </a:lnTo>
                  <a:lnTo>
                    <a:pt x="152" y="732"/>
                  </a:lnTo>
                  <a:lnTo>
                    <a:pt x="153" y="726"/>
                  </a:lnTo>
                  <a:lnTo>
                    <a:pt x="156" y="721"/>
                  </a:lnTo>
                  <a:lnTo>
                    <a:pt x="159" y="717"/>
                  </a:lnTo>
                  <a:lnTo>
                    <a:pt x="164" y="713"/>
                  </a:lnTo>
                  <a:lnTo>
                    <a:pt x="169" y="710"/>
                  </a:lnTo>
                  <a:lnTo>
                    <a:pt x="175" y="708"/>
                  </a:lnTo>
                  <a:lnTo>
                    <a:pt x="181" y="708"/>
                  </a:lnTo>
                  <a:lnTo>
                    <a:pt x="211" y="708"/>
                  </a:lnTo>
                  <a:lnTo>
                    <a:pt x="211" y="648"/>
                  </a:lnTo>
                  <a:lnTo>
                    <a:pt x="181" y="648"/>
                  </a:lnTo>
                  <a:lnTo>
                    <a:pt x="175" y="647"/>
                  </a:lnTo>
                  <a:lnTo>
                    <a:pt x="169" y="645"/>
                  </a:lnTo>
                  <a:lnTo>
                    <a:pt x="164" y="643"/>
                  </a:lnTo>
                  <a:lnTo>
                    <a:pt x="159" y="638"/>
                  </a:lnTo>
                  <a:lnTo>
                    <a:pt x="156" y="634"/>
                  </a:lnTo>
                  <a:lnTo>
                    <a:pt x="153" y="629"/>
                  </a:lnTo>
                  <a:lnTo>
                    <a:pt x="152" y="623"/>
                  </a:lnTo>
                  <a:lnTo>
                    <a:pt x="151" y="618"/>
                  </a:lnTo>
                  <a:lnTo>
                    <a:pt x="151" y="587"/>
                  </a:lnTo>
                  <a:lnTo>
                    <a:pt x="152" y="581"/>
                  </a:lnTo>
                  <a:lnTo>
                    <a:pt x="153" y="576"/>
                  </a:lnTo>
                  <a:lnTo>
                    <a:pt x="156" y="571"/>
                  </a:lnTo>
                  <a:lnTo>
                    <a:pt x="159" y="566"/>
                  </a:lnTo>
                  <a:lnTo>
                    <a:pt x="164" y="562"/>
                  </a:lnTo>
                  <a:lnTo>
                    <a:pt x="169" y="560"/>
                  </a:lnTo>
                  <a:lnTo>
                    <a:pt x="175" y="558"/>
                  </a:lnTo>
                  <a:lnTo>
                    <a:pt x="181" y="557"/>
                  </a:lnTo>
                  <a:lnTo>
                    <a:pt x="211" y="557"/>
                  </a:lnTo>
                  <a:lnTo>
                    <a:pt x="211" y="196"/>
                  </a:lnTo>
                  <a:lnTo>
                    <a:pt x="181" y="196"/>
                  </a:lnTo>
                  <a:lnTo>
                    <a:pt x="175" y="195"/>
                  </a:lnTo>
                  <a:lnTo>
                    <a:pt x="169" y="193"/>
                  </a:lnTo>
                  <a:lnTo>
                    <a:pt x="164" y="191"/>
                  </a:lnTo>
                  <a:lnTo>
                    <a:pt x="159" y="187"/>
                  </a:lnTo>
                  <a:lnTo>
                    <a:pt x="156" y="182"/>
                  </a:lnTo>
                  <a:lnTo>
                    <a:pt x="153" y="177"/>
                  </a:lnTo>
                  <a:lnTo>
                    <a:pt x="152" y="172"/>
                  </a:lnTo>
                  <a:lnTo>
                    <a:pt x="151" y="165"/>
                  </a:lnTo>
                  <a:lnTo>
                    <a:pt x="151" y="135"/>
                  </a:lnTo>
                  <a:lnTo>
                    <a:pt x="152" y="130"/>
                  </a:lnTo>
                  <a:lnTo>
                    <a:pt x="153" y="123"/>
                  </a:lnTo>
                  <a:lnTo>
                    <a:pt x="156" y="119"/>
                  </a:lnTo>
                  <a:lnTo>
                    <a:pt x="159" y="115"/>
                  </a:lnTo>
                  <a:lnTo>
                    <a:pt x="164" y="110"/>
                  </a:lnTo>
                  <a:lnTo>
                    <a:pt x="169" y="108"/>
                  </a:lnTo>
                  <a:lnTo>
                    <a:pt x="175" y="106"/>
                  </a:lnTo>
                  <a:lnTo>
                    <a:pt x="181" y="105"/>
                  </a:lnTo>
                  <a:lnTo>
                    <a:pt x="211" y="105"/>
                  </a:lnTo>
                  <a:lnTo>
                    <a:pt x="211" y="0"/>
                  </a:lnTo>
                  <a:lnTo>
                    <a:pt x="0" y="0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" name="Freeform 327">
              <a:extLst>
                <a:ext uri="{FF2B5EF4-FFF2-40B4-BE49-F238E27FC236}">
                  <a16:creationId xmlns="" xmlns:a16="http://schemas.microsoft.com/office/drawing/2014/main" id="{EE66CB30-F704-45C9-BA83-17BA7DC13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3313" y="771525"/>
              <a:ext cx="61913" cy="287338"/>
            </a:xfrm>
            <a:custGeom>
              <a:avLst/>
              <a:gdLst>
                <a:gd name="T0" fmla="*/ 0 w 195"/>
                <a:gd name="T1" fmla="*/ 0 h 903"/>
                <a:gd name="T2" fmla="*/ 30 w 195"/>
                <a:gd name="T3" fmla="*/ 105 h 903"/>
                <a:gd name="T4" fmla="*/ 42 w 195"/>
                <a:gd name="T5" fmla="*/ 107 h 903"/>
                <a:gd name="T6" fmla="*/ 51 w 195"/>
                <a:gd name="T7" fmla="*/ 115 h 903"/>
                <a:gd name="T8" fmla="*/ 58 w 195"/>
                <a:gd name="T9" fmla="*/ 123 h 903"/>
                <a:gd name="T10" fmla="*/ 60 w 195"/>
                <a:gd name="T11" fmla="*/ 135 h 903"/>
                <a:gd name="T12" fmla="*/ 59 w 195"/>
                <a:gd name="T13" fmla="*/ 172 h 903"/>
                <a:gd name="T14" fmla="*/ 55 w 195"/>
                <a:gd name="T15" fmla="*/ 182 h 903"/>
                <a:gd name="T16" fmla="*/ 47 w 195"/>
                <a:gd name="T17" fmla="*/ 191 h 903"/>
                <a:gd name="T18" fmla="*/ 36 w 195"/>
                <a:gd name="T19" fmla="*/ 195 h 903"/>
                <a:gd name="T20" fmla="*/ 0 w 195"/>
                <a:gd name="T21" fmla="*/ 196 h 903"/>
                <a:gd name="T22" fmla="*/ 30 w 195"/>
                <a:gd name="T23" fmla="*/ 256 h 903"/>
                <a:gd name="T24" fmla="*/ 42 w 195"/>
                <a:gd name="T25" fmla="*/ 259 h 903"/>
                <a:gd name="T26" fmla="*/ 51 w 195"/>
                <a:gd name="T27" fmla="*/ 265 h 903"/>
                <a:gd name="T28" fmla="*/ 58 w 195"/>
                <a:gd name="T29" fmla="*/ 275 h 903"/>
                <a:gd name="T30" fmla="*/ 60 w 195"/>
                <a:gd name="T31" fmla="*/ 286 h 903"/>
                <a:gd name="T32" fmla="*/ 59 w 195"/>
                <a:gd name="T33" fmla="*/ 322 h 903"/>
                <a:gd name="T34" fmla="*/ 55 w 195"/>
                <a:gd name="T35" fmla="*/ 333 h 903"/>
                <a:gd name="T36" fmla="*/ 47 w 195"/>
                <a:gd name="T37" fmla="*/ 341 h 903"/>
                <a:gd name="T38" fmla="*/ 36 w 195"/>
                <a:gd name="T39" fmla="*/ 345 h 903"/>
                <a:gd name="T40" fmla="*/ 0 w 195"/>
                <a:gd name="T41" fmla="*/ 346 h 903"/>
                <a:gd name="T42" fmla="*/ 30 w 195"/>
                <a:gd name="T43" fmla="*/ 407 h 903"/>
                <a:gd name="T44" fmla="*/ 42 w 195"/>
                <a:gd name="T45" fmla="*/ 409 h 903"/>
                <a:gd name="T46" fmla="*/ 51 w 195"/>
                <a:gd name="T47" fmla="*/ 415 h 903"/>
                <a:gd name="T48" fmla="*/ 58 w 195"/>
                <a:gd name="T49" fmla="*/ 425 h 903"/>
                <a:gd name="T50" fmla="*/ 60 w 195"/>
                <a:gd name="T51" fmla="*/ 437 h 903"/>
                <a:gd name="T52" fmla="*/ 59 w 195"/>
                <a:gd name="T53" fmla="*/ 473 h 903"/>
                <a:gd name="T54" fmla="*/ 55 w 195"/>
                <a:gd name="T55" fmla="*/ 484 h 903"/>
                <a:gd name="T56" fmla="*/ 47 w 195"/>
                <a:gd name="T57" fmla="*/ 491 h 903"/>
                <a:gd name="T58" fmla="*/ 36 w 195"/>
                <a:gd name="T59" fmla="*/ 497 h 903"/>
                <a:gd name="T60" fmla="*/ 0 w 195"/>
                <a:gd name="T61" fmla="*/ 497 h 903"/>
                <a:gd name="T62" fmla="*/ 180 w 195"/>
                <a:gd name="T63" fmla="*/ 903 h 903"/>
                <a:gd name="T64" fmla="*/ 187 w 195"/>
                <a:gd name="T65" fmla="*/ 902 h 903"/>
                <a:gd name="T66" fmla="*/ 191 w 195"/>
                <a:gd name="T67" fmla="*/ 899 h 903"/>
                <a:gd name="T68" fmla="*/ 194 w 195"/>
                <a:gd name="T69" fmla="*/ 895 h 903"/>
                <a:gd name="T70" fmla="*/ 195 w 195"/>
                <a:gd name="T71" fmla="*/ 888 h 903"/>
                <a:gd name="T72" fmla="*/ 195 w 195"/>
                <a:gd name="T73" fmla="*/ 12 h 903"/>
                <a:gd name="T74" fmla="*/ 193 w 195"/>
                <a:gd name="T75" fmla="*/ 6 h 903"/>
                <a:gd name="T76" fmla="*/ 189 w 195"/>
                <a:gd name="T77" fmla="*/ 2 h 903"/>
                <a:gd name="T78" fmla="*/ 183 w 195"/>
                <a:gd name="T79" fmla="*/ 0 h 903"/>
                <a:gd name="T80" fmla="*/ 180 w 195"/>
                <a:gd name="T81" fmla="*/ 0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5" h="903">
                  <a:moveTo>
                    <a:pt x="180" y="0"/>
                  </a:moveTo>
                  <a:lnTo>
                    <a:pt x="0" y="0"/>
                  </a:lnTo>
                  <a:lnTo>
                    <a:pt x="0" y="105"/>
                  </a:lnTo>
                  <a:lnTo>
                    <a:pt x="30" y="105"/>
                  </a:lnTo>
                  <a:lnTo>
                    <a:pt x="36" y="106"/>
                  </a:lnTo>
                  <a:lnTo>
                    <a:pt x="42" y="107"/>
                  </a:lnTo>
                  <a:lnTo>
                    <a:pt x="47" y="110"/>
                  </a:lnTo>
                  <a:lnTo>
                    <a:pt x="51" y="115"/>
                  </a:lnTo>
                  <a:lnTo>
                    <a:pt x="55" y="119"/>
                  </a:lnTo>
                  <a:lnTo>
                    <a:pt x="58" y="123"/>
                  </a:lnTo>
                  <a:lnTo>
                    <a:pt x="59" y="130"/>
                  </a:lnTo>
                  <a:lnTo>
                    <a:pt x="60" y="135"/>
                  </a:lnTo>
                  <a:lnTo>
                    <a:pt x="60" y="165"/>
                  </a:lnTo>
                  <a:lnTo>
                    <a:pt x="59" y="172"/>
                  </a:lnTo>
                  <a:lnTo>
                    <a:pt x="58" y="177"/>
                  </a:lnTo>
                  <a:lnTo>
                    <a:pt x="55" y="182"/>
                  </a:lnTo>
                  <a:lnTo>
                    <a:pt x="51" y="187"/>
                  </a:lnTo>
                  <a:lnTo>
                    <a:pt x="47" y="191"/>
                  </a:lnTo>
                  <a:lnTo>
                    <a:pt x="42" y="193"/>
                  </a:lnTo>
                  <a:lnTo>
                    <a:pt x="36" y="195"/>
                  </a:lnTo>
                  <a:lnTo>
                    <a:pt x="30" y="196"/>
                  </a:lnTo>
                  <a:lnTo>
                    <a:pt x="0" y="196"/>
                  </a:lnTo>
                  <a:lnTo>
                    <a:pt x="0" y="256"/>
                  </a:lnTo>
                  <a:lnTo>
                    <a:pt x="30" y="256"/>
                  </a:lnTo>
                  <a:lnTo>
                    <a:pt x="36" y="256"/>
                  </a:lnTo>
                  <a:lnTo>
                    <a:pt x="42" y="259"/>
                  </a:lnTo>
                  <a:lnTo>
                    <a:pt x="47" y="261"/>
                  </a:lnTo>
                  <a:lnTo>
                    <a:pt x="51" y="265"/>
                  </a:lnTo>
                  <a:lnTo>
                    <a:pt x="55" y="269"/>
                  </a:lnTo>
                  <a:lnTo>
                    <a:pt x="58" y="275"/>
                  </a:lnTo>
                  <a:lnTo>
                    <a:pt x="59" y="280"/>
                  </a:lnTo>
                  <a:lnTo>
                    <a:pt x="60" y="286"/>
                  </a:lnTo>
                  <a:lnTo>
                    <a:pt x="60" y="316"/>
                  </a:lnTo>
                  <a:lnTo>
                    <a:pt x="59" y="322"/>
                  </a:lnTo>
                  <a:lnTo>
                    <a:pt x="58" y="328"/>
                  </a:lnTo>
                  <a:lnTo>
                    <a:pt x="55" y="333"/>
                  </a:lnTo>
                  <a:lnTo>
                    <a:pt x="51" y="338"/>
                  </a:lnTo>
                  <a:lnTo>
                    <a:pt x="47" y="341"/>
                  </a:lnTo>
                  <a:lnTo>
                    <a:pt x="42" y="344"/>
                  </a:lnTo>
                  <a:lnTo>
                    <a:pt x="36" y="345"/>
                  </a:lnTo>
                  <a:lnTo>
                    <a:pt x="30" y="346"/>
                  </a:lnTo>
                  <a:lnTo>
                    <a:pt x="0" y="346"/>
                  </a:lnTo>
                  <a:lnTo>
                    <a:pt x="0" y="407"/>
                  </a:lnTo>
                  <a:lnTo>
                    <a:pt x="30" y="407"/>
                  </a:lnTo>
                  <a:lnTo>
                    <a:pt x="36" y="408"/>
                  </a:lnTo>
                  <a:lnTo>
                    <a:pt x="42" y="409"/>
                  </a:lnTo>
                  <a:lnTo>
                    <a:pt x="47" y="412"/>
                  </a:lnTo>
                  <a:lnTo>
                    <a:pt x="51" y="415"/>
                  </a:lnTo>
                  <a:lnTo>
                    <a:pt x="55" y="419"/>
                  </a:lnTo>
                  <a:lnTo>
                    <a:pt x="58" y="425"/>
                  </a:lnTo>
                  <a:lnTo>
                    <a:pt x="59" y="430"/>
                  </a:lnTo>
                  <a:lnTo>
                    <a:pt x="60" y="437"/>
                  </a:lnTo>
                  <a:lnTo>
                    <a:pt x="60" y="467"/>
                  </a:lnTo>
                  <a:lnTo>
                    <a:pt x="59" y="473"/>
                  </a:lnTo>
                  <a:lnTo>
                    <a:pt x="58" y="478"/>
                  </a:lnTo>
                  <a:lnTo>
                    <a:pt x="55" y="484"/>
                  </a:lnTo>
                  <a:lnTo>
                    <a:pt x="51" y="488"/>
                  </a:lnTo>
                  <a:lnTo>
                    <a:pt x="47" y="491"/>
                  </a:lnTo>
                  <a:lnTo>
                    <a:pt x="42" y="495"/>
                  </a:lnTo>
                  <a:lnTo>
                    <a:pt x="36" y="497"/>
                  </a:lnTo>
                  <a:lnTo>
                    <a:pt x="30" y="497"/>
                  </a:lnTo>
                  <a:lnTo>
                    <a:pt x="0" y="497"/>
                  </a:lnTo>
                  <a:lnTo>
                    <a:pt x="0" y="903"/>
                  </a:lnTo>
                  <a:lnTo>
                    <a:pt x="180" y="903"/>
                  </a:lnTo>
                  <a:lnTo>
                    <a:pt x="183" y="903"/>
                  </a:lnTo>
                  <a:lnTo>
                    <a:pt x="187" y="902"/>
                  </a:lnTo>
                  <a:lnTo>
                    <a:pt x="189" y="901"/>
                  </a:lnTo>
                  <a:lnTo>
                    <a:pt x="191" y="899"/>
                  </a:lnTo>
                  <a:lnTo>
                    <a:pt x="193" y="897"/>
                  </a:lnTo>
                  <a:lnTo>
                    <a:pt x="194" y="895"/>
                  </a:lnTo>
                  <a:lnTo>
                    <a:pt x="195" y="891"/>
                  </a:lnTo>
                  <a:lnTo>
                    <a:pt x="195" y="888"/>
                  </a:lnTo>
                  <a:lnTo>
                    <a:pt x="195" y="15"/>
                  </a:lnTo>
                  <a:lnTo>
                    <a:pt x="195" y="12"/>
                  </a:lnTo>
                  <a:lnTo>
                    <a:pt x="194" y="10"/>
                  </a:lnTo>
                  <a:lnTo>
                    <a:pt x="193" y="6"/>
                  </a:lnTo>
                  <a:lnTo>
                    <a:pt x="191" y="4"/>
                  </a:lnTo>
                  <a:lnTo>
                    <a:pt x="189" y="2"/>
                  </a:lnTo>
                  <a:lnTo>
                    <a:pt x="187" y="1"/>
                  </a:lnTo>
                  <a:lnTo>
                    <a:pt x="183" y="0"/>
                  </a:lnTo>
                  <a:lnTo>
                    <a:pt x="180" y="0"/>
                  </a:lnTo>
                  <a:lnTo>
                    <a:pt x="18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344" y="2208579"/>
            <a:ext cx="418522" cy="418522"/>
          </a:xfrm>
          <a:prstGeom prst="rect">
            <a:avLst/>
          </a:prstGeom>
        </p:spPr>
      </p:pic>
      <p:grpSp>
        <p:nvGrpSpPr>
          <p:cNvPr id="39" name="Group 38" descr="Icon of gears. ">
            <a:extLst>
              <a:ext uri="{FF2B5EF4-FFF2-40B4-BE49-F238E27FC236}">
                <a16:creationId xmlns="" xmlns:a16="http://schemas.microsoft.com/office/drawing/2014/main" id="{5BC0E3F0-447D-4721-AB1F-C8243BA36671}"/>
              </a:ext>
            </a:extLst>
          </p:cNvPr>
          <p:cNvGrpSpPr/>
          <p:nvPr/>
        </p:nvGrpSpPr>
        <p:grpSpPr>
          <a:xfrm>
            <a:off x="8038137" y="2204072"/>
            <a:ext cx="441834" cy="431865"/>
            <a:chOff x="7613650" y="1387475"/>
            <a:chExt cx="284163" cy="284163"/>
          </a:xfrm>
          <a:solidFill>
            <a:schemeClr val="bg1"/>
          </a:solidFill>
        </p:grpSpPr>
        <p:sp>
          <p:nvSpPr>
            <p:cNvPr id="40" name="Freeform 4359">
              <a:extLst>
                <a:ext uri="{FF2B5EF4-FFF2-40B4-BE49-F238E27FC236}">
                  <a16:creationId xmlns="" xmlns:a16="http://schemas.microsoft.com/office/drawing/2014/main" id="{351831F3-9830-4A23-8B34-11A3FCCA02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13650" y="1471613"/>
              <a:ext cx="200025" cy="200025"/>
            </a:xfrm>
            <a:custGeom>
              <a:avLst/>
              <a:gdLst>
                <a:gd name="T0" fmla="*/ 276 w 629"/>
                <a:gd name="T1" fmla="*/ 436 h 629"/>
                <a:gd name="T2" fmla="*/ 233 w 629"/>
                <a:gd name="T3" fmla="*/ 411 h 629"/>
                <a:gd name="T4" fmla="*/ 202 w 629"/>
                <a:gd name="T5" fmla="*/ 374 h 629"/>
                <a:gd name="T6" fmla="*/ 187 w 629"/>
                <a:gd name="T7" fmla="*/ 325 h 629"/>
                <a:gd name="T8" fmla="*/ 192 w 629"/>
                <a:gd name="T9" fmla="*/ 274 h 629"/>
                <a:gd name="T10" fmla="*/ 216 w 629"/>
                <a:gd name="T11" fmla="*/ 231 h 629"/>
                <a:gd name="T12" fmla="*/ 253 w 629"/>
                <a:gd name="T13" fmla="*/ 199 h 629"/>
                <a:gd name="T14" fmla="*/ 301 w 629"/>
                <a:gd name="T15" fmla="*/ 184 h 629"/>
                <a:gd name="T16" fmla="*/ 352 w 629"/>
                <a:gd name="T17" fmla="*/ 190 h 629"/>
                <a:gd name="T18" fmla="*/ 395 w 629"/>
                <a:gd name="T19" fmla="*/ 213 h 629"/>
                <a:gd name="T20" fmla="*/ 426 w 629"/>
                <a:gd name="T21" fmla="*/ 252 h 629"/>
                <a:gd name="T22" fmla="*/ 441 w 629"/>
                <a:gd name="T23" fmla="*/ 300 h 629"/>
                <a:gd name="T24" fmla="*/ 436 w 629"/>
                <a:gd name="T25" fmla="*/ 350 h 629"/>
                <a:gd name="T26" fmla="*/ 413 w 629"/>
                <a:gd name="T27" fmla="*/ 394 h 629"/>
                <a:gd name="T28" fmla="*/ 375 w 629"/>
                <a:gd name="T29" fmla="*/ 425 h 629"/>
                <a:gd name="T30" fmla="*/ 327 w 629"/>
                <a:gd name="T31" fmla="*/ 440 h 629"/>
                <a:gd name="T32" fmla="*/ 572 w 629"/>
                <a:gd name="T33" fmla="*/ 346 h 629"/>
                <a:gd name="T34" fmla="*/ 574 w 629"/>
                <a:gd name="T35" fmla="*/ 302 h 629"/>
                <a:gd name="T36" fmla="*/ 620 w 629"/>
                <a:gd name="T37" fmla="*/ 241 h 629"/>
                <a:gd name="T38" fmla="*/ 628 w 629"/>
                <a:gd name="T39" fmla="*/ 231 h 629"/>
                <a:gd name="T40" fmla="*/ 625 w 629"/>
                <a:gd name="T41" fmla="*/ 219 h 629"/>
                <a:gd name="T42" fmla="*/ 544 w 629"/>
                <a:gd name="T43" fmla="*/ 84 h 629"/>
                <a:gd name="T44" fmla="*/ 532 w 629"/>
                <a:gd name="T45" fmla="*/ 83 h 629"/>
                <a:gd name="T46" fmla="*/ 447 w 629"/>
                <a:gd name="T47" fmla="*/ 88 h 629"/>
                <a:gd name="T48" fmla="*/ 407 w 629"/>
                <a:gd name="T49" fmla="*/ 69 h 629"/>
                <a:gd name="T50" fmla="*/ 404 w 629"/>
                <a:gd name="T51" fmla="*/ 7 h 629"/>
                <a:gd name="T52" fmla="*/ 395 w 629"/>
                <a:gd name="T53" fmla="*/ 0 h 629"/>
                <a:gd name="T54" fmla="*/ 235 w 629"/>
                <a:gd name="T55" fmla="*/ 1 h 629"/>
                <a:gd name="T56" fmla="*/ 227 w 629"/>
                <a:gd name="T57" fmla="*/ 10 h 629"/>
                <a:gd name="T58" fmla="*/ 216 w 629"/>
                <a:gd name="T59" fmla="*/ 72 h 629"/>
                <a:gd name="T60" fmla="*/ 177 w 629"/>
                <a:gd name="T61" fmla="*/ 91 h 629"/>
                <a:gd name="T62" fmla="*/ 98 w 629"/>
                <a:gd name="T63" fmla="*/ 84 h 629"/>
                <a:gd name="T64" fmla="*/ 87 w 629"/>
                <a:gd name="T65" fmla="*/ 83 h 629"/>
                <a:gd name="T66" fmla="*/ 78 w 629"/>
                <a:gd name="T67" fmla="*/ 90 h 629"/>
                <a:gd name="T68" fmla="*/ 1 w 629"/>
                <a:gd name="T69" fmla="*/ 228 h 629"/>
                <a:gd name="T70" fmla="*/ 57 w 629"/>
                <a:gd name="T71" fmla="*/ 269 h 629"/>
                <a:gd name="T72" fmla="*/ 54 w 629"/>
                <a:gd name="T73" fmla="*/ 313 h 629"/>
                <a:gd name="T74" fmla="*/ 57 w 629"/>
                <a:gd name="T75" fmla="*/ 355 h 629"/>
                <a:gd name="T76" fmla="*/ 2 w 629"/>
                <a:gd name="T77" fmla="*/ 391 h 629"/>
                <a:gd name="T78" fmla="*/ 1 w 629"/>
                <a:gd name="T79" fmla="*/ 402 h 629"/>
                <a:gd name="T80" fmla="*/ 86 w 629"/>
                <a:gd name="T81" fmla="*/ 543 h 629"/>
                <a:gd name="T82" fmla="*/ 98 w 629"/>
                <a:gd name="T83" fmla="*/ 542 h 629"/>
                <a:gd name="T84" fmla="*/ 177 w 629"/>
                <a:gd name="T85" fmla="*/ 533 h 629"/>
                <a:gd name="T86" fmla="*/ 216 w 629"/>
                <a:gd name="T87" fmla="*/ 552 h 629"/>
                <a:gd name="T88" fmla="*/ 227 w 629"/>
                <a:gd name="T89" fmla="*/ 620 h 629"/>
                <a:gd name="T90" fmla="*/ 235 w 629"/>
                <a:gd name="T91" fmla="*/ 628 h 629"/>
                <a:gd name="T92" fmla="*/ 395 w 629"/>
                <a:gd name="T93" fmla="*/ 629 h 629"/>
                <a:gd name="T94" fmla="*/ 404 w 629"/>
                <a:gd name="T95" fmla="*/ 623 h 629"/>
                <a:gd name="T96" fmla="*/ 407 w 629"/>
                <a:gd name="T97" fmla="*/ 556 h 629"/>
                <a:gd name="T98" fmla="*/ 447 w 629"/>
                <a:gd name="T99" fmla="*/ 538 h 629"/>
                <a:gd name="T100" fmla="*/ 533 w 629"/>
                <a:gd name="T101" fmla="*/ 543 h 629"/>
                <a:gd name="T102" fmla="*/ 545 w 629"/>
                <a:gd name="T103" fmla="*/ 543 h 629"/>
                <a:gd name="T104" fmla="*/ 627 w 629"/>
                <a:gd name="T105" fmla="*/ 405 h 629"/>
                <a:gd name="T106" fmla="*/ 628 w 629"/>
                <a:gd name="T107" fmla="*/ 394 h 629"/>
                <a:gd name="T108" fmla="*/ 621 w 629"/>
                <a:gd name="T109" fmla="*/ 385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29" h="629">
                  <a:moveTo>
                    <a:pt x="314" y="441"/>
                  </a:moveTo>
                  <a:lnTo>
                    <a:pt x="301" y="440"/>
                  </a:lnTo>
                  <a:lnTo>
                    <a:pt x="288" y="439"/>
                  </a:lnTo>
                  <a:lnTo>
                    <a:pt x="276" y="436"/>
                  </a:lnTo>
                  <a:lnTo>
                    <a:pt x="264" y="430"/>
                  </a:lnTo>
                  <a:lnTo>
                    <a:pt x="253" y="425"/>
                  </a:lnTo>
                  <a:lnTo>
                    <a:pt x="242" y="418"/>
                  </a:lnTo>
                  <a:lnTo>
                    <a:pt x="233" y="411"/>
                  </a:lnTo>
                  <a:lnTo>
                    <a:pt x="223" y="404"/>
                  </a:lnTo>
                  <a:lnTo>
                    <a:pt x="216" y="394"/>
                  </a:lnTo>
                  <a:lnTo>
                    <a:pt x="208" y="384"/>
                  </a:lnTo>
                  <a:lnTo>
                    <a:pt x="202" y="374"/>
                  </a:lnTo>
                  <a:lnTo>
                    <a:pt x="196" y="362"/>
                  </a:lnTo>
                  <a:lnTo>
                    <a:pt x="192" y="350"/>
                  </a:lnTo>
                  <a:lnTo>
                    <a:pt x="189" y="338"/>
                  </a:lnTo>
                  <a:lnTo>
                    <a:pt x="187" y="325"/>
                  </a:lnTo>
                  <a:lnTo>
                    <a:pt x="186" y="313"/>
                  </a:lnTo>
                  <a:lnTo>
                    <a:pt x="187" y="300"/>
                  </a:lnTo>
                  <a:lnTo>
                    <a:pt x="189" y="287"/>
                  </a:lnTo>
                  <a:lnTo>
                    <a:pt x="192" y="274"/>
                  </a:lnTo>
                  <a:lnTo>
                    <a:pt x="196" y="262"/>
                  </a:lnTo>
                  <a:lnTo>
                    <a:pt x="202" y="252"/>
                  </a:lnTo>
                  <a:lnTo>
                    <a:pt x="208" y="241"/>
                  </a:lnTo>
                  <a:lnTo>
                    <a:pt x="216" y="231"/>
                  </a:lnTo>
                  <a:lnTo>
                    <a:pt x="223" y="222"/>
                  </a:lnTo>
                  <a:lnTo>
                    <a:pt x="233" y="213"/>
                  </a:lnTo>
                  <a:lnTo>
                    <a:pt x="242" y="206"/>
                  </a:lnTo>
                  <a:lnTo>
                    <a:pt x="253" y="199"/>
                  </a:lnTo>
                  <a:lnTo>
                    <a:pt x="264" y="194"/>
                  </a:lnTo>
                  <a:lnTo>
                    <a:pt x="276" y="190"/>
                  </a:lnTo>
                  <a:lnTo>
                    <a:pt x="288" y="186"/>
                  </a:lnTo>
                  <a:lnTo>
                    <a:pt x="301" y="184"/>
                  </a:lnTo>
                  <a:lnTo>
                    <a:pt x="314" y="184"/>
                  </a:lnTo>
                  <a:lnTo>
                    <a:pt x="327" y="184"/>
                  </a:lnTo>
                  <a:lnTo>
                    <a:pt x="340" y="186"/>
                  </a:lnTo>
                  <a:lnTo>
                    <a:pt x="352" y="190"/>
                  </a:lnTo>
                  <a:lnTo>
                    <a:pt x="363" y="194"/>
                  </a:lnTo>
                  <a:lnTo>
                    <a:pt x="375" y="199"/>
                  </a:lnTo>
                  <a:lnTo>
                    <a:pt x="386" y="206"/>
                  </a:lnTo>
                  <a:lnTo>
                    <a:pt x="395" y="213"/>
                  </a:lnTo>
                  <a:lnTo>
                    <a:pt x="404" y="222"/>
                  </a:lnTo>
                  <a:lnTo>
                    <a:pt x="413" y="231"/>
                  </a:lnTo>
                  <a:lnTo>
                    <a:pt x="420" y="241"/>
                  </a:lnTo>
                  <a:lnTo>
                    <a:pt x="426" y="252"/>
                  </a:lnTo>
                  <a:lnTo>
                    <a:pt x="432" y="262"/>
                  </a:lnTo>
                  <a:lnTo>
                    <a:pt x="436" y="274"/>
                  </a:lnTo>
                  <a:lnTo>
                    <a:pt x="439" y="287"/>
                  </a:lnTo>
                  <a:lnTo>
                    <a:pt x="441" y="300"/>
                  </a:lnTo>
                  <a:lnTo>
                    <a:pt x="443" y="313"/>
                  </a:lnTo>
                  <a:lnTo>
                    <a:pt x="441" y="325"/>
                  </a:lnTo>
                  <a:lnTo>
                    <a:pt x="439" y="338"/>
                  </a:lnTo>
                  <a:lnTo>
                    <a:pt x="436" y="350"/>
                  </a:lnTo>
                  <a:lnTo>
                    <a:pt x="432" y="362"/>
                  </a:lnTo>
                  <a:lnTo>
                    <a:pt x="426" y="374"/>
                  </a:lnTo>
                  <a:lnTo>
                    <a:pt x="420" y="384"/>
                  </a:lnTo>
                  <a:lnTo>
                    <a:pt x="413" y="394"/>
                  </a:lnTo>
                  <a:lnTo>
                    <a:pt x="404" y="404"/>
                  </a:lnTo>
                  <a:lnTo>
                    <a:pt x="395" y="411"/>
                  </a:lnTo>
                  <a:lnTo>
                    <a:pt x="386" y="418"/>
                  </a:lnTo>
                  <a:lnTo>
                    <a:pt x="375" y="425"/>
                  </a:lnTo>
                  <a:lnTo>
                    <a:pt x="363" y="430"/>
                  </a:lnTo>
                  <a:lnTo>
                    <a:pt x="352" y="436"/>
                  </a:lnTo>
                  <a:lnTo>
                    <a:pt x="340" y="439"/>
                  </a:lnTo>
                  <a:lnTo>
                    <a:pt x="327" y="440"/>
                  </a:lnTo>
                  <a:lnTo>
                    <a:pt x="314" y="441"/>
                  </a:lnTo>
                  <a:close/>
                  <a:moveTo>
                    <a:pt x="621" y="385"/>
                  </a:moveTo>
                  <a:lnTo>
                    <a:pt x="571" y="355"/>
                  </a:lnTo>
                  <a:lnTo>
                    <a:pt x="572" y="346"/>
                  </a:lnTo>
                  <a:lnTo>
                    <a:pt x="573" y="335"/>
                  </a:lnTo>
                  <a:lnTo>
                    <a:pt x="574" y="323"/>
                  </a:lnTo>
                  <a:lnTo>
                    <a:pt x="574" y="313"/>
                  </a:lnTo>
                  <a:lnTo>
                    <a:pt x="574" y="302"/>
                  </a:lnTo>
                  <a:lnTo>
                    <a:pt x="573" y="291"/>
                  </a:lnTo>
                  <a:lnTo>
                    <a:pt x="572" y="280"/>
                  </a:lnTo>
                  <a:lnTo>
                    <a:pt x="570" y="269"/>
                  </a:lnTo>
                  <a:lnTo>
                    <a:pt x="620" y="241"/>
                  </a:lnTo>
                  <a:lnTo>
                    <a:pt x="623" y="239"/>
                  </a:lnTo>
                  <a:lnTo>
                    <a:pt x="624" y="237"/>
                  </a:lnTo>
                  <a:lnTo>
                    <a:pt x="627" y="234"/>
                  </a:lnTo>
                  <a:lnTo>
                    <a:pt x="628" y="231"/>
                  </a:lnTo>
                  <a:lnTo>
                    <a:pt x="628" y="228"/>
                  </a:lnTo>
                  <a:lnTo>
                    <a:pt x="628" y="226"/>
                  </a:lnTo>
                  <a:lnTo>
                    <a:pt x="628" y="223"/>
                  </a:lnTo>
                  <a:lnTo>
                    <a:pt x="625" y="219"/>
                  </a:lnTo>
                  <a:lnTo>
                    <a:pt x="551" y="90"/>
                  </a:lnTo>
                  <a:lnTo>
                    <a:pt x="548" y="87"/>
                  </a:lnTo>
                  <a:lnTo>
                    <a:pt x="546" y="85"/>
                  </a:lnTo>
                  <a:lnTo>
                    <a:pt x="544" y="84"/>
                  </a:lnTo>
                  <a:lnTo>
                    <a:pt x="541" y="83"/>
                  </a:lnTo>
                  <a:lnTo>
                    <a:pt x="539" y="81"/>
                  </a:lnTo>
                  <a:lnTo>
                    <a:pt x="536" y="81"/>
                  </a:lnTo>
                  <a:lnTo>
                    <a:pt x="532" y="83"/>
                  </a:lnTo>
                  <a:lnTo>
                    <a:pt x="530" y="84"/>
                  </a:lnTo>
                  <a:lnTo>
                    <a:pt x="481" y="113"/>
                  </a:lnTo>
                  <a:lnTo>
                    <a:pt x="465" y="99"/>
                  </a:lnTo>
                  <a:lnTo>
                    <a:pt x="447" y="88"/>
                  </a:lnTo>
                  <a:lnTo>
                    <a:pt x="438" y="83"/>
                  </a:lnTo>
                  <a:lnTo>
                    <a:pt x="429" y="77"/>
                  </a:lnTo>
                  <a:lnTo>
                    <a:pt x="418" y="73"/>
                  </a:lnTo>
                  <a:lnTo>
                    <a:pt x="407" y="69"/>
                  </a:lnTo>
                  <a:lnTo>
                    <a:pt x="407" y="15"/>
                  </a:lnTo>
                  <a:lnTo>
                    <a:pt x="407" y="12"/>
                  </a:lnTo>
                  <a:lnTo>
                    <a:pt x="406" y="10"/>
                  </a:lnTo>
                  <a:lnTo>
                    <a:pt x="404" y="7"/>
                  </a:lnTo>
                  <a:lnTo>
                    <a:pt x="403" y="4"/>
                  </a:lnTo>
                  <a:lnTo>
                    <a:pt x="401" y="2"/>
                  </a:lnTo>
                  <a:lnTo>
                    <a:pt x="398" y="1"/>
                  </a:lnTo>
                  <a:lnTo>
                    <a:pt x="395" y="0"/>
                  </a:lnTo>
                  <a:lnTo>
                    <a:pt x="392" y="0"/>
                  </a:lnTo>
                  <a:lnTo>
                    <a:pt x="241" y="0"/>
                  </a:lnTo>
                  <a:lnTo>
                    <a:pt x="238" y="0"/>
                  </a:lnTo>
                  <a:lnTo>
                    <a:pt x="235" y="1"/>
                  </a:lnTo>
                  <a:lnTo>
                    <a:pt x="233" y="2"/>
                  </a:lnTo>
                  <a:lnTo>
                    <a:pt x="231" y="4"/>
                  </a:lnTo>
                  <a:lnTo>
                    <a:pt x="229" y="7"/>
                  </a:lnTo>
                  <a:lnTo>
                    <a:pt x="227" y="10"/>
                  </a:lnTo>
                  <a:lnTo>
                    <a:pt x="226" y="12"/>
                  </a:lnTo>
                  <a:lnTo>
                    <a:pt x="226" y="15"/>
                  </a:lnTo>
                  <a:lnTo>
                    <a:pt x="226" y="69"/>
                  </a:lnTo>
                  <a:lnTo>
                    <a:pt x="216" y="72"/>
                  </a:lnTo>
                  <a:lnTo>
                    <a:pt x="206" y="76"/>
                  </a:lnTo>
                  <a:lnTo>
                    <a:pt x="196" y="80"/>
                  </a:lnTo>
                  <a:lnTo>
                    <a:pt x="187" y="86"/>
                  </a:lnTo>
                  <a:lnTo>
                    <a:pt x="177" y="91"/>
                  </a:lnTo>
                  <a:lnTo>
                    <a:pt x="168" y="98"/>
                  </a:lnTo>
                  <a:lnTo>
                    <a:pt x="159" y="105"/>
                  </a:lnTo>
                  <a:lnTo>
                    <a:pt x="149" y="113"/>
                  </a:lnTo>
                  <a:lnTo>
                    <a:pt x="98" y="84"/>
                  </a:lnTo>
                  <a:lnTo>
                    <a:pt x="96" y="83"/>
                  </a:lnTo>
                  <a:lnTo>
                    <a:pt x="93" y="81"/>
                  </a:lnTo>
                  <a:lnTo>
                    <a:pt x="90" y="81"/>
                  </a:lnTo>
                  <a:lnTo>
                    <a:pt x="87" y="83"/>
                  </a:lnTo>
                  <a:lnTo>
                    <a:pt x="84" y="84"/>
                  </a:lnTo>
                  <a:lnTo>
                    <a:pt x="82" y="85"/>
                  </a:lnTo>
                  <a:lnTo>
                    <a:pt x="80" y="87"/>
                  </a:lnTo>
                  <a:lnTo>
                    <a:pt x="78" y="90"/>
                  </a:lnTo>
                  <a:lnTo>
                    <a:pt x="3" y="219"/>
                  </a:lnTo>
                  <a:lnTo>
                    <a:pt x="1" y="222"/>
                  </a:lnTo>
                  <a:lnTo>
                    <a:pt x="1" y="225"/>
                  </a:lnTo>
                  <a:lnTo>
                    <a:pt x="1" y="228"/>
                  </a:lnTo>
                  <a:lnTo>
                    <a:pt x="1" y="230"/>
                  </a:lnTo>
                  <a:lnTo>
                    <a:pt x="4" y="236"/>
                  </a:lnTo>
                  <a:lnTo>
                    <a:pt x="8" y="241"/>
                  </a:lnTo>
                  <a:lnTo>
                    <a:pt x="57" y="269"/>
                  </a:lnTo>
                  <a:lnTo>
                    <a:pt x="56" y="280"/>
                  </a:lnTo>
                  <a:lnTo>
                    <a:pt x="55" y="291"/>
                  </a:lnTo>
                  <a:lnTo>
                    <a:pt x="54" y="302"/>
                  </a:lnTo>
                  <a:lnTo>
                    <a:pt x="54" y="313"/>
                  </a:lnTo>
                  <a:lnTo>
                    <a:pt x="54" y="323"/>
                  </a:lnTo>
                  <a:lnTo>
                    <a:pt x="55" y="335"/>
                  </a:lnTo>
                  <a:lnTo>
                    <a:pt x="56" y="346"/>
                  </a:lnTo>
                  <a:lnTo>
                    <a:pt x="57" y="355"/>
                  </a:lnTo>
                  <a:lnTo>
                    <a:pt x="7" y="385"/>
                  </a:lnTo>
                  <a:lnTo>
                    <a:pt x="5" y="387"/>
                  </a:lnTo>
                  <a:lnTo>
                    <a:pt x="3" y="389"/>
                  </a:lnTo>
                  <a:lnTo>
                    <a:pt x="2" y="391"/>
                  </a:lnTo>
                  <a:lnTo>
                    <a:pt x="1" y="394"/>
                  </a:lnTo>
                  <a:lnTo>
                    <a:pt x="0" y="396"/>
                  </a:lnTo>
                  <a:lnTo>
                    <a:pt x="1" y="399"/>
                  </a:lnTo>
                  <a:lnTo>
                    <a:pt x="1" y="402"/>
                  </a:lnTo>
                  <a:lnTo>
                    <a:pt x="2" y="405"/>
                  </a:lnTo>
                  <a:lnTo>
                    <a:pt x="78" y="536"/>
                  </a:lnTo>
                  <a:lnTo>
                    <a:pt x="81" y="540"/>
                  </a:lnTo>
                  <a:lnTo>
                    <a:pt x="86" y="543"/>
                  </a:lnTo>
                  <a:lnTo>
                    <a:pt x="89" y="544"/>
                  </a:lnTo>
                  <a:lnTo>
                    <a:pt x="93" y="544"/>
                  </a:lnTo>
                  <a:lnTo>
                    <a:pt x="95" y="543"/>
                  </a:lnTo>
                  <a:lnTo>
                    <a:pt x="98" y="542"/>
                  </a:lnTo>
                  <a:lnTo>
                    <a:pt x="149" y="513"/>
                  </a:lnTo>
                  <a:lnTo>
                    <a:pt x="159" y="520"/>
                  </a:lnTo>
                  <a:lnTo>
                    <a:pt x="168" y="527"/>
                  </a:lnTo>
                  <a:lnTo>
                    <a:pt x="177" y="533"/>
                  </a:lnTo>
                  <a:lnTo>
                    <a:pt x="187" y="539"/>
                  </a:lnTo>
                  <a:lnTo>
                    <a:pt x="196" y="544"/>
                  </a:lnTo>
                  <a:lnTo>
                    <a:pt x="206" y="549"/>
                  </a:lnTo>
                  <a:lnTo>
                    <a:pt x="216" y="552"/>
                  </a:lnTo>
                  <a:lnTo>
                    <a:pt x="226" y="556"/>
                  </a:lnTo>
                  <a:lnTo>
                    <a:pt x="226" y="614"/>
                  </a:lnTo>
                  <a:lnTo>
                    <a:pt x="226" y="617"/>
                  </a:lnTo>
                  <a:lnTo>
                    <a:pt x="227" y="620"/>
                  </a:lnTo>
                  <a:lnTo>
                    <a:pt x="229" y="623"/>
                  </a:lnTo>
                  <a:lnTo>
                    <a:pt x="231" y="625"/>
                  </a:lnTo>
                  <a:lnTo>
                    <a:pt x="233" y="627"/>
                  </a:lnTo>
                  <a:lnTo>
                    <a:pt x="235" y="628"/>
                  </a:lnTo>
                  <a:lnTo>
                    <a:pt x="238" y="629"/>
                  </a:lnTo>
                  <a:lnTo>
                    <a:pt x="241" y="629"/>
                  </a:lnTo>
                  <a:lnTo>
                    <a:pt x="392" y="629"/>
                  </a:lnTo>
                  <a:lnTo>
                    <a:pt x="395" y="629"/>
                  </a:lnTo>
                  <a:lnTo>
                    <a:pt x="398" y="628"/>
                  </a:lnTo>
                  <a:lnTo>
                    <a:pt x="401" y="627"/>
                  </a:lnTo>
                  <a:lnTo>
                    <a:pt x="403" y="625"/>
                  </a:lnTo>
                  <a:lnTo>
                    <a:pt x="404" y="623"/>
                  </a:lnTo>
                  <a:lnTo>
                    <a:pt x="406" y="620"/>
                  </a:lnTo>
                  <a:lnTo>
                    <a:pt x="407" y="617"/>
                  </a:lnTo>
                  <a:lnTo>
                    <a:pt x="407" y="614"/>
                  </a:lnTo>
                  <a:lnTo>
                    <a:pt x="407" y="556"/>
                  </a:lnTo>
                  <a:lnTo>
                    <a:pt x="418" y="552"/>
                  </a:lnTo>
                  <a:lnTo>
                    <a:pt x="429" y="548"/>
                  </a:lnTo>
                  <a:lnTo>
                    <a:pt x="438" y="544"/>
                  </a:lnTo>
                  <a:lnTo>
                    <a:pt x="447" y="538"/>
                  </a:lnTo>
                  <a:lnTo>
                    <a:pt x="465" y="527"/>
                  </a:lnTo>
                  <a:lnTo>
                    <a:pt x="481" y="513"/>
                  </a:lnTo>
                  <a:lnTo>
                    <a:pt x="530" y="542"/>
                  </a:lnTo>
                  <a:lnTo>
                    <a:pt x="533" y="543"/>
                  </a:lnTo>
                  <a:lnTo>
                    <a:pt x="537" y="544"/>
                  </a:lnTo>
                  <a:lnTo>
                    <a:pt x="539" y="544"/>
                  </a:lnTo>
                  <a:lnTo>
                    <a:pt x="542" y="543"/>
                  </a:lnTo>
                  <a:lnTo>
                    <a:pt x="545" y="543"/>
                  </a:lnTo>
                  <a:lnTo>
                    <a:pt x="547" y="540"/>
                  </a:lnTo>
                  <a:lnTo>
                    <a:pt x="550" y="539"/>
                  </a:lnTo>
                  <a:lnTo>
                    <a:pt x="552" y="536"/>
                  </a:lnTo>
                  <a:lnTo>
                    <a:pt x="627" y="405"/>
                  </a:lnTo>
                  <a:lnTo>
                    <a:pt x="628" y="402"/>
                  </a:lnTo>
                  <a:lnTo>
                    <a:pt x="628" y="399"/>
                  </a:lnTo>
                  <a:lnTo>
                    <a:pt x="629" y="396"/>
                  </a:lnTo>
                  <a:lnTo>
                    <a:pt x="628" y="394"/>
                  </a:lnTo>
                  <a:lnTo>
                    <a:pt x="627" y="391"/>
                  </a:lnTo>
                  <a:lnTo>
                    <a:pt x="625" y="389"/>
                  </a:lnTo>
                  <a:lnTo>
                    <a:pt x="623" y="387"/>
                  </a:lnTo>
                  <a:lnTo>
                    <a:pt x="621" y="3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" name="Freeform 4360">
              <a:extLst>
                <a:ext uri="{FF2B5EF4-FFF2-40B4-BE49-F238E27FC236}">
                  <a16:creationId xmlns="" xmlns:a16="http://schemas.microsoft.com/office/drawing/2014/main" id="{CDB8F87B-81A2-480F-ADA8-BFB5FD890A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81925" y="1387475"/>
              <a:ext cx="115888" cy="117475"/>
            </a:xfrm>
            <a:custGeom>
              <a:avLst/>
              <a:gdLst>
                <a:gd name="T0" fmla="*/ 160 w 362"/>
                <a:gd name="T1" fmla="*/ 252 h 369"/>
                <a:gd name="T2" fmla="*/ 135 w 362"/>
                <a:gd name="T3" fmla="*/ 238 h 369"/>
                <a:gd name="T4" fmla="*/ 118 w 362"/>
                <a:gd name="T5" fmla="*/ 218 h 369"/>
                <a:gd name="T6" fmla="*/ 109 w 362"/>
                <a:gd name="T7" fmla="*/ 190 h 369"/>
                <a:gd name="T8" fmla="*/ 113 w 362"/>
                <a:gd name="T9" fmla="*/ 162 h 369"/>
                <a:gd name="T10" fmla="*/ 125 w 362"/>
                <a:gd name="T11" fmla="*/ 138 h 369"/>
                <a:gd name="T12" fmla="*/ 147 w 362"/>
                <a:gd name="T13" fmla="*/ 121 h 369"/>
                <a:gd name="T14" fmla="*/ 174 w 362"/>
                <a:gd name="T15" fmla="*/ 112 h 369"/>
                <a:gd name="T16" fmla="*/ 202 w 362"/>
                <a:gd name="T17" fmla="*/ 114 h 369"/>
                <a:gd name="T18" fmla="*/ 226 w 362"/>
                <a:gd name="T19" fmla="*/ 128 h 369"/>
                <a:gd name="T20" fmla="*/ 244 w 362"/>
                <a:gd name="T21" fmla="*/ 149 h 369"/>
                <a:gd name="T22" fmla="*/ 252 w 362"/>
                <a:gd name="T23" fmla="*/ 176 h 369"/>
                <a:gd name="T24" fmla="*/ 250 w 362"/>
                <a:gd name="T25" fmla="*/ 205 h 369"/>
                <a:gd name="T26" fmla="*/ 236 w 362"/>
                <a:gd name="T27" fmla="*/ 229 h 369"/>
                <a:gd name="T28" fmla="*/ 215 w 362"/>
                <a:gd name="T29" fmla="*/ 247 h 369"/>
                <a:gd name="T30" fmla="*/ 189 w 362"/>
                <a:gd name="T31" fmla="*/ 254 h 369"/>
                <a:gd name="T32" fmla="*/ 328 w 362"/>
                <a:gd name="T33" fmla="*/ 195 h 369"/>
                <a:gd name="T34" fmla="*/ 354 w 362"/>
                <a:gd name="T35" fmla="*/ 144 h 369"/>
                <a:gd name="T36" fmla="*/ 361 w 362"/>
                <a:gd name="T37" fmla="*/ 136 h 369"/>
                <a:gd name="T38" fmla="*/ 360 w 362"/>
                <a:gd name="T39" fmla="*/ 124 h 369"/>
                <a:gd name="T40" fmla="*/ 316 w 362"/>
                <a:gd name="T41" fmla="*/ 53 h 369"/>
                <a:gd name="T42" fmla="*/ 304 w 362"/>
                <a:gd name="T43" fmla="*/ 52 h 369"/>
                <a:gd name="T44" fmla="*/ 256 w 362"/>
                <a:gd name="T45" fmla="*/ 56 h 369"/>
                <a:gd name="T46" fmla="*/ 236 w 362"/>
                <a:gd name="T47" fmla="*/ 10 h 369"/>
                <a:gd name="T48" fmla="*/ 229 w 362"/>
                <a:gd name="T49" fmla="*/ 2 h 369"/>
                <a:gd name="T50" fmla="*/ 146 w 362"/>
                <a:gd name="T51" fmla="*/ 0 h 369"/>
                <a:gd name="T52" fmla="*/ 135 w 362"/>
                <a:gd name="T53" fmla="*/ 3 h 369"/>
                <a:gd name="T54" fmla="*/ 131 w 362"/>
                <a:gd name="T55" fmla="*/ 14 h 369"/>
                <a:gd name="T56" fmla="*/ 99 w 362"/>
                <a:gd name="T57" fmla="*/ 63 h 369"/>
                <a:gd name="T58" fmla="*/ 55 w 362"/>
                <a:gd name="T59" fmla="*/ 51 h 369"/>
                <a:gd name="T60" fmla="*/ 44 w 362"/>
                <a:gd name="T61" fmla="*/ 54 h 369"/>
                <a:gd name="T62" fmla="*/ 1 w 362"/>
                <a:gd name="T63" fmla="*/ 126 h 369"/>
                <a:gd name="T64" fmla="*/ 2 w 362"/>
                <a:gd name="T65" fmla="*/ 139 h 369"/>
                <a:gd name="T66" fmla="*/ 36 w 362"/>
                <a:gd name="T67" fmla="*/ 160 h 369"/>
                <a:gd name="T68" fmla="*/ 36 w 362"/>
                <a:gd name="T69" fmla="*/ 207 h 369"/>
                <a:gd name="T70" fmla="*/ 1 w 362"/>
                <a:gd name="T71" fmla="*/ 230 h 369"/>
                <a:gd name="T72" fmla="*/ 1 w 362"/>
                <a:gd name="T73" fmla="*/ 240 h 369"/>
                <a:gd name="T74" fmla="*/ 44 w 362"/>
                <a:gd name="T75" fmla="*/ 313 h 369"/>
                <a:gd name="T76" fmla="*/ 60 w 362"/>
                <a:gd name="T77" fmla="*/ 314 h 369"/>
                <a:gd name="T78" fmla="*/ 120 w 362"/>
                <a:gd name="T79" fmla="*/ 316 h 369"/>
                <a:gd name="T80" fmla="*/ 132 w 362"/>
                <a:gd name="T81" fmla="*/ 359 h 369"/>
                <a:gd name="T82" fmla="*/ 140 w 362"/>
                <a:gd name="T83" fmla="*/ 368 h 369"/>
                <a:gd name="T84" fmla="*/ 225 w 362"/>
                <a:gd name="T85" fmla="*/ 368 h 369"/>
                <a:gd name="T86" fmla="*/ 233 w 362"/>
                <a:gd name="T87" fmla="*/ 361 h 369"/>
                <a:gd name="T88" fmla="*/ 237 w 362"/>
                <a:gd name="T89" fmla="*/ 321 h 369"/>
                <a:gd name="T90" fmla="*/ 274 w 362"/>
                <a:gd name="T91" fmla="*/ 298 h 369"/>
                <a:gd name="T92" fmla="*/ 310 w 362"/>
                <a:gd name="T93" fmla="*/ 316 h 369"/>
                <a:gd name="T94" fmla="*/ 360 w 362"/>
                <a:gd name="T95" fmla="*/ 243 h 369"/>
                <a:gd name="T96" fmla="*/ 362 w 362"/>
                <a:gd name="T97" fmla="*/ 232 h 369"/>
                <a:gd name="T98" fmla="*/ 354 w 362"/>
                <a:gd name="T99" fmla="*/ 223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62" h="369">
                  <a:moveTo>
                    <a:pt x="181" y="255"/>
                  </a:moveTo>
                  <a:lnTo>
                    <a:pt x="174" y="254"/>
                  </a:lnTo>
                  <a:lnTo>
                    <a:pt x="166" y="253"/>
                  </a:lnTo>
                  <a:lnTo>
                    <a:pt x="160" y="252"/>
                  </a:lnTo>
                  <a:lnTo>
                    <a:pt x="153" y="249"/>
                  </a:lnTo>
                  <a:lnTo>
                    <a:pt x="147" y="247"/>
                  </a:lnTo>
                  <a:lnTo>
                    <a:pt x="141" y="243"/>
                  </a:lnTo>
                  <a:lnTo>
                    <a:pt x="135" y="238"/>
                  </a:lnTo>
                  <a:lnTo>
                    <a:pt x="131" y="234"/>
                  </a:lnTo>
                  <a:lnTo>
                    <a:pt x="125" y="229"/>
                  </a:lnTo>
                  <a:lnTo>
                    <a:pt x="122" y="223"/>
                  </a:lnTo>
                  <a:lnTo>
                    <a:pt x="118" y="218"/>
                  </a:lnTo>
                  <a:lnTo>
                    <a:pt x="115" y="212"/>
                  </a:lnTo>
                  <a:lnTo>
                    <a:pt x="113" y="205"/>
                  </a:lnTo>
                  <a:lnTo>
                    <a:pt x="110" y="198"/>
                  </a:lnTo>
                  <a:lnTo>
                    <a:pt x="109" y="190"/>
                  </a:lnTo>
                  <a:lnTo>
                    <a:pt x="109" y="183"/>
                  </a:lnTo>
                  <a:lnTo>
                    <a:pt x="109" y="176"/>
                  </a:lnTo>
                  <a:lnTo>
                    <a:pt x="110" y="169"/>
                  </a:lnTo>
                  <a:lnTo>
                    <a:pt x="113" y="162"/>
                  </a:lnTo>
                  <a:lnTo>
                    <a:pt x="115" y="156"/>
                  </a:lnTo>
                  <a:lnTo>
                    <a:pt x="118" y="149"/>
                  </a:lnTo>
                  <a:lnTo>
                    <a:pt x="122" y="143"/>
                  </a:lnTo>
                  <a:lnTo>
                    <a:pt x="125" y="138"/>
                  </a:lnTo>
                  <a:lnTo>
                    <a:pt x="131" y="132"/>
                  </a:lnTo>
                  <a:lnTo>
                    <a:pt x="135" y="128"/>
                  </a:lnTo>
                  <a:lnTo>
                    <a:pt x="141" y="124"/>
                  </a:lnTo>
                  <a:lnTo>
                    <a:pt x="147" y="121"/>
                  </a:lnTo>
                  <a:lnTo>
                    <a:pt x="153" y="117"/>
                  </a:lnTo>
                  <a:lnTo>
                    <a:pt x="160" y="114"/>
                  </a:lnTo>
                  <a:lnTo>
                    <a:pt x="166" y="113"/>
                  </a:lnTo>
                  <a:lnTo>
                    <a:pt x="174" y="112"/>
                  </a:lnTo>
                  <a:lnTo>
                    <a:pt x="181" y="111"/>
                  </a:lnTo>
                  <a:lnTo>
                    <a:pt x="189" y="112"/>
                  </a:lnTo>
                  <a:lnTo>
                    <a:pt x="195" y="113"/>
                  </a:lnTo>
                  <a:lnTo>
                    <a:pt x="202" y="114"/>
                  </a:lnTo>
                  <a:lnTo>
                    <a:pt x="209" y="117"/>
                  </a:lnTo>
                  <a:lnTo>
                    <a:pt x="215" y="121"/>
                  </a:lnTo>
                  <a:lnTo>
                    <a:pt x="221" y="124"/>
                  </a:lnTo>
                  <a:lnTo>
                    <a:pt x="226" y="128"/>
                  </a:lnTo>
                  <a:lnTo>
                    <a:pt x="231" y="132"/>
                  </a:lnTo>
                  <a:lnTo>
                    <a:pt x="236" y="138"/>
                  </a:lnTo>
                  <a:lnTo>
                    <a:pt x="240" y="143"/>
                  </a:lnTo>
                  <a:lnTo>
                    <a:pt x="244" y="149"/>
                  </a:lnTo>
                  <a:lnTo>
                    <a:pt x="247" y="156"/>
                  </a:lnTo>
                  <a:lnTo>
                    <a:pt x="250" y="162"/>
                  </a:lnTo>
                  <a:lnTo>
                    <a:pt x="251" y="169"/>
                  </a:lnTo>
                  <a:lnTo>
                    <a:pt x="252" y="176"/>
                  </a:lnTo>
                  <a:lnTo>
                    <a:pt x="253" y="183"/>
                  </a:lnTo>
                  <a:lnTo>
                    <a:pt x="252" y="190"/>
                  </a:lnTo>
                  <a:lnTo>
                    <a:pt x="251" y="198"/>
                  </a:lnTo>
                  <a:lnTo>
                    <a:pt x="250" y="205"/>
                  </a:lnTo>
                  <a:lnTo>
                    <a:pt x="247" y="212"/>
                  </a:lnTo>
                  <a:lnTo>
                    <a:pt x="244" y="218"/>
                  </a:lnTo>
                  <a:lnTo>
                    <a:pt x="240" y="223"/>
                  </a:lnTo>
                  <a:lnTo>
                    <a:pt x="236" y="229"/>
                  </a:lnTo>
                  <a:lnTo>
                    <a:pt x="231" y="234"/>
                  </a:lnTo>
                  <a:lnTo>
                    <a:pt x="226" y="238"/>
                  </a:lnTo>
                  <a:lnTo>
                    <a:pt x="221" y="243"/>
                  </a:lnTo>
                  <a:lnTo>
                    <a:pt x="215" y="247"/>
                  </a:lnTo>
                  <a:lnTo>
                    <a:pt x="209" y="249"/>
                  </a:lnTo>
                  <a:lnTo>
                    <a:pt x="202" y="252"/>
                  </a:lnTo>
                  <a:lnTo>
                    <a:pt x="195" y="253"/>
                  </a:lnTo>
                  <a:lnTo>
                    <a:pt x="189" y="254"/>
                  </a:lnTo>
                  <a:lnTo>
                    <a:pt x="181" y="255"/>
                  </a:lnTo>
                  <a:close/>
                  <a:moveTo>
                    <a:pt x="354" y="223"/>
                  </a:moveTo>
                  <a:lnTo>
                    <a:pt x="327" y="207"/>
                  </a:lnTo>
                  <a:lnTo>
                    <a:pt x="328" y="195"/>
                  </a:lnTo>
                  <a:lnTo>
                    <a:pt x="328" y="183"/>
                  </a:lnTo>
                  <a:lnTo>
                    <a:pt x="328" y="172"/>
                  </a:lnTo>
                  <a:lnTo>
                    <a:pt x="327" y="160"/>
                  </a:lnTo>
                  <a:lnTo>
                    <a:pt x="354" y="144"/>
                  </a:lnTo>
                  <a:lnTo>
                    <a:pt x="357" y="143"/>
                  </a:lnTo>
                  <a:lnTo>
                    <a:pt x="359" y="141"/>
                  </a:lnTo>
                  <a:lnTo>
                    <a:pt x="360" y="139"/>
                  </a:lnTo>
                  <a:lnTo>
                    <a:pt x="361" y="136"/>
                  </a:lnTo>
                  <a:lnTo>
                    <a:pt x="362" y="132"/>
                  </a:lnTo>
                  <a:lnTo>
                    <a:pt x="362" y="129"/>
                  </a:lnTo>
                  <a:lnTo>
                    <a:pt x="361" y="126"/>
                  </a:lnTo>
                  <a:lnTo>
                    <a:pt x="360" y="124"/>
                  </a:lnTo>
                  <a:lnTo>
                    <a:pt x="322" y="59"/>
                  </a:lnTo>
                  <a:lnTo>
                    <a:pt x="320" y="56"/>
                  </a:lnTo>
                  <a:lnTo>
                    <a:pt x="318" y="54"/>
                  </a:lnTo>
                  <a:lnTo>
                    <a:pt x="316" y="53"/>
                  </a:lnTo>
                  <a:lnTo>
                    <a:pt x="313" y="51"/>
                  </a:lnTo>
                  <a:lnTo>
                    <a:pt x="309" y="51"/>
                  </a:lnTo>
                  <a:lnTo>
                    <a:pt x="307" y="51"/>
                  </a:lnTo>
                  <a:lnTo>
                    <a:pt x="304" y="52"/>
                  </a:lnTo>
                  <a:lnTo>
                    <a:pt x="301" y="53"/>
                  </a:lnTo>
                  <a:lnTo>
                    <a:pt x="274" y="69"/>
                  </a:lnTo>
                  <a:lnTo>
                    <a:pt x="266" y="63"/>
                  </a:lnTo>
                  <a:lnTo>
                    <a:pt x="256" y="56"/>
                  </a:lnTo>
                  <a:lnTo>
                    <a:pt x="246" y="51"/>
                  </a:lnTo>
                  <a:lnTo>
                    <a:pt x="237" y="47"/>
                  </a:lnTo>
                  <a:lnTo>
                    <a:pt x="237" y="14"/>
                  </a:lnTo>
                  <a:lnTo>
                    <a:pt x="236" y="10"/>
                  </a:lnTo>
                  <a:lnTo>
                    <a:pt x="236" y="8"/>
                  </a:lnTo>
                  <a:lnTo>
                    <a:pt x="233" y="5"/>
                  </a:lnTo>
                  <a:lnTo>
                    <a:pt x="232" y="3"/>
                  </a:lnTo>
                  <a:lnTo>
                    <a:pt x="229" y="2"/>
                  </a:lnTo>
                  <a:lnTo>
                    <a:pt x="227" y="1"/>
                  </a:lnTo>
                  <a:lnTo>
                    <a:pt x="224" y="0"/>
                  </a:lnTo>
                  <a:lnTo>
                    <a:pt x="222" y="0"/>
                  </a:lnTo>
                  <a:lnTo>
                    <a:pt x="146" y="0"/>
                  </a:lnTo>
                  <a:lnTo>
                    <a:pt x="143" y="0"/>
                  </a:lnTo>
                  <a:lnTo>
                    <a:pt x="140" y="1"/>
                  </a:lnTo>
                  <a:lnTo>
                    <a:pt x="137" y="2"/>
                  </a:lnTo>
                  <a:lnTo>
                    <a:pt x="135" y="3"/>
                  </a:lnTo>
                  <a:lnTo>
                    <a:pt x="134" y="5"/>
                  </a:lnTo>
                  <a:lnTo>
                    <a:pt x="132" y="8"/>
                  </a:lnTo>
                  <a:lnTo>
                    <a:pt x="132" y="10"/>
                  </a:lnTo>
                  <a:lnTo>
                    <a:pt x="131" y="14"/>
                  </a:lnTo>
                  <a:lnTo>
                    <a:pt x="131" y="47"/>
                  </a:lnTo>
                  <a:lnTo>
                    <a:pt x="120" y="52"/>
                  </a:lnTo>
                  <a:lnTo>
                    <a:pt x="109" y="57"/>
                  </a:lnTo>
                  <a:lnTo>
                    <a:pt x="99" y="63"/>
                  </a:lnTo>
                  <a:lnTo>
                    <a:pt x="90" y="69"/>
                  </a:lnTo>
                  <a:lnTo>
                    <a:pt x="61" y="53"/>
                  </a:lnTo>
                  <a:lnTo>
                    <a:pt x="58" y="52"/>
                  </a:lnTo>
                  <a:lnTo>
                    <a:pt x="55" y="51"/>
                  </a:lnTo>
                  <a:lnTo>
                    <a:pt x="53" y="51"/>
                  </a:lnTo>
                  <a:lnTo>
                    <a:pt x="49" y="51"/>
                  </a:lnTo>
                  <a:lnTo>
                    <a:pt x="47" y="52"/>
                  </a:lnTo>
                  <a:lnTo>
                    <a:pt x="44" y="54"/>
                  </a:lnTo>
                  <a:lnTo>
                    <a:pt x="42" y="56"/>
                  </a:lnTo>
                  <a:lnTo>
                    <a:pt x="41" y="59"/>
                  </a:lnTo>
                  <a:lnTo>
                    <a:pt x="2" y="124"/>
                  </a:lnTo>
                  <a:lnTo>
                    <a:pt x="1" y="126"/>
                  </a:lnTo>
                  <a:lnTo>
                    <a:pt x="0" y="129"/>
                  </a:lnTo>
                  <a:lnTo>
                    <a:pt x="0" y="132"/>
                  </a:lnTo>
                  <a:lnTo>
                    <a:pt x="1" y="136"/>
                  </a:lnTo>
                  <a:lnTo>
                    <a:pt x="2" y="139"/>
                  </a:lnTo>
                  <a:lnTo>
                    <a:pt x="3" y="141"/>
                  </a:lnTo>
                  <a:lnTo>
                    <a:pt x="6" y="143"/>
                  </a:lnTo>
                  <a:lnTo>
                    <a:pt x="8" y="144"/>
                  </a:lnTo>
                  <a:lnTo>
                    <a:pt x="36" y="160"/>
                  </a:lnTo>
                  <a:lnTo>
                    <a:pt x="34" y="172"/>
                  </a:lnTo>
                  <a:lnTo>
                    <a:pt x="34" y="183"/>
                  </a:lnTo>
                  <a:lnTo>
                    <a:pt x="34" y="195"/>
                  </a:lnTo>
                  <a:lnTo>
                    <a:pt x="36" y="207"/>
                  </a:lnTo>
                  <a:lnTo>
                    <a:pt x="8" y="223"/>
                  </a:lnTo>
                  <a:lnTo>
                    <a:pt x="6" y="224"/>
                  </a:lnTo>
                  <a:lnTo>
                    <a:pt x="3" y="227"/>
                  </a:lnTo>
                  <a:lnTo>
                    <a:pt x="1" y="230"/>
                  </a:lnTo>
                  <a:lnTo>
                    <a:pt x="0" y="233"/>
                  </a:lnTo>
                  <a:lnTo>
                    <a:pt x="0" y="235"/>
                  </a:lnTo>
                  <a:lnTo>
                    <a:pt x="0" y="237"/>
                  </a:lnTo>
                  <a:lnTo>
                    <a:pt x="1" y="240"/>
                  </a:lnTo>
                  <a:lnTo>
                    <a:pt x="2" y="243"/>
                  </a:lnTo>
                  <a:lnTo>
                    <a:pt x="40" y="309"/>
                  </a:lnTo>
                  <a:lnTo>
                    <a:pt x="42" y="311"/>
                  </a:lnTo>
                  <a:lnTo>
                    <a:pt x="44" y="313"/>
                  </a:lnTo>
                  <a:lnTo>
                    <a:pt x="46" y="314"/>
                  </a:lnTo>
                  <a:lnTo>
                    <a:pt x="48" y="315"/>
                  </a:lnTo>
                  <a:lnTo>
                    <a:pt x="55" y="316"/>
                  </a:lnTo>
                  <a:lnTo>
                    <a:pt x="60" y="314"/>
                  </a:lnTo>
                  <a:lnTo>
                    <a:pt x="90" y="297"/>
                  </a:lnTo>
                  <a:lnTo>
                    <a:pt x="99" y="304"/>
                  </a:lnTo>
                  <a:lnTo>
                    <a:pt x="109" y="310"/>
                  </a:lnTo>
                  <a:lnTo>
                    <a:pt x="120" y="316"/>
                  </a:lnTo>
                  <a:lnTo>
                    <a:pt x="131" y="321"/>
                  </a:lnTo>
                  <a:lnTo>
                    <a:pt x="131" y="354"/>
                  </a:lnTo>
                  <a:lnTo>
                    <a:pt x="132" y="356"/>
                  </a:lnTo>
                  <a:lnTo>
                    <a:pt x="132" y="359"/>
                  </a:lnTo>
                  <a:lnTo>
                    <a:pt x="134" y="361"/>
                  </a:lnTo>
                  <a:lnTo>
                    <a:pt x="135" y="363"/>
                  </a:lnTo>
                  <a:lnTo>
                    <a:pt x="137" y="366"/>
                  </a:lnTo>
                  <a:lnTo>
                    <a:pt x="140" y="368"/>
                  </a:lnTo>
                  <a:lnTo>
                    <a:pt x="143" y="368"/>
                  </a:lnTo>
                  <a:lnTo>
                    <a:pt x="146" y="369"/>
                  </a:lnTo>
                  <a:lnTo>
                    <a:pt x="222" y="369"/>
                  </a:lnTo>
                  <a:lnTo>
                    <a:pt x="225" y="368"/>
                  </a:lnTo>
                  <a:lnTo>
                    <a:pt x="227" y="368"/>
                  </a:lnTo>
                  <a:lnTo>
                    <a:pt x="229" y="366"/>
                  </a:lnTo>
                  <a:lnTo>
                    <a:pt x="232" y="363"/>
                  </a:lnTo>
                  <a:lnTo>
                    <a:pt x="233" y="361"/>
                  </a:lnTo>
                  <a:lnTo>
                    <a:pt x="236" y="359"/>
                  </a:lnTo>
                  <a:lnTo>
                    <a:pt x="236" y="356"/>
                  </a:lnTo>
                  <a:lnTo>
                    <a:pt x="237" y="354"/>
                  </a:lnTo>
                  <a:lnTo>
                    <a:pt x="237" y="321"/>
                  </a:lnTo>
                  <a:lnTo>
                    <a:pt x="246" y="316"/>
                  </a:lnTo>
                  <a:lnTo>
                    <a:pt x="256" y="311"/>
                  </a:lnTo>
                  <a:lnTo>
                    <a:pt x="266" y="305"/>
                  </a:lnTo>
                  <a:lnTo>
                    <a:pt x="274" y="298"/>
                  </a:lnTo>
                  <a:lnTo>
                    <a:pt x="302" y="313"/>
                  </a:lnTo>
                  <a:lnTo>
                    <a:pt x="305" y="315"/>
                  </a:lnTo>
                  <a:lnTo>
                    <a:pt x="307" y="315"/>
                  </a:lnTo>
                  <a:lnTo>
                    <a:pt x="310" y="316"/>
                  </a:lnTo>
                  <a:lnTo>
                    <a:pt x="314" y="316"/>
                  </a:lnTo>
                  <a:lnTo>
                    <a:pt x="319" y="313"/>
                  </a:lnTo>
                  <a:lnTo>
                    <a:pt x="322" y="309"/>
                  </a:lnTo>
                  <a:lnTo>
                    <a:pt x="360" y="243"/>
                  </a:lnTo>
                  <a:lnTo>
                    <a:pt x="362" y="240"/>
                  </a:lnTo>
                  <a:lnTo>
                    <a:pt x="362" y="237"/>
                  </a:lnTo>
                  <a:lnTo>
                    <a:pt x="362" y="234"/>
                  </a:lnTo>
                  <a:lnTo>
                    <a:pt x="362" y="232"/>
                  </a:lnTo>
                  <a:lnTo>
                    <a:pt x="361" y="229"/>
                  </a:lnTo>
                  <a:lnTo>
                    <a:pt x="359" y="227"/>
                  </a:lnTo>
                  <a:lnTo>
                    <a:pt x="357" y="224"/>
                  </a:lnTo>
                  <a:lnTo>
                    <a:pt x="354" y="2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42" name="Group 41" descr="Icon of human being and speech bubble. ">
            <a:extLst>
              <a:ext uri="{FF2B5EF4-FFF2-40B4-BE49-F238E27FC236}">
                <a16:creationId xmlns="" xmlns:a16="http://schemas.microsoft.com/office/drawing/2014/main" id="{E7EE81F4-E278-4BA7-8923-0D6DD1FEBDFA}"/>
              </a:ext>
            </a:extLst>
          </p:cNvPr>
          <p:cNvGrpSpPr/>
          <p:nvPr/>
        </p:nvGrpSpPr>
        <p:grpSpPr>
          <a:xfrm>
            <a:off x="10219273" y="2210153"/>
            <a:ext cx="488380" cy="408303"/>
            <a:chOff x="3171788" y="779462"/>
            <a:chExt cx="284163" cy="285751"/>
          </a:xfrm>
          <a:solidFill>
            <a:schemeClr val="bg1"/>
          </a:solidFill>
        </p:grpSpPr>
        <p:sp>
          <p:nvSpPr>
            <p:cNvPr id="56" name="Freeform 2993">
              <a:extLst>
                <a:ext uri="{FF2B5EF4-FFF2-40B4-BE49-F238E27FC236}">
                  <a16:creationId xmlns="" xmlns:a16="http://schemas.microsoft.com/office/drawing/2014/main" id="{DA50A160-1A41-427D-BA06-CB32B8C49A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0851" y="779462"/>
              <a:ext cx="165100" cy="196850"/>
            </a:xfrm>
            <a:custGeom>
              <a:avLst/>
              <a:gdLst>
                <a:gd name="T0" fmla="*/ 291 w 416"/>
                <a:gd name="T1" fmla="*/ 221 h 493"/>
                <a:gd name="T2" fmla="*/ 339 w 416"/>
                <a:gd name="T3" fmla="*/ 173 h 493"/>
                <a:gd name="T4" fmla="*/ 242 w 416"/>
                <a:gd name="T5" fmla="*/ 221 h 493"/>
                <a:gd name="T6" fmla="*/ 195 w 416"/>
                <a:gd name="T7" fmla="*/ 173 h 493"/>
                <a:gd name="T8" fmla="*/ 242 w 416"/>
                <a:gd name="T9" fmla="*/ 221 h 493"/>
                <a:gd name="T10" fmla="*/ 99 w 416"/>
                <a:gd name="T11" fmla="*/ 221 h 493"/>
                <a:gd name="T12" fmla="*/ 147 w 416"/>
                <a:gd name="T13" fmla="*/ 173 h 493"/>
                <a:gd name="T14" fmla="*/ 208 w 416"/>
                <a:gd name="T15" fmla="*/ 0 h 493"/>
                <a:gd name="T16" fmla="*/ 166 w 416"/>
                <a:gd name="T17" fmla="*/ 3 h 493"/>
                <a:gd name="T18" fmla="*/ 127 w 416"/>
                <a:gd name="T19" fmla="*/ 15 h 493"/>
                <a:gd name="T20" fmla="*/ 92 w 416"/>
                <a:gd name="T21" fmla="*/ 33 h 493"/>
                <a:gd name="T22" fmla="*/ 61 w 416"/>
                <a:gd name="T23" fmla="*/ 57 h 493"/>
                <a:gd name="T24" fmla="*/ 35 w 416"/>
                <a:gd name="T25" fmla="*/ 85 h 493"/>
                <a:gd name="T26" fmla="*/ 16 w 416"/>
                <a:gd name="T27" fmla="*/ 117 h 493"/>
                <a:gd name="T28" fmla="*/ 4 w 416"/>
                <a:gd name="T29" fmla="*/ 153 h 493"/>
                <a:gd name="T30" fmla="*/ 0 w 416"/>
                <a:gd name="T31" fmla="*/ 192 h 493"/>
                <a:gd name="T32" fmla="*/ 0 w 416"/>
                <a:gd name="T33" fmla="*/ 194 h 493"/>
                <a:gd name="T34" fmla="*/ 26 w 416"/>
                <a:gd name="T35" fmla="*/ 204 h 493"/>
                <a:gd name="T36" fmla="*/ 47 w 416"/>
                <a:gd name="T37" fmla="*/ 220 h 493"/>
                <a:gd name="T38" fmla="*/ 64 w 416"/>
                <a:gd name="T39" fmla="*/ 238 h 493"/>
                <a:gd name="T40" fmla="*/ 72 w 416"/>
                <a:gd name="T41" fmla="*/ 260 h 493"/>
                <a:gd name="T42" fmla="*/ 76 w 416"/>
                <a:gd name="T43" fmla="*/ 277 h 493"/>
                <a:gd name="T44" fmla="*/ 76 w 416"/>
                <a:gd name="T45" fmla="*/ 293 h 493"/>
                <a:gd name="T46" fmla="*/ 73 w 416"/>
                <a:gd name="T47" fmla="*/ 311 h 493"/>
                <a:gd name="T48" fmla="*/ 67 w 416"/>
                <a:gd name="T49" fmla="*/ 330 h 493"/>
                <a:gd name="T50" fmla="*/ 70 w 416"/>
                <a:gd name="T51" fmla="*/ 333 h 493"/>
                <a:gd name="T52" fmla="*/ 77 w 416"/>
                <a:gd name="T53" fmla="*/ 349 h 493"/>
                <a:gd name="T54" fmla="*/ 94 w 416"/>
                <a:gd name="T55" fmla="*/ 361 h 493"/>
                <a:gd name="T56" fmla="*/ 114 w 416"/>
                <a:gd name="T57" fmla="*/ 371 h 493"/>
                <a:gd name="T58" fmla="*/ 132 w 416"/>
                <a:gd name="T59" fmla="*/ 378 h 493"/>
                <a:gd name="T60" fmla="*/ 153 w 416"/>
                <a:gd name="T61" fmla="*/ 383 h 493"/>
                <a:gd name="T62" fmla="*/ 153 w 416"/>
                <a:gd name="T63" fmla="*/ 428 h 493"/>
                <a:gd name="T64" fmla="*/ 153 w 416"/>
                <a:gd name="T65" fmla="*/ 465 h 493"/>
                <a:gd name="T66" fmla="*/ 173 w 416"/>
                <a:gd name="T67" fmla="*/ 473 h 493"/>
                <a:gd name="T68" fmla="*/ 203 w 416"/>
                <a:gd name="T69" fmla="*/ 446 h 493"/>
                <a:gd name="T70" fmla="*/ 249 w 416"/>
                <a:gd name="T71" fmla="*/ 406 h 493"/>
                <a:gd name="T72" fmla="*/ 274 w 416"/>
                <a:gd name="T73" fmla="*/ 385 h 493"/>
                <a:gd name="T74" fmla="*/ 290 w 416"/>
                <a:gd name="T75" fmla="*/ 371 h 493"/>
                <a:gd name="T76" fmla="*/ 317 w 416"/>
                <a:gd name="T77" fmla="*/ 358 h 493"/>
                <a:gd name="T78" fmla="*/ 342 w 416"/>
                <a:gd name="T79" fmla="*/ 341 h 493"/>
                <a:gd name="T80" fmla="*/ 364 w 416"/>
                <a:gd name="T81" fmla="*/ 321 h 493"/>
                <a:gd name="T82" fmla="*/ 383 w 416"/>
                <a:gd name="T83" fmla="*/ 299 h 493"/>
                <a:gd name="T84" fmla="*/ 397 w 416"/>
                <a:gd name="T85" fmla="*/ 276 h 493"/>
                <a:gd name="T86" fmla="*/ 408 w 416"/>
                <a:gd name="T87" fmla="*/ 249 h 493"/>
                <a:gd name="T88" fmla="*/ 415 w 416"/>
                <a:gd name="T89" fmla="*/ 222 h 493"/>
                <a:gd name="T90" fmla="*/ 416 w 416"/>
                <a:gd name="T91" fmla="*/ 192 h 493"/>
                <a:gd name="T92" fmla="*/ 412 w 416"/>
                <a:gd name="T93" fmla="*/ 154 h 493"/>
                <a:gd name="T94" fmla="*/ 400 w 416"/>
                <a:gd name="T95" fmla="*/ 117 h 493"/>
                <a:gd name="T96" fmla="*/ 381 w 416"/>
                <a:gd name="T97" fmla="*/ 85 h 493"/>
                <a:gd name="T98" fmla="*/ 355 w 416"/>
                <a:gd name="T99" fmla="*/ 57 h 493"/>
                <a:gd name="T100" fmla="*/ 324 w 416"/>
                <a:gd name="T101" fmla="*/ 33 h 493"/>
                <a:gd name="T102" fmla="*/ 289 w 416"/>
                <a:gd name="T103" fmla="*/ 15 h 493"/>
                <a:gd name="T104" fmla="*/ 251 w 416"/>
                <a:gd name="T105" fmla="*/ 3 h 493"/>
                <a:gd name="T106" fmla="*/ 208 w 416"/>
                <a:gd name="T107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6" h="493">
                  <a:moveTo>
                    <a:pt x="339" y="221"/>
                  </a:moveTo>
                  <a:lnTo>
                    <a:pt x="291" y="221"/>
                  </a:lnTo>
                  <a:lnTo>
                    <a:pt x="291" y="173"/>
                  </a:lnTo>
                  <a:lnTo>
                    <a:pt x="339" y="173"/>
                  </a:lnTo>
                  <a:lnTo>
                    <a:pt x="339" y="221"/>
                  </a:lnTo>
                  <a:close/>
                  <a:moveTo>
                    <a:pt x="242" y="221"/>
                  </a:moveTo>
                  <a:lnTo>
                    <a:pt x="195" y="221"/>
                  </a:lnTo>
                  <a:lnTo>
                    <a:pt x="195" y="173"/>
                  </a:lnTo>
                  <a:lnTo>
                    <a:pt x="242" y="173"/>
                  </a:lnTo>
                  <a:lnTo>
                    <a:pt x="242" y="221"/>
                  </a:lnTo>
                  <a:close/>
                  <a:moveTo>
                    <a:pt x="147" y="221"/>
                  </a:moveTo>
                  <a:lnTo>
                    <a:pt x="99" y="221"/>
                  </a:lnTo>
                  <a:lnTo>
                    <a:pt x="99" y="173"/>
                  </a:lnTo>
                  <a:lnTo>
                    <a:pt x="147" y="173"/>
                  </a:lnTo>
                  <a:lnTo>
                    <a:pt x="147" y="221"/>
                  </a:lnTo>
                  <a:close/>
                  <a:moveTo>
                    <a:pt x="208" y="0"/>
                  </a:moveTo>
                  <a:lnTo>
                    <a:pt x="186" y="1"/>
                  </a:lnTo>
                  <a:lnTo>
                    <a:pt x="166" y="3"/>
                  </a:lnTo>
                  <a:lnTo>
                    <a:pt x="146" y="8"/>
                  </a:lnTo>
                  <a:lnTo>
                    <a:pt x="127" y="15"/>
                  </a:lnTo>
                  <a:lnTo>
                    <a:pt x="109" y="23"/>
                  </a:lnTo>
                  <a:lnTo>
                    <a:pt x="92" y="33"/>
                  </a:lnTo>
                  <a:lnTo>
                    <a:pt x="76" y="44"/>
                  </a:lnTo>
                  <a:lnTo>
                    <a:pt x="61" y="57"/>
                  </a:lnTo>
                  <a:lnTo>
                    <a:pt x="47" y="70"/>
                  </a:lnTo>
                  <a:lnTo>
                    <a:pt x="35" y="85"/>
                  </a:lnTo>
                  <a:lnTo>
                    <a:pt x="25" y="101"/>
                  </a:lnTo>
                  <a:lnTo>
                    <a:pt x="16" y="117"/>
                  </a:lnTo>
                  <a:lnTo>
                    <a:pt x="9" y="135"/>
                  </a:lnTo>
                  <a:lnTo>
                    <a:pt x="4" y="153"/>
                  </a:lnTo>
                  <a:lnTo>
                    <a:pt x="1" y="173"/>
                  </a:lnTo>
                  <a:lnTo>
                    <a:pt x="0" y="192"/>
                  </a:lnTo>
                  <a:lnTo>
                    <a:pt x="0" y="192"/>
                  </a:lnTo>
                  <a:lnTo>
                    <a:pt x="0" y="194"/>
                  </a:lnTo>
                  <a:lnTo>
                    <a:pt x="14" y="198"/>
                  </a:lnTo>
                  <a:lnTo>
                    <a:pt x="26" y="204"/>
                  </a:lnTo>
                  <a:lnTo>
                    <a:pt x="38" y="211"/>
                  </a:lnTo>
                  <a:lnTo>
                    <a:pt x="47" y="220"/>
                  </a:lnTo>
                  <a:lnTo>
                    <a:pt x="57" y="228"/>
                  </a:lnTo>
                  <a:lnTo>
                    <a:pt x="64" y="238"/>
                  </a:lnTo>
                  <a:lnTo>
                    <a:pt x="69" y="248"/>
                  </a:lnTo>
                  <a:lnTo>
                    <a:pt x="72" y="260"/>
                  </a:lnTo>
                  <a:lnTo>
                    <a:pt x="74" y="268"/>
                  </a:lnTo>
                  <a:lnTo>
                    <a:pt x="76" y="277"/>
                  </a:lnTo>
                  <a:lnTo>
                    <a:pt x="76" y="285"/>
                  </a:lnTo>
                  <a:lnTo>
                    <a:pt x="76" y="293"/>
                  </a:lnTo>
                  <a:lnTo>
                    <a:pt x="74" y="303"/>
                  </a:lnTo>
                  <a:lnTo>
                    <a:pt x="73" y="311"/>
                  </a:lnTo>
                  <a:lnTo>
                    <a:pt x="71" y="321"/>
                  </a:lnTo>
                  <a:lnTo>
                    <a:pt x="67" y="330"/>
                  </a:lnTo>
                  <a:lnTo>
                    <a:pt x="69" y="332"/>
                  </a:lnTo>
                  <a:lnTo>
                    <a:pt x="70" y="333"/>
                  </a:lnTo>
                  <a:lnTo>
                    <a:pt x="73" y="341"/>
                  </a:lnTo>
                  <a:lnTo>
                    <a:pt x="77" y="349"/>
                  </a:lnTo>
                  <a:lnTo>
                    <a:pt x="85" y="355"/>
                  </a:lnTo>
                  <a:lnTo>
                    <a:pt x="94" y="361"/>
                  </a:lnTo>
                  <a:lnTo>
                    <a:pt x="104" y="366"/>
                  </a:lnTo>
                  <a:lnTo>
                    <a:pt x="114" y="371"/>
                  </a:lnTo>
                  <a:lnTo>
                    <a:pt x="123" y="374"/>
                  </a:lnTo>
                  <a:lnTo>
                    <a:pt x="132" y="378"/>
                  </a:lnTo>
                  <a:lnTo>
                    <a:pt x="142" y="380"/>
                  </a:lnTo>
                  <a:lnTo>
                    <a:pt x="153" y="383"/>
                  </a:lnTo>
                  <a:lnTo>
                    <a:pt x="153" y="403"/>
                  </a:lnTo>
                  <a:lnTo>
                    <a:pt x="153" y="428"/>
                  </a:lnTo>
                  <a:lnTo>
                    <a:pt x="153" y="449"/>
                  </a:lnTo>
                  <a:lnTo>
                    <a:pt x="153" y="465"/>
                  </a:lnTo>
                  <a:lnTo>
                    <a:pt x="153" y="493"/>
                  </a:lnTo>
                  <a:lnTo>
                    <a:pt x="173" y="473"/>
                  </a:lnTo>
                  <a:lnTo>
                    <a:pt x="185" y="462"/>
                  </a:lnTo>
                  <a:lnTo>
                    <a:pt x="203" y="446"/>
                  </a:lnTo>
                  <a:lnTo>
                    <a:pt x="227" y="427"/>
                  </a:lnTo>
                  <a:lnTo>
                    <a:pt x="249" y="406"/>
                  </a:lnTo>
                  <a:lnTo>
                    <a:pt x="262" y="395"/>
                  </a:lnTo>
                  <a:lnTo>
                    <a:pt x="274" y="385"/>
                  </a:lnTo>
                  <a:lnTo>
                    <a:pt x="284" y="377"/>
                  </a:lnTo>
                  <a:lnTo>
                    <a:pt x="290" y="371"/>
                  </a:lnTo>
                  <a:lnTo>
                    <a:pt x="304" y="365"/>
                  </a:lnTo>
                  <a:lnTo>
                    <a:pt x="317" y="358"/>
                  </a:lnTo>
                  <a:lnTo>
                    <a:pt x="330" y="349"/>
                  </a:lnTo>
                  <a:lnTo>
                    <a:pt x="342" y="341"/>
                  </a:lnTo>
                  <a:lnTo>
                    <a:pt x="353" y="332"/>
                  </a:lnTo>
                  <a:lnTo>
                    <a:pt x="364" y="321"/>
                  </a:lnTo>
                  <a:lnTo>
                    <a:pt x="373" y="310"/>
                  </a:lnTo>
                  <a:lnTo>
                    <a:pt x="383" y="299"/>
                  </a:lnTo>
                  <a:lnTo>
                    <a:pt x="390" y="288"/>
                  </a:lnTo>
                  <a:lnTo>
                    <a:pt x="397" y="276"/>
                  </a:lnTo>
                  <a:lnTo>
                    <a:pt x="403" y="263"/>
                  </a:lnTo>
                  <a:lnTo>
                    <a:pt x="408" y="249"/>
                  </a:lnTo>
                  <a:lnTo>
                    <a:pt x="411" y="235"/>
                  </a:lnTo>
                  <a:lnTo>
                    <a:pt x="415" y="222"/>
                  </a:lnTo>
                  <a:lnTo>
                    <a:pt x="416" y="208"/>
                  </a:lnTo>
                  <a:lnTo>
                    <a:pt x="416" y="192"/>
                  </a:lnTo>
                  <a:lnTo>
                    <a:pt x="416" y="173"/>
                  </a:lnTo>
                  <a:lnTo>
                    <a:pt x="412" y="154"/>
                  </a:lnTo>
                  <a:lnTo>
                    <a:pt x="408" y="135"/>
                  </a:lnTo>
                  <a:lnTo>
                    <a:pt x="400" y="117"/>
                  </a:lnTo>
                  <a:lnTo>
                    <a:pt x="391" y="101"/>
                  </a:lnTo>
                  <a:lnTo>
                    <a:pt x="381" y="85"/>
                  </a:lnTo>
                  <a:lnTo>
                    <a:pt x="368" y="70"/>
                  </a:lnTo>
                  <a:lnTo>
                    <a:pt x="355" y="57"/>
                  </a:lnTo>
                  <a:lnTo>
                    <a:pt x="341" y="44"/>
                  </a:lnTo>
                  <a:lnTo>
                    <a:pt x="324" y="33"/>
                  </a:lnTo>
                  <a:lnTo>
                    <a:pt x="308" y="23"/>
                  </a:lnTo>
                  <a:lnTo>
                    <a:pt x="289" y="15"/>
                  </a:lnTo>
                  <a:lnTo>
                    <a:pt x="270" y="8"/>
                  </a:lnTo>
                  <a:lnTo>
                    <a:pt x="251" y="3"/>
                  </a:lnTo>
                  <a:lnTo>
                    <a:pt x="229" y="1"/>
                  </a:lnTo>
                  <a:lnTo>
                    <a:pt x="2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3" name="Freeform 2994">
              <a:extLst>
                <a:ext uri="{FF2B5EF4-FFF2-40B4-BE49-F238E27FC236}">
                  <a16:creationId xmlns="" xmlns:a16="http://schemas.microsoft.com/office/drawing/2014/main" id="{983071EF-DBDF-4331-848B-74957C821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1788" y="863600"/>
              <a:ext cx="190500" cy="201613"/>
            </a:xfrm>
            <a:custGeom>
              <a:avLst/>
              <a:gdLst>
                <a:gd name="T0" fmla="*/ 393 w 480"/>
                <a:gd name="T1" fmla="*/ 357 h 507"/>
                <a:gd name="T2" fmla="*/ 312 w 480"/>
                <a:gd name="T3" fmla="*/ 312 h 507"/>
                <a:gd name="T4" fmla="*/ 320 w 480"/>
                <a:gd name="T5" fmla="*/ 267 h 507"/>
                <a:gd name="T6" fmla="*/ 324 w 480"/>
                <a:gd name="T7" fmla="*/ 261 h 507"/>
                <a:gd name="T8" fmla="*/ 329 w 480"/>
                <a:gd name="T9" fmla="*/ 254 h 507"/>
                <a:gd name="T10" fmla="*/ 332 w 480"/>
                <a:gd name="T11" fmla="*/ 244 h 507"/>
                <a:gd name="T12" fmla="*/ 336 w 480"/>
                <a:gd name="T13" fmla="*/ 231 h 507"/>
                <a:gd name="T14" fmla="*/ 338 w 480"/>
                <a:gd name="T15" fmla="*/ 219 h 507"/>
                <a:gd name="T16" fmla="*/ 339 w 480"/>
                <a:gd name="T17" fmla="*/ 203 h 507"/>
                <a:gd name="T18" fmla="*/ 350 w 480"/>
                <a:gd name="T19" fmla="*/ 190 h 507"/>
                <a:gd name="T20" fmla="*/ 354 w 480"/>
                <a:gd name="T21" fmla="*/ 185 h 507"/>
                <a:gd name="T22" fmla="*/ 356 w 480"/>
                <a:gd name="T23" fmla="*/ 179 h 507"/>
                <a:gd name="T24" fmla="*/ 357 w 480"/>
                <a:gd name="T25" fmla="*/ 173 h 507"/>
                <a:gd name="T26" fmla="*/ 358 w 480"/>
                <a:gd name="T27" fmla="*/ 166 h 507"/>
                <a:gd name="T28" fmla="*/ 357 w 480"/>
                <a:gd name="T29" fmla="*/ 149 h 507"/>
                <a:gd name="T30" fmla="*/ 354 w 480"/>
                <a:gd name="T31" fmla="*/ 140 h 507"/>
                <a:gd name="T32" fmla="*/ 350 w 480"/>
                <a:gd name="T33" fmla="*/ 131 h 507"/>
                <a:gd name="T34" fmla="*/ 343 w 480"/>
                <a:gd name="T35" fmla="*/ 125 h 507"/>
                <a:gd name="T36" fmla="*/ 355 w 480"/>
                <a:gd name="T37" fmla="*/ 84 h 507"/>
                <a:gd name="T38" fmla="*/ 353 w 480"/>
                <a:gd name="T39" fmla="*/ 54 h 507"/>
                <a:gd name="T40" fmla="*/ 336 w 480"/>
                <a:gd name="T41" fmla="*/ 28 h 507"/>
                <a:gd name="T42" fmla="*/ 305 w 480"/>
                <a:gd name="T43" fmla="*/ 9 h 507"/>
                <a:gd name="T44" fmla="*/ 286 w 480"/>
                <a:gd name="T45" fmla="*/ 4 h 507"/>
                <a:gd name="T46" fmla="*/ 267 w 480"/>
                <a:gd name="T47" fmla="*/ 0 h 507"/>
                <a:gd name="T48" fmla="*/ 251 w 480"/>
                <a:gd name="T49" fmla="*/ 0 h 507"/>
                <a:gd name="T50" fmla="*/ 232 w 480"/>
                <a:gd name="T51" fmla="*/ 2 h 507"/>
                <a:gd name="T52" fmla="*/ 217 w 480"/>
                <a:gd name="T53" fmla="*/ 4 h 507"/>
                <a:gd name="T54" fmla="*/ 203 w 480"/>
                <a:gd name="T55" fmla="*/ 8 h 507"/>
                <a:gd name="T56" fmla="*/ 192 w 480"/>
                <a:gd name="T57" fmla="*/ 11 h 507"/>
                <a:gd name="T58" fmla="*/ 157 w 480"/>
                <a:gd name="T59" fmla="*/ 38 h 507"/>
                <a:gd name="T60" fmla="*/ 154 w 480"/>
                <a:gd name="T61" fmla="*/ 44 h 507"/>
                <a:gd name="T62" fmla="*/ 140 w 480"/>
                <a:gd name="T63" fmla="*/ 46 h 507"/>
                <a:gd name="T64" fmla="*/ 131 w 480"/>
                <a:gd name="T65" fmla="*/ 48 h 507"/>
                <a:gd name="T66" fmla="*/ 126 w 480"/>
                <a:gd name="T67" fmla="*/ 53 h 507"/>
                <a:gd name="T68" fmla="*/ 123 w 480"/>
                <a:gd name="T69" fmla="*/ 56 h 507"/>
                <a:gd name="T70" fmla="*/ 118 w 480"/>
                <a:gd name="T71" fmla="*/ 66 h 507"/>
                <a:gd name="T72" fmla="*/ 118 w 480"/>
                <a:gd name="T73" fmla="*/ 75 h 507"/>
                <a:gd name="T74" fmla="*/ 118 w 480"/>
                <a:gd name="T75" fmla="*/ 84 h 507"/>
                <a:gd name="T76" fmla="*/ 121 w 480"/>
                <a:gd name="T77" fmla="*/ 92 h 507"/>
                <a:gd name="T78" fmla="*/ 123 w 480"/>
                <a:gd name="T79" fmla="*/ 100 h 507"/>
                <a:gd name="T80" fmla="*/ 125 w 480"/>
                <a:gd name="T81" fmla="*/ 109 h 507"/>
                <a:gd name="T82" fmla="*/ 132 w 480"/>
                <a:gd name="T83" fmla="*/ 125 h 507"/>
                <a:gd name="T84" fmla="*/ 116 w 480"/>
                <a:gd name="T85" fmla="*/ 148 h 507"/>
                <a:gd name="T86" fmla="*/ 115 w 480"/>
                <a:gd name="T87" fmla="*/ 174 h 507"/>
                <a:gd name="T88" fmla="*/ 118 w 480"/>
                <a:gd name="T89" fmla="*/ 185 h 507"/>
                <a:gd name="T90" fmla="*/ 124 w 480"/>
                <a:gd name="T91" fmla="*/ 193 h 507"/>
                <a:gd name="T92" fmla="*/ 130 w 480"/>
                <a:gd name="T93" fmla="*/ 199 h 507"/>
                <a:gd name="T94" fmla="*/ 138 w 480"/>
                <a:gd name="T95" fmla="*/ 216 h 507"/>
                <a:gd name="T96" fmla="*/ 144 w 480"/>
                <a:gd name="T97" fmla="*/ 242 h 507"/>
                <a:gd name="T98" fmla="*/ 161 w 480"/>
                <a:gd name="T99" fmla="*/ 268 h 507"/>
                <a:gd name="T100" fmla="*/ 168 w 480"/>
                <a:gd name="T101" fmla="*/ 312 h 507"/>
                <a:gd name="T102" fmla="*/ 87 w 480"/>
                <a:gd name="T103" fmla="*/ 357 h 507"/>
                <a:gd name="T104" fmla="*/ 19 w 480"/>
                <a:gd name="T105" fmla="*/ 399 h 507"/>
                <a:gd name="T106" fmla="*/ 2 w 480"/>
                <a:gd name="T107" fmla="*/ 420 h 507"/>
                <a:gd name="T108" fmla="*/ 4 w 480"/>
                <a:gd name="T109" fmla="*/ 504 h 507"/>
                <a:gd name="T110" fmla="*/ 473 w 480"/>
                <a:gd name="T111" fmla="*/ 506 h 507"/>
                <a:gd name="T112" fmla="*/ 480 w 480"/>
                <a:gd name="T113" fmla="*/ 424 h 507"/>
                <a:gd name="T114" fmla="*/ 471 w 480"/>
                <a:gd name="T115" fmla="*/ 408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0" h="507">
                  <a:moveTo>
                    <a:pt x="446" y="388"/>
                  </a:moveTo>
                  <a:lnTo>
                    <a:pt x="435" y="380"/>
                  </a:lnTo>
                  <a:lnTo>
                    <a:pt x="418" y="370"/>
                  </a:lnTo>
                  <a:lnTo>
                    <a:pt x="393" y="357"/>
                  </a:lnTo>
                  <a:lnTo>
                    <a:pt x="367" y="344"/>
                  </a:lnTo>
                  <a:lnTo>
                    <a:pt x="339" y="331"/>
                  </a:lnTo>
                  <a:lnTo>
                    <a:pt x="312" y="319"/>
                  </a:lnTo>
                  <a:lnTo>
                    <a:pt x="312" y="312"/>
                  </a:lnTo>
                  <a:lnTo>
                    <a:pt x="312" y="280"/>
                  </a:lnTo>
                  <a:lnTo>
                    <a:pt x="312" y="274"/>
                  </a:lnTo>
                  <a:lnTo>
                    <a:pt x="316" y="272"/>
                  </a:lnTo>
                  <a:lnTo>
                    <a:pt x="320" y="267"/>
                  </a:lnTo>
                  <a:lnTo>
                    <a:pt x="320" y="266"/>
                  </a:lnTo>
                  <a:lnTo>
                    <a:pt x="320" y="266"/>
                  </a:lnTo>
                  <a:lnTo>
                    <a:pt x="323" y="263"/>
                  </a:lnTo>
                  <a:lnTo>
                    <a:pt x="324" y="261"/>
                  </a:lnTo>
                  <a:lnTo>
                    <a:pt x="325" y="260"/>
                  </a:lnTo>
                  <a:lnTo>
                    <a:pt x="325" y="260"/>
                  </a:lnTo>
                  <a:lnTo>
                    <a:pt x="326" y="256"/>
                  </a:lnTo>
                  <a:lnTo>
                    <a:pt x="329" y="254"/>
                  </a:lnTo>
                  <a:lnTo>
                    <a:pt x="329" y="253"/>
                  </a:lnTo>
                  <a:lnTo>
                    <a:pt x="329" y="251"/>
                  </a:lnTo>
                  <a:lnTo>
                    <a:pt x="331" y="248"/>
                  </a:lnTo>
                  <a:lnTo>
                    <a:pt x="332" y="244"/>
                  </a:lnTo>
                  <a:lnTo>
                    <a:pt x="332" y="243"/>
                  </a:lnTo>
                  <a:lnTo>
                    <a:pt x="332" y="243"/>
                  </a:lnTo>
                  <a:lnTo>
                    <a:pt x="335" y="237"/>
                  </a:lnTo>
                  <a:lnTo>
                    <a:pt x="336" y="231"/>
                  </a:lnTo>
                  <a:lnTo>
                    <a:pt x="336" y="231"/>
                  </a:lnTo>
                  <a:lnTo>
                    <a:pt x="336" y="231"/>
                  </a:lnTo>
                  <a:lnTo>
                    <a:pt x="337" y="225"/>
                  </a:lnTo>
                  <a:lnTo>
                    <a:pt x="338" y="219"/>
                  </a:lnTo>
                  <a:lnTo>
                    <a:pt x="338" y="217"/>
                  </a:lnTo>
                  <a:lnTo>
                    <a:pt x="338" y="215"/>
                  </a:lnTo>
                  <a:lnTo>
                    <a:pt x="339" y="209"/>
                  </a:lnTo>
                  <a:lnTo>
                    <a:pt x="339" y="203"/>
                  </a:lnTo>
                  <a:lnTo>
                    <a:pt x="345" y="197"/>
                  </a:lnTo>
                  <a:lnTo>
                    <a:pt x="350" y="191"/>
                  </a:lnTo>
                  <a:lnTo>
                    <a:pt x="350" y="190"/>
                  </a:lnTo>
                  <a:lnTo>
                    <a:pt x="350" y="190"/>
                  </a:lnTo>
                  <a:lnTo>
                    <a:pt x="353" y="187"/>
                  </a:lnTo>
                  <a:lnTo>
                    <a:pt x="354" y="185"/>
                  </a:lnTo>
                  <a:lnTo>
                    <a:pt x="354" y="185"/>
                  </a:lnTo>
                  <a:lnTo>
                    <a:pt x="354" y="185"/>
                  </a:lnTo>
                  <a:lnTo>
                    <a:pt x="355" y="182"/>
                  </a:lnTo>
                  <a:lnTo>
                    <a:pt x="355" y="180"/>
                  </a:lnTo>
                  <a:lnTo>
                    <a:pt x="355" y="179"/>
                  </a:lnTo>
                  <a:lnTo>
                    <a:pt x="356" y="179"/>
                  </a:lnTo>
                  <a:lnTo>
                    <a:pt x="356" y="176"/>
                  </a:lnTo>
                  <a:lnTo>
                    <a:pt x="357" y="174"/>
                  </a:lnTo>
                  <a:lnTo>
                    <a:pt x="357" y="173"/>
                  </a:lnTo>
                  <a:lnTo>
                    <a:pt x="357" y="173"/>
                  </a:lnTo>
                  <a:lnTo>
                    <a:pt x="357" y="169"/>
                  </a:lnTo>
                  <a:lnTo>
                    <a:pt x="357" y="167"/>
                  </a:lnTo>
                  <a:lnTo>
                    <a:pt x="358" y="167"/>
                  </a:lnTo>
                  <a:lnTo>
                    <a:pt x="358" y="166"/>
                  </a:lnTo>
                  <a:lnTo>
                    <a:pt x="358" y="163"/>
                  </a:lnTo>
                  <a:lnTo>
                    <a:pt x="358" y="160"/>
                  </a:lnTo>
                  <a:lnTo>
                    <a:pt x="358" y="155"/>
                  </a:lnTo>
                  <a:lnTo>
                    <a:pt x="357" y="149"/>
                  </a:lnTo>
                  <a:lnTo>
                    <a:pt x="357" y="149"/>
                  </a:lnTo>
                  <a:lnTo>
                    <a:pt x="357" y="148"/>
                  </a:lnTo>
                  <a:lnTo>
                    <a:pt x="356" y="143"/>
                  </a:lnTo>
                  <a:lnTo>
                    <a:pt x="354" y="140"/>
                  </a:lnTo>
                  <a:lnTo>
                    <a:pt x="354" y="138"/>
                  </a:lnTo>
                  <a:lnTo>
                    <a:pt x="354" y="138"/>
                  </a:lnTo>
                  <a:lnTo>
                    <a:pt x="353" y="135"/>
                  </a:lnTo>
                  <a:lnTo>
                    <a:pt x="350" y="131"/>
                  </a:lnTo>
                  <a:lnTo>
                    <a:pt x="349" y="131"/>
                  </a:lnTo>
                  <a:lnTo>
                    <a:pt x="349" y="131"/>
                  </a:lnTo>
                  <a:lnTo>
                    <a:pt x="347" y="128"/>
                  </a:lnTo>
                  <a:lnTo>
                    <a:pt x="343" y="125"/>
                  </a:lnTo>
                  <a:lnTo>
                    <a:pt x="344" y="122"/>
                  </a:lnTo>
                  <a:lnTo>
                    <a:pt x="347" y="117"/>
                  </a:lnTo>
                  <a:lnTo>
                    <a:pt x="351" y="100"/>
                  </a:lnTo>
                  <a:lnTo>
                    <a:pt x="355" y="84"/>
                  </a:lnTo>
                  <a:lnTo>
                    <a:pt x="355" y="77"/>
                  </a:lnTo>
                  <a:lnTo>
                    <a:pt x="355" y="69"/>
                  </a:lnTo>
                  <a:lnTo>
                    <a:pt x="354" y="61"/>
                  </a:lnTo>
                  <a:lnTo>
                    <a:pt x="353" y="54"/>
                  </a:lnTo>
                  <a:lnTo>
                    <a:pt x="350" y="47"/>
                  </a:lnTo>
                  <a:lnTo>
                    <a:pt x="347" y="40"/>
                  </a:lnTo>
                  <a:lnTo>
                    <a:pt x="342" y="34"/>
                  </a:lnTo>
                  <a:lnTo>
                    <a:pt x="336" y="28"/>
                  </a:lnTo>
                  <a:lnTo>
                    <a:pt x="330" y="22"/>
                  </a:lnTo>
                  <a:lnTo>
                    <a:pt x="323" y="17"/>
                  </a:lnTo>
                  <a:lnTo>
                    <a:pt x="314" y="12"/>
                  </a:lnTo>
                  <a:lnTo>
                    <a:pt x="305" y="9"/>
                  </a:lnTo>
                  <a:lnTo>
                    <a:pt x="305" y="9"/>
                  </a:lnTo>
                  <a:lnTo>
                    <a:pt x="305" y="9"/>
                  </a:lnTo>
                  <a:lnTo>
                    <a:pt x="295" y="6"/>
                  </a:lnTo>
                  <a:lnTo>
                    <a:pt x="286" y="4"/>
                  </a:lnTo>
                  <a:lnTo>
                    <a:pt x="276" y="2"/>
                  </a:lnTo>
                  <a:lnTo>
                    <a:pt x="267" y="0"/>
                  </a:lnTo>
                  <a:lnTo>
                    <a:pt x="267" y="0"/>
                  </a:lnTo>
                  <a:lnTo>
                    <a:pt x="267" y="0"/>
                  </a:lnTo>
                  <a:lnTo>
                    <a:pt x="263" y="0"/>
                  </a:lnTo>
                  <a:lnTo>
                    <a:pt x="260" y="0"/>
                  </a:lnTo>
                  <a:lnTo>
                    <a:pt x="255" y="0"/>
                  </a:lnTo>
                  <a:lnTo>
                    <a:pt x="251" y="0"/>
                  </a:lnTo>
                  <a:lnTo>
                    <a:pt x="244" y="0"/>
                  </a:lnTo>
                  <a:lnTo>
                    <a:pt x="237" y="0"/>
                  </a:lnTo>
                  <a:lnTo>
                    <a:pt x="235" y="0"/>
                  </a:lnTo>
                  <a:lnTo>
                    <a:pt x="232" y="2"/>
                  </a:lnTo>
                  <a:lnTo>
                    <a:pt x="229" y="2"/>
                  </a:lnTo>
                  <a:lnTo>
                    <a:pt x="224" y="3"/>
                  </a:lnTo>
                  <a:lnTo>
                    <a:pt x="220" y="3"/>
                  </a:lnTo>
                  <a:lnTo>
                    <a:pt x="217" y="4"/>
                  </a:lnTo>
                  <a:lnTo>
                    <a:pt x="215" y="4"/>
                  </a:lnTo>
                  <a:lnTo>
                    <a:pt x="212" y="5"/>
                  </a:lnTo>
                  <a:lnTo>
                    <a:pt x="207" y="6"/>
                  </a:lnTo>
                  <a:lnTo>
                    <a:pt x="203" y="8"/>
                  </a:lnTo>
                  <a:lnTo>
                    <a:pt x="199" y="9"/>
                  </a:lnTo>
                  <a:lnTo>
                    <a:pt x="195" y="10"/>
                  </a:lnTo>
                  <a:lnTo>
                    <a:pt x="193" y="10"/>
                  </a:lnTo>
                  <a:lnTo>
                    <a:pt x="192" y="11"/>
                  </a:lnTo>
                  <a:lnTo>
                    <a:pt x="181" y="16"/>
                  </a:lnTo>
                  <a:lnTo>
                    <a:pt x="172" y="23"/>
                  </a:lnTo>
                  <a:lnTo>
                    <a:pt x="163" y="30"/>
                  </a:lnTo>
                  <a:lnTo>
                    <a:pt x="157" y="38"/>
                  </a:lnTo>
                  <a:lnTo>
                    <a:pt x="157" y="38"/>
                  </a:lnTo>
                  <a:lnTo>
                    <a:pt x="156" y="38"/>
                  </a:lnTo>
                  <a:lnTo>
                    <a:pt x="155" y="42"/>
                  </a:lnTo>
                  <a:lnTo>
                    <a:pt x="154" y="44"/>
                  </a:lnTo>
                  <a:lnTo>
                    <a:pt x="150" y="44"/>
                  </a:lnTo>
                  <a:lnTo>
                    <a:pt x="148" y="44"/>
                  </a:lnTo>
                  <a:lnTo>
                    <a:pt x="143" y="44"/>
                  </a:lnTo>
                  <a:lnTo>
                    <a:pt x="140" y="46"/>
                  </a:lnTo>
                  <a:lnTo>
                    <a:pt x="138" y="46"/>
                  </a:lnTo>
                  <a:lnTo>
                    <a:pt x="137" y="46"/>
                  </a:lnTo>
                  <a:lnTo>
                    <a:pt x="135" y="47"/>
                  </a:lnTo>
                  <a:lnTo>
                    <a:pt x="131" y="48"/>
                  </a:lnTo>
                  <a:lnTo>
                    <a:pt x="131" y="48"/>
                  </a:lnTo>
                  <a:lnTo>
                    <a:pt x="130" y="49"/>
                  </a:lnTo>
                  <a:lnTo>
                    <a:pt x="128" y="50"/>
                  </a:lnTo>
                  <a:lnTo>
                    <a:pt x="126" y="53"/>
                  </a:lnTo>
                  <a:lnTo>
                    <a:pt x="125" y="53"/>
                  </a:lnTo>
                  <a:lnTo>
                    <a:pt x="125" y="53"/>
                  </a:lnTo>
                  <a:lnTo>
                    <a:pt x="124" y="55"/>
                  </a:lnTo>
                  <a:lnTo>
                    <a:pt x="123" y="56"/>
                  </a:lnTo>
                  <a:lnTo>
                    <a:pt x="121" y="60"/>
                  </a:lnTo>
                  <a:lnTo>
                    <a:pt x="119" y="63"/>
                  </a:lnTo>
                  <a:lnTo>
                    <a:pt x="119" y="65"/>
                  </a:lnTo>
                  <a:lnTo>
                    <a:pt x="118" y="66"/>
                  </a:lnTo>
                  <a:lnTo>
                    <a:pt x="118" y="68"/>
                  </a:lnTo>
                  <a:lnTo>
                    <a:pt x="118" y="71"/>
                  </a:lnTo>
                  <a:lnTo>
                    <a:pt x="118" y="73"/>
                  </a:lnTo>
                  <a:lnTo>
                    <a:pt x="118" y="75"/>
                  </a:lnTo>
                  <a:lnTo>
                    <a:pt x="118" y="77"/>
                  </a:lnTo>
                  <a:lnTo>
                    <a:pt x="118" y="79"/>
                  </a:lnTo>
                  <a:lnTo>
                    <a:pt x="118" y="81"/>
                  </a:lnTo>
                  <a:lnTo>
                    <a:pt x="118" y="84"/>
                  </a:lnTo>
                  <a:lnTo>
                    <a:pt x="119" y="85"/>
                  </a:lnTo>
                  <a:lnTo>
                    <a:pt x="119" y="87"/>
                  </a:lnTo>
                  <a:lnTo>
                    <a:pt x="119" y="90"/>
                  </a:lnTo>
                  <a:lnTo>
                    <a:pt x="121" y="92"/>
                  </a:lnTo>
                  <a:lnTo>
                    <a:pt x="121" y="94"/>
                  </a:lnTo>
                  <a:lnTo>
                    <a:pt x="122" y="96"/>
                  </a:lnTo>
                  <a:lnTo>
                    <a:pt x="122" y="98"/>
                  </a:lnTo>
                  <a:lnTo>
                    <a:pt x="123" y="100"/>
                  </a:lnTo>
                  <a:lnTo>
                    <a:pt x="124" y="103"/>
                  </a:lnTo>
                  <a:lnTo>
                    <a:pt x="125" y="106"/>
                  </a:lnTo>
                  <a:lnTo>
                    <a:pt x="125" y="107"/>
                  </a:lnTo>
                  <a:lnTo>
                    <a:pt x="125" y="109"/>
                  </a:lnTo>
                  <a:lnTo>
                    <a:pt x="129" y="117"/>
                  </a:lnTo>
                  <a:lnTo>
                    <a:pt x="132" y="125"/>
                  </a:lnTo>
                  <a:lnTo>
                    <a:pt x="132" y="125"/>
                  </a:lnTo>
                  <a:lnTo>
                    <a:pt x="132" y="125"/>
                  </a:lnTo>
                  <a:lnTo>
                    <a:pt x="126" y="130"/>
                  </a:lnTo>
                  <a:lnTo>
                    <a:pt x="122" y="136"/>
                  </a:lnTo>
                  <a:lnTo>
                    <a:pt x="118" y="142"/>
                  </a:lnTo>
                  <a:lnTo>
                    <a:pt x="116" y="148"/>
                  </a:lnTo>
                  <a:lnTo>
                    <a:pt x="115" y="155"/>
                  </a:lnTo>
                  <a:lnTo>
                    <a:pt x="115" y="163"/>
                  </a:lnTo>
                  <a:lnTo>
                    <a:pt x="115" y="168"/>
                  </a:lnTo>
                  <a:lnTo>
                    <a:pt x="115" y="174"/>
                  </a:lnTo>
                  <a:lnTo>
                    <a:pt x="116" y="175"/>
                  </a:lnTo>
                  <a:lnTo>
                    <a:pt x="116" y="175"/>
                  </a:lnTo>
                  <a:lnTo>
                    <a:pt x="117" y="180"/>
                  </a:lnTo>
                  <a:lnTo>
                    <a:pt x="118" y="185"/>
                  </a:lnTo>
                  <a:lnTo>
                    <a:pt x="119" y="186"/>
                  </a:lnTo>
                  <a:lnTo>
                    <a:pt x="119" y="187"/>
                  </a:lnTo>
                  <a:lnTo>
                    <a:pt x="122" y="190"/>
                  </a:lnTo>
                  <a:lnTo>
                    <a:pt x="124" y="193"/>
                  </a:lnTo>
                  <a:lnTo>
                    <a:pt x="125" y="194"/>
                  </a:lnTo>
                  <a:lnTo>
                    <a:pt x="125" y="195"/>
                  </a:lnTo>
                  <a:lnTo>
                    <a:pt x="128" y="198"/>
                  </a:lnTo>
                  <a:lnTo>
                    <a:pt x="130" y="199"/>
                  </a:lnTo>
                  <a:lnTo>
                    <a:pt x="134" y="201"/>
                  </a:lnTo>
                  <a:lnTo>
                    <a:pt x="137" y="203"/>
                  </a:lnTo>
                  <a:lnTo>
                    <a:pt x="137" y="210"/>
                  </a:lnTo>
                  <a:lnTo>
                    <a:pt x="138" y="216"/>
                  </a:lnTo>
                  <a:lnTo>
                    <a:pt x="138" y="218"/>
                  </a:lnTo>
                  <a:lnTo>
                    <a:pt x="138" y="220"/>
                  </a:lnTo>
                  <a:lnTo>
                    <a:pt x="141" y="231"/>
                  </a:lnTo>
                  <a:lnTo>
                    <a:pt x="144" y="242"/>
                  </a:lnTo>
                  <a:lnTo>
                    <a:pt x="148" y="250"/>
                  </a:lnTo>
                  <a:lnTo>
                    <a:pt x="151" y="257"/>
                  </a:lnTo>
                  <a:lnTo>
                    <a:pt x="156" y="263"/>
                  </a:lnTo>
                  <a:lnTo>
                    <a:pt x="161" y="268"/>
                  </a:lnTo>
                  <a:lnTo>
                    <a:pt x="165" y="272"/>
                  </a:lnTo>
                  <a:lnTo>
                    <a:pt x="168" y="275"/>
                  </a:lnTo>
                  <a:lnTo>
                    <a:pt x="168" y="281"/>
                  </a:lnTo>
                  <a:lnTo>
                    <a:pt x="168" y="312"/>
                  </a:lnTo>
                  <a:lnTo>
                    <a:pt x="168" y="319"/>
                  </a:lnTo>
                  <a:lnTo>
                    <a:pt x="142" y="331"/>
                  </a:lnTo>
                  <a:lnTo>
                    <a:pt x="115" y="344"/>
                  </a:lnTo>
                  <a:lnTo>
                    <a:pt x="87" y="357"/>
                  </a:lnTo>
                  <a:lnTo>
                    <a:pt x="62" y="370"/>
                  </a:lnTo>
                  <a:lnTo>
                    <a:pt x="47" y="380"/>
                  </a:lnTo>
                  <a:lnTo>
                    <a:pt x="34" y="388"/>
                  </a:lnTo>
                  <a:lnTo>
                    <a:pt x="19" y="399"/>
                  </a:lnTo>
                  <a:lnTo>
                    <a:pt x="9" y="408"/>
                  </a:lnTo>
                  <a:lnTo>
                    <a:pt x="5" y="413"/>
                  </a:lnTo>
                  <a:lnTo>
                    <a:pt x="3" y="417"/>
                  </a:lnTo>
                  <a:lnTo>
                    <a:pt x="2" y="420"/>
                  </a:lnTo>
                  <a:lnTo>
                    <a:pt x="0" y="424"/>
                  </a:lnTo>
                  <a:lnTo>
                    <a:pt x="0" y="495"/>
                  </a:lnTo>
                  <a:lnTo>
                    <a:pt x="2" y="500"/>
                  </a:lnTo>
                  <a:lnTo>
                    <a:pt x="4" y="504"/>
                  </a:lnTo>
                  <a:lnTo>
                    <a:pt x="8" y="506"/>
                  </a:lnTo>
                  <a:lnTo>
                    <a:pt x="12" y="507"/>
                  </a:lnTo>
                  <a:lnTo>
                    <a:pt x="468" y="507"/>
                  </a:lnTo>
                  <a:lnTo>
                    <a:pt x="473" y="506"/>
                  </a:lnTo>
                  <a:lnTo>
                    <a:pt x="476" y="504"/>
                  </a:lnTo>
                  <a:lnTo>
                    <a:pt x="479" y="500"/>
                  </a:lnTo>
                  <a:lnTo>
                    <a:pt x="480" y="495"/>
                  </a:lnTo>
                  <a:lnTo>
                    <a:pt x="480" y="424"/>
                  </a:lnTo>
                  <a:lnTo>
                    <a:pt x="480" y="420"/>
                  </a:lnTo>
                  <a:lnTo>
                    <a:pt x="477" y="417"/>
                  </a:lnTo>
                  <a:lnTo>
                    <a:pt x="475" y="413"/>
                  </a:lnTo>
                  <a:lnTo>
                    <a:pt x="471" y="408"/>
                  </a:lnTo>
                  <a:lnTo>
                    <a:pt x="462" y="399"/>
                  </a:lnTo>
                  <a:lnTo>
                    <a:pt x="446" y="3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4" name="Rectangle 33"/>
          <p:cNvSpPr/>
          <p:nvPr/>
        </p:nvSpPr>
        <p:spPr>
          <a:xfrm flipV="1">
            <a:off x="889342" y="3404358"/>
            <a:ext cx="1737030" cy="54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 flipV="1">
            <a:off x="7394284" y="3395077"/>
            <a:ext cx="17370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 flipV="1">
            <a:off x="5232068" y="3401114"/>
            <a:ext cx="1737030" cy="54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flipV="1">
            <a:off x="3059609" y="3404358"/>
            <a:ext cx="1737030" cy="54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flipV="1">
            <a:off x="9594948" y="3394119"/>
            <a:ext cx="17370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8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>
            <a:extLst>
              <a:ext uri="{FF2B5EF4-FFF2-40B4-BE49-F238E27FC236}">
                <a16:creationId xmlns="" xmlns:a16="http://schemas.microsoft.com/office/drawing/2014/main" id="{B5981CF1-BC08-49F8-B0F9-AAF98EC674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835189" y="3334725"/>
            <a:ext cx="3336759" cy="2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3334725"/>
            <a:ext cx="3356811" cy="3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E3ECCC05-FF78-40FA-84FF-172821D8B5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508772" y="1695617"/>
            <a:ext cx="5174456" cy="3278217"/>
          </a:xfrm>
          <a:prstGeom prst="ellipse">
            <a:avLst/>
          </a:prstGeom>
          <a:solidFill>
            <a:srgbClr val="CB7A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+mj-lt"/>
              </a:rPr>
              <a:t>KNOWLEDGE MANAGEMENT</a:t>
            </a:r>
            <a:endParaRPr lang="en-US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479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>
            <a:extLst>
              <a:ext uri="{FF2B5EF4-FFF2-40B4-BE49-F238E27FC236}">
                <a16:creationId xmlns="" xmlns:a16="http://schemas.microsoft.com/office/drawing/2014/main" id="{B5981CF1-BC08-49F8-B0F9-AAF98EC674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2</a:t>
            </a:r>
          </a:p>
        </p:txBody>
      </p:sp>
      <p:pic>
        <p:nvPicPr>
          <p:cNvPr id="4098" name="Picture 2" descr="C:\Users\Warsito\Downloads\education-concept-student-studying-and-brainstorming-campus-concept-close-up-of-students-discussing-their-subject-on-books-or-textbooks-selective-focus_1418-6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12192000" cy="812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286375" y="344597"/>
            <a:ext cx="6838950" cy="3409949"/>
          </a:xfrm>
          <a:prstGeom prst="rect">
            <a:avLst/>
          </a:prstGeom>
          <a:solidFill>
            <a:schemeClr val="accent3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5657850" y="495301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Knowledge Management</a:t>
            </a:r>
          </a:p>
          <a:p>
            <a:pPr algn="ctr"/>
            <a:endParaRPr lang="en-US" sz="2400" b="1" dirty="0">
              <a:solidFill>
                <a:schemeClr val="bg1"/>
              </a:solidFill>
            </a:endParaRPr>
          </a:p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Suatu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kegiatan</a:t>
            </a:r>
            <a:r>
              <a:rPr lang="en-US" sz="2400" b="1" dirty="0">
                <a:solidFill>
                  <a:schemeClr val="bg1"/>
                </a:solidFill>
              </a:rPr>
              <a:t> yang </a:t>
            </a:r>
            <a:r>
              <a:rPr lang="en-US" sz="2400" b="1" dirty="0" err="1">
                <a:solidFill>
                  <a:schemeClr val="bg1"/>
                </a:solidFill>
              </a:rPr>
              <a:t>digunakan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oleh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organisasi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untuk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mengidentifikasi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menciptakan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menjelaskan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mendistribusikan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pengetahuan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untuk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digunakan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diketahui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dipelajari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kembali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didalam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organisasi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sehingga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ada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nilai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tambah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bagi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organisasi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tersebut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92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22">
            <a:extLst>
              <a:ext uri="{FF2B5EF4-FFF2-40B4-BE49-F238E27FC236}">
                <a16:creationId xmlns="" xmlns:a16="http://schemas.microsoft.com/office/drawing/2014/main" id="{364CFD90-D0E1-4BC3-9D8B-7503E2632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4111626" y="1732882"/>
            <a:ext cx="3968750" cy="396875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 hidden="1">
            <a:extLst>
              <a:ext uri="{FF2B5EF4-FFF2-40B4-BE49-F238E27FC236}">
                <a16:creationId xmlns="" xmlns:a16="http://schemas.microsoft.com/office/drawing/2014/main" id="{B5981CF1-BC08-49F8-B0F9-AAF98EC674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05775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228600" y="144705"/>
            <a:ext cx="11734800" cy="116339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Knowledge </a:t>
            </a:r>
          </a:p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Management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E3ECCC05-FF78-40FA-84FF-172821D8B5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4756625" y="2461202"/>
            <a:ext cx="2678750" cy="254037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+mj-lt"/>
              </a:rPr>
              <a:t>KNOWLEDGE</a:t>
            </a:r>
          </a:p>
          <a:p>
            <a:pPr algn="ctr"/>
            <a:r>
              <a:rPr lang="en-US" b="1" dirty="0" smtClean="0">
                <a:latin typeface="+mj-lt"/>
              </a:rPr>
              <a:t>MANAGEMENT</a:t>
            </a:r>
            <a:endParaRPr lang="en-US" b="1" dirty="0">
              <a:latin typeface="+mj-lt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BBC62739-FA35-49F8-8929-743B31F55A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167601" y="1308100"/>
            <a:ext cx="1924400" cy="1862862"/>
          </a:xfrm>
          <a:prstGeom prst="ellipse">
            <a:avLst/>
          </a:prstGeom>
          <a:solidFill>
            <a:srgbClr val="11A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latin typeface="+mj-lt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BBC62739-FA35-49F8-8929-743B31F55A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167601" y="4213895"/>
            <a:ext cx="1924400" cy="1862862"/>
          </a:xfrm>
          <a:prstGeom prst="ellipse">
            <a:avLst/>
          </a:prstGeom>
          <a:solidFill>
            <a:srgbClr val="F59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="" xmlns:a16="http://schemas.microsoft.com/office/drawing/2014/main" id="{BBC62739-FA35-49F8-8929-743B31F55A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7143574" y="4213895"/>
            <a:ext cx="1924400" cy="1862862"/>
          </a:xfrm>
          <a:prstGeom prst="ellipse">
            <a:avLst/>
          </a:prstGeom>
          <a:solidFill>
            <a:srgbClr val="11AE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BBC62739-FA35-49F8-8929-743B31F55A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7143575" y="1308100"/>
            <a:ext cx="1924400" cy="1862862"/>
          </a:xfrm>
          <a:prstGeom prst="ellipse">
            <a:avLst/>
          </a:prstGeom>
          <a:solidFill>
            <a:srgbClr val="F59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2720100" y="2073404"/>
            <a:ext cx="2819401" cy="3877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SHARE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2720100" y="5019595"/>
            <a:ext cx="2819401" cy="7755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APPLY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7230461" y="5019595"/>
            <a:ext cx="1750626" cy="7755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EXPAND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6696074" y="2073404"/>
            <a:ext cx="2819401" cy="7755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CAPTURE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41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B27464D-ED4B-4387-9643-D40C231EB471}"/>
              </a:ext>
            </a:extLst>
          </p:cNvPr>
          <p:cNvSpPr/>
          <p:nvPr/>
        </p:nvSpPr>
        <p:spPr>
          <a:xfrm>
            <a:off x="247732" y="293916"/>
            <a:ext cx="6327239" cy="1302656"/>
          </a:xfrm>
          <a:prstGeom prst="rect">
            <a:avLst/>
          </a:prstGeom>
          <a:noFill/>
          <a:ln w="190500" cmpd="tri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0C19C89-F128-4D55-8D52-E1A938A8ABF6}"/>
              </a:ext>
            </a:extLst>
          </p:cNvPr>
          <p:cNvSpPr txBox="1"/>
          <p:nvPr/>
        </p:nvSpPr>
        <p:spPr>
          <a:xfrm>
            <a:off x="-478973" y="595087"/>
            <a:ext cx="7779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Tujuan</a:t>
            </a:r>
            <a:r>
              <a:rPr lang="en-US" sz="4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Pembelajaran</a:t>
            </a:r>
            <a:endParaRPr lang="en-US" sz="4000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25A2F348-8B5F-440D-9513-9BD75F928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200" y="2572302"/>
            <a:ext cx="9245600" cy="277293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</a:rPr>
              <a:t>“</a:t>
            </a: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Memahami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Landasan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teori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organisasi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dan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manajemen</a:t>
            </a:r>
            <a:r>
              <a:rPr lang="en-US" dirty="0" smtClean="0">
                <a:solidFill>
                  <a:schemeClr val="bg1"/>
                </a:solidFill>
                <a:latin typeface="Adobe Song Std L" panose="02020300000000000000" pitchFamily="18" charset="-128"/>
                <a:ea typeface="Adobe Song Std L" panose="02020300000000000000" pitchFamily="18" charset="-128"/>
              </a:rPr>
              <a:t>”</a:t>
            </a:r>
            <a:endParaRPr lang="en-US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93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urved Down Arrow 27"/>
          <p:cNvSpPr/>
          <p:nvPr/>
        </p:nvSpPr>
        <p:spPr>
          <a:xfrm rot="19891167">
            <a:off x="6104694" y="1179901"/>
            <a:ext cx="2181332" cy="1100579"/>
          </a:xfrm>
          <a:prstGeom prst="curvedDownArrow">
            <a:avLst/>
          </a:prstGeom>
          <a:solidFill>
            <a:srgbClr val="0D8295"/>
          </a:solidFill>
          <a:ln>
            <a:solidFill>
              <a:srgbClr val="0D82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Curved Down Arrow 28"/>
          <p:cNvSpPr/>
          <p:nvPr/>
        </p:nvSpPr>
        <p:spPr>
          <a:xfrm rot="19891167">
            <a:off x="2463441" y="2488023"/>
            <a:ext cx="2181332" cy="1100579"/>
          </a:xfrm>
          <a:prstGeom prst="curvedDownArrow">
            <a:avLst/>
          </a:prstGeom>
          <a:solidFill>
            <a:srgbClr val="0D8295"/>
          </a:solidFill>
          <a:ln>
            <a:solidFill>
              <a:srgbClr val="0D82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BBC62739-FA35-49F8-8929-743B31F55A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8286255" y="1003046"/>
            <a:ext cx="2889388" cy="2916496"/>
          </a:xfrm>
          <a:prstGeom prst="ellipse">
            <a:avLst/>
          </a:prstGeom>
          <a:solidFill>
            <a:srgbClr val="F59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 hidden="1">
            <a:extLst>
              <a:ext uri="{FF2B5EF4-FFF2-40B4-BE49-F238E27FC236}">
                <a16:creationId xmlns="" xmlns:a16="http://schemas.microsoft.com/office/drawing/2014/main" id="{B5981CF1-BC08-49F8-B0F9-AAF98EC674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05775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228600" y="90961"/>
            <a:ext cx="11734800" cy="127419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LEVEL</a:t>
            </a:r>
          </a:p>
          <a:p>
            <a:pPr algn="ctr"/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KNOWLEDGE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BBC62739-FA35-49F8-8929-743B31F55A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133938" y="3621576"/>
            <a:ext cx="2889388" cy="2916496"/>
          </a:xfrm>
          <a:prstGeom prst="ellipse">
            <a:avLst/>
          </a:prstGeom>
          <a:solidFill>
            <a:srgbClr val="F59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8321248" y="2135698"/>
            <a:ext cx="2819401" cy="116339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INNOVATIVE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KNOWLEDGE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BBC62739-FA35-49F8-8929-743B31F55A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4710096" y="2163328"/>
            <a:ext cx="2889388" cy="2916496"/>
          </a:xfrm>
          <a:prstGeom prst="ellipse">
            <a:avLst/>
          </a:prstGeom>
          <a:solidFill>
            <a:srgbClr val="F59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4745089" y="3264751"/>
            <a:ext cx="2819401" cy="116339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ADVANCED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KNOWLEDGE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1168931" y="4708389"/>
            <a:ext cx="2819401" cy="116339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CORE/BASIC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KNOWLEDGE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56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 hidden="1">
            <a:extLst>
              <a:ext uri="{FF2B5EF4-FFF2-40B4-BE49-F238E27FC236}">
                <a16:creationId xmlns="" xmlns:a16="http://schemas.microsoft.com/office/drawing/2014/main" id="{ED2F5393-91A3-4102-A584-E902285C50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4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05775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228600" y="190500"/>
            <a:ext cx="11734800" cy="155119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PENERAPAN</a:t>
            </a:r>
          </a:p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KNOWLEDGE</a:t>
            </a:r>
          </a:p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MANAGEMENT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="" xmlns:a16="http://schemas.microsoft.com/office/drawing/2014/main" id="{3FAD125B-9A3B-49A4-B9EC-C8A6D3CF9C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7677128" y="2657266"/>
            <a:ext cx="2781343" cy="26240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Connector: Elbow 9">
            <a:extLst>
              <a:ext uri="{FF2B5EF4-FFF2-40B4-BE49-F238E27FC236}">
                <a16:creationId xmlns="" xmlns:a16="http://schemas.microsoft.com/office/drawing/2014/main" id="{78C71AAC-D0D2-4BBF-B302-54163A284E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/>
          <p:nvPr/>
        </p:nvCxnSpPr>
        <p:spPr>
          <a:xfrm rot="16200000">
            <a:off x="6089650" y="-320884"/>
            <a:ext cx="12700" cy="5943600"/>
          </a:xfrm>
          <a:prstGeom prst="bentConnector3">
            <a:avLst>
              <a:gd name="adj1" fmla="val 2652630"/>
            </a:avLst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331AB5AC-284A-472B-B8E5-2F198F4E96D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935445" y="3687343"/>
            <a:ext cx="2123952" cy="13018"/>
          </a:xfrm>
          <a:prstGeom prst="straightConnector1">
            <a:avLst/>
          </a:prstGeom>
          <a:ln w="222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="" xmlns:a16="http://schemas.microsoft.com/office/drawing/2014/main" id="{3FAD125B-9A3B-49A4-B9EC-C8A6D3CF9C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733529" y="2657266"/>
            <a:ext cx="2781343" cy="26240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1833312" y="3572838"/>
            <a:ext cx="2581776" cy="155119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US" sz="2800" b="1" dirty="0" smtClean="0">
                <a:solidFill>
                  <a:schemeClr val="bg1"/>
                </a:solidFill>
              </a:rPr>
              <a:t>TACIT</a:t>
            </a:r>
          </a:p>
          <a:p>
            <a:pPr lvl="0" algn="ctr"/>
            <a:r>
              <a:rPr lang="en-US" sz="2800" b="1" dirty="0" smtClean="0">
                <a:solidFill>
                  <a:schemeClr val="bg1"/>
                </a:solidFill>
              </a:rPr>
              <a:t>KNOWLEDGE</a:t>
            </a:r>
          </a:p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7256555" y="3572838"/>
            <a:ext cx="3622487" cy="116339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EXPLICIT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KNOWLEDGE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6007765" y="1542486"/>
            <a:ext cx="12032" cy="775272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331AB5AC-284A-472B-B8E5-2F198F4E96D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123329" y="4154535"/>
            <a:ext cx="2161297" cy="0"/>
          </a:xfrm>
          <a:prstGeom prst="straightConnector1">
            <a:avLst/>
          </a:prstGeom>
          <a:ln w="2222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139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 hidden="1">
            <a:extLst>
              <a:ext uri="{FF2B5EF4-FFF2-40B4-BE49-F238E27FC236}">
                <a16:creationId xmlns="" xmlns:a16="http://schemas.microsoft.com/office/drawing/2014/main" id="{9FDB6406-0CDB-4213-A1B6-DE47D953FE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3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843375" y="522898"/>
            <a:ext cx="33486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228600" y="190500"/>
            <a:ext cx="11734800" cy="116339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TUJUAN PENERAPAN</a:t>
            </a:r>
          </a:p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KNOWLEDGE MANAGEMENT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522898"/>
            <a:ext cx="3469710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rapezoid 1">
            <a:extLst>
              <a:ext uri="{FF2B5EF4-FFF2-40B4-BE49-F238E27FC236}">
                <a16:creationId xmlns="" xmlns:a16="http://schemas.microsoft.com/office/drawing/2014/main" id="{5B804E9F-B6B5-41F9-9B63-9AF435FDC2B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678061" y="2412173"/>
            <a:ext cx="4234346" cy="2782586"/>
          </a:xfrm>
          <a:prstGeom prst="trapezoid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rapezoid 42">
            <a:extLst>
              <a:ext uri="{FF2B5EF4-FFF2-40B4-BE49-F238E27FC236}">
                <a16:creationId xmlns="" xmlns:a16="http://schemas.microsoft.com/office/drawing/2014/main" id="{0092C447-C8E1-4B12-B012-E6D21CBB1FB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844861" y="2412172"/>
            <a:ext cx="4234344" cy="2782586"/>
          </a:xfrm>
          <a:prstGeom prst="trapezoid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rapezoid 43">
            <a:extLst>
              <a:ext uri="{FF2B5EF4-FFF2-40B4-BE49-F238E27FC236}">
                <a16:creationId xmlns="" xmlns:a16="http://schemas.microsoft.com/office/drawing/2014/main" id="{7E139379-1914-4446-8D6D-984A47041A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011659" y="2412172"/>
            <a:ext cx="4234344" cy="2782586"/>
          </a:xfrm>
          <a:prstGeom prst="trapezoid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rapezoid 44">
            <a:extLst>
              <a:ext uri="{FF2B5EF4-FFF2-40B4-BE49-F238E27FC236}">
                <a16:creationId xmlns="" xmlns:a16="http://schemas.microsoft.com/office/drawing/2014/main" id="{F79B51BB-1B30-4ED8-B26D-21EE8BC675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178457" y="2370076"/>
            <a:ext cx="4234344" cy="2782586"/>
          </a:xfrm>
          <a:prstGeom prst="trapezoid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19BFA5-D0CA-4CF0-8499-504D956B6563}"/>
              </a:ext>
            </a:extLst>
          </p:cNvPr>
          <p:cNvSpPr/>
          <p:nvPr/>
        </p:nvSpPr>
        <p:spPr>
          <a:xfrm>
            <a:off x="1467631" y="3187912"/>
            <a:ext cx="2051946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Penghematan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 </a:t>
            </a:r>
            <a:endParaRPr lang="en-US" sz="20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+mj-lt"/>
              </a:rPr>
              <a:t>waktu</a:t>
            </a:r>
            <a:r>
              <a:rPr lang="en-US" sz="2000" b="1" dirty="0" smtClean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+mj-lt"/>
              </a:rPr>
              <a:t>dan</a:t>
            </a:r>
            <a:r>
              <a:rPr lang="en-US" sz="2000" b="1" dirty="0" smtClean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+mj-lt"/>
              </a:rPr>
              <a:t>biaya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1751D31D-3535-411D-8BAC-95CCC90AB185}"/>
              </a:ext>
            </a:extLst>
          </p:cNvPr>
          <p:cNvSpPr/>
          <p:nvPr/>
        </p:nvSpPr>
        <p:spPr>
          <a:xfrm>
            <a:off x="3779567" y="3187912"/>
            <a:ext cx="1866593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Peningkatan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 </a:t>
            </a:r>
            <a:endParaRPr lang="en-US" sz="20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+mj-lt"/>
              </a:rPr>
              <a:t>aset</a:t>
            </a:r>
            <a:r>
              <a:rPr lang="en-US" sz="2000" b="1" dirty="0" smtClean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+mj-lt"/>
              </a:rPr>
              <a:t>pengetahuan</a:t>
            </a:r>
            <a:r>
              <a:rPr lang="en-US" sz="1600" b="1" dirty="0" smtClean="0"/>
              <a:t> 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="" xmlns:a16="http://schemas.microsoft.com/office/drawing/2014/main" id="{FA4D735A-8F75-4E2A-8F1A-CC303B0718BA}"/>
              </a:ext>
            </a:extLst>
          </p:cNvPr>
          <p:cNvSpPr/>
          <p:nvPr/>
        </p:nvSpPr>
        <p:spPr>
          <a:xfrm>
            <a:off x="5896964" y="3187912"/>
            <a:ext cx="186659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Kemampuan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beradaptasi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="" xmlns:a16="http://schemas.microsoft.com/office/drawing/2014/main" id="{54AB9282-0505-49EB-AABF-998083225E3A}"/>
              </a:ext>
            </a:extLst>
          </p:cNvPr>
          <p:cNvSpPr/>
          <p:nvPr/>
        </p:nvSpPr>
        <p:spPr>
          <a:xfrm>
            <a:off x="8381270" y="3187912"/>
            <a:ext cx="186659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Peningkatan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+mj-lt"/>
              </a:rPr>
              <a:t>produktfitas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89870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B27464D-ED4B-4387-9643-D40C231EB471}"/>
              </a:ext>
            </a:extLst>
          </p:cNvPr>
          <p:cNvSpPr/>
          <p:nvPr/>
        </p:nvSpPr>
        <p:spPr>
          <a:xfrm>
            <a:off x="247732" y="293916"/>
            <a:ext cx="6327239" cy="1302656"/>
          </a:xfrm>
          <a:prstGeom prst="rect">
            <a:avLst/>
          </a:prstGeom>
          <a:noFill/>
          <a:ln w="190500" cmpd="tri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0C19C89-F128-4D55-8D52-E1A938A8ABF6}"/>
              </a:ext>
            </a:extLst>
          </p:cNvPr>
          <p:cNvSpPr txBox="1"/>
          <p:nvPr/>
        </p:nvSpPr>
        <p:spPr>
          <a:xfrm>
            <a:off x="-478973" y="595087"/>
            <a:ext cx="7779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Bodoni MT Black" panose="02070A03080606020203" pitchFamily="18" charset="0"/>
              </a:rPr>
              <a:t>Tujuan</a:t>
            </a:r>
            <a:r>
              <a:rPr lang="en-US" sz="4000" dirty="0">
                <a:solidFill>
                  <a:schemeClr val="bg1"/>
                </a:solidFill>
                <a:latin typeface="Bodoni MT Black" panose="02070A03080606020203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Bodoni MT Black" panose="02070A03080606020203" pitchFamily="18" charset="0"/>
              </a:rPr>
              <a:t>Khusus</a:t>
            </a:r>
            <a:endParaRPr lang="en-US" sz="4000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25A2F348-8B5F-440D-9513-9BD75F928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37" y="2916289"/>
            <a:ext cx="10805886" cy="1412579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Pengertian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manajemen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fungsi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manajemen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konsep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manajemen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Bauhaus 93" panose="04030905020B02020C02" pitchFamily="82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Bauhaus 93" panose="04030905020B02020C02" pitchFamily="82" charset="0"/>
              </a:rPr>
              <a:t> TP</a:t>
            </a:r>
            <a:endParaRPr lang="en-US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25A2F348-8B5F-440D-9513-9BD75F928BC3}"/>
              </a:ext>
            </a:extLst>
          </p:cNvPr>
          <p:cNvSpPr txBox="1">
            <a:spLocks/>
          </p:cNvSpPr>
          <p:nvPr/>
        </p:nvSpPr>
        <p:spPr>
          <a:xfrm>
            <a:off x="551542" y="3960262"/>
            <a:ext cx="11654972" cy="2772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Wingdings" pitchFamily="2" charset="2"/>
              <a:buChar char="q"/>
            </a:pPr>
            <a:r>
              <a:rPr lang="en-US" sz="4000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Pengertian</a:t>
            </a:r>
            <a:r>
              <a:rPr lang="en-US" sz="4000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Bauhaus 93" panose="04030905020B02020C02" pitchFamily="82" charset="0"/>
              </a:rPr>
              <a:t>organisasi</a:t>
            </a:r>
            <a:r>
              <a:rPr lang="en-US" sz="4000" dirty="0">
                <a:solidFill>
                  <a:schemeClr val="bg1"/>
                </a:solidFill>
                <a:latin typeface="Bauhaus 93" panose="04030905020B02020C02" pitchFamily="82" charset="0"/>
              </a:rPr>
              <a:t>, </a:t>
            </a:r>
            <a:r>
              <a:rPr lang="en-US" sz="4000" dirty="0" err="1">
                <a:solidFill>
                  <a:schemeClr val="bg1"/>
                </a:solidFill>
                <a:latin typeface="Bauhaus 93" panose="04030905020B02020C02" pitchFamily="82" charset="0"/>
              </a:rPr>
              <a:t>konsep</a:t>
            </a:r>
            <a:r>
              <a:rPr lang="en-US" sz="4000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Bauhaus 93" panose="04030905020B02020C02" pitchFamily="82" charset="0"/>
              </a:rPr>
              <a:t>organisasi</a:t>
            </a:r>
            <a:r>
              <a:rPr lang="en-US" sz="4000" dirty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Bauhaus 93" panose="04030905020B02020C02" pitchFamily="82" charset="0"/>
              </a:rPr>
              <a:t>belajar</a:t>
            </a:r>
            <a:r>
              <a:rPr lang="en-US" sz="4000" dirty="0">
                <a:solidFill>
                  <a:schemeClr val="bg1"/>
                </a:solidFill>
                <a:latin typeface="Bauhaus 93" panose="04030905020B02020C02" pitchFamily="82" charset="0"/>
              </a:rPr>
              <a:t>, knowledge management.</a:t>
            </a:r>
            <a:endParaRPr lang="en-US" sz="4000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25A2F348-8B5F-440D-9513-9BD75F928BC3}"/>
              </a:ext>
            </a:extLst>
          </p:cNvPr>
          <p:cNvSpPr txBox="1">
            <a:spLocks/>
          </p:cNvSpPr>
          <p:nvPr/>
        </p:nvSpPr>
        <p:spPr>
          <a:xfrm>
            <a:off x="247732" y="1622285"/>
            <a:ext cx="10805886" cy="14125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Mahasiswa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Bauhaus 93" panose="04030905020B02020C02" pitchFamily="82" charset="0"/>
              </a:rPr>
              <a:t>dapat</a:t>
            </a:r>
            <a:r>
              <a:rPr lang="en-US" dirty="0" smtClean="0">
                <a:solidFill>
                  <a:schemeClr val="bg1"/>
                </a:solidFill>
                <a:latin typeface="Bauhaus 93" panose="04030905020B02020C02" pitchFamily="82" charset="0"/>
              </a:rPr>
              <a:t> </a:t>
            </a:r>
            <a:endParaRPr lang="en-US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3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: Rounded Corners 15">
            <a:extLst>
              <a:ext uri="{FF2B5EF4-FFF2-40B4-BE49-F238E27FC236}">
                <a16:creationId xmlns="" xmlns:a16="http://schemas.microsoft.com/office/drawing/2014/main" id="{D6178536-4D8A-4FF2-BBDC-4B3E7E0FCF2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391825" y="5507198"/>
            <a:ext cx="10245891" cy="791060"/>
          </a:xfrm>
          <a:prstGeom prst="roundRect">
            <a:avLst>
              <a:gd name="adj" fmla="val 50000"/>
            </a:avLst>
          </a:prstGeom>
          <a:solidFill>
            <a:srgbClr val="F59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atin typeface="+mj-lt"/>
              </a:rPr>
              <a:t>         </a:t>
            </a:r>
            <a:r>
              <a:rPr lang="en-US" sz="1600" b="1" dirty="0" err="1" smtClean="0">
                <a:latin typeface="+mj-lt"/>
              </a:rPr>
              <a:t>Manajemen</a:t>
            </a:r>
            <a:r>
              <a:rPr lang="en-US" sz="1600" b="1" dirty="0" smtClean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merupakan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bekerja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melalui</a:t>
            </a:r>
            <a:r>
              <a:rPr lang="en-US" sz="1600" b="1" dirty="0">
                <a:latin typeface="+mj-lt"/>
              </a:rPr>
              <a:t> orang lain </a:t>
            </a:r>
            <a:r>
              <a:rPr lang="en-US" sz="1600" b="1" dirty="0" err="1">
                <a:latin typeface="+mj-lt"/>
              </a:rPr>
              <a:t>untuk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menyelesaikan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tugas-tugas</a:t>
            </a:r>
            <a:r>
              <a:rPr lang="en-US" sz="1600" b="1" dirty="0">
                <a:latin typeface="+mj-lt"/>
              </a:rPr>
              <a:t> yang </a:t>
            </a:r>
            <a:r>
              <a:rPr lang="en-US" sz="1600" b="1" dirty="0" err="1">
                <a:latin typeface="+mj-lt"/>
              </a:rPr>
              <a:t>membantu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pencapaian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sasaran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organisasi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seefesien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mungkin</a:t>
            </a:r>
            <a:r>
              <a:rPr lang="en-US" sz="1600" b="1" dirty="0">
                <a:latin typeface="+mj-lt"/>
              </a:rPr>
              <a:t>.</a:t>
            </a:r>
          </a:p>
        </p:txBody>
      </p:sp>
      <p:sp>
        <p:nvSpPr>
          <p:cNvPr id="49" name="Rectangle: Rounded Corners 15">
            <a:extLst>
              <a:ext uri="{FF2B5EF4-FFF2-40B4-BE49-F238E27FC236}">
                <a16:creationId xmlns="" xmlns:a16="http://schemas.microsoft.com/office/drawing/2014/main" id="{D6178536-4D8A-4FF2-BBDC-4B3E7E0FCF2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391825" y="1884693"/>
            <a:ext cx="10245891" cy="791060"/>
          </a:xfrm>
          <a:prstGeom prst="roundRect">
            <a:avLst>
              <a:gd name="adj" fmla="val 50000"/>
            </a:avLst>
          </a:prstGeom>
          <a:solidFill>
            <a:srgbClr val="F59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latin typeface="+mj-lt"/>
              </a:rPr>
              <a:t>M</a:t>
            </a:r>
            <a:r>
              <a:rPr lang="en-US" sz="1600" b="1" dirty="0" err="1" smtClean="0">
                <a:latin typeface="+mj-lt"/>
              </a:rPr>
              <a:t>anajemen</a:t>
            </a:r>
            <a:r>
              <a:rPr lang="en-US" sz="1600" b="1" dirty="0" smtClean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adalah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suatu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seni</a:t>
            </a:r>
            <a:r>
              <a:rPr lang="en-US" sz="1600" b="1" dirty="0">
                <a:latin typeface="+mj-lt"/>
              </a:rPr>
              <a:t>, </a:t>
            </a:r>
            <a:r>
              <a:rPr lang="en-US" sz="1600" b="1" dirty="0" err="1">
                <a:latin typeface="+mj-lt"/>
              </a:rPr>
              <a:t>tiap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tiap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pekerjaan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bisa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diselesaikan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dengan</a:t>
            </a:r>
            <a:r>
              <a:rPr lang="en-US" sz="1600" b="1" dirty="0">
                <a:latin typeface="+mj-lt"/>
              </a:rPr>
              <a:t> orang lain.</a:t>
            </a:r>
          </a:p>
        </p:txBody>
      </p:sp>
      <p:sp>
        <p:nvSpPr>
          <p:cNvPr id="57" name="Rectangle: Rounded Corners 15">
            <a:extLst>
              <a:ext uri="{FF2B5EF4-FFF2-40B4-BE49-F238E27FC236}">
                <a16:creationId xmlns="" xmlns:a16="http://schemas.microsoft.com/office/drawing/2014/main" id="{D6178536-4D8A-4FF2-BBDC-4B3E7E0FCF2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391825" y="3695949"/>
            <a:ext cx="10245891" cy="791060"/>
          </a:xfrm>
          <a:prstGeom prst="roundRect">
            <a:avLst>
              <a:gd name="adj" fmla="val 50000"/>
            </a:avLst>
          </a:prstGeom>
          <a:solidFill>
            <a:srgbClr val="F59F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atin typeface="+mj-lt"/>
              </a:rPr>
              <a:t>          </a:t>
            </a:r>
            <a:r>
              <a:rPr lang="en-US" sz="1600" b="1" dirty="0" err="1" smtClean="0">
                <a:latin typeface="+mj-lt"/>
              </a:rPr>
              <a:t>Manajemen</a:t>
            </a:r>
            <a:r>
              <a:rPr lang="en-US" sz="1600" b="1" dirty="0" smtClean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adalah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pencapaian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tujuan-tujuan</a:t>
            </a:r>
            <a:r>
              <a:rPr lang="en-US" sz="1600" b="1" dirty="0">
                <a:latin typeface="+mj-lt"/>
              </a:rPr>
              <a:t> yang </a:t>
            </a:r>
            <a:r>
              <a:rPr lang="en-US" sz="1600" b="1" dirty="0" err="1">
                <a:latin typeface="+mj-lt"/>
              </a:rPr>
              <a:t>telah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ditetapkan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melalui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atau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bersama-sama</a:t>
            </a:r>
            <a:r>
              <a:rPr lang="en-US" sz="1600" b="1" dirty="0">
                <a:latin typeface="+mj-lt"/>
              </a:rPr>
              <a:t> </a:t>
            </a:r>
            <a:r>
              <a:rPr lang="en-US" sz="1600" b="1" dirty="0" err="1">
                <a:latin typeface="+mj-lt"/>
              </a:rPr>
              <a:t>usaha</a:t>
            </a:r>
            <a:r>
              <a:rPr lang="en-US" sz="1600" b="1" dirty="0">
                <a:latin typeface="+mj-lt"/>
              </a:rPr>
              <a:t> orang lain.</a:t>
            </a: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364CFD90-D0E1-4BC3-9D8B-7503E2632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4287251" y="-2008330"/>
            <a:ext cx="3617498" cy="3598976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 hidden="1">
            <a:extLst>
              <a:ext uri="{FF2B5EF4-FFF2-40B4-BE49-F238E27FC236}">
                <a16:creationId xmlns="" xmlns:a16="http://schemas.microsoft.com/office/drawing/2014/main" id="{B5981CF1-BC08-49F8-B0F9-AAF98EC674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05775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E3ECCC05-FF78-40FA-84FF-172821D8B5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4737439" y="-1263766"/>
            <a:ext cx="2722480" cy="26706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latin typeface="+mj-lt"/>
            </a:endParaRPr>
          </a:p>
          <a:p>
            <a:pPr algn="ctr"/>
            <a:endParaRPr lang="en-US" b="1" dirty="0">
              <a:latin typeface="+mj-lt"/>
            </a:endParaRPr>
          </a:p>
          <a:p>
            <a:pPr algn="ctr"/>
            <a:endParaRPr lang="en-US" b="1" dirty="0">
              <a:latin typeface="+mj-lt"/>
            </a:endParaRPr>
          </a:p>
          <a:p>
            <a:pPr algn="ctr"/>
            <a:endParaRPr lang="en-US" b="1" dirty="0">
              <a:latin typeface="+mj-lt"/>
            </a:endParaRPr>
          </a:p>
          <a:p>
            <a:pPr algn="ctr"/>
            <a:r>
              <a:rPr lang="en-US" b="1" dirty="0" smtClean="0">
                <a:latin typeface="+mj-lt"/>
              </a:rPr>
              <a:t>MANAJEMEN</a:t>
            </a:r>
          </a:p>
          <a:p>
            <a:pPr algn="ctr"/>
            <a:r>
              <a:rPr lang="en-US" b="1" dirty="0" smtClean="0">
                <a:latin typeface="+mj-lt"/>
              </a:rPr>
              <a:t>MENURUT PARA</a:t>
            </a:r>
          </a:p>
          <a:p>
            <a:pPr algn="ctr"/>
            <a:r>
              <a:rPr lang="en-US" b="1" dirty="0" smtClean="0">
                <a:latin typeface="+mj-lt"/>
              </a:rPr>
              <a:t>AHLI</a:t>
            </a:r>
            <a:endParaRPr lang="en-US" b="1" dirty="0">
              <a:latin typeface="+mj-lt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BBC62739-FA35-49F8-8929-743B31F55A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73759" y="1465751"/>
            <a:ext cx="1635516" cy="163018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535963" y="1957057"/>
            <a:ext cx="1311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Mary Parker F</a:t>
            </a:r>
          </a:p>
        </p:txBody>
      </p:sp>
      <p:sp>
        <p:nvSpPr>
          <p:cNvPr id="53" name="Oval 52">
            <a:extLst>
              <a:ext uri="{FF2B5EF4-FFF2-40B4-BE49-F238E27FC236}">
                <a16:creationId xmlns="" xmlns:a16="http://schemas.microsoft.com/office/drawing/2014/main" id="{BBC62739-FA35-49F8-8929-743B31F55A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73759" y="3279035"/>
            <a:ext cx="1635516" cy="163018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Oval 53">
            <a:extLst>
              <a:ext uri="{FF2B5EF4-FFF2-40B4-BE49-F238E27FC236}">
                <a16:creationId xmlns="" xmlns:a16="http://schemas.microsoft.com/office/drawing/2014/main" id="{BBC62739-FA35-49F8-8929-743B31F55A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73759" y="5092319"/>
            <a:ext cx="1635516" cy="163018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535963" y="5584244"/>
            <a:ext cx="1311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+mj-lt"/>
              </a:rPr>
              <a:t>Chuck Williams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35963" y="3770651"/>
            <a:ext cx="1311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+mj-lt"/>
              </a:rPr>
              <a:t>Goerge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 R. Terry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1926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>
            <a:extLst>
              <a:ext uri="{FF2B5EF4-FFF2-40B4-BE49-F238E27FC236}">
                <a16:creationId xmlns="" xmlns:a16="http://schemas.microsoft.com/office/drawing/2014/main" id="{B5981CF1-BC08-49F8-B0F9-AAF98EC674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486274" y="3334726"/>
            <a:ext cx="3685674" cy="1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3334726"/>
            <a:ext cx="3705726" cy="1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E3ECCC05-FF78-40FA-84FF-172821D8B5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821154" y="1775046"/>
            <a:ext cx="4549692" cy="3119360"/>
          </a:xfrm>
          <a:prstGeom prst="ellipse">
            <a:avLst/>
          </a:prstGeom>
          <a:solidFill>
            <a:srgbClr val="CB7A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+mj-lt"/>
              </a:rPr>
              <a:t>FUNGSI</a:t>
            </a:r>
          </a:p>
          <a:p>
            <a:pPr algn="ctr"/>
            <a:r>
              <a:rPr lang="en-US" sz="3600" b="1" dirty="0" smtClean="0">
                <a:latin typeface="+mj-lt"/>
              </a:rPr>
              <a:t>MANAJEMEN</a:t>
            </a:r>
            <a:endParaRPr lang="en-US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8539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 hidden="1">
            <a:extLst>
              <a:ext uri="{FF2B5EF4-FFF2-40B4-BE49-F238E27FC236}">
                <a16:creationId xmlns="" xmlns:a16="http://schemas.microsoft.com/office/drawing/2014/main" id="{9FDB6406-0CDB-4213-A1B6-DE47D953FE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3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05775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208809" y="141187"/>
            <a:ext cx="11734800" cy="116339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Fungsi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Manajemen</a:t>
            </a:r>
            <a:endParaRPr lang="en-US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Goerge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R. Terry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rapezoid 1">
            <a:extLst>
              <a:ext uri="{FF2B5EF4-FFF2-40B4-BE49-F238E27FC236}">
                <a16:creationId xmlns="" xmlns:a16="http://schemas.microsoft.com/office/drawing/2014/main" id="{5B804E9F-B6B5-41F9-9B63-9AF435FDC2B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-651281" y="2646380"/>
            <a:ext cx="5201704" cy="2518109"/>
          </a:xfrm>
          <a:prstGeom prst="trapezoid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rapezoid 42">
            <a:extLst>
              <a:ext uri="{FF2B5EF4-FFF2-40B4-BE49-F238E27FC236}">
                <a16:creationId xmlns="" xmlns:a16="http://schemas.microsoft.com/office/drawing/2014/main" id="{0092C447-C8E1-4B12-B012-E6D21CBB1FB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974019" y="2607079"/>
            <a:ext cx="5201702" cy="2518109"/>
          </a:xfrm>
          <a:prstGeom prst="trapezoid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rapezoid 43">
            <a:extLst>
              <a:ext uri="{FF2B5EF4-FFF2-40B4-BE49-F238E27FC236}">
                <a16:creationId xmlns="" xmlns:a16="http://schemas.microsoft.com/office/drawing/2014/main" id="{7E139379-1914-4446-8D6D-984A47041A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606551" y="2593415"/>
            <a:ext cx="5201702" cy="2518109"/>
          </a:xfrm>
          <a:prstGeom prst="trapezoid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rapezoid 44">
            <a:extLst>
              <a:ext uri="{FF2B5EF4-FFF2-40B4-BE49-F238E27FC236}">
                <a16:creationId xmlns="" xmlns:a16="http://schemas.microsoft.com/office/drawing/2014/main" id="{F79B51BB-1B30-4ED8-B26D-21EE8BC675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261341" y="2607079"/>
            <a:ext cx="5201705" cy="2518109"/>
          </a:xfrm>
          <a:prstGeom prst="trapezoid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19BFA5-D0CA-4CF0-8499-504D956B6563}"/>
              </a:ext>
            </a:extLst>
          </p:cNvPr>
          <p:cNvSpPr/>
          <p:nvPr/>
        </p:nvSpPr>
        <p:spPr>
          <a:xfrm>
            <a:off x="1023989" y="3072766"/>
            <a:ext cx="1839566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PLANNING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(PERENCANAAN)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1751D31D-3535-411D-8BAC-95CCC90AB185}"/>
              </a:ext>
            </a:extLst>
          </p:cNvPr>
          <p:cNvSpPr/>
          <p:nvPr/>
        </p:nvSpPr>
        <p:spPr>
          <a:xfrm>
            <a:off x="3358603" y="3061420"/>
            <a:ext cx="243423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ORGANIZING (PENGORGANISASIAN)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="" xmlns:a16="http://schemas.microsoft.com/office/drawing/2014/main" id="{FA4D735A-8F75-4E2A-8F1A-CC303B0718BA}"/>
              </a:ext>
            </a:extLst>
          </p:cNvPr>
          <p:cNvSpPr/>
          <p:nvPr/>
        </p:nvSpPr>
        <p:spPr>
          <a:xfrm>
            <a:off x="6362405" y="3061419"/>
            <a:ext cx="168917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ACTUATING (PELAKSANAAN)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="" xmlns:a16="http://schemas.microsoft.com/office/drawing/2014/main" id="{54AB9282-0505-49EB-AABF-998083225E3A}"/>
              </a:ext>
            </a:extLst>
          </p:cNvPr>
          <p:cNvSpPr/>
          <p:nvPr/>
        </p:nvSpPr>
        <p:spPr>
          <a:xfrm>
            <a:off x="8955150" y="3072766"/>
            <a:ext cx="168917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CONTROLLING (PENGAWASAN)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57" name="Freeform 4344" descr="Icon of wrench. ">
            <a:extLst>
              <a:ext uri="{FF2B5EF4-FFF2-40B4-BE49-F238E27FC236}">
                <a16:creationId xmlns="" xmlns:a16="http://schemas.microsoft.com/office/drawing/2014/main" id="{C131659B-1A41-4821-9349-1E69BBBB560E}"/>
              </a:ext>
            </a:extLst>
          </p:cNvPr>
          <p:cNvSpPr>
            <a:spLocks/>
          </p:cNvSpPr>
          <p:nvPr/>
        </p:nvSpPr>
        <p:spPr bwMode="auto">
          <a:xfrm>
            <a:off x="4344574" y="2351433"/>
            <a:ext cx="460590" cy="448651"/>
          </a:xfrm>
          <a:custGeom>
            <a:avLst/>
            <a:gdLst>
              <a:gd name="T0" fmla="*/ 853 w 886"/>
              <a:gd name="T1" fmla="*/ 137 h 886"/>
              <a:gd name="T2" fmla="*/ 842 w 886"/>
              <a:gd name="T3" fmla="*/ 134 h 886"/>
              <a:gd name="T4" fmla="*/ 833 w 886"/>
              <a:gd name="T5" fmla="*/ 138 h 886"/>
              <a:gd name="T6" fmla="*/ 646 w 886"/>
              <a:gd name="T7" fmla="*/ 172 h 886"/>
              <a:gd name="T8" fmla="*/ 754 w 886"/>
              <a:gd name="T9" fmla="*/ 46 h 886"/>
              <a:gd name="T10" fmla="*/ 754 w 886"/>
              <a:gd name="T11" fmla="*/ 37 h 886"/>
              <a:gd name="T12" fmla="*/ 747 w 886"/>
              <a:gd name="T13" fmla="*/ 29 h 886"/>
              <a:gd name="T14" fmla="*/ 704 w 886"/>
              <a:gd name="T15" fmla="*/ 12 h 886"/>
              <a:gd name="T16" fmla="*/ 659 w 886"/>
              <a:gd name="T17" fmla="*/ 2 h 886"/>
              <a:gd name="T18" fmla="*/ 615 w 886"/>
              <a:gd name="T19" fmla="*/ 0 h 886"/>
              <a:gd name="T20" fmla="*/ 577 w 886"/>
              <a:gd name="T21" fmla="*/ 6 h 886"/>
              <a:gd name="T22" fmla="*/ 539 w 886"/>
              <a:gd name="T23" fmla="*/ 15 h 886"/>
              <a:gd name="T24" fmla="*/ 505 w 886"/>
              <a:gd name="T25" fmla="*/ 31 h 886"/>
              <a:gd name="T26" fmla="*/ 473 w 886"/>
              <a:gd name="T27" fmla="*/ 52 h 886"/>
              <a:gd name="T28" fmla="*/ 443 w 886"/>
              <a:gd name="T29" fmla="*/ 76 h 886"/>
              <a:gd name="T30" fmla="*/ 405 w 886"/>
              <a:gd name="T31" fmla="*/ 124 h 886"/>
              <a:gd name="T32" fmla="*/ 380 w 886"/>
              <a:gd name="T33" fmla="*/ 178 h 886"/>
              <a:gd name="T34" fmla="*/ 368 w 886"/>
              <a:gd name="T35" fmla="*/ 235 h 886"/>
              <a:gd name="T36" fmla="*/ 368 w 886"/>
              <a:gd name="T37" fmla="*/ 293 h 886"/>
              <a:gd name="T38" fmla="*/ 382 w 886"/>
              <a:gd name="T39" fmla="*/ 351 h 886"/>
              <a:gd name="T40" fmla="*/ 21 w 886"/>
              <a:gd name="T41" fmla="*/ 738 h 886"/>
              <a:gd name="T42" fmla="*/ 7 w 886"/>
              <a:gd name="T43" fmla="*/ 762 h 886"/>
              <a:gd name="T44" fmla="*/ 1 w 886"/>
              <a:gd name="T45" fmla="*/ 787 h 886"/>
              <a:gd name="T46" fmla="*/ 2 w 886"/>
              <a:gd name="T47" fmla="*/ 813 h 886"/>
              <a:gd name="T48" fmla="*/ 11 w 886"/>
              <a:gd name="T49" fmla="*/ 838 h 886"/>
              <a:gd name="T50" fmla="*/ 27 w 886"/>
              <a:gd name="T51" fmla="*/ 860 h 886"/>
              <a:gd name="T52" fmla="*/ 48 w 886"/>
              <a:gd name="T53" fmla="*/ 875 h 886"/>
              <a:gd name="T54" fmla="*/ 73 w 886"/>
              <a:gd name="T55" fmla="*/ 884 h 886"/>
              <a:gd name="T56" fmla="*/ 99 w 886"/>
              <a:gd name="T57" fmla="*/ 885 h 886"/>
              <a:gd name="T58" fmla="*/ 125 w 886"/>
              <a:gd name="T59" fmla="*/ 879 h 886"/>
              <a:gd name="T60" fmla="*/ 148 w 886"/>
              <a:gd name="T61" fmla="*/ 866 h 886"/>
              <a:gd name="T62" fmla="*/ 530 w 886"/>
              <a:gd name="T63" fmla="*/ 502 h 886"/>
              <a:gd name="T64" fmla="*/ 570 w 886"/>
              <a:gd name="T65" fmla="*/ 515 h 886"/>
              <a:gd name="T66" fmla="*/ 612 w 886"/>
              <a:gd name="T67" fmla="*/ 520 h 886"/>
              <a:gd name="T68" fmla="*/ 626 w 886"/>
              <a:gd name="T69" fmla="*/ 520 h 886"/>
              <a:gd name="T70" fmla="*/ 664 w 886"/>
              <a:gd name="T71" fmla="*/ 518 h 886"/>
              <a:gd name="T72" fmla="*/ 702 w 886"/>
              <a:gd name="T73" fmla="*/ 509 h 886"/>
              <a:gd name="T74" fmla="*/ 737 w 886"/>
              <a:gd name="T75" fmla="*/ 496 h 886"/>
              <a:gd name="T76" fmla="*/ 769 w 886"/>
              <a:gd name="T77" fmla="*/ 477 h 886"/>
              <a:gd name="T78" fmla="*/ 800 w 886"/>
              <a:gd name="T79" fmla="*/ 454 h 886"/>
              <a:gd name="T80" fmla="*/ 837 w 886"/>
              <a:gd name="T81" fmla="*/ 413 h 886"/>
              <a:gd name="T82" fmla="*/ 867 w 886"/>
              <a:gd name="T83" fmla="*/ 360 h 886"/>
              <a:gd name="T84" fmla="*/ 883 w 886"/>
              <a:gd name="T85" fmla="*/ 301 h 886"/>
              <a:gd name="T86" fmla="*/ 885 w 886"/>
              <a:gd name="T87" fmla="*/ 241 h 886"/>
              <a:gd name="T88" fmla="*/ 873 w 886"/>
              <a:gd name="T89" fmla="*/ 181 h 8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86" h="886">
                <a:moveTo>
                  <a:pt x="857" y="143"/>
                </a:moveTo>
                <a:lnTo>
                  <a:pt x="855" y="139"/>
                </a:lnTo>
                <a:lnTo>
                  <a:pt x="853" y="137"/>
                </a:lnTo>
                <a:lnTo>
                  <a:pt x="849" y="135"/>
                </a:lnTo>
                <a:lnTo>
                  <a:pt x="846" y="133"/>
                </a:lnTo>
                <a:lnTo>
                  <a:pt x="842" y="134"/>
                </a:lnTo>
                <a:lnTo>
                  <a:pt x="839" y="135"/>
                </a:lnTo>
                <a:lnTo>
                  <a:pt x="836" y="136"/>
                </a:lnTo>
                <a:lnTo>
                  <a:pt x="833" y="138"/>
                </a:lnTo>
                <a:lnTo>
                  <a:pt x="712" y="259"/>
                </a:lnTo>
                <a:lnTo>
                  <a:pt x="646" y="259"/>
                </a:lnTo>
                <a:lnTo>
                  <a:pt x="646" y="172"/>
                </a:lnTo>
                <a:lnTo>
                  <a:pt x="751" y="53"/>
                </a:lnTo>
                <a:lnTo>
                  <a:pt x="753" y="49"/>
                </a:lnTo>
                <a:lnTo>
                  <a:pt x="754" y="46"/>
                </a:lnTo>
                <a:lnTo>
                  <a:pt x="755" y="43"/>
                </a:lnTo>
                <a:lnTo>
                  <a:pt x="755" y="39"/>
                </a:lnTo>
                <a:lnTo>
                  <a:pt x="754" y="37"/>
                </a:lnTo>
                <a:lnTo>
                  <a:pt x="752" y="33"/>
                </a:lnTo>
                <a:lnTo>
                  <a:pt x="750" y="31"/>
                </a:lnTo>
                <a:lnTo>
                  <a:pt x="747" y="29"/>
                </a:lnTo>
                <a:lnTo>
                  <a:pt x="733" y="23"/>
                </a:lnTo>
                <a:lnTo>
                  <a:pt x="719" y="16"/>
                </a:lnTo>
                <a:lnTo>
                  <a:pt x="704" y="12"/>
                </a:lnTo>
                <a:lnTo>
                  <a:pt x="689" y="8"/>
                </a:lnTo>
                <a:lnTo>
                  <a:pt x="674" y="5"/>
                </a:lnTo>
                <a:lnTo>
                  <a:pt x="659" y="2"/>
                </a:lnTo>
                <a:lnTo>
                  <a:pt x="643" y="1"/>
                </a:lnTo>
                <a:lnTo>
                  <a:pt x="628" y="0"/>
                </a:lnTo>
                <a:lnTo>
                  <a:pt x="615" y="0"/>
                </a:lnTo>
                <a:lnTo>
                  <a:pt x="602" y="1"/>
                </a:lnTo>
                <a:lnTo>
                  <a:pt x="589" y="3"/>
                </a:lnTo>
                <a:lnTo>
                  <a:pt x="577" y="6"/>
                </a:lnTo>
                <a:lnTo>
                  <a:pt x="564" y="8"/>
                </a:lnTo>
                <a:lnTo>
                  <a:pt x="552" y="11"/>
                </a:lnTo>
                <a:lnTo>
                  <a:pt x="539" y="15"/>
                </a:lnTo>
                <a:lnTo>
                  <a:pt x="527" y="19"/>
                </a:lnTo>
                <a:lnTo>
                  <a:pt x="516" y="25"/>
                </a:lnTo>
                <a:lnTo>
                  <a:pt x="505" y="31"/>
                </a:lnTo>
                <a:lnTo>
                  <a:pt x="493" y="37"/>
                </a:lnTo>
                <a:lnTo>
                  <a:pt x="482" y="44"/>
                </a:lnTo>
                <a:lnTo>
                  <a:pt x="473" y="52"/>
                </a:lnTo>
                <a:lnTo>
                  <a:pt x="462" y="59"/>
                </a:lnTo>
                <a:lnTo>
                  <a:pt x="452" y="68"/>
                </a:lnTo>
                <a:lnTo>
                  <a:pt x="443" y="76"/>
                </a:lnTo>
                <a:lnTo>
                  <a:pt x="429" y="91"/>
                </a:lnTo>
                <a:lnTo>
                  <a:pt x="416" y="107"/>
                </a:lnTo>
                <a:lnTo>
                  <a:pt x="405" y="124"/>
                </a:lnTo>
                <a:lnTo>
                  <a:pt x="396" y="141"/>
                </a:lnTo>
                <a:lnTo>
                  <a:pt x="387" y="160"/>
                </a:lnTo>
                <a:lnTo>
                  <a:pt x="380" y="178"/>
                </a:lnTo>
                <a:lnTo>
                  <a:pt x="374" y="196"/>
                </a:lnTo>
                <a:lnTo>
                  <a:pt x="370" y="215"/>
                </a:lnTo>
                <a:lnTo>
                  <a:pt x="368" y="235"/>
                </a:lnTo>
                <a:lnTo>
                  <a:pt x="366" y="254"/>
                </a:lnTo>
                <a:lnTo>
                  <a:pt x="367" y="274"/>
                </a:lnTo>
                <a:lnTo>
                  <a:pt x="368" y="293"/>
                </a:lnTo>
                <a:lnTo>
                  <a:pt x="371" y="313"/>
                </a:lnTo>
                <a:lnTo>
                  <a:pt x="376" y="332"/>
                </a:lnTo>
                <a:lnTo>
                  <a:pt x="382" y="351"/>
                </a:lnTo>
                <a:lnTo>
                  <a:pt x="390" y="369"/>
                </a:lnTo>
                <a:lnTo>
                  <a:pt x="27" y="732"/>
                </a:lnTo>
                <a:lnTo>
                  <a:pt x="21" y="738"/>
                </a:lnTo>
                <a:lnTo>
                  <a:pt x="16" y="746"/>
                </a:lnTo>
                <a:lnTo>
                  <a:pt x="11" y="753"/>
                </a:lnTo>
                <a:lnTo>
                  <a:pt x="7" y="762"/>
                </a:lnTo>
                <a:lnTo>
                  <a:pt x="4" y="769"/>
                </a:lnTo>
                <a:lnTo>
                  <a:pt x="2" y="778"/>
                </a:lnTo>
                <a:lnTo>
                  <a:pt x="1" y="787"/>
                </a:lnTo>
                <a:lnTo>
                  <a:pt x="0" y="796"/>
                </a:lnTo>
                <a:lnTo>
                  <a:pt x="1" y="805"/>
                </a:lnTo>
                <a:lnTo>
                  <a:pt x="2" y="813"/>
                </a:lnTo>
                <a:lnTo>
                  <a:pt x="4" y="822"/>
                </a:lnTo>
                <a:lnTo>
                  <a:pt x="7" y="830"/>
                </a:lnTo>
                <a:lnTo>
                  <a:pt x="11" y="838"/>
                </a:lnTo>
                <a:lnTo>
                  <a:pt x="15" y="845"/>
                </a:lnTo>
                <a:lnTo>
                  <a:pt x="20" y="853"/>
                </a:lnTo>
                <a:lnTo>
                  <a:pt x="27" y="860"/>
                </a:lnTo>
                <a:lnTo>
                  <a:pt x="33" y="866"/>
                </a:lnTo>
                <a:lnTo>
                  <a:pt x="41" y="871"/>
                </a:lnTo>
                <a:lnTo>
                  <a:pt x="48" y="875"/>
                </a:lnTo>
                <a:lnTo>
                  <a:pt x="55" y="879"/>
                </a:lnTo>
                <a:lnTo>
                  <a:pt x="64" y="882"/>
                </a:lnTo>
                <a:lnTo>
                  <a:pt x="73" y="884"/>
                </a:lnTo>
                <a:lnTo>
                  <a:pt x="81" y="885"/>
                </a:lnTo>
                <a:lnTo>
                  <a:pt x="91" y="886"/>
                </a:lnTo>
                <a:lnTo>
                  <a:pt x="99" y="885"/>
                </a:lnTo>
                <a:lnTo>
                  <a:pt x="108" y="884"/>
                </a:lnTo>
                <a:lnTo>
                  <a:pt x="116" y="882"/>
                </a:lnTo>
                <a:lnTo>
                  <a:pt x="125" y="879"/>
                </a:lnTo>
                <a:lnTo>
                  <a:pt x="133" y="875"/>
                </a:lnTo>
                <a:lnTo>
                  <a:pt x="140" y="871"/>
                </a:lnTo>
                <a:lnTo>
                  <a:pt x="148" y="866"/>
                </a:lnTo>
                <a:lnTo>
                  <a:pt x="154" y="860"/>
                </a:lnTo>
                <a:lnTo>
                  <a:pt x="517" y="497"/>
                </a:lnTo>
                <a:lnTo>
                  <a:pt x="530" y="502"/>
                </a:lnTo>
                <a:lnTo>
                  <a:pt x="543" y="507"/>
                </a:lnTo>
                <a:lnTo>
                  <a:pt x="556" y="512"/>
                </a:lnTo>
                <a:lnTo>
                  <a:pt x="570" y="515"/>
                </a:lnTo>
                <a:lnTo>
                  <a:pt x="584" y="517"/>
                </a:lnTo>
                <a:lnTo>
                  <a:pt x="598" y="519"/>
                </a:lnTo>
                <a:lnTo>
                  <a:pt x="612" y="520"/>
                </a:lnTo>
                <a:lnTo>
                  <a:pt x="626" y="520"/>
                </a:lnTo>
                <a:lnTo>
                  <a:pt x="626" y="520"/>
                </a:lnTo>
                <a:lnTo>
                  <a:pt x="626" y="520"/>
                </a:lnTo>
                <a:lnTo>
                  <a:pt x="639" y="520"/>
                </a:lnTo>
                <a:lnTo>
                  <a:pt x="651" y="519"/>
                </a:lnTo>
                <a:lnTo>
                  <a:pt x="664" y="518"/>
                </a:lnTo>
                <a:lnTo>
                  <a:pt x="677" y="516"/>
                </a:lnTo>
                <a:lnTo>
                  <a:pt x="689" y="513"/>
                </a:lnTo>
                <a:lnTo>
                  <a:pt x="702" y="509"/>
                </a:lnTo>
                <a:lnTo>
                  <a:pt x="714" y="505"/>
                </a:lnTo>
                <a:lnTo>
                  <a:pt x="725" y="501"/>
                </a:lnTo>
                <a:lnTo>
                  <a:pt x="737" y="496"/>
                </a:lnTo>
                <a:lnTo>
                  <a:pt x="748" y="490"/>
                </a:lnTo>
                <a:lnTo>
                  <a:pt x="758" y="484"/>
                </a:lnTo>
                <a:lnTo>
                  <a:pt x="769" y="477"/>
                </a:lnTo>
                <a:lnTo>
                  <a:pt x="780" y="470"/>
                </a:lnTo>
                <a:lnTo>
                  <a:pt x="791" y="462"/>
                </a:lnTo>
                <a:lnTo>
                  <a:pt x="800" y="454"/>
                </a:lnTo>
                <a:lnTo>
                  <a:pt x="810" y="444"/>
                </a:lnTo>
                <a:lnTo>
                  <a:pt x="824" y="429"/>
                </a:lnTo>
                <a:lnTo>
                  <a:pt x="837" y="413"/>
                </a:lnTo>
                <a:lnTo>
                  <a:pt x="848" y="396"/>
                </a:lnTo>
                <a:lnTo>
                  <a:pt x="858" y="378"/>
                </a:lnTo>
                <a:lnTo>
                  <a:pt x="867" y="360"/>
                </a:lnTo>
                <a:lnTo>
                  <a:pt x="873" y="340"/>
                </a:lnTo>
                <a:lnTo>
                  <a:pt x="878" y="321"/>
                </a:lnTo>
                <a:lnTo>
                  <a:pt x="883" y="301"/>
                </a:lnTo>
                <a:lnTo>
                  <a:pt x="885" y="282"/>
                </a:lnTo>
                <a:lnTo>
                  <a:pt x="886" y="261"/>
                </a:lnTo>
                <a:lnTo>
                  <a:pt x="885" y="241"/>
                </a:lnTo>
                <a:lnTo>
                  <a:pt x="883" y="221"/>
                </a:lnTo>
                <a:lnTo>
                  <a:pt x="878" y="200"/>
                </a:lnTo>
                <a:lnTo>
                  <a:pt x="873" y="181"/>
                </a:lnTo>
                <a:lnTo>
                  <a:pt x="865" y="162"/>
                </a:lnTo>
                <a:lnTo>
                  <a:pt x="857" y="1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67" name="Group 66" descr="Icon of abacus. ">
            <a:extLst>
              <a:ext uri="{FF2B5EF4-FFF2-40B4-BE49-F238E27FC236}">
                <a16:creationId xmlns="" xmlns:a16="http://schemas.microsoft.com/office/drawing/2014/main" id="{201B668C-AA5F-454E-8E64-CEA32A839FB8}"/>
              </a:ext>
            </a:extLst>
          </p:cNvPr>
          <p:cNvGrpSpPr/>
          <p:nvPr/>
        </p:nvGrpSpPr>
        <p:grpSpPr>
          <a:xfrm>
            <a:off x="9626694" y="2341077"/>
            <a:ext cx="470998" cy="458789"/>
            <a:chOff x="877888" y="771525"/>
            <a:chExt cx="287338" cy="287338"/>
          </a:xfrm>
          <a:solidFill>
            <a:schemeClr val="bg1"/>
          </a:solidFill>
        </p:grpSpPr>
        <p:sp>
          <p:nvSpPr>
            <p:cNvPr id="68" name="Freeform 324">
              <a:extLst>
                <a:ext uri="{FF2B5EF4-FFF2-40B4-BE49-F238E27FC236}">
                  <a16:creationId xmlns="" xmlns:a16="http://schemas.microsoft.com/office/drawing/2014/main" id="{EEBBB4D9-8AD5-4868-B9F5-568F0C326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888" y="771525"/>
              <a:ext cx="61913" cy="287338"/>
            </a:xfrm>
            <a:custGeom>
              <a:avLst/>
              <a:gdLst>
                <a:gd name="T0" fmla="*/ 0 w 196"/>
                <a:gd name="T1" fmla="*/ 888 h 903"/>
                <a:gd name="T2" fmla="*/ 1 w 196"/>
                <a:gd name="T3" fmla="*/ 895 h 903"/>
                <a:gd name="T4" fmla="*/ 4 w 196"/>
                <a:gd name="T5" fmla="*/ 899 h 903"/>
                <a:gd name="T6" fmla="*/ 10 w 196"/>
                <a:gd name="T7" fmla="*/ 902 h 903"/>
                <a:gd name="T8" fmla="*/ 15 w 196"/>
                <a:gd name="T9" fmla="*/ 903 h 903"/>
                <a:gd name="T10" fmla="*/ 196 w 196"/>
                <a:gd name="T11" fmla="*/ 798 h 903"/>
                <a:gd name="T12" fmla="*/ 160 w 196"/>
                <a:gd name="T13" fmla="*/ 797 h 903"/>
                <a:gd name="T14" fmla="*/ 149 w 196"/>
                <a:gd name="T15" fmla="*/ 793 h 903"/>
                <a:gd name="T16" fmla="*/ 141 w 196"/>
                <a:gd name="T17" fmla="*/ 785 h 903"/>
                <a:gd name="T18" fmla="*/ 136 w 196"/>
                <a:gd name="T19" fmla="*/ 774 h 903"/>
                <a:gd name="T20" fmla="*/ 136 w 196"/>
                <a:gd name="T21" fmla="*/ 738 h 903"/>
                <a:gd name="T22" fmla="*/ 138 w 196"/>
                <a:gd name="T23" fmla="*/ 726 h 903"/>
                <a:gd name="T24" fmla="*/ 145 w 196"/>
                <a:gd name="T25" fmla="*/ 717 h 903"/>
                <a:gd name="T26" fmla="*/ 155 w 196"/>
                <a:gd name="T27" fmla="*/ 710 h 903"/>
                <a:gd name="T28" fmla="*/ 166 w 196"/>
                <a:gd name="T29" fmla="*/ 708 h 903"/>
                <a:gd name="T30" fmla="*/ 196 w 196"/>
                <a:gd name="T31" fmla="*/ 346 h 903"/>
                <a:gd name="T32" fmla="*/ 160 w 196"/>
                <a:gd name="T33" fmla="*/ 345 h 903"/>
                <a:gd name="T34" fmla="*/ 149 w 196"/>
                <a:gd name="T35" fmla="*/ 341 h 903"/>
                <a:gd name="T36" fmla="*/ 141 w 196"/>
                <a:gd name="T37" fmla="*/ 333 h 903"/>
                <a:gd name="T38" fmla="*/ 136 w 196"/>
                <a:gd name="T39" fmla="*/ 322 h 903"/>
                <a:gd name="T40" fmla="*/ 136 w 196"/>
                <a:gd name="T41" fmla="*/ 286 h 903"/>
                <a:gd name="T42" fmla="*/ 138 w 196"/>
                <a:gd name="T43" fmla="*/ 275 h 903"/>
                <a:gd name="T44" fmla="*/ 145 w 196"/>
                <a:gd name="T45" fmla="*/ 265 h 903"/>
                <a:gd name="T46" fmla="*/ 155 w 196"/>
                <a:gd name="T47" fmla="*/ 259 h 903"/>
                <a:gd name="T48" fmla="*/ 166 w 196"/>
                <a:gd name="T49" fmla="*/ 256 h 903"/>
                <a:gd name="T50" fmla="*/ 196 w 196"/>
                <a:gd name="T51" fmla="*/ 196 h 903"/>
                <a:gd name="T52" fmla="*/ 160 w 196"/>
                <a:gd name="T53" fmla="*/ 195 h 903"/>
                <a:gd name="T54" fmla="*/ 149 w 196"/>
                <a:gd name="T55" fmla="*/ 191 h 903"/>
                <a:gd name="T56" fmla="*/ 141 w 196"/>
                <a:gd name="T57" fmla="*/ 182 h 903"/>
                <a:gd name="T58" fmla="*/ 136 w 196"/>
                <a:gd name="T59" fmla="*/ 172 h 903"/>
                <a:gd name="T60" fmla="*/ 136 w 196"/>
                <a:gd name="T61" fmla="*/ 135 h 903"/>
                <a:gd name="T62" fmla="*/ 138 w 196"/>
                <a:gd name="T63" fmla="*/ 123 h 903"/>
                <a:gd name="T64" fmla="*/ 145 w 196"/>
                <a:gd name="T65" fmla="*/ 115 h 903"/>
                <a:gd name="T66" fmla="*/ 155 w 196"/>
                <a:gd name="T67" fmla="*/ 108 h 903"/>
                <a:gd name="T68" fmla="*/ 166 w 196"/>
                <a:gd name="T69" fmla="*/ 105 h 903"/>
                <a:gd name="T70" fmla="*/ 196 w 196"/>
                <a:gd name="T71" fmla="*/ 0 h 903"/>
                <a:gd name="T72" fmla="*/ 12 w 196"/>
                <a:gd name="T73" fmla="*/ 0 h 903"/>
                <a:gd name="T74" fmla="*/ 7 w 196"/>
                <a:gd name="T75" fmla="*/ 2 h 903"/>
                <a:gd name="T76" fmla="*/ 3 w 196"/>
                <a:gd name="T77" fmla="*/ 6 h 903"/>
                <a:gd name="T78" fmla="*/ 1 w 196"/>
                <a:gd name="T79" fmla="*/ 12 h 903"/>
                <a:gd name="T80" fmla="*/ 0 w 196"/>
                <a:gd name="T81" fmla="*/ 15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6" h="903">
                  <a:moveTo>
                    <a:pt x="0" y="15"/>
                  </a:moveTo>
                  <a:lnTo>
                    <a:pt x="0" y="888"/>
                  </a:lnTo>
                  <a:lnTo>
                    <a:pt x="1" y="891"/>
                  </a:lnTo>
                  <a:lnTo>
                    <a:pt x="1" y="895"/>
                  </a:lnTo>
                  <a:lnTo>
                    <a:pt x="3" y="897"/>
                  </a:lnTo>
                  <a:lnTo>
                    <a:pt x="4" y="899"/>
                  </a:lnTo>
                  <a:lnTo>
                    <a:pt x="7" y="901"/>
                  </a:lnTo>
                  <a:lnTo>
                    <a:pt x="10" y="902"/>
                  </a:lnTo>
                  <a:lnTo>
                    <a:pt x="12" y="903"/>
                  </a:lnTo>
                  <a:lnTo>
                    <a:pt x="15" y="903"/>
                  </a:lnTo>
                  <a:lnTo>
                    <a:pt x="196" y="903"/>
                  </a:lnTo>
                  <a:lnTo>
                    <a:pt x="196" y="798"/>
                  </a:lnTo>
                  <a:lnTo>
                    <a:pt x="166" y="798"/>
                  </a:lnTo>
                  <a:lnTo>
                    <a:pt x="160" y="797"/>
                  </a:lnTo>
                  <a:lnTo>
                    <a:pt x="155" y="796"/>
                  </a:lnTo>
                  <a:lnTo>
                    <a:pt x="149" y="793"/>
                  </a:lnTo>
                  <a:lnTo>
                    <a:pt x="145" y="789"/>
                  </a:lnTo>
                  <a:lnTo>
                    <a:pt x="141" y="785"/>
                  </a:lnTo>
                  <a:lnTo>
                    <a:pt x="138" y="780"/>
                  </a:lnTo>
                  <a:lnTo>
                    <a:pt x="136" y="774"/>
                  </a:lnTo>
                  <a:lnTo>
                    <a:pt x="136" y="768"/>
                  </a:lnTo>
                  <a:lnTo>
                    <a:pt x="136" y="738"/>
                  </a:lnTo>
                  <a:lnTo>
                    <a:pt x="136" y="732"/>
                  </a:lnTo>
                  <a:lnTo>
                    <a:pt x="138" y="726"/>
                  </a:lnTo>
                  <a:lnTo>
                    <a:pt x="141" y="721"/>
                  </a:lnTo>
                  <a:lnTo>
                    <a:pt x="145" y="717"/>
                  </a:lnTo>
                  <a:lnTo>
                    <a:pt x="149" y="713"/>
                  </a:lnTo>
                  <a:lnTo>
                    <a:pt x="155" y="710"/>
                  </a:lnTo>
                  <a:lnTo>
                    <a:pt x="160" y="708"/>
                  </a:lnTo>
                  <a:lnTo>
                    <a:pt x="166" y="708"/>
                  </a:lnTo>
                  <a:lnTo>
                    <a:pt x="196" y="708"/>
                  </a:lnTo>
                  <a:lnTo>
                    <a:pt x="196" y="346"/>
                  </a:lnTo>
                  <a:lnTo>
                    <a:pt x="166" y="346"/>
                  </a:lnTo>
                  <a:lnTo>
                    <a:pt x="160" y="345"/>
                  </a:lnTo>
                  <a:lnTo>
                    <a:pt x="155" y="344"/>
                  </a:lnTo>
                  <a:lnTo>
                    <a:pt x="149" y="341"/>
                  </a:lnTo>
                  <a:lnTo>
                    <a:pt x="145" y="338"/>
                  </a:lnTo>
                  <a:lnTo>
                    <a:pt x="141" y="333"/>
                  </a:lnTo>
                  <a:lnTo>
                    <a:pt x="138" y="328"/>
                  </a:lnTo>
                  <a:lnTo>
                    <a:pt x="136" y="322"/>
                  </a:lnTo>
                  <a:lnTo>
                    <a:pt x="136" y="316"/>
                  </a:lnTo>
                  <a:lnTo>
                    <a:pt x="136" y="286"/>
                  </a:lnTo>
                  <a:lnTo>
                    <a:pt x="136" y="280"/>
                  </a:lnTo>
                  <a:lnTo>
                    <a:pt x="138" y="275"/>
                  </a:lnTo>
                  <a:lnTo>
                    <a:pt x="141" y="269"/>
                  </a:lnTo>
                  <a:lnTo>
                    <a:pt x="145" y="265"/>
                  </a:lnTo>
                  <a:lnTo>
                    <a:pt x="149" y="261"/>
                  </a:lnTo>
                  <a:lnTo>
                    <a:pt x="155" y="259"/>
                  </a:lnTo>
                  <a:lnTo>
                    <a:pt x="160" y="256"/>
                  </a:lnTo>
                  <a:lnTo>
                    <a:pt x="166" y="256"/>
                  </a:lnTo>
                  <a:lnTo>
                    <a:pt x="196" y="256"/>
                  </a:lnTo>
                  <a:lnTo>
                    <a:pt x="196" y="196"/>
                  </a:lnTo>
                  <a:lnTo>
                    <a:pt x="166" y="196"/>
                  </a:lnTo>
                  <a:lnTo>
                    <a:pt x="160" y="195"/>
                  </a:lnTo>
                  <a:lnTo>
                    <a:pt x="155" y="193"/>
                  </a:lnTo>
                  <a:lnTo>
                    <a:pt x="149" y="191"/>
                  </a:lnTo>
                  <a:lnTo>
                    <a:pt x="145" y="187"/>
                  </a:lnTo>
                  <a:lnTo>
                    <a:pt x="141" y="182"/>
                  </a:lnTo>
                  <a:lnTo>
                    <a:pt x="138" y="177"/>
                  </a:lnTo>
                  <a:lnTo>
                    <a:pt x="136" y="172"/>
                  </a:lnTo>
                  <a:lnTo>
                    <a:pt x="136" y="165"/>
                  </a:lnTo>
                  <a:lnTo>
                    <a:pt x="136" y="135"/>
                  </a:lnTo>
                  <a:lnTo>
                    <a:pt x="136" y="130"/>
                  </a:lnTo>
                  <a:lnTo>
                    <a:pt x="138" y="123"/>
                  </a:lnTo>
                  <a:lnTo>
                    <a:pt x="141" y="119"/>
                  </a:lnTo>
                  <a:lnTo>
                    <a:pt x="145" y="115"/>
                  </a:lnTo>
                  <a:lnTo>
                    <a:pt x="149" y="110"/>
                  </a:lnTo>
                  <a:lnTo>
                    <a:pt x="155" y="108"/>
                  </a:lnTo>
                  <a:lnTo>
                    <a:pt x="160" y="106"/>
                  </a:lnTo>
                  <a:lnTo>
                    <a:pt x="166" y="105"/>
                  </a:lnTo>
                  <a:lnTo>
                    <a:pt x="196" y="105"/>
                  </a:lnTo>
                  <a:lnTo>
                    <a:pt x="196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9" name="Freeform 325">
              <a:extLst>
                <a:ext uri="{FF2B5EF4-FFF2-40B4-BE49-F238E27FC236}">
                  <a16:creationId xmlns="" xmlns:a16="http://schemas.microsoft.com/office/drawing/2014/main" id="{4E9C428E-133B-4690-9ED6-8917E4F1E6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7113" y="771525"/>
              <a:ext cx="66675" cy="287338"/>
            </a:xfrm>
            <a:custGeom>
              <a:avLst/>
              <a:gdLst>
                <a:gd name="T0" fmla="*/ 30 w 211"/>
                <a:gd name="T1" fmla="*/ 105 h 903"/>
                <a:gd name="T2" fmla="*/ 41 w 211"/>
                <a:gd name="T3" fmla="*/ 107 h 903"/>
                <a:gd name="T4" fmla="*/ 51 w 211"/>
                <a:gd name="T5" fmla="*/ 115 h 903"/>
                <a:gd name="T6" fmla="*/ 58 w 211"/>
                <a:gd name="T7" fmla="*/ 123 h 903"/>
                <a:gd name="T8" fmla="*/ 60 w 211"/>
                <a:gd name="T9" fmla="*/ 135 h 903"/>
                <a:gd name="T10" fmla="*/ 60 w 211"/>
                <a:gd name="T11" fmla="*/ 172 h 903"/>
                <a:gd name="T12" fmla="*/ 55 w 211"/>
                <a:gd name="T13" fmla="*/ 182 h 903"/>
                <a:gd name="T14" fmla="*/ 47 w 211"/>
                <a:gd name="T15" fmla="*/ 191 h 903"/>
                <a:gd name="T16" fmla="*/ 36 w 211"/>
                <a:gd name="T17" fmla="*/ 195 h 903"/>
                <a:gd name="T18" fmla="*/ 0 w 211"/>
                <a:gd name="T19" fmla="*/ 196 h 903"/>
                <a:gd name="T20" fmla="*/ 30 w 211"/>
                <a:gd name="T21" fmla="*/ 557 h 903"/>
                <a:gd name="T22" fmla="*/ 41 w 211"/>
                <a:gd name="T23" fmla="*/ 560 h 903"/>
                <a:gd name="T24" fmla="*/ 51 w 211"/>
                <a:gd name="T25" fmla="*/ 566 h 903"/>
                <a:gd name="T26" fmla="*/ 58 w 211"/>
                <a:gd name="T27" fmla="*/ 576 h 903"/>
                <a:gd name="T28" fmla="*/ 60 w 211"/>
                <a:gd name="T29" fmla="*/ 587 h 903"/>
                <a:gd name="T30" fmla="*/ 60 w 211"/>
                <a:gd name="T31" fmla="*/ 623 h 903"/>
                <a:gd name="T32" fmla="*/ 55 w 211"/>
                <a:gd name="T33" fmla="*/ 634 h 903"/>
                <a:gd name="T34" fmla="*/ 47 w 211"/>
                <a:gd name="T35" fmla="*/ 643 h 903"/>
                <a:gd name="T36" fmla="*/ 36 w 211"/>
                <a:gd name="T37" fmla="*/ 647 h 903"/>
                <a:gd name="T38" fmla="*/ 0 w 211"/>
                <a:gd name="T39" fmla="*/ 648 h 903"/>
                <a:gd name="T40" fmla="*/ 30 w 211"/>
                <a:gd name="T41" fmla="*/ 708 h 903"/>
                <a:gd name="T42" fmla="*/ 41 w 211"/>
                <a:gd name="T43" fmla="*/ 710 h 903"/>
                <a:gd name="T44" fmla="*/ 51 w 211"/>
                <a:gd name="T45" fmla="*/ 717 h 903"/>
                <a:gd name="T46" fmla="*/ 58 w 211"/>
                <a:gd name="T47" fmla="*/ 726 h 903"/>
                <a:gd name="T48" fmla="*/ 60 w 211"/>
                <a:gd name="T49" fmla="*/ 738 h 903"/>
                <a:gd name="T50" fmla="*/ 60 w 211"/>
                <a:gd name="T51" fmla="*/ 773 h 903"/>
                <a:gd name="T52" fmla="*/ 55 w 211"/>
                <a:gd name="T53" fmla="*/ 785 h 903"/>
                <a:gd name="T54" fmla="*/ 47 w 211"/>
                <a:gd name="T55" fmla="*/ 793 h 903"/>
                <a:gd name="T56" fmla="*/ 36 w 211"/>
                <a:gd name="T57" fmla="*/ 797 h 903"/>
                <a:gd name="T58" fmla="*/ 0 w 211"/>
                <a:gd name="T59" fmla="*/ 798 h 903"/>
                <a:gd name="T60" fmla="*/ 211 w 211"/>
                <a:gd name="T61" fmla="*/ 903 h 903"/>
                <a:gd name="T62" fmla="*/ 181 w 211"/>
                <a:gd name="T63" fmla="*/ 497 h 903"/>
                <a:gd name="T64" fmla="*/ 169 w 211"/>
                <a:gd name="T65" fmla="*/ 495 h 903"/>
                <a:gd name="T66" fmla="*/ 159 w 211"/>
                <a:gd name="T67" fmla="*/ 488 h 903"/>
                <a:gd name="T68" fmla="*/ 153 w 211"/>
                <a:gd name="T69" fmla="*/ 478 h 903"/>
                <a:gd name="T70" fmla="*/ 151 w 211"/>
                <a:gd name="T71" fmla="*/ 467 h 903"/>
                <a:gd name="T72" fmla="*/ 151 w 211"/>
                <a:gd name="T73" fmla="*/ 430 h 903"/>
                <a:gd name="T74" fmla="*/ 155 w 211"/>
                <a:gd name="T75" fmla="*/ 419 h 903"/>
                <a:gd name="T76" fmla="*/ 164 w 211"/>
                <a:gd name="T77" fmla="*/ 412 h 903"/>
                <a:gd name="T78" fmla="*/ 174 w 211"/>
                <a:gd name="T79" fmla="*/ 408 h 903"/>
                <a:gd name="T80" fmla="*/ 211 w 211"/>
                <a:gd name="T81" fmla="*/ 407 h 903"/>
                <a:gd name="T82" fmla="*/ 181 w 211"/>
                <a:gd name="T83" fmla="*/ 346 h 903"/>
                <a:gd name="T84" fmla="*/ 169 w 211"/>
                <a:gd name="T85" fmla="*/ 344 h 903"/>
                <a:gd name="T86" fmla="*/ 159 w 211"/>
                <a:gd name="T87" fmla="*/ 338 h 903"/>
                <a:gd name="T88" fmla="*/ 153 w 211"/>
                <a:gd name="T89" fmla="*/ 328 h 903"/>
                <a:gd name="T90" fmla="*/ 151 w 211"/>
                <a:gd name="T91" fmla="*/ 316 h 903"/>
                <a:gd name="T92" fmla="*/ 151 w 211"/>
                <a:gd name="T93" fmla="*/ 280 h 903"/>
                <a:gd name="T94" fmla="*/ 155 w 211"/>
                <a:gd name="T95" fmla="*/ 269 h 903"/>
                <a:gd name="T96" fmla="*/ 164 w 211"/>
                <a:gd name="T97" fmla="*/ 261 h 903"/>
                <a:gd name="T98" fmla="*/ 174 w 211"/>
                <a:gd name="T99" fmla="*/ 256 h 903"/>
                <a:gd name="T100" fmla="*/ 211 w 211"/>
                <a:gd name="T101" fmla="*/ 256 h 903"/>
                <a:gd name="T102" fmla="*/ 181 w 211"/>
                <a:gd name="T103" fmla="*/ 196 h 903"/>
                <a:gd name="T104" fmla="*/ 169 w 211"/>
                <a:gd name="T105" fmla="*/ 193 h 903"/>
                <a:gd name="T106" fmla="*/ 159 w 211"/>
                <a:gd name="T107" fmla="*/ 187 h 903"/>
                <a:gd name="T108" fmla="*/ 153 w 211"/>
                <a:gd name="T109" fmla="*/ 177 h 903"/>
                <a:gd name="T110" fmla="*/ 151 w 211"/>
                <a:gd name="T111" fmla="*/ 165 h 903"/>
                <a:gd name="T112" fmla="*/ 151 w 211"/>
                <a:gd name="T113" fmla="*/ 130 h 903"/>
                <a:gd name="T114" fmla="*/ 155 w 211"/>
                <a:gd name="T115" fmla="*/ 119 h 903"/>
                <a:gd name="T116" fmla="*/ 164 w 211"/>
                <a:gd name="T117" fmla="*/ 110 h 903"/>
                <a:gd name="T118" fmla="*/ 174 w 211"/>
                <a:gd name="T119" fmla="*/ 106 h 903"/>
                <a:gd name="T120" fmla="*/ 211 w 211"/>
                <a:gd name="T121" fmla="*/ 105 h 903"/>
                <a:gd name="T122" fmla="*/ 0 w 211"/>
                <a:gd name="T123" fmla="*/ 0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1" h="903">
                  <a:moveTo>
                    <a:pt x="0" y="105"/>
                  </a:moveTo>
                  <a:lnTo>
                    <a:pt x="30" y="105"/>
                  </a:lnTo>
                  <a:lnTo>
                    <a:pt x="36" y="106"/>
                  </a:lnTo>
                  <a:lnTo>
                    <a:pt x="41" y="107"/>
                  </a:lnTo>
                  <a:lnTo>
                    <a:pt x="47" y="110"/>
                  </a:lnTo>
                  <a:lnTo>
                    <a:pt x="51" y="115"/>
                  </a:lnTo>
                  <a:lnTo>
                    <a:pt x="55" y="119"/>
                  </a:lnTo>
                  <a:lnTo>
                    <a:pt x="58" y="123"/>
                  </a:lnTo>
                  <a:lnTo>
                    <a:pt x="60" y="130"/>
                  </a:lnTo>
                  <a:lnTo>
                    <a:pt x="60" y="135"/>
                  </a:lnTo>
                  <a:lnTo>
                    <a:pt x="60" y="165"/>
                  </a:lnTo>
                  <a:lnTo>
                    <a:pt x="60" y="172"/>
                  </a:lnTo>
                  <a:lnTo>
                    <a:pt x="58" y="177"/>
                  </a:lnTo>
                  <a:lnTo>
                    <a:pt x="55" y="182"/>
                  </a:lnTo>
                  <a:lnTo>
                    <a:pt x="51" y="187"/>
                  </a:lnTo>
                  <a:lnTo>
                    <a:pt x="47" y="191"/>
                  </a:lnTo>
                  <a:lnTo>
                    <a:pt x="41" y="193"/>
                  </a:lnTo>
                  <a:lnTo>
                    <a:pt x="36" y="195"/>
                  </a:lnTo>
                  <a:lnTo>
                    <a:pt x="30" y="196"/>
                  </a:lnTo>
                  <a:lnTo>
                    <a:pt x="0" y="196"/>
                  </a:lnTo>
                  <a:lnTo>
                    <a:pt x="0" y="557"/>
                  </a:lnTo>
                  <a:lnTo>
                    <a:pt x="30" y="557"/>
                  </a:lnTo>
                  <a:lnTo>
                    <a:pt x="36" y="558"/>
                  </a:lnTo>
                  <a:lnTo>
                    <a:pt x="41" y="560"/>
                  </a:lnTo>
                  <a:lnTo>
                    <a:pt x="47" y="562"/>
                  </a:lnTo>
                  <a:lnTo>
                    <a:pt x="51" y="566"/>
                  </a:lnTo>
                  <a:lnTo>
                    <a:pt x="55" y="571"/>
                  </a:lnTo>
                  <a:lnTo>
                    <a:pt x="58" y="576"/>
                  </a:lnTo>
                  <a:lnTo>
                    <a:pt x="60" y="581"/>
                  </a:lnTo>
                  <a:lnTo>
                    <a:pt x="60" y="587"/>
                  </a:lnTo>
                  <a:lnTo>
                    <a:pt x="60" y="618"/>
                  </a:lnTo>
                  <a:lnTo>
                    <a:pt x="60" y="623"/>
                  </a:lnTo>
                  <a:lnTo>
                    <a:pt x="58" y="629"/>
                  </a:lnTo>
                  <a:lnTo>
                    <a:pt x="55" y="634"/>
                  </a:lnTo>
                  <a:lnTo>
                    <a:pt x="51" y="638"/>
                  </a:lnTo>
                  <a:lnTo>
                    <a:pt x="47" y="643"/>
                  </a:lnTo>
                  <a:lnTo>
                    <a:pt x="41" y="645"/>
                  </a:lnTo>
                  <a:lnTo>
                    <a:pt x="36" y="647"/>
                  </a:lnTo>
                  <a:lnTo>
                    <a:pt x="30" y="648"/>
                  </a:lnTo>
                  <a:lnTo>
                    <a:pt x="0" y="648"/>
                  </a:lnTo>
                  <a:lnTo>
                    <a:pt x="0" y="708"/>
                  </a:lnTo>
                  <a:lnTo>
                    <a:pt x="30" y="708"/>
                  </a:lnTo>
                  <a:lnTo>
                    <a:pt x="36" y="708"/>
                  </a:lnTo>
                  <a:lnTo>
                    <a:pt x="41" y="710"/>
                  </a:lnTo>
                  <a:lnTo>
                    <a:pt x="47" y="712"/>
                  </a:lnTo>
                  <a:lnTo>
                    <a:pt x="51" y="717"/>
                  </a:lnTo>
                  <a:lnTo>
                    <a:pt x="55" y="721"/>
                  </a:lnTo>
                  <a:lnTo>
                    <a:pt x="58" y="726"/>
                  </a:lnTo>
                  <a:lnTo>
                    <a:pt x="60" y="732"/>
                  </a:lnTo>
                  <a:lnTo>
                    <a:pt x="60" y="738"/>
                  </a:lnTo>
                  <a:lnTo>
                    <a:pt x="60" y="768"/>
                  </a:lnTo>
                  <a:lnTo>
                    <a:pt x="60" y="773"/>
                  </a:lnTo>
                  <a:lnTo>
                    <a:pt x="58" y="780"/>
                  </a:lnTo>
                  <a:lnTo>
                    <a:pt x="55" y="785"/>
                  </a:lnTo>
                  <a:lnTo>
                    <a:pt x="51" y="789"/>
                  </a:lnTo>
                  <a:lnTo>
                    <a:pt x="47" y="793"/>
                  </a:lnTo>
                  <a:lnTo>
                    <a:pt x="41" y="796"/>
                  </a:lnTo>
                  <a:lnTo>
                    <a:pt x="36" y="797"/>
                  </a:lnTo>
                  <a:lnTo>
                    <a:pt x="30" y="798"/>
                  </a:lnTo>
                  <a:lnTo>
                    <a:pt x="0" y="798"/>
                  </a:lnTo>
                  <a:lnTo>
                    <a:pt x="0" y="903"/>
                  </a:lnTo>
                  <a:lnTo>
                    <a:pt x="211" y="903"/>
                  </a:lnTo>
                  <a:lnTo>
                    <a:pt x="211" y="497"/>
                  </a:lnTo>
                  <a:lnTo>
                    <a:pt x="181" y="497"/>
                  </a:lnTo>
                  <a:lnTo>
                    <a:pt x="174" y="497"/>
                  </a:lnTo>
                  <a:lnTo>
                    <a:pt x="169" y="495"/>
                  </a:lnTo>
                  <a:lnTo>
                    <a:pt x="164" y="491"/>
                  </a:lnTo>
                  <a:lnTo>
                    <a:pt x="159" y="488"/>
                  </a:lnTo>
                  <a:lnTo>
                    <a:pt x="155" y="484"/>
                  </a:lnTo>
                  <a:lnTo>
                    <a:pt x="153" y="478"/>
                  </a:lnTo>
                  <a:lnTo>
                    <a:pt x="151" y="473"/>
                  </a:lnTo>
                  <a:lnTo>
                    <a:pt x="151" y="467"/>
                  </a:lnTo>
                  <a:lnTo>
                    <a:pt x="151" y="437"/>
                  </a:lnTo>
                  <a:lnTo>
                    <a:pt x="151" y="430"/>
                  </a:lnTo>
                  <a:lnTo>
                    <a:pt x="153" y="425"/>
                  </a:lnTo>
                  <a:lnTo>
                    <a:pt x="155" y="419"/>
                  </a:lnTo>
                  <a:lnTo>
                    <a:pt x="159" y="415"/>
                  </a:lnTo>
                  <a:lnTo>
                    <a:pt x="164" y="412"/>
                  </a:lnTo>
                  <a:lnTo>
                    <a:pt x="169" y="409"/>
                  </a:lnTo>
                  <a:lnTo>
                    <a:pt x="174" y="408"/>
                  </a:lnTo>
                  <a:lnTo>
                    <a:pt x="181" y="407"/>
                  </a:lnTo>
                  <a:lnTo>
                    <a:pt x="211" y="407"/>
                  </a:lnTo>
                  <a:lnTo>
                    <a:pt x="211" y="346"/>
                  </a:lnTo>
                  <a:lnTo>
                    <a:pt x="181" y="346"/>
                  </a:lnTo>
                  <a:lnTo>
                    <a:pt x="174" y="345"/>
                  </a:lnTo>
                  <a:lnTo>
                    <a:pt x="169" y="344"/>
                  </a:lnTo>
                  <a:lnTo>
                    <a:pt x="164" y="341"/>
                  </a:lnTo>
                  <a:lnTo>
                    <a:pt x="159" y="338"/>
                  </a:lnTo>
                  <a:lnTo>
                    <a:pt x="155" y="333"/>
                  </a:lnTo>
                  <a:lnTo>
                    <a:pt x="153" y="328"/>
                  </a:lnTo>
                  <a:lnTo>
                    <a:pt x="151" y="322"/>
                  </a:lnTo>
                  <a:lnTo>
                    <a:pt x="151" y="316"/>
                  </a:lnTo>
                  <a:lnTo>
                    <a:pt x="151" y="286"/>
                  </a:lnTo>
                  <a:lnTo>
                    <a:pt x="151" y="280"/>
                  </a:lnTo>
                  <a:lnTo>
                    <a:pt x="153" y="275"/>
                  </a:lnTo>
                  <a:lnTo>
                    <a:pt x="155" y="269"/>
                  </a:lnTo>
                  <a:lnTo>
                    <a:pt x="159" y="265"/>
                  </a:lnTo>
                  <a:lnTo>
                    <a:pt x="164" y="261"/>
                  </a:lnTo>
                  <a:lnTo>
                    <a:pt x="169" y="259"/>
                  </a:lnTo>
                  <a:lnTo>
                    <a:pt x="174" y="256"/>
                  </a:lnTo>
                  <a:lnTo>
                    <a:pt x="181" y="256"/>
                  </a:lnTo>
                  <a:lnTo>
                    <a:pt x="211" y="256"/>
                  </a:lnTo>
                  <a:lnTo>
                    <a:pt x="211" y="196"/>
                  </a:lnTo>
                  <a:lnTo>
                    <a:pt x="181" y="196"/>
                  </a:lnTo>
                  <a:lnTo>
                    <a:pt x="174" y="195"/>
                  </a:lnTo>
                  <a:lnTo>
                    <a:pt x="169" y="193"/>
                  </a:lnTo>
                  <a:lnTo>
                    <a:pt x="164" y="191"/>
                  </a:lnTo>
                  <a:lnTo>
                    <a:pt x="159" y="187"/>
                  </a:lnTo>
                  <a:lnTo>
                    <a:pt x="155" y="182"/>
                  </a:lnTo>
                  <a:lnTo>
                    <a:pt x="153" y="177"/>
                  </a:lnTo>
                  <a:lnTo>
                    <a:pt x="151" y="172"/>
                  </a:lnTo>
                  <a:lnTo>
                    <a:pt x="151" y="165"/>
                  </a:lnTo>
                  <a:lnTo>
                    <a:pt x="151" y="135"/>
                  </a:lnTo>
                  <a:lnTo>
                    <a:pt x="151" y="130"/>
                  </a:lnTo>
                  <a:lnTo>
                    <a:pt x="153" y="123"/>
                  </a:lnTo>
                  <a:lnTo>
                    <a:pt x="155" y="119"/>
                  </a:lnTo>
                  <a:lnTo>
                    <a:pt x="159" y="115"/>
                  </a:lnTo>
                  <a:lnTo>
                    <a:pt x="164" y="110"/>
                  </a:lnTo>
                  <a:lnTo>
                    <a:pt x="169" y="108"/>
                  </a:lnTo>
                  <a:lnTo>
                    <a:pt x="174" y="106"/>
                  </a:lnTo>
                  <a:lnTo>
                    <a:pt x="181" y="105"/>
                  </a:lnTo>
                  <a:lnTo>
                    <a:pt x="211" y="105"/>
                  </a:lnTo>
                  <a:lnTo>
                    <a:pt x="211" y="0"/>
                  </a:lnTo>
                  <a:lnTo>
                    <a:pt x="0" y="0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0" name="Freeform 326">
              <a:extLst>
                <a:ext uri="{FF2B5EF4-FFF2-40B4-BE49-F238E27FC236}">
                  <a16:creationId xmlns="" xmlns:a16="http://schemas.microsoft.com/office/drawing/2014/main" id="{505F0C26-0335-4A1D-AA0D-8C830A4F0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325" y="771525"/>
              <a:ext cx="68263" cy="287338"/>
            </a:xfrm>
            <a:custGeom>
              <a:avLst/>
              <a:gdLst>
                <a:gd name="T0" fmla="*/ 30 w 211"/>
                <a:gd name="T1" fmla="*/ 105 h 903"/>
                <a:gd name="T2" fmla="*/ 42 w 211"/>
                <a:gd name="T3" fmla="*/ 107 h 903"/>
                <a:gd name="T4" fmla="*/ 52 w 211"/>
                <a:gd name="T5" fmla="*/ 115 h 903"/>
                <a:gd name="T6" fmla="*/ 58 w 211"/>
                <a:gd name="T7" fmla="*/ 123 h 903"/>
                <a:gd name="T8" fmla="*/ 60 w 211"/>
                <a:gd name="T9" fmla="*/ 135 h 903"/>
                <a:gd name="T10" fmla="*/ 59 w 211"/>
                <a:gd name="T11" fmla="*/ 172 h 903"/>
                <a:gd name="T12" fmla="*/ 55 w 211"/>
                <a:gd name="T13" fmla="*/ 182 h 903"/>
                <a:gd name="T14" fmla="*/ 47 w 211"/>
                <a:gd name="T15" fmla="*/ 191 h 903"/>
                <a:gd name="T16" fmla="*/ 36 w 211"/>
                <a:gd name="T17" fmla="*/ 195 h 903"/>
                <a:gd name="T18" fmla="*/ 0 w 211"/>
                <a:gd name="T19" fmla="*/ 196 h 903"/>
                <a:gd name="T20" fmla="*/ 30 w 211"/>
                <a:gd name="T21" fmla="*/ 256 h 903"/>
                <a:gd name="T22" fmla="*/ 42 w 211"/>
                <a:gd name="T23" fmla="*/ 259 h 903"/>
                <a:gd name="T24" fmla="*/ 52 w 211"/>
                <a:gd name="T25" fmla="*/ 265 h 903"/>
                <a:gd name="T26" fmla="*/ 58 w 211"/>
                <a:gd name="T27" fmla="*/ 275 h 903"/>
                <a:gd name="T28" fmla="*/ 60 w 211"/>
                <a:gd name="T29" fmla="*/ 286 h 903"/>
                <a:gd name="T30" fmla="*/ 59 w 211"/>
                <a:gd name="T31" fmla="*/ 322 h 903"/>
                <a:gd name="T32" fmla="*/ 55 w 211"/>
                <a:gd name="T33" fmla="*/ 333 h 903"/>
                <a:gd name="T34" fmla="*/ 47 w 211"/>
                <a:gd name="T35" fmla="*/ 341 h 903"/>
                <a:gd name="T36" fmla="*/ 36 w 211"/>
                <a:gd name="T37" fmla="*/ 345 h 903"/>
                <a:gd name="T38" fmla="*/ 0 w 211"/>
                <a:gd name="T39" fmla="*/ 346 h 903"/>
                <a:gd name="T40" fmla="*/ 30 w 211"/>
                <a:gd name="T41" fmla="*/ 708 h 903"/>
                <a:gd name="T42" fmla="*/ 42 w 211"/>
                <a:gd name="T43" fmla="*/ 710 h 903"/>
                <a:gd name="T44" fmla="*/ 52 w 211"/>
                <a:gd name="T45" fmla="*/ 717 h 903"/>
                <a:gd name="T46" fmla="*/ 58 w 211"/>
                <a:gd name="T47" fmla="*/ 726 h 903"/>
                <a:gd name="T48" fmla="*/ 60 w 211"/>
                <a:gd name="T49" fmla="*/ 738 h 903"/>
                <a:gd name="T50" fmla="*/ 59 w 211"/>
                <a:gd name="T51" fmla="*/ 773 h 903"/>
                <a:gd name="T52" fmla="*/ 55 w 211"/>
                <a:gd name="T53" fmla="*/ 785 h 903"/>
                <a:gd name="T54" fmla="*/ 47 w 211"/>
                <a:gd name="T55" fmla="*/ 793 h 903"/>
                <a:gd name="T56" fmla="*/ 36 w 211"/>
                <a:gd name="T57" fmla="*/ 797 h 903"/>
                <a:gd name="T58" fmla="*/ 0 w 211"/>
                <a:gd name="T59" fmla="*/ 798 h 903"/>
                <a:gd name="T60" fmla="*/ 211 w 211"/>
                <a:gd name="T61" fmla="*/ 903 h 903"/>
                <a:gd name="T62" fmla="*/ 181 w 211"/>
                <a:gd name="T63" fmla="*/ 798 h 903"/>
                <a:gd name="T64" fmla="*/ 169 w 211"/>
                <a:gd name="T65" fmla="*/ 796 h 903"/>
                <a:gd name="T66" fmla="*/ 159 w 211"/>
                <a:gd name="T67" fmla="*/ 789 h 903"/>
                <a:gd name="T68" fmla="*/ 153 w 211"/>
                <a:gd name="T69" fmla="*/ 780 h 903"/>
                <a:gd name="T70" fmla="*/ 151 w 211"/>
                <a:gd name="T71" fmla="*/ 768 h 903"/>
                <a:gd name="T72" fmla="*/ 152 w 211"/>
                <a:gd name="T73" fmla="*/ 732 h 903"/>
                <a:gd name="T74" fmla="*/ 156 w 211"/>
                <a:gd name="T75" fmla="*/ 721 h 903"/>
                <a:gd name="T76" fmla="*/ 164 w 211"/>
                <a:gd name="T77" fmla="*/ 713 h 903"/>
                <a:gd name="T78" fmla="*/ 175 w 211"/>
                <a:gd name="T79" fmla="*/ 708 h 903"/>
                <a:gd name="T80" fmla="*/ 211 w 211"/>
                <a:gd name="T81" fmla="*/ 708 h 903"/>
                <a:gd name="T82" fmla="*/ 181 w 211"/>
                <a:gd name="T83" fmla="*/ 648 h 903"/>
                <a:gd name="T84" fmla="*/ 169 w 211"/>
                <a:gd name="T85" fmla="*/ 645 h 903"/>
                <a:gd name="T86" fmla="*/ 159 w 211"/>
                <a:gd name="T87" fmla="*/ 638 h 903"/>
                <a:gd name="T88" fmla="*/ 153 w 211"/>
                <a:gd name="T89" fmla="*/ 629 h 903"/>
                <a:gd name="T90" fmla="*/ 151 w 211"/>
                <a:gd name="T91" fmla="*/ 618 h 903"/>
                <a:gd name="T92" fmla="*/ 152 w 211"/>
                <a:gd name="T93" fmla="*/ 581 h 903"/>
                <a:gd name="T94" fmla="*/ 156 w 211"/>
                <a:gd name="T95" fmla="*/ 571 h 903"/>
                <a:gd name="T96" fmla="*/ 164 w 211"/>
                <a:gd name="T97" fmla="*/ 562 h 903"/>
                <a:gd name="T98" fmla="*/ 175 w 211"/>
                <a:gd name="T99" fmla="*/ 558 h 903"/>
                <a:gd name="T100" fmla="*/ 211 w 211"/>
                <a:gd name="T101" fmla="*/ 557 h 903"/>
                <a:gd name="T102" fmla="*/ 181 w 211"/>
                <a:gd name="T103" fmla="*/ 196 h 903"/>
                <a:gd name="T104" fmla="*/ 169 w 211"/>
                <a:gd name="T105" fmla="*/ 193 h 903"/>
                <a:gd name="T106" fmla="*/ 159 w 211"/>
                <a:gd name="T107" fmla="*/ 187 h 903"/>
                <a:gd name="T108" fmla="*/ 153 w 211"/>
                <a:gd name="T109" fmla="*/ 177 h 903"/>
                <a:gd name="T110" fmla="*/ 151 w 211"/>
                <a:gd name="T111" fmla="*/ 165 h 903"/>
                <a:gd name="T112" fmla="*/ 152 w 211"/>
                <a:gd name="T113" fmla="*/ 130 h 903"/>
                <a:gd name="T114" fmla="*/ 156 w 211"/>
                <a:gd name="T115" fmla="*/ 119 h 903"/>
                <a:gd name="T116" fmla="*/ 164 w 211"/>
                <a:gd name="T117" fmla="*/ 110 h 903"/>
                <a:gd name="T118" fmla="*/ 175 w 211"/>
                <a:gd name="T119" fmla="*/ 106 h 903"/>
                <a:gd name="T120" fmla="*/ 211 w 211"/>
                <a:gd name="T121" fmla="*/ 105 h 903"/>
                <a:gd name="T122" fmla="*/ 0 w 211"/>
                <a:gd name="T123" fmla="*/ 0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1" h="903">
                  <a:moveTo>
                    <a:pt x="0" y="105"/>
                  </a:moveTo>
                  <a:lnTo>
                    <a:pt x="30" y="105"/>
                  </a:lnTo>
                  <a:lnTo>
                    <a:pt x="36" y="106"/>
                  </a:lnTo>
                  <a:lnTo>
                    <a:pt x="42" y="107"/>
                  </a:lnTo>
                  <a:lnTo>
                    <a:pt x="47" y="110"/>
                  </a:lnTo>
                  <a:lnTo>
                    <a:pt x="52" y="115"/>
                  </a:lnTo>
                  <a:lnTo>
                    <a:pt x="55" y="119"/>
                  </a:lnTo>
                  <a:lnTo>
                    <a:pt x="58" y="123"/>
                  </a:lnTo>
                  <a:lnTo>
                    <a:pt x="59" y="130"/>
                  </a:lnTo>
                  <a:lnTo>
                    <a:pt x="60" y="135"/>
                  </a:lnTo>
                  <a:lnTo>
                    <a:pt x="60" y="165"/>
                  </a:lnTo>
                  <a:lnTo>
                    <a:pt x="59" y="172"/>
                  </a:lnTo>
                  <a:lnTo>
                    <a:pt x="58" y="177"/>
                  </a:lnTo>
                  <a:lnTo>
                    <a:pt x="55" y="182"/>
                  </a:lnTo>
                  <a:lnTo>
                    <a:pt x="52" y="187"/>
                  </a:lnTo>
                  <a:lnTo>
                    <a:pt x="47" y="191"/>
                  </a:lnTo>
                  <a:lnTo>
                    <a:pt x="42" y="193"/>
                  </a:lnTo>
                  <a:lnTo>
                    <a:pt x="36" y="195"/>
                  </a:lnTo>
                  <a:lnTo>
                    <a:pt x="30" y="196"/>
                  </a:lnTo>
                  <a:lnTo>
                    <a:pt x="0" y="196"/>
                  </a:lnTo>
                  <a:lnTo>
                    <a:pt x="0" y="256"/>
                  </a:lnTo>
                  <a:lnTo>
                    <a:pt x="30" y="256"/>
                  </a:lnTo>
                  <a:lnTo>
                    <a:pt x="36" y="256"/>
                  </a:lnTo>
                  <a:lnTo>
                    <a:pt x="42" y="259"/>
                  </a:lnTo>
                  <a:lnTo>
                    <a:pt x="47" y="261"/>
                  </a:lnTo>
                  <a:lnTo>
                    <a:pt x="52" y="265"/>
                  </a:lnTo>
                  <a:lnTo>
                    <a:pt x="55" y="269"/>
                  </a:lnTo>
                  <a:lnTo>
                    <a:pt x="58" y="275"/>
                  </a:lnTo>
                  <a:lnTo>
                    <a:pt x="59" y="280"/>
                  </a:lnTo>
                  <a:lnTo>
                    <a:pt x="60" y="286"/>
                  </a:lnTo>
                  <a:lnTo>
                    <a:pt x="60" y="316"/>
                  </a:lnTo>
                  <a:lnTo>
                    <a:pt x="59" y="322"/>
                  </a:lnTo>
                  <a:lnTo>
                    <a:pt x="58" y="328"/>
                  </a:lnTo>
                  <a:lnTo>
                    <a:pt x="55" y="333"/>
                  </a:lnTo>
                  <a:lnTo>
                    <a:pt x="52" y="338"/>
                  </a:lnTo>
                  <a:lnTo>
                    <a:pt x="47" y="341"/>
                  </a:lnTo>
                  <a:lnTo>
                    <a:pt x="42" y="344"/>
                  </a:lnTo>
                  <a:lnTo>
                    <a:pt x="36" y="345"/>
                  </a:lnTo>
                  <a:lnTo>
                    <a:pt x="30" y="346"/>
                  </a:lnTo>
                  <a:lnTo>
                    <a:pt x="0" y="346"/>
                  </a:lnTo>
                  <a:lnTo>
                    <a:pt x="0" y="708"/>
                  </a:lnTo>
                  <a:lnTo>
                    <a:pt x="30" y="708"/>
                  </a:lnTo>
                  <a:lnTo>
                    <a:pt x="36" y="708"/>
                  </a:lnTo>
                  <a:lnTo>
                    <a:pt x="42" y="710"/>
                  </a:lnTo>
                  <a:lnTo>
                    <a:pt x="47" y="712"/>
                  </a:lnTo>
                  <a:lnTo>
                    <a:pt x="52" y="717"/>
                  </a:lnTo>
                  <a:lnTo>
                    <a:pt x="55" y="721"/>
                  </a:lnTo>
                  <a:lnTo>
                    <a:pt x="58" y="726"/>
                  </a:lnTo>
                  <a:lnTo>
                    <a:pt x="59" y="732"/>
                  </a:lnTo>
                  <a:lnTo>
                    <a:pt x="60" y="738"/>
                  </a:lnTo>
                  <a:lnTo>
                    <a:pt x="60" y="768"/>
                  </a:lnTo>
                  <a:lnTo>
                    <a:pt x="59" y="773"/>
                  </a:lnTo>
                  <a:lnTo>
                    <a:pt x="58" y="780"/>
                  </a:lnTo>
                  <a:lnTo>
                    <a:pt x="55" y="785"/>
                  </a:lnTo>
                  <a:lnTo>
                    <a:pt x="52" y="789"/>
                  </a:lnTo>
                  <a:lnTo>
                    <a:pt x="47" y="793"/>
                  </a:lnTo>
                  <a:lnTo>
                    <a:pt x="42" y="796"/>
                  </a:lnTo>
                  <a:lnTo>
                    <a:pt x="36" y="797"/>
                  </a:lnTo>
                  <a:lnTo>
                    <a:pt x="30" y="798"/>
                  </a:lnTo>
                  <a:lnTo>
                    <a:pt x="0" y="798"/>
                  </a:lnTo>
                  <a:lnTo>
                    <a:pt x="0" y="903"/>
                  </a:lnTo>
                  <a:lnTo>
                    <a:pt x="211" y="903"/>
                  </a:lnTo>
                  <a:lnTo>
                    <a:pt x="211" y="798"/>
                  </a:lnTo>
                  <a:lnTo>
                    <a:pt x="181" y="798"/>
                  </a:lnTo>
                  <a:lnTo>
                    <a:pt x="175" y="797"/>
                  </a:lnTo>
                  <a:lnTo>
                    <a:pt x="169" y="796"/>
                  </a:lnTo>
                  <a:lnTo>
                    <a:pt x="164" y="793"/>
                  </a:lnTo>
                  <a:lnTo>
                    <a:pt x="159" y="789"/>
                  </a:lnTo>
                  <a:lnTo>
                    <a:pt x="156" y="785"/>
                  </a:lnTo>
                  <a:lnTo>
                    <a:pt x="153" y="780"/>
                  </a:lnTo>
                  <a:lnTo>
                    <a:pt x="152" y="774"/>
                  </a:lnTo>
                  <a:lnTo>
                    <a:pt x="151" y="768"/>
                  </a:lnTo>
                  <a:lnTo>
                    <a:pt x="151" y="738"/>
                  </a:lnTo>
                  <a:lnTo>
                    <a:pt x="152" y="732"/>
                  </a:lnTo>
                  <a:lnTo>
                    <a:pt x="153" y="726"/>
                  </a:lnTo>
                  <a:lnTo>
                    <a:pt x="156" y="721"/>
                  </a:lnTo>
                  <a:lnTo>
                    <a:pt x="159" y="717"/>
                  </a:lnTo>
                  <a:lnTo>
                    <a:pt x="164" y="713"/>
                  </a:lnTo>
                  <a:lnTo>
                    <a:pt x="169" y="710"/>
                  </a:lnTo>
                  <a:lnTo>
                    <a:pt x="175" y="708"/>
                  </a:lnTo>
                  <a:lnTo>
                    <a:pt x="181" y="708"/>
                  </a:lnTo>
                  <a:lnTo>
                    <a:pt x="211" y="708"/>
                  </a:lnTo>
                  <a:lnTo>
                    <a:pt x="211" y="648"/>
                  </a:lnTo>
                  <a:lnTo>
                    <a:pt x="181" y="648"/>
                  </a:lnTo>
                  <a:lnTo>
                    <a:pt x="175" y="647"/>
                  </a:lnTo>
                  <a:lnTo>
                    <a:pt x="169" y="645"/>
                  </a:lnTo>
                  <a:lnTo>
                    <a:pt x="164" y="643"/>
                  </a:lnTo>
                  <a:lnTo>
                    <a:pt x="159" y="638"/>
                  </a:lnTo>
                  <a:lnTo>
                    <a:pt x="156" y="634"/>
                  </a:lnTo>
                  <a:lnTo>
                    <a:pt x="153" y="629"/>
                  </a:lnTo>
                  <a:lnTo>
                    <a:pt x="152" y="623"/>
                  </a:lnTo>
                  <a:lnTo>
                    <a:pt x="151" y="618"/>
                  </a:lnTo>
                  <a:lnTo>
                    <a:pt x="151" y="587"/>
                  </a:lnTo>
                  <a:lnTo>
                    <a:pt x="152" y="581"/>
                  </a:lnTo>
                  <a:lnTo>
                    <a:pt x="153" y="576"/>
                  </a:lnTo>
                  <a:lnTo>
                    <a:pt x="156" y="571"/>
                  </a:lnTo>
                  <a:lnTo>
                    <a:pt x="159" y="566"/>
                  </a:lnTo>
                  <a:lnTo>
                    <a:pt x="164" y="562"/>
                  </a:lnTo>
                  <a:lnTo>
                    <a:pt x="169" y="560"/>
                  </a:lnTo>
                  <a:lnTo>
                    <a:pt x="175" y="558"/>
                  </a:lnTo>
                  <a:lnTo>
                    <a:pt x="181" y="557"/>
                  </a:lnTo>
                  <a:lnTo>
                    <a:pt x="211" y="557"/>
                  </a:lnTo>
                  <a:lnTo>
                    <a:pt x="211" y="196"/>
                  </a:lnTo>
                  <a:lnTo>
                    <a:pt x="181" y="196"/>
                  </a:lnTo>
                  <a:lnTo>
                    <a:pt x="175" y="195"/>
                  </a:lnTo>
                  <a:lnTo>
                    <a:pt x="169" y="193"/>
                  </a:lnTo>
                  <a:lnTo>
                    <a:pt x="164" y="191"/>
                  </a:lnTo>
                  <a:lnTo>
                    <a:pt x="159" y="187"/>
                  </a:lnTo>
                  <a:lnTo>
                    <a:pt x="156" y="182"/>
                  </a:lnTo>
                  <a:lnTo>
                    <a:pt x="153" y="177"/>
                  </a:lnTo>
                  <a:lnTo>
                    <a:pt x="152" y="172"/>
                  </a:lnTo>
                  <a:lnTo>
                    <a:pt x="151" y="165"/>
                  </a:lnTo>
                  <a:lnTo>
                    <a:pt x="151" y="135"/>
                  </a:lnTo>
                  <a:lnTo>
                    <a:pt x="152" y="130"/>
                  </a:lnTo>
                  <a:lnTo>
                    <a:pt x="153" y="123"/>
                  </a:lnTo>
                  <a:lnTo>
                    <a:pt x="156" y="119"/>
                  </a:lnTo>
                  <a:lnTo>
                    <a:pt x="159" y="115"/>
                  </a:lnTo>
                  <a:lnTo>
                    <a:pt x="164" y="110"/>
                  </a:lnTo>
                  <a:lnTo>
                    <a:pt x="169" y="108"/>
                  </a:lnTo>
                  <a:lnTo>
                    <a:pt x="175" y="106"/>
                  </a:lnTo>
                  <a:lnTo>
                    <a:pt x="181" y="105"/>
                  </a:lnTo>
                  <a:lnTo>
                    <a:pt x="211" y="105"/>
                  </a:lnTo>
                  <a:lnTo>
                    <a:pt x="211" y="0"/>
                  </a:lnTo>
                  <a:lnTo>
                    <a:pt x="0" y="0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" name="Freeform 327">
              <a:extLst>
                <a:ext uri="{FF2B5EF4-FFF2-40B4-BE49-F238E27FC236}">
                  <a16:creationId xmlns="" xmlns:a16="http://schemas.microsoft.com/office/drawing/2014/main" id="{EE66CB30-F704-45C9-BA83-17BA7DC13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3313" y="771525"/>
              <a:ext cx="61913" cy="287338"/>
            </a:xfrm>
            <a:custGeom>
              <a:avLst/>
              <a:gdLst>
                <a:gd name="T0" fmla="*/ 0 w 195"/>
                <a:gd name="T1" fmla="*/ 0 h 903"/>
                <a:gd name="T2" fmla="*/ 30 w 195"/>
                <a:gd name="T3" fmla="*/ 105 h 903"/>
                <a:gd name="T4" fmla="*/ 42 w 195"/>
                <a:gd name="T5" fmla="*/ 107 h 903"/>
                <a:gd name="T6" fmla="*/ 51 w 195"/>
                <a:gd name="T7" fmla="*/ 115 h 903"/>
                <a:gd name="T8" fmla="*/ 58 w 195"/>
                <a:gd name="T9" fmla="*/ 123 h 903"/>
                <a:gd name="T10" fmla="*/ 60 w 195"/>
                <a:gd name="T11" fmla="*/ 135 h 903"/>
                <a:gd name="T12" fmla="*/ 59 w 195"/>
                <a:gd name="T13" fmla="*/ 172 h 903"/>
                <a:gd name="T14" fmla="*/ 55 w 195"/>
                <a:gd name="T15" fmla="*/ 182 h 903"/>
                <a:gd name="T16" fmla="*/ 47 w 195"/>
                <a:gd name="T17" fmla="*/ 191 h 903"/>
                <a:gd name="T18" fmla="*/ 36 w 195"/>
                <a:gd name="T19" fmla="*/ 195 h 903"/>
                <a:gd name="T20" fmla="*/ 0 w 195"/>
                <a:gd name="T21" fmla="*/ 196 h 903"/>
                <a:gd name="T22" fmla="*/ 30 w 195"/>
                <a:gd name="T23" fmla="*/ 256 h 903"/>
                <a:gd name="T24" fmla="*/ 42 w 195"/>
                <a:gd name="T25" fmla="*/ 259 h 903"/>
                <a:gd name="T26" fmla="*/ 51 w 195"/>
                <a:gd name="T27" fmla="*/ 265 h 903"/>
                <a:gd name="T28" fmla="*/ 58 w 195"/>
                <a:gd name="T29" fmla="*/ 275 h 903"/>
                <a:gd name="T30" fmla="*/ 60 w 195"/>
                <a:gd name="T31" fmla="*/ 286 h 903"/>
                <a:gd name="T32" fmla="*/ 59 w 195"/>
                <a:gd name="T33" fmla="*/ 322 h 903"/>
                <a:gd name="T34" fmla="*/ 55 w 195"/>
                <a:gd name="T35" fmla="*/ 333 h 903"/>
                <a:gd name="T36" fmla="*/ 47 w 195"/>
                <a:gd name="T37" fmla="*/ 341 h 903"/>
                <a:gd name="T38" fmla="*/ 36 w 195"/>
                <a:gd name="T39" fmla="*/ 345 h 903"/>
                <a:gd name="T40" fmla="*/ 0 w 195"/>
                <a:gd name="T41" fmla="*/ 346 h 903"/>
                <a:gd name="T42" fmla="*/ 30 w 195"/>
                <a:gd name="T43" fmla="*/ 407 h 903"/>
                <a:gd name="T44" fmla="*/ 42 w 195"/>
                <a:gd name="T45" fmla="*/ 409 h 903"/>
                <a:gd name="T46" fmla="*/ 51 w 195"/>
                <a:gd name="T47" fmla="*/ 415 h 903"/>
                <a:gd name="T48" fmla="*/ 58 w 195"/>
                <a:gd name="T49" fmla="*/ 425 h 903"/>
                <a:gd name="T50" fmla="*/ 60 w 195"/>
                <a:gd name="T51" fmla="*/ 437 h 903"/>
                <a:gd name="T52" fmla="*/ 59 w 195"/>
                <a:gd name="T53" fmla="*/ 473 h 903"/>
                <a:gd name="T54" fmla="*/ 55 w 195"/>
                <a:gd name="T55" fmla="*/ 484 h 903"/>
                <a:gd name="T56" fmla="*/ 47 w 195"/>
                <a:gd name="T57" fmla="*/ 491 h 903"/>
                <a:gd name="T58" fmla="*/ 36 w 195"/>
                <a:gd name="T59" fmla="*/ 497 h 903"/>
                <a:gd name="T60" fmla="*/ 0 w 195"/>
                <a:gd name="T61" fmla="*/ 497 h 903"/>
                <a:gd name="T62" fmla="*/ 180 w 195"/>
                <a:gd name="T63" fmla="*/ 903 h 903"/>
                <a:gd name="T64" fmla="*/ 187 w 195"/>
                <a:gd name="T65" fmla="*/ 902 h 903"/>
                <a:gd name="T66" fmla="*/ 191 w 195"/>
                <a:gd name="T67" fmla="*/ 899 h 903"/>
                <a:gd name="T68" fmla="*/ 194 w 195"/>
                <a:gd name="T69" fmla="*/ 895 h 903"/>
                <a:gd name="T70" fmla="*/ 195 w 195"/>
                <a:gd name="T71" fmla="*/ 888 h 903"/>
                <a:gd name="T72" fmla="*/ 195 w 195"/>
                <a:gd name="T73" fmla="*/ 12 h 903"/>
                <a:gd name="T74" fmla="*/ 193 w 195"/>
                <a:gd name="T75" fmla="*/ 6 h 903"/>
                <a:gd name="T76" fmla="*/ 189 w 195"/>
                <a:gd name="T77" fmla="*/ 2 h 903"/>
                <a:gd name="T78" fmla="*/ 183 w 195"/>
                <a:gd name="T79" fmla="*/ 0 h 903"/>
                <a:gd name="T80" fmla="*/ 180 w 195"/>
                <a:gd name="T81" fmla="*/ 0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5" h="903">
                  <a:moveTo>
                    <a:pt x="180" y="0"/>
                  </a:moveTo>
                  <a:lnTo>
                    <a:pt x="0" y="0"/>
                  </a:lnTo>
                  <a:lnTo>
                    <a:pt x="0" y="105"/>
                  </a:lnTo>
                  <a:lnTo>
                    <a:pt x="30" y="105"/>
                  </a:lnTo>
                  <a:lnTo>
                    <a:pt x="36" y="106"/>
                  </a:lnTo>
                  <a:lnTo>
                    <a:pt x="42" y="107"/>
                  </a:lnTo>
                  <a:lnTo>
                    <a:pt x="47" y="110"/>
                  </a:lnTo>
                  <a:lnTo>
                    <a:pt x="51" y="115"/>
                  </a:lnTo>
                  <a:lnTo>
                    <a:pt x="55" y="119"/>
                  </a:lnTo>
                  <a:lnTo>
                    <a:pt x="58" y="123"/>
                  </a:lnTo>
                  <a:lnTo>
                    <a:pt x="59" y="130"/>
                  </a:lnTo>
                  <a:lnTo>
                    <a:pt x="60" y="135"/>
                  </a:lnTo>
                  <a:lnTo>
                    <a:pt x="60" y="165"/>
                  </a:lnTo>
                  <a:lnTo>
                    <a:pt x="59" y="172"/>
                  </a:lnTo>
                  <a:lnTo>
                    <a:pt x="58" y="177"/>
                  </a:lnTo>
                  <a:lnTo>
                    <a:pt x="55" y="182"/>
                  </a:lnTo>
                  <a:lnTo>
                    <a:pt x="51" y="187"/>
                  </a:lnTo>
                  <a:lnTo>
                    <a:pt x="47" y="191"/>
                  </a:lnTo>
                  <a:lnTo>
                    <a:pt x="42" y="193"/>
                  </a:lnTo>
                  <a:lnTo>
                    <a:pt x="36" y="195"/>
                  </a:lnTo>
                  <a:lnTo>
                    <a:pt x="30" y="196"/>
                  </a:lnTo>
                  <a:lnTo>
                    <a:pt x="0" y="196"/>
                  </a:lnTo>
                  <a:lnTo>
                    <a:pt x="0" y="256"/>
                  </a:lnTo>
                  <a:lnTo>
                    <a:pt x="30" y="256"/>
                  </a:lnTo>
                  <a:lnTo>
                    <a:pt x="36" y="256"/>
                  </a:lnTo>
                  <a:lnTo>
                    <a:pt x="42" y="259"/>
                  </a:lnTo>
                  <a:lnTo>
                    <a:pt x="47" y="261"/>
                  </a:lnTo>
                  <a:lnTo>
                    <a:pt x="51" y="265"/>
                  </a:lnTo>
                  <a:lnTo>
                    <a:pt x="55" y="269"/>
                  </a:lnTo>
                  <a:lnTo>
                    <a:pt x="58" y="275"/>
                  </a:lnTo>
                  <a:lnTo>
                    <a:pt x="59" y="280"/>
                  </a:lnTo>
                  <a:lnTo>
                    <a:pt x="60" y="286"/>
                  </a:lnTo>
                  <a:lnTo>
                    <a:pt x="60" y="316"/>
                  </a:lnTo>
                  <a:lnTo>
                    <a:pt x="59" y="322"/>
                  </a:lnTo>
                  <a:lnTo>
                    <a:pt x="58" y="328"/>
                  </a:lnTo>
                  <a:lnTo>
                    <a:pt x="55" y="333"/>
                  </a:lnTo>
                  <a:lnTo>
                    <a:pt x="51" y="338"/>
                  </a:lnTo>
                  <a:lnTo>
                    <a:pt x="47" y="341"/>
                  </a:lnTo>
                  <a:lnTo>
                    <a:pt x="42" y="344"/>
                  </a:lnTo>
                  <a:lnTo>
                    <a:pt x="36" y="345"/>
                  </a:lnTo>
                  <a:lnTo>
                    <a:pt x="30" y="346"/>
                  </a:lnTo>
                  <a:lnTo>
                    <a:pt x="0" y="346"/>
                  </a:lnTo>
                  <a:lnTo>
                    <a:pt x="0" y="407"/>
                  </a:lnTo>
                  <a:lnTo>
                    <a:pt x="30" y="407"/>
                  </a:lnTo>
                  <a:lnTo>
                    <a:pt x="36" y="408"/>
                  </a:lnTo>
                  <a:lnTo>
                    <a:pt x="42" y="409"/>
                  </a:lnTo>
                  <a:lnTo>
                    <a:pt x="47" y="412"/>
                  </a:lnTo>
                  <a:lnTo>
                    <a:pt x="51" y="415"/>
                  </a:lnTo>
                  <a:lnTo>
                    <a:pt x="55" y="419"/>
                  </a:lnTo>
                  <a:lnTo>
                    <a:pt x="58" y="425"/>
                  </a:lnTo>
                  <a:lnTo>
                    <a:pt x="59" y="430"/>
                  </a:lnTo>
                  <a:lnTo>
                    <a:pt x="60" y="437"/>
                  </a:lnTo>
                  <a:lnTo>
                    <a:pt x="60" y="467"/>
                  </a:lnTo>
                  <a:lnTo>
                    <a:pt x="59" y="473"/>
                  </a:lnTo>
                  <a:lnTo>
                    <a:pt x="58" y="478"/>
                  </a:lnTo>
                  <a:lnTo>
                    <a:pt x="55" y="484"/>
                  </a:lnTo>
                  <a:lnTo>
                    <a:pt x="51" y="488"/>
                  </a:lnTo>
                  <a:lnTo>
                    <a:pt x="47" y="491"/>
                  </a:lnTo>
                  <a:lnTo>
                    <a:pt x="42" y="495"/>
                  </a:lnTo>
                  <a:lnTo>
                    <a:pt x="36" y="497"/>
                  </a:lnTo>
                  <a:lnTo>
                    <a:pt x="30" y="497"/>
                  </a:lnTo>
                  <a:lnTo>
                    <a:pt x="0" y="497"/>
                  </a:lnTo>
                  <a:lnTo>
                    <a:pt x="0" y="903"/>
                  </a:lnTo>
                  <a:lnTo>
                    <a:pt x="180" y="903"/>
                  </a:lnTo>
                  <a:lnTo>
                    <a:pt x="183" y="903"/>
                  </a:lnTo>
                  <a:lnTo>
                    <a:pt x="187" y="902"/>
                  </a:lnTo>
                  <a:lnTo>
                    <a:pt x="189" y="901"/>
                  </a:lnTo>
                  <a:lnTo>
                    <a:pt x="191" y="899"/>
                  </a:lnTo>
                  <a:lnTo>
                    <a:pt x="193" y="897"/>
                  </a:lnTo>
                  <a:lnTo>
                    <a:pt x="194" y="895"/>
                  </a:lnTo>
                  <a:lnTo>
                    <a:pt x="195" y="891"/>
                  </a:lnTo>
                  <a:lnTo>
                    <a:pt x="195" y="888"/>
                  </a:lnTo>
                  <a:lnTo>
                    <a:pt x="195" y="15"/>
                  </a:lnTo>
                  <a:lnTo>
                    <a:pt x="195" y="12"/>
                  </a:lnTo>
                  <a:lnTo>
                    <a:pt x="194" y="10"/>
                  </a:lnTo>
                  <a:lnTo>
                    <a:pt x="193" y="6"/>
                  </a:lnTo>
                  <a:lnTo>
                    <a:pt x="191" y="4"/>
                  </a:lnTo>
                  <a:lnTo>
                    <a:pt x="189" y="2"/>
                  </a:lnTo>
                  <a:lnTo>
                    <a:pt x="187" y="1"/>
                  </a:lnTo>
                  <a:lnTo>
                    <a:pt x="183" y="0"/>
                  </a:lnTo>
                  <a:lnTo>
                    <a:pt x="180" y="0"/>
                  </a:lnTo>
                  <a:lnTo>
                    <a:pt x="18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963" y="2308487"/>
            <a:ext cx="493216" cy="4932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214" y="2258762"/>
            <a:ext cx="531612" cy="541104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="" xmlns:a16="http://schemas.microsoft.com/office/drawing/2014/main" id="{3F19BFA5-D0CA-4CF0-8499-504D956B6563}"/>
              </a:ext>
            </a:extLst>
          </p:cNvPr>
          <p:cNvSpPr/>
          <p:nvPr/>
        </p:nvSpPr>
        <p:spPr>
          <a:xfrm>
            <a:off x="1123329" y="3755089"/>
            <a:ext cx="1839566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</a:rPr>
              <a:t>Merumuskan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kegiatan-kegiatan</a:t>
            </a:r>
            <a:r>
              <a:rPr lang="en-US" sz="1600" b="1" dirty="0">
                <a:solidFill>
                  <a:schemeClr val="bg1"/>
                </a:solidFill>
              </a:rPr>
              <a:t> yang </a:t>
            </a:r>
            <a:r>
              <a:rPr lang="en-US" sz="1600" b="1" dirty="0" err="1">
                <a:solidFill>
                  <a:schemeClr val="bg1"/>
                </a:solidFill>
              </a:rPr>
              <a:t>diperlukan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untuk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mencapai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hasil</a:t>
            </a:r>
            <a:r>
              <a:rPr lang="en-US" sz="1600" b="1" dirty="0">
                <a:solidFill>
                  <a:schemeClr val="bg1"/>
                </a:solidFill>
              </a:rPr>
              <a:t> yang </a:t>
            </a:r>
            <a:r>
              <a:rPr lang="en-US" sz="1600" b="1" dirty="0" err="1" smtClean="0">
                <a:solidFill>
                  <a:schemeClr val="bg1"/>
                </a:solidFill>
              </a:rPr>
              <a:t>diinginkan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3F19BFA5-D0CA-4CF0-8499-504D956B6563}"/>
              </a:ext>
            </a:extLst>
          </p:cNvPr>
          <p:cNvSpPr/>
          <p:nvPr/>
        </p:nvSpPr>
        <p:spPr>
          <a:xfrm>
            <a:off x="8879955" y="3751397"/>
            <a:ext cx="1839566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1"/>
                </a:solidFill>
              </a:rPr>
              <a:t>M</a:t>
            </a:r>
            <a:r>
              <a:rPr lang="en-US" sz="1600" b="1" dirty="0" err="1" smtClean="0">
                <a:solidFill>
                  <a:schemeClr val="bg1"/>
                </a:solidFill>
              </a:rPr>
              <a:t>engawasi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segala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kegiatan</a:t>
            </a:r>
            <a:r>
              <a:rPr lang="en-US" sz="1600" b="1" dirty="0">
                <a:solidFill>
                  <a:schemeClr val="bg1"/>
                </a:solidFill>
              </a:rPr>
              <a:t> yang </a:t>
            </a:r>
            <a:r>
              <a:rPr lang="en-US" sz="1600" b="1" dirty="0" err="1">
                <a:solidFill>
                  <a:schemeClr val="bg1"/>
                </a:solidFill>
              </a:rPr>
              <a:t>tertuju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pada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sasaran</a:t>
            </a:r>
            <a:r>
              <a:rPr lang="en-US" sz="1600" b="1" dirty="0">
                <a:solidFill>
                  <a:schemeClr val="bg1"/>
                </a:solidFill>
              </a:rPr>
              <a:t>, </a:t>
            </a:r>
            <a:r>
              <a:rPr lang="en-US" sz="1600" b="1" dirty="0" err="1">
                <a:solidFill>
                  <a:schemeClr val="bg1"/>
                </a:solidFill>
              </a:rPr>
              <a:t>sehingga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tujuan</a:t>
            </a:r>
            <a:r>
              <a:rPr lang="en-US" sz="1600" b="1" dirty="0">
                <a:solidFill>
                  <a:schemeClr val="bg1"/>
                </a:solidFill>
              </a:rPr>
              <a:t> yang </a:t>
            </a:r>
            <a:r>
              <a:rPr lang="en-US" sz="1600" b="1" dirty="0" err="1">
                <a:solidFill>
                  <a:schemeClr val="bg1"/>
                </a:solidFill>
              </a:rPr>
              <a:t>ditetapkan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tercapai</a:t>
            </a:r>
            <a:r>
              <a:rPr lang="en-US" sz="1600" b="1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3F19BFA5-D0CA-4CF0-8499-504D956B6563}"/>
              </a:ext>
            </a:extLst>
          </p:cNvPr>
          <p:cNvSpPr/>
          <p:nvPr/>
        </p:nvSpPr>
        <p:spPr>
          <a:xfrm>
            <a:off x="6299237" y="3755089"/>
            <a:ext cx="1839566" cy="1969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</a:rPr>
              <a:t>Memotivasi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semua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anggota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kelompok</a:t>
            </a:r>
            <a:r>
              <a:rPr lang="en-US" sz="1600" b="1" dirty="0">
                <a:solidFill>
                  <a:schemeClr val="bg1"/>
                </a:solidFill>
              </a:rPr>
              <a:t> agar  </a:t>
            </a:r>
            <a:r>
              <a:rPr lang="en-US" sz="1600" b="1" dirty="0" err="1">
                <a:solidFill>
                  <a:schemeClr val="bg1"/>
                </a:solidFill>
              </a:rPr>
              <a:t>berusaha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dengan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keras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untuk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mencapai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tujuan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dengan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ikhlas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serta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serasi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dengan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perencanaan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="" xmlns:a16="http://schemas.microsoft.com/office/drawing/2014/main" id="{3F19BFA5-D0CA-4CF0-8499-504D956B6563}"/>
              </a:ext>
            </a:extLst>
          </p:cNvPr>
          <p:cNvSpPr/>
          <p:nvPr/>
        </p:nvSpPr>
        <p:spPr>
          <a:xfrm>
            <a:off x="3655086" y="3755089"/>
            <a:ext cx="1839566" cy="1969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</a:rPr>
              <a:t>Penentuan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macam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kegiatan</a:t>
            </a:r>
            <a:r>
              <a:rPr lang="en-US" sz="1600" b="1" dirty="0">
                <a:solidFill>
                  <a:schemeClr val="bg1"/>
                </a:solidFill>
              </a:rPr>
              <a:t>, </a:t>
            </a:r>
            <a:r>
              <a:rPr lang="en-US" sz="1600" b="1" dirty="0" err="1">
                <a:solidFill>
                  <a:schemeClr val="bg1"/>
                </a:solidFill>
              </a:rPr>
              <a:t>tanggung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jawab</a:t>
            </a:r>
            <a:r>
              <a:rPr lang="en-US" sz="1600" b="1" dirty="0">
                <a:solidFill>
                  <a:schemeClr val="bg1"/>
                </a:solidFill>
              </a:rPr>
              <a:t>, </a:t>
            </a:r>
            <a:r>
              <a:rPr lang="en-US" sz="1600" b="1" dirty="0" err="1">
                <a:solidFill>
                  <a:schemeClr val="bg1"/>
                </a:solidFill>
              </a:rPr>
              <a:t>dan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wewenang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sehingga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memunculkan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kesatuan</a:t>
            </a:r>
            <a:r>
              <a:rPr lang="en-US" sz="1600" b="1" dirty="0">
                <a:solidFill>
                  <a:schemeClr val="bg1"/>
                </a:solidFill>
              </a:rPr>
              <a:t> yang di </a:t>
            </a:r>
            <a:r>
              <a:rPr lang="en-US" sz="1600" b="1" dirty="0" err="1">
                <a:solidFill>
                  <a:schemeClr val="bg1"/>
                </a:solidFill>
              </a:rPr>
              <a:t>perlukan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untuk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mencapai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tujuan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1453" y="3583386"/>
            <a:ext cx="2184637" cy="48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6126701" y="3582286"/>
            <a:ext cx="2184637" cy="48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8707420" y="3584272"/>
            <a:ext cx="2184637" cy="48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3482551" y="3583386"/>
            <a:ext cx="2184637" cy="48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93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>
            <a:extLst>
              <a:ext uri="{FF2B5EF4-FFF2-40B4-BE49-F238E27FC236}">
                <a16:creationId xmlns="" xmlns:a16="http://schemas.microsoft.com/office/drawing/2014/main" id="{B5981CF1-BC08-49F8-B0F9-AAF98EC674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486274" y="3334726"/>
            <a:ext cx="3685674" cy="1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3334726"/>
            <a:ext cx="3705726" cy="1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E3ECCC05-FF78-40FA-84FF-172821D8B5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936582" y="1775046"/>
            <a:ext cx="4318836" cy="3119360"/>
          </a:xfrm>
          <a:prstGeom prst="ellipse">
            <a:avLst/>
          </a:prstGeom>
          <a:solidFill>
            <a:srgbClr val="0D8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+mj-lt"/>
              </a:rPr>
              <a:t>KONSEP</a:t>
            </a:r>
          </a:p>
          <a:p>
            <a:pPr algn="ctr"/>
            <a:r>
              <a:rPr lang="en-US" sz="3600" b="1" dirty="0" smtClean="0">
                <a:latin typeface="+mj-lt"/>
              </a:rPr>
              <a:t>MANAJEMEN</a:t>
            </a:r>
          </a:p>
          <a:p>
            <a:pPr algn="ctr"/>
            <a:r>
              <a:rPr lang="en-US" sz="3600" b="1" dirty="0" smtClean="0">
                <a:latin typeface="+mj-lt"/>
              </a:rPr>
              <a:t>DALAM TP</a:t>
            </a:r>
            <a:endParaRPr lang="en-US" sz="3600" b="1" dirty="0">
              <a:latin typeface="+mj-lt"/>
            </a:endParaRPr>
          </a:p>
        </p:txBody>
      </p:sp>
      <p:grpSp>
        <p:nvGrpSpPr>
          <p:cNvPr id="36" name="Group 35" descr="Icon of human being and gear. ">
            <a:extLst>
              <a:ext uri="{FF2B5EF4-FFF2-40B4-BE49-F238E27FC236}">
                <a16:creationId xmlns="" xmlns:a16="http://schemas.microsoft.com/office/drawing/2014/main" id="{ECC5F635-1712-4572-A9EC-F94E2199DDBD}"/>
              </a:ext>
            </a:extLst>
          </p:cNvPr>
          <p:cNvGrpSpPr/>
          <p:nvPr/>
        </p:nvGrpSpPr>
        <p:grpSpPr>
          <a:xfrm>
            <a:off x="7133464" y="5355478"/>
            <a:ext cx="338073" cy="339996"/>
            <a:chOff x="6450013" y="5349875"/>
            <a:chExt cx="279399" cy="280988"/>
          </a:xfrm>
          <a:solidFill>
            <a:schemeClr val="bg1"/>
          </a:solidFill>
        </p:grpSpPr>
        <p:sp>
          <p:nvSpPr>
            <p:cNvPr id="37" name="Freeform 3673">
              <a:extLst>
                <a:ext uri="{FF2B5EF4-FFF2-40B4-BE49-F238E27FC236}">
                  <a16:creationId xmlns="" xmlns:a16="http://schemas.microsoft.com/office/drawing/2014/main" id="{D1391604-D4EC-48A8-AE57-EDF194392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0013" y="5349875"/>
              <a:ext cx="182562" cy="238125"/>
            </a:xfrm>
            <a:custGeom>
              <a:avLst/>
              <a:gdLst>
                <a:gd name="T0" fmla="*/ 379 w 459"/>
                <a:gd name="T1" fmla="*/ 550 h 602"/>
                <a:gd name="T2" fmla="*/ 380 w 459"/>
                <a:gd name="T3" fmla="*/ 519 h 602"/>
                <a:gd name="T4" fmla="*/ 345 w 459"/>
                <a:gd name="T5" fmla="*/ 495 h 602"/>
                <a:gd name="T6" fmla="*/ 397 w 459"/>
                <a:gd name="T7" fmla="*/ 400 h 602"/>
                <a:gd name="T8" fmla="*/ 408 w 459"/>
                <a:gd name="T9" fmla="*/ 395 h 602"/>
                <a:gd name="T10" fmla="*/ 450 w 459"/>
                <a:gd name="T11" fmla="*/ 406 h 602"/>
                <a:gd name="T12" fmla="*/ 412 w 459"/>
                <a:gd name="T13" fmla="*/ 384 h 602"/>
                <a:gd name="T14" fmla="*/ 376 w 459"/>
                <a:gd name="T15" fmla="*/ 370 h 602"/>
                <a:gd name="T16" fmla="*/ 361 w 459"/>
                <a:gd name="T17" fmla="*/ 307 h 602"/>
                <a:gd name="T18" fmla="*/ 379 w 459"/>
                <a:gd name="T19" fmla="*/ 288 h 602"/>
                <a:gd name="T20" fmla="*/ 397 w 459"/>
                <a:gd name="T21" fmla="*/ 252 h 602"/>
                <a:gd name="T22" fmla="*/ 406 w 459"/>
                <a:gd name="T23" fmla="*/ 214 h 602"/>
                <a:gd name="T24" fmla="*/ 415 w 459"/>
                <a:gd name="T25" fmla="*/ 202 h 602"/>
                <a:gd name="T26" fmla="*/ 420 w 459"/>
                <a:gd name="T27" fmla="*/ 183 h 602"/>
                <a:gd name="T28" fmla="*/ 416 w 459"/>
                <a:gd name="T29" fmla="*/ 152 h 602"/>
                <a:gd name="T30" fmla="*/ 412 w 459"/>
                <a:gd name="T31" fmla="*/ 121 h 602"/>
                <a:gd name="T32" fmla="*/ 420 w 459"/>
                <a:gd name="T33" fmla="*/ 78 h 602"/>
                <a:gd name="T34" fmla="*/ 415 w 459"/>
                <a:gd name="T35" fmla="*/ 45 h 602"/>
                <a:gd name="T36" fmla="*/ 403 w 459"/>
                <a:gd name="T37" fmla="*/ 27 h 602"/>
                <a:gd name="T38" fmla="*/ 382 w 459"/>
                <a:gd name="T39" fmla="*/ 15 h 602"/>
                <a:gd name="T40" fmla="*/ 341 w 459"/>
                <a:gd name="T41" fmla="*/ 3 h 602"/>
                <a:gd name="T42" fmla="*/ 291 w 459"/>
                <a:gd name="T43" fmla="*/ 0 h 602"/>
                <a:gd name="T44" fmla="*/ 245 w 459"/>
                <a:gd name="T45" fmla="*/ 9 h 602"/>
                <a:gd name="T46" fmla="*/ 213 w 459"/>
                <a:gd name="T47" fmla="*/ 27 h 602"/>
                <a:gd name="T48" fmla="*/ 201 w 459"/>
                <a:gd name="T49" fmla="*/ 42 h 602"/>
                <a:gd name="T50" fmla="*/ 181 w 459"/>
                <a:gd name="T51" fmla="*/ 44 h 602"/>
                <a:gd name="T52" fmla="*/ 163 w 459"/>
                <a:gd name="T53" fmla="*/ 56 h 602"/>
                <a:gd name="T54" fmla="*/ 155 w 459"/>
                <a:gd name="T55" fmla="*/ 87 h 602"/>
                <a:gd name="T56" fmla="*/ 164 w 459"/>
                <a:gd name="T57" fmla="*/ 138 h 602"/>
                <a:gd name="T58" fmla="*/ 159 w 459"/>
                <a:gd name="T59" fmla="*/ 144 h 602"/>
                <a:gd name="T60" fmla="*/ 150 w 459"/>
                <a:gd name="T61" fmla="*/ 162 h 602"/>
                <a:gd name="T62" fmla="*/ 149 w 459"/>
                <a:gd name="T63" fmla="*/ 184 h 602"/>
                <a:gd name="T64" fmla="*/ 154 w 459"/>
                <a:gd name="T65" fmla="*/ 201 h 602"/>
                <a:gd name="T66" fmla="*/ 163 w 459"/>
                <a:gd name="T67" fmla="*/ 214 h 602"/>
                <a:gd name="T68" fmla="*/ 169 w 459"/>
                <a:gd name="T69" fmla="*/ 237 h 602"/>
                <a:gd name="T70" fmla="*/ 179 w 459"/>
                <a:gd name="T71" fmla="*/ 271 h 602"/>
                <a:gd name="T72" fmla="*/ 203 w 459"/>
                <a:gd name="T73" fmla="*/ 306 h 602"/>
                <a:gd name="T74" fmla="*/ 215 w 459"/>
                <a:gd name="T75" fmla="*/ 364 h 602"/>
                <a:gd name="T76" fmla="*/ 171 w 459"/>
                <a:gd name="T77" fmla="*/ 381 h 602"/>
                <a:gd name="T78" fmla="*/ 106 w 459"/>
                <a:gd name="T79" fmla="*/ 401 h 602"/>
                <a:gd name="T80" fmla="*/ 46 w 459"/>
                <a:gd name="T81" fmla="*/ 428 h 602"/>
                <a:gd name="T82" fmla="*/ 22 w 459"/>
                <a:gd name="T83" fmla="*/ 449 h 602"/>
                <a:gd name="T84" fmla="*/ 10 w 459"/>
                <a:gd name="T85" fmla="*/ 479 h 602"/>
                <a:gd name="T86" fmla="*/ 2 w 459"/>
                <a:gd name="T87" fmla="*/ 540 h 602"/>
                <a:gd name="T88" fmla="*/ 1 w 459"/>
                <a:gd name="T89" fmla="*/ 594 h 602"/>
                <a:gd name="T90" fmla="*/ 11 w 459"/>
                <a:gd name="T91" fmla="*/ 602 h 602"/>
                <a:gd name="T92" fmla="*/ 345 w 459"/>
                <a:gd name="T93" fmla="*/ 589 h 602"/>
                <a:gd name="T94" fmla="*/ 352 w 459"/>
                <a:gd name="T95" fmla="*/ 577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59" h="602">
                  <a:moveTo>
                    <a:pt x="352" y="577"/>
                  </a:moveTo>
                  <a:lnTo>
                    <a:pt x="380" y="560"/>
                  </a:lnTo>
                  <a:lnTo>
                    <a:pt x="379" y="550"/>
                  </a:lnTo>
                  <a:lnTo>
                    <a:pt x="379" y="540"/>
                  </a:lnTo>
                  <a:lnTo>
                    <a:pt x="379" y="530"/>
                  </a:lnTo>
                  <a:lnTo>
                    <a:pt x="380" y="519"/>
                  </a:lnTo>
                  <a:lnTo>
                    <a:pt x="352" y="503"/>
                  </a:lnTo>
                  <a:lnTo>
                    <a:pt x="348" y="499"/>
                  </a:lnTo>
                  <a:lnTo>
                    <a:pt x="345" y="495"/>
                  </a:lnTo>
                  <a:lnTo>
                    <a:pt x="345" y="490"/>
                  </a:lnTo>
                  <a:lnTo>
                    <a:pt x="346" y="486"/>
                  </a:lnTo>
                  <a:lnTo>
                    <a:pt x="397" y="400"/>
                  </a:lnTo>
                  <a:lnTo>
                    <a:pt x="399" y="397"/>
                  </a:lnTo>
                  <a:lnTo>
                    <a:pt x="403" y="395"/>
                  </a:lnTo>
                  <a:lnTo>
                    <a:pt x="408" y="395"/>
                  </a:lnTo>
                  <a:lnTo>
                    <a:pt x="413" y="396"/>
                  </a:lnTo>
                  <a:lnTo>
                    <a:pt x="441" y="413"/>
                  </a:lnTo>
                  <a:lnTo>
                    <a:pt x="450" y="406"/>
                  </a:lnTo>
                  <a:lnTo>
                    <a:pt x="459" y="401"/>
                  </a:lnTo>
                  <a:lnTo>
                    <a:pt x="424" y="388"/>
                  </a:lnTo>
                  <a:lnTo>
                    <a:pt x="412" y="384"/>
                  </a:lnTo>
                  <a:lnTo>
                    <a:pt x="400" y="379"/>
                  </a:lnTo>
                  <a:lnTo>
                    <a:pt x="389" y="375"/>
                  </a:lnTo>
                  <a:lnTo>
                    <a:pt x="376" y="370"/>
                  </a:lnTo>
                  <a:lnTo>
                    <a:pt x="368" y="368"/>
                  </a:lnTo>
                  <a:lnTo>
                    <a:pt x="361" y="364"/>
                  </a:lnTo>
                  <a:lnTo>
                    <a:pt x="361" y="307"/>
                  </a:lnTo>
                  <a:lnTo>
                    <a:pt x="366" y="302"/>
                  </a:lnTo>
                  <a:lnTo>
                    <a:pt x="372" y="297"/>
                  </a:lnTo>
                  <a:lnTo>
                    <a:pt x="379" y="288"/>
                  </a:lnTo>
                  <a:lnTo>
                    <a:pt x="385" y="279"/>
                  </a:lnTo>
                  <a:lnTo>
                    <a:pt x="391" y="266"/>
                  </a:lnTo>
                  <a:lnTo>
                    <a:pt x="397" y="252"/>
                  </a:lnTo>
                  <a:lnTo>
                    <a:pt x="400" y="235"/>
                  </a:lnTo>
                  <a:lnTo>
                    <a:pt x="402" y="216"/>
                  </a:lnTo>
                  <a:lnTo>
                    <a:pt x="406" y="214"/>
                  </a:lnTo>
                  <a:lnTo>
                    <a:pt x="409" y="211"/>
                  </a:lnTo>
                  <a:lnTo>
                    <a:pt x="412" y="207"/>
                  </a:lnTo>
                  <a:lnTo>
                    <a:pt x="415" y="202"/>
                  </a:lnTo>
                  <a:lnTo>
                    <a:pt x="417" y="197"/>
                  </a:lnTo>
                  <a:lnTo>
                    <a:pt x="418" y="191"/>
                  </a:lnTo>
                  <a:lnTo>
                    <a:pt x="420" y="183"/>
                  </a:lnTo>
                  <a:lnTo>
                    <a:pt x="420" y="175"/>
                  </a:lnTo>
                  <a:lnTo>
                    <a:pt x="420" y="164"/>
                  </a:lnTo>
                  <a:lnTo>
                    <a:pt x="416" y="152"/>
                  </a:lnTo>
                  <a:lnTo>
                    <a:pt x="412" y="144"/>
                  </a:lnTo>
                  <a:lnTo>
                    <a:pt x="406" y="137"/>
                  </a:lnTo>
                  <a:lnTo>
                    <a:pt x="412" y="121"/>
                  </a:lnTo>
                  <a:lnTo>
                    <a:pt x="417" y="101"/>
                  </a:lnTo>
                  <a:lnTo>
                    <a:pt x="420" y="89"/>
                  </a:lnTo>
                  <a:lnTo>
                    <a:pt x="420" y="78"/>
                  </a:lnTo>
                  <a:lnTo>
                    <a:pt x="420" y="65"/>
                  </a:lnTo>
                  <a:lnTo>
                    <a:pt x="417" y="53"/>
                  </a:lnTo>
                  <a:lnTo>
                    <a:pt x="415" y="45"/>
                  </a:lnTo>
                  <a:lnTo>
                    <a:pt x="412" y="39"/>
                  </a:lnTo>
                  <a:lnTo>
                    <a:pt x="407" y="34"/>
                  </a:lnTo>
                  <a:lnTo>
                    <a:pt x="403" y="27"/>
                  </a:lnTo>
                  <a:lnTo>
                    <a:pt x="397" y="24"/>
                  </a:lnTo>
                  <a:lnTo>
                    <a:pt x="390" y="18"/>
                  </a:lnTo>
                  <a:lnTo>
                    <a:pt x="382" y="15"/>
                  </a:lnTo>
                  <a:lnTo>
                    <a:pt x="376" y="12"/>
                  </a:lnTo>
                  <a:lnTo>
                    <a:pt x="359" y="7"/>
                  </a:lnTo>
                  <a:lnTo>
                    <a:pt x="341" y="3"/>
                  </a:lnTo>
                  <a:lnTo>
                    <a:pt x="325" y="0"/>
                  </a:lnTo>
                  <a:lnTo>
                    <a:pt x="307" y="0"/>
                  </a:lnTo>
                  <a:lnTo>
                    <a:pt x="291" y="0"/>
                  </a:lnTo>
                  <a:lnTo>
                    <a:pt x="276" y="2"/>
                  </a:lnTo>
                  <a:lnTo>
                    <a:pt x="260" y="6"/>
                  </a:lnTo>
                  <a:lnTo>
                    <a:pt x="245" y="9"/>
                  </a:lnTo>
                  <a:lnTo>
                    <a:pt x="231" y="16"/>
                  </a:lnTo>
                  <a:lnTo>
                    <a:pt x="218" y="22"/>
                  </a:lnTo>
                  <a:lnTo>
                    <a:pt x="213" y="27"/>
                  </a:lnTo>
                  <a:lnTo>
                    <a:pt x="209" y="31"/>
                  </a:lnTo>
                  <a:lnTo>
                    <a:pt x="204" y="36"/>
                  </a:lnTo>
                  <a:lnTo>
                    <a:pt x="201" y="42"/>
                  </a:lnTo>
                  <a:lnTo>
                    <a:pt x="194" y="42"/>
                  </a:lnTo>
                  <a:lnTo>
                    <a:pt x="187" y="43"/>
                  </a:lnTo>
                  <a:lnTo>
                    <a:pt x="181" y="44"/>
                  </a:lnTo>
                  <a:lnTo>
                    <a:pt x="176" y="45"/>
                  </a:lnTo>
                  <a:lnTo>
                    <a:pt x="168" y="51"/>
                  </a:lnTo>
                  <a:lnTo>
                    <a:pt x="163" y="56"/>
                  </a:lnTo>
                  <a:lnTo>
                    <a:pt x="158" y="65"/>
                  </a:lnTo>
                  <a:lnTo>
                    <a:pt x="155" y="75"/>
                  </a:lnTo>
                  <a:lnTo>
                    <a:pt x="155" y="87"/>
                  </a:lnTo>
                  <a:lnTo>
                    <a:pt x="155" y="98"/>
                  </a:lnTo>
                  <a:lnTo>
                    <a:pt x="159" y="120"/>
                  </a:lnTo>
                  <a:lnTo>
                    <a:pt x="164" y="138"/>
                  </a:lnTo>
                  <a:lnTo>
                    <a:pt x="164" y="139"/>
                  </a:lnTo>
                  <a:lnTo>
                    <a:pt x="164" y="139"/>
                  </a:lnTo>
                  <a:lnTo>
                    <a:pt x="159" y="144"/>
                  </a:lnTo>
                  <a:lnTo>
                    <a:pt x="154" y="151"/>
                  </a:lnTo>
                  <a:lnTo>
                    <a:pt x="151" y="156"/>
                  </a:lnTo>
                  <a:lnTo>
                    <a:pt x="150" y="162"/>
                  </a:lnTo>
                  <a:lnTo>
                    <a:pt x="149" y="170"/>
                  </a:lnTo>
                  <a:lnTo>
                    <a:pt x="149" y="176"/>
                  </a:lnTo>
                  <a:lnTo>
                    <a:pt x="149" y="184"/>
                  </a:lnTo>
                  <a:lnTo>
                    <a:pt x="150" y="191"/>
                  </a:lnTo>
                  <a:lnTo>
                    <a:pt x="151" y="196"/>
                  </a:lnTo>
                  <a:lnTo>
                    <a:pt x="154" y="201"/>
                  </a:lnTo>
                  <a:lnTo>
                    <a:pt x="156" y="206"/>
                  </a:lnTo>
                  <a:lnTo>
                    <a:pt x="159" y="210"/>
                  </a:lnTo>
                  <a:lnTo>
                    <a:pt x="163" y="214"/>
                  </a:lnTo>
                  <a:lnTo>
                    <a:pt x="167" y="216"/>
                  </a:lnTo>
                  <a:lnTo>
                    <a:pt x="168" y="227"/>
                  </a:lnTo>
                  <a:lnTo>
                    <a:pt x="169" y="237"/>
                  </a:lnTo>
                  <a:lnTo>
                    <a:pt x="172" y="246"/>
                  </a:lnTo>
                  <a:lnTo>
                    <a:pt x="174" y="255"/>
                  </a:lnTo>
                  <a:lnTo>
                    <a:pt x="179" y="271"/>
                  </a:lnTo>
                  <a:lnTo>
                    <a:pt x="187" y="286"/>
                  </a:lnTo>
                  <a:lnTo>
                    <a:pt x="195" y="297"/>
                  </a:lnTo>
                  <a:lnTo>
                    <a:pt x="203" y="306"/>
                  </a:lnTo>
                  <a:lnTo>
                    <a:pt x="210" y="314"/>
                  </a:lnTo>
                  <a:lnTo>
                    <a:pt x="215" y="319"/>
                  </a:lnTo>
                  <a:lnTo>
                    <a:pt x="215" y="364"/>
                  </a:lnTo>
                  <a:lnTo>
                    <a:pt x="201" y="369"/>
                  </a:lnTo>
                  <a:lnTo>
                    <a:pt x="186" y="375"/>
                  </a:lnTo>
                  <a:lnTo>
                    <a:pt x="171" y="381"/>
                  </a:lnTo>
                  <a:lnTo>
                    <a:pt x="155" y="384"/>
                  </a:lnTo>
                  <a:lnTo>
                    <a:pt x="129" y="393"/>
                  </a:lnTo>
                  <a:lnTo>
                    <a:pt x="106" y="401"/>
                  </a:lnTo>
                  <a:lnTo>
                    <a:pt x="83" y="410"/>
                  </a:lnTo>
                  <a:lnTo>
                    <a:pt x="64" y="419"/>
                  </a:lnTo>
                  <a:lnTo>
                    <a:pt x="46" y="428"/>
                  </a:lnTo>
                  <a:lnTo>
                    <a:pt x="32" y="438"/>
                  </a:lnTo>
                  <a:lnTo>
                    <a:pt x="27" y="444"/>
                  </a:lnTo>
                  <a:lnTo>
                    <a:pt x="22" y="449"/>
                  </a:lnTo>
                  <a:lnTo>
                    <a:pt x="18" y="455"/>
                  </a:lnTo>
                  <a:lnTo>
                    <a:pt x="15" y="460"/>
                  </a:lnTo>
                  <a:lnTo>
                    <a:pt x="10" y="479"/>
                  </a:lnTo>
                  <a:lnTo>
                    <a:pt x="6" y="499"/>
                  </a:lnTo>
                  <a:lnTo>
                    <a:pt x="4" y="521"/>
                  </a:lnTo>
                  <a:lnTo>
                    <a:pt x="2" y="540"/>
                  </a:lnTo>
                  <a:lnTo>
                    <a:pt x="0" y="573"/>
                  </a:lnTo>
                  <a:lnTo>
                    <a:pt x="0" y="589"/>
                  </a:lnTo>
                  <a:lnTo>
                    <a:pt x="1" y="594"/>
                  </a:lnTo>
                  <a:lnTo>
                    <a:pt x="4" y="598"/>
                  </a:lnTo>
                  <a:lnTo>
                    <a:pt x="7" y="600"/>
                  </a:lnTo>
                  <a:lnTo>
                    <a:pt x="11" y="602"/>
                  </a:lnTo>
                  <a:lnTo>
                    <a:pt x="350" y="602"/>
                  </a:lnTo>
                  <a:lnTo>
                    <a:pt x="346" y="594"/>
                  </a:lnTo>
                  <a:lnTo>
                    <a:pt x="345" y="589"/>
                  </a:lnTo>
                  <a:lnTo>
                    <a:pt x="345" y="585"/>
                  </a:lnTo>
                  <a:lnTo>
                    <a:pt x="348" y="581"/>
                  </a:lnTo>
                  <a:lnTo>
                    <a:pt x="352" y="5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" name="Freeform 3674">
              <a:extLst>
                <a:ext uri="{FF2B5EF4-FFF2-40B4-BE49-F238E27FC236}">
                  <a16:creationId xmlns="" xmlns:a16="http://schemas.microsoft.com/office/drawing/2014/main" id="{44A4D0F8-0767-41BC-BE62-0AED99EC8B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97650" y="5497513"/>
              <a:ext cx="131762" cy="133350"/>
            </a:xfrm>
            <a:custGeom>
              <a:avLst/>
              <a:gdLst>
                <a:gd name="T0" fmla="*/ 151 w 332"/>
                <a:gd name="T1" fmla="*/ 243 h 336"/>
                <a:gd name="T2" fmla="*/ 129 w 332"/>
                <a:gd name="T3" fmla="*/ 235 h 336"/>
                <a:gd name="T4" fmla="*/ 111 w 332"/>
                <a:gd name="T5" fmla="*/ 222 h 336"/>
                <a:gd name="T6" fmla="*/ 97 w 332"/>
                <a:gd name="T7" fmla="*/ 204 h 336"/>
                <a:gd name="T8" fmla="*/ 89 w 332"/>
                <a:gd name="T9" fmla="*/ 182 h 336"/>
                <a:gd name="T10" fmla="*/ 88 w 332"/>
                <a:gd name="T11" fmla="*/ 159 h 336"/>
                <a:gd name="T12" fmla="*/ 94 w 332"/>
                <a:gd name="T13" fmla="*/ 136 h 336"/>
                <a:gd name="T14" fmla="*/ 106 w 332"/>
                <a:gd name="T15" fmla="*/ 117 h 336"/>
                <a:gd name="T16" fmla="*/ 122 w 332"/>
                <a:gd name="T17" fmla="*/ 103 h 336"/>
                <a:gd name="T18" fmla="*/ 143 w 332"/>
                <a:gd name="T19" fmla="*/ 92 h 336"/>
                <a:gd name="T20" fmla="*/ 166 w 332"/>
                <a:gd name="T21" fmla="*/ 89 h 336"/>
                <a:gd name="T22" fmla="*/ 189 w 332"/>
                <a:gd name="T23" fmla="*/ 92 h 336"/>
                <a:gd name="T24" fmla="*/ 210 w 332"/>
                <a:gd name="T25" fmla="*/ 103 h 336"/>
                <a:gd name="T26" fmla="*/ 226 w 332"/>
                <a:gd name="T27" fmla="*/ 117 h 336"/>
                <a:gd name="T28" fmla="*/ 238 w 332"/>
                <a:gd name="T29" fmla="*/ 136 h 336"/>
                <a:gd name="T30" fmla="*/ 243 w 332"/>
                <a:gd name="T31" fmla="*/ 159 h 336"/>
                <a:gd name="T32" fmla="*/ 242 w 332"/>
                <a:gd name="T33" fmla="*/ 182 h 336"/>
                <a:gd name="T34" fmla="*/ 234 w 332"/>
                <a:gd name="T35" fmla="*/ 204 h 336"/>
                <a:gd name="T36" fmla="*/ 221 w 332"/>
                <a:gd name="T37" fmla="*/ 222 h 336"/>
                <a:gd name="T38" fmla="*/ 203 w 332"/>
                <a:gd name="T39" fmla="*/ 235 h 336"/>
                <a:gd name="T40" fmla="*/ 181 w 332"/>
                <a:gd name="T41" fmla="*/ 243 h 336"/>
                <a:gd name="T42" fmla="*/ 306 w 332"/>
                <a:gd name="T43" fmla="*/ 204 h 336"/>
                <a:gd name="T44" fmla="*/ 300 w 332"/>
                <a:gd name="T45" fmla="*/ 195 h 336"/>
                <a:gd name="T46" fmla="*/ 302 w 332"/>
                <a:gd name="T47" fmla="*/ 167 h 336"/>
                <a:gd name="T48" fmla="*/ 300 w 332"/>
                <a:gd name="T49" fmla="*/ 139 h 336"/>
                <a:gd name="T50" fmla="*/ 306 w 332"/>
                <a:gd name="T51" fmla="*/ 130 h 336"/>
                <a:gd name="T52" fmla="*/ 269 w 332"/>
                <a:gd name="T53" fmla="*/ 64 h 336"/>
                <a:gd name="T54" fmla="*/ 257 w 332"/>
                <a:gd name="T55" fmla="*/ 65 h 336"/>
                <a:gd name="T56" fmla="*/ 242 w 332"/>
                <a:gd name="T57" fmla="*/ 53 h 336"/>
                <a:gd name="T58" fmla="*/ 215 w 332"/>
                <a:gd name="T59" fmla="*/ 35 h 336"/>
                <a:gd name="T60" fmla="*/ 207 w 332"/>
                <a:gd name="T61" fmla="*/ 27 h 336"/>
                <a:gd name="T62" fmla="*/ 135 w 332"/>
                <a:gd name="T63" fmla="*/ 0 h 336"/>
                <a:gd name="T64" fmla="*/ 133 w 332"/>
                <a:gd name="T65" fmla="*/ 31 h 336"/>
                <a:gd name="T66" fmla="*/ 113 w 332"/>
                <a:gd name="T67" fmla="*/ 41 h 336"/>
                <a:gd name="T68" fmla="*/ 77 w 332"/>
                <a:gd name="T69" fmla="*/ 63 h 336"/>
                <a:gd name="T70" fmla="*/ 67 w 332"/>
                <a:gd name="T71" fmla="*/ 65 h 336"/>
                <a:gd name="T72" fmla="*/ 0 w 332"/>
                <a:gd name="T73" fmla="*/ 114 h 336"/>
                <a:gd name="T74" fmla="*/ 31 w 332"/>
                <a:gd name="T75" fmla="*/ 135 h 336"/>
                <a:gd name="T76" fmla="*/ 30 w 332"/>
                <a:gd name="T77" fmla="*/ 154 h 336"/>
                <a:gd name="T78" fmla="*/ 31 w 332"/>
                <a:gd name="T79" fmla="*/ 191 h 336"/>
                <a:gd name="T80" fmla="*/ 29 w 332"/>
                <a:gd name="T81" fmla="*/ 202 h 336"/>
                <a:gd name="T82" fmla="*/ 38 w 332"/>
                <a:gd name="T83" fmla="*/ 284 h 336"/>
                <a:gd name="T84" fmla="*/ 71 w 332"/>
                <a:gd name="T85" fmla="*/ 267 h 336"/>
                <a:gd name="T86" fmla="*/ 89 w 332"/>
                <a:gd name="T87" fmla="*/ 279 h 336"/>
                <a:gd name="T88" fmla="*/ 139 w 332"/>
                <a:gd name="T89" fmla="*/ 300 h 336"/>
                <a:gd name="T90" fmla="*/ 146 w 332"/>
                <a:gd name="T91" fmla="*/ 308 h 336"/>
                <a:gd name="T92" fmla="*/ 207 w 332"/>
                <a:gd name="T93" fmla="*/ 336 h 336"/>
                <a:gd name="T94" fmla="*/ 208 w 332"/>
                <a:gd name="T95" fmla="*/ 306 h 336"/>
                <a:gd name="T96" fmla="*/ 223 w 332"/>
                <a:gd name="T97" fmla="*/ 297 h 336"/>
                <a:gd name="T98" fmla="*/ 246 w 332"/>
                <a:gd name="T99" fmla="*/ 279 h 336"/>
                <a:gd name="T100" fmla="*/ 257 w 332"/>
                <a:gd name="T101" fmla="*/ 268 h 336"/>
                <a:gd name="T102" fmla="*/ 269 w 332"/>
                <a:gd name="T103" fmla="*/ 270 h 336"/>
                <a:gd name="T104" fmla="*/ 306 w 332"/>
                <a:gd name="T105" fmla="*/ 204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32" h="336">
                  <a:moveTo>
                    <a:pt x="166" y="245"/>
                  </a:moveTo>
                  <a:lnTo>
                    <a:pt x="158" y="244"/>
                  </a:lnTo>
                  <a:lnTo>
                    <a:pt x="151" y="243"/>
                  </a:lnTo>
                  <a:lnTo>
                    <a:pt x="143" y="241"/>
                  </a:lnTo>
                  <a:lnTo>
                    <a:pt x="135" y="239"/>
                  </a:lnTo>
                  <a:lnTo>
                    <a:pt x="129" y="235"/>
                  </a:lnTo>
                  <a:lnTo>
                    <a:pt x="122" y="231"/>
                  </a:lnTo>
                  <a:lnTo>
                    <a:pt x="116" y="227"/>
                  </a:lnTo>
                  <a:lnTo>
                    <a:pt x="111" y="222"/>
                  </a:lnTo>
                  <a:lnTo>
                    <a:pt x="106" y="217"/>
                  </a:lnTo>
                  <a:lnTo>
                    <a:pt x="101" y="211"/>
                  </a:lnTo>
                  <a:lnTo>
                    <a:pt x="97" y="204"/>
                  </a:lnTo>
                  <a:lnTo>
                    <a:pt x="94" y="198"/>
                  </a:lnTo>
                  <a:lnTo>
                    <a:pt x="92" y="190"/>
                  </a:lnTo>
                  <a:lnTo>
                    <a:pt x="89" y="182"/>
                  </a:lnTo>
                  <a:lnTo>
                    <a:pt x="88" y="175"/>
                  </a:lnTo>
                  <a:lnTo>
                    <a:pt x="88" y="167"/>
                  </a:lnTo>
                  <a:lnTo>
                    <a:pt x="88" y="159"/>
                  </a:lnTo>
                  <a:lnTo>
                    <a:pt x="89" y="151"/>
                  </a:lnTo>
                  <a:lnTo>
                    <a:pt x="92" y="144"/>
                  </a:lnTo>
                  <a:lnTo>
                    <a:pt x="94" y="136"/>
                  </a:lnTo>
                  <a:lnTo>
                    <a:pt x="97" y="130"/>
                  </a:lnTo>
                  <a:lnTo>
                    <a:pt x="101" y="123"/>
                  </a:lnTo>
                  <a:lnTo>
                    <a:pt x="106" y="117"/>
                  </a:lnTo>
                  <a:lnTo>
                    <a:pt x="111" y="112"/>
                  </a:lnTo>
                  <a:lnTo>
                    <a:pt x="116" y="106"/>
                  </a:lnTo>
                  <a:lnTo>
                    <a:pt x="122" y="103"/>
                  </a:lnTo>
                  <a:lnTo>
                    <a:pt x="129" y="99"/>
                  </a:lnTo>
                  <a:lnTo>
                    <a:pt x="135" y="95"/>
                  </a:lnTo>
                  <a:lnTo>
                    <a:pt x="143" y="92"/>
                  </a:lnTo>
                  <a:lnTo>
                    <a:pt x="151" y="90"/>
                  </a:lnTo>
                  <a:lnTo>
                    <a:pt x="158" y="90"/>
                  </a:lnTo>
                  <a:lnTo>
                    <a:pt x="166" y="89"/>
                  </a:lnTo>
                  <a:lnTo>
                    <a:pt x="174" y="90"/>
                  </a:lnTo>
                  <a:lnTo>
                    <a:pt x="181" y="90"/>
                  </a:lnTo>
                  <a:lnTo>
                    <a:pt x="189" y="92"/>
                  </a:lnTo>
                  <a:lnTo>
                    <a:pt x="196" y="95"/>
                  </a:lnTo>
                  <a:lnTo>
                    <a:pt x="203" y="99"/>
                  </a:lnTo>
                  <a:lnTo>
                    <a:pt x="210" y="103"/>
                  </a:lnTo>
                  <a:lnTo>
                    <a:pt x="215" y="106"/>
                  </a:lnTo>
                  <a:lnTo>
                    <a:pt x="221" y="112"/>
                  </a:lnTo>
                  <a:lnTo>
                    <a:pt x="226" y="117"/>
                  </a:lnTo>
                  <a:lnTo>
                    <a:pt x="230" y="123"/>
                  </a:lnTo>
                  <a:lnTo>
                    <a:pt x="234" y="130"/>
                  </a:lnTo>
                  <a:lnTo>
                    <a:pt x="238" y="136"/>
                  </a:lnTo>
                  <a:lnTo>
                    <a:pt x="241" y="144"/>
                  </a:lnTo>
                  <a:lnTo>
                    <a:pt x="242" y="151"/>
                  </a:lnTo>
                  <a:lnTo>
                    <a:pt x="243" y="159"/>
                  </a:lnTo>
                  <a:lnTo>
                    <a:pt x="244" y="167"/>
                  </a:lnTo>
                  <a:lnTo>
                    <a:pt x="243" y="175"/>
                  </a:lnTo>
                  <a:lnTo>
                    <a:pt x="242" y="182"/>
                  </a:lnTo>
                  <a:lnTo>
                    <a:pt x="241" y="190"/>
                  </a:lnTo>
                  <a:lnTo>
                    <a:pt x="238" y="198"/>
                  </a:lnTo>
                  <a:lnTo>
                    <a:pt x="234" y="204"/>
                  </a:lnTo>
                  <a:lnTo>
                    <a:pt x="230" y="211"/>
                  </a:lnTo>
                  <a:lnTo>
                    <a:pt x="226" y="217"/>
                  </a:lnTo>
                  <a:lnTo>
                    <a:pt x="221" y="222"/>
                  </a:lnTo>
                  <a:lnTo>
                    <a:pt x="215" y="227"/>
                  </a:lnTo>
                  <a:lnTo>
                    <a:pt x="210" y="231"/>
                  </a:lnTo>
                  <a:lnTo>
                    <a:pt x="203" y="235"/>
                  </a:lnTo>
                  <a:lnTo>
                    <a:pt x="196" y="239"/>
                  </a:lnTo>
                  <a:lnTo>
                    <a:pt x="189" y="241"/>
                  </a:lnTo>
                  <a:lnTo>
                    <a:pt x="181" y="243"/>
                  </a:lnTo>
                  <a:lnTo>
                    <a:pt x="174" y="244"/>
                  </a:lnTo>
                  <a:lnTo>
                    <a:pt x="166" y="245"/>
                  </a:lnTo>
                  <a:close/>
                  <a:moveTo>
                    <a:pt x="306" y="204"/>
                  </a:moveTo>
                  <a:lnTo>
                    <a:pt x="302" y="202"/>
                  </a:lnTo>
                  <a:lnTo>
                    <a:pt x="301" y="199"/>
                  </a:lnTo>
                  <a:lnTo>
                    <a:pt x="300" y="195"/>
                  </a:lnTo>
                  <a:lnTo>
                    <a:pt x="300" y="191"/>
                  </a:lnTo>
                  <a:lnTo>
                    <a:pt x="302" y="180"/>
                  </a:lnTo>
                  <a:lnTo>
                    <a:pt x="302" y="167"/>
                  </a:lnTo>
                  <a:lnTo>
                    <a:pt x="302" y="154"/>
                  </a:lnTo>
                  <a:lnTo>
                    <a:pt x="300" y="142"/>
                  </a:lnTo>
                  <a:lnTo>
                    <a:pt x="300" y="139"/>
                  </a:lnTo>
                  <a:lnTo>
                    <a:pt x="301" y="135"/>
                  </a:lnTo>
                  <a:lnTo>
                    <a:pt x="302" y="132"/>
                  </a:lnTo>
                  <a:lnTo>
                    <a:pt x="306" y="130"/>
                  </a:lnTo>
                  <a:lnTo>
                    <a:pt x="332" y="114"/>
                  </a:lnTo>
                  <a:lnTo>
                    <a:pt x="293" y="50"/>
                  </a:lnTo>
                  <a:lnTo>
                    <a:pt x="269" y="64"/>
                  </a:lnTo>
                  <a:lnTo>
                    <a:pt x="265" y="65"/>
                  </a:lnTo>
                  <a:lnTo>
                    <a:pt x="261" y="65"/>
                  </a:lnTo>
                  <a:lnTo>
                    <a:pt x="257" y="65"/>
                  </a:lnTo>
                  <a:lnTo>
                    <a:pt x="255" y="63"/>
                  </a:lnTo>
                  <a:lnTo>
                    <a:pt x="251" y="59"/>
                  </a:lnTo>
                  <a:lnTo>
                    <a:pt x="242" y="53"/>
                  </a:lnTo>
                  <a:lnTo>
                    <a:pt x="233" y="45"/>
                  </a:lnTo>
                  <a:lnTo>
                    <a:pt x="224" y="40"/>
                  </a:lnTo>
                  <a:lnTo>
                    <a:pt x="215" y="35"/>
                  </a:lnTo>
                  <a:lnTo>
                    <a:pt x="211" y="33"/>
                  </a:lnTo>
                  <a:lnTo>
                    <a:pt x="208" y="31"/>
                  </a:lnTo>
                  <a:lnTo>
                    <a:pt x="207" y="27"/>
                  </a:lnTo>
                  <a:lnTo>
                    <a:pt x="207" y="24"/>
                  </a:lnTo>
                  <a:lnTo>
                    <a:pt x="207" y="0"/>
                  </a:lnTo>
                  <a:lnTo>
                    <a:pt x="135" y="0"/>
                  </a:lnTo>
                  <a:lnTo>
                    <a:pt x="135" y="24"/>
                  </a:lnTo>
                  <a:lnTo>
                    <a:pt x="134" y="27"/>
                  </a:lnTo>
                  <a:lnTo>
                    <a:pt x="133" y="31"/>
                  </a:lnTo>
                  <a:lnTo>
                    <a:pt x="130" y="33"/>
                  </a:lnTo>
                  <a:lnTo>
                    <a:pt x="126" y="35"/>
                  </a:lnTo>
                  <a:lnTo>
                    <a:pt x="113" y="41"/>
                  </a:lnTo>
                  <a:lnTo>
                    <a:pt x="101" y="47"/>
                  </a:lnTo>
                  <a:lnTo>
                    <a:pt x="88" y="55"/>
                  </a:lnTo>
                  <a:lnTo>
                    <a:pt x="77" y="63"/>
                  </a:lnTo>
                  <a:lnTo>
                    <a:pt x="75" y="65"/>
                  </a:lnTo>
                  <a:lnTo>
                    <a:pt x="71" y="65"/>
                  </a:lnTo>
                  <a:lnTo>
                    <a:pt x="67" y="65"/>
                  </a:lnTo>
                  <a:lnTo>
                    <a:pt x="63" y="64"/>
                  </a:lnTo>
                  <a:lnTo>
                    <a:pt x="38" y="50"/>
                  </a:lnTo>
                  <a:lnTo>
                    <a:pt x="0" y="114"/>
                  </a:lnTo>
                  <a:lnTo>
                    <a:pt x="26" y="130"/>
                  </a:lnTo>
                  <a:lnTo>
                    <a:pt x="29" y="132"/>
                  </a:lnTo>
                  <a:lnTo>
                    <a:pt x="31" y="135"/>
                  </a:lnTo>
                  <a:lnTo>
                    <a:pt x="33" y="139"/>
                  </a:lnTo>
                  <a:lnTo>
                    <a:pt x="31" y="142"/>
                  </a:lnTo>
                  <a:lnTo>
                    <a:pt x="30" y="154"/>
                  </a:lnTo>
                  <a:lnTo>
                    <a:pt x="30" y="167"/>
                  </a:lnTo>
                  <a:lnTo>
                    <a:pt x="30" y="178"/>
                  </a:lnTo>
                  <a:lnTo>
                    <a:pt x="31" y="191"/>
                  </a:lnTo>
                  <a:lnTo>
                    <a:pt x="33" y="195"/>
                  </a:lnTo>
                  <a:lnTo>
                    <a:pt x="31" y="199"/>
                  </a:lnTo>
                  <a:lnTo>
                    <a:pt x="29" y="202"/>
                  </a:lnTo>
                  <a:lnTo>
                    <a:pt x="26" y="204"/>
                  </a:lnTo>
                  <a:lnTo>
                    <a:pt x="0" y="220"/>
                  </a:lnTo>
                  <a:lnTo>
                    <a:pt x="38" y="284"/>
                  </a:lnTo>
                  <a:lnTo>
                    <a:pt x="63" y="270"/>
                  </a:lnTo>
                  <a:lnTo>
                    <a:pt x="67" y="268"/>
                  </a:lnTo>
                  <a:lnTo>
                    <a:pt x="71" y="267"/>
                  </a:lnTo>
                  <a:lnTo>
                    <a:pt x="75" y="268"/>
                  </a:lnTo>
                  <a:lnTo>
                    <a:pt x="77" y="271"/>
                  </a:lnTo>
                  <a:lnTo>
                    <a:pt x="89" y="279"/>
                  </a:lnTo>
                  <a:lnTo>
                    <a:pt x="106" y="286"/>
                  </a:lnTo>
                  <a:lnTo>
                    <a:pt x="124" y="295"/>
                  </a:lnTo>
                  <a:lnTo>
                    <a:pt x="139" y="300"/>
                  </a:lnTo>
                  <a:lnTo>
                    <a:pt x="142" y="303"/>
                  </a:lnTo>
                  <a:lnTo>
                    <a:pt x="144" y="306"/>
                  </a:lnTo>
                  <a:lnTo>
                    <a:pt x="146" y="308"/>
                  </a:lnTo>
                  <a:lnTo>
                    <a:pt x="147" y="312"/>
                  </a:lnTo>
                  <a:lnTo>
                    <a:pt x="147" y="336"/>
                  </a:lnTo>
                  <a:lnTo>
                    <a:pt x="207" y="336"/>
                  </a:lnTo>
                  <a:lnTo>
                    <a:pt x="207" y="312"/>
                  </a:lnTo>
                  <a:lnTo>
                    <a:pt x="207" y="308"/>
                  </a:lnTo>
                  <a:lnTo>
                    <a:pt x="208" y="306"/>
                  </a:lnTo>
                  <a:lnTo>
                    <a:pt x="211" y="303"/>
                  </a:lnTo>
                  <a:lnTo>
                    <a:pt x="215" y="300"/>
                  </a:lnTo>
                  <a:lnTo>
                    <a:pt x="223" y="297"/>
                  </a:lnTo>
                  <a:lnTo>
                    <a:pt x="230" y="291"/>
                  </a:lnTo>
                  <a:lnTo>
                    <a:pt x="238" y="285"/>
                  </a:lnTo>
                  <a:lnTo>
                    <a:pt x="246" y="279"/>
                  </a:lnTo>
                  <a:lnTo>
                    <a:pt x="250" y="275"/>
                  </a:lnTo>
                  <a:lnTo>
                    <a:pt x="255" y="271"/>
                  </a:lnTo>
                  <a:lnTo>
                    <a:pt x="257" y="268"/>
                  </a:lnTo>
                  <a:lnTo>
                    <a:pt x="261" y="267"/>
                  </a:lnTo>
                  <a:lnTo>
                    <a:pt x="265" y="268"/>
                  </a:lnTo>
                  <a:lnTo>
                    <a:pt x="269" y="270"/>
                  </a:lnTo>
                  <a:lnTo>
                    <a:pt x="295" y="284"/>
                  </a:lnTo>
                  <a:lnTo>
                    <a:pt x="332" y="220"/>
                  </a:lnTo>
                  <a:lnTo>
                    <a:pt x="306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3033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770021"/>
            <a:ext cx="12192000" cy="6087978"/>
          </a:xfrm>
          <a:prstGeom prst="rect">
            <a:avLst/>
          </a:prstGeom>
          <a:solidFill>
            <a:srgbClr val="CB7A0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100011" y="770021"/>
            <a:ext cx="6099666" cy="6087978"/>
          </a:xfrm>
          <a:prstGeom prst="rect">
            <a:avLst/>
          </a:prstGeom>
          <a:solidFill>
            <a:srgbClr val="0D8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 hidden="1">
            <a:extLst>
              <a:ext uri="{FF2B5EF4-FFF2-40B4-BE49-F238E27FC236}">
                <a16:creationId xmlns="" xmlns:a16="http://schemas.microsoft.com/office/drawing/2014/main" id="{9FDB6406-0CDB-4213-A1B6-DE47D953FE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3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05775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193813" y="2751"/>
            <a:ext cx="11734800" cy="105259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KONSEP MANAJEMEN</a:t>
            </a:r>
          </a:p>
          <a:p>
            <a:pPr algn="ctr"/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DALAM TP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0" y="522898"/>
            <a:ext cx="4086225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1751D31D-3535-411D-8BAC-95CCC90AB185}"/>
              </a:ext>
            </a:extLst>
          </p:cNvPr>
          <p:cNvSpPr/>
          <p:nvPr/>
        </p:nvSpPr>
        <p:spPr>
          <a:xfrm>
            <a:off x="1038225" y="1221236"/>
            <a:ext cx="4190999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RUMUSAN TAHUN 1977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="" xmlns:a16="http://schemas.microsoft.com/office/drawing/2014/main" id="{1751D31D-3535-411D-8BAC-95CCC90AB185}"/>
              </a:ext>
            </a:extLst>
          </p:cNvPr>
          <p:cNvSpPr/>
          <p:nvPr/>
        </p:nvSpPr>
        <p:spPr>
          <a:xfrm>
            <a:off x="7132437" y="1221236"/>
            <a:ext cx="403481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RUMUSAN TAHUN 2004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2000595"/>
            <a:ext cx="542925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“</a:t>
            </a:r>
            <a:r>
              <a:rPr lang="en-US" sz="2800" b="1" dirty="0" err="1">
                <a:solidFill>
                  <a:schemeClr val="bg1"/>
                </a:solidFill>
              </a:rPr>
              <a:t>Teknologi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pendidikan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adalah</a:t>
            </a:r>
            <a:r>
              <a:rPr lang="en-US" sz="2800" b="1" dirty="0">
                <a:solidFill>
                  <a:schemeClr val="bg1"/>
                </a:solidFill>
              </a:rPr>
              <a:t> proses </a:t>
            </a:r>
            <a:r>
              <a:rPr lang="en-US" sz="2800" b="1" dirty="0" err="1">
                <a:solidFill>
                  <a:schemeClr val="bg1"/>
                </a:solidFill>
              </a:rPr>
              <a:t>kompleks</a:t>
            </a:r>
            <a:r>
              <a:rPr lang="en-US" sz="2800" b="1" dirty="0">
                <a:solidFill>
                  <a:schemeClr val="bg1"/>
                </a:solidFill>
              </a:rPr>
              <a:t> &amp; </a:t>
            </a:r>
            <a:r>
              <a:rPr lang="en-US" sz="2800" b="1" dirty="0" err="1">
                <a:solidFill>
                  <a:schemeClr val="bg1"/>
                </a:solidFill>
              </a:rPr>
              <a:t>terpadu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melibatkan</a:t>
            </a:r>
            <a:r>
              <a:rPr lang="en-US" sz="2800" b="1" dirty="0">
                <a:solidFill>
                  <a:schemeClr val="bg1"/>
                </a:solidFill>
              </a:rPr>
              <a:t> orang, </a:t>
            </a:r>
            <a:r>
              <a:rPr lang="en-US" sz="2800" b="1" dirty="0" err="1">
                <a:solidFill>
                  <a:schemeClr val="bg1"/>
                </a:solidFill>
              </a:rPr>
              <a:t>prosedur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en-US" sz="2800" b="1" dirty="0" err="1">
                <a:solidFill>
                  <a:schemeClr val="bg1"/>
                </a:solidFill>
              </a:rPr>
              <a:t>gagasan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en-US" sz="2800" b="1" dirty="0" err="1">
                <a:solidFill>
                  <a:schemeClr val="bg1"/>
                </a:solidFill>
              </a:rPr>
              <a:t>peralatan</a:t>
            </a:r>
            <a:r>
              <a:rPr lang="en-US" sz="2800" b="1" dirty="0">
                <a:solidFill>
                  <a:schemeClr val="bg1"/>
                </a:solidFill>
              </a:rPr>
              <a:t> &amp; </a:t>
            </a:r>
            <a:r>
              <a:rPr lang="en-US" sz="2800" b="1" dirty="0" err="1">
                <a:solidFill>
                  <a:schemeClr val="bg1"/>
                </a:solidFill>
              </a:rPr>
              <a:t>organisasi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untuk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menganalisis</a:t>
            </a:r>
            <a:r>
              <a:rPr lang="en-US" sz="2800" b="1" dirty="0">
                <a:solidFill>
                  <a:schemeClr val="bg1"/>
                </a:solidFill>
              </a:rPr>
              <a:t> &amp; </a:t>
            </a:r>
            <a:r>
              <a:rPr lang="en-US" sz="2800" b="1" dirty="0" err="1">
                <a:solidFill>
                  <a:schemeClr val="bg1"/>
                </a:solidFill>
              </a:rPr>
              <a:t>mengolah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masalah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en-US" sz="2800" b="1" dirty="0" err="1">
                <a:solidFill>
                  <a:schemeClr val="bg1"/>
                </a:solidFill>
              </a:rPr>
              <a:t>menggunakan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en-US" sz="2800" b="1" dirty="0" err="1">
                <a:solidFill>
                  <a:schemeClr val="bg1"/>
                </a:solidFill>
              </a:rPr>
              <a:t>mengevaluasi</a:t>
            </a:r>
            <a:r>
              <a:rPr lang="en-US" sz="2800" b="1" dirty="0">
                <a:solidFill>
                  <a:schemeClr val="bg1"/>
                </a:solidFill>
              </a:rPr>
              <a:t> &amp; </a:t>
            </a:r>
            <a:r>
              <a:rPr lang="en-US" sz="2800" b="1" dirty="0" err="1">
                <a:solidFill>
                  <a:schemeClr val="bg1"/>
                </a:solidFill>
              </a:rPr>
              <a:t>mengelola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seluruh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upaya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pemecahan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masalahnya</a:t>
            </a:r>
            <a:r>
              <a:rPr lang="en-US" sz="2800" b="1" dirty="0">
                <a:solidFill>
                  <a:schemeClr val="bg1"/>
                </a:solidFill>
              </a:rPr>
              <a:t> yang </a:t>
            </a:r>
            <a:r>
              <a:rPr lang="en-US" sz="2800" b="1" dirty="0" err="1">
                <a:solidFill>
                  <a:schemeClr val="bg1"/>
                </a:solidFill>
              </a:rPr>
              <a:t>termasuk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dalam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seluruh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aspek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belajar</a:t>
            </a:r>
            <a:r>
              <a:rPr lang="en-US" sz="2800" b="1" dirty="0">
                <a:solidFill>
                  <a:schemeClr val="bg1"/>
                </a:solidFill>
              </a:rPr>
              <a:t>.”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35219" y="2000595"/>
            <a:ext cx="542925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“</a:t>
            </a:r>
            <a:r>
              <a:rPr lang="en-US" sz="2800" b="1" dirty="0" err="1">
                <a:solidFill>
                  <a:schemeClr val="bg1"/>
                </a:solidFill>
              </a:rPr>
              <a:t>Teknologi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pendidikan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adalah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studi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dan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praktik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etis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memfasilitasi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pembelajaran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dan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meningkatkan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kinerja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dengan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menciptakan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en-US" sz="2800" b="1" dirty="0" err="1">
                <a:solidFill>
                  <a:schemeClr val="bg1"/>
                </a:solidFill>
              </a:rPr>
              <a:t>menggunakan</a:t>
            </a:r>
            <a:r>
              <a:rPr lang="en-US" sz="2800" b="1" dirty="0">
                <a:solidFill>
                  <a:schemeClr val="bg1"/>
                </a:solidFill>
              </a:rPr>
              <a:t>, </a:t>
            </a:r>
            <a:r>
              <a:rPr lang="en-US" sz="2800" b="1" dirty="0" err="1">
                <a:solidFill>
                  <a:schemeClr val="bg1"/>
                </a:solidFill>
              </a:rPr>
              <a:t>dan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mengelola</a:t>
            </a:r>
            <a:r>
              <a:rPr lang="en-US" sz="2800" b="1" dirty="0">
                <a:solidFill>
                  <a:schemeClr val="bg1"/>
                </a:solidFill>
              </a:rPr>
              <a:t> proses </a:t>
            </a:r>
            <a:r>
              <a:rPr lang="en-US" sz="2800" b="1" dirty="0" err="1">
                <a:solidFill>
                  <a:schemeClr val="bg1"/>
                </a:solidFill>
              </a:rPr>
              <a:t>dan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sumber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daya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teknologi</a:t>
            </a:r>
            <a:r>
              <a:rPr lang="en-US" sz="2800" b="1" dirty="0">
                <a:solidFill>
                  <a:schemeClr val="bg1"/>
                </a:solidFill>
              </a:rPr>
              <a:t> yang </a:t>
            </a:r>
            <a:r>
              <a:rPr lang="en-US" sz="2800" b="1" dirty="0" err="1">
                <a:solidFill>
                  <a:schemeClr val="bg1"/>
                </a:solidFill>
              </a:rPr>
              <a:t>sesuai</a:t>
            </a:r>
            <a:r>
              <a:rPr lang="en-US" sz="2800" b="1" dirty="0">
                <a:solidFill>
                  <a:schemeClr val="bg1"/>
                </a:solidFill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17431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3" t="20052" r="27087" b="26302"/>
          <a:stretch/>
        </p:blipFill>
        <p:spPr bwMode="auto">
          <a:xfrm>
            <a:off x="0" y="0"/>
            <a:ext cx="12192000" cy="8049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8" hidden="1">
            <a:extLst>
              <a:ext uri="{FF2B5EF4-FFF2-40B4-BE49-F238E27FC236}">
                <a16:creationId xmlns="" xmlns:a16="http://schemas.microsoft.com/office/drawing/2014/main" id="{9FDB6406-0CDB-4213-A1B6-DE47D953FE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Project analysis slide 3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D0986099-F5F2-4E8B-BE17-81194861A0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226842" y="3404166"/>
            <a:ext cx="1953126" cy="6311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E3F5479-058B-4FA8-92E9-18CAB8CDC5C5}"/>
              </a:ext>
            </a:extLst>
          </p:cNvPr>
          <p:cNvSpPr txBox="1">
            <a:spLocks/>
          </p:cNvSpPr>
          <p:nvPr/>
        </p:nvSpPr>
        <p:spPr>
          <a:xfrm>
            <a:off x="121623" y="3275341"/>
            <a:ext cx="11734800" cy="7755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3E690F4-843A-47A5-8620-4FB01C0D8E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-12032" y="3404167"/>
            <a:ext cx="1900990" cy="631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438150" y="419100"/>
            <a:ext cx="7315200" cy="2305050"/>
          </a:xfrm>
          <a:prstGeom prst="rect">
            <a:avLst/>
          </a:prstGeom>
          <a:solidFill>
            <a:schemeClr val="accent3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38150" y="786795"/>
            <a:ext cx="7315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Jadi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manajemen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adalah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suatu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kegiatan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menyelesaikan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pekerjaan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lewat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usaha</a:t>
            </a:r>
            <a:r>
              <a:rPr lang="en-US" sz="3200" dirty="0">
                <a:solidFill>
                  <a:schemeClr val="bg1"/>
                </a:solidFill>
              </a:rPr>
              <a:t> orang lain </a:t>
            </a:r>
            <a:r>
              <a:rPr lang="en-US" sz="3200" dirty="0" err="1">
                <a:solidFill>
                  <a:schemeClr val="bg1"/>
                </a:solidFill>
              </a:rPr>
              <a:t>untuk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mencapai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tujuan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bersama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29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10510</TotalTime>
  <Words>723</Words>
  <Application>Microsoft Office PowerPoint</Application>
  <PresentationFormat>Custom</PresentationFormat>
  <Paragraphs>150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“Memahami Landasan teori organisasi dan manajemen”</vt:lpstr>
      <vt:lpstr>Pengertian manajemen, fungsi manajemen, konsep manajemen dalam TP</vt:lpstr>
      <vt:lpstr>Project analysis slide 2</vt:lpstr>
      <vt:lpstr>Project analysis slide 2</vt:lpstr>
      <vt:lpstr>Project analysis slide 3</vt:lpstr>
      <vt:lpstr>Project analysis slide 2</vt:lpstr>
      <vt:lpstr>Project analysis slide 3</vt:lpstr>
      <vt:lpstr>Project analysis slide 3</vt:lpstr>
      <vt:lpstr>Project analysis slide 2</vt:lpstr>
      <vt:lpstr>Project analysis slide 2</vt:lpstr>
      <vt:lpstr>Project analysis slide 3</vt:lpstr>
      <vt:lpstr>Project analysis slide 2</vt:lpstr>
      <vt:lpstr>Project analysis slide 2</vt:lpstr>
      <vt:lpstr>Project analysis slide 2</vt:lpstr>
      <vt:lpstr>Project analysis slide 3</vt:lpstr>
      <vt:lpstr>Project analysis slide 2</vt:lpstr>
      <vt:lpstr>Project analysis slide 2</vt:lpstr>
      <vt:lpstr>Project analysis slide 2</vt:lpstr>
      <vt:lpstr>Project analysis slide 2</vt:lpstr>
      <vt:lpstr>Project analysis slide 4</vt:lpstr>
      <vt:lpstr>Project analysis slide 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Warsito</cp:lastModifiedBy>
  <cp:revision>79</cp:revision>
  <dcterms:created xsi:type="dcterms:W3CDTF">2018-07-03T04:13:08Z</dcterms:created>
  <dcterms:modified xsi:type="dcterms:W3CDTF">2019-01-09T21:10:23Z</dcterms:modified>
</cp:coreProperties>
</file>