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84" r:id="rId4"/>
    <p:sldId id="277" r:id="rId5"/>
    <p:sldId id="257" r:id="rId6"/>
    <p:sldId id="279" r:id="rId7"/>
    <p:sldId id="280" r:id="rId8"/>
    <p:sldId id="281" r:id="rId9"/>
    <p:sldId id="265" r:id="rId10"/>
    <p:sldId id="266" r:id="rId11"/>
    <p:sldId id="285" r:id="rId12"/>
    <p:sldId id="286" r:id="rId13"/>
    <p:sldId id="290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8" r:id="rId25"/>
    <p:sldId id="289" r:id="rId26"/>
    <p:sldId id="282" r:id="rId27"/>
    <p:sldId id="278" r:id="rId2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935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702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3173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902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877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9145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1458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228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8611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398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570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162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182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020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862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838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4CE00-BABB-4033-8FCF-48799548F83E}" type="datetimeFigureOut">
              <a:rPr lang="id-ID" smtClean="0"/>
              <a:t>02/01/2025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8E2717-2DEF-40C2-AC71-D99CAF41A7D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308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22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23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1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REGRESI DAN ANALISIS KORELASI (1)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Amalia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r>
              <a:rPr lang="en-US" dirty="0" smtClean="0"/>
              <a:t>, M. </a:t>
            </a:r>
            <a:r>
              <a:rPr lang="en-US" dirty="0" err="1" smtClean="0"/>
              <a:t>Pd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29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498336" y="2523744"/>
            <a:ext cx="403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Keterangan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/>
              <a:t>n = </a:t>
            </a:r>
            <a:r>
              <a:rPr lang="en-US" dirty="0" err="1"/>
              <a:t>banyak</a:t>
            </a:r>
            <a:r>
              <a:rPr lang="en-US" dirty="0"/>
              <a:t> data (</a:t>
            </a:r>
            <a:r>
              <a:rPr lang="en-US" dirty="0" err="1"/>
              <a:t>responden</a:t>
            </a:r>
            <a:r>
              <a:rPr lang="en-US" dirty="0"/>
              <a:t>)</a:t>
            </a:r>
            <a:endParaRPr lang="id-ID" dirty="0"/>
          </a:p>
          <a:p>
            <a:r>
              <a:rPr lang="en-US" dirty="0"/>
              <a:t>k =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data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x</a:t>
            </a:r>
            <a:endParaRPr lang="id-ID" dirty="0"/>
          </a:p>
          <a:p>
            <a:endParaRPr lang="id-ID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72858"/>
            <a:ext cx="5674614" cy="513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Keberartian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40541"/>
                <a:ext cx="8596668" cy="4400821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/>
                  <a:t>Agar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diperoleh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dipakai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melakukan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prediksi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secara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cermat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koefisien-koefisiennya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keberartiannya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disebut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signifikan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apabila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nol. </a:t>
                </a:r>
              </a:p>
              <a:p>
                <a:r>
                  <a:rPr lang="en-US" dirty="0"/>
                  <a:t>Hipotesis :</a:t>
                </a:r>
              </a:p>
              <a:p>
                <a:pPr marL="901700" indent="-547688">
                  <a:buNone/>
                </a:pPr>
                <a:r>
                  <a:rPr lang="en-US" dirty="0"/>
                  <a:t>Ho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regresi</a:t>
                </a:r>
                <a:r>
                  <a:rPr lang="en-US" dirty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berarti</a:t>
                </a:r>
                <a:r>
                  <a:rPr lang="en-US" dirty="0"/>
                  <a:t>)</a:t>
                </a:r>
              </a:p>
              <a:p>
                <a:pPr marL="901700" indent="-547688">
                  <a:buNone/>
                </a:pPr>
                <a:r>
                  <a:rPr lang="en-US" dirty="0"/>
                  <a:t>H1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regresi</a:t>
                </a:r>
                <a:r>
                  <a:rPr lang="en-US" dirty="0"/>
                  <a:t> </a:t>
                </a:r>
                <a:r>
                  <a:rPr lang="en-US" dirty="0" err="1" smtClean="0"/>
                  <a:t>berarti</a:t>
                </a:r>
                <a:r>
                  <a:rPr lang="en-US" dirty="0"/>
                  <a:t>)</a:t>
                </a:r>
              </a:p>
              <a:p>
                <a:r>
                  <a:rPr lang="en-US" dirty="0" err="1" smtClean="0"/>
                  <a:t>Statistik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uji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den>
                    </m:f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Keterangan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kesalahan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baku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rumus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𝐽𝐾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)/(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−2)</m:t>
                            </m:r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nary>
                                              <m:naryPr>
                                                <m:chr m:val="∑"/>
                                                <m:subHide m:val="on"/>
                                                <m:supHide m:val="on"/>
                                                <m:ctrlPr>
                                                  <a:rPr lang="en-US" sz="22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naryPr>
                                              <m:sub/>
                                              <m:sup/>
                                              <m:e>
                                                <m:r>
                                                  <a:rPr lang="en-US" sz="22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𝑋</m:t>
                                                </m:r>
                                              </m:e>
                                            </m:nary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</m:nary>
                          </m:den>
                        </m:f>
                      </m:e>
                    </m:rad>
                  </m:oMath>
                </a14:m>
                <a:r>
                  <a:rPr lang="en-US" sz="22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901700" indent="-547688">
                  <a:buNone/>
                </a:pPr>
                <a:endParaRPr lang="en-US" dirty="0" smtClean="0"/>
              </a:p>
              <a:p>
                <a:pPr marL="901700" indent="-547688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40541"/>
                <a:ext cx="8596668" cy="4400821"/>
              </a:xfrm>
              <a:blipFill rotWithShape="0">
                <a:blip r:embed="rId2"/>
                <a:stretch>
                  <a:fillRect l="-567" t="-831" b="-12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7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Menentukan t </a:t>
                </a:r>
                <a:r>
                  <a:rPr lang="en-US" dirty="0" err="1"/>
                  <a:t>tabel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:r>
                  <a:rPr lang="en-US" dirty="0" err="1"/>
                  <a:t>kriteria</a:t>
                </a:r>
                <a:r>
                  <a:rPr lang="en-US" dirty="0"/>
                  <a:t> </a:t>
                </a:r>
                <a:r>
                  <a:rPr lang="en-US" dirty="0" err="1"/>
                  <a:t>pengujian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Ho </a:t>
                </a:r>
                <a:r>
                  <a:rPr lang="en-US" dirty="0" err="1"/>
                  <a:t>diterima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𝑡𝑎𝑏𝑒𝑙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𝑡𝑎𝑏𝑒𝑙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Ho </a:t>
                </a:r>
                <a:r>
                  <a:rPr lang="en-US" dirty="0" err="1"/>
                  <a:t>ditolak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𝑡𝑎𝑏𝑒𝑙</m:t>
                    </m:r>
                  </m:oMath>
                </a14:m>
                <a:r>
                  <a:rPr lang="en-US" dirty="0"/>
                  <a:t> atau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𝑡𝑎𝑏𝑒𝑙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05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9056"/>
          </a:xfrm>
        </p:spPr>
        <p:txBody>
          <a:bodyPr/>
          <a:lstStyle/>
          <a:p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Determinasi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36193"/>
                <a:ext cx="8596668" cy="4517362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Koefisien </a:t>
                </a:r>
                <a:r>
                  <a:rPr lang="en-US" dirty="0" err="1" smtClean="0"/>
                  <a:t>determinasi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linear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X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disajikan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dengan r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/>
                  <a:t>korelasi</a:t>
                </a:r>
                <a:r>
                  <a:rPr lang="en-US" dirty="0"/>
                  <a:t> product </a:t>
                </a:r>
                <a:r>
                  <a:rPr lang="en-US" dirty="0" err="1"/>
                  <a:t>momen</a:t>
                </a:r>
                <a:r>
                  <a:rPr lang="en-US" dirty="0"/>
                  <a:t> </a:t>
                </a:r>
                <a:r>
                  <a:rPr lang="en-US" dirty="0" smtClean="0"/>
                  <a:t>yang </a:t>
                </a:r>
                <a:r>
                  <a:rPr lang="en-US" dirty="0" err="1" smtClean="0"/>
                  <a:t>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diperoleh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rumus</a:t>
                </a:r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menggunakan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rumus</a:t>
                </a:r>
                <a:r>
                  <a:rPr lang="en-US" dirty="0" smtClean="0"/>
                  <a:t> :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/>
                  <a:t>Dimana</a:t>
                </a:r>
                <a:r>
                  <a:rPr lang="en-US" dirty="0"/>
                  <a:t>: JK(TD) 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kuadrat</a:t>
                </a:r>
                <a:r>
                  <a:rPr lang="en-US" dirty="0"/>
                  <a:t> total </a:t>
                </a:r>
                <a:r>
                  <a:rPr lang="en-US" dirty="0" err="1"/>
                  <a:t>dikoreksi</a:t>
                </a:r>
                <a:endParaRPr lang="id-ID" dirty="0"/>
              </a:p>
              <a:p>
                <a:r>
                  <a:rPr lang="en-US" dirty="0"/>
                  <a:t>JK(TD) = JK(T) – JK(a) 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36193"/>
                <a:ext cx="8596668" cy="4517362"/>
              </a:xfrm>
              <a:blipFill rotWithShape="0">
                <a:blip r:embed="rId3"/>
                <a:stretch>
                  <a:fillRect l="-71" t="-405" b="-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654" y="2709544"/>
            <a:ext cx="6194426" cy="9846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03654" y="4681788"/>
            <a:ext cx="1549185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303654" y="4297770"/>
          <a:ext cx="2501037" cy="768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5" imgW="1409700" imgH="419100" progId="Equation.3">
                  <p:embed/>
                </p:oleObj>
              </mc:Choice>
              <mc:Fallback>
                <p:oleObj name="Equation" r:id="rId5" imgW="1409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654" y="4297770"/>
                        <a:ext cx="2501037" cy="7680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527216" y="4510337"/>
            <a:ext cx="18660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6"/>
              <p:cNvSpPr>
                <a:spLocks noChangeArrowheads="1"/>
              </p:cNvSpPr>
              <p:nvPr/>
            </p:nvSpPr>
            <p:spPr bwMode="auto">
              <a:xfrm>
                <a:off x="6300788" y="5060208"/>
                <a:ext cx="28494848" cy="6058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r 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= </a:t>
                </a:r>
                <a:r>
                  <a:rPr kumimoji="0" lang="en-US" sz="1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Koefisien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1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korelasinya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16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n-US" sz="16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kumimoji="0" lang="en-US" sz="16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kumimoji="0" lang="en-U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1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koefisien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1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determinasi</a:t>
                </a: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00788" y="5060208"/>
                <a:ext cx="28494848" cy="605871"/>
              </a:xfrm>
              <a:prstGeom prst="rect">
                <a:avLst/>
              </a:prstGeom>
              <a:blipFill rotWithShape="0">
                <a:blip r:embed="rId7"/>
                <a:stretch>
                  <a:fillRect l="-128" t="-1010" b="-111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300788" y="5443718"/>
            <a:ext cx="284948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id-ID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8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90145"/>
            <a:ext cx="8596668" cy="5651218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(X)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(Y). data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.</a:t>
            </a:r>
          </a:p>
          <a:p>
            <a:endParaRPr lang="id-ID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/>
              <a:t>Motivasi</a:t>
            </a:r>
            <a:r>
              <a:rPr lang="en-US" dirty="0"/>
              <a:t> (X)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(Y)</a:t>
            </a:r>
            <a:endParaRPr lang="id-ID" dirty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870683"/>
              </p:ext>
            </p:extLst>
          </p:nvPr>
        </p:nvGraphicFramePr>
        <p:xfrm>
          <a:off x="1064498" y="2308335"/>
          <a:ext cx="6445774" cy="4237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6874"/>
                <a:gridCol w="948341"/>
                <a:gridCol w="948341"/>
                <a:gridCol w="947003"/>
                <a:gridCol w="1138276"/>
                <a:gridCol w="1136939"/>
              </a:tblGrid>
              <a:tr h="293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Responden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Y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XY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Y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1,330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1,444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31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1,054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961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38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1,520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1,444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29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870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841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7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33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1,320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1,120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1,404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1,521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33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31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1,023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961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31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992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961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13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1,512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1,764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37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1,480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1,470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1,764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1,225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8525435" y="392654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830234" y="3369833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731621" y="3617259"/>
            <a:ext cx="45719" cy="546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3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815242"/>
              </p:ext>
            </p:extLst>
          </p:nvPr>
        </p:nvGraphicFramePr>
        <p:xfrm>
          <a:off x="787388" y="613664"/>
          <a:ext cx="6445774" cy="4530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6874"/>
                <a:gridCol w="948341"/>
                <a:gridCol w="948341"/>
                <a:gridCol w="947003"/>
                <a:gridCol w="1138276"/>
                <a:gridCol w="1136939"/>
              </a:tblGrid>
              <a:tr h="293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Responden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Y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XY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X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Y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38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1,764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1,444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17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37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1,517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1,681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18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960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19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21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37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33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1,152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23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37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1,258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1,521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25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1,440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1,600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33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27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1,088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28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1,296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29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37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1,184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1,369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1,024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14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30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38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1,292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1,444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1,156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  <a:tr h="293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Jumlah(∑)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1,105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1,000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37,056</a:t>
                      </a:r>
                      <a:endParaRPr lang="id-ID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41,029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33,528</a:t>
                      </a:r>
                      <a:endParaRPr lang="id-ID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35" marR="4963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2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62" y="723563"/>
            <a:ext cx="5906346" cy="61344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7334" y="26170"/>
            <a:ext cx="6198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Persamaan</a:t>
            </a:r>
            <a:r>
              <a:rPr lang="en-US" sz="2000" dirty="0" smtClean="0"/>
              <a:t> </a:t>
            </a:r>
            <a:r>
              <a:rPr lang="en-US" sz="2000" dirty="0" err="1" smtClean="0"/>
              <a:t>Regresi</a:t>
            </a:r>
            <a:r>
              <a:rPr lang="en-US" sz="2000" dirty="0" smtClean="0"/>
              <a:t> Linier </a:t>
            </a:r>
            <a:r>
              <a:rPr lang="en-US" sz="2000" dirty="0" err="1" smtClean="0"/>
              <a:t>Sederhana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70190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Uji</a:t>
            </a:r>
            <a:r>
              <a:rPr lang="en-US" b="1" dirty="0"/>
              <a:t> </a:t>
            </a:r>
            <a:r>
              <a:rPr lang="en-US" b="1" dirty="0" err="1"/>
              <a:t>Kelinearan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</a:t>
            </a:r>
            <a:r>
              <a:rPr lang="en-US" b="1" dirty="0" err="1" smtClean="0"/>
              <a:t>Keberartian</a:t>
            </a:r>
            <a:r>
              <a:rPr lang="en-US" b="1" dirty="0" smtClean="0"/>
              <a:t> </a:t>
            </a:r>
            <a:r>
              <a:rPr lang="en-US" b="1" dirty="0" err="1" smtClean="0"/>
              <a:t>Regresi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Hipotesis</a:t>
            </a:r>
            <a:r>
              <a:rPr lang="en-US" dirty="0"/>
              <a:t> yang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linearitas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id-ID" dirty="0" smtClean="0"/>
          </a:p>
          <a:p>
            <a:pPr marL="0" indent="354013">
              <a:buNone/>
            </a:pPr>
            <a:r>
              <a:rPr lang="en-US" dirty="0" smtClean="0"/>
              <a:t>Ho :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linear</a:t>
            </a:r>
            <a:endParaRPr lang="id-ID" dirty="0" smtClean="0"/>
          </a:p>
          <a:p>
            <a:pPr marL="0" indent="354013">
              <a:buNone/>
            </a:pPr>
            <a:r>
              <a:rPr lang="en-US" dirty="0" smtClean="0"/>
              <a:t>H1 :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non linear</a:t>
            </a:r>
            <a:endParaRPr lang="id-ID" dirty="0" smtClean="0"/>
          </a:p>
          <a:p>
            <a:pPr lvl="0"/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/>
              <a:t>keberartian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endParaRPr lang="id-ID" dirty="0"/>
          </a:p>
          <a:p>
            <a:pPr marL="901700" indent="-547688">
              <a:buNone/>
            </a:pPr>
            <a:r>
              <a:rPr lang="en-US" dirty="0"/>
              <a:t>Ho : </a:t>
            </a:r>
            <a:r>
              <a:rPr lang="en-US" dirty="0" err="1"/>
              <a:t>Regresi</a:t>
            </a:r>
            <a:r>
              <a:rPr lang="en-US" dirty="0"/>
              <a:t> linear </a:t>
            </a:r>
            <a:r>
              <a:rPr lang="en-US" dirty="0" err="1"/>
              <a:t>antara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Y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endParaRPr lang="id-ID" dirty="0"/>
          </a:p>
          <a:p>
            <a:pPr marL="901700" indent="-547688">
              <a:buNone/>
            </a:pPr>
            <a:r>
              <a:rPr lang="en-US" dirty="0"/>
              <a:t>H1 : </a:t>
            </a:r>
            <a:r>
              <a:rPr lang="en-US" dirty="0" err="1"/>
              <a:t>Regresi</a:t>
            </a:r>
            <a:r>
              <a:rPr lang="en-US" dirty="0"/>
              <a:t> linear </a:t>
            </a:r>
            <a:r>
              <a:rPr lang="en-US" dirty="0" err="1"/>
              <a:t>antara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berarti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1079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9056"/>
          </a:xfrm>
        </p:spPr>
        <p:txBody>
          <a:bodyPr/>
          <a:lstStyle/>
          <a:p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mengerjakan</a:t>
            </a:r>
            <a:r>
              <a:rPr lang="id-ID" b="1" dirty="0"/>
              <a:t> secara manual</a:t>
            </a:r>
            <a:r>
              <a:rPr lang="en-US" b="1" dirty="0" smtClean="0"/>
              <a:t>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Urutkan</a:t>
            </a:r>
            <a:r>
              <a:rPr lang="en-US" dirty="0" smtClean="0"/>
              <a:t> </a:t>
            </a:r>
            <a:r>
              <a:rPr lang="en-US" dirty="0"/>
              <a:t>data X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terkecil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data </a:t>
            </a:r>
            <a:r>
              <a:rPr lang="en-US" dirty="0" err="1"/>
              <a:t>terbesar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data Y</a:t>
            </a:r>
            <a:endParaRPr lang="id-ID" dirty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0471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919170"/>
              </p:ext>
            </p:extLst>
          </p:nvPr>
        </p:nvGraphicFramePr>
        <p:xfrm>
          <a:off x="914400" y="158496"/>
          <a:ext cx="4233531" cy="6601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1853"/>
                <a:gridCol w="1224204"/>
                <a:gridCol w="994293"/>
                <a:gridCol w="1023181"/>
              </a:tblGrid>
              <a:tr h="29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Kelompok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ni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38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37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37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  <a:tr h="198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38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38" marR="54438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25440" y="2438400"/>
            <a:ext cx="3645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12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5425440" y="499872"/>
            <a:ext cx="3950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Pengelompokan</a:t>
            </a:r>
            <a:r>
              <a:rPr lang="en-US" dirty="0"/>
              <a:t> data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4479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8096"/>
          </a:xfrm>
        </p:spPr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7697"/>
            <a:ext cx="8596668" cy="4663666"/>
          </a:xfrm>
        </p:spPr>
        <p:txBody>
          <a:bodyPr/>
          <a:lstStyle/>
          <a:p>
            <a:r>
              <a:rPr lang="id-ID" dirty="0"/>
              <a:t>Analisis korelasi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id-ID" dirty="0" smtClean="0"/>
              <a:t>menganalisis </a:t>
            </a:r>
            <a:r>
              <a:rPr lang="id-ID" dirty="0"/>
              <a:t>hubungan monoton secara linear, seberapa kuat hubungan antara variabel bebas dengan variabel terikatnya, derajat kekuatan hubungan ini dilihat dari koefisien korelasi yang besarannya berkisar dari -1 sampai dengan +1. Jika koefisien korelasi yang diperoleh -1, maka hubungan yang terjadi antar variabel adalah hubungan negatif, sebaliknya jika koefisien korelasi yang diperoleh +1, maka hubungan yang terjadi sangat kuat (sempurna) dan arah hubungannya positif. Koefisien korelasi 0 berarti tidak ada hubungan antar variabel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:</a:t>
            </a:r>
          </a:p>
          <a:p>
            <a:endParaRPr lang="id-ID" dirty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53437"/>
              </p:ext>
            </p:extLst>
          </p:nvPr>
        </p:nvGraphicFramePr>
        <p:xfrm>
          <a:off x="1233519" y="4233894"/>
          <a:ext cx="3014782" cy="1947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987"/>
                <a:gridCol w="1583795"/>
              </a:tblGrid>
              <a:tr h="569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Interval Nilai (+)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Kekuatan hubungan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5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0,000 – 0,199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Sangat lemah 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5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0,200 – 0,399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Lemah/Rendah 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5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0,400 – 0,599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Cukup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5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0,600 – 0,799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Tinggi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5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0,800 – 1,000</a:t>
                      </a:r>
                      <a:endParaRPr lang="id-ID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Sangat Tinggi</a:t>
                      </a:r>
                      <a:endParaRPr lang="id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4975668" y="3862387"/>
            <a:ext cx="4436556" cy="277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810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" y="281940"/>
            <a:ext cx="5255606" cy="54715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110" y="395668"/>
            <a:ext cx="6462689" cy="574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1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893" y="705802"/>
            <a:ext cx="6949579" cy="465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70" y="558736"/>
            <a:ext cx="7017380" cy="5171504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7010400" y="1828800"/>
            <a:ext cx="6813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91750" y="1644134"/>
            <a:ext cx="200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</a:t>
            </a:r>
            <a:r>
              <a:rPr lang="en-US" dirty="0" err="1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Reg</a:t>
            </a:r>
            <a:r>
              <a:rPr lang="en-US" dirty="0" smtClean="0"/>
              <a:t>/</a:t>
            </a:r>
            <a:r>
              <a:rPr lang="en-US" dirty="0" err="1" smtClean="0"/>
              <a:t>dk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endParaRPr lang="id-ID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010400" y="2700528"/>
            <a:ext cx="6813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91750" y="2515862"/>
            <a:ext cx="200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</a:t>
            </a:r>
            <a:r>
              <a:rPr lang="en-US" dirty="0" err="1" smtClean="0"/>
              <a:t>k</a:t>
            </a:r>
            <a:r>
              <a:rPr lang="en-US" dirty="0" smtClean="0"/>
              <a:t> TC/</a:t>
            </a:r>
            <a:r>
              <a:rPr lang="en-US" dirty="0" err="1" smtClean="0"/>
              <a:t>dk</a:t>
            </a:r>
            <a:r>
              <a:rPr lang="en-US" dirty="0" smtClean="0"/>
              <a:t> 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0804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9282" y="1653978"/>
            <a:ext cx="9802906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5% (α = 0,05),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linear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bermakna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98,01,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: 28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pembilang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=1;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penyebut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28)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5% = 4,20.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hipotesis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ditolak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hipotesis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linear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bermakna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(tuna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(tuna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nonsignifikan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hipotesis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hipotesis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ditolak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linier.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Fhitung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(tuna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0,27,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5% = 2,42,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tuna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F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H0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tuna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nonsignifikan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prestasi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linier.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282" y="981635"/>
            <a:ext cx="4276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7) </a:t>
            </a:r>
            <a:r>
              <a:rPr lang="en-US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Keberartian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40541"/>
                <a:ext cx="8596668" cy="440082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Hipotesis </a:t>
                </a:r>
                <a:r>
                  <a:rPr lang="en-US" dirty="0"/>
                  <a:t>:</a:t>
                </a:r>
              </a:p>
              <a:p>
                <a:pPr marL="901700" indent="-547688">
                  <a:buNone/>
                </a:pPr>
                <a:r>
                  <a:rPr lang="en-US" dirty="0"/>
                  <a:t>Ho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regresi</a:t>
                </a:r>
                <a:r>
                  <a:rPr lang="en-US" dirty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berarti</a:t>
                </a:r>
                <a:r>
                  <a:rPr lang="en-US" dirty="0"/>
                  <a:t>)</a:t>
                </a:r>
              </a:p>
              <a:p>
                <a:pPr marL="901700" indent="-547688">
                  <a:buNone/>
                </a:pPr>
                <a:r>
                  <a:rPr lang="en-US" dirty="0"/>
                  <a:t>H1 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regresi</a:t>
                </a:r>
                <a:r>
                  <a:rPr lang="en-US" dirty="0"/>
                  <a:t> </a:t>
                </a:r>
                <a:r>
                  <a:rPr lang="en-US" dirty="0" err="1" smtClean="0"/>
                  <a:t>berarti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Statistik </a:t>
                </a:r>
                <a:r>
                  <a:rPr lang="en-US" dirty="0" err="1"/>
                  <a:t>uji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b>
                          <m:sSub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Komputasi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5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5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𝐽𝐾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)/(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−2)</m:t>
                            </m:r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500" b="0" i="1" smtClean="0"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5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25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nary>
                                              <m:naryPr>
                                                <m:chr m:val="∑"/>
                                                <m:subHide m:val="on"/>
                                                <m:supHide m:val="on"/>
                                                <m:ctrlPr>
                                                  <a:rPr lang="en-US" sz="25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naryPr>
                                              <m:sub/>
                                              <m:sup/>
                                              <m:e>
                                                <m:r>
                                                  <a:rPr lang="en-US" sz="25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𝑋</m:t>
                                                </m:r>
                                              </m:e>
                                            </m:nary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25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</m:nary>
                          </m:den>
                        </m:f>
                      </m:e>
                    </m:rad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5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151,41</m:t>
                            </m:r>
                            <m:r>
                              <a:rPr lang="en-US" sz="2500" i="1">
                                <a:latin typeface="Cambria Math" panose="02040503050406030204" pitchFamily="18" charset="0"/>
                              </a:rPr>
                              <m:t>/(</m:t>
                            </m:r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  <m:r>
                              <a:rPr lang="en-US" sz="2500" i="1">
                                <a:latin typeface="Cambria Math" panose="02040503050406030204" pitchFamily="18" charset="0"/>
                              </a:rPr>
                              <m:t>−2)</m:t>
                            </m:r>
                          </m:num>
                          <m:den>
                            <m:r>
                              <a:rPr lang="en-US" sz="2500" b="0" i="1" smtClean="0">
                                <a:latin typeface="Cambria Math" panose="02040503050406030204" pitchFamily="18" charset="0"/>
                              </a:rPr>
                              <m:t>41029−</m:t>
                            </m:r>
                            <m:f>
                              <m:fPr>
                                <m:ctrlPr>
                                  <a:rPr lang="en-US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  <m:t>1105</m:t>
                                    </m:r>
                                  </m:e>
                                  <m:sup>
                                    <m:r>
                                      <a:rPr lang="en-US" sz="25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2500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den>
                            </m:f>
                          </m:den>
                        </m:f>
                      </m:e>
                    </m:rad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=0,069</m:t>
                    </m:r>
                  </m:oMath>
                </a14:m>
                <a:endParaRPr lang="en-US" sz="2500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901700" indent="-547688">
                  <a:buNone/>
                </a:pPr>
                <a:endParaRPr lang="en-US" dirty="0" smtClean="0"/>
              </a:p>
              <a:p>
                <a:pPr marL="901700" indent="-547688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40541"/>
                <a:ext cx="8596668" cy="4400821"/>
              </a:xfrm>
              <a:blipFill rotWithShape="0">
                <a:blip r:embed="rId2"/>
                <a:stretch>
                  <a:fillRect l="-142" t="-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921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781" y="452813"/>
                <a:ext cx="8596668" cy="5558022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0,68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0,069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=9,911</m:t>
                    </m:r>
                  </m:oMath>
                </a14:m>
                <a:endParaRPr lang="en-US" sz="2000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2000" dirty="0" err="1" smtClean="0"/>
                  <a:t>Menentukan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t </a:t>
                </a:r>
                <a:r>
                  <a:rPr lang="en-US" sz="2000" dirty="0" err="1"/>
                  <a:t>tabel</a:t>
                </a:r>
                <a:endParaRPr lang="en-US" sz="20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0,05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,28</m:t>
                            </m:r>
                          </m:e>
                        </m:d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=2,048</m:t>
                    </m:r>
                  </m:oMath>
                </a14:m>
                <a:endParaRPr lang="en-US" sz="2000" dirty="0"/>
              </a:p>
              <a:p>
                <a:pPr>
                  <a:lnSpc>
                    <a:spcPct val="120000"/>
                  </a:lnSpc>
                </a:pPr>
                <a:r>
                  <a:rPr lang="en-US" sz="2000" dirty="0"/>
                  <a:t>Menentukan </a:t>
                </a:r>
                <a:r>
                  <a:rPr lang="en-US" sz="2000" dirty="0" err="1"/>
                  <a:t>kriteria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pengujian</a:t>
                </a:r>
                <a:endParaRPr lang="en-US" sz="20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dirty="0"/>
                  <a:t>	Ho </a:t>
                </a:r>
                <a:r>
                  <a:rPr lang="en-US" sz="2000" dirty="0" err="1"/>
                  <a:t>diterima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jika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−2,048&lt;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&lt;2,48</m:t>
                    </m:r>
                  </m:oMath>
                </a14:m>
                <a:endParaRPr lang="en-US" sz="20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dirty="0"/>
                  <a:t>	Ho </a:t>
                </a:r>
                <a:r>
                  <a:rPr lang="en-US" sz="2000" dirty="0" err="1"/>
                  <a:t>ditolak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jika</a:t>
                </a:r>
                <a:r>
                  <a:rPr lang="en-US" sz="2000" dirty="0"/>
                  <a:t>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&lt;−2,048 </m:t>
                    </m:r>
                  </m:oMath>
                </a14:m>
                <a:r>
                  <a:rPr lang="en-US" sz="2000" dirty="0"/>
                  <a:t>atau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&gt;2,048</m:t>
                    </m:r>
                  </m:oMath>
                </a14:m>
                <a:endParaRPr lang="en-US" sz="2000" dirty="0"/>
              </a:p>
              <a:p>
                <a:pPr>
                  <a:lnSpc>
                    <a:spcPct val="120000"/>
                  </a:lnSpc>
                </a:pPr>
                <a:r>
                  <a:rPr lang="en-US" sz="2000" dirty="0" err="1" smtClean="0"/>
                  <a:t>Menentukan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kesimpulan</a:t>
                </a:r>
                <a:endParaRPr lang="en-US" sz="2000" dirty="0" smtClean="0"/>
              </a:p>
              <a:p>
                <a:pPr marL="349250" indent="-349250">
                  <a:lnSpc>
                    <a:spcPct val="120000"/>
                  </a:lnSpc>
                  <a:buNone/>
                </a:pPr>
                <a:r>
                  <a:rPr lang="en-US" sz="2000" dirty="0"/>
                  <a:t>	</a:t>
                </a:r>
                <a:r>
                  <a:rPr lang="en-US" sz="2000" dirty="0" err="1"/>
                  <a:t>K</a:t>
                </a:r>
                <a:r>
                  <a:rPr lang="en-US" sz="2000" dirty="0" err="1" smtClean="0"/>
                  <a:t>arena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h𝑖𝑡𝑢𝑛𝑔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=9,911&gt;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𝑡𝑎𝑏𝑒𝑙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=2,048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maka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Ho </a:t>
                </a:r>
                <a:r>
                  <a:rPr lang="en-US" sz="2000" dirty="0" err="1" smtClean="0"/>
                  <a:t>ditolak</a:t>
                </a:r>
                <a:r>
                  <a:rPr lang="en-US" sz="2000" dirty="0" smtClean="0"/>
                  <a:t>. </a:t>
                </a:r>
                <a:r>
                  <a:rPr lang="en-US" sz="2000" dirty="0" err="1" smtClean="0"/>
                  <a:t>Dengan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demikian</a:t>
                </a:r>
                <a:r>
                  <a:rPr lang="en-US" sz="2000" dirty="0" smtClean="0"/>
                  <a:t>	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sz="2000" dirty="0"/>
                  <a:t> (</a:t>
                </a:r>
                <a:r>
                  <a:rPr lang="en-US" sz="2000" dirty="0" err="1"/>
                  <a:t>Koefisien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regresi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berarti</a:t>
                </a:r>
                <a:r>
                  <a:rPr lang="en-US" sz="2000" dirty="0" smtClean="0"/>
                  <a:t>). </a:t>
                </a:r>
                <a:r>
                  <a:rPr lang="en-US" sz="2000" dirty="0" err="1" smtClean="0"/>
                  <a:t>Atau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dengan</a:t>
                </a:r>
                <a:r>
                  <a:rPr lang="en-US" sz="2000" dirty="0" smtClean="0"/>
                  <a:t> kata lain </a:t>
                </a:r>
                <a:r>
                  <a:rPr lang="en-US" sz="2000" dirty="0" err="1" smtClean="0"/>
                  <a:t>ada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pengaruh</a:t>
                </a:r>
                <a:r>
                  <a:rPr lang="en-US" sz="2000" dirty="0" smtClean="0"/>
                  <a:t> yang 	</a:t>
                </a:r>
                <a:r>
                  <a:rPr lang="en-US" sz="2000" dirty="0" err="1" smtClean="0"/>
                  <a:t>siginifikan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dari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variabel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motivasi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terhadap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prestasi</a:t>
                </a:r>
                <a:r>
                  <a:rPr lang="en-US" sz="2000" dirty="0" smtClean="0"/>
                  <a:t>.</a:t>
                </a:r>
                <a:endParaRPr lang="en-US" sz="20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000" dirty="0" smtClean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781" y="452813"/>
                <a:ext cx="8596668" cy="5558022"/>
              </a:xfrm>
              <a:blipFill rotWithShape="0">
                <a:blip r:embed="rId2"/>
                <a:stretch>
                  <a:fillRect l="-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53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9056"/>
          </a:xfrm>
        </p:spPr>
        <p:txBody>
          <a:bodyPr/>
          <a:lstStyle/>
          <a:p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Determinasi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36193"/>
                <a:ext cx="8596668" cy="4517362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Koefisien </a:t>
                </a:r>
                <a:r>
                  <a:rPr lang="en-US" dirty="0" err="1" smtClean="0"/>
                  <a:t>determinasi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linear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X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disajikan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dengan r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/>
                  <a:t>korelasi</a:t>
                </a:r>
                <a:r>
                  <a:rPr lang="en-US" dirty="0"/>
                  <a:t> product </a:t>
                </a:r>
                <a:r>
                  <a:rPr lang="en-US" dirty="0" err="1"/>
                  <a:t>momen</a:t>
                </a:r>
                <a:r>
                  <a:rPr lang="en-US" dirty="0"/>
                  <a:t> </a:t>
                </a:r>
                <a:r>
                  <a:rPr lang="en-US" dirty="0" smtClean="0"/>
                  <a:t>yang </a:t>
                </a:r>
                <a:r>
                  <a:rPr lang="en-US" dirty="0" err="1" smtClean="0"/>
                  <a:t>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diperoleh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rumus</a:t>
                </a:r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menggunakan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rumus</a:t>
                </a:r>
                <a:r>
                  <a:rPr lang="en-US" dirty="0" smtClean="0"/>
                  <a:t> :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/>
                  <a:t>Dimana</a:t>
                </a:r>
                <a:r>
                  <a:rPr lang="en-US" dirty="0"/>
                  <a:t>: JK(TD) 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kuadrat</a:t>
                </a:r>
                <a:r>
                  <a:rPr lang="en-US" dirty="0"/>
                  <a:t> total </a:t>
                </a:r>
                <a:r>
                  <a:rPr lang="en-US" dirty="0" err="1"/>
                  <a:t>dikoreksi</a:t>
                </a:r>
                <a:endParaRPr lang="id-ID" dirty="0"/>
              </a:p>
              <a:p>
                <a:r>
                  <a:rPr lang="en-US" dirty="0"/>
                  <a:t>JK(TD) = JK(T) – JK(a) = 33528 – 33333,33 = 194,67</a:t>
                </a:r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36193"/>
                <a:ext cx="8596668" cy="4517362"/>
              </a:xfrm>
              <a:blipFill rotWithShape="0">
                <a:blip r:embed="rId3"/>
                <a:stretch>
                  <a:fillRect l="-71" t="-405" b="-81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654" y="2709544"/>
            <a:ext cx="6194426" cy="9846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03654" y="4681788"/>
            <a:ext cx="1549185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394143"/>
              </p:ext>
            </p:extLst>
          </p:nvPr>
        </p:nvGraphicFramePr>
        <p:xfrm>
          <a:off x="1303654" y="4297770"/>
          <a:ext cx="2501037" cy="768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5" imgW="1409700" imgH="419100" progId="Equation.3">
                  <p:embed/>
                </p:oleObj>
              </mc:Choice>
              <mc:Fallback>
                <p:oleObj name="Equation" r:id="rId5" imgW="14097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654" y="4297770"/>
                        <a:ext cx="2501037" cy="7680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527216" y="4510337"/>
            <a:ext cx="18660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837719"/>
              </p:ext>
            </p:extLst>
          </p:nvPr>
        </p:nvGraphicFramePr>
        <p:xfrm>
          <a:off x="6300788" y="4510087"/>
          <a:ext cx="2286261" cy="555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7" imgW="1726920" imgH="419040" progId="Equation.3">
                  <p:embed/>
                </p:oleObj>
              </mc:Choice>
              <mc:Fallback>
                <p:oleObj name="Equation" r:id="rId7" imgW="172692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510087"/>
                        <a:ext cx="2286261" cy="555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300788" y="5193866"/>
            <a:ext cx="284948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Koefisien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korelasinya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(r) =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366530"/>
              </p:ext>
            </p:extLst>
          </p:nvPr>
        </p:nvGraphicFramePr>
        <p:xfrm>
          <a:off x="8807120" y="5206761"/>
          <a:ext cx="1604848" cy="3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9" imgW="977900" imgH="254000" progId="Equation.3">
                  <p:embed/>
                </p:oleObj>
              </mc:Choice>
              <mc:Fallback>
                <p:oleObj name="Equation" r:id="rId9" imgW="9779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7120" y="5206761"/>
                        <a:ext cx="1604848" cy="312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300788" y="5443718"/>
            <a:ext cx="284948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id-ID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400800" y="5720717"/>
                <a:ext cx="4962144" cy="5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Ini </a:t>
                </a:r>
                <a:r>
                  <a:rPr lang="en-US" sz="1600" dirty="0" err="1" smtClean="0"/>
                  <a:t>berarti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bahwa</a:t>
                </a:r>
                <a:r>
                  <a:rPr lang="en-US" sz="1600" dirty="0" smtClean="0"/>
                  <a:t> </a:t>
                </a:r>
                <a:r>
                  <a:rPr lang="en-US" sz="1600" dirty="0" smtClean="0"/>
                  <a:t>77,8 % </a:t>
                </a:r>
                <a:r>
                  <a:rPr lang="en-US" sz="1600" dirty="0" err="1" smtClean="0"/>
                  <a:t>nilai</a:t>
                </a:r>
                <a:r>
                  <a:rPr lang="en-US" sz="1600" dirty="0" smtClean="0"/>
                  <a:t> Y </a:t>
                </a:r>
                <a:r>
                  <a:rPr lang="en-US" sz="1600" dirty="0" err="1" smtClean="0"/>
                  <a:t>dapat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dijelaskan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oleh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nilai</a:t>
                </a:r>
                <a:r>
                  <a:rPr lang="en-US" sz="1600" dirty="0" smtClean="0"/>
                  <a:t> X </a:t>
                </a:r>
                <a:r>
                  <a:rPr lang="en-US" sz="1600" dirty="0" err="1" smtClean="0"/>
                  <a:t>melalui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persamaan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=8,34+0,68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 smtClean="0"/>
                  <a:t> </a:t>
                </a:r>
                <a:endParaRPr lang="id-ID" sz="16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720717"/>
                <a:ext cx="4962144" cy="591444"/>
              </a:xfrm>
              <a:prstGeom prst="rect">
                <a:avLst/>
              </a:prstGeom>
              <a:blipFill rotWithShape="0">
                <a:blip r:embed="rId11"/>
                <a:stretch>
                  <a:fillRect l="-614" t="-4124" b="-113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9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7837"/>
            <a:ext cx="8596668" cy="3880773"/>
          </a:xfrm>
        </p:spPr>
        <p:txBody>
          <a:bodyPr/>
          <a:lstStyle/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(X) </a:t>
            </a:r>
            <a:r>
              <a:rPr lang="en-US" dirty="0" err="1" smtClean="0"/>
              <a:t>dan</a:t>
            </a:r>
            <a:r>
              <a:rPr lang="en-US" dirty="0" smtClean="0"/>
              <a:t> rata-rata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(Y) </a:t>
            </a:r>
            <a:r>
              <a:rPr lang="en-US" dirty="0" err="1" smtClean="0"/>
              <a:t>dari</a:t>
            </a:r>
            <a:r>
              <a:rPr lang="en-US" dirty="0" smtClean="0"/>
              <a:t> 20 </a:t>
            </a:r>
            <a:r>
              <a:rPr lang="en-US" dirty="0" err="1" smtClean="0"/>
              <a:t>anak</a:t>
            </a:r>
            <a:r>
              <a:rPr lang="en-US" dirty="0" smtClean="0"/>
              <a:t>. 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801238"/>
              </p:ext>
            </p:extLst>
          </p:nvPr>
        </p:nvGraphicFramePr>
        <p:xfrm>
          <a:off x="1146002" y="230570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33856" y="4754880"/>
                <a:ext cx="814014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Dengan </a:t>
                </a:r>
                <a:r>
                  <a:rPr lang="en-US" dirty="0" err="1" smtClean="0"/>
                  <a:t>mengambil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=5%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lphaLcPeriod"/>
                </a:pPr>
                <a:r>
                  <a:rPr lang="en-US" dirty="0" err="1" smtClean="0"/>
                  <a:t>Carilah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data </a:t>
                </a:r>
                <a:r>
                  <a:rPr lang="en-US" dirty="0" err="1" smtClean="0"/>
                  <a:t>tersebut</a:t>
                </a:r>
                <a:endParaRPr lang="en-US" dirty="0" smtClean="0"/>
              </a:p>
              <a:p>
                <a:pPr marL="342900" indent="-342900">
                  <a:buAutoNum type="alphaLcPeriod"/>
                </a:pPr>
                <a:r>
                  <a:rPr lang="en-US" dirty="0" err="1" smtClean="0"/>
                  <a:t>Ujilah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keberartian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endParaRPr lang="en-US" dirty="0" smtClean="0"/>
              </a:p>
              <a:p>
                <a:pPr marL="342900" indent="-342900">
                  <a:buAutoNum type="alphaLcPeriod"/>
                </a:pPr>
                <a:r>
                  <a:rPr lang="en-US" dirty="0" err="1" smtClean="0"/>
                  <a:t>Ujilah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linieritas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tersebut</a:t>
                </a:r>
                <a:endParaRPr lang="en-US" dirty="0" smtClean="0"/>
              </a:p>
              <a:p>
                <a:pPr marL="342900" indent="-342900">
                  <a:buAutoNum type="alphaLcPeriod"/>
                </a:pPr>
                <a:r>
                  <a:rPr lang="en-US" dirty="0" err="1" smtClean="0"/>
                  <a:t>Tentukan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determinasi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jelaskan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maknanya</a:t>
                </a:r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856" y="4754880"/>
                <a:ext cx="8140146" cy="1477328"/>
              </a:xfrm>
              <a:prstGeom prst="rect">
                <a:avLst/>
              </a:prstGeom>
              <a:blipFill rotWithShape="0">
                <a:blip r:embed="rId2"/>
                <a:stretch>
                  <a:fillRect l="-599" t="-2479" b="-5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287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92481"/>
            <a:ext cx="8596668" cy="5248882"/>
          </a:xfrm>
        </p:spPr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:</a:t>
            </a: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79099"/>
            <a:ext cx="5479733" cy="26931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066" y="792482"/>
            <a:ext cx="5860095" cy="35472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5360" y="4425696"/>
            <a:ext cx="8766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 Kriteria pengambilan </a:t>
            </a:r>
            <a:r>
              <a:rPr lang="id-ID" dirty="0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keberartian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id-ID" dirty="0" smtClean="0"/>
              <a:t>: </a:t>
            </a:r>
            <a:r>
              <a:rPr lang="id-ID" dirty="0"/>
              <a:t>Jika r hitung &gt; r tabel, maka koefisien korelasi dinyatakan berarti (signifikan), sebaliknya Jika r hitung &lt; r tabel, maka koefisien korelasi dinyatakan tidak berarti (tidak signifikan).</a:t>
            </a:r>
          </a:p>
        </p:txBody>
      </p:sp>
    </p:spTree>
    <p:extLst>
      <p:ext uri="{BB962C8B-B14F-4D97-AF65-F5344CB8AC3E}">
        <p14:creationId xmlns:p14="http://schemas.microsoft.com/office/powerpoint/2010/main" val="33839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(</a:t>
            </a:r>
            <a:r>
              <a:rPr lang="en-US" dirty="0" err="1" smtClean="0"/>
              <a:t>peramalan</a:t>
            </a:r>
            <a:r>
              <a:rPr lang="en-US" dirty="0" smtClean="0"/>
              <a:t>)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variable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model </a:t>
            </a:r>
            <a:r>
              <a:rPr lang="en-US" dirty="0" err="1" smtClean="0"/>
              <a:t>statistik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formula </a:t>
            </a:r>
            <a:r>
              <a:rPr lang="en-US" dirty="0" err="1" smtClean="0"/>
              <a:t>matematika</a:t>
            </a:r>
            <a:r>
              <a:rPr lang="en-US" dirty="0" smtClean="0"/>
              <a:t>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memprediksi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variable </a:t>
            </a:r>
            <a:r>
              <a:rPr lang="en-US" dirty="0" err="1" smtClean="0"/>
              <a:t>terikat</a:t>
            </a:r>
            <a:r>
              <a:rPr lang="en-US" dirty="0" smtClean="0"/>
              <a:t> (variable </a:t>
            </a:r>
            <a:r>
              <a:rPr lang="en-US" dirty="0" err="1" smtClean="0"/>
              <a:t>respon</a:t>
            </a:r>
            <a:r>
              <a:rPr lang="en-US" dirty="0" smtClean="0"/>
              <a:t>) Y </a:t>
            </a:r>
            <a:r>
              <a:rPr lang="en-US" dirty="0" err="1" smtClean="0"/>
              <a:t>beradasarkan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variable </a:t>
            </a:r>
            <a:r>
              <a:rPr lang="en-US" dirty="0" err="1" smtClean="0"/>
              <a:t>bebas</a:t>
            </a:r>
            <a:r>
              <a:rPr lang="en-US" dirty="0"/>
              <a:t> </a:t>
            </a:r>
            <a:r>
              <a:rPr lang="en-US" dirty="0" smtClean="0"/>
              <a:t>(variable </a:t>
            </a:r>
            <a:r>
              <a:rPr lang="en-US" dirty="0" err="1" smtClean="0"/>
              <a:t>prediktor</a:t>
            </a:r>
            <a:r>
              <a:rPr lang="en-US" dirty="0" smtClean="0"/>
              <a:t>) X1, X2,…</a:t>
            </a:r>
            <a:r>
              <a:rPr lang="en-US" dirty="0" err="1" smtClean="0"/>
              <a:t>Xk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variable yang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formula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variable X1</a:t>
            </a:r>
            <a:r>
              <a:rPr lang="en-US" dirty="0"/>
              <a:t>, X2,…</a:t>
            </a:r>
            <a:r>
              <a:rPr lang="en-US" dirty="0" err="1" smtClean="0"/>
              <a:t>Xk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Y.</a:t>
            </a:r>
          </a:p>
          <a:p>
            <a:r>
              <a:rPr lang="en-US" dirty="0" err="1" smtClean="0"/>
              <a:t>Variabel</a:t>
            </a:r>
            <a:r>
              <a:rPr lang="en-US" dirty="0" smtClean="0"/>
              <a:t> X </a:t>
            </a:r>
            <a:r>
              <a:rPr lang="en-US" dirty="0" err="1" smtClean="0"/>
              <a:t>dan</a:t>
            </a:r>
            <a:r>
              <a:rPr lang="en-US" dirty="0" smtClean="0"/>
              <a:t> Y </a:t>
            </a:r>
            <a:r>
              <a:rPr lang="en-US" dirty="0" err="1" smtClean="0"/>
              <a:t>berskala</a:t>
            </a:r>
            <a:r>
              <a:rPr lang="en-US" dirty="0" smtClean="0"/>
              <a:t> interval.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990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Prasyarat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7293"/>
            <a:ext cx="8596668" cy="3880773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 (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prasyarat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Linearitas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keberartian</a:t>
            </a:r>
            <a:r>
              <a:rPr lang="en-US" dirty="0" smtClean="0"/>
              <a:t> (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Heterokedastisitas</a:t>
            </a:r>
            <a:r>
              <a:rPr lang="en-US" dirty="0" smtClean="0"/>
              <a:t> (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/>
              <a:t>SPSS)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Autokorelasi</a:t>
            </a:r>
            <a:r>
              <a:rPr lang="en-US" dirty="0"/>
              <a:t> (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SPSS)</a:t>
            </a:r>
            <a:endParaRPr lang="en-US" dirty="0" smtClean="0"/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Multikolinearitas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SPSS)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7217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Linear </a:t>
            </a:r>
            <a:r>
              <a:rPr lang="en-US" dirty="0" err="1" smtClean="0"/>
              <a:t>Sederhana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084833"/>
                <a:ext cx="8596668" cy="4553938"/>
              </a:xfrm>
            </p:spPr>
            <p:txBody>
              <a:bodyPr/>
              <a:lstStyle/>
              <a:p>
                <a:r>
                  <a:rPr lang="en-US" dirty="0" smtClean="0"/>
                  <a:t>Model </a:t>
                </a:r>
                <a:r>
                  <a:rPr lang="en-US" dirty="0" err="1" smtClean="0"/>
                  <a:t>hubungan</a:t>
                </a:r>
                <a:r>
                  <a:rPr lang="en-US" dirty="0" smtClean="0"/>
                  <a:t> linear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variable X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populasi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</a:p>
              <a:p>
                <a:pPr marL="0" indent="354013">
                  <a:buNone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Keterangan</a:t>
                </a:r>
                <a:r>
                  <a:rPr lang="en-US" dirty="0" smtClean="0"/>
                  <a:t> :</a:t>
                </a:r>
              </a:p>
              <a:p>
                <a:pPr marL="268288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koefisien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regresi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yang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merupakan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efek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variable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bebas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terhadap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variable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terikat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dalam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artian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bahwa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setiap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perubahan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satu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unit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pada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variable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bebas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diharapkan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akan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terjadi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perubahan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unit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pada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variable </a:t>
                </a:r>
                <a:r>
                  <a:rPr lang="en-US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terikat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en-US" dirty="0" err="1" smtClean="0"/>
                  <a:t>Karena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bisa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dicari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digunakan</a:t>
                </a:r>
                <a:r>
                  <a:rPr lang="en-US" dirty="0" smtClean="0"/>
                  <a:t> estimator a, </a:t>
                </a:r>
                <a:r>
                  <a:rPr lang="en-US" dirty="0" err="1" smtClean="0"/>
                  <a:t>b,dan</a:t>
                </a:r>
                <a:r>
                  <a:rPr lang="en-US" dirty="0" smtClean="0"/>
                  <a:t> e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sehingga</a:t>
                </a:r>
                <a:r>
                  <a:rPr lang="en-US" dirty="0" smtClean="0"/>
                  <a:t> model linear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 :</a:t>
                </a:r>
              </a:p>
              <a:p>
                <a:pPr marL="0" indent="354013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 smtClean="0"/>
                  <a:t>	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𝑏𝑥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084833"/>
                <a:ext cx="8596668" cy="4553938"/>
              </a:xfrm>
              <a:blipFill rotWithShape="0">
                <a:blip r:embed="rId2"/>
                <a:stretch>
                  <a:fillRect l="-142" t="-8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77334" y="1377696"/>
            <a:ext cx="256573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chemeClr val="accent2"/>
                </a:solidFill>
              </a:rPr>
              <a:t>Model</a:t>
            </a:r>
            <a:endParaRPr lang="id-ID" sz="23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09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2480"/>
          </a:xfrm>
        </p:spPr>
        <p:txBody>
          <a:bodyPr/>
          <a:lstStyle/>
          <a:p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87425"/>
                <a:ext cx="8596668" cy="4553938"/>
              </a:xfrm>
            </p:spPr>
            <p:txBody>
              <a:bodyPr/>
              <a:lstStyle/>
              <a:p>
                <a:r>
                  <a:rPr lang="en-US" dirty="0" smtClean="0"/>
                  <a:t>Garis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garis</a:t>
                </a:r>
                <a:r>
                  <a:rPr lang="en-US" dirty="0" smtClean="0"/>
                  <a:t> yang data </a:t>
                </a:r>
                <a:r>
                  <a:rPr lang="en-US" dirty="0" err="1" smtClean="0"/>
                  <a:t>dipakai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memprediksi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apabila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diketahui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X </a:t>
                </a:r>
                <a:r>
                  <a:rPr lang="en-US" dirty="0" err="1" smtClean="0"/>
                  <a:t>tertentu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garis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𝑏𝑋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dibaca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topi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merupakan</a:t>
                </a:r>
                <a:r>
                  <a:rPr lang="en-US" dirty="0" smtClean="0"/>
                  <a:t> variable </a:t>
                </a:r>
                <a:r>
                  <a:rPr lang="en-US" dirty="0" err="1" smtClean="0"/>
                  <a:t>prediktif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diketahui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X </a:t>
                </a:r>
                <a:r>
                  <a:rPr lang="en-US" dirty="0" err="1" smtClean="0"/>
                  <a:t>tertentu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sesungguhnya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Selisih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Y </a:t>
                </a:r>
                <a:r>
                  <a:rPr lang="en-US" dirty="0" err="1" smtClean="0"/>
                  <a:t>prediktif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disebut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galat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eror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residu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merupakan</a:t>
                </a:r>
                <a:r>
                  <a:rPr lang="en-US" dirty="0" smtClean="0"/>
                  <a:t> e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model linear </a:t>
                </a:r>
                <a:r>
                  <a:rPr lang="en-US" dirty="0" err="1" smtClean="0"/>
                  <a:t>sehinga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err="1" smtClean="0"/>
                  <a:t>Rumus</a:t>
                </a:r>
                <a:r>
                  <a:rPr lang="en-US" dirty="0" smtClean="0"/>
                  <a:t> :</a:t>
                </a:r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87425"/>
                <a:ext cx="8596668" cy="4553938"/>
              </a:xfrm>
              <a:blipFill rotWithShape="0">
                <a:blip r:embed="rId3"/>
                <a:stretch>
                  <a:fillRect l="-142" t="-803" r="-7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231392" y="4925567"/>
            <a:ext cx="1362941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222903"/>
              </p:ext>
            </p:extLst>
          </p:nvPr>
        </p:nvGraphicFramePr>
        <p:xfrm>
          <a:off x="1489139" y="4948426"/>
          <a:ext cx="33131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4" imgW="2120760" imgH="507960" progId="Equation.3">
                  <p:embed/>
                </p:oleObj>
              </mc:Choice>
              <mc:Fallback>
                <p:oleObj name="Equation" r:id="rId4" imgW="212076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139" y="4948426"/>
                        <a:ext cx="3313112" cy="790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614056" y="4925566"/>
            <a:ext cx="1812658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65083"/>
              </p:ext>
            </p:extLst>
          </p:nvPr>
        </p:nvGraphicFramePr>
        <p:xfrm>
          <a:off x="6153150" y="4937125"/>
          <a:ext cx="29019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6" imgW="1638000" imgH="507960" progId="Equation.3">
                  <p:embed/>
                </p:oleObj>
              </mc:Choice>
              <mc:Fallback>
                <p:oleObj name="Equation" r:id="rId6" imgW="1638000" imgH="507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3150" y="4937125"/>
                        <a:ext cx="2901950" cy="903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343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179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Prediksi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16737"/>
                <a:ext cx="8596668" cy="4724626"/>
              </a:xfrm>
            </p:spPr>
            <p:txBody>
              <a:bodyPr/>
              <a:lstStyle/>
              <a:p>
                <a:r>
                  <a:rPr lang="en-US" dirty="0" smtClean="0"/>
                  <a:t>Jika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regresi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sudah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ditemukan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misalkan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=29,53+0,897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X=55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:</a:t>
                </a:r>
              </a:p>
              <a:p>
                <a:pPr marL="0" indent="354013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=29,53+0,897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=78,86</m:t>
                    </m:r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r>
                  <a:rPr lang="en-US" dirty="0" err="1" smtClean="0"/>
                  <a:t>Ini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berarti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seseorang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mendapatkan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X = 55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diprediksi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bahwa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Y yang </a:t>
                </a:r>
                <a:r>
                  <a:rPr lang="en-US" dirty="0" err="1" smtClean="0"/>
                  <a:t>diperoleh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sebesar</a:t>
                </a:r>
                <a:r>
                  <a:rPr lang="en-US" dirty="0" smtClean="0"/>
                  <a:t> 78,86.</a:t>
                </a:r>
              </a:p>
              <a:p>
                <a:r>
                  <a:rPr lang="en-US" dirty="0" err="1" smtClean="0"/>
                  <a:t>Prediksi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dilakukan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X yang </a:t>
                </a:r>
                <a:r>
                  <a:rPr lang="en-US" dirty="0" err="1" smtClean="0"/>
                  <a:t>berada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domain.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16737"/>
                <a:ext cx="8596668" cy="4724626"/>
              </a:xfrm>
              <a:blipFill rotWithShape="0">
                <a:blip r:embed="rId2"/>
                <a:stretch>
                  <a:fillRect l="-142" t="-51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386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Linieritas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Keberartian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86753"/>
            <a:ext cx="9085231" cy="4454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/>
              <a:t>linearitas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endParaRPr lang="id-ID" dirty="0"/>
          </a:p>
          <a:p>
            <a:pPr marL="0" indent="354013">
              <a:buNone/>
            </a:pPr>
            <a:r>
              <a:rPr lang="en-US" dirty="0"/>
              <a:t>Ho :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/>
              <a:t>regresi</a:t>
            </a:r>
            <a:r>
              <a:rPr lang="en-US" dirty="0"/>
              <a:t> linear</a:t>
            </a:r>
            <a:endParaRPr lang="id-ID" dirty="0"/>
          </a:p>
          <a:p>
            <a:pPr marL="0" indent="354013">
              <a:buNone/>
            </a:pPr>
            <a:r>
              <a:rPr lang="en-US" dirty="0"/>
              <a:t>H1 :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/>
              <a:t>non linear</a:t>
            </a:r>
            <a:endParaRPr lang="id-ID" dirty="0"/>
          </a:p>
          <a:p>
            <a:pPr lvl="0"/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keberartian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endParaRPr lang="id-ID" dirty="0"/>
          </a:p>
          <a:p>
            <a:pPr marL="901700" indent="-547688">
              <a:buNone/>
            </a:pPr>
            <a:r>
              <a:rPr lang="en-US" dirty="0"/>
              <a:t>Ho :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/>
              <a:t>linear </a:t>
            </a:r>
            <a:r>
              <a:rPr lang="en-US" dirty="0" err="1"/>
              <a:t>antara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Y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endParaRPr lang="id-ID" dirty="0"/>
          </a:p>
          <a:p>
            <a:pPr marL="901700" indent="-547688">
              <a:buNone/>
            </a:pPr>
            <a:r>
              <a:rPr lang="en-US" dirty="0"/>
              <a:t>H1 :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/>
              <a:t>linear </a:t>
            </a:r>
            <a:r>
              <a:rPr lang="en-US" dirty="0" err="1"/>
              <a:t>antara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Y </a:t>
            </a:r>
            <a:r>
              <a:rPr lang="en-US" dirty="0" err="1" smtClean="0"/>
              <a:t>berarti</a:t>
            </a:r>
            <a:endParaRPr lang="id-ID" dirty="0"/>
          </a:p>
          <a:p>
            <a:endParaRPr lang="en-US" dirty="0" smtClean="0"/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/>
              <a:t>linearitas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x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y.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linearitas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485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1168</TotalTime>
  <Words>1351</Words>
  <Application>Microsoft Office PowerPoint</Application>
  <PresentationFormat>Widescreen</PresentationFormat>
  <Paragraphs>531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Equation</vt:lpstr>
      <vt:lpstr>ANALISIS REGRESI DAN ANALISIS KORELASI (1)</vt:lpstr>
      <vt:lpstr>Analisis Korelasi</vt:lpstr>
      <vt:lpstr>PowerPoint Presentation</vt:lpstr>
      <vt:lpstr>Pengantar Analisis Regresi dan Analisis Korelasi</vt:lpstr>
      <vt:lpstr>Uji Prasyarat Analisis Regresi</vt:lpstr>
      <vt:lpstr>Persamaan Regresi Linear Sederhana</vt:lpstr>
      <vt:lpstr>Persamaan Garis Regresi</vt:lpstr>
      <vt:lpstr>Prediksi</vt:lpstr>
      <vt:lpstr>Uji Linieritas dan Uji Keberartian Regresi</vt:lpstr>
      <vt:lpstr>PowerPoint Presentation</vt:lpstr>
      <vt:lpstr>Uji Keberartian Koefisien Regresi</vt:lpstr>
      <vt:lpstr>PowerPoint Presentation</vt:lpstr>
      <vt:lpstr>Koefisien Determinasi</vt:lpstr>
      <vt:lpstr>PowerPoint Presentation</vt:lpstr>
      <vt:lpstr>PowerPoint Presentation</vt:lpstr>
      <vt:lpstr>PowerPoint Presentation</vt:lpstr>
      <vt:lpstr>Uji Kelinearan dan Uji Keberartian Regresi</vt:lpstr>
      <vt:lpstr>Langkah mengerjakan secara manual: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Uji Keberartian Koefisien Regresi</vt:lpstr>
      <vt:lpstr>PowerPoint Presentation</vt:lpstr>
      <vt:lpstr>Koefisien Determinasi</vt:lpstr>
      <vt:lpstr>Latihan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 ASUMSI UNTUK ANALISIS REGRESI</dc:title>
  <dc:creator>Aspire-4730z</dc:creator>
  <cp:lastModifiedBy>Amalia</cp:lastModifiedBy>
  <cp:revision>75</cp:revision>
  <dcterms:created xsi:type="dcterms:W3CDTF">2021-12-05T15:18:53Z</dcterms:created>
  <dcterms:modified xsi:type="dcterms:W3CDTF">2025-01-02T05:15:50Z</dcterms:modified>
</cp:coreProperties>
</file>