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7DD32D-8E15-48ED-917D-375FF79AACD6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01FD7-62D9-4B39-A9FC-8CF27FF52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395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3BCBD1-63E4-4073-B2C9-EDD5C518E736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6141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EDE70F-3F26-42CB-B86B-FFBC125D376B}" type="slidenum">
              <a:rPr lang="en-US"/>
              <a:pPr/>
              <a:t>2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39527153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C21022-89BD-4195-9FBE-678B0EE1E242}" type="slidenum">
              <a:rPr lang="en-US"/>
              <a:pPr/>
              <a:t>3</a:t>
            </a:fld>
            <a:endParaRPr lang="en-US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11654469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1EA662-A8A2-40EA-BD55-55C8C6093417}" type="slidenum">
              <a:rPr lang="en-US"/>
              <a:pPr/>
              <a:t>4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6000" cy="3429000"/>
          </a:xfrm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3950592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17E06-4EE8-4B50-9359-D651AC84BB5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7C90-4D6B-4308-9975-171F01B89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030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17E06-4EE8-4B50-9359-D651AC84BB5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7C90-4D6B-4308-9975-171F01B89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701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17E06-4EE8-4B50-9359-D651AC84BB5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7C90-4D6B-4308-9975-171F01B89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593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17E06-4EE8-4B50-9359-D651AC84BB5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7C90-4D6B-4308-9975-171F01B89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880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17E06-4EE8-4B50-9359-D651AC84BB5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7C90-4D6B-4308-9975-171F01B89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440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17E06-4EE8-4B50-9359-D651AC84BB5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7C90-4D6B-4308-9975-171F01B89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192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17E06-4EE8-4B50-9359-D651AC84BB5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7C90-4D6B-4308-9975-171F01B89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291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17E06-4EE8-4B50-9359-D651AC84BB5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7C90-4D6B-4308-9975-171F01B89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4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17E06-4EE8-4B50-9359-D651AC84BB5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7C90-4D6B-4308-9975-171F01B89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48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17E06-4EE8-4B50-9359-D651AC84BB5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7C90-4D6B-4308-9975-171F01B89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365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17E06-4EE8-4B50-9359-D651AC84BB5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A7C90-4D6B-4308-9975-171F01B89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341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17E06-4EE8-4B50-9359-D651AC84BB5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A7C90-4D6B-4308-9975-171F01B89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8682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WordArt 3"/>
          <p:cNvSpPr>
            <a:spLocks noChangeArrowheads="1" noChangeShapeType="1" noTextEdit="1"/>
          </p:cNvSpPr>
          <p:nvPr/>
        </p:nvSpPr>
        <p:spPr bwMode="auto">
          <a:xfrm>
            <a:off x="2362200" y="2667000"/>
            <a:ext cx="72390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24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Calisto MT"/>
              </a:rPr>
              <a:t>LANDASAN PENGEMBANGAN MEDIA </a:t>
            </a:r>
          </a:p>
        </p:txBody>
      </p:sp>
    </p:spTree>
    <p:extLst>
      <p:ext uri="{BB962C8B-B14F-4D97-AF65-F5344CB8AC3E}">
        <p14:creationId xmlns:p14="http://schemas.microsoft.com/office/powerpoint/2010/main" val="63223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74638"/>
            <a:ext cx="9144000" cy="944562"/>
          </a:xfrm>
          <a:solidFill>
            <a:srgbClr val="FF0000"/>
          </a:solidFill>
        </p:spPr>
        <p:txBody>
          <a:bodyPr/>
          <a:lstStyle/>
          <a:p>
            <a:pPr eaLnBrk="1" hangingPunct="1"/>
            <a:r>
              <a:rPr lang="en-US" sz="4000" dirty="0">
                <a:solidFill>
                  <a:srgbClr val="FFFF00"/>
                </a:solidFill>
                <a:latin typeface="Berlin Sans FB" pitchFamily="34" charset="0"/>
              </a:rPr>
              <a:t>LANDASAN PENGGUNAAN MEDIA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2513014"/>
            <a:ext cx="5334000" cy="32781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folHlink"/>
                </a:solidFill>
                <a:latin typeface="Comic Sans MS" pitchFamily="66" charset="0"/>
              </a:rPr>
              <a:t>I HEAR I FORGET</a:t>
            </a:r>
          </a:p>
          <a:p>
            <a:pPr eaLnBrk="1" hangingPunct="1">
              <a:lnSpc>
                <a:spcPct val="90000"/>
              </a:lnSpc>
            </a:pPr>
            <a:endParaRPr lang="en-US" dirty="0" smtClean="0">
              <a:solidFill>
                <a:schemeClr val="folHlink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folHlink"/>
                </a:solidFill>
                <a:latin typeface="Comic Sans MS" pitchFamily="66" charset="0"/>
              </a:rPr>
              <a:t>I SEE I REMEMBER</a:t>
            </a:r>
          </a:p>
          <a:p>
            <a:pPr eaLnBrk="1" hangingPunct="1">
              <a:lnSpc>
                <a:spcPct val="90000"/>
              </a:lnSpc>
            </a:pPr>
            <a:endParaRPr lang="en-US" dirty="0" smtClean="0">
              <a:solidFill>
                <a:schemeClr val="folHlink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>
                <a:solidFill>
                  <a:schemeClr val="folHlink"/>
                </a:solidFill>
                <a:latin typeface="Comic Sans MS" pitchFamily="66" charset="0"/>
              </a:rPr>
              <a:t>* I DO I UNDERSTAND/ I KNOW</a:t>
            </a:r>
          </a:p>
        </p:txBody>
      </p:sp>
      <p:pic>
        <p:nvPicPr>
          <p:cNvPr id="21508" name="Picture 3" descr="1176.JPG"/>
          <p:cNvPicPr>
            <a:picLocks noChangeAspect="1"/>
          </p:cNvPicPr>
          <p:nvPr/>
        </p:nvPicPr>
        <p:blipFill>
          <a:blip r:embed="rId3"/>
          <a:srcRect t="17390"/>
          <a:stretch>
            <a:fillRect/>
          </a:stretch>
        </p:blipFill>
        <p:spPr bwMode="auto">
          <a:xfrm>
            <a:off x="8534400" y="1981200"/>
            <a:ext cx="1360488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4" descr="PUSIING.JPG"/>
          <p:cNvPicPr>
            <a:picLocks noChangeAspect="1"/>
          </p:cNvPicPr>
          <p:nvPr/>
        </p:nvPicPr>
        <p:blipFill>
          <a:blip r:embed="rId4"/>
          <a:srcRect l="6522" r="13043"/>
          <a:stretch>
            <a:fillRect/>
          </a:stretch>
        </p:blipFill>
        <p:spPr bwMode="auto">
          <a:xfrm>
            <a:off x="6705600" y="3098800"/>
            <a:ext cx="1676400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4" descr="O_040_0166"/>
          <p:cNvPicPr>
            <a:picLocks noChangeAspect="1" noChangeArrowheads="1"/>
          </p:cNvPicPr>
          <p:nvPr/>
        </p:nvPicPr>
        <p:blipFill>
          <a:blip r:embed="rId5"/>
          <a:srcRect b="9196"/>
          <a:stretch>
            <a:fillRect/>
          </a:stretch>
        </p:blipFill>
        <p:spPr bwMode="auto">
          <a:xfrm>
            <a:off x="7467600" y="4800600"/>
            <a:ext cx="1981200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54750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524000"/>
            <a:ext cx="2667000" cy="1143000"/>
          </a:xfrm>
          <a:solidFill>
            <a:srgbClr val="FF9933"/>
          </a:solidFill>
        </p:spPr>
        <p:txBody>
          <a:bodyPr/>
          <a:lstStyle/>
          <a:p>
            <a:pPr eaLnBrk="1" hangingPunct="1"/>
            <a:r>
              <a:rPr lang="en-US" sz="2000" b="1"/>
              <a:t>PENGALAMAN BELAJAR</a:t>
            </a:r>
            <a:br>
              <a:rPr lang="en-US" sz="2000" b="1"/>
            </a:br>
            <a:r>
              <a:rPr lang="en-US" sz="2000" b="1"/>
              <a:t>(GEORGE WILSON)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2705100"/>
            <a:ext cx="2667000" cy="1143000"/>
          </a:xfrm>
          <a:solidFill>
            <a:srgbClr val="FF9933"/>
          </a:solidFill>
        </p:spPr>
        <p:txBody>
          <a:bodyPr/>
          <a:lstStyle/>
          <a:p>
            <a:pPr eaLnBrk="1" hangingPunct="1"/>
            <a:r>
              <a:rPr lang="en-US" sz="1800"/>
              <a:t>82 % MATA</a:t>
            </a:r>
          </a:p>
          <a:p>
            <a:pPr eaLnBrk="1" hangingPunct="1"/>
            <a:r>
              <a:rPr lang="en-US" sz="1800"/>
              <a:t>12 % TELINGA</a:t>
            </a:r>
          </a:p>
          <a:p>
            <a:pPr eaLnBrk="1" hangingPunct="1"/>
            <a:r>
              <a:rPr lang="en-US" sz="1800"/>
              <a:t>6 %   LAINNYA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524000" y="304800"/>
            <a:ext cx="9144000" cy="946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err="1">
                <a:latin typeface="Berlin Sans FB" pitchFamily="34" charset="0"/>
              </a:rPr>
              <a:t>Pendapat</a:t>
            </a:r>
            <a:r>
              <a:rPr lang="en-US" sz="2800" dirty="0">
                <a:latin typeface="Berlin Sans FB" pitchFamily="34" charset="0"/>
              </a:rPr>
              <a:t> </a:t>
            </a:r>
            <a:r>
              <a:rPr lang="en-US" sz="2800" dirty="0" err="1">
                <a:latin typeface="Berlin Sans FB" pitchFamily="34" charset="0"/>
              </a:rPr>
              <a:t>Ahli</a:t>
            </a:r>
            <a:r>
              <a:rPr lang="en-US" sz="2800" dirty="0">
                <a:latin typeface="Berlin Sans FB" pitchFamily="34" charset="0"/>
              </a:rPr>
              <a:t> yang </a:t>
            </a:r>
            <a:r>
              <a:rPr lang="en-US" sz="2800" dirty="0" err="1">
                <a:latin typeface="Berlin Sans FB" pitchFamily="34" charset="0"/>
              </a:rPr>
              <a:t>Melandasi</a:t>
            </a:r>
            <a:r>
              <a:rPr lang="en-US" sz="2800" dirty="0">
                <a:latin typeface="Berlin Sans FB" pitchFamily="34" charset="0"/>
              </a:rPr>
              <a:t> PENGGUNAAN MEDIA DALAM PEMBELAJARAN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4876800" y="2705100"/>
            <a:ext cx="2362200" cy="1219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/>
              <a:t>75 % MATA</a:t>
            </a:r>
          </a:p>
          <a:p>
            <a:pPr marL="342900" indent="-342900">
              <a:spcBef>
                <a:spcPct val="20000"/>
              </a:spcBef>
            </a:pPr>
            <a:r>
              <a:rPr lang="en-US"/>
              <a:t>13 % TELINGA</a:t>
            </a:r>
          </a:p>
          <a:p>
            <a:pPr marL="342900" indent="-342900">
              <a:spcBef>
                <a:spcPct val="20000"/>
              </a:spcBef>
            </a:pPr>
            <a:r>
              <a:rPr lang="en-US"/>
              <a:t>12 % LAINNYA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4876800" y="1524000"/>
            <a:ext cx="2362200" cy="11128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/>
              <a:t>PENGALAMAN BELAJAR</a:t>
            </a:r>
            <a:br>
              <a:rPr lang="en-US" sz="2000" b="1"/>
            </a:br>
            <a:r>
              <a:rPr lang="en-US" sz="2000" b="1"/>
              <a:t>(EDGAR DALE)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7772400" y="1524000"/>
            <a:ext cx="2590800" cy="1143000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>
                <a:solidFill>
                  <a:srgbClr val="FFFF00"/>
                </a:solidFill>
              </a:rPr>
              <a:t>PENGALAMAN BELAJAR </a:t>
            </a:r>
            <a:br>
              <a:rPr lang="en-US" sz="2000" b="1">
                <a:solidFill>
                  <a:srgbClr val="FFFF00"/>
                </a:solidFill>
              </a:rPr>
            </a:br>
            <a:r>
              <a:rPr lang="en-US" sz="2000" b="1">
                <a:solidFill>
                  <a:srgbClr val="FFFF00"/>
                </a:solidFill>
              </a:rPr>
              <a:t>(HARGISON,1977)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7772400" y="2705100"/>
            <a:ext cx="2590800" cy="2514600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>
                <a:solidFill>
                  <a:srgbClr val="FFFF00"/>
                </a:solidFill>
              </a:rPr>
              <a:t>10% DARI YG DIDENGAR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>
                <a:solidFill>
                  <a:srgbClr val="FFFF00"/>
                </a:solidFill>
              </a:rPr>
              <a:t>50% DARI YG DILIHAT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>
                <a:solidFill>
                  <a:srgbClr val="FFFF00"/>
                </a:solidFill>
              </a:rPr>
              <a:t>60% DARI YG DIKATAKAN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>
                <a:solidFill>
                  <a:srgbClr val="FFFF00"/>
                </a:solidFill>
              </a:rPr>
              <a:t>90% DARI YG DILAKUKAN</a:t>
            </a:r>
          </a:p>
        </p:txBody>
      </p:sp>
      <p:sp>
        <p:nvSpPr>
          <p:cNvPr id="18441" name="AutoShape 9"/>
          <p:cNvSpPr>
            <a:spLocks noChangeArrowheads="1"/>
          </p:cNvSpPr>
          <p:nvPr/>
        </p:nvSpPr>
        <p:spPr bwMode="auto">
          <a:xfrm>
            <a:off x="1524000" y="5181600"/>
            <a:ext cx="9144000" cy="533400"/>
          </a:xfrm>
          <a:prstGeom prst="downArrowCallout">
            <a:avLst>
              <a:gd name="adj1" fmla="val 280000"/>
              <a:gd name="adj2" fmla="val 302143"/>
              <a:gd name="adj3" fmla="val 47394"/>
              <a:gd name="adj4" fmla="val 36458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8442" name="WordArt 10"/>
          <p:cNvSpPr>
            <a:spLocks noChangeArrowheads="1" noChangeShapeType="1" noTextEdit="1"/>
          </p:cNvSpPr>
          <p:nvPr/>
        </p:nvSpPr>
        <p:spPr bwMode="auto">
          <a:xfrm>
            <a:off x="3505201" y="5867400"/>
            <a:ext cx="50768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Media Pembelajaran</a:t>
            </a:r>
          </a:p>
        </p:txBody>
      </p:sp>
    </p:spTree>
    <p:extLst>
      <p:ext uri="{BB962C8B-B14F-4D97-AF65-F5344CB8AC3E}">
        <p14:creationId xmlns:p14="http://schemas.microsoft.com/office/powerpoint/2010/main" val="2950919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build="p" animBg="1"/>
      <p:bldP spid="18437" grpId="0" animBg="1"/>
      <p:bldP spid="18438" grpId="0" animBg="1"/>
      <p:bldP spid="18439" grpId="0" animBg="1"/>
      <p:bldP spid="18440" grpId="0" animBg="1"/>
      <p:bldP spid="18441" grpId="0" animBg="1"/>
      <p:bldP spid="1844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Line 13"/>
          <p:cNvSpPr>
            <a:spLocks noChangeShapeType="1"/>
          </p:cNvSpPr>
          <p:nvPr/>
        </p:nvSpPr>
        <p:spPr bwMode="auto">
          <a:xfrm>
            <a:off x="4267200" y="26670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23555" name="Line 14"/>
          <p:cNvSpPr>
            <a:spLocks noChangeShapeType="1"/>
          </p:cNvSpPr>
          <p:nvPr/>
        </p:nvSpPr>
        <p:spPr bwMode="auto">
          <a:xfrm>
            <a:off x="4038600" y="32004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23556" name="Line 15"/>
          <p:cNvSpPr>
            <a:spLocks noChangeShapeType="1"/>
          </p:cNvSpPr>
          <p:nvPr/>
        </p:nvSpPr>
        <p:spPr bwMode="auto">
          <a:xfrm>
            <a:off x="3810000" y="358140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23557" name="Line 16"/>
          <p:cNvSpPr>
            <a:spLocks noChangeShapeType="1"/>
          </p:cNvSpPr>
          <p:nvPr/>
        </p:nvSpPr>
        <p:spPr bwMode="auto">
          <a:xfrm>
            <a:off x="3657600" y="40386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23558" name="Line 17"/>
          <p:cNvSpPr>
            <a:spLocks noChangeShapeType="1"/>
          </p:cNvSpPr>
          <p:nvPr/>
        </p:nvSpPr>
        <p:spPr bwMode="auto">
          <a:xfrm>
            <a:off x="3352800" y="4648200"/>
            <a:ext cx="419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23559" name="Line 18"/>
          <p:cNvSpPr>
            <a:spLocks noChangeShapeType="1"/>
          </p:cNvSpPr>
          <p:nvPr/>
        </p:nvSpPr>
        <p:spPr bwMode="auto">
          <a:xfrm>
            <a:off x="3048000" y="52578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23560" name="Line 19"/>
          <p:cNvSpPr>
            <a:spLocks noChangeShapeType="1"/>
          </p:cNvSpPr>
          <p:nvPr/>
        </p:nvSpPr>
        <p:spPr bwMode="auto">
          <a:xfrm>
            <a:off x="4648200" y="1933575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23561" name="Line 20"/>
          <p:cNvSpPr>
            <a:spLocks noChangeShapeType="1"/>
          </p:cNvSpPr>
          <p:nvPr/>
        </p:nvSpPr>
        <p:spPr bwMode="auto">
          <a:xfrm>
            <a:off x="4876800" y="1462088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23562" name="Text Box 21"/>
          <p:cNvSpPr txBox="1">
            <a:spLocks noChangeArrowheads="1"/>
          </p:cNvSpPr>
          <p:nvPr/>
        </p:nvSpPr>
        <p:spPr bwMode="auto">
          <a:xfrm>
            <a:off x="1524000" y="1"/>
            <a:ext cx="9144000" cy="4667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FF00"/>
                </a:solidFill>
                <a:latin typeface="Berlin Sans FB" pitchFamily="34" charset="0"/>
                <a:cs typeface="Arial" charset="0"/>
              </a:rPr>
              <a:t>Kerucut Pengalaman Edgar Dale</a:t>
            </a:r>
          </a:p>
        </p:txBody>
      </p:sp>
      <p:sp>
        <p:nvSpPr>
          <p:cNvPr id="23563" name="Line 22"/>
          <p:cNvSpPr>
            <a:spLocks noChangeShapeType="1"/>
          </p:cNvSpPr>
          <p:nvPr/>
        </p:nvSpPr>
        <p:spPr bwMode="auto">
          <a:xfrm flipH="1">
            <a:off x="9829800" y="990600"/>
            <a:ext cx="50800" cy="4495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23564" name="Text Box 23"/>
          <p:cNvSpPr txBox="1">
            <a:spLocks noChangeArrowheads="1"/>
          </p:cNvSpPr>
          <p:nvPr/>
        </p:nvSpPr>
        <p:spPr bwMode="auto">
          <a:xfrm>
            <a:off x="9296400" y="609601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>
                <a:solidFill>
                  <a:srgbClr val="002060"/>
                </a:solidFill>
                <a:cs typeface="Arial" charset="0"/>
              </a:rPr>
              <a:t>Abstrak</a:t>
            </a:r>
            <a:r>
              <a:rPr lang="en-US" b="1" dirty="0">
                <a:solidFill>
                  <a:srgbClr val="002060"/>
                </a:solidFill>
                <a:cs typeface="Arial" charset="0"/>
              </a:rPr>
              <a:t> </a:t>
            </a:r>
          </a:p>
        </p:txBody>
      </p:sp>
      <p:sp>
        <p:nvSpPr>
          <p:cNvPr id="23565" name="Text Box 24"/>
          <p:cNvSpPr txBox="1">
            <a:spLocks noChangeArrowheads="1"/>
          </p:cNvSpPr>
          <p:nvPr/>
        </p:nvSpPr>
        <p:spPr bwMode="auto">
          <a:xfrm>
            <a:off x="9372600" y="5486400"/>
            <a:ext cx="1219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solidFill>
                  <a:srgbClr val="002060"/>
                </a:solidFill>
                <a:cs typeface="Arial" charset="0"/>
              </a:rPr>
              <a:t>Konkret</a:t>
            </a:r>
            <a:endParaRPr lang="en-US" b="1" dirty="0">
              <a:solidFill>
                <a:srgbClr val="002060"/>
              </a:solidFill>
              <a:cs typeface="Arial" charset="0"/>
            </a:endParaRPr>
          </a:p>
        </p:txBody>
      </p:sp>
      <p:pic>
        <p:nvPicPr>
          <p:cNvPr id="23566" name="Picture 4" descr="dalescone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762001"/>
            <a:ext cx="6934200" cy="554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7" name="Rectangle 27"/>
          <p:cNvSpPr>
            <a:spLocks noChangeArrowheads="1"/>
          </p:cNvSpPr>
          <p:nvPr/>
        </p:nvSpPr>
        <p:spPr bwMode="auto">
          <a:xfrm>
            <a:off x="1524000" y="6400800"/>
            <a:ext cx="91440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16" name="Rectangle 15"/>
          <p:cNvSpPr/>
          <p:nvPr/>
        </p:nvSpPr>
        <p:spPr>
          <a:xfrm>
            <a:off x="1524000" y="6096000"/>
            <a:ext cx="9144000" cy="228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02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5908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86</Words>
  <Application>Microsoft Office PowerPoint</Application>
  <PresentationFormat>Widescreen</PresentationFormat>
  <Paragraphs>29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Berlin Sans FB</vt:lpstr>
      <vt:lpstr>Calibri</vt:lpstr>
      <vt:lpstr>Calibri Light</vt:lpstr>
      <vt:lpstr>Calisto MT</vt:lpstr>
      <vt:lpstr>Comic Sans MS</vt:lpstr>
      <vt:lpstr>Office Theme</vt:lpstr>
      <vt:lpstr>PowerPoint Presentation</vt:lpstr>
      <vt:lpstr>LANDASAN PENGGUNAAN MEDIA</vt:lpstr>
      <vt:lpstr>PENGALAMAN BELAJAR (GEORGE WILSON)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KTP_FIP</dc:creator>
  <cp:lastModifiedBy>KTP_FIP</cp:lastModifiedBy>
  <cp:revision>1</cp:revision>
  <dcterms:created xsi:type="dcterms:W3CDTF">2016-12-01T06:38:13Z</dcterms:created>
  <dcterms:modified xsi:type="dcterms:W3CDTF">2016-12-01T06:39:27Z</dcterms:modified>
</cp:coreProperties>
</file>