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ppt/activeX/activeX3.xml" ContentType="application/vnd.ms-office.activeX+xml"/>
  <Override PartName="/ppt/tags/tag3.xml" ContentType="application/vnd.openxmlformats-officedocument.presentationml.tags+xml"/>
  <Override PartName="/ppt/activeX/activeX4.xml" ContentType="application/vnd.ms-office.activeX+xml"/>
  <Override PartName="/ppt/tags/tag4.xml" ContentType="application/vnd.openxmlformats-officedocument.presentationml.tags+xml"/>
  <Override PartName="/ppt/activeX/activeX5.xml" ContentType="application/vnd.ms-office.activeX+xml"/>
  <Override PartName="/ppt/tags/tag5.xml" ContentType="application/vnd.openxmlformats-officedocument.presentationml.tags+xml"/>
  <Override PartName="/ppt/activeX/activeX6.xml" ContentType="application/vnd.ms-office.activeX+xml"/>
  <Override PartName="/ppt/tags/tag6.xml" ContentType="application/vnd.openxmlformats-officedocument.presentationml.tags+xml"/>
  <Override PartName="/ppt/activeX/activeX7.xml" ContentType="application/vnd.ms-office.activeX+xml"/>
  <Override PartName="/ppt/tags/tag7.xml" ContentType="application/vnd.openxmlformats-officedocument.presentationml.tags+xml"/>
  <Override PartName="/ppt/activeX/activeX8.xml" ContentType="application/vnd.ms-office.activeX+xml"/>
  <Override PartName="/ppt/tags/tag8.xml" ContentType="application/vnd.openxmlformats-officedocument.presentationml.tags+xml"/>
  <Override PartName="/ppt/activeX/activeX9.xml" ContentType="application/vnd.ms-office.activeX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326" r:id="rId3"/>
    <p:sldId id="312" r:id="rId4"/>
    <p:sldId id="262" r:id="rId5"/>
    <p:sldId id="325" r:id="rId6"/>
    <p:sldId id="266" r:id="rId7"/>
    <p:sldId id="268" r:id="rId8"/>
    <p:sldId id="270" r:id="rId9"/>
    <p:sldId id="273" r:id="rId10"/>
    <p:sldId id="275" r:id="rId11"/>
    <p:sldId id="276" r:id="rId12"/>
    <p:sldId id="277" r:id="rId13"/>
    <p:sldId id="278" r:id="rId14"/>
    <p:sldId id="279" r:id="rId15"/>
    <p:sldId id="281" r:id="rId16"/>
    <p:sldId id="285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7" r:id="rId33"/>
    <p:sldId id="333" r:id="rId34"/>
    <p:sldId id="349" r:id="rId35"/>
    <p:sldId id="350" r:id="rId36"/>
    <p:sldId id="337" r:id="rId37"/>
    <p:sldId id="351" r:id="rId38"/>
    <p:sldId id="352" r:id="rId39"/>
    <p:sldId id="338" r:id="rId40"/>
    <p:sldId id="353" r:id="rId41"/>
    <p:sldId id="354" r:id="rId42"/>
    <p:sldId id="339" r:id="rId43"/>
    <p:sldId id="341" r:id="rId44"/>
    <p:sldId id="342" r:id="rId45"/>
    <p:sldId id="343" r:id="rId46"/>
    <p:sldId id="346" r:id="rId47"/>
    <p:sldId id="34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295" autoAdjust="0"/>
  </p:normalViewPr>
  <p:slideViewPr>
    <p:cSldViewPr>
      <p:cViewPr varScale="1">
        <p:scale>
          <a:sx n="63" d="100"/>
          <a:sy n="63" d="100"/>
        </p:scale>
        <p:origin x="14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EEE7F-15BC-4F06-BD9F-BC7F245A44D2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5C6F8-CA80-45F3-A6B7-A543EF6A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5345-0999-4043-BA4B-381F7DF06B63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ED6CE-8C2C-4C4A-8C0C-384B187C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12" Type="http://schemas.openxmlformats.org/officeDocument/2006/relationships/slide" Target="slide36.xml"/><Relationship Id="rId17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image" Target="../media/image8.emf"/><Relationship Id="rId1" Type="http://schemas.openxmlformats.org/officeDocument/2006/relationships/control" Target="../activeX/activeX1.xml"/><Relationship Id="rId6" Type="http://schemas.openxmlformats.org/officeDocument/2006/relationships/image" Target="../media/image3.jpe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7.jpeg"/><Relationship Id="rId10" Type="http://schemas.openxmlformats.org/officeDocument/2006/relationships/slide" Target="slide34.xml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control" Target="../activeX/activeX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control" Target="../activeX/activeX3.xml"/><Relationship Id="rId6" Type="http://schemas.openxmlformats.org/officeDocument/2006/relationships/slide" Target="slide33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control" Target="../activeX/activeX9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Relationship Id="rId9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control" Target="../activeX/activeX4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tags" Target="../tags/tag5.xml"/><Relationship Id="rId1" Type="http://schemas.openxmlformats.org/officeDocument/2006/relationships/control" Target="../activeX/activeX5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6.xml"/><Relationship Id="rId2" Type="http://schemas.openxmlformats.org/officeDocument/2006/relationships/tags" Target="../tags/tag6.xml"/><Relationship Id="rId1" Type="http://schemas.openxmlformats.org/officeDocument/2006/relationships/control" Target="../activeX/activeX6.xml"/><Relationship Id="rId6" Type="http://schemas.openxmlformats.org/officeDocument/2006/relationships/slide" Target="slide16.xml"/><Relationship Id="rId11" Type="http://schemas.openxmlformats.org/officeDocument/2006/relationships/image" Target="../media/image9.png"/><Relationship Id="rId5" Type="http://schemas.openxmlformats.org/officeDocument/2006/relationships/slide" Target="slide15.xml"/><Relationship Id="rId10" Type="http://schemas.openxmlformats.org/officeDocument/2006/relationships/image" Target="../media/image7.jpeg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control" Target="../activeX/activeX7.xml"/><Relationship Id="rId6" Type="http://schemas.openxmlformats.org/officeDocument/2006/relationships/image" Target="../media/image7.jpe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control" Target="../activeX/activeX8.xml"/><Relationship Id="rId6" Type="http://schemas.openxmlformats.org/officeDocument/2006/relationships/image" Target="../media/image7.jpeg"/><Relationship Id="rId5" Type="http://schemas.openxmlformats.org/officeDocument/2006/relationships/slide" Target="slide6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" y="1714488"/>
            <a:ext cx="2357422" cy="3874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594" y="1"/>
            <a:ext cx="1495665" cy="112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9" y="1"/>
            <a:ext cx="1428760" cy="116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0170" y="-17665"/>
            <a:ext cx="1571604" cy="122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17"/>
          <p:cNvGrpSpPr/>
          <p:nvPr/>
        </p:nvGrpSpPr>
        <p:grpSpPr>
          <a:xfrm rot="10800000">
            <a:off x="-4380" y="1142985"/>
            <a:ext cx="9148381" cy="571481"/>
            <a:chOff x="0" y="4714890"/>
            <a:chExt cx="9148381" cy="428610"/>
          </a:xfrm>
        </p:grpSpPr>
        <p:sp>
          <p:nvSpPr>
            <p:cNvPr id="20" name="Freeform 19"/>
            <p:cNvSpPr/>
            <p:nvPr/>
          </p:nvSpPr>
          <p:spPr>
            <a:xfrm>
              <a:off x="6433801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2"/>
          <p:cNvGrpSpPr/>
          <p:nvPr/>
        </p:nvGrpSpPr>
        <p:grpSpPr>
          <a:xfrm>
            <a:off x="91671" y="3370280"/>
            <a:ext cx="2161559" cy="476254"/>
            <a:chOff x="2389087" y="1428742"/>
            <a:chExt cx="2325789" cy="357190"/>
          </a:xfrm>
        </p:grpSpPr>
        <p:sp>
          <p:nvSpPr>
            <p:cNvPr id="44" name="Rectangle 43"/>
            <p:cNvSpPr/>
            <p:nvPr/>
          </p:nvSpPr>
          <p:spPr>
            <a:xfrm>
              <a:off x="2643174" y="1428742"/>
              <a:ext cx="2071702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757242" y="1521952"/>
              <a:ext cx="1305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4825568">
              <a:off x="2460525" y="1401844"/>
              <a:ext cx="285752" cy="428628"/>
            </a:xfrm>
            <a:prstGeom prst="arc">
              <a:avLst>
                <a:gd name="adj1" fmla="val 16200000"/>
                <a:gd name="adj2" fmla="val 115393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3"/>
          <p:cNvGrpSpPr/>
          <p:nvPr/>
        </p:nvGrpSpPr>
        <p:grpSpPr>
          <a:xfrm>
            <a:off x="121073" y="1904989"/>
            <a:ext cx="2132254" cy="476254"/>
            <a:chOff x="2389087" y="1428742"/>
            <a:chExt cx="2325789" cy="357190"/>
          </a:xfrm>
        </p:grpSpPr>
        <p:sp>
          <p:nvSpPr>
            <p:cNvPr id="65" name="Rectangle 64"/>
            <p:cNvSpPr/>
            <p:nvPr/>
          </p:nvSpPr>
          <p:spPr>
            <a:xfrm>
              <a:off x="2643174" y="1428742"/>
              <a:ext cx="2071702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757242" y="1521952"/>
              <a:ext cx="1305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 rot="4825568">
              <a:off x="2460525" y="1401844"/>
              <a:ext cx="285752" cy="428628"/>
            </a:xfrm>
            <a:prstGeom prst="arc">
              <a:avLst>
                <a:gd name="adj1" fmla="val 16200000"/>
                <a:gd name="adj2" fmla="val 115393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hlinkClick r:id="rId7" action="ppaction://hlinksldjump" highlightClick="1">
              <a:snd r:embed="rId8" name="click.wav"/>
            </a:hlinkClick>
          </p:cNvPr>
          <p:cNvSpPr txBox="1"/>
          <p:nvPr/>
        </p:nvSpPr>
        <p:spPr>
          <a:xfrm>
            <a:off x="500035" y="1844824"/>
            <a:ext cx="1689521" cy="526286"/>
          </a:xfrm>
          <a:prstGeom prst="rect">
            <a:avLst/>
          </a:prstGeom>
          <a:noFill/>
        </p:spPr>
        <p:txBody>
          <a:bodyPr wrap="square" lIns="94476" tIns="47238" rIns="94476" bIns="47238" rtlCol="0">
            <a:spAutoFit/>
          </a:bodyPr>
          <a:lstStyle/>
          <a:p>
            <a:pPr algn="ctr"/>
            <a:r>
              <a:rPr lang="en-US" sz="1400" b="1" dirty="0"/>
              <a:t>SUB CPMK dan </a:t>
            </a:r>
            <a:r>
              <a:rPr lang="en-US" sz="1400" b="1" dirty="0" err="1"/>
              <a:t>Indikator</a:t>
            </a:r>
            <a:endParaRPr lang="en-US" sz="1400" b="1" dirty="0"/>
          </a:p>
        </p:txBody>
      </p:sp>
      <p:grpSp>
        <p:nvGrpSpPr>
          <p:cNvPr id="10" name="Group 68"/>
          <p:cNvGrpSpPr/>
          <p:nvPr/>
        </p:nvGrpSpPr>
        <p:grpSpPr>
          <a:xfrm>
            <a:off x="106186" y="2608936"/>
            <a:ext cx="2144982" cy="476254"/>
            <a:chOff x="2389087" y="1428742"/>
            <a:chExt cx="2325789" cy="357190"/>
          </a:xfrm>
        </p:grpSpPr>
        <p:sp>
          <p:nvSpPr>
            <p:cNvPr id="70" name="Rectangle 69"/>
            <p:cNvSpPr/>
            <p:nvPr/>
          </p:nvSpPr>
          <p:spPr>
            <a:xfrm>
              <a:off x="2643174" y="1428742"/>
              <a:ext cx="2071702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757242" y="1521952"/>
              <a:ext cx="1305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 rot="4825568">
              <a:off x="2460525" y="1401844"/>
              <a:ext cx="285752" cy="428628"/>
            </a:xfrm>
            <a:prstGeom prst="arc">
              <a:avLst>
                <a:gd name="adj1" fmla="val 16200000"/>
                <a:gd name="adj2" fmla="val 115393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hlinkClick r:id="rId7" action="ppaction://hlinksldjump" highlightClick="1">
              <a:snd r:embed="rId8" name="click.wav"/>
            </a:hlinkClick>
          </p:cNvPr>
          <p:cNvSpPr txBox="1"/>
          <p:nvPr/>
        </p:nvSpPr>
        <p:spPr>
          <a:xfrm>
            <a:off x="571472" y="2615289"/>
            <a:ext cx="921895" cy="310842"/>
          </a:xfrm>
          <a:prstGeom prst="rect">
            <a:avLst/>
          </a:prstGeom>
          <a:noFill/>
        </p:spPr>
        <p:txBody>
          <a:bodyPr wrap="none" lIns="94476" tIns="47238" rIns="94476" bIns="47238" rtlCol="0">
            <a:spAutoFit/>
          </a:bodyPr>
          <a:lstStyle/>
          <a:p>
            <a:r>
              <a:rPr lang="en-US" sz="1400" b="1" dirty="0" err="1"/>
              <a:t>Apersepsi</a:t>
            </a:r>
            <a:endParaRPr lang="en-US" sz="1400" b="1" dirty="0"/>
          </a:p>
        </p:txBody>
      </p:sp>
      <p:grpSp>
        <p:nvGrpSpPr>
          <p:cNvPr id="11" name="Group 74"/>
          <p:cNvGrpSpPr/>
          <p:nvPr/>
        </p:nvGrpSpPr>
        <p:grpSpPr>
          <a:xfrm>
            <a:off x="108066" y="4077072"/>
            <a:ext cx="2144982" cy="476254"/>
            <a:chOff x="2389087" y="1428742"/>
            <a:chExt cx="2325789" cy="357190"/>
          </a:xfrm>
        </p:grpSpPr>
        <p:sp>
          <p:nvSpPr>
            <p:cNvPr id="76" name="Rectangle 75"/>
            <p:cNvSpPr/>
            <p:nvPr/>
          </p:nvSpPr>
          <p:spPr>
            <a:xfrm>
              <a:off x="2643174" y="1428742"/>
              <a:ext cx="2071702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757242" y="1521952"/>
              <a:ext cx="1305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 rot="4825568">
              <a:off x="2460525" y="1401844"/>
              <a:ext cx="285752" cy="428628"/>
            </a:xfrm>
            <a:prstGeom prst="arc">
              <a:avLst>
                <a:gd name="adj1" fmla="val 16200000"/>
                <a:gd name="adj2" fmla="val 115393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8"/>
          <p:cNvGrpSpPr/>
          <p:nvPr/>
        </p:nvGrpSpPr>
        <p:grpSpPr>
          <a:xfrm>
            <a:off x="106186" y="4869160"/>
            <a:ext cx="2144982" cy="476254"/>
            <a:chOff x="2389087" y="1428742"/>
            <a:chExt cx="2325789" cy="357190"/>
          </a:xfrm>
        </p:grpSpPr>
        <p:sp>
          <p:nvSpPr>
            <p:cNvPr id="80" name="Rectangle 79"/>
            <p:cNvSpPr/>
            <p:nvPr/>
          </p:nvSpPr>
          <p:spPr>
            <a:xfrm>
              <a:off x="2643174" y="1428742"/>
              <a:ext cx="2071702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757242" y="1521952"/>
              <a:ext cx="1305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4825568">
              <a:off x="2460525" y="1401844"/>
              <a:ext cx="285752" cy="428628"/>
            </a:xfrm>
            <a:prstGeom prst="arc">
              <a:avLst>
                <a:gd name="adj1" fmla="val 16200000"/>
                <a:gd name="adj2" fmla="val 115393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3525325" y="1705416"/>
            <a:ext cx="4929222" cy="664785"/>
          </a:xfrm>
          <a:prstGeom prst="rect">
            <a:avLst/>
          </a:prstGeom>
        </p:spPr>
        <p:txBody>
          <a:bodyPr wrap="square" lIns="94476" tIns="47238" rIns="94476" bIns="47238">
            <a:spAutoFit/>
          </a:bodyPr>
          <a:lstStyle/>
          <a:p>
            <a:pPr algn="ctr"/>
            <a:r>
              <a:rPr lang="en-US" sz="3700" b="1" dirty="0" err="1"/>
              <a:t>Konsep</a:t>
            </a:r>
            <a:r>
              <a:rPr lang="en-US" sz="3700" b="1" dirty="0"/>
              <a:t> </a:t>
            </a:r>
            <a:r>
              <a:rPr lang="en-US" sz="3700" b="1" dirty="0" err="1"/>
              <a:t>Bilangan</a:t>
            </a:r>
            <a:endParaRPr lang="en-US" sz="3700" b="1" dirty="0"/>
          </a:p>
        </p:txBody>
      </p:sp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3773" y="2521850"/>
            <a:ext cx="4000528" cy="76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5409341" y="4426864"/>
            <a:ext cx="1046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Materi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891677" y="5061869"/>
            <a:ext cx="423901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BILANGAN BULAT</a:t>
            </a:r>
          </a:p>
        </p:txBody>
      </p:sp>
      <p:sp>
        <p:nvSpPr>
          <p:cNvPr id="58" name="TextBox 57">
            <a:hlinkClick r:id="rId10" action="ppaction://hlinksldjump" highlightClick="1">
              <a:snd r:embed="rId8" name="click.wav"/>
            </a:hlinkClick>
          </p:cNvPr>
          <p:cNvSpPr txBox="1"/>
          <p:nvPr/>
        </p:nvSpPr>
        <p:spPr>
          <a:xfrm>
            <a:off x="571472" y="414338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Contoh</a:t>
            </a:r>
            <a:r>
              <a:rPr lang="en-US" sz="1400" b="1" dirty="0"/>
              <a:t> </a:t>
            </a:r>
            <a:r>
              <a:rPr lang="en-US" sz="1400" b="1" dirty="0" err="1"/>
              <a:t>Soal</a:t>
            </a:r>
            <a:r>
              <a:rPr lang="en-US" sz="1400" b="1" dirty="0"/>
              <a:t> </a:t>
            </a:r>
          </a:p>
        </p:txBody>
      </p:sp>
      <p:sp>
        <p:nvSpPr>
          <p:cNvPr id="60" name="TextBox 59">
            <a:hlinkClick r:id="rId11" action="ppaction://hlinksldjump" highlightClick="1">
              <a:snd r:embed="rId8" name="click.wav"/>
            </a:hlinkClick>
          </p:cNvPr>
          <p:cNvSpPr txBox="1"/>
          <p:nvPr/>
        </p:nvSpPr>
        <p:spPr>
          <a:xfrm>
            <a:off x="528643" y="3429000"/>
            <a:ext cx="687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Materi</a:t>
            </a:r>
            <a:endParaRPr lang="en-US" sz="1400" b="1" dirty="0"/>
          </a:p>
        </p:txBody>
      </p:sp>
      <p:sp>
        <p:nvSpPr>
          <p:cNvPr id="61" name="TextBox 60">
            <a:hlinkClick r:id="rId12" action="ppaction://hlinksldjump"/>
          </p:cNvPr>
          <p:cNvSpPr txBox="1"/>
          <p:nvPr/>
        </p:nvSpPr>
        <p:spPr>
          <a:xfrm>
            <a:off x="692648" y="4891696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Games . . 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0174F3-55B8-9D34-8D48-671C7A68FC9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" b="52057"/>
          <a:stretch/>
        </p:blipFill>
        <p:spPr>
          <a:xfrm>
            <a:off x="2966221" y="80846"/>
            <a:ext cx="3211557" cy="98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66E32D-DCF6-CA94-A460-FEEFFA9DCEB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36772" r="26576" b="9135"/>
          <a:stretch/>
        </p:blipFill>
        <p:spPr>
          <a:xfrm>
            <a:off x="6274286" y="104614"/>
            <a:ext cx="1000427" cy="119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34BFD7-5814-2602-5DB2-2B08508BE8CB}"/>
              </a:ext>
            </a:extLst>
          </p:cNvPr>
          <p:cNvSpPr txBox="1"/>
          <p:nvPr/>
        </p:nvSpPr>
        <p:spPr>
          <a:xfrm>
            <a:off x="4599920" y="3626784"/>
            <a:ext cx="266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Pembelajaran</a:t>
            </a:r>
            <a:r>
              <a:rPr lang="en-US" sz="2400" b="1" dirty="0"/>
              <a:t> di SD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EFFB25-FC21-5650-E605-6D5DB2972E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20" y="1560700"/>
            <a:ext cx="1063280" cy="939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195AA7-2EBB-62FF-D11B-80D66E460F0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301" y="1635481"/>
            <a:ext cx="994410" cy="912495"/>
          </a:xfrm>
          <a:prstGeom prst="rect">
            <a:avLst/>
          </a:prstGeom>
          <a:noFill/>
          <a:ln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r:id="rId1" imgW="5904762" imgH="285866"/>
        </mc:Choice>
        <mc:Fallback>
          <p:control r:id="rId1" imgW="5904762" imgH="285866">
            <p:pic>
              <p:nvPicPr>
                <p:cNvPr id="7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6165850"/>
                  <a:ext cx="59055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7544" y="2276872"/>
            <a:ext cx="588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Sifat-sifat Penjumlahan pada bilangan bulat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5536" y="285293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Sifat tertutup</a:t>
            </a:r>
          </a:p>
          <a:p>
            <a:r>
              <a:rPr lang="it-IT" sz="2400" dirty="0"/>
              <a:t>       Perhatikan contoh di bawah ini:</a:t>
            </a:r>
          </a:p>
          <a:p>
            <a:pPr marL="623888" indent="-174625">
              <a:buFont typeface="+mj-lt"/>
              <a:buAutoNum type="alphaLcPeriod"/>
            </a:pPr>
            <a:r>
              <a:rPr lang="en-US" sz="2400" dirty="0"/>
              <a:t>	2 + 9 = 11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2 dan  9 adalah bilangan bulat.</a:t>
            </a:r>
          </a:p>
          <a:p>
            <a:pPr marL="623888" indent="-174625"/>
            <a:r>
              <a:rPr lang="en-US" sz="2400" dirty="0"/>
              <a:t>     </a:t>
            </a:r>
            <a:r>
              <a:rPr lang="sv-SE" sz="2400" dirty="0"/>
              <a:t>Hasil penjumlahannya 11, juga bilangan bulat. </a:t>
            </a:r>
          </a:p>
          <a:p>
            <a:pPr marL="623888" indent="-174625"/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2915816" y="364502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07904" y="364502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67944" y="40050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32040" y="3645024"/>
            <a:ext cx="187220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084440" y="4033530"/>
            <a:ext cx="187220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043608" y="4725144"/>
            <a:ext cx="7704856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Untuk setiap bilangan bulat </a:t>
            </a:r>
            <a:r>
              <a:rPr lang="en-US" sz="2800" i="1" dirty="0">
                <a:solidFill>
                  <a:schemeClr val="tx1"/>
                </a:solidFill>
              </a:rPr>
              <a:t>a dan b, jika a + b = c, maka c juga bilangan bulat.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0430" y="1500174"/>
            <a:ext cx="38576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Penjumlahan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ounded Rectangle 20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B5AF3-F77F-81CB-A101-195EDC621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4" y="184043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7" grpId="0" animBg="1"/>
      <p:bldP spid="38" grpId="1" animBg="1"/>
      <p:bldP spid="38" grpId="2" animBg="1"/>
      <p:bldP spid="39" grpId="0" animBg="1"/>
      <p:bldP spid="39" grpId="1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7544" y="2276872"/>
            <a:ext cx="588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Sifat-sifat Penjumlahan pada bilangan bulat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5536" y="285293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/>
              <a:t>2. Sifat </a:t>
            </a:r>
            <a:r>
              <a:rPr lang="en-US" sz="2400" dirty="0" err="1"/>
              <a:t>komutatif</a:t>
            </a:r>
            <a:r>
              <a:rPr lang="en-US" sz="2400" dirty="0"/>
              <a:t> (pertukaran)</a:t>
            </a:r>
          </a:p>
          <a:p>
            <a:r>
              <a:rPr lang="en-US" sz="2400" dirty="0"/>
              <a:t>Perhatikan beberapa contoh berikut:</a:t>
            </a:r>
          </a:p>
          <a:p>
            <a:r>
              <a:rPr lang="en-US" sz="2400" dirty="0"/>
              <a:t>a. 5 + 7 = 12</a:t>
            </a:r>
          </a:p>
          <a:p>
            <a:r>
              <a:rPr lang="en-US" sz="2400" dirty="0"/>
              <a:t>    7 + 5 = 12</a:t>
            </a:r>
          </a:p>
          <a:p>
            <a:endParaRPr lang="en-US" sz="2400" dirty="0"/>
          </a:p>
          <a:p>
            <a:r>
              <a:rPr lang="it-IT" sz="2400" dirty="0"/>
              <a:t>    Jadi, 5 + 7   =   7 + 5</a:t>
            </a:r>
            <a:endParaRPr lang="en-US" sz="2400" dirty="0"/>
          </a:p>
        </p:txBody>
      </p:sp>
      <p:sp>
        <p:nvSpPr>
          <p:cNvPr id="21" name="Curved Down Arrow 20"/>
          <p:cNvSpPr/>
          <p:nvPr/>
        </p:nvSpPr>
        <p:spPr>
          <a:xfrm>
            <a:off x="1418162" y="4415666"/>
            <a:ext cx="1728192" cy="396000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1763688" y="5113650"/>
            <a:ext cx="864096" cy="25956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7584" y="5431272"/>
            <a:ext cx="7704856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Untuk setiap bilangan bulat </a:t>
            </a:r>
            <a:r>
              <a:rPr lang="en-US" sz="2800" i="1" dirty="0">
                <a:solidFill>
                  <a:schemeClr val="tx1"/>
                </a:solidFill>
              </a:rPr>
              <a:t>a dan b,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selalu berlaku a + b = b + a.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0430" y="1500174"/>
            <a:ext cx="38576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Penjumlahan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CBAC4-BB0F-C7F8-03E2-6DF7F4AF9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772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728040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2500298" y="214290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1643050"/>
            <a:ext cx="588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Sifat-sifat Penjumlahan pada bilangan bulat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5536" y="20002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/>
              <a:t>3.   Sifat asosiatif (pengelompokan) terhadap penjumlahan bilangan bulat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9592" y="2786058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Perhatikan contoh-contoh berikut ini:</a:t>
            </a:r>
          </a:p>
          <a:p>
            <a:r>
              <a:rPr lang="en-US" sz="2400" dirty="0"/>
              <a:t>(–5 + 7) + 8 = 2 + 8 = 10</a:t>
            </a:r>
          </a:p>
          <a:p>
            <a:r>
              <a:rPr lang="en-US" sz="2400" dirty="0"/>
              <a:t>–5 + (7 + 8) = –5 + 15 = 10</a:t>
            </a:r>
          </a:p>
          <a:p>
            <a:r>
              <a:rPr lang="it-IT" sz="2400" dirty="0"/>
              <a:t>Jadi, (–5 + 7) + 8 = –5 + (7 + 8)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986676" y="3214686"/>
            <a:ext cx="93600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19776" y="3929066"/>
            <a:ext cx="93600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27584" y="4572008"/>
            <a:ext cx="7704856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Untuk setiap bilangan bulat </a:t>
            </a:r>
            <a:r>
              <a:rPr lang="en-US" sz="2800" i="1" dirty="0">
                <a:solidFill>
                  <a:schemeClr val="tx1"/>
                </a:solidFill>
              </a:rPr>
              <a:t>a , b dan c,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selalu berlaku (a + b) + c = a + (b + c)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0430" y="1109947"/>
            <a:ext cx="38576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Penjumlahan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A9C68-9E55-2D4F-E829-AB0ADA1E8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39306E-6 L 0.05833 0.057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24028 0.005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7544" y="2276872"/>
            <a:ext cx="588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Sifat-sifat Penjumlahan pada bilangan bulat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5536" y="285293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/>
              <a:t>4. Unsur identitas penjumlahan</a:t>
            </a:r>
          </a:p>
          <a:p>
            <a:r>
              <a:rPr lang="en-US" sz="2400" dirty="0"/>
              <a:t>Perhatikan contoh-contoh berikut:</a:t>
            </a:r>
          </a:p>
          <a:p>
            <a:r>
              <a:rPr lang="en-US" sz="2400" dirty="0"/>
              <a:t>a.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+ 0 =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	 	c. </a:t>
            </a:r>
            <a:r>
              <a:rPr lang="en-US" sz="2400" b="1" dirty="0">
                <a:solidFill>
                  <a:srgbClr val="FF0000"/>
                </a:solidFill>
              </a:rPr>
              <a:t>–10 </a:t>
            </a:r>
            <a:r>
              <a:rPr lang="en-US" sz="2400" dirty="0"/>
              <a:t>+ 0 = </a:t>
            </a:r>
            <a:r>
              <a:rPr lang="en-US" sz="2400" b="1" dirty="0">
                <a:solidFill>
                  <a:srgbClr val="FF0000"/>
                </a:solidFill>
              </a:rPr>
              <a:t>–10</a:t>
            </a:r>
          </a:p>
          <a:p>
            <a:r>
              <a:rPr lang="en-US" sz="2400" dirty="0"/>
              <a:t>b.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dirty="0"/>
              <a:t> + 0 =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dirty="0"/>
              <a:t> 		d.   0 +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27584" y="5013176"/>
            <a:ext cx="7704856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Untuk setiap bilangan bulat </a:t>
            </a:r>
            <a:r>
              <a:rPr lang="en-US" sz="2800" i="1" dirty="0">
                <a:solidFill>
                  <a:schemeClr val="tx1"/>
                </a:solidFill>
              </a:rPr>
              <a:t>a 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selalu berlaku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 + 0 = 0 + a = 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0430" y="1500174"/>
            <a:ext cx="38576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Penjumlahan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4C600-AE05-DFA4-5FA5-E299D8201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7544" y="2276872"/>
            <a:ext cx="588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Sifat-sifat Penjumlahan pada bilangan bulat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5536" y="285293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/>
              <a:t>5. Invers/lawan</a:t>
            </a:r>
          </a:p>
          <a:p>
            <a:r>
              <a:rPr lang="en-US" sz="2400" dirty="0"/>
              <a:t>Setiap bilangan bulat mempunyai invers atau lawan. Lawan dari suatu </a:t>
            </a:r>
            <a:r>
              <a:rPr lang="en-US" sz="2400" dirty="0" err="1"/>
              <a:t>bulangan</a:t>
            </a:r>
            <a:r>
              <a:rPr lang="en-US" sz="2400" dirty="0"/>
              <a:t> bulat adalah bilangan bulat lain yang letaknya pada garis bilangan berjarak sama dari titik nol, tetapi arahnya berlawanan dengan bilangan bulat semula.</a:t>
            </a:r>
          </a:p>
          <a:p>
            <a:r>
              <a:rPr lang="en-US" sz="2400" dirty="0"/>
              <a:t>Contoh: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Lawan dari 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adalah - 5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733256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/>
          <p:nvPr/>
        </p:nvSpPr>
        <p:spPr>
          <a:xfrm>
            <a:off x="2858322" y="5661248"/>
            <a:ext cx="1944216" cy="72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971600" y="6222806"/>
            <a:ext cx="1944216" cy="72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07904" y="52292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80" y="6165304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0430" y="1500174"/>
            <a:ext cx="38576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Penjumlahan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CF813F-B9D0-D956-9286-CB9A49121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1772816"/>
            <a:ext cx="2510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800" b="1" dirty="0"/>
              <a:t>B. Pengurangan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51520" y="2276872"/>
            <a:ext cx="441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Pengurangan dinyatakan sebagai penjumlahan dengan</a:t>
            </a:r>
          </a:p>
          <a:p>
            <a:r>
              <a:rPr lang="en-US" sz="2400" i="1" dirty="0"/>
              <a:t>lawan bilangan pengurang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23528" y="3717032"/>
            <a:ext cx="388843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Bandingkan hasil penjumlah-an dan pengurangan berikut:</a:t>
            </a:r>
          </a:p>
          <a:p>
            <a:pPr marL="457200" indent="-457200">
              <a:buAutoNum type="arabicParenR"/>
            </a:pPr>
            <a:r>
              <a:rPr lang="en-US" sz="2400" dirty="0"/>
              <a:t>4 – 3</a:t>
            </a:r>
          </a:p>
          <a:p>
            <a:pPr marL="457200" indent="-457200">
              <a:buAutoNum type="arabicParenR"/>
            </a:pPr>
            <a:r>
              <a:rPr lang="en-US" sz="2400" dirty="0"/>
              <a:t>4 + (–3)</a:t>
            </a:r>
          </a:p>
          <a:p>
            <a:pPr marL="457200" indent="-457200">
              <a:buAutoNum type="arabicParenR"/>
            </a:pPr>
            <a:r>
              <a:rPr lang="en-US" sz="2400" dirty="0"/>
              <a:t>–5 – (–2)</a:t>
            </a:r>
          </a:p>
          <a:p>
            <a:pPr marL="457200" indent="-457200">
              <a:buAutoNum type="arabicParenR"/>
            </a:pPr>
            <a:r>
              <a:rPr lang="en-US" sz="2400" dirty="0"/>
              <a:t>–5 + 2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6021288"/>
            <a:ext cx="1924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Penyelesaian </a:t>
            </a:r>
          </a:p>
        </p:txBody>
      </p:sp>
      <p:sp>
        <p:nvSpPr>
          <p:cNvPr id="28" name="Right Arrow 27"/>
          <p:cNvSpPr/>
          <p:nvPr/>
        </p:nvSpPr>
        <p:spPr>
          <a:xfrm rot="19467987">
            <a:off x="1438610" y="3914683"/>
            <a:ext cx="3433061" cy="1890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27984" y="2708920"/>
            <a:ext cx="4464496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88024" y="285293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2) 4 + (– 3)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9909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ight Arrow 31"/>
          <p:cNvSpPr/>
          <p:nvPr/>
        </p:nvSpPr>
        <p:spPr>
          <a:xfrm>
            <a:off x="6012160" y="3861048"/>
            <a:ext cx="180020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732240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5" name="Right Arrow 34"/>
          <p:cNvSpPr/>
          <p:nvPr/>
        </p:nvSpPr>
        <p:spPr>
          <a:xfrm flipH="1">
            <a:off x="6372200" y="3429000"/>
            <a:ext cx="1425646" cy="86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804248" y="311716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012160" y="4607417"/>
            <a:ext cx="43200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716016" y="4787860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4 + (– 3) =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56650" y="41345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827584" y="4899640"/>
            <a:ext cx="972000" cy="28803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27984" y="5445224"/>
            <a:ext cx="44644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Ternyata:</a:t>
            </a:r>
          </a:p>
          <a:p>
            <a:pPr algn="ctr"/>
            <a:r>
              <a:rPr lang="en-US" sz="2400" dirty="0"/>
              <a:t> 4 – 3 = 4 + (-3)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B.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Pengurangan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Rounded Rectangle 29">
            <a:hlinkClick r:id="rId3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91904-1771-E2F7-DFBA-FA7DAA0FE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6893 0.0842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8" grpId="1" animBg="1"/>
      <p:bldP spid="29" grpId="0" animBg="1"/>
      <p:bldP spid="31" grpId="0"/>
      <p:bldP spid="32" grpId="0" animBg="1"/>
      <p:bldP spid="34" grpId="0"/>
      <p:bldP spid="35" grpId="0" animBg="1"/>
      <p:bldP spid="36" grpId="0"/>
      <p:bldP spid="37" grpId="0" animBg="1"/>
      <p:bldP spid="39" grpId="0"/>
      <p:bldP spid="40" grpId="0"/>
      <p:bldP spid="40" grpId="1"/>
      <p:bldP spid="41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1. Menghitung hasil perkalian bilangan bulat dan  sifatnya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23528" y="2564904"/>
            <a:ext cx="352839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Perhatikan uraian berikut.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 x 4   = 4 + 4 = 8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 x 3   = 3 + 3 = 6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 x 2   = 2 + 2 = 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 x 1   = 1 + 1 = 2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 x 0   = 0 + 0 = 0</a:t>
            </a:r>
          </a:p>
        </p:txBody>
      </p:sp>
      <p:sp>
        <p:nvSpPr>
          <p:cNvPr id="80" name="Curved Left Arrow 79"/>
          <p:cNvSpPr/>
          <p:nvPr/>
        </p:nvSpPr>
        <p:spPr>
          <a:xfrm>
            <a:off x="1043608" y="3429000"/>
            <a:ext cx="324000" cy="6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72970" y="3429000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- 1</a:t>
            </a:r>
          </a:p>
        </p:txBody>
      </p:sp>
      <p:sp>
        <p:nvSpPr>
          <p:cNvPr id="82" name="Curved Left Arrow 81"/>
          <p:cNvSpPr/>
          <p:nvPr/>
        </p:nvSpPr>
        <p:spPr>
          <a:xfrm>
            <a:off x="1043608" y="4005136"/>
            <a:ext cx="324000" cy="6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03648" y="4047455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- 1</a:t>
            </a:r>
          </a:p>
        </p:txBody>
      </p:sp>
      <p:sp>
        <p:nvSpPr>
          <p:cNvPr id="84" name="Curved Left Arrow 83"/>
          <p:cNvSpPr/>
          <p:nvPr/>
        </p:nvSpPr>
        <p:spPr>
          <a:xfrm>
            <a:off x="1043608" y="4581128"/>
            <a:ext cx="324000" cy="6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03648" y="4627808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- 1</a:t>
            </a:r>
          </a:p>
        </p:txBody>
      </p:sp>
      <p:sp>
        <p:nvSpPr>
          <p:cNvPr id="86" name="Curved Left Arrow 85"/>
          <p:cNvSpPr/>
          <p:nvPr/>
        </p:nvSpPr>
        <p:spPr>
          <a:xfrm>
            <a:off x="1043608" y="5157192"/>
            <a:ext cx="324000" cy="6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03648" y="5157192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- 1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139952" y="2564904"/>
            <a:ext cx="432048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Keterangan:</a:t>
            </a:r>
          </a:p>
          <a:p>
            <a:pPr marL="457200" indent="-457200" algn="ctr">
              <a:buAutoNum type="arabicPlain" startAt="2"/>
            </a:pPr>
            <a:r>
              <a:rPr lang="en-US" sz="2400" dirty="0"/>
              <a:t>x  1  =  2</a:t>
            </a:r>
          </a:p>
          <a:p>
            <a:pPr marL="457200" indent="-457200" algn="ctr"/>
            <a:endParaRPr lang="en-US" sz="2400" dirty="0"/>
          </a:p>
          <a:p>
            <a:pPr marL="457200" indent="-457200" algn="ctr">
              <a:buAutoNum type="arabicPlain" startAt="2"/>
            </a:pPr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9" name="Curved Left Arrow 88"/>
          <p:cNvSpPr/>
          <p:nvPr/>
        </p:nvSpPr>
        <p:spPr>
          <a:xfrm>
            <a:off x="2558854" y="3420492"/>
            <a:ext cx="324000" cy="648000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60224" y="3420492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91" name="Curved Left Arrow 90"/>
          <p:cNvSpPr/>
          <p:nvPr/>
        </p:nvSpPr>
        <p:spPr>
          <a:xfrm>
            <a:off x="2627784" y="3971156"/>
            <a:ext cx="324000" cy="648000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57146" y="3971156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93" name="Curved Left Arrow 92"/>
          <p:cNvSpPr/>
          <p:nvPr/>
        </p:nvSpPr>
        <p:spPr>
          <a:xfrm>
            <a:off x="2627784" y="4559920"/>
            <a:ext cx="324000" cy="648000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57146" y="4559920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95" name="Curved Left Arrow 94"/>
          <p:cNvSpPr/>
          <p:nvPr/>
        </p:nvSpPr>
        <p:spPr>
          <a:xfrm>
            <a:off x="2627784" y="5148684"/>
            <a:ext cx="324000" cy="648000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57146" y="5148684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97" name="Down Arrow 96"/>
          <p:cNvSpPr/>
          <p:nvPr/>
        </p:nvSpPr>
        <p:spPr>
          <a:xfrm>
            <a:off x="5580112" y="3284984"/>
            <a:ext cx="72000" cy="79208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105648" y="407707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Positif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891232" y="407707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</a:p>
        </p:txBody>
      </p:sp>
      <p:sp>
        <p:nvSpPr>
          <p:cNvPr id="100" name="Down Arrow 99"/>
          <p:cNvSpPr/>
          <p:nvPr/>
        </p:nvSpPr>
        <p:spPr>
          <a:xfrm>
            <a:off x="6334108" y="3284984"/>
            <a:ext cx="72000" cy="79208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084168" y="407707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Positif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804248" y="407707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092280" y="407707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Positif </a:t>
            </a:r>
          </a:p>
        </p:txBody>
      </p:sp>
      <p:sp>
        <p:nvSpPr>
          <p:cNvPr id="104" name="Down Arrow 103"/>
          <p:cNvSpPr/>
          <p:nvPr/>
        </p:nvSpPr>
        <p:spPr>
          <a:xfrm rot="19956792">
            <a:off x="7077733" y="3228934"/>
            <a:ext cx="72000" cy="102005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364088" y="4581128"/>
            <a:ext cx="176683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r>
              <a:rPr lang="en-US" sz="2400" dirty="0"/>
              <a:t>(+) x (+) = (+)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95536" y="4941168"/>
            <a:ext cx="2232248" cy="43204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C. </a:t>
            </a:r>
            <a:r>
              <a:rPr lang="en-US" sz="3200" b="1" dirty="0" err="1"/>
              <a:t>Perkalian</a:t>
            </a:r>
            <a:endParaRPr lang="en-US" sz="3200" dirty="0"/>
          </a:p>
        </p:txBody>
      </p:sp>
      <p:sp>
        <p:nvSpPr>
          <p:cNvPr id="50" name="Rectangle 49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2" name="Rounded Rectangle 41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F380D-3425-6619-8720-094C8D5E7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8" grpId="0"/>
      <p:bldP spid="99" grpId="0"/>
      <p:bldP spid="100" grpId="0" animBg="1"/>
      <p:bldP spid="101" grpId="0"/>
      <p:bldP spid="102" grpId="0"/>
      <p:bldP spid="103" grpId="0"/>
      <p:bldP spid="104" grpId="0" animBg="1"/>
      <p:bldP spid="105" grpId="0" animBg="1"/>
      <p:bldP spid="107" grpId="0" animBg="1"/>
      <p:bldP spid="10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1. Menghitung hasil perkalian bilangan bulat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23528" y="2564904"/>
            <a:ext cx="4320480" cy="360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Perhatikan uraian berikut.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 x  (-1)  = (-1)  +  (-1) = - 2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 x  (-2)  = (-2)  +  (-2) =  -4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 x  (-3)  =  (-3) +  (-3) =  -6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 x (-4)   =  (-4) +   -4) =  -8</a:t>
            </a:r>
          </a:p>
        </p:txBody>
      </p:sp>
      <p:sp>
        <p:nvSpPr>
          <p:cNvPr id="80" name="Curved Left Arrow 79"/>
          <p:cNvSpPr/>
          <p:nvPr/>
        </p:nvSpPr>
        <p:spPr>
          <a:xfrm>
            <a:off x="1295672" y="3573016"/>
            <a:ext cx="324000" cy="86409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53580" y="3750940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- 1</a:t>
            </a:r>
          </a:p>
        </p:txBody>
      </p:sp>
      <p:sp>
        <p:nvSpPr>
          <p:cNvPr id="29" name="Curved Left Arrow 28"/>
          <p:cNvSpPr/>
          <p:nvPr/>
        </p:nvSpPr>
        <p:spPr>
          <a:xfrm>
            <a:off x="1318940" y="4293096"/>
            <a:ext cx="324000" cy="86409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6848" y="4471020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- 1</a:t>
            </a:r>
          </a:p>
        </p:txBody>
      </p:sp>
      <p:sp>
        <p:nvSpPr>
          <p:cNvPr id="31" name="Curved Left Arrow 30"/>
          <p:cNvSpPr/>
          <p:nvPr/>
        </p:nvSpPr>
        <p:spPr>
          <a:xfrm>
            <a:off x="1316808" y="5080992"/>
            <a:ext cx="324000" cy="86409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4716" y="5258916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- 1</a:t>
            </a:r>
          </a:p>
        </p:txBody>
      </p:sp>
      <p:sp>
        <p:nvSpPr>
          <p:cNvPr id="34" name="Curved Left Arrow 33"/>
          <p:cNvSpPr/>
          <p:nvPr/>
        </p:nvSpPr>
        <p:spPr>
          <a:xfrm>
            <a:off x="3615152" y="3573016"/>
            <a:ext cx="324000" cy="86409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73060" y="3750940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- 2</a:t>
            </a:r>
          </a:p>
        </p:txBody>
      </p:sp>
      <p:sp>
        <p:nvSpPr>
          <p:cNvPr id="36" name="Curved Left Arrow 35"/>
          <p:cNvSpPr/>
          <p:nvPr/>
        </p:nvSpPr>
        <p:spPr>
          <a:xfrm>
            <a:off x="3638420" y="4293096"/>
            <a:ext cx="324000" cy="86409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96328" y="4471020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- 2</a:t>
            </a:r>
          </a:p>
        </p:txBody>
      </p:sp>
      <p:sp>
        <p:nvSpPr>
          <p:cNvPr id="38" name="Curved Left Arrow 37"/>
          <p:cNvSpPr/>
          <p:nvPr/>
        </p:nvSpPr>
        <p:spPr>
          <a:xfrm>
            <a:off x="3636288" y="5080992"/>
            <a:ext cx="324000" cy="86409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94196" y="5258916"/>
            <a:ext cx="503664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- 2</a:t>
            </a:r>
          </a:p>
        </p:txBody>
      </p:sp>
      <p:grpSp>
        <p:nvGrpSpPr>
          <p:cNvPr id="41" name="Group 5"/>
          <p:cNvGrpSpPr/>
          <p:nvPr/>
        </p:nvGrpSpPr>
        <p:grpSpPr>
          <a:xfrm>
            <a:off x="432048" y="7294632"/>
            <a:ext cx="9144000" cy="571481"/>
            <a:chOff x="0" y="4714890"/>
            <a:chExt cx="9144000" cy="428610"/>
          </a:xfrm>
        </p:grpSpPr>
        <p:sp>
          <p:nvSpPr>
            <p:cNvPr id="42" name="Rectangle 41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5004048" y="2564904"/>
            <a:ext cx="403244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Keterangan:</a:t>
            </a:r>
          </a:p>
          <a:p>
            <a:pPr marL="457200" indent="-457200" algn="ctr"/>
            <a:r>
              <a:rPr lang="en-US" sz="2400" dirty="0"/>
              <a:t>2 x  (-4)  = -8</a:t>
            </a:r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>
              <a:buAutoNum type="arabicPlain" startAt="2"/>
            </a:pPr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5" name="Down Arrow 44"/>
          <p:cNvSpPr/>
          <p:nvPr/>
        </p:nvSpPr>
        <p:spPr>
          <a:xfrm>
            <a:off x="6300200" y="3284984"/>
            <a:ext cx="72000" cy="9360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796136" y="429309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Positif 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6948272" y="3310384"/>
            <a:ext cx="72000" cy="9360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588224" y="429309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Negatif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12360" y="429309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Negatif  </a:t>
            </a:r>
          </a:p>
        </p:txBody>
      </p:sp>
      <p:sp>
        <p:nvSpPr>
          <p:cNvPr id="50" name="Down Arrow 49"/>
          <p:cNvSpPr/>
          <p:nvPr/>
        </p:nvSpPr>
        <p:spPr>
          <a:xfrm rot="19956792">
            <a:off x="7900171" y="3236988"/>
            <a:ext cx="72000" cy="11520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12160" y="5046275"/>
            <a:ext cx="2061783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r>
              <a:rPr lang="en-US" sz="2400" dirty="0"/>
              <a:t>( + ) x ( - ) = ( - 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4354" y="429650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87370" y="429650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5536" y="5589240"/>
            <a:ext cx="3312368" cy="43204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C. </a:t>
            </a:r>
            <a:r>
              <a:rPr lang="en-US" sz="3200" b="1" dirty="0" err="1"/>
              <a:t>Perkalian</a:t>
            </a:r>
            <a:endParaRPr lang="en-US" sz="3200" dirty="0"/>
          </a:p>
        </p:txBody>
      </p:sp>
      <p:sp>
        <p:nvSpPr>
          <p:cNvPr id="61" name="Rectangle 60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8" name="Rounded Rectangle 57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AB006-9BEA-75DB-5B7F-14F70265A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6" grpId="0"/>
      <p:bldP spid="47" grpId="0" animBg="1"/>
      <p:bldP spid="48" grpId="0"/>
      <p:bldP spid="49" grpId="0"/>
      <p:bldP spid="50" grpId="0" animBg="1"/>
      <p:bldP spid="51" grpId="0" animBg="1"/>
      <p:bldP spid="52" grpId="0"/>
      <p:bldP spid="53" grpId="0"/>
      <p:bldP spid="54" grpId="0" animBg="1"/>
      <p:bldP spid="5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1. Menghitung hasil perkalian bilangan bulat 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23528" y="2564904"/>
            <a:ext cx="5472608" cy="360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Perhatikan uraian berikut.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–2 x (-1)= – (2 x (-1)) = – [(-1) + (-1)] = 2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–2 x  (-2) = –(2 x (-2))= – [(-2) + (-2) ]= 4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–2 x  (-3) = – (2 x (-3))= –[(-3) + (-3)] = 6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–2 x  (-4)= – (2 x (-4)) = –[(-4) + (-4)] = 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2048" y="7294632"/>
            <a:ext cx="9144000" cy="571481"/>
            <a:chOff x="0" y="4714890"/>
            <a:chExt cx="9144000" cy="428610"/>
          </a:xfrm>
        </p:grpSpPr>
        <p:sp>
          <p:nvSpPr>
            <p:cNvPr id="42" name="Rectangle 41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Curved Left Arrow 54"/>
          <p:cNvSpPr/>
          <p:nvPr/>
        </p:nvSpPr>
        <p:spPr>
          <a:xfrm>
            <a:off x="1511696" y="3573016"/>
            <a:ext cx="324000" cy="86409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05018" y="3717032"/>
            <a:ext cx="4347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57" name="Curved Left Arrow 56"/>
          <p:cNvSpPr/>
          <p:nvPr/>
        </p:nvSpPr>
        <p:spPr>
          <a:xfrm>
            <a:off x="1547664" y="4365104"/>
            <a:ext cx="360040" cy="86409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05018" y="4551511"/>
            <a:ext cx="4347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60" name="Curved Left Arrow 59"/>
          <p:cNvSpPr/>
          <p:nvPr/>
        </p:nvSpPr>
        <p:spPr>
          <a:xfrm>
            <a:off x="1547664" y="5085184"/>
            <a:ext cx="288032" cy="79208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07704" y="5301208"/>
            <a:ext cx="4347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64" name="Curved Left Arrow 63"/>
          <p:cNvSpPr/>
          <p:nvPr/>
        </p:nvSpPr>
        <p:spPr>
          <a:xfrm>
            <a:off x="4968080" y="3573088"/>
            <a:ext cx="324000" cy="864024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0072" y="3717032"/>
            <a:ext cx="562975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+ 2</a:t>
            </a:r>
          </a:p>
        </p:txBody>
      </p:sp>
      <p:sp>
        <p:nvSpPr>
          <p:cNvPr id="66" name="Curved Left Arrow 65"/>
          <p:cNvSpPr/>
          <p:nvPr/>
        </p:nvSpPr>
        <p:spPr>
          <a:xfrm>
            <a:off x="4932040" y="4365104"/>
            <a:ext cx="360040" cy="864096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20072" y="4509120"/>
            <a:ext cx="562975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+ 2</a:t>
            </a:r>
          </a:p>
        </p:txBody>
      </p:sp>
      <p:sp>
        <p:nvSpPr>
          <p:cNvPr id="68" name="Curved Left Arrow 67"/>
          <p:cNvSpPr/>
          <p:nvPr/>
        </p:nvSpPr>
        <p:spPr>
          <a:xfrm>
            <a:off x="5004048" y="5085184"/>
            <a:ext cx="288032" cy="864096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20072" y="5229200"/>
            <a:ext cx="562975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012160" y="2564904"/>
            <a:ext cx="295232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Keterangan:</a:t>
            </a:r>
          </a:p>
          <a:p>
            <a:pPr algn="ctr"/>
            <a:r>
              <a:rPr lang="en-US" sz="2400" dirty="0"/>
              <a:t>- 2  x  -(3)  =  6</a:t>
            </a:r>
          </a:p>
          <a:p>
            <a:pPr marL="457200" indent="-457200" algn="ctr"/>
            <a:endParaRPr lang="en-US" sz="2400" dirty="0"/>
          </a:p>
          <a:p>
            <a:pPr marL="457200" indent="-457200" algn="ctr">
              <a:buAutoNum type="arabicPlain" startAt="2"/>
            </a:pPr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73" name="Down Arrow 72"/>
          <p:cNvSpPr/>
          <p:nvPr/>
        </p:nvSpPr>
        <p:spPr>
          <a:xfrm rot="647587">
            <a:off x="6625595" y="3223583"/>
            <a:ext cx="72000" cy="9360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041752" y="400506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Negatif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827336" y="400506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</a:p>
        </p:txBody>
      </p:sp>
      <p:sp>
        <p:nvSpPr>
          <p:cNvPr id="76" name="Down Arrow 75"/>
          <p:cNvSpPr/>
          <p:nvPr/>
        </p:nvSpPr>
        <p:spPr>
          <a:xfrm>
            <a:off x="7596344" y="3284984"/>
            <a:ext cx="72000" cy="79208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020272" y="400506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Negatif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740352" y="400506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28384" y="4005064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Positif</a:t>
            </a:r>
          </a:p>
        </p:txBody>
      </p:sp>
      <p:sp>
        <p:nvSpPr>
          <p:cNvPr id="83" name="Down Arrow 82"/>
          <p:cNvSpPr/>
          <p:nvPr/>
        </p:nvSpPr>
        <p:spPr>
          <a:xfrm>
            <a:off x="8244408" y="3321080"/>
            <a:ext cx="72000" cy="8280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03519" y="4614227"/>
            <a:ext cx="2061783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r>
              <a:rPr lang="en-US" sz="2400" dirty="0"/>
              <a:t>( - ) x ( - ) = ( + 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95536" y="4941168"/>
            <a:ext cx="5040560" cy="43204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C. </a:t>
            </a:r>
            <a:r>
              <a:rPr lang="en-US" sz="3200" b="1" dirty="0" err="1"/>
              <a:t>Perkalian</a:t>
            </a:r>
            <a:endParaRPr lang="en-US" sz="3200" dirty="0"/>
          </a:p>
        </p:txBody>
      </p:sp>
      <p:sp>
        <p:nvSpPr>
          <p:cNvPr id="49" name="Rectangle 48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ounded Rectangle 43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C0273-9315-C7DD-9CCB-47ADBC606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2" grpId="0" animBg="1"/>
      <p:bldP spid="73" grpId="0" animBg="1"/>
      <p:bldP spid="74" grpId="0"/>
      <p:bldP spid="75" grpId="0"/>
      <p:bldP spid="76" grpId="0" animBg="1"/>
      <p:bldP spid="77" grpId="0"/>
      <p:bldP spid="78" grpId="0"/>
      <p:bldP spid="82" grpId="0"/>
      <p:bldP spid="83" grpId="0" animBg="1"/>
      <p:bldP spid="84" grpId="0" animBg="1"/>
      <p:bldP spid="85" grpId="0" animBg="1"/>
      <p:bldP spid="8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1. Menghitung hasil perkalian bilangan bulat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23528" y="2564904"/>
            <a:ext cx="5256584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Perhatikan uraian berikut.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–2 x 4 = – (2 x 4) = – (4 + 4) = –8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–2 x 3 = – (2 x 3) = – (3 + 3) = –6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–2 x 2 = – (2 x 2) = – (2 + 2) = –4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–2 x 1 = – (2 x 1) = – (1 + 1) = –2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–2 x 0 = – (2 x 0) = – (0 + 0) =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2048" y="7294632"/>
            <a:ext cx="9144000" cy="571481"/>
            <a:chOff x="0" y="4714890"/>
            <a:chExt cx="9144000" cy="428610"/>
          </a:xfrm>
        </p:grpSpPr>
        <p:sp>
          <p:nvSpPr>
            <p:cNvPr id="42" name="Rectangle 41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Curved Left Arrow 54"/>
          <p:cNvSpPr/>
          <p:nvPr/>
        </p:nvSpPr>
        <p:spPr>
          <a:xfrm>
            <a:off x="1367680" y="3429000"/>
            <a:ext cx="324000" cy="6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88994" y="3441700"/>
            <a:ext cx="4347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57" name="Curved Left Arrow 56"/>
          <p:cNvSpPr/>
          <p:nvPr/>
        </p:nvSpPr>
        <p:spPr>
          <a:xfrm>
            <a:off x="1342280" y="4005136"/>
            <a:ext cx="324000" cy="6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88994" y="4017836"/>
            <a:ext cx="4347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60" name="Curved Left Arrow 59"/>
          <p:cNvSpPr/>
          <p:nvPr/>
        </p:nvSpPr>
        <p:spPr>
          <a:xfrm>
            <a:off x="1285032" y="4581272"/>
            <a:ext cx="324000" cy="6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88994" y="4593972"/>
            <a:ext cx="4347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62" name="Curved Left Arrow 61"/>
          <p:cNvSpPr/>
          <p:nvPr/>
        </p:nvSpPr>
        <p:spPr>
          <a:xfrm>
            <a:off x="1331640" y="5085184"/>
            <a:ext cx="324000" cy="6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87488" y="5097884"/>
            <a:ext cx="4347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64" name="Curved Left Arrow 63"/>
          <p:cNvSpPr/>
          <p:nvPr/>
        </p:nvSpPr>
        <p:spPr>
          <a:xfrm>
            <a:off x="4359054" y="3420492"/>
            <a:ext cx="324000" cy="648000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60424" y="3420492"/>
            <a:ext cx="562975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+ 2</a:t>
            </a:r>
          </a:p>
        </p:txBody>
      </p:sp>
      <p:sp>
        <p:nvSpPr>
          <p:cNvPr id="66" name="Curved Left Arrow 65"/>
          <p:cNvSpPr/>
          <p:nvPr/>
        </p:nvSpPr>
        <p:spPr>
          <a:xfrm>
            <a:off x="4355976" y="4051744"/>
            <a:ext cx="324000" cy="648000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57346" y="4051744"/>
            <a:ext cx="562975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+ 2</a:t>
            </a:r>
          </a:p>
        </p:txBody>
      </p:sp>
      <p:sp>
        <p:nvSpPr>
          <p:cNvPr id="68" name="Curved Left Arrow 67"/>
          <p:cNvSpPr/>
          <p:nvPr/>
        </p:nvSpPr>
        <p:spPr>
          <a:xfrm>
            <a:off x="4352898" y="4581128"/>
            <a:ext cx="324000" cy="648000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54268" y="4581128"/>
            <a:ext cx="562975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+ 2</a:t>
            </a:r>
          </a:p>
        </p:txBody>
      </p:sp>
      <p:sp>
        <p:nvSpPr>
          <p:cNvPr id="70" name="Curved Left Arrow 69"/>
          <p:cNvSpPr/>
          <p:nvPr/>
        </p:nvSpPr>
        <p:spPr>
          <a:xfrm>
            <a:off x="4362520" y="5085184"/>
            <a:ext cx="324000" cy="648000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63890" y="5085184"/>
            <a:ext cx="562975" cy="461665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724128" y="2564904"/>
            <a:ext cx="324036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Keterangan:</a:t>
            </a:r>
          </a:p>
          <a:p>
            <a:pPr algn="ctr"/>
            <a:r>
              <a:rPr lang="en-US" sz="2400" dirty="0"/>
              <a:t>- 2  x  3  =  -6</a:t>
            </a:r>
          </a:p>
          <a:p>
            <a:pPr marL="457200" indent="-457200" algn="ctr"/>
            <a:endParaRPr lang="en-US" sz="2400" dirty="0"/>
          </a:p>
          <a:p>
            <a:pPr marL="457200" indent="-457200" algn="ctr">
              <a:buAutoNum type="arabicPlain" startAt="2"/>
            </a:pPr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73" name="Down Arrow 72"/>
          <p:cNvSpPr/>
          <p:nvPr/>
        </p:nvSpPr>
        <p:spPr>
          <a:xfrm rot="647587">
            <a:off x="6625595" y="3223583"/>
            <a:ext cx="72000" cy="9360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041752" y="400506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Negatif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827336" y="400506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</a:p>
        </p:txBody>
      </p:sp>
      <p:sp>
        <p:nvSpPr>
          <p:cNvPr id="76" name="Down Arrow 75"/>
          <p:cNvSpPr/>
          <p:nvPr/>
        </p:nvSpPr>
        <p:spPr>
          <a:xfrm>
            <a:off x="7270212" y="3212976"/>
            <a:ext cx="72000" cy="79208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020272" y="400506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Positif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740352" y="400506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28384" y="400506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negatif</a:t>
            </a:r>
          </a:p>
        </p:txBody>
      </p:sp>
      <p:sp>
        <p:nvSpPr>
          <p:cNvPr id="83" name="Down Arrow 82"/>
          <p:cNvSpPr/>
          <p:nvPr/>
        </p:nvSpPr>
        <p:spPr>
          <a:xfrm rot="19956792">
            <a:off x="8085848" y="3156926"/>
            <a:ext cx="72000" cy="102005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152716" y="4509120"/>
            <a:ext cx="2061783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r>
              <a:rPr lang="en-US" sz="2400" dirty="0"/>
              <a:t>( - ) x ( + ) = ( - 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95536" y="3861048"/>
            <a:ext cx="4032448" cy="43204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C. </a:t>
            </a:r>
            <a:r>
              <a:rPr lang="en-US" sz="3200" b="1" dirty="0" err="1"/>
              <a:t>Perkalian</a:t>
            </a:r>
            <a:endParaRPr lang="en-US" sz="3200" dirty="0"/>
          </a:p>
        </p:txBody>
      </p:sp>
      <p:sp>
        <p:nvSpPr>
          <p:cNvPr id="53" name="Rectangle 52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6" name="Rounded Rectangle 45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CFE0E-9159-790D-5F28-556344471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4" grpId="0"/>
      <p:bldP spid="75" grpId="0"/>
      <p:bldP spid="76" grpId="0" animBg="1"/>
      <p:bldP spid="77" grpId="0"/>
      <p:bldP spid="78" grpId="0"/>
      <p:bldP spid="82" grpId="0"/>
      <p:bldP spid="83" grpId="0" animBg="1"/>
      <p:bldP spid="84" grpId="0" animBg="1"/>
      <p:bldP spid="85" grpId="0" animBg="1"/>
      <p:bldP spid="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" y="-24"/>
            <a:ext cx="91440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000130"/>
            <a:ext cx="9148381" cy="571481"/>
            <a:chOff x="0" y="4714890"/>
            <a:chExt cx="9148381" cy="428610"/>
          </a:xfrm>
        </p:grpSpPr>
        <p:sp>
          <p:nvSpPr>
            <p:cNvPr id="20" name="Freeform 19"/>
            <p:cNvSpPr/>
            <p:nvPr/>
          </p:nvSpPr>
          <p:spPr>
            <a:xfrm>
              <a:off x="6433801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357290" y="142876"/>
            <a:ext cx="6239535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SUB CPMK dan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indikator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500063" y="1714500"/>
            <a:ext cx="8286750" cy="168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SUB CPMK</a:t>
            </a:r>
          </a:p>
          <a:p>
            <a:pPr marL="342900" lvl="0" indent="-342900" algn="just">
              <a:spcBef>
                <a:spcPts val="730"/>
              </a:spcBef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Menguasai teori belajar sosial dan implementasinya dalam praktik pembelajaran matematika kelas tinggi di SD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730"/>
              </a:spcBef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Menguasai teori belajar kontruktivisme dan implementasinya dalam praktik pembelajaran matematika kelas tinggi di SD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12276" y="3563439"/>
            <a:ext cx="792956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dirty="0" err="1">
                <a:latin typeface="Calibri" pitchFamily="34" charset="0"/>
              </a:rPr>
              <a:t>Indikator</a:t>
            </a:r>
            <a:r>
              <a:rPr lang="en-US" sz="2000" b="1" dirty="0">
                <a:latin typeface="Calibri" pitchFamily="34" charset="0"/>
              </a:rPr>
              <a:t>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Membandingkan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sekurang-kurangnya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behaviorisme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kognitivisme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humanisme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Menerapkan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minimal 2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matematika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SD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028384" y="188640"/>
            <a:ext cx="720080" cy="792088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81644-3D00-6131-BCE4-FCDB88689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r:id="rId1" imgW="5904762" imgH="285866"/>
        </mc:Choice>
        <mc:Fallback>
          <p:control r:id="rId1" imgW="5904762" imgH="285866">
            <p:pic>
              <p:nvPicPr>
                <p:cNvPr id="6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6165850"/>
                  <a:ext cx="59055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2. Sifat perkalian bilangan bulat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23528" y="2564904"/>
            <a:ext cx="446449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dirty="0"/>
              <a:t>Bersifat tertutup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Contoh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(-3) x 2 =  -6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/>
              <a:t>3 , 2  da n 6 adalah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endParaRPr lang="en-US" sz="2400" dirty="0"/>
          </a:p>
          <a:p>
            <a:pPr marL="457200" indent="-457200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4932040" y="2564904"/>
            <a:ext cx="352839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148064" y="3308791"/>
            <a:ext cx="309634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Bila </a:t>
            </a:r>
            <a:r>
              <a:rPr lang="en-US" sz="2400" i="1" dirty="0">
                <a:solidFill>
                  <a:srgbClr val="FF0000"/>
                </a:solidFill>
              </a:rPr>
              <a:t>a </a:t>
            </a:r>
            <a:r>
              <a:rPr lang="en-US" sz="2400" dirty="0"/>
              <a:t>dan </a:t>
            </a:r>
            <a:r>
              <a:rPr lang="en-US" sz="2400" i="1" dirty="0">
                <a:solidFill>
                  <a:srgbClr val="FF0000"/>
                </a:solidFill>
              </a:rPr>
              <a:t>b </a:t>
            </a:r>
            <a:r>
              <a:rPr lang="en-US" sz="2400" dirty="0"/>
              <a:t>bilangan bulat, maka </a:t>
            </a:r>
            <a:r>
              <a:rPr lang="en-US" sz="2400" i="1" dirty="0">
                <a:solidFill>
                  <a:srgbClr val="FF0000"/>
                </a:solidFill>
              </a:rPr>
              <a:t>a x b </a:t>
            </a:r>
            <a:r>
              <a:rPr lang="en-US" sz="2400" dirty="0"/>
              <a:t>adalah bilangan bulat</a:t>
            </a:r>
          </a:p>
        </p:txBody>
      </p:sp>
      <p:sp>
        <p:nvSpPr>
          <p:cNvPr id="52" name="Oval 51"/>
          <p:cNvSpPr/>
          <p:nvPr/>
        </p:nvSpPr>
        <p:spPr>
          <a:xfrm>
            <a:off x="323528" y="4411712"/>
            <a:ext cx="360040" cy="360040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75060" y="4424412"/>
            <a:ext cx="360040" cy="360040"/>
          </a:xfrm>
          <a:prstGeom prst="ellipse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577256" y="4437112"/>
            <a:ext cx="360040" cy="360040"/>
          </a:xfrm>
          <a:prstGeom prst="ellipse">
            <a:avLst/>
          </a:prstGeom>
          <a:solidFill>
            <a:srgbClr val="00B0F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71800" y="4365104"/>
            <a:ext cx="19442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C. </a:t>
            </a:r>
            <a:r>
              <a:rPr lang="en-US" sz="3200" b="1" dirty="0" err="1"/>
              <a:t>Perkalian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Rounded Rectangle 22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C6660-9ACB-C20E-A81C-CEC17D84C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1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animBg="1"/>
      <p:bldP spid="51" grpId="0" animBg="1"/>
      <p:bldP spid="52" grpId="0" animBg="1"/>
      <p:bldP spid="52" grpId="1" animBg="1"/>
      <p:bldP spid="80" grpId="0" animBg="1"/>
      <p:bldP spid="80" grpId="1" animBg="1"/>
      <p:bldP spid="81" grpId="0" animBg="1"/>
      <p:bldP spid="81" grpId="1" animBg="1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2. Sifat perkalian bilangan bulat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23528" y="2564904"/>
            <a:ext cx="482453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/>
              <a:t>b. Bersifat </a:t>
            </a:r>
            <a:r>
              <a:rPr lang="en-US" sz="2400" dirty="0" err="1"/>
              <a:t>Komutatif</a:t>
            </a:r>
            <a:endParaRPr lang="en-US" sz="2400" dirty="0"/>
          </a:p>
          <a:p>
            <a:pPr marL="457200" indent="-45720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Contoh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        (-4) x 5 =  -20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        5 x (-4) = -20</a:t>
            </a:r>
          </a:p>
          <a:p>
            <a:pPr marL="457200" indent="-457200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5292080" y="2564904"/>
            <a:ext cx="352839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580112" y="3501008"/>
            <a:ext cx="309634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Bila </a:t>
            </a:r>
            <a:r>
              <a:rPr lang="en-US" sz="2400" i="1" dirty="0">
                <a:solidFill>
                  <a:srgbClr val="FF0000"/>
                </a:solidFill>
              </a:rPr>
              <a:t>a </a:t>
            </a:r>
            <a:r>
              <a:rPr lang="en-US" sz="2400" dirty="0"/>
              <a:t>dan </a:t>
            </a:r>
            <a:r>
              <a:rPr lang="en-US" sz="2400" i="1" dirty="0">
                <a:solidFill>
                  <a:srgbClr val="FF0000"/>
                </a:solidFill>
              </a:rPr>
              <a:t>b </a:t>
            </a:r>
            <a:r>
              <a:rPr lang="en-US" sz="2400" dirty="0"/>
              <a:t>bilangan bulat, maka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a x b = b x a</a:t>
            </a:r>
            <a:endParaRPr lang="en-US" sz="2400" dirty="0"/>
          </a:p>
        </p:txBody>
      </p:sp>
      <p:sp>
        <p:nvSpPr>
          <p:cNvPr id="28" name="Right Brace 27"/>
          <p:cNvSpPr/>
          <p:nvPr/>
        </p:nvSpPr>
        <p:spPr>
          <a:xfrm>
            <a:off x="2555776" y="4005064"/>
            <a:ext cx="216024" cy="648072"/>
          </a:xfrm>
          <a:prstGeom prst="rightBrac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43808" y="4005064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/>
              <a:t>(-4) x 5 =  5 x  (4)</a:t>
            </a:r>
          </a:p>
        </p:txBody>
      </p:sp>
      <p:sp>
        <p:nvSpPr>
          <p:cNvPr id="30" name="Curved Down Arrow 29"/>
          <p:cNvSpPr/>
          <p:nvPr/>
        </p:nvSpPr>
        <p:spPr>
          <a:xfrm>
            <a:off x="3131840" y="3645024"/>
            <a:ext cx="1800200" cy="504056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 rot="10800000" flipH="1">
            <a:off x="3635897" y="4545176"/>
            <a:ext cx="720000" cy="323984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28516" y="4136380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-4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531214" y="4136380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-4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42680" y="41363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041218" y="41236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C. </a:t>
            </a:r>
            <a:r>
              <a:rPr lang="en-US" sz="3200" b="1" dirty="0" err="1"/>
              <a:t>Perkalian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B74F4-EF4F-641B-FADD-043EFCE73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51" grpId="0" animBg="1"/>
      <p:bldP spid="28" grpId="0" animBg="1"/>
      <p:bldP spid="29" grpId="0"/>
      <p:bldP spid="30" grpId="0" animBg="1"/>
      <p:bldP spid="31" grpId="0" animBg="1"/>
      <p:bldP spid="32" grpId="0"/>
      <p:bldP spid="32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2. Sifat perkalian bilangan bulat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23528" y="2564904"/>
            <a:ext cx="482453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/>
              <a:t>c. Unsur identitas/Netral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Contoh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        1 x  2  =  2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	(-2) x 1 = -2</a:t>
            </a:r>
          </a:p>
          <a:p>
            <a:pPr marL="457200" indent="-457200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5292080" y="2564904"/>
            <a:ext cx="352839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580112" y="3750131"/>
            <a:ext cx="309634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Bila </a:t>
            </a:r>
            <a:r>
              <a:rPr lang="en-US" sz="2400" i="1" dirty="0">
                <a:solidFill>
                  <a:srgbClr val="FF0000"/>
                </a:solidFill>
              </a:rPr>
              <a:t>a </a:t>
            </a:r>
            <a:r>
              <a:rPr lang="en-US" sz="2400" dirty="0"/>
              <a:t>bilangan bulat, maka </a:t>
            </a:r>
            <a:r>
              <a:rPr lang="en-US" sz="2400" i="1" dirty="0">
                <a:solidFill>
                  <a:srgbClr val="FF0000"/>
                </a:solidFill>
              </a:rPr>
              <a:t>a x 1 = a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1331640" y="3873748"/>
            <a:ext cx="360040" cy="360040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20404" y="3873748"/>
            <a:ext cx="360040" cy="360040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33104" y="4424412"/>
            <a:ext cx="360040" cy="360040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9592" y="4411712"/>
            <a:ext cx="360040" cy="360040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C. </a:t>
            </a:r>
            <a:r>
              <a:rPr lang="en-US" sz="3200" b="1" dirty="0" err="1"/>
              <a:t>Perkalian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Rounded Rectangle 21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C61DC-E48E-0B2A-A417-5FAB89A9D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51" grpId="0" animBg="1"/>
      <p:bldP spid="26" grpId="0" animBg="1"/>
      <p:bldP spid="26" grpId="1" animBg="1"/>
      <p:bldP spid="27" grpId="0" animBg="1"/>
      <p:bldP spid="27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2. Sifat perkalian bilangan bulat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23528" y="2564904"/>
            <a:ext cx="482453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/>
              <a:t>e. Sifat asosiatif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Contoh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    (2  x (-3)) x (-1) = (-6) x (-1) = 6….. (i)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>
                <a:solidFill>
                  <a:srgbClr val="FF0000"/>
                </a:solidFill>
              </a:rPr>
              <a:t>2  x ((-3) x (-1)) = 2  x 3 = 6….(ii)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Dari (i) dan (ii) diperoleh: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rgbClr val="0070C0"/>
                </a:solidFill>
              </a:rPr>
              <a:t>2 x (-3)) x (-1)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dirty="0">
                <a:solidFill>
                  <a:srgbClr val="FF0000"/>
                </a:solidFill>
              </a:rPr>
              <a:t>2 x ((-3) x (-1))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292080" y="2564904"/>
            <a:ext cx="352839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580112" y="3284984"/>
            <a:ext cx="309634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Bila </a:t>
            </a:r>
            <a:r>
              <a:rPr lang="en-US" sz="2400" i="1" dirty="0">
                <a:solidFill>
                  <a:srgbClr val="FF0000"/>
                </a:solidFill>
              </a:rPr>
              <a:t>a, b </a:t>
            </a:r>
            <a:r>
              <a:rPr lang="en-US" sz="2400" dirty="0">
                <a:solidFill>
                  <a:schemeClr val="tx1"/>
                </a:solidFill>
              </a:rPr>
              <a:t>dan </a:t>
            </a:r>
            <a:r>
              <a:rPr lang="en-US" sz="2400" i="1" dirty="0">
                <a:solidFill>
                  <a:srgbClr val="FF0000"/>
                </a:solidFill>
              </a:rPr>
              <a:t>c </a:t>
            </a:r>
            <a:r>
              <a:rPr lang="en-US" sz="2400" dirty="0"/>
              <a:t>bilangan bulat, maka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a x b) x c = a x (b x c 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28" y="544522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             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71800" y="5445224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(                 )</a:t>
            </a:r>
          </a:p>
        </p:txBody>
      </p:sp>
      <p:sp>
        <p:nvSpPr>
          <p:cNvPr id="30" name="Curved Up Arrow 29"/>
          <p:cNvSpPr/>
          <p:nvPr/>
        </p:nvSpPr>
        <p:spPr>
          <a:xfrm>
            <a:off x="971600" y="5805264"/>
            <a:ext cx="2664296" cy="792088"/>
          </a:xfrm>
          <a:prstGeom prst="curvedUp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C. </a:t>
            </a:r>
            <a:r>
              <a:rPr lang="en-US" sz="3200" b="1" dirty="0" err="1"/>
              <a:t>Perkalian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Rounded Rectangle 21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A7A85-A352-A660-74C6-E33D0AC44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9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 bldLvl="4" animBg="1"/>
      <p:bldP spid="72" grpId="0" animBg="1"/>
      <p:bldP spid="51" grpId="0" animBg="1"/>
      <p:bldP spid="28" grpId="0"/>
      <p:bldP spid="28" grpId="1"/>
      <p:bldP spid="29" grpId="0"/>
      <p:bldP spid="29" grpId="1"/>
      <p:bldP spid="30" grpId="0" animBg="1"/>
      <p:bldP spid="3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292080" y="2564904"/>
            <a:ext cx="367240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2. Sifat perkalian bilangan bulat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23528" y="2564904"/>
            <a:ext cx="48245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/>
            <a:r>
              <a:rPr lang="en-US" sz="2400" dirty="0"/>
              <a:t>f. Sifat  </a:t>
            </a:r>
            <a:r>
              <a:rPr lang="en-US" sz="2400" dirty="0" err="1"/>
              <a:t>distributif</a:t>
            </a:r>
            <a:r>
              <a:rPr lang="en-US" sz="2400" dirty="0"/>
              <a:t> terhadap penjumlahan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b="32258"/>
          <a:stretch>
            <a:fillRect/>
          </a:stretch>
        </p:blipFill>
        <p:spPr bwMode="auto">
          <a:xfrm>
            <a:off x="179512" y="3429000"/>
            <a:ext cx="504056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547664" y="431595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5736" y="4437112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7990" y="433548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26062" y="43311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50334" y="442019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34088" y="4293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1520" y="4221088"/>
            <a:ext cx="360040" cy="64807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490896" y="4221088"/>
            <a:ext cx="560824" cy="64807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283968" y="4293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877464" y="4221088"/>
            <a:ext cx="542408" cy="64807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419872" y="4221088"/>
            <a:ext cx="560824" cy="64807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rved Up Arrow 56"/>
          <p:cNvSpPr/>
          <p:nvPr/>
        </p:nvSpPr>
        <p:spPr>
          <a:xfrm>
            <a:off x="2267744" y="4725144"/>
            <a:ext cx="2376264" cy="864096"/>
          </a:xfrm>
          <a:prstGeom prst="curvedUp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07704" y="5621178"/>
            <a:ext cx="292259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a x (b + c) = (a x b) + (a x c)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64088" y="3429000"/>
            <a:ext cx="352839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Bila </a:t>
            </a:r>
            <a:r>
              <a:rPr lang="en-US" sz="2400" i="1" dirty="0">
                <a:solidFill>
                  <a:srgbClr val="FF0000"/>
                </a:solidFill>
              </a:rPr>
              <a:t>a, b </a:t>
            </a:r>
            <a:r>
              <a:rPr lang="en-US" sz="2400" dirty="0">
                <a:solidFill>
                  <a:schemeClr val="tx1"/>
                </a:solidFill>
              </a:rPr>
              <a:t>dan </a:t>
            </a:r>
            <a:r>
              <a:rPr lang="en-US" sz="2400" i="1" dirty="0">
                <a:solidFill>
                  <a:srgbClr val="FF0000"/>
                </a:solidFill>
              </a:rPr>
              <a:t>c </a:t>
            </a:r>
            <a:r>
              <a:rPr lang="en-US" sz="2400" dirty="0"/>
              <a:t>bilangan bulat, maka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a x (b + c) = (a x b)+ (a x c 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C. </a:t>
            </a:r>
            <a:r>
              <a:rPr lang="en-US" sz="3200" b="1" dirty="0" err="1"/>
              <a:t>Perkalian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1" name="Rounded Rectangle 30">
            <a:hlinkClick r:id="rId3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64D14-4581-5D7F-CD6B-2A629EEF5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8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0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2" grpId="0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7" grpId="0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7" grpId="0" animBg="1"/>
      <p:bldP spid="57" grpId="1" animBg="1"/>
      <p:bldP spid="58" grpId="0" animBg="1"/>
      <p:bldP spid="58" grpId="1" animBg="1"/>
      <p:bldP spid="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54006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5508104" y="3933056"/>
            <a:ext cx="363589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2. Sifat perkalian bilangan bulat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23528" y="2564904"/>
            <a:ext cx="48245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/>
            <a:r>
              <a:rPr lang="en-US" sz="2400" dirty="0"/>
              <a:t>g.  Sifat  </a:t>
            </a:r>
            <a:r>
              <a:rPr lang="en-US" sz="2400" dirty="0" err="1"/>
              <a:t>distributif</a:t>
            </a:r>
            <a:r>
              <a:rPr lang="en-US" sz="2400" dirty="0"/>
              <a:t> terhadap pengurangan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23728" y="44371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-10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3528" y="4293096"/>
            <a:ext cx="360040" cy="720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60364" y="4293096"/>
            <a:ext cx="560824" cy="756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487292" y="443711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-10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69552" y="4365104"/>
            <a:ext cx="542408" cy="720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059832" y="4365104"/>
            <a:ext cx="560824" cy="64807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rved Up Arrow 56"/>
          <p:cNvSpPr/>
          <p:nvPr/>
        </p:nvSpPr>
        <p:spPr>
          <a:xfrm>
            <a:off x="2339752" y="4941168"/>
            <a:ext cx="2736304" cy="864096"/>
          </a:xfrm>
          <a:prstGeom prst="curvedUp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23728" y="5877272"/>
            <a:ext cx="288091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a x (b - c) = (a x b) -  (a x c)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80112" y="4894560"/>
            <a:ext cx="352839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Bila </a:t>
            </a:r>
            <a:r>
              <a:rPr lang="en-US" sz="2400" i="1" dirty="0">
                <a:solidFill>
                  <a:srgbClr val="FF0000"/>
                </a:solidFill>
              </a:rPr>
              <a:t>a, b </a:t>
            </a:r>
            <a:r>
              <a:rPr lang="en-US" sz="2400" dirty="0">
                <a:solidFill>
                  <a:schemeClr val="tx1"/>
                </a:solidFill>
              </a:rPr>
              <a:t>dan </a:t>
            </a:r>
            <a:r>
              <a:rPr lang="en-US" sz="2400" i="1" dirty="0">
                <a:solidFill>
                  <a:srgbClr val="FF0000"/>
                </a:solidFill>
              </a:rPr>
              <a:t>c </a:t>
            </a:r>
            <a:r>
              <a:rPr lang="en-US" sz="2400" dirty="0"/>
              <a:t>bilangan bulat, maka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a x (b -  c) = (a x b) - (a x c 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C. </a:t>
            </a:r>
            <a:r>
              <a:rPr lang="en-US" sz="3200" b="1" dirty="0" err="1"/>
              <a:t>Perkalian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Rounded Rectangle 25">
            <a:hlinkClick r:id="rId3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14D46F-6CC4-630C-FFB6-9147D6D41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8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0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2" grpId="0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7" grpId="0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7" grpId="0" animBg="1"/>
      <p:bldP spid="57" grpId="1" animBg="1"/>
      <p:bldP spid="58" grpId="0" animBg="1"/>
      <p:bldP spid="58" grpId="1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1. </a:t>
            </a:r>
            <a:r>
              <a:rPr lang="fi-FI" sz="2400" i="1" dirty="0"/>
              <a:t>Pembagian sebagai operasi kebalikan dari perkalian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323528" y="2636912"/>
            <a:ext cx="424847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Perhatikan uraian berikut.</a:t>
            </a:r>
          </a:p>
          <a:p>
            <a:r>
              <a:rPr lang="nn-NO" sz="2400" dirty="0"/>
              <a:t>3  X 4 = 4 + 4 + 4 = 12</a:t>
            </a:r>
          </a:p>
          <a:p>
            <a:r>
              <a:rPr lang="fi-FI" sz="2400" dirty="0"/>
              <a:t>Di lain pihak, 12 : 3 = 4 atau dapat ditulis :</a:t>
            </a:r>
          </a:p>
          <a:p>
            <a:r>
              <a:rPr lang="en-US" sz="2400" dirty="0"/>
              <a:t>3  x  4 = 12 </a:t>
            </a:r>
            <a:r>
              <a:rPr lang="en-US" sz="2400" dirty="0">
                <a:sym typeface="Wingdings"/>
              </a:rPr>
              <a:t> </a:t>
            </a:r>
            <a:r>
              <a:rPr lang="en-US" sz="2400" dirty="0"/>
              <a:t>12 : 3 = 4</a:t>
            </a:r>
          </a:p>
          <a:p>
            <a:endParaRPr lang="en-US" sz="2400" dirty="0"/>
          </a:p>
          <a:p>
            <a:r>
              <a:rPr lang="en-US" sz="2400" dirty="0"/>
              <a:t>Dengan demikian pembagian merupakan </a:t>
            </a:r>
            <a:r>
              <a:rPr lang="fi-FI" sz="2400" dirty="0"/>
              <a:t>operasi </a:t>
            </a:r>
            <a:r>
              <a:rPr lang="fi-FI" sz="2400" b="1" dirty="0">
                <a:solidFill>
                  <a:srgbClr val="FF0000"/>
                </a:solidFill>
              </a:rPr>
              <a:t>kebalikan (invers)</a:t>
            </a:r>
            <a:r>
              <a:rPr lang="fi-FI" sz="2400" dirty="0"/>
              <a:t> dari perkalian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5076056" y="2708920"/>
            <a:ext cx="363589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5148064" y="3670424"/>
            <a:ext cx="352839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Bila </a:t>
            </a:r>
            <a:r>
              <a:rPr lang="en-US" sz="2400" i="1" dirty="0">
                <a:solidFill>
                  <a:srgbClr val="FF0000"/>
                </a:solidFill>
              </a:rPr>
              <a:t>a, b </a:t>
            </a:r>
            <a:r>
              <a:rPr lang="en-US" sz="2400" dirty="0">
                <a:solidFill>
                  <a:schemeClr val="tx1"/>
                </a:solidFill>
              </a:rPr>
              <a:t>dan </a:t>
            </a:r>
            <a:r>
              <a:rPr lang="en-US" sz="2400" i="1" dirty="0">
                <a:solidFill>
                  <a:srgbClr val="FF0000"/>
                </a:solidFill>
              </a:rPr>
              <a:t>c </a:t>
            </a:r>
            <a:r>
              <a:rPr lang="en-US" sz="2400" dirty="0"/>
              <a:t>bilangan bulat, maka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a : b = c </a:t>
            </a:r>
            <a:r>
              <a:rPr lang="en-US" sz="2400" i="1" dirty="0">
                <a:solidFill>
                  <a:srgbClr val="FF0000"/>
                </a:solidFill>
                <a:sym typeface="Wingdings"/>
              </a:rPr>
              <a:t>  </a:t>
            </a:r>
            <a:r>
              <a:rPr lang="en-US" sz="2400" i="1" dirty="0">
                <a:solidFill>
                  <a:srgbClr val="FF0000"/>
                </a:solidFill>
              </a:rPr>
              <a:t>b x c = a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D. </a:t>
            </a:r>
            <a:r>
              <a:rPr lang="en-US" sz="3200" b="1" dirty="0" err="1"/>
              <a:t>Pembagian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F4CE1-BC77-C42D-F87F-2107D27FE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 bldLvl="3" animBg="1"/>
      <p:bldP spid="56" grpId="0" animBg="1"/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2. Perhitungan pembagian bilangan bulat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23528" y="2708920"/>
            <a:ext cx="4608512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Contoh: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1. 30 : 5 = 6 sebab 5 x 6 = 30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16 : (–4) = –4 sebab –4 x(–4) = 16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–10 : 5 = –2 sebab 5 x (–2) = –10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–8 : (–2) = 4 sebab –2 x 4 = –8</a:t>
            </a:r>
          </a:p>
          <a:p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5724128" y="2852936"/>
            <a:ext cx="316835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84168" y="3371508"/>
            <a:ext cx="2448272" cy="2251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( + ) : ( + ) = ( + 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( + ) : ( - ) = (  - 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( - ) : ( + ) = ( - 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( - ) : ( - ) = ( + 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1560" y="3356992"/>
            <a:ext cx="1224136" cy="43204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rved Up Arrow 37"/>
          <p:cNvSpPr/>
          <p:nvPr/>
        </p:nvSpPr>
        <p:spPr>
          <a:xfrm flipV="1">
            <a:off x="1187624" y="2348880"/>
            <a:ext cx="6192688" cy="1080120"/>
          </a:xfrm>
          <a:prstGeom prst="curvedUp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28184" y="3501008"/>
            <a:ext cx="2088232" cy="43204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3960" y="4136380"/>
            <a:ext cx="1575792" cy="43204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rved Up Arrow 40"/>
          <p:cNvSpPr/>
          <p:nvPr/>
        </p:nvSpPr>
        <p:spPr>
          <a:xfrm flipV="1">
            <a:off x="1340024" y="3068960"/>
            <a:ext cx="6192688" cy="1080120"/>
          </a:xfrm>
          <a:prstGeom prst="curvedUp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28184" y="4030464"/>
            <a:ext cx="2088232" cy="43204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3568" y="4797152"/>
            <a:ext cx="1512168" cy="43204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rved Up Arrow 49"/>
          <p:cNvSpPr/>
          <p:nvPr/>
        </p:nvSpPr>
        <p:spPr>
          <a:xfrm flipV="1">
            <a:off x="1331640" y="3700140"/>
            <a:ext cx="6192688" cy="1080120"/>
          </a:xfrm>
          <a:prstGeom prst="curvedUp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28184" y="4581128"/>
            <a:ext cx="2088232" cy="43204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3568" y="5517232"/>
            <a:ext cx="1512168" cy="43204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rved Up Arrow 52"/>
          <p:cNvSpPr/>
          <p:nvPr/>
        </p:nvSpPr>
        <p:spPr>
          <a:xfrm rot="21328607" flipV="1">
            <a:off x="1234769" y="3886968"/>
            <a:ext cx="6192688" cy="1440160"/>
          </a:xfrm>
          <a:prstGeom prst="curvedUp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00192" y="5085184"/>
            <a:ext cx="2088232" cy="43204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D. </a:t>
            </a:r>
            <a:r>
              <a:rPr lang="en-US" sz="3200" b="1" dirty="0" err="1"/>
              <a:t>Pembagian</a:t>
            </a:r>
            <a:endParaRPr lang="en-US" sz="3200" dirty="0"/>
          </a:p>
        </p:txBody>
      </p:sp>
      <p:sp>
        <p:nvSpPr>
          <p:cNvPr id="48" name="Rectangle 47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9" name="Rounded Rectangle 28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84A40-7E75-4C56-9810-8E5418B8C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55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22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3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3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bldLvl="3" animBg="1"/>
      <p:bldP spid="34" grpId="0" animBg="1"/>
      <p:bldP spid="35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1" grpId="3" animBg="1"/>
      <p:bldP spid="43" grpId="0" animBg="1"/>
      <p:bldP spid="43" grpId="1" animBg="1"/>
      <p:bldP spid="43" grpId="2" animBg="1"/>
      <p:bldP spid="46" grpId="0" animBg="1"/>
      <p:bldP spid="46" grpId="1" animBg="1"/>
      <p:bldP spid="46" grpId="2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</a:t>
            </a:r>
            <a:r>
              <a:rPr lang="sv-SE" sz="2400" dirty="0"/>
              <a:t>Pembagian Bilangan Bulat dengan Nol (0).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95536" y="2708920"/>
            <a:ext cx="424847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2400" dirty="0"/>
              <a:t>Misalkan 5 : 0 = </a:t>
            </a:r>
            <a:r>
              <a:rPr lang="fi-FI" sz="2400" i="1" dirty="0"/>
              <a:t>p </a:t>
            </a:r>
            <a:r>
              <a:rPr lang="fi-FI" sz="2400" i="1" dirty="0">
                <a:sym typeface="Wingdings"/>
              </a:rPr>
              <a:t> </a:t>
            </a:r>
            <a:r>
              <a:rPr lang="fi-FI" sz="2400" i="1" dirty="0"/>
              <a:t>0  x p = 5</a:t>
            </a:r>
          </a:p>
          <a:p>
            <a:r>
              <a:rPr lang="en-US" sz="2400" dirty="0"/>
              <a:t>Tidak ada satu pun pengganti </a:t>
            </a:r>
            <a:r>
              <a:rPr lang="en-US" sz="2400" i="1" dirty="0"/>
              <a:t>p pada bilangan bulat yang memenuhi 0 x  p = 5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5076056" y="2708920"/>
            <a:ext cx="363589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148064" y="3670424"/>
            <a:ext cx="352839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Untuk setiap bilangan bulat </a:t>
            </a:r>
            <a:r>
              <a:rPr lang="en-US" sz="2400" b="1" i="1" dirty="0">
                <a:solidFill>
                  <a:srgbClr val="FF0000"/>
                </a:solidFill>
              </a:rPr>
              <a:t>a</a:t>
            </a:r>
            <a:r>
              <a:rPr lang="en-US" sz="2400" i="1" dirty="0"/>
              <a:t>,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a : 0 </a:t>
            </a:r>
            <a:r>
              <a:rPr lang="en-US" sz="2400" i="1" dirty="0"/>
              <a:t>tidak terdefinisi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D. </a:t>
            </a:r>
            <a:r>
              <a:rPr lang="en-US" sz="3200" b="1" dirty="0" err="1"/>
              <a:t>Pembagian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309B7-2297-4C32-3348-786872B39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0608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</a:t>
            </a:r>
            <a:r>
              <a:rPr lang="sv-SE" sz="2400" dirty="0"/>
              <a:t>Pembagian Bilangan Bulat oleh Nol (0)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95536" y="2708920"/>
            <a:ext cx="424847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Untuk pembagian 0 : 3 = </a:t>
            </a:r>
            <a:r>
              <a:rPr lang="en-US" sz="2400" i="1" dirty="0"/>
              <a:t>n, adakah pengganti n yang memenuhi?</a:t>
            </a:r>
          </a:p>
          <a:p>
            <a:r>
              <a:rPr lang="en-US" sz="2400" dirty="0"/>
              <a:t>Perhatikan uraian berikut:</a:t>
            </a:r>
          </a:p>
          <a:p>
            <a:r>
              <a:rPr lang="pt-BR" sz="2400" dirty="0"/>
              <a:t>0 : 3 = </a:t>
            </a:r>
            <a:r>
              <a:rPr lang="pt-BR" sz="2400" i="1" dirty="0"/>
              <a:t>n  </a:t>
            </a:r>
            <a:r>
              <a:rPr lang="pt-BR" sz="2400" i="1" dirty="0">
                <a:sym typeface="Wingdings"/>
              </a:rPr>
              <a:t> </a:t>
            </a:r>
            <a:r>
              <a:rPr lang="pt-BR" sz="2400" i="1" dirty="0"/>
              <a:t>3  x n = 0</a:t>
            </a:r>
          </a:p>
          <a:p>
            <a:r>
              <a:rPr lang="en-US" sz="2400" dirty="0"/>
              <a:t>Pengganti n yang memenuhi</a:t>
            </a:r>
          </a:p>
          <a:p>
            <a:r>
              <a:rPr lang="en-US" sz="2400" dirty="0"/>
              <a:t> 3 x </a:t>
            </a:r>
            <a:r>
              <a:rPr lang="en-US" sz="2400" i="1" dirty="0"/>
              <a:t>n = 0, adalah 0.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5076056" y="2708920"/>
            <a:ext cx="363589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148064" y="3670424"/>
            <a:ext cx="352839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Untuk setiap bilangan bulat </a:t>
            </a:r>
            <a:r>
              <a:rPr lang="en-US" sz="2400" i="1" dirty="0"/>
              <a:t>a, berlaku </a:t>
            </a:r>
            <a:r>
              <a:rPr lang="en-US" sz="2400" i="1" dirty="0">
                <a:solidFill>
                  <a:srgbClr val="FF0000"/>
                </a:solidFill>
              </a:rPr>
              <a:t>0 : a =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0430" y="1500174"/>
            <a:ext cx="38576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D. </a:t>
            </a:r>
            <a:r>
              <a:rPr lang="en-US" sz="3200" b="1" dirty="0" err="1"/>
              <a:t>Pembagian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6E26D-5623-4F11-499B-F0D78FC9D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-24"/>
            <a:ext cx="91440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6" name="Group 17"/>
          <p:cNvGrpSpPr/>
          <p:nvPr/>
        </p:nvGrpSpPr>
        <p:grpSpPr>
          <a:xfrm rot="10800000">
            <a:off x="-4380" y="1000130"/>
            <a:ext cx="9148381" cy="571481"/>
            <a:chOff x="0" y="4714890"/>
            <a:chExt cx="9148381" cy="428610"/>
          </a:xfrm>
        </p:grpSpPr>
        <p:sp>
          <p:nvSpPr>
            <p:cNvPr id="20" name="Freeform 19"/>
            <p:cNvSpPr/>
            <p:nvPr/>
          </p:nvSpPr>
          <p:spPr>
            <a:xfrm>
              <a:off x="6433801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1928794" y="-24"/>
            <a:ext cx="5244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BILANGAN BULAT</a:t>
            </a:r>
          </a:p>
        </p:txBody>
      </p:sp>
      <p:sp>
        <p:nvSpPr>
          <p:cNvPr id="50" name="AutoShape 9"/>
          <p:cNvSpPr>
            <a:spLocks noChangeArrowheads="1"/>
          </p:cNvSpPr>
          <p:nvPr/>
        </p:nvSpPr>
        <p:spPr bwMode="gray">
          <a:xfrm>
            <a:off x="3500430" y="1500174"/>
            <a:ext cx="3086100" cy="466725"/>
          </a:xfrm>
          <a:prstGeom prst="flowChartTerminator">
            <a:avLst/>
          </a:prstGeom>
          <a:gradFill rotWithShape="1">
            <a:gsLst>
              <a:gs pos="0">
                <a:srgbClr val="F456CB"/>
              </a:gs>
              <a:gs pos="50000">
                <a:schemeClr val="bg1"/>
              </a:gs>
              <a:gs pos="100000">
                <a:srgbClr val="FF0000"/>
              </a:gs>
            </a:gsLst>
            <a:lin ang="4800000" scaled="0"/>
          </a:gradFill>
          <a:ln w="12700">
            <a:noFill/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white">
          <a:xfrm>
            <a:off x="3571868" y="1571612"/>
            <a:ext cx="3000375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Snap ITC" pitchFamily="82" charset="0"/>
                <a:cs typeface="Arial" charset="0"/>
              </a:rPr>
              <a:t>JUDUL MATERI</a:t>
            </a:r>
          </a:p>
        </p:txBody>
      </p:sp>
      <p:sp>
        <p:nvSpPr>
          <p:cNvPr id="51" name="AutoShape 5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357422" y="2071678"/>
            <a:ext cx="5988050" cy="75710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2" name="AutoShape 5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362200" y="2893621"/>
            <a:ext cx="5988050" cy="75710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3" name="AutoShape 4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2362200" y="3733407"/>
            <a:ext cx="5988050" cy="75143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2" name="AutoShape 2"/>
          <p:cNvSpPr>
            <a:spLocks noChangeArrowheads="1"/>
          </p:cNvSpPr>
          <p:nvPr/>
        </p:nvSpPr>
        <p:spPr bwMode="gray">
          <a:xfrm>
            <a:off x="2362200" y="4572008"/>
            <a:ext cx="5988050" cy="76239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gray">
          <a:xfrm>
            <a:off x="3200400" y="2133600"/>
            <a:ext cx="547981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/>
              <a:t>PENGERTIAN BILANGAN BULAT</a:t>
            </a:r>
            <a:endParaRPr lang="en-US" sz="24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endParaRPr lang="en-US" sz="2200" dirty="0">
              <a:latin typeface="BodieMF" pitchFamily="2" charset="0"/>
              <a:cs typeface="Arial" charset="0"/>
            </a:endParaRPr>
          </a:p>
        </p:txBody>
      </p:sp>
      <p:sp>
        <p:nvSpPr>
          <p:cNvPr id="64" name="Text Box 24"/>
          <p:cNvSpPr txBox="1">
            <a:spLocks noChangeArrowheads="1"/>
          </p:cNvSpPr>
          <p:nvPr/>
        </p:nvSpPr>
        <p:spPr bwMode="gray">
          <a:xfrm>
            <a:off x="3200400" y="2971800"/>
            <a:ext cx="547981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/>
              <a:t>OPERASI HITUNG BILANGAN BULAT</a:t>
            </a:r>
            <a:endParaRPr lang="en-US" sz="2400" dirty="0"/>
          </a:p>
          <a:p>
            <a:pPr marL="457200" lvl="0" indent="-457200">
              <a:spcBef>
                <a:spcPct val="50000"/>
              </a:spcBef>
              <a:buClr>
                <a:schemeClr val="tx1"/>
              </a:buClr>
            </a:pPr>
            <a:endParaRPr lang="en-US" sz="16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endParaRPr lang="en-US" sz="2200" dirty="0">
              <a:latin typeface="BodieMF" pitchFamily="2" charset="0"/>
              <a:cs typeface="Arial" charset="0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gray">
          <a:xfrm>
            <a:off x="3276600" y="3733800"/>
            <a:ext cx="547981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/>
              <a:t>KELIPATAN DAN FAKTOR</a:t>
            </a:r>
            <a:endParaRPr lang="en-US" sz="24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endParaRPr lang="en-US" sz="2200" dirty="0">
              <a:latin typeface="BodieMF" pitchFamily="2" charset="0"/>
              <a:cs typeface="Arial" charset="0"/>
            </a:endParaRPr>
          </a:p>
        </p:txBody>
      </p:sp>
      <p:sp>
        <p:nvSpPr>
          <p:cNvPr id="79" name="Text Box 26"/>
          <p:cNvSpPr txBox="1">
            <a:spLocks noChangeArrowheads="1"/>
          </p:cNvSpPr>
          <p:nvPr/>
        </p:nvSpPr>
        <p:spPr bwMode="gray">
          <a:xfrm>
            <a:off x="2857488" y="4572008"/>
            <a:ext cx="5426135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b="1" dirty="0"/>
              <a:t>PENGGUNAAN OPERASI HITUNG BILANGAN BULAT UNTUK MEYELESAIKAN MASALAH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endParaRPr lang="en-US" sz="2600" dirty="0">
              <a:latin typeface="BodieMF" pitchFamily="2" charset="0"/>
              <a:cs typeface="Arial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71612"/>
            <a:ext cx="171448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Action Button: Home 25">
            <a:hlinkClick r:id="" action="ppaction://hlinkshowjump?jump=firstslide" highlightClick="1"/>
          </p:cNvPr>
          <p:cNvSpPr/>
          <p:nvPr/>
        </p:nvSpPr>
        <p:spPr>
          <a:xfrm>
            <a:off x="8028384" y="188640"/>
            <a:ext cx="720080" cy="792088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6D1F1D-FFC7-0B29-9B05-BA0DB60DED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r:id="rId1" imgW="5904762" imgH="285866"/>
        </mc:Choice>
        <mc:Fallback>
          <p:control r:id="rId1" imgW="5904762" imgH="285866">
            <p:pic>
              <p:nvPicPr>
                <p:cNvPr id="2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6165850"/>
                  <a:ext cx="59055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21328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Arti pangkat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3528" y="2708920"/>
            <a:ext cx="4248472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Perhatikan perkalian berikut</a:t>
            </a:r>
          </a:p>
          <a:p>
            <a:r>
              <a:rPr lang="sv-SE" sz="2400" dirty="0"/>
              <a:t>5 x 5 = 25, maka bilangan 25 dinamakan </a:t>
            </a:r>
            <a:r>
              <a:rPr lang="sv-SE" sz="2400" b="1" dirty="0"/>
              <a:t>kuadrat dari 5.</a:t>
            </a:r>
          </a:p>
          <a:p>
            <a:r>
              <a:rPr lang="en-US" sz="2400" b="1" dirty="0"/>
              <a:t>Jadi 5</a:t>
            </a:r>
            <a:r>
              <a:rPr lang="en-US" sz="2400" baseline="30000" dirty="0"/>
              <a:t>2</a:t>
            </a:r>
            <a:r>
              <a:rPr lang="en-US" sz="2400" dirty="0"/>
              <a:t> = 5 x 5 = 25.</a:t>
            </a:r>
          </a:p>
          <a:p>
            <a:endParaRPr lang="en-US" sz="2400" dirty="0"/>
          </a:p>
          <a:p>
            <a:r>
              <a:rPr lang="en-US" sz="2400" dirty="0"/>
              <a:t>5 x 5 x 5  x 5 = 5</a:t>
            </a:r>
            <a:endParaRPr lang="en-US" sz="2400" baseline="30000" dirty="0"/>
          </a:p>
          <a:p>
            <a:endParaRPr lang="en-US" sz="2400" baseline="30000" dirty="0"/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5076056" y="2708920"/>
            <a:ext cx="363589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Kesimpulan:</a:t>
            </a:r>
          </a:p>
          <a:p>
            <a:pPr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marL="457200" indent="-457200"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148064" y="3356992"/>
            <a:ext cx="352839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Perpangkatan suatu bilangan merupakan </a:t>
            </a:r>
            <a:r>
              <a:rPr lang="en-US" sz="2400" i="1" dirty="0"/>
              <a:t>perkalian berulang dari bilangan tersebut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863536" y="4401160"/>
            <a:ext cx="504000" cy="1440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71600" y="53732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6536" y="4445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971600" y="5445224"/>
            <a:ext cx="360040" cy="360040"/>
          </a:xfrm>
          <a:prstGeom prst="ellipse">
            <a:avLst/>
          </a:prstGeom>
          <a:solidFill>
            <a:srgbClr val="00B0F0">
              <a:alpha val="38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7744" y="4437112"/>
            <a:ext cx="360040" cy="360040"/>
          </a:xfrm>
          <a:prstGeom prst="ellipse">
            <a:avLst/>
          </a:prstGeom>
          <a:solidFill>
            <a:srgbClr val="00B0F0">
              <a:alpha val="39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00430" y="1500174"/>
            <a:ext cx="50720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E. </a:t>
            </a:r>
            <a:r>
              <a:rPr lang="en-US" sz="3200" b="1" i="1" dirty="0"/>
              <a:t>K</a:t>
            </a:r>
            <a:r>
              <a:rPr lang="sv-SE" sz="3200" b="1" i="1" dirty="0"/>
              <a:t>uadrat dan akar Kuadrat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Rounded Rectangle 24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88E4C-1505-7B13-B49B-87808CDC0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22" grpId="0" animBg="1"/>
      <p:bldP spid="23" grpId="0"/>
      <p:bldP spid="24" grpId="0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Action Button: Home 24">
            <a:hlinkClick r:id="rId2" action="ppaction://hlinksldjump" highlightClick="1"/>
          </p:cNvPr>
          <p:cNvSpPr/>
          <p:nvPr/>
        </p:nvSpPr>
        <p:spPr>
          <a:xfrm>
            <a:off x="179512" y="1268760"/>
            <a:ext cx="576064" cy="432048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23717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99592" y="24208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Perhatikan contoh berikut: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869160"/>
            <a:ext cx="6162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500430" y="1500174"/>
            <a:ext cx="50720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/>
              <a:t>E. </a:t>
            </a:r>
            <a:r>
              <a:rPr lang="en-US" sz="3200" b="1" i="1" dirty="0"/>
              <a:t>K</a:t>
            </a:r>
            <a:r>
              <a:rPr lang="sv-SE" sz="3200" b="1" i="1" dirty="0"/>
              <a:t>uadrat dan akar Kuadrat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4A890-EDE7-8819-50A2-14E0640CC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Action Button: Home 24">
            <a:hlinkClick r:id="rId2" action="ppaction://hlinksldjump" highlightClick="1"/>
          </p:cNvPr>
          <p:cNvSpPr/>
          <p:nvPr/>
        </p:nvSpPr>
        <p:spPr>
          <a:xfrm>
            <a:off x="179512" y="1268760"/>
            <a:ext cx="576064" cy="432048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51149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157192"/>
            <a:ext cx="6115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286116" y="1500174"/>
            <a:ext cx="55721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/>
              <a:t>F. </a:t>
            </a:r>
            <a:r>
              <a:rPr lang="en-US" sz="2400" b="1" i="1" dirty="0" err="1"/>
              <a:t>Pangkat</a:t>
            </a:r>
            <a:r>
              <a:rPr lang="en-US" sz="2400" b="1" i="1" dirty="0"/>
              <a:t> </a:t>
            </a:r>
            <a:r>
              <a:rPr lang="en-US" sz="2400" b="1" i="1" dirty="0" err="1"/>
              <a:t>tiga</a:t>
            </a:r>
            <a:r>
              <a:rPr lang="en-US" sz="2400" b="1" i="1" dirty="0"/>
              <a:t> </a:t>
            </a:r>
            <a:r>
              <a:rPr lang="en-US" sz="2400" b="1" i="1" dirty="0" err="1"/>
              <a:t>da</a:t>
            </a:r>
            <a:r>
              <a:rPr lang="sv-SE" sz="2400" b="1" i="1" dirty="0"/>
              <a:t>n akar pangkat tiga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635E1-5461-5F41-6A55-52E3B56DE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-24"/>
            <a:ext cx="91440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642919"/>
            <a:ext cx="9148381" cy="571481"/>
            <a:chOff x="0" y="4714890"/>
            <a:chExt cx="9148381" cy="428610"/>
          </a:xfrm>
        </p:grpSpPr>
        <p:sp>
          <p:nvSpPr>
            <p:cNvPr id="20" name="Freeform 19"/>
            <p:cNvSpPr/>
            <p:nvPr/>
          </p:nvSpPr>
          <p:spPr>
            <a:xfrm>
              <a:off x="6433801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86050" y="357166"/>
            <a:ext cx="38415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1.3 </a:t>
            </a:r>
            <a:r>
              <a:rPr lang="en-US" sz="28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Kelipatan</a:t>
            </a:r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Dan </a:t>
            </a:r>
            <a:r>
              <a:rPr lang="en-US" sz="28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Faktor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14282" y="1447801"/>
            <a:ext cx="8715436" cy="4876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Kelipatan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Persekutuan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Terkecil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(KPK)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Kelipatan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Persekutuan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Terkecil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(KPK)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p, 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anggota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himpunan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terkecil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anggota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himupunan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habis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dibagi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/>
              <a:t>2. </a:t>
            </a:r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Bilangan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Faktor</a:t>
            </a:r>
            <a:r>
              <a:rPr lang="en-US" sz="2400" b="1" dirty="0"/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/>
              <a:t>       Persekutuan </a:t>
            </a:r>
            <a:r>
              <a:rPr lang="en-US" sz="2400" b="1" dirty="0" err="1"/>
              <a:t>Terbesar</a:t>
            </a:r>
            <a:r>
              <a:rPr lang="en-US" sz="2400" b="1" dirty="0"/>
              <a:t>  (FPB) </a:t>
            </a:r>
            <a:endParaRPr lang="en-US" sz="24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/>
              <a:t>    </a:t>
            </a:r>
            <a:r>
              <a:rPr lang="en-US" sz="2400" dirty="0" err="1"/>
              <a:t>Faktor</a:t>
            </a:r>
            <a:r>
              <a:rPr lang="en-US" sz="2400" dirty="0"/>
              <a:t> Persekutuan </a:t>
            </a:r>
            <a:r>
              <a:rPr lang="en-US" sz="2400" dirty="0" err="1"/>
              <a:t>Terbesar</a:t>
            </a:r>
            <a:r>
              <a:rPr lang="en-US" sz="2400" dirty="0"/>
              <a:t> (FPB)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asli</a:t>
            </a:r>
            <a:r>
              <a:rPr lang="en-US" sz="2400" dirty="0"/>
              <a:t> </a:t>
            </a:r>
            <a:r>
              <a:rPr lang="en-US" sz="2400" dirty="0" err="1"/>
              <a:t>terbesar</a:t>
            </a:r>
            <a:r>
              <a:rPr lang="en-US" sz="2400" dirty="0"/>
              <a:t> 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persekutuan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sp>
        <p:nvSpPr>
          <p:cNvPr id="18" name="Flowchart: Summing Junction 17"/>
          <p:cNvSpPr/>
          <p:nvPr/>
        </p:nvSpPr>
        <p:spPr>
          <a:xfrm>
            <a:off x="8316416" y="6093296"/>
            <a:ext cx="504056" cy="432048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E49106-97A6-A116-FBFE-09021802B5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r:id="rId1" imgW="5904762" imgH="285866"/>
        </mc:Choice>
        <mc:Fallback>
          <p:control r:id="rId1" imgW="5904762" imgH="285866">
            <p:pic>
              <p:nvPicPr>
                <p:cNvPr id="6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6165850"/>
                  <a:ext cx="59055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56668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3568" y="1928802"/>
            <a:ext cx="1440160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Contoh</a:t>
            </a:r>
            <a:r>
              <a:rPr lang="en-US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Soal</a:t>
            </a:r>
            <a:r>
              <a:rPr lang="en-US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</p:txBody>
      </p:sp>
      <p:sp>
        <p:nvSpPr>
          <p:cNvPr id="23" name="TextBox 22">
            <a:hlinkClick r:id="" action="ppaction://noaction" highlightClick="1"/>
          </p:cNvPr>
          <p:cNvSpPr txBox="1"/>
          <p:nvPr/>
        </p:nvSpPr>
        <p:spPr>
          <a:xfrm>
            <a:off x="611560" y="2852936"/>
            <a:ext cx="3024336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1.Tulislah bilangan bulat mulai -5 sampai dengan 4.</a:t>
            </a:r>
          </a:p>
        </p:txBody>
      </p:sp>
      <p:sp>
        <p:nvSpPr>
          <p:cNvPr id="24" name="TextBox 23">
            <a:hlinkClick r:id="" action="ppaction://noaction" highlightClick="1"/>
          </p:cNvPr>
          <p:cNvSpPr txBox="1"/>
          <p:nvPr/>
        </p:nvSpPr>
        <p:spPr>
          <a:xfrm>
            <a:off x="611560" y="3789040"/>
            <a:ext cx="3024336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2. Tulislah bilangan bulat genap antara -6 dan 11.</a:t>
            </a:r>
          </a:p>
        </p:txBody>
      </p:sp>
      <p:sp>
        <p:nvSpPr>
          <p:cNvPr id="25" name="TextBox 24">
            <a:hlinkClick r:id="" action="ppaction://noaction" highlightClick="1"/>
          </p:cNvPr>
          <p:cNvSpPr txBox="1"/>
          <p:nvPr/>
        </p:nvSpPr>
        <p:spPr>
          <a:xfrm>
            <a:off x="611560" y="4725144"/>
            <a:ext cx="3024336" cy="16312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3. Bilangan berapakah yang letaknya di sebelah kanan 0</a:t>
            </a:r>
          </a:p>
          <a:p>
            <a:r>
              <a:rPr lang="en-US" sz="2000">
                <a:solidFill>
                  <a:schemeClr val="bg1"/>
                </a:solidFill>
              </a:rPr>
              <a:t>dan jaraknya sama dengan jarak dari 0 ke -4?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4499992" y="1643050"/>
            <a:ext cx="3960440" cy="1368152"/>
          </a:xfrm>
          <a:prstGeom prst="wedgeEllipseCallout">
            <a:avLst>
              <a:gd name="adj1" fmla="val -69748"/>
              <a:gd name="adj2" fmla="val 39474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/>
              <a:t>    Bilangan bulat dari -5     sampai 4 adalah -5, -4, -3,     -2, -1, 0, </a:t>
            </a:r>
            <a:r>
              <a:rPr lang="en-US" b="1" dirty="0"/>
              <a:t>1, 2, 3, 4.</a:t>
            </a:r>
          </a:p>
          <a:p>
            <a:pPr algn="ctr"/>
            <a:endParaRPr lang="en-US" dirty="0"/>
          </a:p>
        </p:txBody>
      </p:sp>
      <p:sp>
        <p:nvSpPr>
          <p:cNvPr id="29" name="Oval Callout 28"/>
          <p:cNvSpPr/>
          <p:nvPr/>
        </p:nvSpPr>
        <p:spPr>
          <a:xfrm>
            <a:off x="4427984" y="4429132"/>
            <a:ext cx="3744416" cy="1440160"/>
          </a:xfrm>
          <a:prstGeom prst="wedgeEllipseCallout">
            <a:avLst>
              <a:gd name="adj1" fmla="val -69112"/>
              <a:gd name="adj2" fmla="val 31067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b="1"/>
          </a:p>
          <a:p>
            <a:r>
              <a:rPr lang="sv-SE" b="1"/>
              <a:t>  Bilangan yang terletak di </a:t>
            </a:r>
          </a:p>
          <a:p>
            <a:r>
              <a:rPr lang="sv-SE" b="1"/>
              <a:t>sebelah kanan 0 dan jarak nya sama dengan jarak 0  ke  - 4 adalah +</a:t>
            </a:r>
            <a:r>
              <a:rPr lang="en-US" b="1"/>
              <a:t> 4.</a:t>
            </a:r>
          </a:p>
          <a:p>
            <a:pPr algn="ctr"/>
            <a:endParaRPr lang="en-US"/>
          </a:p>
        </p:txBody>
      </p:sp>
      <p:sp>
        <p:nvSpPr>
          <p:cNvPr id="33" name="Oval Callout 32"/>
          <p:cNvSpPr/>
          <p:nvPr/>
        </p:nvSpPr>
        <p:spPr>
          <a:xfrm>
            <a:off x="4499992" y="3071810"/>
            <a:ext cx="3816424" cy="1296144"/>
          </a:xfrm>
          <a:prstGeom prst="wedgeEllipseCallout">
            <a:avLst>
              <a:gd name="adj1" fmla="val -69493"/>
              <a:gd name="adj2" fmla="val 30655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  <a:p>
            <a:pPr algn="ctr"/>
            <a:r>
              <a:rPr lang="en-US" b="1"/>
              <a:t>Bilangan bulat genap antara -6 dan 11 adalah      -4, -2, 0, 2, 4, 6, 8, 10</a:t>
            </a:r>
          </a:p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43108" y="-24"/>
            <a:ext cx="5244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BILANGAN BULAT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388424" y="6021288"/>
            <a:ext cx="432048" cy="432048"/>
            <a:chOff x="7020272" y="5805264"/>
            <a:chExt cx="432048" cy="432048"/>
          </a:xfrm>
        </p:grpSpPr>
        <p:sp>
          <p:nvSpPr>
            <p:cNvPr id="31" name="Oval 30"/>
            <p:cNvSpPr/>
            <p:nvPr/>
          </p:nvSpPr>
          <p:spPr>
            <a:xfrm>
              <a:off x="7020272" y="5805264"/>
              <a:ext cx="432048" cy="4320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 rot="5400000">
              <a:off x="7128288" y="5875212"/>
              <a:ext cx="360000" cy="2880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BB43D1D-3BA9-7B4B-B563-030D48B73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9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94" y="1"/>
            <a:ext cx="1495665" cy="112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9" y="1"/>
            <a:ext cx="1428760" cy="116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042" y="2"/>
            <a:ext cx="1618280" cy="114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"/>
            <a:ext cx="1571604" cy="122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347864" y="141277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Action Button: Home 24">
            <a:hlinkClick r:id="rId6" action="ppaction://hlinksldjump" highlightClick="1"/>
          </p:cNvPr>
          <p:cNvSpPr/>
          <p:nvPr/>
        </p:nvSpPr>
        <p:spPr>
          <a:xfrm>
            <a:off x="179512" y="1268760"/>
            <a:ext cx="576064" cy="432048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 cstate="print"/>
          <a:srcRect b="70000"/>
          <a:stretch>
            <a:fillRect/>
          </a:stretch>
        </p:blipFill>
        <p:spPr bwMode="auto">
          <a:xfrm>
            <a:off x="467544" y="2780928"/>
            <a:ext cx="751003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67544" y="2204864"/>
            <a:ext cx="1110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Contoh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 t="36000" r="29047"/>
          <a:stretch>
            <a:fillRect/>
          </a:stretch>
        </p:blipFill>
        <p:spPr bwMode="auto">
          <a:xfrm>
            <a:off x="467544" y="4221088"/>
            <a:ext cx="53285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3371" y="3645024"/>
            <a:ext cx="1924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Penyelesaian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B407D-C29A-39AF-584E-9474E32CF6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" b="52057"/>
          <a:stretch/>
        </p:blipFill>
        <p:spPr>
          <a:xfrm>
            <a:off x="2966221" y="80846"/>
            <a:ext cx="3211557" cy="98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CB8A0-B5AE-BDCA-1270-3E8CA777D2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36772" r="26576" b="9135"/>
          <a:stretch/>
        </p:blipFill>
        <p:spPr>
          <a:xfrm>
            <a:off x="6274286" y="104614"/>
            <a:ext cx="1000427" cy="119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/>
              <a:t>Suhu</a:t>
            </a:r>
            <a:r>
              <a:rPr lang="en-US" b="1" dirty="0"/>
              <a:t> </a:t>
            </a:r>
            <a:r>
              <a:rPr lang="en-US" b="1" dirty="0" err="1"/>
              <a:t>sebongkah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mula-mula</a:t>
            </a:r>
            <a:r>
              <a:rPr lang="en-US" b="1" dirty="0"/>
              <a:t> 5</a:t>
            </a:r>
            <a:r>
              <a:rPr lang="en-US" b="1" baseline="30000" dirty="0"/>
              <a:t>o</a:t>
            </a:r>
            <a:r>
              <a:rPr lang="en-US" b="1" dirty="0"/>
              <a:t> C. </a:t>
            </a:r>
            <a:r>
              <a:rPr lang="en-US" b="1" dirty="0" err="1"/>
              <a:t>Dua</a:t>
            </a:r>
            <a:r>
              <a:rPr lang="en-US" b="1" dirty="0"/>
              <a:t> jam </a:t>
            </a:r>
            <a:r>
              <a:rPr lang="en-US" b="1" dirty="0" err="1"/>
              <a:t>kemudian</a:t>
            </a:r>
            <a:r>
              <a:rPr lang="en-US" b="1" dirty="0"/>
              <a:t> </a:t>
            </a:r>
            <a:r>
              <a:rPr lang="en-US" b="1" dirty="0" err="1"/>
              <a:t>suhunya</a:t>
            </a:r>
            <a:r>
              <a:rPr lang="en-US" b="1" dirty="0"/>
              <a:t> </a:t>
            </a:r>
            <a:r>
              <a:rPr lang="en-US" b="1" dirty="0" err="1"/>
              <a:t>turun</a:t>
            </a:r>
            <a:r>
              <a:rPr lang="en-US" b="1" dirty="0"/>
              <a:t>       7</a:t>
            </a:r>
            <a:r>
              <a:rPr lang="en-US" b="1" baseline="30000" dirty="0"/>
              <a:t>o</a:t>
            </a:r>
            <a:r>
              <a:rPr lang="en-US" b="1" dirty="0"/>
              <a:t> C. </a:t>
            </a:r>
            <a:r>
              <a:rPr lang="en-US" b="1" dirty="0" err="1"/>
              <a:t>Suhu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sekarang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…</a:t>
            </a:r>
            <a:r>
              <a:rPr lang="en-US" b="1" baseline="30000" dirty="0"/>
              <a:t>            </a:t>
            </a:r>
          </a:p>
          <a:p>
            <a:pPr marL="514350" indent="-514350">
              <a:buNone/>
            </a:pPr>
            <a:endParaRPr lang="en-US" b="1" baseline="30000" dirty="0"/>
          </a:p>
          <a:p>
            <a:pPr marL="514350" indent="-514350">
              <a:buNone/>
            </a:pPr>
            <a:endParaRPr lang="en-US" b="1" dirty="0"/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2667000" y="3860412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Round Diagonal Corner Rectangle 9">
            <a:hlinkClick r:id="rId3" action="ppaction://hlinksldjump"/>
          </p:cNvPr>
          <p:cNvSpPr/>
          <p:nvPr/>
        </p:nvSpPr>
        <p:spPr>
          <a:xfrm>
            <a:off x="2667000" y="5105400"/>
            <a:ext cx="6096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Round Diagonal Corner Rectangle 10">
            <a:hlinkClick r:id="rId2" action="ppaction://hlinksldjump"/>
          </p:cNvPr>
          <p:cNvSpPr/>
          <p:nvPr/>
        </p:nvSpPr>
        <p:spPr>
          <a:xfrm>
            <a:off x="6073724" y="3886200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Round Diagonal Corner Rectangle 11">
            <a:hlinkClick r:id="rId2" action="ppaction://hlinksldjump"/>
          </p:cNvPr>
          <p:cNvSpPr/>
          <p:nvPr/>
        </p:nvSpPr>
        <p:spPr>
          <a:xfrm>
            <a:off x="6096000" y="5029200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33800" y="3657600"/>
            <a:ext cx="12954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-12 </a:t>
            </a:r>
            <a:r>
              <a:rPr lang="en-US" sz="3200" b="1" baseline="30000" dirty="0" err="1">
                <a:solidFill>
                  <a:schemeClr val="tx1"/>
                </a:solidFill>
              </a:rPr>
              <a:t>o</a:t>
            </a:r>
            <a:r>
              <a:rPr lang="en-US" sz="3200" b="1" dirty="0" err="1">
                <a:solidFill>
                  <a:schemeClr val="tx1"/>
                </a:solidFill>
              </a:rPr>
              <a:t>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3800" y="5029200"/>
            <a:ext cx="13716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-2 </a:t>
            </a:r>
            <a:r>
              <a:rPr lang="en-US" sz="3600" b="1" baseline="30000" dirty="0" err="1">
                <a:solidFill>
                  <a:schemeClr val="tx1"/>
                </a:solidFill>
              </a:rPr>
              <a:t>o</a:t>
            </a:r>
            <a:r>
              <a:rPr lang="en-US" sz="3600" b="1" dirty="0" err="1">
                <a:solidFill>
                  <a:schemeClr val="tx1"/>
                </a:solidFill>
              </a:rPr>
              <a:t>C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0" y="3679876"/>
            <a:ext cx="138801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 </a:t>
            </a:r>
            <a:r>
              <a:rPr lang="en-US" sz="3600" b="1" baseline="30000" dirty="0" err="1">
                <a:solidFill>
                  <a:schemeClr val="tx1"/>
                </a:solidFill>
              </a:rPr>
              <a:t>o</a:t>
            </a:r>
            <a:r>
              <a:rPr lang="en-US" sz="3600" b="1" dirty="0" err="1">
                <a:solidFill>
                  <a:schemeClr val="tx1"/>
                </a:solidFill>
              </a:rPr>
              <a:t>C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00" y="4953000"/>
            <a:ext cx="1478284" cy="838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-12</a:t>
            </a:r>
            <a:r>
              <a:rPr lang="en-US" sz="3600" b="1" baseline="30000" dirty="0">
                <a:solidFill>
                  <a:schemeClr val="tx1"/>
                </a:solidFill>
              </a:rPr>
              <a:t>o</a:t>
            </a:r>
            <a:r>
              <a:rPr lang="en-US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585216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rId4" action="ppaction://hlinksldjump" highlightClick="1"/>
          </p:cNvPr>
          <p:cNvSpPr/>
          <p:nvPr/>
        </p:nvSpPr>
        <p:spPr>
          <a:xfrm>
            <a:off x="7239000" y="6019800"/>
            <a:ext cx="585216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umbs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706876"/>
            <a:ext cx="3048000" cy="304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0" y="1143000"/>
            <a:ext cx="3145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GOOD JOB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153400" y="6172200"/>
            <a:ext cx="5334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get_m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2657475" cy="35528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038600" y="1295400"/>
            <a:ext cx="4267200" cy="1524000"/>
          </a:xfrm>
          <a:prstGeom prst="cloudCallout">
            <a:avLst>
              <a:gd name="adj1" fmla="val -46877"/>
              <a:gd name="adj2" fmla="val 69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JAWABAN ANDA SALAH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COBA LAGI !!!!!!!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7415784" y="6172200"/>
            <a:ext cx="585216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b="1" dirty="0"/>
              <a:t>2.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-3 x (15 + (-52)) = …</a:t>
            </a:r>
          </a:p>
          <a:p>
            <a:pPr marL="514350" indent="-514350">
              <a:buNone/>
            </a:pPr>
            <a:r>
              <a:rPr lang="en-US" b="1" dirty="0"/>
              <a:t>      </a:t>
            </a: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2667000" y="2133600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Round Diagonal Corner Rectangle 9">
            <a:hlinkClick r:id="rId2" action="ppaction://hlinksldjump"/>
          </p:cNvPr>
          <p:cNvSpPr/>
          <p:nvPr/>
        </p:nvSpPr>
        <p:spPr>
          <a:xfrm>
            <a:off x="2667000" y="2971800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Round Diagonal Corner Rectangle 10">
            <a:hlinkClick r:id="rId3" action="ppaction://hlinksldjump"/>
          </p:cNvPr>
          <p:cNvSpPr/>
          <p:nvPr/>
        </p:nvSpPr>
        <p:spPr>
          <a:xfrm>
            <a:off x="2667000" y="3886200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Round Diagonal Corner Rectangle 11">
            <a:hlinkClick r:id="rId2" action="ppaction://hlinksldjump"/>
          </p:cNvPr>
          <p:cNvSpPr/>
          <p:nvPr/>
        </p:nvSpPr>
        <p:spPr>
          <a:xfrm>
            <a:off x="2667000" y="4953000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33800" y="2133600"/>
            <a:ext cx="1524000" cy="609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97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33800" y="2971800"/>
            <a:ext cx="1600200" cy="609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-111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17384" y="3886200"/>
            <a:ext cx="1616616" cy="609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111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53728" y="4851012"/>
            <a:ext cx="1524000" cy="609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- 201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585216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rId4" action="ppaction://hlinksldjump" highlightClick="1"/>
          </p:cNvPr>
          <p:cNvSpPr/>
          <p:nvPr/>
        </p:nvSpPr>
        <p:spPr>
          <a:xfrm>
            <a:off x="7239000" y="6019800"/>
            <a:ext cx="585216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593" y="1"/>
            <a:ext cx="1301446" cy="98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9" y="1"/>
            <a:ext cx="1230926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17"/>
          <p:cNvGrpSpPr/>
          <p:nvPr/>
        </p:nvGrpSpPr>
        <p:grpSpPr>
          <a:xfrm rot="10800000">
            <a:off x="-4380" y="928671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20272" y="5805264"/>
            <a:ext cx="432048" cy="432048"/>
            <a:chOff x="7020272" y="5805264"/>
            <a:chExt cx="432048" cy="432048"/>
          </a:xfrm>
        </p:grpSpPr>
        <p:sp>
          <p:nvSpPr>
            <p:cNvPr id="69" name="Oval 68"/>
            <p:cNvSpPr/>
            <p:nvPr/>
          </p:nvSpPr>
          <p:spPr>
            <a:xfrm>
              <a:off x="7020272" y="5805264"/>
              <a:ext cx="432048" cy="4320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>
              <a:hlinkClick r:id="" action="ppaction://hlinkshowjump?jump=nextslide" highlightClick="1">
                <a:snd r:embed="rId6" name="click.wav"/>
              </a:hlinkClick>
            </p:cNvPr>
            <p:cNvSpPr/>
            <p:nvPr/>
          </p:nvSpPr>
          <p:spPr>
            <a:xfrm rot="5400000">
              <a:off x="7128288" y="5875212"/>
              <a:ext cx="360000" cy="2880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642910" y="2071678"/>
            <a:ext cx="7358114" cy="23574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terdiri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himpunan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{…, -3, -2, -1},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{0},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himpunan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{1, 2, 3, ….}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488" y="285728"/>
            <a:ext cx="60722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PENGERTIAN BILANGAN BULAT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5904762" imgH="285866"/>
        </mc:Choice>
        <mc:Fallback>
          <p:control r:id="rId1" imgW="5904762" imgH="285866">
            <p:pic>
              <p:nvPicPr>
                <p:cNvPr id="6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6165850"/>
                  <a:ext cx="59055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umbs_down_smile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75" y="2238375"/>
            <a:ext cx="2381250" cy="2381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1800" y="4572000"/>
            <a:ext cx="3443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SALAH DEH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7415784" y="6172200"/>
            <a:ext cx="585216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00400" y="1295400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BETUL-BETUL</a:t>
            </a:r>
          </a:p>
        </p:txBody>
      </p:sp>
      <p:pic>
        <p:nvPicPr>
          <p:cNvPr id="11" name="Picture 10" descr="_thumbs_u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438400"/>
            <a:ext cx="4762500" cy="2895600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noaction" highlightClick="1"/>
          </p:cNvPr>
          <p:cNvSpPr/>
          <p:nvPr/>
        </p:nvSpPr>
        <p:spPr>
          <a:xfrm>
            <a:off x="8153400" y="6172200"/>
            <a:ext cx="5334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b="1" dirty="0"/>
              <a:t>3.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3</a:t>
            </a:r>
            <a:r>
              <a:rPr lang="en-US" b="1" baseline="30000" dirty="0"/>
              <a:t>4</a:t>
            </a:r>
            <a:r>
              <a:rPr lang="en-US" b="1" dirty="0"/>
              <a:t> = …</a:t>
            </a:r>
          </a:p>
          <a:p>
            <a:pPr marL="514350" indent="-514350">
              <a:buNone/>
            </a:pPr>
            <a:r>
              <a:rPr lang="en-US" b="1" dirty="0"/>
              <a:t>      </a:t>
            </a: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2667000" y="2133600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Round Diagonal Corner Rectangle 9">
            <a:hlinkClick r:id="rId2" action="ppaction://hlinksldjump"/>
          </p:cNvPr>
          <p:cNvSpPr/>
          <p:nvPr/>
        </p:nvSpPr>
        <p:spPr>
          <a:xfrm>
            <a:off x="2667000" y="2971800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Round Diagonal Corner Rectangle 10">
            <a:hlinkClick r:id="rId2" action="ppaction://hlinksldjump"/>
          </p:cNvPr>
          <p:cNvSpPr/>
          <p:nvPr/>
        </p:nvSpPr>
        <p:spPr>
          <a:xfrm>
            <a:off x="2667000" y="3886200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Round Diagonal Corner Rectangle 11">
            <a:hlinkClick r:id="rId3" action="ppaction://hlinksldjump"/>
          </p:cNvPr>
          <p:cNvSpPr/>
          <p:nvPr/>
        </p:nvSpPr>
        <p:spPr>
          <a:xfrm>
            <a:off x="2667000" y="4953000"/>
            <a:ext cx="5334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33800" y="2133600"/>
            <a:ext cx="1524000" cy="609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33800" y="2971800"/>
            <a:ext cx="1600200" cy="609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17384" y="3886200"/>
            <a:ext cx="1616616" cy="609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53728" y="4851012"/>
            <a:ext cx="1524000" cy="609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585216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rId4" action="ppaction://hlinksldjump" highlightClick="1"/>
          </p:cNvPr>
          <p:cNvSpPr/>
          <p:nvPr/>
        </p:nvSpPr>
        <p:spPr>
          <a:xfrm>
            <a:off x="7239000" y="6019800"/>
            <a:ext cx="585216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get_m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2657475" cy="35528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038600" y="1295400"/>
            <a:ext cx="4267200" cy="1524000"/>
          </a:xfrm>
          <a:prstGeom prst="cloudCallout">
            <a:avLst>
              <a:gd name="adj1" fmla="val -46877"/>
              <a:gd name="adj2" fmla="val 69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JAWABAN ANDA SALAH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COBA LAGI !!!!!!!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7415784" y="6172200"/>
            <a:ext cx="585216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00400" y="1295400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BETUL-BETUL</a:t>
            </a:r>
          </a:p>
        </p:txBody>
      </p:sp>
      <p:pic>
        <p:nvPicPr>
          <p:cNvPr id="11" name="Picture 10" descr="_thumbs_u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438400"/>
            <a:ext cx="4762500" cy="289560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umbs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706876"/>
            <a:ext cx="3048000" cy="304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0" y="1143000"/>
            <a:ext cx="3145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GOOD JOB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Action Button: Forward or Next 10">
            <a:hlinkClick r:id="rId3" action="ppaction://hlinksldjump" highlightClick="1"/>
          </p:cNvPr>
          <p:cNvSpPr/>
          <p:nvPr/>
        </p:nvSpPr>
        <p:spPr>
          <a:xfrm>
            <a:off x="8153400" y="6172200"/>
            <a:ext cx="5334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ry-smiley-two-thumbs-d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09800"/>
            <a:ext cx="24384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1371600"/>
            <a:ext cx="4911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SALAH TAU KEMBALI KERJAKAN</a:t>
            </a:r>
          </a:p>
        </p:txBody>
      </p:sp>
      <p:sp>
        <p:nvSpPr>
          <p:cNvPr id="10" name="Action Button: Back or Previous 9">
            <a:hlinkClick r:id="" action="ppaction://noaction" highlightClick="1"/>
          </p:cNvPr>
          <p:cNvSpPr/>
          <p:nvPr/>
        </p:nvSpPr>
        <p:spPr>
          <a:xfrm>
            <a:off x="7415784" y="6172200"/>
            <a:ext cx="585216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umbs_down_smile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75" y="2238375"/>
            <a:ext cx="2381250" cy="2381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1800" y="4572000"/>
            <a:ext cx="3443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SALAH DEH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7415784" y="6172200"/>
            <a:ext cx="585216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1520" y="2204864"/>
            <a:ext cx="810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Garis bilangan himpunan bilangan bulat digambarkan </a:t>
            </a:r>
            <a:r>
              <a:rPr lang="en-US" sz="2400" dirty="0"/>
              <a:t>seperti berikut.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721614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Callout 2 20"/>
          <p:cNvSpPr/>
          <p:nvPr/>
        </p:nvSpPr>
        <p:spPr>
          <a:xfrm>
            <a:off x="4716016" y="4869160"/>
            <a:ext cx="1440160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9799"/>
              <a:gd name="adj6" fmla="val -243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Bilangan 0 (nol)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283968" y="3501008"/>
            <a:ext cx="2952328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Callout 2 22"/>
          <p:cNvSpPr/>
          <p:nvPr/>
        </p:nvSpPr>
        <p:spPr>
          <a:xfrm>
            <a:off x="6228184" y="2708920"/>
            <a:ext cx="1440160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651"/>
              <a:gd name="adj6" fmla="val -551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Bilangan  + (Positif)</a:t>
            </a:r>
          </a:p>
        </p:txBody>
      </p:sp>
      <p:sp>
        <p:nvSpPr>
          <p:cNvPr id="24" name="Right Arrow 23"/>
          <p:cNvSpPr/>
          <p:nvPr/>
        </p:nvSpPr>
        <p:spPr>
          <a:xfrm rot="10800000">
            <a:off x="1259632" y="3501008"/>
            <a:ext cx="2952328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Callout 2 26"/>
          <p:cNvSpPr/>
          <p:nvPr/>
        </p:nvSpPr>
        <p:spPr>
          <a:xfrm>
            <a:off x="2483768" y="2708920"/>
            <a:ext cx="1440160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651"/>
              <a:gd name="adj6" fmla="val -551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Bilangan  - (Negatif)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5830" y="1857364"/>
            <a:ext cx="5375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err="1"/>
              <a:t>Letak</a:t>
            </a:r>
            <a:r>
              <a:rPr lang="en-US" sz="2400" b="1" dirty="0"/>
              <a:t> </a:t>
            </a:r>
            <a:r>
              <a:rPr lang="en-US" sz="2400" b="1" dirty="0" err="1"/>
              <a:t>Bilangan</a:t>
            </a:r>
            <a:r>
              <a:rPr lang="en-US" sz="2400" b="1" dirty="0"/>
              <a:t> </a:t>
            </a:r>
            <a:r>
              <a:rPr lang="en-US" sz="2400" b="1" dirty="0" err="1"/>
              <a:t>Bulat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en-US" sz="2400" b="1" dirty="0" err="1"/>
              <a:t>Bilangan</a:t>
            </a:r>
            <a:endParaRPr lang="en-US" sz="2400" b="1" dirty="0"/>
          </a:p>
        </p:txBody>
      </p:sp>
      <p:grpSp>
        <p:nvGrpSpPr>
          <p:cNvPr id="26" name="Group 17"/>
          <p:cNvGrpSpPr/>
          <p:nvPr/>
        </p:nvGrpSpPr>
        <p:grpSpPr>
          <a:xfrm rot="10800000">
            <a:off x="-4380" y="785795"/>
            <a:ext cx="9148381" cy="571481"/>
            <a:chOff x="0" y="4714890"/>
            <a:chExt cx="9148381" cy="428610"/>
          </a:xfrm>
        </p:grpSpPr>
        <p:sp>
          <p:nvSpPr>
            <p:cNvPr id="28" name="Freeform 27"/>
            <p:cNvSpPr/>
            <p:nvPr/>
          </p:nvSpPr>
          <p:spPr>
            <a:xfrm>
              <a:off x="6433801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-24"/>
            <a:ext cx="9144000" cy="1000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43108" y="-24"/>
            <a:ext cx="5244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BILANGAN BULAT</a:t>
            </a:r>
          </a:p>
        </p:txBody>
      </p:sp>
      <p:sp>
        <p:nvSpPr>
          <p:cNvPr id="33" name="Rounded Rectangle 32">
            <a:hlinkClick r:id="rId5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sp>
        <p:nvSpPr>
          <p:cNvPr id="20" name="Isosceles Triangle 19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 rot="5400000">
            <a:off x="7128288" y="5875212"/>
            <a:ext cx="360000" cy="2880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020272" y="5805264"/>
            <a:ext cx="432048" cy="432048"/>
            <a:chOff x="7020272" y="5805264"/>
            <a:chExt cx="432048" cy="432048"/>
          </a:xfrm>
        </p:grpSpPr>
        <p:sp>
          <p:nvSpPr>
            <p:cNvPr id="35" name="Oval 34"/>
            <p:cNvSpPr/>
            <p:nvPr/>
          </p:nvSpPr>
          <p:spPr>
            <a:xfrm>
              <a:off x="7020272" y="5805264"/>
              <a:ext cx="432048" cy="4320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hlinkClick r:id="" action="ppaction://hlinkshowjump?jump=nextslide" highlightClick="1">
                <a:snd r:embed="rId6" name="click.wav"/>
              </a:hlinkClick>
            </p:cNvPr>
            <p:cNvSpPr/>
            <p:nvPr/>
          </p:nvSpPr>
          <p:spPr>
            <a:xfrm rot="5400000">
              <a:off x="7128288" y="5875212"/>
              <a:ext cx="360000" cy="2880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ABEC5EB-B906-2641-8572-EC445AFA3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r:id="rId1" imgW="5904762" imgH="285866"/>
        </mc:Choice>
        <mc:Fallback>
          <p:control r:id="rId1" imgW="5904762" imgH="285866">
            <p:pic>
              <p:nvPicPr>
                <p:cNvPr id="3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6165850"/>
                  <a:ext cx="59055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714488"/>
            <a:ext cx="2987824" cy="4162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 sz="1100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347864" y="141277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9832" y="2492896"/>
            <a:ext cx="592854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 dirty="0">
                <a:hlinkClick r:id="rId4" action="ppaction://hlinksldjump"/>
              </a:rPr>
              <a:t>Penjumlahan</a:t>
            </a:r>
            <a:endParaRPr lang="en-US" sz="2800" b="1" dirty="0"/>
          </a:p>
          <a:p>
            <a:pPr marL="514350" indent="-514350">
              <a:buAutoNum type="alphaUcPeriod"/>
            </a:pPr>
            <a:r>
              <a:rPr lang="en-US" sz="2800" b="1" dirty="0">
                <a:hlinkClick r:id="rId5" action="ppaction://hlinksldjump"/>
              </a:rPr>
              <a:t>Pengurangan</a:t>
            </a:r>
            <a:endParaRPr lang="en-US" sz="2800" b="1" dirty="0"/>
          </a:p>
          <a:p>
            <a:pPr marL="514350" indent="-514350">
              <a:buAutoNum type="alphaUcPeriod"/>
            </a:pPr>
            <a:r>
              <a:rPr lang="en-US" sz="2800" b="1" dirty="0">
                <a:hlinkClick r:id="rId6" action="ppaction://hlinksldjump"/>
              </a:rPr>
              <a:t>Perkalian </a:t>
            </a:r>
          </a:p>
          <a:p>
            <a:pPr marL="514350" indent="-514350">
              <a:buAutoNum type="alphaUcPeriod"/>
            </a:pPr>
            <a:r>
              <a:rPr lang="en-US" sz="2800" b="1" dirty="0">
                <a:hlinkClick r:id="rId7" action="ppaction://hlinksldjump"/>
              </a:rPr>
              <a:t>Pembagian</a:t>
            </a:r>
            <a:endParaRPr lang="en-US" sz="2800" b="1" dirty="0"/>
          </a:p>
          <a:p>
            <a:pPr marL="514350" indent="-514350">
              <a:buAutoNum type="alphaUcPeriod"/>
            </a:pPr>
            <a:r>
              <a:rPr lang="sv-SE" sz="2800" b="1" dirty="0">
                <a:hlinkClick r:id="rId8" action="ppaction://hlinksldjump"/>
              </a:rPr>
              <a:t>Akar kuadrat dan akar pangkat tiga</a:t>
            </a:r>
            <a:endParaRPr lang="sv-SE" sz="2800" b="1" dirty="0"/>
          </a:p>
          <a:p>
            <a:pPr marL="514350" indent="-514350"/>
            <a:endParaRPr lang="en-US" sz="2800" b="1" dirty="0"/>
          </a:p>
          <a:p>
            <a:pPr marL="514350" indent="-514350">
              <a:buAutoNum type="alphaUcPeriod"/>
            </a:pPr>
            <a:endParaRPr lang="en-US" sz="2800" b="1" dirty="0"/>
          </a:p>
          <a:p>
            <a:pPr marL="514350" indent="-514350">
              <a:buAutoNum type="alphaUcPeriod"/>
            </a:pP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Apa yang akan kamu</a:t>
            </a:r>
          </a:p>
          <a:p>
            <a:r>
              <a:rPr lang="en-US" b="1" i="1" dirty="0"/>
              <a:t>pelajari?</a:t>
            </a:r>
          </a:p>
        </p:txBody>
      </p:sp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107504" y="2348880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0" y="2780928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/>
              <a:t>Mengoperasikan bilangan </a:t>
            </a:r>
          </a:p>
          <a:p>
            <a:r>
              <a:rPr lang="en-US" sz="1600" dirty="0"/>
              <a:t>    bulat</a:t>
            </a:r>
          </a:p>
          <a:p>
            <a:endParaRPr lang="en-US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Sifat-sifat operasi pada </a:t>
            </a:r>
          </a:p>
          <a:p>
            <a:r>
              <a:rPr lang="en-US" sz="1600" dirty="0"/>
              <a:t>    bilangan bulat</a:t>
            </a:r>
          </a:p>
          <a:p>
            <a:endParaRPr lang="en-US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Kuadrat, pangkat tiga,  akar     </a:t>
            </a:r>
          </a:p>
          <a:p>
            <a:r>
              <a:rPr lang="en-US" sz="1600" dirty="0"/>
              <a:t>    kuadrat, dan akar pangkat   </a:t>
            </a:r>
          </a:p>
          <a:p>
            <a:r>
              <a:rPr lang="en-US" sz="1600" dirty="0"/>
              <a:t>     tiga </a:t>
            </a:r>
            <a:r>
              <a:rPr lang="en-US" sz="1500" dirty="0"/>
              <a:t>n bulat</a:t>
            </a:r>
          </a:p>
        </p:txBody>
      </p:sp>
      <p:sp>
        <p:nvSpPr>
          <p:cNvPr id="25" name="Rounded Rectangle 24">
            <a:hlinkClick r:id="rId9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43108" y="-24"/>
            <a:ext cx="5244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BILANGAN BULAT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486FB-984D-9FFB-1E1C-44CC100CF1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r:id="rId1" imgW="5904762" imgH="285866"/>
        </mc:Choice>
        <mc:Fallback>
          <p:control r:id="rId1" imgW="5904762" imgH="285866">
            <p:pic>
              <p:nvPicPr>
                <p:cNvPr id="6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6167438"/>
                  <a:ext cx="59055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uiExpand="1" build="p" bldLvl="5"/>
      <p:bldP spid="2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44016" y="2242964"/>
            <a:ext cx="370790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/>
              <a:t>Penjumlahan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diselesaikan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. </a:t>
            </a:r>
          </a:p>
          <a:p>
            <a:r>
              <a:rPr lang="en-US" sz="2400" b="1" u="sng" dirty="0" err="1">
                <a:solidFill>
                  <a:srgbClr val="FF0000"/>
                </a:solidFill>
              </a:rPr>
              <a:t>Contoh</a:t>
            </a:r>
            <a:r>
              <a:rPr lang="en-US" sz="2400" b="1" u="sng" dirty="0">
                <a:solidFill>
                  <a:srgbClr val="FF0000"/>
                </a:solidFill>
              </a:rPr>
              <a:t> 3</a:t>
            </a:r>
          </a:p>
          <a:p>
            <a:r>
              <a:rPr lang="en-US" sz="2400" dirty="0"/>
              <a:t>Hitunglah penjumlahan –3 dan –4:</a:t>
            </a:r>
            <a:endParaRPr lang="nl-NL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2844" y="5000636"/>
            <a:ext cx="192437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Penyelesaian </a:t>
            </a:r>
          </a:p>
        </p:txBody>
      </p:sp>
      <p:sp>
        <p:nvSpPr>
          <p:cNvPr id="27" name="Right Arrow 26"/>
          <p:cNvSpPr/>
          <p:nvPr/>
        </p:nvSpPr>
        <p:spPr>
          <a:xfrm flipH="1">
            <a:off x="6372200" y="3140976"/>
            <a:ext cx="1260360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flipH="1">
            <a:off x="4629408" y="2924944"/>
            <a:ext cx="1764000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04248" y="278092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4088" y="249289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- 4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11960" y="3861048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-3 + (-4) =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7306" y="3284984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-7</a:t>
            </a:r>
          </a:p>
        </p:txBody>
      </p:sp>
      <p:sp>
        <p:nvSpPr>
          <p:cNvPr id="34" name="Right Arrow 33"/>
          <p:cNvSpPr/>
          <p:nvPr/>
        </p:nvSpPr>
        <p:spPr>
          <a:xfrm flipH="1" flipV="1">
            <a:off x="4665544" y="3729732"/>
            <a:ext cx="2952000" cy="72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0644" y="3272284"/>
            <a:ext cx="460851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ounded Rectangle 35">
            <a:hlinkClick r:id="rId5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0430" y="1500174"/>
            <a:ext cx="38576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Penjumlahan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5C345-FB91-9B93-CB45-400C6A80CD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" y="49458"/>
            <a:ext cx="1279342" cy="113030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r:id="rId1" imgW="5904762" imgH="285866"/>
        </mc:Choice>
        <mc:Fallback>
          <p:control r:id="rId1" imgW="5904762" imgH="285866">
            <p:pic>
              <p:nvPicPr>
                <p:cNvPr id="6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6165850"/>
                  <a:ext cx="59055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022E-16 L 0.10244 0.081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2" grpI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7544" y="2276872"/>
            <a:ext cx="46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Penjumlahan tanpa garis bilangan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1979712" y="2780928"/>
            <a:ext cx="2016224" cy="2016224"/>
          </a:xfrm>
          <a:prstGeom prst="wedgeEllipseCallout">
            <a:avLst>
              <a:gd name="adj1" fmla="val -65660"/>
              <a:gd name="adj2" fmla="val -231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Perhatikan:</a:t>
            </a:r>
          </a:p>
          <a:p>
            <a:r>
              <a:rPr lang="en-US" dirty="0">
                <a:solidFill>
                  <a:schemeClr val="tx1"/>
                </a:solidFill>
              </a:rPr>
              <a:t>3 + (-3) = 0</a:t>
            </a:r>
          </a:p>
          <a:p>
            <a:r>
              <a:rPr lang="en-US" dirty="0">
                <a:solidFill>
                  <a:schemeClr val="tx1"/>
                </a:solidFill>
              </a:rPr>
              <a:t>-2 + 2 = 0 </a:t>
            </a:r>
          </a:p>
          <a:p>
            <a:r>
              <a:rPr lang="en-US" dirty="0">
                <a:solidFill>
                  <a:schemeClr val="tx1"/>
                </a:solidFill>
              </a:rPr>
              <a:t>a + (-a) = 0</a:t>
            </a:r>
          </a:p>
        </p:txBody>
      </p:sp>
      <p:pic>
        <p:nvPicPr>
          <p:cNvPr id="27651" name="Picture 3" descr="D:\GAMBAR ANIMASI\slide0001_image0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2924944"/>
            <a:ext cx="1235546" cy="12668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11560" y="5013176"/>
            <a:ext cx="3919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Dengan memperhatikan konsep</a:t>
            </a:r>
          </a:p>
          <a:p>
            <a:r>
              <a:rPr lang="en-US" dirty="0"/>
              <a:t>a + (-a) = 0, selesaikan soal-soal berikut!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0430" y="1500174"/>
            <a:ext cx="38576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Penjumlahan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B54A8-7B01-848B-26CE-F1993FA3F6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" y="242144"/>
            <a:ext cx="1279342" cy="113030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r:id="rId1" imgW="5904762" imgH="285866"/>
        </mc:Choice>
        <mc:Fallback>
          <p:control r:id="rId1" imgW="5904762" imgH="285866">
            <p:pic>
              <p:nvPicPr>
                <p:cNvPr id="6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6165850"/>
                  <a:ext cx="59055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286520"/>
            <a:ext cx="9144000" cy="571481"/>
            <a:chOff x="0" y="4714890"/>
            <a:chExt cx="9144000" cy="428610"/>
          </a:xfrm>
        </p:grpSpPr>
        <p:sp>
          <p:nvSpPr>
            <p:cNvPr id="4" name="Rectangle 3"/>
            <p:cNvSpPr/>
            <p:nvPr/>
          </p:nvSpPr>
          <p:spPr>
            <a:xfrm>
              <a:off x="0" y="4929204"/>
              <a:ext cx="9144000" cy="214296"/>
            </a:xfrm>
            <a:prstGeom prst="rect">
              <a:avLst/>
            </a:pr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29388" y="4714890"/>
              <a:ext cx="2714580" cy="214296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3397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76" tIns="47238" rIns="94476" bIns="47238"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-4380" y="1142993"/>
            <a:ext cx="9148381" cy="557819"/>
            <a:chOff x="0" y="4725136"/>
            <a:chExt cx="9148381" cy="418364"/>
          </a:xfrm>
        </p:grpSpPr>
        <p:sp>
          <p:nvSpPr>
            <p:cNvPr id="20" name="Freeform 19"/>
            <p:cNvSpPr/>
            <p:nvPr/>
          </p:nvSpPr>
          <p:spPr>
            <a:xfrm>
              <a:off x="5796137" y="4725136"/>
              <a:ext cx="3352244" cy="204052"/>
            </a:xfrm>
            <a:custGeom>
              <a:avLst/>
              <a:gdLst>
                <a:gd name="connsiteX0" fmla="*/ 0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0 w 2714580"/>
                <a:gd name="connsiteY4" fmla="*/ 0 h 214296"/>
                <a:gd name="connsiteX0" fmla="*/ 357158 w 2714580"/>
                <a:gd name="connsiteY0" fmla="*/ 0 h 214296"/>
                <a:gd name="connsiteX1" fmla="*/ 2714580 w 2714580"/>
                <a:gd name="connsiteY1" fmla="*/ 0 h 214296"/>
                <a:gd name="connsiteX2" fmla="*/ 2714580 w 2714580"/>
                <a:gd name="connsiteY2" fmla="*/ 214296 h 214296"/>
                <a:gd name="connsiteX3" fmla="*/ 0 w 2714580"/>
                <a:gd name="connsiteY3" fmla="*/ 214296 h 214296"/>
                <a:gd name="connsiteX4" fmla="*/ 357158 w 271458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580" h="214296">
                  <a:moveTo>
                    <a:pt x="357158" y="0"/>
                  </a:moveTo>
                  <a:lnTo>
                    <a:pt x="2714580" y="0"/>
                  </a:lnTo>
                  <a:lnTo>
                    <a:pt x="2714580" y="214296"/>
                  </a:lnTo>
                  <a:lnTo>
                    <a:pt x="0" y="214296"/>
                  </a:lnTo>
                  <a:lnTo>
                    <a:pt x="357158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0" y="4929204"/>
              <a:ext cx="9144000" cy="214296"/>
            </a:xfrm>
            <a:custGeom>
              <a:avLst/>
              <a:gdLst>
                <a:gd name="connsiteX0" fmla="*/ 0 w 9144000"/>
                <a:gd name="connsiteY0" fmla="*/ 0 h 214296"/>
                <a:gd name="connsiteX1" fmla="*/ 9144000 w 9144000"/>
                <a:gd name="connsiteY1" fmla="*/ 0 h 214296"/>
                <a:gd name="connsiteX2" fmla="*/ 9144000 w 9144000"/>
                <a:gd name="connsiteY2" fmla="*/ 214296 h 214296"/>
                <a:gd name="connsiteX3" fmla="*/ 0 w 9144000"/>
                <a:gd name="connsiteY3" fmla="*/ 214296 h 214296"/>
                <a:gd name="connsiteX4" fmla="*/ 0 w 9144000"/>
                <a:gd name="connsiteY4" fmla="*/ 0 h 2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14296">
                  <a:moveTo>
                    <a:pt x="0" y="0"/>
                  </a:moveTo>
                  <a:lnTo>
                    <a:pt x="9144000" y="0"/>
                  </a:lnTo>
                  <a:lnTo>
                    <a:pt x="9144000" y="214296"/>
                  </a:lnTo>
                  <a:lnTo>
                    <a:pt x="0" y="2142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7544" y="2276872"/>
            <a:ext cx="46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Penjumlahan tanpa garis bilangan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8" y="2780928"/>
            <a:ext cx="370790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Contoh 1</a:t>
            </a:r>
          </a:p>
          <a:p>
            <a:r>
              <a:rPr lang="en-US" sz="2400" dirty="0"/>
              <a:t>Hitunglah  tanpa menggunakan garis bilangan</a:t>
            </a:r>
          </a:p>
          <a:p>
            <a:pPr marL="457200" indent="-457200">
              <a:buAutoNum type="alphaLcPeriod"/>
            </a:pPr>
            <a:r>
              <a:rPr lang="en-US" sz="2400" dirty="0"/>
              <a:t>2 + (-7) </a:t>
            </a:r>
          </a:p>
          <a:p>
            <a:pPr marL="457200" indent="-457200"/>
            <a:endParaRPr lang="en-US" sz="2400" dirty="0"/>
          </a:p>
          <a:p>
            <a:pPr marL="457200" indent="-457200"/>
            <a:endParaRPr lang="nl-NL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5229200"/>
            <a:ext cx="192437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Penyelesaian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32040" y="2852936"/>
            <a:ext cx="20389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dirty="0"/>
              <a:t>2 + (-7) = …</a:t>
            </a:r>
          </a:p>
          <a:p>
            <a:pPr marL="457200" indent="-457200"/>
            <a:r>
              <a:rPr lang="en-US" dirty="0"/>
              <a:t>	</a:t>
            </a:r>
            <a:r>
              <a:rPr lang="en-US" sz="2000" b="1" dirty="0">
                <a:solidFill>
                  <a:srgbClr val="0070C0"/>
                </a:solidFill>
              </a:rPr>
              <a:t>Jawab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7984" y="2708920"/>
            <a:ext cx="4464496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36096" y="3897096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2 + (-7) = 2 + (-2) + (-5)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96136" y="3897096"/>
            <a:ext cx="4320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660232" y="3897096"/>
            <a:ext cx="100811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rved Up Arrow 28"/>
          <p:cNvSpPr/>
          <p:nvPr/>
        </p:nvSpPr>
        <p:spPr>
          <a:xfrm>
            <a:off x="6012160" y="4257136"/>
            <a:ext cx="1296000" cy="396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 rot="16200000">
            <a:off x="6628256" y="3519056"/>
            <a:ext cx="216000" cy="612000"/>
          </a:xfrm>
          <a:prstGeom prst="rightBrace">
            <a:avLst>
              <a:gd name="adj1" fmla="val 8333"/>
              <a:gd name="adj2" fmla="val 5952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608106" y="32849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36096" y="435581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+ (-7) = -5</a:t>
            </a:r>
          </a:p>
        </p:txBody>
      </p:sp>
      <p:sp>
        <p:nvSpPr>
          <p:cNvPr id="31" name="Right Arrow 30"/>
          <p:cNvSpPr/>
          <p:nvPr/>
        </p:nvSpPr>
        <p:spPr>
          <a:xfrm rot="20542375">
            <a:off x="1786536" y="3530038"/>
            <a:ext cx="3194663" cy="170649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86050" y="357166"/>
            <a:ext cx="408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1.2 Operasi bilangan bulat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0430" y="1500174"/>
            <a:ext cx="38576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Penjumlahan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Rounded Rectangle 37">
            <a:hlinkClick r:id="rId2" action="ppaction://hlinksldjump"/>
          </p:cNvPr>
          <p:cNvSpPr/>
          <p:nvPr/>
        </p:nvSpPr>
        <p:spPr>
          <a:xfrm>
            <a:off x="7572396" y="142857"/>
            <a:ext cx="1428750" cy="714375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Menu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Forte" pitchFamily="66" charset="0"/>
              </a:rPr>
              <a:t>Utama</a:t>
            </a:r>
            <a:r>
              <a:rPr lang="en-US" dirty="0">
                <a:solidFill>
                  <a:srgbClr val="002060"/>
                </a:solidFill>
                <a:latin typeface="Forte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8C6FA7-C50A-44C9-A909-FFBC822C3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" y="184299"/>
            <a:ext cx="1279342" cy="113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4" grpId="0"/>
      <p:bldP spid="34" grpId="1"/>
      <p:bldP spid="34" grpId="2"/>
      <p:bldP spid="36" grpId="0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1338</TotalTime>
  <Words>2624</Words>
  <Application>Microsoft Office PowerPoint</Application>
  <PresentationFormat>On-screen Show (4:3)</PresentationFormat>
  <Paragraphs>554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Algerian</vt:lpstr>
      <vt:lpstr>Arial</vt:lpstr>
      <vt:lpstr>BodieMF</vt:lpstr>
      <vt:lpstr>Calibri</vt:lpstr>
      <vt:lpstr>Forte</vt:lpstr>
      <vt:lpstr>Snap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GAMES </vt:lpstr>
      <vt:lpstr>PowerPoint Presentation</vt:lpstr>
      <vt:lpstr>PowerPoint Presentation</vt:lpstr>
      <vt:lpstr>GAMES </vt:lpstr>
      <vt:lpstr>PowerPoint Presentation</vt:lpstr>
      <vt:lpstr>PowerPoint Presentation</vt:lpstr>
      <vt:lpstr>GAMES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WDYCOM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</dc:creator>
  <cp:lastModifiedBy>Mutia Wati</cp:lastModifiedBy>
  <cp:revision>147</cp:revision>
  <dcterms:created xsi:type="dcterms:W3CDTF">2010-10-18T07:37:37Z</dcterms:created>
  <dcterms:modified xsi:type="dcterms:W3CDTF">2024-08-24T06:34:38Z</dcterms:modified>
</cp:coreProperties>
</file>