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5"/>
  </p:sldMasterIdLst>
  <p:notesMasterIdLst>
    <p:notesMasterId r:id="rId32"/>
  </p:notesMasterIdLst>
  <p:sldIdLst>
    <p:sldId id="256" r:id="rId6"/>
    <p:sldId id="259" r:id="rId7"/>
    <p:sldId id="260" r:id="rId8"/>
    <p:sldId id="261"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05F"/>
    <a:srgbClr val="000066"/>
    <a:srgbClr val="DDDDDD"/>
    <a:srgbClr val="EAEAEA"/>
    <a:srgbClr val="C0C0C0"/>
    <a:srgbClr val="383C32"/>
    <a:srgbClr val="FFFFFF"/>
    <a:srgbClr val="85B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2562"/>
  </p:normalViewPr>
  <p:slideViewPr>
    <p:cSldViewPr>
      <p:cViewPr>
        <p:scale>
          <a:sx n="40" d="100"/>
          <a:sy n="40" d="100"/>
        </p:scale>
        <p:origin x="1344"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3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72518-0485-487E-9086-FF9E9A022C46}" type="datetimeFigureOut">
              <a:rPr lang="id-ID" smtClean="0"/>
              <a:t>17/10/18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EEB9E-9ED2-4E59-A407-9D23802A97FA}" type="slidenum">
              <a:rPr lang="id-ID" smtClean="0"/>
              <a:t>‹#›</a:t>
            </a:fld>
            <a:endParaRPr lang="id-ID"/>
          </a:p>
        </p:txBody>
      </p:sp>
    </p:spTree>
    <p:extLst>
      <p:ext uri="{BB962C8B-B14F-4D97-AF65-F5344CB8AC3E}">
        <p14:creationId xmlns:p14="http://schemas.microsoft.com/office/powerpoint/2010/main" val="193822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C59EEB9E-9ED2-4E59-A407-9D23802A97FA}" type="slidenum">
              <a:rPr lang="id-ID" smtClean="0"/>
              <a:t>15</a:t>
            </a:fld>
            <a:endParaRPr lang="id-ID"/>
          </a:p>
        </p:txBody>
      </p:sp>
    </p:spTree>
    <p:extLst>
      <p:ext uri="{BB962C8B-B14F-4D97-AF65-F5344CB8AC3E}">
        <p14:creationId xmlns:p14="http://schemas.microsoft.com/office/powerpoint/2010/main" val="63433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953000"/>
            <a:ext cx="7924800" cy="947738"/>
          </a:xfrm>
        </p:spPr>
        <p:txBody>
          <a:bodyPr/>
          <a:lstStyle>
            <a:lvl1pPr>
              <a:defRPr/>
            </a:lvl1pPr>
          </a:lstStyle>
          <a:p>
            <a:pPr lvl="0"/>
            <a:r>
              <a:rPr lang="en-US" noProof="0" smtClean="0"/>
              <a:t>Click to edit Master title style</a:t>
            </a:r>
          </a:p>
        </p:txBody>
      </p:sp>
      <p:sp>
        <p:nvSpPr>
          <p:cNvPr id="3079" name="Rectangle 7"/>
          <p:cNvSpPr>
            <a:spLocks noGrp="1" noChangeArrowheads="1"/>
          </p:cNvSpPr>
          <p:nvPr>
            <p:ph type="subTitle" idx="1"/>
          </p:nvPr>
        </p:nvSpPr>
        <p:spPr>
          <a:xfrm>
            <a:off x="304800" y="5886450"/>
            <a:ext cx="7924800" cy="895350"/>
          </a:xfrm>
        </p:spPr>
        <p:txBody>
          <a:bodyPr/>
          <a:lstStyle>
            <a:lvl1pPr marL="0" indent="0">
              <a:buFont typeface="Wingdings" pitchFamily="2" charset="2"/>
              <a:buNone/>
              <a:defRPr sz="3600">
                <a:solidFill>
                  <a:srgbClr val="FFFFFF"/>
                </a:solidFill>
              </a:defRPr>
            </a:lvl1pPr>
          </a:lstStyle>
          <a:p>
            <a:pPr lvl="0"/>
            <a:r>
              <a:rPr lang="en-US" noProof="0" smtClean="0"/>
              <a:t>Click to edit Master subtitle style</a:t>
            </a:r>
          </a:p>
        </p:txBody>
      </p:sp>
      <p:sp>
        <p:nvSpPr>
          <p:cNvPr id="4" name="Rectangle 32"/>
          <p:cNvSpPr>
            <a:spLocks noGrp="1" noChangeArrowheads="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a:p>
        </p:txBody>
      </p:sp>
      <p:sp>
        <p:nvSpPr>
          <p:cNvPr id="5" name="Rectangle 33"/>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a:p>
        </p:txBody>
      </p:sp>
      <p:sp>
        <p:nvSpPr>
          <p:cNvPr id="6" name="Rectangle 34"/>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fld id="{0644A741-F4F4-4E46-A78E-3B35C4AC453C}" type="slidenum">
              <a:rPr lang="en-US"/>
              <a:pPr>
                <a:defRPr/>
              </a:pPr>
              <a:t>‹#›</a:t>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3"/>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8AEB2C9B-7EEC-4577-AC77-69AE99E6952D}" type="slidenum">
              <a:rPr lang="en-US"/>
              <a:pPr>
                <a:defRPr/>
              </a:pPr>
              <a:t>‹#›</a:t>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
            <a:ext cx="2152650" cy="6477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76200"/>
            <a:ext cx="63055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3"/>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B975D9E5-53D1-44A2-8018-7178136DAEA2}" type="slidenum">
              <a:rPr lang="en-US"/>
              <a:pPr>
                <a:defRPr/>
              </a:pPr>
              <a:t>‹#›</a:t>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3"/>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3848DB04-5D87-429F-A7C4-33544D97D367}" type="slidenum">
              <a:rPr lang="en-US"/>
              <a:pPr>
                <a:defRPr/>
              </a:pPr>
              <a:t>‹#›</a:t>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3"/>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24A598FB-F4A8-49EF-9F62-16B1F0085398}" type="slidenum">
              <a:rPr lang="en-US"/>
              <a:pPr>
                <a:defRPr/>
              </a:pPr>
              <a:t>‹#›</a:t>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2954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838700" y="12954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3"/>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97E8C503-E05F-4F91-A39D-77A80D20C6B3}" type="slidenum">
              <a:rPr lang="en-US"/>
              <a:pPr>
                <a:defRPr/>
              </a:pPr>
              <a:t>‹#›</a:t>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3"/>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ftr" sz="quarter" idx="11"/>
          </p:nvPr>
        </p:nvSpPr>
        <p:spPr>
          <a:ln/>
        </p:spPr>
        <p:txBody>
          <a:bodyPr/>
          <a:lstStyle>
            <a:lvl1pPr>
              <a:defRPr/>
            </a:lvl1pPr>
          </a:lstStyle>
          <a:p>
            <a:pPr>
              <a:defRPr/>
            </a:pPr>
            <a:endParaRPr lang="en-US"/>
          </a:p>
        </p:txBody>
      </p:sp>
      <p:sp>
        <p:nvSpPr>
          <p:cNvPr id="9" name="Rectangle 35"/>
          <p:cNvSpPr>
            <a:spLocks noGrp="1" noChangeArrowheads="1"/>
          </p:cNvSpPr>
          <p:nvPr>
            <p:ph type="sldNum" sz="quarter" idx="12"/>
          </p:nvPr>
        </p:nvSpPr>
        <p:spPr>
          <a:ln/>
        </p:spPr>
        <p:txBody>
          <a:bodyPr/>
          <a:lstStyle>
            <a:lvl1pPr>
              <a:defRPr/>
            </a:lvl1pPr>
          </a:lstStyle>
          <a:p>
            <a:pPr>
              <a:defRPr/>
            </a:pPr>
            <a:fld id="{5007E62E-FB12-488D-A7B6-0A05D61B732C}" type="slidenum">
              <a:rPr lang="en-US"/>
              <a:pPr>
                <a:defRPr/>
              </a:pPr>
              <a:t>‹#›</a:t>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3"/>
          <p:cNvSpPr>
            <a:spLocks noGrp="1" noChangeArrowheads="1"/>
          </p:cNvSpPr>
          <p:nvPr>
            <p:ph type="dt" sz="half" idx="10"/>
          </p:nvPr>
        </p:nvSpPr>
        <p:spPr>
          <a:ln/>
        </p:spPr>
        <p:txBody>
          <a:bodyPr/>
          <a:lstStyle>
            <a:lvl1pPr>
              <a:defRPr/>
            </a:lvl1pPr>
          </a:lstStyle>
          <a:p>
            <a:pPr>
              <a:defRPr/>
            </a:pPr>
            <a:endParaRPr lang="en-US"/>
          </a:p>
        </p:txBody>
      </p:sp>
      <p:sp>
        <p:nvSpPr>
          <p:cNvPr id="4" name="Rectangle 34"/>
          <p:cNvSpPr>
            <a:spLocks noGrp="1" noChangeArrowheads="1"/>
          </p:cNvSpPr>
          <p:nvPr>
            <p:ph type="ftr" sz="quarter" idx="11"/>
          </p:nvPr>
        </p:nvSpPr>
        <p:spPr>
          <a:ln/>
        </p:spPr>
        <p:txBody>
          <a:bodyPr/>
          <a:lstStyle>
            <a:lvl1pPr>
              <a:defRPr/>
            </a:lvl1pPr>
          </a:lstStyle>
          <a:p>
            <a:pPr>
              <a:defRPr/>
            </a:pPr>
            <a:endParaRPr lang="en-US"/>
          </a:p>
        </p:txBody>
      </p:sp>
      <p:sp>
        <p:nvSpPr>
          <p:cNvPr id="5" name="Rectangle 35"/>
          <p:cNvSpPr>
            <a:spLocks noGrp="1" noChangeArrowheads="1"/>
          </p:cNvSpPr>
          <p:nvPr>
            <p:ph type="sldNum" sz="quarter" idx="12"/>
          </p:nvPr>
        </p:nvSpPr>
        <p:spPr>
          <a:ln/>
        </p:spPr>
        <p:txBody>
          <a:bodyPr/>
          <a:lstStyle>
            <a:lvl1pPr>
              <a:defRPr/>
            </a:lvl1pPr>
          </a:lstStyle>
          <a:p>
            <a:pPr>
              <a:defRPr/>
            </a:pPr>
            <a:fld id="{97557261-5261-4BAD-BD3D-C0D98D74609F}" type="slidenum">
              <a:rPr lang="en-US"/>
              <a:pPr>
                <a:defRPr/>
              </a:pPr>
              <a:t>‹#›</a:t>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ln/>
        </p:spPr>
        <p:txBody>
          <a:bodyPr/>
          <a:lstStyle>
            <a:lvl1pPr>
              <a:defRPr/>
            </a:lvl1pPr>
          </a:lstStyle>
          <a:p>
            <a:pPr>
              <a:defRPr/>
            </a:pPr>
            <a:endParaRPr lang="en-US"/>
          </a:p>
        </p:txBody>
      </p:sp>
      <p:sp>
        <p:nvSpPr>
          <p:cNvPr id="3" name="Rectangle 34"/>
          <p:cNvSpPr>
            <a:spLocks noGrp="1" noChangeArrowheads="1"/>
          </p:cNvSpPr>
          <p:nvPr>
            <p:ph type="ftr" sz="quarter" idx="11"/>
          </p:nvPr>
        </p:nvSpPr>
        <p:spPr>
          <a:ln/>
        </p:spPr>
        <p:txBody>
          <a:bodyPr/>
          <a:lstStyle>
            <a:lvl1pPr>
              <a:defRPr/>
            </a:lvl1pPr>
          </a:lstStyle>
          <a:p>
            <a:pPr>
              <a:defRPr/>
            </a:pPr>
            <a:endParaRPr lang="en-US"/>
          </a:p>
        </p:txBody>
      </p:sp>
      <p:sp>
        <p:nvSpPr>
          <p:cNvPr id="4" name="Rectangle 35"/>
          <p:cNvSpPr>
            <a:spLocks noGrp="1" noChangeArrowheads="1"/>
          </p:cNvSpPr>
          <p:nvPr>
            <p:ph type="sldNum" sz="quarter" idx="12"/>
          </p:nvPr>
        </p:nvSpPr>
        <p:spPr>
          <a:ln/>
        </p:spPr>
        <p:txBody>
          <a:bodyPr/>
          <a:lstStyle>
            <a:lvl1pPr>
              <a:defRPr/>
            </a:lvl1pPr>
          </a:lstStyle>
          <a:p>
            <a:pPr>
              <a:defRPr/>
            </a:pPr>
            <a:fld id="{2C2AF359-F125-4914-A11B-6ADC631EDF69}" type="slidenum">
              <a:rPr lang="en-US"/>
              <a:pPr>
                <a:defRPr/>
              </a:pPr>
              <a:t>‹#›</a:t>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C5B64E27-1FAF-499A-942A-2D8C99410D7A}" type="slidenum">
              <a:rPr lang="en-US"/>
              <a:pPr>
                <a:defRPr/>
              </a:pPr>
              <a:t>‹#›</a:t>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104F1CEE-2F09-4AEA-9385-25C6787C6542}" type="slidenum">
              <a:rPr lang="en-US"/>
              <a:pPr>
                <a:defRPr/>
              </a:pPr>
              <a:t>‹#›</a:t>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457200" y="76200"/>
            <a:ext cx="8599488"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27" name="Rectangle 7"/>
          <p:cNvSpPr>
            <a:spLocks noGrp="1" noChangeArrowheads="1"/>
          </p:cNvSpPr>
          <p:nvPr>
            <p:ph type="body" idx="1"/>
          </p:nvPr>
        </p:nvSpPr>
        <p:spPr bwMode="white">
          <a:xfrm>
            <a:off x="457200" y="1295400"/>
            <a:ext cx="8610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81" name="Rectangle 3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2082" name="Rectangle 3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2083" name="Rectangle 3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C7A166B-0AAE-4731-8262-60CF9C5650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u"/>
  </p:transition>
  <p:txStyles>
    <p:titleStyle>
      <a:lvl1pPr algn="l" rtl="0" fontAlgn="base">
        <a:spcBef>
          <a:spcPct val="0"/>
        </a:spcBef>
        <a:spcAft>
          <a:spcPct val="0"/>
        </a:spcAft>
        <a:defRPr kumimoji="1" sz="4400">
          <a:solidFill>
            <a:srgbClr val="FFFFFF"/>
          </a:solidFill>
          <a:latin typeface="+mj-lt"/>
          <a:ea typeface="+mj-ea"/>
          <a:cs typeface="+mj-cs"/>
        </a:defRPr>
      </a:lvl1pPr>
      <a:lvl2pPr algn="l" rtl="0" fontAlgn="base">
        <a:spcBef>
          <a:spcPct val="0"/>
        </a:spcBef>
        <a:spcAft>
          <a:spcPct val="0"/>
        </a:spcAft>
        <a:defRPr kumimoji="1" sz="4400">
          <a:solidFill>
            <a:srgbClr val="FFFFFF"/>
          </a:solidFill>
          <a:latin typeface="Tahoma" charset="0"/>
        </a:defRPr>
      </a:lvl2pPr>
      <a:lvl3pPr algn="l" rtl="0" fontAlgn="base">
        <a:spcBef>
          <a:spcPct val="0"/>
        </a:spcBef>
        <a:spcAft>
          <a:spcPct val="0"/>
        </a:spcAft>
        <a:defRPr kumimoji="1" sz="4400">
          <a:solidFill>
            <a:srgbClr val="FFFFFF"/>
          </a:solidFill>
          <a:latin typeface="Tahoma" charset="0"/>
        </a:defRPr>
      </a:lvl3pPr>
      <a:lvl4pPr algn="l" rtl="0" fontAlgn="base">
        <a:spcBef>
          <a:spcPct val="0"/>
        </a:spcBef>
        <a:spcAft>
          <a:spcPct val="0"/>
        </a:spcAft>
        <a:defRPr kumimoji="1" sz="4400">
          <a:solidFill>
            <a:srgbClr val="FFFFFF"/>
          </a:solidFill>
          <a:latin typeface="Tahoma" charset="0"/>
        </a:defRPr>
      </a:lvl4pPr>
      <a:lvl5pPr algn="l" rtl="0" fontAlgn="base">
        <a:spcBef>
          <a:spcPct val="0"/>
        </a:spcBef>
        <a:spcAft>
          <a:spcPct val="0"/>
        </a:spcAft>
        <a:defRPr kumimoji="1" sz="4400">
          <a:solidFill>
            <a:srgbClr val="FFFFFF"/>
          </a:solidFill>
          <a:latin typeface="Tahoma" charset="0"/>
        </a:defRPr>
      </a:lvl5pPr>
      <a:lvl6pPr marL="457200" algn="l" rtl="0" eaLnBrk="1" fontAlgn="base" hangingPunct="1">
        <a:spcBef>
          <a:spcPct val="0"/>
        </a:spcBef>
        <a:spcAft>
          <a:spcPct val="0"/>
        </a:spcAft>
        <a:defRPr kumimoji="1" sz="4400">
          <a:solidFill>
            <a:srgbClr val="FFFFFF"/>
          </a:solidFill>
          <a:latin typeface="Tahoma" charset="0"/>
        </a:defRPr>
      </a:lvl6pPr>
      <a:lvl7pPr marL="914400" algn="l" rtl="0" eaLnBrk="1" fontAlgn="base" hangingPunct="1">
        <a:spcBef>
          <a:spcPct val="0"/>
        </a:spcBef>
        <a:spcAft>
          <a:spcPct val="0"/>
        </a:spcAft>
        <a:defRPr kumimoji="1" sz="4400">
          <a:solidFill>
            <a:srgbClr val="FFFFFF"/>
          </a:solidFill>
          <a:latin typeface="Tahoma" charset="0"/>
        </a:defRPr>
      </a:lvl7pPr>
      <a:lvl8pPr marL="1371600" algn="l" rtl="0" eaLnBrk="1" fontAlgn="base" hangingPunct="1">
        <a:spcBef>
          <a:spcPct val="0"/>
        </a:spcBef>
        <a:spcAft>
          <a:spcPct val="0"/>
        </a:spcAft>
        <a:defRPr kumimoji="1" sz="4400">
          <a:solidFill>
            <a:srgbClr val="FFFFFF"/>
          </a:solidFill>
          <a:latin typeface="Tahoma" charset="0"/>
        </a:defRPr>
      </a:lvl8pPr>
      <a:lvl9pPr marL="1828800" algn="l" rtl="0" eaLnBrk="1" fontAlgn="base" hangingPunct="1">
        <a:spcBef>
          <a:spcPct val="0"/>
        </a:spcBef>
        <a:spcAft>
          <a:spcPct val="0"/>
        </a:spcAft>
        <a:defRPr kumimoji="1" sz="4400">
          <a:solidFill>
            <a:srgbClr val="FFFFFF"/>
          </a:solidFill>
          <a:latin typeface="Tahoma"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75000"/>
        <a:buFont typeface="Wingdings" pitchFamily="2" charset="2"/>
        <a:buChar char="n"/>
        <a:defRPr kumimoji="1" sz="2800">
          <a:solidFill>
            <a:schemeClr val="tx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kumimoji="1" sz="2400">
          <a:solidFill>
            <a:schemeClr val="tx1"/>
          </a:solidFill>
          <a:latin typeface="+mn-lt"/>
        </a:defRPr>
      </a:lvl3pPr>
      <a:lvl4pPr marL="1600200" indent="-228600" algn="l" rtl="0" fontAlgn="base">
        <a:spcBef>
          <a:spcPct val="20000"/>
        </a:spcBef>
        <a:spcAft>
          <a:spcPct val="0"/>
        </a:spcAft>
        <a:buClr>
          <a:schemeClr val="bg2"/>
        </a:buClr>
        <a:buSzPct val="75000"/>
        <a:buFont typeface="Wingdings" pitchFamily="2" charset="2"/>
        <a:buChar char="n"/>
        <a:defRPr kumimoji="1" sz="2000">
          <a:solidFill>
            <a:schemeClr val="tx1"/>
          </a:solidFill>
          <a:latin typeface="+mn-lt"/>
        </a:defRPr>
      </a:lvl4pPr>
      <a:lvl5pPr marL="2057400" indent="-228600" algn="l" rtl="0" fontAlgn="base">
        <a:spcBef>
          <a:spcPct val="20000"/>
        </a:spcBef>
        <a:spcAft>
          <a:spcPct val="0"/>
        </a:spcAft>
        <a:buClr>
          <a:schemeClr val="bg2"/>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chemeClr val="bg2"/>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chemeClr val="bg2"/>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chemeClr val="bg2"/>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chemeClr val="bg2"/>
        </a:buClr>
        <a:buSzPct val="75000"/>
        <a:buFont typeface="Wingdings" pitchFamily="2" charset="2"/>
        <a:buChar char="n"/>
        <a:defRPr kumimoji="1"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5253038"/>
            <a:ext cx="8893175" cy="1200150"/>
          </a:xfrm>
          <a:prstGeom prst="rect">
            <a:avLst/>
          </a:prstGeom>
          <a:noFill/>
          <a:ln w="9525">
            <a:noFill/>
            <a:miter lim="800000"/>
            <a:headEnd/>
            <a:tailEnd/>
          </a:ln>
        </p:spPr>
        <p:txBody>
          <a:bodyPr>
            <a:spAutoFit/>
          </a:bodyPr>
          <a:lstStyle/>
          <a:p>
            <a:pPr algn="ctr"/>
            <a:r>
              <a:rPr lang="id-ID" sz="3600" b="1" dirty="0" smtClean="0">
                <a:solidFill>
                  <a:schemeClr val="bg1"/>
                </a:solidFill>
              </a:rPr>
              <a:t>TAKSONOMI MEDIA</a:t>
            </a:r>
            <a:endParaRPr lang="id-ID" sz="3600" dirty="0">
              <a:solidFill>
                <a:schemeClr val="bg1"/>
              </a:solidFill>
            </a:endParaRPr>
          </a:p>
          <a:p>
            <a:pPr algn="ctr"/>
            <a:r>
              <a:rPr lang="en-AU" sz="3600" b="1" dirty="0">
                <a:solidFill>
                  <a:schemeClr val="bg1"/>
                </a:solidFill>
              </a:rPr>
              <a:t>MENURUT BEBERAPA AHLI</a:t>
            </a:r>
            <a:endParaRPr lang="id-ID" sz="3600" dirty="0">
              <a:solidFill>
                <a:schemeClr val="bg1"/>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9" presetClass="entr" presetSubtype="0" fill="hold" grpId="1" nodeType="with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077473"/>
            <a:ext cx="4643470" cy="4708981"/>
          </a:xfrm>
          <a:prstGeom prst="rect">
            <a:avLst/>
          </a:prstGeom>
        </p:spPr>
        <p:txBody>
          <a:bodyPr wrap="square">
            <a:spAutoFit/>
          </a:bodyPr>
          <a:lstStyle/>
          <a:p>
            <a:pPr>
              <a:lnSpc>
                <a:spcPct val="150000"/>
              </a:lnSpc>
            </a:pPr>
            <a:endParaRPr lang="id-ID" sz="2500" dirty="0"/>
          </a:p>
          <a:p>
            <a:pPr>
              <a:lnSpc>
                <a:spcPct val="150000"/>
              </a:lnSpc>
            </a:pPr>
            <a:r>
              <a:rPr lang="id-ID" sz="2500" dirty="0"/>
              <a:t>4. Rekaman Audiotape </a:t>
            </a:r>
            <a:endParaRPr lang="id-ID" sz="2500" dirty="0" smtClean="0"/>
          </a:p>
          <a:p>
            <a:pPr>
              <a:lnSpc>
                <a:spcPct val="150000"/>
              </a:lnSpc>
            </a:pPr>
            <a:endParaRPr lang="id-ID" sz="2500" dirty="0"/>
          </a:p>
          <a:p>
            <a:pPr>
              <a:lnSpc>
                <a:spcPct val="150000"/>
              </a:lnSpc>
            </a:pPr>
            <a:r>
              <a:rPr lang="id-ID" sz="2500" dirty="0"/>
              <a:t>Segala informasi dapat direkam dan disimpan pada tape magnetik sehingga hasil rekaman tersebut dapat diputar kembali saat dibutuhkan. </a:t>
            </a:r>
          </a:p>
        </p:txBody>
      </p:sp>
      <p:pic>
        <p:nvPicPr>
          <p:cNvPr id="15362" name="Picture 2"/>
          <p:cNvPicPr>
            <a:picLocks noChangeAspect="1" noChangeArrowheads="1"/>
          </p:cNvPicPr>
          <p:nvPr/>
        </p:nvPicPr>
        <p:blipFill>
          <a:blip r:embed="rId2"/>
          <a:srcRect/>
          <a:stretch>
            <a:fillRect/>
          </a:stretch>
        </p:blipFill>
        <p:spPr bwMode="auto">
          <a:xfrm>
            <a:off x="5219700" y="2428868"/>
            <a:ext cx="3638580" cy="2781300"/>
          </a:xfrm>
          <a:prstGeom prst="rect">
            <a:avLst/>
          </a:prstGeom>
          <a:noFill/>
          <a:ln w="9525">
            <a:noFill/>
            <a:miter lim="800000"/>
            <a:headEnd/>
            <a:tailEnd/>
          </a:ln>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ipe(down)">
                                      <p:cBhvr>
                                        <p:cTn id="12" dur="580">
                                          <p:stCondLst>
                                            <p:cond delay="0"/>
                                          </p:stCondLst>
                                        </p:cTn>
                                        <p:tgtEl>
                                          <p:spTgt spid="15362"/>
                                        </p:tgtEl>
                                      </p:cBhvr>
                                    </p:animEffect>
                                    <p:anim calcmode="lin" valueType="num">
                                      <p:cBhvr>
                                        <p:cTn id="13"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18" dur="26">
                                          <p:stCondLst>
                                            <p:cond delay="650"/>
                                          </p:stCondLst>
                                        </p:cTn>
                                        <p:tgtEl>
                                          <p:spTgt spid="15362"/>
                                        </p:tgtEl>
                                      </p:cBhvr>
                                      <p:to x="100000" y="60000"/>
                                    </p:animScale>
                                    <p:animScale>
                                      <p:cBhvr>
                                        <p:cTn id="19" dur="166" decel="50000">
                                          <p:stCondLst>
                                            <p:cond delay="676"/>
                                          </p:stCondLst>
                                        </p:cTn>
                                        <p:tgtEl>
                                          <p:spTgt spid="15362"/>
                                        </p:tgtEl>
                                      </p:cBhvr>
                                      <p:to x="100000" y="100000"/>
                                    </p:animScale>
                                    <p:animScale>
                                      <p:cBhvr>
                                        <p:cTn id="20" dur="26">
                                          <p:stCondLst>
                                            <p:cond delay="1312"/>
                                          </p:stCondLst>
                                        </p:cTn>
                                        <p:tgtEl>
                                          <p:spTgt spid="15362"/>
                                        </p:tgtEl>
                                      </p:cBhvr>
                                      <p:to x="100000" y="80000"/>
                                    </p:animScale>
                                    <p:animScale>
                                      <p:cBhvr>
                                        <p:cTn id="21" dur="166" decel="50000">
                                          <p:stCondLst>
                                            <p:cond delay="1338"/>
                                          </p:stCondLst>
                                        </p:cTn>
                                        <p:tgtEl>
                                          <p:spTgt spid="15362"/>
                                        </p:tgtEl>
                                      </p:cBhvr>
                                      <p:to x="100000" y="100000"/>
                                    </p:animScale>
                                    <p:animScale>
                                      <p:cBhvr>
                                        <p:cTn id="22" dur="26">
                                          <p:stCondLst>
                                            <p:cond delay="1642"/>
                                          </p:stCondLst>
                                        </p:cTn>
                                        <p:tgtEl>
                                          <p:spTgt spid="15362"/>
                                        </p:tgtEl>
                                      </p:cBhvr>
                                      <p:to x="100000" y="90000"/>
                                    </p:animScale>
                                    <p:animScale>
                                      <p:cBhvr>
                                        <p:cTn id="23" dur="166" decel="50000">
                                          <p:stCondLst>
                                            <p:cond delay="1668"/>
                                          </p:stCondLst>
                                        </p:cTn>
                                        <p:tgtEl>
                                          <p:spTgt spid="15362"/>
                                        </p:tgtEl>
                                      </p:cBhvr>
                                      <p:to x="100000" y="100000"/>
                                    </p:animScale>
                                    <p:animScale>
                                      <p:cBhvr>
                                        <p:cTn id="24" dur="26">
                                          <p:stCondLst>
                                            <p:cond delay="1808"/>
                                          </p:stCondLst>
                                        </p:cTn>
                                        <p:tgtEl>
                                          <p:spTgt spid="15362"/>
                                        </p:tgtEl>
                                      </p:cBhvr>
                                      <p:to x="100000" y="95000"/>
                                    </p:animScale>
                                    <p:animScale>
                                      <p:cBhvr>
                                        <p:cTn id="25" dur="166" decel="50000">
                                          <p:stCondLst>
                                            <p:cond delay="1834"/>
                                          </p:stCondLst>
                                        </p:cTn>
                                        <p:tgtEl>
                                          <p:spTgt spid="153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802" y="1214422"/>
            <a:ext cx="8072478" cy="4708981"/>
          </a:xfrm>
          <a:prstGeom prst="rect">
            <a:avLst/>
          </a:prstGeom>
        </p:spPr>
        <p:txBody>
          <a:bodyPr wrap="square">
            <a:spAutoFit/>
          </a:bodyPr>
          <a:lstStyle/>
          <a:p>
            <a:pPr>
              <a:lnSpc>
                <a:spcPct val="150000"/>
              </a:lnSpc>
            </a:pPr>
            <a:endParaRPr lang="id-ID" sz="2500" dirty="0"/>
          </a:p>
          <a:p>
            <a:pPr>
              <a:lnSpc>
                <a:spcPct val="150000"/>
              </a:lnSpc>
            </a:pPr>
            <a:r>
              <a:rPr lang="nn-NO" sz="2500" dirty="0"/>
              <a:t>5. Slide projector (Proyektor Film Bingkai) </a:t>
            </a:r>
            <a:endParaRPr lang="id-ID" sz="2500" dirty="0" smtClean="0"/>
          </a:p>
          <a:p>
            <a:pPr>
              <a:lnSpc>
                <a:spcPct val="150000"/>
              </a:lnSpc>
            </a:pPr>
            <a:endParaRPr lang="nn-NO" sz="2500" dirty="0"/>
          </a:p>
          <a:p>
            <a:pPr>
              <a:lnSpc>
                <a:spcPct val="150000"/>
              </a:lnSpc>
            </a:pPr>
            <a:r>
              <a:rPr lang="id-ID" sz="2500" dirty="0"/>
              <a:t>Film transparansi yang berukuran 35 mm dengan bingkai 2x2 inci. Film bingkai diproyeksikan melalui slide proyektor. Program film bingkai bersuara biasanya berdurasi berkisar antara 10-30 menit dengan jumlah gambar berkisar 10-100 gambar. </a:t>
            </a:r>
          </a:p>
        </p:txBody>
      </p:sp>
      <p:pic>
        <p:nvPicPr>
          <p:cNvPr id="1638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1000"/>
                                        <p:tgtEl>
                                          <p:spTgt spid="16386"/>
                                        </p:tgtEl>
                                      </p:cBhvr>
                                    </p:animEffect>
                                    <p:anim calcmode="lin" valueType="num">
                                      <p:cBhvr>
                                        <p:cTn id="15" dur="1000" fill="hold"/>
                                        <p:tgtEl>
                                          <p:spTgt spid="16386"/>
                                        </p:tgtEl>
                                        <p:attrNameLst>
                                          <p:attrName>ppt_x</p:attrName>
                                        </p:attrNameLst>
                                      </p:cBhvr>
                                      <p:tavLst>
                                        <p:tav tm="0">
                                          <p:val>
                                            <p:strVal val="#ppt_x"/>
                                          </p:val>
                                        </p:tav>
                                        <p:tav tm="100000">
                                          <p:val>
                                            <p:strVal val="#ppt_x"/>
                                          </p:val>
                                        </p:tav>
                                      </p:tavLst>
                                    </p:anim>
                                    <p:anim calcmode="lin" valueType="num">
                                      <p:cBhvr>
                                        <p:cTn id="16"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7786726" cy="5286062"/>
          </a:xfrm>
          <a:prstGeom prst="rect">
            <a:avLst/>
          </a:prstGeom>
        </p:spPr>
        <p:txBody>
          <a:bodyPr wrap="square">
            <a:spAutoFit/>
          </a:bodyPr>
          <a:lstStyle/>
          <a:p>
            <a:pPr>
              <a:lnSpc>
                <a:spcPct val="150000"/>
              </a:lnSpc>
            </a:pPr>
            <a:endParaRPr lang="id-ID" sz="2500" dirty="0"/>
          </a:p>
          <a:p>
            <a:pPr>
              <a:lnSpc>
                <a:spcPct val="150000"/>
              </a:lnSpc>
            </a:pPr>
            <a:r>
              <a:rPr lang="id-ID" sz="2500" dirty="0"/>
              <a:t>6. Penyajian </a:t>
            </a:r>
            <a:r>
              <a:rPr lang="id-ID" sz="2500" dirty="0" smtClean="0"/>
              <a:t>Multi-Image</a:t>
            </a:r>
          </a:p>
          <a:p>
            <a:pPr>
              <a:lnSpc>
                <a:spcPct val="150000"/>
              </a:lnSpc>
            </a:pPr>
            <a:r>
              <a:rPr lang="id-ID" sz="2500" dirty="0" smtClean="0"/>
              <a:t> </a:t>
            </a:r>
            <a:endParaRPr lang="id-ID" sz="2500" dirty="0"/>
          </a:p>
          <a:p>
            <a:pPr>
              <a:lnSpc>
                <a:spcPct val="150000"/>
              </a:lnSpc>
            </a:pPr>
            <a:r>
              <a:rPr lang="id-ID" sz="2500" dirty="0"/>
              <a:t>Media berbasis visual dapat memberikan pengaruh dalam penyampaian antara isi materi pelajaran dengan kenyataan yang terjadi. Bentuk visualnya berupa gambar representatif, misalnya lukisan atau yang menunjukkan bagaimana suatu benda dapat menjelaskan hanya dari penglihatan sekilas</a:t>
            </a:r>
            <a:r>
              <a:rPr lang="id-ID" sz="2500" dirty="0" smtClean="0"/>
              <a:t>.</a:t>
            </a:r>
            <a:endParaRPr lang="id-ID" sz="2500" dirty="0"/>
          </a:p>
        </p:txBody>
      </p:sp>
      <p:pic>
        <p:nvPicPr>
          <p:cNvPr id="17410" name="Picture 2"/>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anim calcmode="lin" valueType="num">
                                      <p:cBhvr>
                                        <p:cTn id="15" dur="500" decel="50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7410"/>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7410"/>
                                        </p:tgtEl>
                                        <p:attrNameLst>
                                          <p:attrName>ppt_w</p:attrName>
                                        </p:attrNameLst>
                                      </p:cBhvr>
                                      <p:tavLst>
                                        <p:tav tm="0">
                                          <p:val>
                                            <p:strVal val="#ppt_w*.05"/>
                                          </p:val>
                                        </p:tav>
                                        <p:tav tm="100000">
                                          <p:val>
                                            <p:strVal val="#ppt_w"/>
                                          </p:val>
                                        </p:tav>
                                      </p:tavLst>
                                    </p:anim>
                                    <p:anim calcmode="lin" valueType="num">
                                      <p:cBhvr>
                                        <p:cTn id="18" dur="1000" fill="hold"/>
                                        <p:tgtEl>
                                          <p:spTgt spid="17410"/>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7410"/>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7410"/>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1142984"/>
            <a:ext cx="7572428" cy="3554819"/>
          </a:xfrm>
          <a:prstGeom prst="rect">
            <a:avLst/>
          </a:prstGeom>
        </p:spPr>
        <p:txBody>
          <a:bodyPr wrap="square">
            <a:spAutoFit/>
          </a:bodyPr>
          <a:lstStyle/>
          <a:p>
            <a:pPr>
              <a:lnSpc>
                <a:spcPct val="150000"/>
              </a:lnSpc>
            </a:pPr>
            <a:endParaRPr lang="id-ID" sz="2500" dirty="0"/>
          </a:p>
          <a:p>
            <a:pPr>
              <a:lnSpc>
                <a:spcPct val="150000"/>
              </a:lnSpc>
            </a:pPr>
            <a:r>
              <a:rPr lang="id-ID" sz="2500" dirty="0"/>
              <a:t>7. Film Hidup </a:t>
            </a:r>
            <a:endParaRPr lang="id-ID" sz="2500" dirty="0" smtClean="0"/>
          </a:p>
          <a:p>
            <a:pPr>
              <a:lnSpc>
                <a:spcPct val="150000"/>
              </a:lnSpc>
            </a:pPr>
            <a:endParaRPr lang="id-ID" sz="2500" dirty="0"/>
          </a:p>
          <a:p>
            <a:pPr>
              <a:lnSpc>
                <a:spcPct val="150000"/>
              </a:lnSpc>
            </a:pPr>
            <a:r>
              <a:rPr lang="id-ID" sz="2500" dirty="0"/>
              <a:t>Gambar-gambar dalam frame dimana frame demi frame diproyeksikan melalui lensa proyektor secara mekanis sehingga pada layar terlihat gambar hidup.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928670"/>
            <a:ext cx="7715272" cy="4708981"/>
          </a:xfrm>
          <a:prstGeom prst="rect">
            <a:avLst/>
          </a:prstGeom>
        </p:spPr>
        <p:txBody>
          <a:bodyPr wrap="square">
            <a:spAutoFit/>
          </a:bodyPr>
          <a:lstStyle/>
          <a:p>
            <a:pPr>
              <a:lnSpc>
                <a:spcPct val="150000"/>
              </a:lnSpc>
            </a:pPr>
            <a:endParaRPr lang="id-ID" sz="2500" dirty="0"/>
          </a:p>
          <a:p>
            <a:pPr>
              <a:lnSpc>
                <a:spcPct val="150000"/>
              </a:lnSpc>
            </a:pPr>
            <a:r>
              <a:rPr lang="id-ID" sz="2500" dirty="0"/>
              <a:t>8. Komputer </a:t>
            </a:r>
            <a:endParaRPr lang="id-ID" sz="2500" dirty="0" smtClean="0"/>
          </a:p>
          <a:p>
            <a:pPr>
              <a:lnSpc>
                <a:spcPct val="150000"/>
              </a:lnSpc>
            </a:pPr>
            <a:endParaRPr lang="id-ID" sz="2500" dirty="0"/>
          </a:p>
          <a:p>
            <a:pPr>
              <a:lnSpc>
                <a:spcPct val="150000"/>
              </a:lnSpc>
            </a:pPr>
            <a:r>
              <a:rPr lang="id-ID" sz="2500" dirty="0"/>
              <a:t>Sekumpulan alat elektronika dimana satu dengan yang lainnya saling terkait dan bekerja sama dan terkoordinasi dibawah kontrol program dengan kemampuan menginput dan mengolah data tersebut untuk menghasilkan suatu informasi. </a:t>
            </a:r>
          </a:p>
        </p:txBody>
      </p:sp>
      <p:pic>
        <p:nvPicPr>
          <p:cNvPr id="18434" name="Picture 2"/>
          <p:cNvPicPr>
            <a:picLocks noChangeAspect="1" noChangeArrowheads="1"/>
          </p:cNvPicPr>
          <p:nvPr/>
        </p:nvPicPr>
        <p:blipFill>
          <a:blip r:embed="rId2"/>
          <a:srcRect/>
          <a:stretch>
            <a:fillRect/>
          </a:stretch>
        </p:blipFill>
        <p:spPr bwMode="auto">
          <a:xfrm>
            <a:off x="0" y="71462"/>
            <a:ext cx="9144000" cy="6858000"/>
          </a:xfrm>
          <a:prstGeom prst="rect">
            <a:avLst/>
          </a:prstGeom>
          <a:ln>
            <a:noFill/>
          </a:ln>
          <a:effectLst>
            <a:softEdge rad="112500"/>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 calcmode="lin" valueType="num">
                                      <p:cBhvr>
                                        <p:cTn id="14" dur="500" fill="hold"/>
                                        <p:tgtEl>
                                          <p:spTgt spid="18434"/>
                                        </p:tgtEl>
                                        <p:attrNameLst>
                                          <p:attrName>ppt_w</p:attrName>
                                        </p:attrNameLst>
                                      </p:cBhvr>
                                      <p:tavLst>
                                        <p:tav tm="0">
                                          <p:val>
                                            <p:fltVal val="0"/>
                                          </p:val>
                                        </p:tav>
                                        <p:tav tm="100000">
                                          <p:val>
                                            <p:strVal val="#ppt_w"/>
                                          </p:val>
                                        </p:tav>
                                      </p:tavLst>
                                    </p:anim>
                                    <p:anim calcmode="lin" valueType="num">
                                      <p:cBhvr>
                                        <p:cTn id="15" dur="500" fill="hold"/>
                                        <p:tgtEl>
                                          <p:spTgt spid="18434"/>
                                        </p:tgtEl>
                                        <p:attrNameLst>
                                          <p:attrName>ppt_h</p:attrName>
                                        </p:attrNameLst>
                                      </p:cBhvr>
                                      <p:tavLst>
                                        <p:tav tm="0">
                                          <p:val>
                                            <p:fltVal val="0"/>
                                          </p:val>
                                        </p:tav>
                                        <p:tav tm="100000">
                                          <p:val>
                                            <p:strVal val="#ppt_h"/>
                                          </p:val>
                                        </p:tav>
                                      </p:tavLst>
                                    </p:anim>
                                    <p:anim calcmode="lin" valueType="num">
                                      <p:cBhvr>
                                        <p:cTn id="16" dur="500" fill="hold"/>
                                        <p:tgtEl>
                                          <p:spTgt spid="18434"/>
                                        </p:tgtEl>
                                        <p:attrNameLst>
                                          <p:attrName>style.rotation</p:attrName>
                                        </p:attrNameLst>
                                      </p:cBhvr>
                                      <p:tavLst>
                                        <p:tav tm="0">
                                          <p:val>
                                            <p:fltVal val="360"/>
                                          </p:val>
                                        </p:tav>
                                        <p:tav tm="100000">
                                          <p:val>
                                            <p:fltVal val="0"/>
                                          </p:val>
                                        </p:tav>
                                      </p:tavLst>
                                    </p:anim>
                                    <p:animEffect transition="in" filter="fade">
                                      <p:cBhvr>
                                        <p:cTn id="1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4" y="2571744"/>
            <a:ext cx="8429652" cy="2031325"/>
          </a:xfrm>
          <a:prstGeom prst="rect">
            <a:avLst/>
          </a:prstGeom>
        </p:spPr>
        <p:txBody>
          <a:bodyPr wrap="square">
            <a:spAutoFit/>
          </a:bodyPr>
          <a:lstStyle/>
          <a:p>
            <a:pPr algn="ctr">
              <a:lnSpc>
                <a:spcPct val="150000"/>
              </a:lnSpc>
            </a:pPr>
            <a:r>
              <a:rPr lang="id-ID" sz="2800" dirty="0" smtClean="0"/>
              <a:t>Klasifikasi </a:t>
            </a:r>
            <a:r>
              <a:rPr lang="id-ID" sz="2800" dirty="0"/>
              <a:t>didasarkan pada perkembangan </a:t>
            </a:r>
            <a:r>
              <a:rPr lang="id-ID" sz="2800" dirty="0" smtClean="0"/>
              <a:t>teknologi yang terbagi </a:t>
            </a:r>
            <a:r>
              <a:rPr lang="id-ID" sz="2800" dirty="0"/>
              <a:t>dalam </a:t>
            </a:r>
            <a:r>
              <a:rPr lang="id-ID" sz="2800" dirty="0" smtClean="0"/>
              <a:t>2 kategori</a:t>
            </a:r>
            <a:r>
              <a:rPr lang="id-ID" sz="2800" dirty="0"/>
              <a:t>, </a:t>
            </a:r>
            <a:r>
              <a:rPr lang="id-ID" sz="2800" dirty="0" smtClean="0"/>
              <a:t>yaitu </a:t>
            </a:r>
            <a:r>
              <a:rPr lang="id-ID" sz="2800" i="1" dirty="0" smtClean="0"/>
              <a:t>Pilihan media </a:t>
            </a:r>
            <a:r>
              <a:rPr lang="id-ID" sz="2800" i="1" dirty="0"/>
              <a:t>tradisional </a:t>
            </a:r>
            <a:r>
              <a:rPr lang="id-ID" sz="2800" dirty="0"/>
              <a:t>dan</a:t>
            </a:r>
            <a:r>
              <a:rPr lang="id-ID" sz="2800" i="1" dirty="0"/>
              <a:t> </a:t>
            </a:r>
            <a:r>
              <a:rPr lang="id-ID" sz="2800" i="1" dirty="0" smtClean="0"/>
              <a:t>Pilihan media mutakhir</a:t>
            </a:r>
            <a:r>
              <a:rPr lang="id-ID" sz="2800" i="1" dirty="0"/>
              <a:t>. </a:t>
            </a:r>
          </a:p>
        </p:txBody>
      </p:sp>
      <p:sp>
        <p:nvSpPr>
          <p:cNvPr id="3" name="Rectangle 2"/>
          <p:cNvSpPr/>
          <p:nvPr/>
        </p:nvSpPr>
        <p:spPr>
          <a:xfrm>
            <a:off x="1643042" y="214290"/>
            <a:ext cx="6343403" cy="707886"/>
          </a:xfrm>
          <a:prstGeom prst="rect">
            <a:avLst/>
          </a:prstGeom>
        </p:spPr>
        <p:txBody>
          <a:bodyPr wrap="none">
            <a:spAutoFit/>
          </a:bodyPr>
          <a:lstStyle/>
          <a:p>
            <a:r>
              <a:rPr lang="nl-NL" sz="4000" b="1" dirty="0" smtClean="0">
                <a:solidFill>
                  <a:schemeClr val="bg1"/>
                </a:solidFill>
              </a:rPr>
              <a:t>c. Seels dan Glasgow (1990) </a:t>
            </a:r>
            <a:endParaRPr lang="nl-NL" sz="4000" b="1" dirty="0">
              <a:solidFill>
                <a:schemeClr val="bg1"/>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80" y="1285860"/>
            <a:ext cx="8572528" cy="5539978"/>
          </a:xfrm>
          <a:prstGeom prst="rect">
            <a:avLst/>
          </a:prstGeom>
        </p:spPr>
        <p:txBody>
          <a:bodyPr wrap="square" tIns="0" bIns="0" anchor="t">
            <a:spAutoFit/>
          </a:bodyPr>
          <a:lstStyle/>
          <a:p>
            <a:pPr marL="457200" indent="-457200">
              <a:lnSpc>
                <a:spcPct val="150000"/>
              </a:lnSpc>
            </a:pPr>
            <a:r>
              <a:rPr lang="id-ID" b="1" i="1" dirty="0" smtClean="0"/>
              <a:t>a.  </a:t>
            </a:r>
            <a:r>
              <a:rPr lang="id-ID" b="1" dirty="0" smtClean="0"/>
              <a:t>Visual </a:t>
            </a:r>
            <a:r>
              <a:rPr lang="id-ID" b="1" dirty="0"/>
              <a:t>diam yang </a:t>
            </a:r>
            <a:r>
              <a:rPr lang="id-ID" b="1" dirty="0" smtClean="0"/>
              <a:t>diproyeksikan</a:t>
            </a:r>
          </a:p>
          <a:p>
            <a:pPr marL="457200" indent="-457200">
              <a:lnSpc>
                <a:spcPct val="150000"/>
              </a:lnSpc>
            </a:pPr>
            <a:r>
              <a:rPr lang="id-ID" b="1" dirty="0"/>
              <a:t>	</a:t>
            </a:r>
            <a:r>
              <a:rPr lang="id-ID" b="1" dirty="0" smtClean="0"/>
              <a:t>	</a:t>
            </a:r>
            <a:r>
              <a:rPr lang="id-ID" b="1" dirty="0" smtClean="0">
                <a:sym typeface="Wingdings 3"/>
              </a:rPr>
              <a:t> </a:t>
            </a:r>
            <a:r>
              <a:rPr lang="id-ID" dirty="0" smtClean="0"/>
              <a:t>Proyeksi opaque</a:t>
            </a:r>
            <a:r>
              <a:rPr lang="id-ID" b="1" dirty="0" smtClean="0"/>
              <a:t>	</a:t>
            </a:r>
            <a:r>
              <a:rPr lang="id-ID" dirty="0" smtClean="0">
                <a:sym typeface="Wingdings 3"/>
              </a:rPr>
              <a:t> </a:t>
            </a:r>
            <a:r>
              <a:rPr lang="id-ID" dirty="0" smtClean="0"/>
              <a:t>Proyeksi Overhead</a:t>
            </a:r>
            <a:endParaRPr lang="id-ID" dirty="0"/>
          </a:p>
          <a:p>
            <a:pPr>
              <a:lnSpc>
                <a:spcPct val="150000"/>
              </a:lnSpc>
            </a:pPr>
            <a:r>
              <a:rPr lang="nn-NO" b="1" dirty="0"/>
              <a:t>b. Visual yang tidak diproyeksikan </a:t>
            </a:r>
            <a:r>
              <a:rPr lang="id-ID" b="1" dirty="0" smtClean="0"/>
              <a:t>:  </a:t>
            </a:r>
            <a:r>
              <a:rPr lang="id-ID" dirty="0" smtClean="0"/>
              <a:t>Gambar</a:t>
            </a:r>
            <a:r>
              <a:rPr lang="id-ID" dirty="0"/>
              <a:t>, </a:t>
            </a:r>
            <a:r>
              <a:rPr lang="id-ID" dirty="0" smtClean="0"/>
              <a:t>Poster,  Foto</a:t>
            </a:r>
            <a:endParaRPr lang="id-ID" dirty="0"/>
          </a:p>
          <a:p>
            <a:pPr>
              <a:lnSpc>
                <a:spcPct val="150000"/>
              </a:lnSpc>
            </a:pPr>
            <a:r>
              <a:rPr lang="id-ID" b="1" dirty="0"/>
              <a:t>c. Audio </a:t>
            </a:r>
            <a:r>
              <a:rPr lang="id-ID" b="1" dirty="0" smtClean="0"/>
              <a:t>:</a:t>
            </a:r>
            <a:r>
              <a:rPr lang="id-ID" dirty="0" smtClean="0"/>
              <a:t> Pita kaset, reel dan rekaman piringan</a:t>
            </a:r>
          </a:p>
          <a:p>
            <a:pPr>
              <a:lnSpc>
                <a:spcPct val="150000"/>
              </a:lnSpc>
            </a:pPr>
            <a:r>
              <a:rPr lang="id-ID" b="1" dirty="0"/>
              <a:t>d. Penyajian </a:t>
            </a:r>
            <a:r>
              <a:rPr lang="id-ID" b="1" dirty="0" smtClean="0"/>
              <a:t>Multimedia: </a:t>
            </a:r>
            <a:r>
              <a:rPr lang="id-ID" dirty="0"/>
              <a:t>● Tape ● </a:t>
            </a:r>
            <a:r>
              <a:rPr lang="id-ID" dirty="0" smtClean="0"/>
              <a:t>Multi-Image</a:t>
            </a:r>
          </a:p>
          <a:p>
            <a:pPr>
              <a:lnSpc>
                <a:spcPct val="150000"/>
              </a:lnSpc>
            </a:pPr>
            <a:r>
              <a:rPr lang="id-ID" b="1" dirty="0"/>
              <a:t>e. Visual dinamis yang </a:t>
            </a:r>
            <a:r>
              <a:rPr lang="id-ID" b="1" dirty="0" smtClean="0"/>
              <a:t>diproyeksikan </a:t>
            </a:r>
            <a:r>
              <a:rPr lang="id-ID" dirty="0" smtClean="0"/>
              <a:t>:    ▪ Televisi     ▪ Film </a:t>
            </a:r>
          </a:p>
          <a:p>
            <a:pPr>
              <a:lnSpc>
                <a:spcPct val="150000"/>
              </a:lnSpc>
            </a:pPr>
            <a:r>
              <a:rPr lang="id-ID" b="1" dirty="0" smtClean="0"/>
              <a:t>f</a:t>
            </a:r>
            <a:r>
              <a:rPr lang="id-ID" b="1" dirty="0"/>
              <a:t>. </a:t>
            </a:r>
            <a:r>
              <a:rPr lang="id-ID" b="1" dirty="0" smtClean="0"/>
              <a:t>Cetak	:   </a:t>
            </a:r>
            <a:r>
              <a:rPr lang="id-ID" dirty="0" smtClean="0"/>
              <a:t>♦ </a:t>
            </a:r>
            <a:r>
              <a:rPr lang="id-ID" dirty="0"/>
              <a:t>Buku </a:t>
            </a:r>
            <a:r>
              <a:rPr lang="id-ID" dirty="0" smtClean="0"/>
              <a:t>teks		♦ </a:t>
            </a:r>
            <a:r>
              <a:rPr lang="id-ID" dirty="0"/>
              <a:t>Modul </a:t>
            </a:r>
            <a:endParaRPr lang="id-ID" dirty="0" smtClean="0"/>
          </a:p>
          <a:p>
            <a:pPr>
              <a:lnSpc>
                <a:spcPct val="150000"/>
              </a:lnSpc>
            </a:pPr>
            <a:r>
              <a:rPr lang="id-ID" b="1" dirty="0"/>
              <a:t>g. </a:t>
            </a:r>
            <a:r>
              <a:rPr lang="id-ID" b="1" dirty="0" smtClean="0"/>
              <a:t>Permainan :   </a:t>
            </a:r>
            <a:r>
              <a:rPr lang="id-ID" dirty="0" smtClean="0">
                <a:sym typeface="Wingdings 3"/>
              </a:rPr>
              <a:t> Teka-teki		 Simulasi</a:t>
            </a:r>
            <a:endParaRPr lang="id-ID" dirty="0" smtClean="0"/>
          </a:p>
          <a:p>
            <a:pPr>
              <a:lnSpc>
                <a:spcPct val="150000"/>
              </a:lnSpc>
            </a:pPr>
            <a:r>
              <a:rPr lang="id-ID" b="1" dirty="0" smtClean="0"/>
              <a:t>h. Realita	:   </a:t>
            </a:r>
            <a:r>
              <a:rPr lang="id-ID" dirty="0" smtClean="0">
                <a:sym typeface="Wingdings 3"/>
              </a:rPr>
              <a:t>  Model		  Specimen</a:t>
            </a:r>
            <a:endParaRPr lang="id-ID" dirty="0" smtClean="0"/>
          </a:p>
          <a:p>
            <a:pPr>
              <a:lnSpc>
                <a:spcPct val="150000"/>
              </a:lnSpc>
            </a:pPr>
            <a:r>
              <a:rPr lang="id-ID" dirty="0" smtClean="0"/>
              <a:t> </a:t>
            </a:r>
            <a:endParaRPr lang="id-ID" dirty="0"/>
          </a:p>
        </p:txBody>
      </p:sp>
      <p:sp>
        <p:nvSpPr>
          <p:cNvPr id="3" name="Rectangle 2"/>
          <p:cNvSpPr/>
          <p:nvPr/>
        </p:nvSpPr>
        <p:spPr>
          <a:xfrm>
            <a:off x="285720" y="343895"/>
            <a:ext cx="7500990" cy="584775"/>
          </a:xfrm>
          <a:prstGeom prst="rect">
            <a:avLst/>
          </a:prstGeom>
        </p:spPr>
        <p:txBody>
          <a:bodyPr wrap="square">
            <a:spAutoFit/>
          </a:bodyPr>
          <a:lstStyle/>
          <a:p>
            <a:r>
              <a:rPr lang="id-ID" sz="3200" i="1" dirty="0" smtClean="0">
                <a:solidFill>
                  <a:schemeClr val="bg1"/>
                </a:solidFill>
              </a:rPr>
              <a:t>1. Pilihan media tradisional </a:t>
            </a:r>
            <a:endParaRPr lang="id-ID" sz="3200"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42900"/>
            <a:ext cx="6500842" cy="1077218"/>
          </a:xfrm>
          <a:prstGeom prst="rect">
            <a:avLst/>
          </a:prstGeom>
        </p:spPr>
        <p:txBody>
          <a:bodyPr wrap="square">
            <a:spAutoFit/>
          </a:bodyPr>
          <a:lstStyle/>
          <a:p>
            <a:endParaRPr lang="id-ID" sz="3200" dirty="0">
              <a:solidFill>
                <a:schemeClr val="bg1"/>
              </a:solidFill>
            </a:endParaRPr>
          </a:p>
          <a:p>
            <a:r>
              <a:rPr lang="id-ID" sz="3200" i="1" dirty="0">
                <a:solidFill>
                  <a:schemeClr val="bg1"/>
                </a:solidFill>
              </a:rPr>
              <a:t>2. Pilihan media teknologi mutakhir </a:t>
            </a:r>
          </a:p>
        </p:txBody>
      </p:sp>
      <p:sp>
        <p:nvSpPr>
          <p:cNvPr id="3" name="Rectangle 2"/>
          <p:cNvSpPr/>
          <p:nvPr/>
        </p:nvSpPr>
        <p:spPr>
          <a:xfrm>
            <a:off x="714348" y="1296163"/>
            <a:ext cx="8143932" cy="4847481"/>
          </a:xfrm>
          <a:prstGeom prst="rect">
            <a:avLst/>
          </a:prstGeom>
        </p:spPr>
        <p:txBody>
          <a:bodyPr wrap="square">
            <a:spAutoFit/>
          </a:bodyPr>
          <a:lstStyle/>
          <a:p>
            <a:pPr marL="514350" indent="-514350">
              <a:lnSpc>
                <a:spcPct val="150000"/>
              </a:lnSpc>
              <a:buAutoNum type="alphaLcPeriod"/>
            </a:pPr>
            <a:r>
              <a:rPr lang="id-ID" sz="2800" dirty="0" smtClean="0"/>
              <a:t>Media </a:t>
            </a:r>
            <a:r>
              <a:rPr lang="id-ID" sz="2800" dirty="0"/>
              <a:t>berbasis </a:t>
            </a:r>
            <a:r>
              <a:rPr lang="id-ID" sz="2800" dirty="0" smtClean="0"/>
              <a:t>telekomunikasi	:</a:t>
            </a:r>
          </a:p>
          <a:p>
            <a:pPr marL="457200" indent="-457200">
              <a:lnSpc>
                <a:spcPct val="150000"/>
              </a:lnSpc>
            </a:pPr>
            <a:r>
              <a:rPr lang="id-ID" sz="2800" dirty="0"/>
              <a:t>	</a:t>
            </a:r>
            <a:r>
              <a:rPr lang="id-ID" sz="2800" dirty="0" smtClean="0"/>
              <a:t>	</a:t>
            </a:r>
            <a:r>
              <a:rPr lang="id-ID" sz="2500" dirty="0" smtClean="0"/>
              <a:t>1</a:t>
            </a:r>
            <a:r>
              <a:rPr lang="id-ID" sz="2500" dirty="0"/>
              <a:t>.) Telekonferen </a:t>
            </a:r>
            <a:r>
              <a:rPr lang="id-ID" sz="2500" dirty="0" smtClean="0"/>
              <a:t>	2</a:t>
            </a:r>
            <a:r>
              <a:rPr lang="id-ID" sz="2500" dirty="0"/>
              <a:t>.) Kuliah Jarak </a:t>
            </a:r>
            <a:r>
              <a:rPr lang="id-ID" sz="2500" dirty="0" smtClean="0"/>
              <a:t>Jauh</a:t>
            </a:r>
          </a:p>
          <a:p>
            <a:pPr marL="457200" indent="-457200">
              <a:lnSpc>
                <a:spcPct val="150000"/>
              </a:lnSpc>
            </a:pPr>
            <a:endParaRPr lang="id-ID" sz="2500" dirty="0"/>
          </a:p>
          <a:p>
            <a:pPr marL="457200" indent="-457200">
              <a:lnSpc>
                <a:spcPct val="150000"/>
              </a:lnSpc>
            </a:pPr>
            <a:r>
              <a:rPr lang="id-ID" sz="2500" dirty="0" smtClean="0"/>
              <a:t>b</a:t>
            </a:r>
            <a:r>
              <a:rPr lang="id-ID" sz="2500" dirty="0"/>
              <a:t>. Media Berbasis </a:t>
            </a:r>
            <a:r>
              <a:rPr lang="id-ID" sz="2500" dirty="0" smtClean="0"/>
              <a:t>Mikroprosesor	:</a:t>
            </a:r>
          </a:p>
          <a:p>
            <a:pPr marL="457200" indent="-457200">
              <a:lnSpc>
                <a:spcPct val="150000"/>
              </a:lnSpc>
            </a:pPr>
            <a:r>
              <a:rPr lang="id-ID" sz="2500" dirty="0"/>
              <a:t>	</a:t>
            </a:r>
            <a:r>
              <a:rPr lang="id-ID" sz="2500" dirty="0" smtClean="0"/>
              <a:t>1</a:t>
            </a:r>
            <a:r>
              <a:rPr lang="id-ID" sz="2500" dirty="0"/>
              <a:t>. Pembelajaran dengan bantuan </a:t>
            </a:r>
            <a:r>
              <a:rPr lang="id-ID" sz="2500" dirty="0" smtClean="0"/>
              <a:t>komputer</a:t>
            </a:r>
          </a:p>
          <a:p>
            <a:pPr marL="457200" indent="-457200">
              <a:lnSpc>
                <a:spcPct val="150000"/>
              </a:lnSpc>
            </a:pPr>
            <a:r>
              <a:rPr lang="id-ID" sz="2500" dirty="0"/>
              <a:t>	</a:t>
            </a:r>
            <a:r>
              <a:rPr lang="id-ID" sz="2500" dirty="0" smtClean="0"/>
              <a:t>2</a:t>
            </a:r>
            <a:r>
              <a:rPr lang="id-ID" sz="2500" dirty="0"/>
              <a:t>. Permainan </a:t>
            </a:r>
            <a:r>
              <a:rPr lang="id-ID" sz="2500" dirty="0" smtClean="0"/>
              <a:t>Komputer		5. Hypermedia</a:t>
            </a:r>
          </a:p>
          <a:p>
            <a:pPr marL="457200" indent="-457200">
              <a:lnSpc>
                <a:spcPct val="150000"/>
              </a:lnSpc>
            </a:pPr>
            <a:r>
              <a:rPr lang="id-ID" sz="2500" dirty="0"/>
              <a:t>	</a:t>
            </a:r>
            <a:r>
              <a:rPr lang="id-ID" sz="2500" dirty="0" smtClean="0"/>
              <a:t>3</a:t>
            </a:r>
            <a:r>
              <a:rPr lang="id-ID" sz="2500" dirty="0"/>
              <a:t>. Sistem Tutor </a:t>
            </a:r>
            <a:r>
              <a:rPr lang="id-ID" sz="2500" dirty="0" smtClean="0"/>
              <a:t>Intelejen		6. Compact video disc</a:t>
            </a:r>
          </a:p>
          <a:p>
            <a:pPr marL="457200" indent="-457200">
              <a:lnSpc>
                <a:spcPct val="150000"/>
              </a:lnSpc>
            </a:pPr>
            <a:r>
              <a:rPr lang="id-ID" sz="2500" dirty="0"/>
              <a:t>	</a:t>
            </a:r>
            <a:r>
              <a:rPr lang="id-ID" sz="2500" dirty="0" smtClean="0"/>
              <a:t>4. Interaktif		</a:t>
            </a:r>
            <a:endParaRPr lang="id-ID" sz="2500"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52"/>
            <a:ext cx="8429652" cy="1323439"/>
          </a:xfrm>
          <a:prstGeom prst="rect">
            <a:avLst/>
          </a:prstGeom>
        </p:spPr>
        <p:txBody>
          <a:bodyPr wrap="square">
            <a:spAutoFit/>
          </a:bodyPr>
          <a:lstStyle/>
          <a:p>
            <a:endParaRPr lang="id-ID" sz="4000" dirty="0">
              <a:solidFill>
                <a:schemeClr val="bg1"/>
              </a:solidFill>
            </a:endParaRPr>
          </a:p>
          <a:p>
            <a:r>
              <a:rPr lang="id-ID" sz="4000" b="1" dirty="0">
                <a:solidFill>
                  <a:schemeClr val="bg1"/>
                </a:solidFill>
              </a:rPr>
              <a:t>d. Leshin, Pollock &amp; Reigeluth (1992) </a:t>
            </a:r>
          </a:p>
        </p:txBody>
      </p:sp>
      <p:sp>
        <p:nvSpPr>
          <p:cNvPr id="3" name="Rectangle 2"/>
          <p:cNvSpPr/>
          <p:nvPr/>
        </p:nvSpPr>
        <p:spPr>
          <a:xfrm>
            <a:off x="642910" y="1145522"/>
            <a:ext cx="8286776" cy="5355312"/>
          </a:xfrm>
          <a:prstGeom prst="rect">
            <a:avLst/>
          </a:prstGeom>
        </p:spPr>
        <p:txBody>
          <a:bodyPr wrap="square">
            <a:spAutoFit/>
          </a:bodyPr>
          <a:lstStyle/>
          <a:p>
            <a:pPr algn="ctr">
              <a:lnSpc>
                <a:spcPct val="150000"/>
              </a:lnSpc>
            </a:pPr>
            <a:r>
              <a:rPr lang="id-ID" sz="2800" u="sng" dirty="0"/>
              <a:t>Mengklasifikasikan media ke dalam 5 kelompok, yaitu: </a:t>
            </a:r>
          </a:p>
          <a:p>
            <a:pPr>
              <a:lnSpc>
                <a:spcPct val="150000"/>
              </a:lnSpc>
            </a:pPr>
            <a:r>
              <a:rPr lang="nn-NO" sz="2500" dirty="0"/>
              <a:t>1. Media berbasis manusia (Guru, instruktur, tutor,dll) </a:t>
            </a:r>
          </a:p>
          <a:p>
            <a:pPr>
              <a:lnSpc>
                <a:spcPct val="150000"/>
              </a:lnSpc>
            </a:pPr>
            <a:r>
              <a:rPr lang="id-ID" sz="2500" dirty="0"/>
              <a:t>2. Media berbasis cetak (</a:t>
            </a:r>
            <a:r>
              <a:rPr lang="id-ID" sz="2500" dirty="0" smtClean="0"/>
              <a:t>Buku penuntun</a:t>
            </a:r>
            <a:r>
              <a:rPr lang="id-ID" sz="2500" dirty="0"/>
              <a:t>, buku latihan, buku pedoman, dll) </a:t>
            </a:r>
          </a:p>
          <a:p>
            <a:pPr>
              <a:lnSpc>
                <a:spcPct val="150000"/>
              </a:lnSpc>
            </a:pPr>
            <a:r>
              <a:rPr lang="nn-NO" sz="2500" dirty="0"/>
              <a:t>3. Media berbasis visual (Bagan, grafik, peta, dan slide) </a:t>
            </a:r>
          </a:p>
          <a:p>
            <a:pPr>
              <a:lnSpc>
                <a:spcPct val="150000"/>
              </a:lnSpc>
            </a:pPr>
            <a:r>
              <a:rPr lang="nn-NO" sz="2500" dirty="0"/>
              <a:t>4. Media berbasis audio visual (Video, film, program slide-tape dan tv) </a:t>
            </a:r>
          </a:p>
          <a:p>
            <a:pPr>
              <a:lnSpc>
                <a:spcPct val="150000"/>
              </a:lnSpc>
            </a:pPr>
            <a:r>
              <a:rPr lang="id-ID" sz="2500" dirty="0"/>
              <a:t>5. Media berbasis komputer (Pengajaran dengan bantuan komputer, video interaktif, dll)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88" y="1071546"/>
            <a:ext cx="8572544" cy="6001643"/>
          </a:xfrm>
          <a:prstGeom prst="rect">
            <a:avLst/>
          </a:prstGeom>
        </p:spPr>
        <p:txBody>
          <a:bodyPr wrap="square">
            <a:spAutoFit/>
          </a:bodyPr>
          <a:lstStyle/>
          <a:p>
            <a:pPr algn="ctr">
              <a:lnSpc>
                <a:spcPct val="150000"/>
              </a:lnSpc>
            </a:pPr>
            <a:r>
              <a:rPr lang="id-ID" sz="2800" u="sng" dirty="0"/>
              <a:t>Oemar Hamalik mengklasifikasikan media pengajaran menjadi 4, yaitu: </a:t>
            </a:r>
          </a:p>
          <a:p>
            <a:pPr marL="457200" indent="-457200">
              <a:lnSpc>
                <a:spcPct val="150000"/>
              </a:lnSpc>
              <a:buAutoNum type="arabicPeriod"/>
            </a:pPr>
            <a:r>
              <a:rPr lang="id-ID" sz="2500" dirty="0" smtClean="0"/>
              <a:t>Alat-alat </a:t>
            </a:r>
            <a:r>
              <a:rPr lang="id-ID" sz="2500" dirty="0"/>
              <a:t>visual yang dapat dilihat, misalnya: Filmstrip, microprojection, papan tulis, buletin board, gambar, ilustrasi, chart, grafik, dan globe</a:t>
            </a:r>
            <a:r>
              <a:rPr lang="id-ID" sz="2500" dirty="0" smtClean="0"/>
              <a:t>.</a:t>
            </a:r>
          </a:p>
          <a:p>
            <a:pPr marL="457200" indent="-457200">
              <a:lnSpc>
                <a:spcPct val="150000"/>
              </a:lnSpc>
              <a:buAutoNum type="arabicPeriod"/>
            </a:pPr>
            <a:r>
              <a:rPr lang="id-ID" sz="2500" dirty="0"/>
              <a:t>A</a:t>
            </a:r>
            <a:r>
              <a:rPr lang="id-ID" sz="2500" dirty="0" smtClean="0"/>
              <a:t>lat-alat </a:t>
            </a:r>
            <a:r>
              <a:rPr lang="id-ID" sz="2500" dirty="0"/>
              <a:t>yang bersifat auditif (Hanya dapat didengar), misalnya: transkripsi dan radio </a:t>
            </a:r>
            <a:r>
              <a:rPr lang="id-ID" sz="2500" dirty="0" smtClean="0"/>
              <a:t>rekaman.</a:t>
            </a:r>
          </a:p>
          <a:p>
            <a:pPr marL="457200" indent="-457200">
              <a:lnSpc>
                <a:spcPct val="150000"/>
              </a:lnSpc>
              <a:buAutoNum type="arabicPeriod"/>
            </a:pPr>
            <a:r>
              <a:rPr lang="id-ID" sz="2500" dirty="0"/>
              <a:t>A</a:t>
            </a:r>
            <a:r>
              <a:rPr lang="id-ID" sz="2500" dirty="0" smtClean="0"/>
              <a:t>lat-alat </a:t>
            </a:r>
            <a:r>
              <a:rPr lang="id-ID" sz="2500" dirty="0"/>
              <a:t>bias (Dapat dilihat dan didengar), misalnya: film pada tv, benda-benda 3D yang biasanya dipertontonkan. </a:t>
            </a:r>
            <a:endParaRPr lang="id-ID" sz="2500" dirty="0" smtClean="0"/>
          </a:p>
          <a:p>
            <a:pPr>
              <a:lnSpc>
                <a:spcPct val="150000"/>
              </a:lnSpc>
            </a:pPr>
            <a:endParaRPr lang="id-ID" sz="2500" dirty="0"/>
          </a:p>
        </p:txBody>
      </p:sp>
      <p:sp>
        <p:nvSpPr>
          <p:cNvPr id="3" name="Rectangle 2"/>
          <p:cNvSpPr/>
          <p:nvPr/>
        </p:nvSpPr>
        <p:spPr>
          <a:xfrm>
            <a:off x="214282" y="-357214"/>
            <a:ext cx="8643966" cy="1323439"/>
          </a:xfrm>
          <a:prstGeom prst="rect">
            <a:avLst/>
          </a:prstGeom>
        </p:spPr>
        <p:txBody>
          <a:bodyPr wrap="square">
            <a:spAutoFit/>
          </a:bodyPr>
          <a:lstStyle/>
          <a:p>
            <a:pPr algn="ctr"/>
            <a:endParaRPr lang="id-ID" sz="4000" dirty="0">
              <a:solidFill>
                <a:schemeClr val="bg1"/>
              </a:solidFill>
            </a:endParaRPr>
          </a:p>
          <a:p>
            <a:pPr algn="ctr"/>
            <a:r>
              <a:rPr lang="id-ID" sz="4000" b="1" dirty="0">
                <a:solidFill>
                  <a:schemeClr val="bg1"/>
                </a:solidFill>
              </a:rPr>
              <a:t>e. Oemar Hamalik (1980)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95288" y="385763"/>
            <a:ext cx="4178388" cy="523220"/>
          </a:xfrm>
          <a:prstGeom prst="rect">
            <a:avLst/>
          </a:prstGeom>
          <a:noFill/>
          <a:ln w="9525">
            <a:noFill/>
            <a:miter lim="800000"/>
            <a:headEnd/>
            <a:tailEnd/>
          </a:ln>
        </p:spPr>
        <p:txBody>
          <a:bodyPr wrap="none">
            <a:spAutoFit/>
          </a:bodyPr>
          <a:lstStyle/>
          <a:p>
            <a:pPr marL="457200" indent="-457200">
              <a:buFont typeface="Wingdings" pitchFamily="2" charset="2"/>
              <a:buChar char="v"/>
            </a:pPr>
            <a:r>
              <a:rPr lang="id-ID" sz="2800" b="1" dirty="0">
                <a:solidFill>
                  <a:schemeClr val="bg1"/>
                </a:solidFill>
              </a:rPr>
              <a:t> </a:t>
            </a:r>
            <a:r>
              <a:rPr lang="id-ID" sz="2800" b="1" dirty="0" smtClean="0">
                <a:solidFill>
                  <a:schemeClr val="bg1"/>
                </a:solidFill>
              </a:rPr>
              <a:t>Pengertian Taksonomi</a:t>
            </a:r>
            <a:endParaRPr lang="id-ID" sz="2800" dirty="0">
              <a:solidFill>
                <a:schemeClr val="bg1"/>
              </a:solidFill>
            </a:endParaRPr>
          </a:p>
        </p:txBody>
      </p:sp>
      <p:sp>
        <p:nvSpPr>
          <p:cNvPr id="5" name="Rectangle 4"/>
          <p:cNvSpPr/>
          <p:nvPr/>
        </p:nvSpPr>
        <p:spPr>
          <a:xfrm>
            <a:off x="857224" y="1428736"/>
            <a:ext cx="7858180" cy="4539191"/>
          </a:xfrm>
          <a:prstGeom prst="rect">
            <a:avLst/>
          </a:prstGeom>
        </p:spPr>
        <p:txBody>
          <a:bodyPr wrap="square">
            <a:spAutoFit/>
          </a:bodyPr>
          <a:lstStyle/>
          <a:p>
            <a:pPr algn="ctr">
              <a:lnSpc>
                <a:spcPct val="150000"/>
              </a:lnSpc>
            </a:pPr>
            <a:r>
              <a:rPr lang="id-ID" sz="2800" dirty="0"/>
              <a:t>Taksonomi diambil dari bahasa Yunani tassein yang berarti untuk mengelompokkan dan nomos yang berarti aturan. Taksonomi dapat diartikan sebagai pengelompokkan suatu hal berdasarkan hierarki (tingkatan) tertentu. Di mana taksonomi yang lebih tinggi bersifat lebih umum dan taksonomi yang lebih rendah bersifat lebih spesifik.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48"/>
                                        </p:tgtEl>
                                        <p:attrNameLst>
                                          <p:attrName>style.visibility</p:attrName>
                                        </p:attrNameLst>
                                      </p:cBhvr>
                                      <p:to>
                                        <p:strVal val="visible"/>
                                      </p:to>
                                    </p:set>
                                    <p:anim calcmode="discrete" valueType="clr">
                                      <p:cBhvr override="childStyle">
                                        <p:cTn id="7" dur="80"/>
                                        <p:tgtEl>
                                          <p:spTgt spid="61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8"/>
                                        </p:tgtEl>
                                        <p:attrNameLst>
                                          <p:attrName>fillcolor</p:attrName>
                                        </p:attrNameLst>
                                      </p:cBhvr>
                                      <p:tavLst>
                                        <p:tav tm="0">
                                          <p:val>
                                            <p:clrVal>
                                              <a:schemeClr val="accent2"/>
                                            </p:clrVal>
                                          </p:val>
                                        </p:tav>
                                        <p:tav tm="50000">
                                          <p:val>
                                            <p:clrVal>
                                              <a:schemeClr val="hlink"/>
                                            </p:clrVal>
                                          </p:val>
                                        </p:tav>
                                      </p:tavLst>
                                    </p:anim>
                                    <p:set>
                                      <p:cBhvr>
                                        <p:cTn id="9" dur="80"/>
                                        <p:tgtEl>
                                          <p:spTgt spid="6148"/>
                                        </p:tgtEl>
                                        <p:attrNameLst>
                                          <p:attrName>fill.type</p:attrName>
                                        </p:attrNameLst>
                                      </p:cBhvr>
                                      <p:to>
                                        <p:strVal val="solid"/>
                                      </p:to>
                                    </p:set>
                                  </p:childTnLst>
                                </p:cTn>
                              </p:par>
                            </p:childTnLst>
                          </p:cTn>
                        </p:par>
                        <p:par>
                          <p:cTn id="10" fill="hold">
                            <p:stCondLst>
                              <p:cond delay="800"/>
                            </p:stCondLst>
                            <p:childTnLst>
                              <p:par>
                                <p:cTn id="11" presetID="2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1785926"/>
            <a:ext cx="6572296" cy="3554819"/>
          </a:xfrm>
          <a:prstGeom prst="rect">
            <a:avLst/>
          </a:prstGeom>
        </p:spPr>
        <p:txBody>
          <a:bodyPr wrap="square">
            <a:spAutoFit/>
          </a:bodyPr>
          <a:lstStyle/>
          <a:p>
            <a:pPr algn="ctr">
              <a:lnSpc>
                <a:spcPct val="150000"/>
              </a:lnSpc>
            </a:pPr>
            <a:r>
              <a:rPr lang="id-ID" sz="2500" dirty="0" smtClean="0"/>
              <a:t>Briggs </a:t>
            </a:r>
            <a:r>
              <a:rPr lang="id-ID" sz="2500" dirty="0"/>
              <a:t>menekankan klasifikasi media pada rangsangan yang ditimbulkan dari media itu sendiri. Klasifikasi media menurut briggs, yaitu: Objek, model, suara langsung, rekaman audio, media cetak, papan tulis, film rangkai, film bingkai, film, televisi, dan gambar</a:t>
            </a:r>
            <a:r>
              <a:rPr lang="id-ID" sz="2500" dirty="0" smtClean="0"/>
              <a:t>.</a:t>
            </a:r>
            <a:endParaRPr lang="id-ID" sz="2500" dirty="0"/>
          </a:p>
        </p:txBody>
      </p:sp>
      <p:sp>
        <p:nvSpPr>
          <p:cNvPr id="3" name="Rectangle 2"/>
          <p:cNvSpPr/>
          <p:nvPr/>
        </p:nvSpPr>
        <p:spPr>
          <a:xfrm>
            <a:off x="3714744" y="0"/>
            <a:ext cx="2165978" cy="905056"/>
          </a:xfrm>
          <a:prstGeom prst="rect">
            <a:avLst/>
          </a:prstGeom>
        </p:spPr>
        <p:txBody>
          <a:bodyPr wrap="none">
            <a:spAutoFit/>
          </a:bodyPr>
          <a:lstStyle/>
          <a:p>
            <a:pPr>
              <a:lnSpc>
                <a:spcPct val="150000"/>
              </a:lnSpc>
            </a:pPr>
            <a:r>
              <a:rPr lang="id-ID" sz="4000" b="1" dirty="0" smtClean="0">
                <a:solidFill>
                  <a:schemeClr val="bg1"/>
                </a:solidFill>
              </a:rPr>
              <a:t>f. Briggs </a:t>
            </a:r>
            <a:endParaRPr lang="id-ID" sz="4000" b="1" dirty="0">
              <a:solidFill>
                <a:schemeClr val="bg1"/>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80" y="1357298"/>
            <a:ext cx="8143900" cy="4847481"/>
          </a:xfrm>
          <a:prstGeom prst="rect">
            <a:avLst/>
          </a:prstGeom>
        </p:spPr>
        <p:txBody>
          <a:bodyPr wrap="square">
            <a:spAutoFit/>
          </a:bodyPr>
          <a:lstStyle/>
          <a:p>
            <a:pPr algn="ctr">
              <a:lnSpc>
                <a:spcPct val="150000"/>
              </a:lnSpc>
            </a:pPr>
            <a:r>
              <a:rPr lang="id-ID" sz="2800" dirty="0"/>
              <a:t>Gagne membuat tujuh macam pengelompokan media pembelajaran, </a:t>
            </a:r>
            <a:r>
              <a:rPr lang="id-ID" sz="2800" dirty="0" smtClean="0"/>
              <a:t>yaitu:</a:t>
            </a:r>
          </a:p>
          <a:p>
            <a:pPr algn="ctr">
              <a:lnSpc>
                <a:spcPct val="150000"/>
              </a:lnSpc>
            </a:pPr>
            <a:endParaRPr lang="id-ID" sz="2500" dirty="0" smtClean="0"/>
          </a:p>
          <a:p>
            <a:pPr marL="914400" lvl="1" indent="-457200">
              <a:lnSpc>
                <a:spcPct val="150000"/>
              </a:lnSpc>
              <a:buAutoNum type="arabicPeriod"/>
            </a:pPr>
            <a:r>
              <a:rPr lang="id-ID" sz="2500" dirty="0" smtClean="0"/>
              <a:t>benda </a:t>
            </a:r>
            <a:r>
              <a:rPr lang="id-ID" sz="2500" dirty="0"/>
              <a:t>untuk </a:t>
            </a:r>
            <a:r>
              <a:rPr lang="id-ID" sz="2500" dirty="0" smtClean="0"/>
              <a:t>didemontrasikan</a:t>
            </a:r>
          </a:p>
          <a:p>
            <a:pPr marL="914400" lvl="1" indent="-457200">
              <a:lnSpc>
                <a:spcPct val="150000"/>
              </a:lnSpc>
              <a:buAutoNum type="arabicPeriod"/>
            </a:pPr>
            <a:r>
              <a:rPr lang="id-ID" sz="2500" dirty="0" smtClean="0"/>
              <a:t>komunikasi lisan		6. film bersuara</a:t>
            </a:r>
          </a:p>
          <a:p>
            <a:pPr marL="914400" lvl="1" indent="-457200">
              <a:lnSpc>
                <a:spcPct val="150000"/>
              </a:lnSpc>
              <a:buAutoNum type="arabicPeriod"/>
            </a:pPr>
            <a:r>
              <a:rPr lang="id-ID" sz="2500" dirty="0" smtClean="0"/>
              <a:t>gambar cetak			7.  Mesin Belajar</a:t>
            </a:r>
          </a:p>
          <a:p>
            <a:pPr marL="914400" lvl="1" indent="-457200">
              <a:lnSpc>
                <a:spcPct val="150000"/>
              </a:lnSpc>
              <a:buAutoNum type="arabicPeriod"/>
            </a:pPr>
            <a:r>
              <a:rPr lang="id-ID" sz="2500" dirty="0" smtClean="0"/>
              <a:t>gambar diam</a:t>
            </a:r>
          </a:p>
          <a:p>
            <a:pPr marL="914400" lvl="1" indent="-457200">
              <a:lnSpc>
                <a:spcPct val="150000"/>
              </a:lnSpc>
              <a:buAutoNum type="arabicPeriod"/>
            </a:pPr>
            <a:r>
              <a:rPr lang="id-ID" sz="2500" dirty="0" smtClean="0"/>
              <a:t>gambar gerak</a:t>
            </a:r>
            <a:endParaRPr lang="id-ID" sz="2500" dirty="0"/>
          </a:p>
        </p:txBody>
      </p:sp>
      <p:sp>
        <p:nvSpPr>
          <p:cNvPr id="4" name="Rectangle 3"/>
          <p:cNvSpPr/>
          <p:nvPr/>
        </p:nvSpPr>
        <p:spPr>
          <a:xfrm>
            <a:off x="2214578" y="-428652"/>
            <a:ext cx="4572000" cy="1323439"/>
          </a:xfrm>
          <a:prstGeom prst="rect">
            <a:avLst/>
          </a:prstGeom>
        </p:spPr>
        <p:txBody>
          <a:bodyPr>
            <a:spAutoFit/>
          </a:bodyPr>
          <a:lstStyle/>
          <a:p>
            <a:pPr algn="ctr"/>
            <a:endParaRPr lang="id-ID" sz="4000" dirty="0">
              <a:solidFill>
                <a:schemeClr val="bg1"/>
              </a:solidFill>
            </a:endParaRPr>
          </a:p>
          <a:p>
            <a:pPr algn="ctr"/>
            <a:r>
              <a:rPr lang="id-ID" sz="4000" b="1" dirty="0">
                <a:solidFill>
                  <a:schemeClr val="bg1"/>
                </a:solidFill>
              </a:rPr>
              <a:t>g. Gagne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36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1660131"/>
            <a:ext cx="6858000" cy="3554819"/>
          </a:xfrm>
          <a:prstGeom prst="rect">
            <a:avLst/>
          </a:prstGeom>
        </p:spPr>
        <p:txBody>
          <a:bodyPr wrap="square">
            <a:spAutoFit/>
          </a:bodyPr>
          <a:lstStyle/>
          <a:p>
            <a:pPr algn="ctr">
              <a:lnSpc>
                <a:spcPct val="150000"/>
              </a:lnSpc>
            </a:pPr>
            <a:r>
              <a:rPr lang="id-ID" sz="2500" dirty="0" smtClean="0"/>
              <a:t>Schram </a:t>
            </a:r>
            <a:r>
              <a:rPr lang="id-ID" sz="2500" dirty="0"/>
              <a:t>melihat media berdasarkan segi kerumitan dan besar biaya. Schram mengklasifikasikan dari media rumit dan mahal, media sederhana dan murah. Schram juga mengklasifikan berdasarkan daya liputnya menjadi media massal, kelompok dan individu. </a:t>
            </a:r>
          </a:p>
        </p:txBody>
      </p:sp>
      <p:sp>
        <p:nvSpPr>
          <p:cNvPr id="3" name="Rectangle 2"/>
          <p:cNvSpPr/>
          <p:nvPr/>
        </p:nvSpPr>
        <p:spPr>
          <a:xfrm>
            <a:off x="3214678" y="149346"/>
            <a:ext cx="2857520" cy="707886"/>
          </a:xfrm>
          <a:prstGeom prst="rect">
            <a:avLst/>
          </a:prstGeom>
        </p:spPr>
        <p:txBody>
          <a:bodyPr wrap="square">
            <a:spAutoFit/>
          </a:bodyPr>
          <a:lstStyle/>
          <a:p>
            <a:pPr algn="ctr"/>
            <a:r>
              <a:rPr lang="id-ID" sz="4000" b="1" dirty="0" smtClean="0">
                <a:solidFill>
                  <a:schemeClr val="bg1"/>
                </a:solidFill>
              </a:rPr>
              <a:t>h. Schram </a:t>
            </a:r>
            <a:endParaRPr lang="id-ID" sz="4000" b="1" dirty="0">
              <a:solidFill>
                <a:schemeClr val="bg1"/>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142984"/>
            <a:ext cx="8358214" cy="5539337"/>
          </a:xfrm>
          <a:prstGeom prst="rect">
            <a:avLst/>
          </a:prstGeom>
        </p:spPr>
        <p:txBody>
          <a:bodyPr wrap="square">
            <a:spAutoFit/>
          </a:bodyPr>
          <a:lstStyle/>
          <a:p>
            <a:pPr algn="ctr">
              <a:lnSpc>
                <a:spcPct val="150000"/>
              </a:lnSpc>
            </a:pPr>
            <a:r>
              <a:rPr lang="id-ID" sz="2800" u="sng" dirty="0" smtClean="0"/>
              <a:t>Edling </a:t>
            </a:r>
            <a:r>
              <a:rPr lang="id-ID" sz="2800" u="sng" dirty="0"/>
              <a:t>membedakan media pembelajaran menjadi enam, yang dikelompokkan menjadi 3 kelompok: </a:t>
            </a:r>
          </a:p>
          <a:p>
            <a:pPr>
              <a:lnSpc>
                <a:spcPct val="150000"/>
              </a:lnSpc>
            </a:pPr>
            <a:r>
              <a:rPr lang="id-ID" sz="2500" dirty="0"/>
              <a:t>1. </a:t>
            </a:r>
            <a:r>
              <a:rPr lang="id-ID" sz="2500" i="1" dirty="0"/>
              <a:t>Pengalaman audio : </a:t>
            </a:r>
            <a:r>
              <a:rPr lang="id-ID" sz="2500" dirty="0" smtClean="0"/>
              <a:t>a.  Kodifikasi </a:t>
            </a:r>
            <a:r>
              <a:rPr lang="id-ID" sz="2500" dirty="0"/>
              <a:t>subjective visual </a:t>
            </a:r>
          </a:p>
          <a:p>
            <a:pPr>
              <a:lnSpc>
                <a:spcPct val="150000"/>
              </a:lnSpc>
            </a:pPr>
            <a:r>
              <a:rPr lang="id-ID" sz="2500" dirty="0"/>
              <a:t>	</a:t>
            </a:r>
            <a:r>
              <a:rPr lang="id-ID" sz="2500" dirty="0" smtClean="0"/>
              <a:t>		    b.  Kodifikasi </a:t>
            </a:r>
            <a:r>
              <a:rPr lang="id-ID" sz="2500" dirty="0"/>
              <a:t>subjective audio </a:t>
            </a:r>
          </a:p>
          <a:p>
            <a:pPr>
              <a:lnSpc>
                <a:spcPct val="150000"/>
              </a:lnSpc>
            </a:pPr>
            <a:r>
              <a:rPr lang="pt-BR" sz="2500" dirty="0"/>
              <a:t>2. </a:t>
            </a:r>
            <a:r>
              <a:rPr lang="pt-BR" sz="2500" i="1" dirty="0"/>
              <a:t>Pengalaman Visual : </a:t>
            </a:r>
            <a:r>
              <a:rPr lang="id-ID" sz="2500" dirty="0" smtClean="0"/>
              <a:t>-  </a:t>
            </a:r>
            <a:r>
              <a:rPr lang="pt-BR" sz="2500" dirty="0" smtClean="0"/>
              <a:t>Kodifikasi </a:t>
            </a:r>
            <a:r>
              <a:rPr lang="pt-BR" sz="2500" dirty="0"/>
              <a:t>subjective audio </a:t>
            </a:r>
          </a:p>
          <a:p>
            <a:pPr>
              <a:lnSpc>
                <a:spcPct val="150000"/>
              </a:lnSpc>
            </a:pPr>
            <a:r>
              <a:rPr lang="id-ID" sz="2500" dirty="0" smtClean="0"/>
              <a:t>			     -  Kodifikasi </a:t>
            </a:r>
            <a:r>
              <a:rPr lang="id-ID" sz="2500" dirty="0"/>
              <a:t>Subjective visual </a:t>
            </a:r>
          </a:p>
          <a:p>
            <a:pPr>
              <a:lnSpc>
                <a:spcPct val="150000"/>
              </a:lnSpc>
            </a:pPr>
            <a:r>
              <a:rPr lang="id-ID" sz="2500" dirty="0"/>
              <a:t>3. </a:t>
            </a:r>
            <a:r>
              <a:rPr lang="id-ID" sz="2500" i="1" dirty="0"/>
              <a:t>Pengalaman belajar 3 dimensi </a:t>
            </a:r>
            <a:r>
              <a:rPr lang="id-ID" sz="2500" i="1" dirty="0" smtClean="0"/>
              <a:t>:</a:t>
            </a:r>
          </a:p>
          <a:p>
            <a:pPr>
              <a:lnSpc>
                <a:spcPct val="150000"/>
              </a:lnSpc>
            </a:pPr>
            <a:r>
              <a:rPr lang="id-ID" sz="2500" i="1" dirty="0"/>
              <a:t>	</a:t>
            </a:r>
            <a:r>
              <a:rPr lang="id-ID" sz="2500" i="1" dirty="0" smtClean="0"/>
              <a:t>	</a:t>
            </a:r>
            <a:r>
              <a:rPr lang="id-ID" sz="2500" dirty="0" smtClean="0">
                <a:sym typeface="Wingdings 3"/>
              </a:rPr>
              <a:t>  </a:t>
            </a:r>
            <a:r>
              <a:rPr lang="id-ID" sz="2500" dirty="0" smtClean="0"/>
              <a:t>Pengalaman </a:t>
            </a:r>
            <a:r>
              <a:rPr lang="id-ID" sz="2500" dirty="0"/>
              <a:t>langsung dengan manusia </a:t>
            </a:r>
            <a:endParaRPr lang="id-ID" sz="2500" dirty="0" smtClean="0"/>
          </a:p>
          <a:p>
            <a:pPr>
              <a:lnSpc>
                <a:spcPct val="150000"/>
              </a:lnSpc>
            </a:pPr>
            <a:r>
              <a:rPr lang="id-ID" sz="2500" dirty="0"/>
              <a:t>	</a:t>
            </a:r>
            <a:r>
              <a:rPr lang="id-ID" sz="2500" dirty="0" smtClean="0"/>
              <a:t>	</a:t>
            </a:r>
            <a:r>
              <a:rPr lang="id-ID" sz="2500" dirty="0" smtClean="0">
                <a:sym typeface="Wingdings 3"/>
              </a:rPr>
              <a:t>  </a:t>
            </a:r>
            <a:r>
              <a:rPr lang="id-ID" sz="2500" dirty="0"/>
              <a:t>Pengalaman langsung dengan benda </a:t>
            </a:r>
          </a:p>
        </p:txBody>
      </p:sp>
      <p:sp>
        <p:nvSpPr>
          <p:cNvPr id="3" name="Rectangle 2"/>
          <p:cNvSpPr/>
          <p:nvPr/>
        </p:nvSpPr>
        <p:spPr>
          <a:xfrm>
            <a:off x="2286016" y="-357214"/>
            <a:ext cx="4572000" cy="1323439"/>
          </a:xfrm>
          <a:prstGeom prst="rect">
            <a:avLst/>
          </a:prstGeom>
        </p:spPr>
        <p:txBody>
          <a:bodyPr>
            <a:spAutoFit/>
          </a:bodyPr>
          <a:lstStyle/>
          <a:p>
            <a:pPr algn="ctr"/>
            <a:endParaRPr lang="id-ID" sz="4000" dirty="0">
              <a:solidFill>
                <a:schemeClr val="bg1"/>
              </a:solidFill>
            </a:endParaRPr>
          </a:p>
          <a:p>
            <a:pPr algn="ctr"/>
            <a:r>
              <a:rPr lang="id-ID" sz="4000" b="1" dirty="0">
                <a:solidFill>
                  <a:schemeClr val="bg1"/>
                </a:solidFill>
              </a:rPr>
              <a:t>i. Edling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1294963"/>
            <a:ext cx="6715172" cy="5301451"/>
          </a:xfrm>
          <a:prstGeom prst="rect">
            <a:avLst/>
          </a:prstGeom>
        </p:spPr>
        <p:txBody>
          <a:bodyPr wrap="square">
            <a:spAutoFit/>
          </a:bodyPr>
          <a:lstStyle/>
          <a:p>
            <a:pPr algn="ctr">
              <a:lnSpc>
                <a:spcPct val="150000"/>
              </a:lnSpc>
            </a:pPr>
            <a:r>
              <a:rPr lang="id-ID" sz="2800" dirty="0" smtClean="0"/>
              <a:t>Berdasarkan </a:t>
            </a:r>
            <a:r>
              <a:rPr lang="id-ID" sz="2800" dirty="0"/>
              <a:t>ciri dan bentuk fisiknya, media pembelajaran dapat dikelompokkan kedalam </a:t>
            </a:r>
            <a:r>
              <a:rPr lang="id-ID" sz="2800" dirty="0" smtClean="0"/>
              <a:t> 4 </a:t>
            </a:r>
            <a:r>
              <a:rPr lang="id-ID" sz="2800" dirty="0"/>
              <a:t>macam, yaitu : </a:t>
            </a:r>
          </a:p>
          <a:p>
            <a:pPr algn="ctr">
              <a:lnSpc>
                <a:spcPct val="250000"/>
              </a:lnSpc>
            </a:pPr>
            <a:r>
              <a:rPr lang="id-ID" sz="2500" dirty="0"/>
              <a:t>a. Media pembelajaran </a:t>
            </a:r>
            <a:r>
              <a:rPr lang="id-ID" sz="2500" dirty="0" smtClean="0"/>
              <a:t>2D</a:t>
            </a:r>
            <a:endParaRPr lang="id-ID" sz="2500" dirty="0"/>
          </a:p>
          <a:p>
            <a:pPr algn="ctr">
              <a:lnSpc>
                <a:spcPct val="150000"/>
              </a:lnSpc>
            </a:pPr>
            <a:r>
              <a:rPr lang="id-ID" sz="2500" dirty="0"/>
              <a:t>b. Media pembelajaran </a:t>
            </a:r>
            <a:r>
              <a:rPr lang="id-ID" sz="2500" dirty="0" smtClean="0"/>
              <a:t>3D</a:t>
            </a:r>
            <a:endParaRPr lang="id-ID" sz="2500" dirty="0"/>
          </a:p>
          <a:p>
            <a:pPr algn="ctr">
              <a:lnSpc>
                <a:spcPct val="150000"/>
              </a:lnSpc>
            </a:pPr>
            <a:r>
              <a:rPr lang="id-ID" sz="2500" dirty="0"/>
              <a:t>c. Media pandang </a:t>
            </a:r>
            <a:r>
              <a:rPr lang="id-ID" sz="2500" dirty="0" smtClean="0"/>
              <a:t>diam</a:t>
            </a:r>
            <a:endParaRPr lang="id-ID" sz="2500" dirty="0"/>
          </a:p>
          <a:p>
            <a:pPr algn="ctr">
              <a:lnSpc>
                <a:spcPct val="150000"/>
              </a:lnSpc>
            </a:pPr>
            <a:r>
              <a:rPr lang="id-ID" sz="2500" dirty="0"/>
              <a:t>d. Media pandang </a:t>
            </a:r>
            <a:r>
              <a:rPr lang="id-ID" sz="2500" dirty="0" smtClean="0"/>
              <a:t>gerak</a:t>
            </a:r>
          </a:p>
          <a:p>
            <a:pPr algn="ctr">
              <a:lnSpc>
                <a:spcPct val="150000"/>
              </a:lnSpc>
            </a:pPr>
            <a:endParaRPr lang="id-ID" sz="2500" dirty="0" smtClean="0"/>
          </a:p>
        </p:txBody>
      </p:sp>
      <p:sp>
        <p:nvSpPr>
          <p:cNvPr id="3" name="Rectangle 2"/>
          <p:cNvSpPr/>
          <p:nvPr/>
        </p:nvSpPr>
        <p:spPr>
          <a:xfrm>
            <a:off x="-32" y="169111"/>
            <a:ext cx="9144000" cy="74251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150000"/>
              </a:lnSpc>
            </a:pPr>
            <a:r>
              <a:rPr lang="id-ID" sz="3200" b="1" dirty="0" smtClean="0">
                <a:solidFill>
                  <a:schemeClr val="bg1"/>
                </a:solidFill>
                <a:latin typeface="Times New Roman" pitchFamily="18" charset="0"/>
                <a:cs typeface="Times New Roman" pitchFamily="18" charset="0"/>
              </a:rPr>
              <a:t>1. Pengelompokkan berdasarkan ciri fisik </a:t>
            </a:r>
            <a:endParaRPr lang="id-ID" sz="3200" b="1" dirty="0">
              <a:solidFill>
                <a:schemeClr val="bg1"/>
              </a:solidFill>
              <a:latin typeface="Times New Roman" pitchFamily="18" charset="0"/>
              <a:cs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2750"/>
                            </p:stCondLst>
                            <p:childTnLst>
                              <p:par>
                                <p:cTn id="12" presetID="2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1355331"/>
            <a:ext cx="7358114" cy="5216941"/>
          </a:xfrm>
          <a:prstGeom prst="rect">
            <a:avLst/>
          </a:prstGeom>
        </p:spPr>
        <p:txBody>
          <a:bodyPr wrap="square">
            <a:spAutoFit/>
          </a:bodyPr>
          <a:lstStyle/>
          <a:p>
            <a:pPr>
              <a:lnSpc>
                <a:spcPct val="150000"/>
              </a:lnSpc>
            </a:pPr>
            <a:r>
              <a:rPr lang="id-ID" sz="2500" dirty="0" smtClean="0">
                <a:sym typeface="Wingdings 3"/>
              </a:rPr>
              <a:t> </a:t>
            </a:r>
            <a:r>
              <a:rPr lang="id-ID" sz="2500" dirty="0" smtClean="0"/>
              <a:t>Berdasarkan </a:t>
            </a:r>
            <a:r>
              <a:rPr lang="id-ID" sz="2500" dirty="0"/>
              <a:t>jumlah penggunaanya </a:t>
            </a:r>
          </a:p>
          <a:p>
            <a:pPr>
              <a:lnSpc>
                <a:spcPct val="150000"/>
              </a:lnSpc>
            </a:pPr>
            <a:r>
              <a:rPr lang="id-ID" sz="2500" dirty="0"/>
              <a:t>1. Penggunaan secara </a:t>
            </a:r>
            <a:r>
              <a:rPr lang="id-ID" sz="2500" dirty="0" smtClean="0"/>
              <a:t>individu</a:t>
            </a:r>
            <a:endParaRPr lang="id-ID" sz="2500" dirty="0"/>
          </a:p>
          <a:p>
            <a:pPr>
              <a:lnSpc>
                <a:spcPct val="150000"/>
              </a:lnSpc>
            </a:pPr>
            <a:r>
              <a:rPr lang="id-ID" sz="2500" dirty="0"/>
              <a:t>2. Penggunaan secara </a:t>
            </a:r>
            <a:r>
              <a:rPr lang="id-ID" sz="2500" dirty="0" smtClean="0"/>
              <a:t>kelompok</a:t>
            </a:r>
            <a:endParaRPr lang="id-ID" sz="2500" dirty="0"/>
          </a:p>
          <a:p>
            <a:pPr>
              <a:lnSpc>
                <a:spcPct val="150000"/>
              </a:lnSpc>
            </a:pPr>
            <a:r>
              <a:rPr lang="id-ID" sz="2500" dirty="0"/>
              <a:t>3. Penggunaan secara </a:t>
            </a:r>
            <a:r>
              <a:rPr lang="id-ID" sz="2500" dirty="0" smtClean="0"/>
              <a:t>massal</a:t>
            </a:r>
            <a:endParaRPr lang="id-ID" sz="2500" dirty="0"/>
          </a:p>
          <a:p>
            <a:pPr>
              <a:lnSpc>
                <a:spcPct val="150000"/>
              </a:lnSpc>
            </a:pPr>
            <a:endParaRPr lang="id-ID" sz="2500" dirty="0"/>
          </a:p>
          <a:p>
            <a:pPr>
              <a:lnSpc>
                <a:spcPct val="150000"/>
              </a:lnSpc>
            </a:pPr>
            <a:r>
              <a:rPr lang="id-ID" sz="2500" dirty="0" smtClean="0">
                <a:sym typeface="Wingdings 3"/>
              </a:rPr>
              <a:t> </a:t>
            </a:r>
            <a:r>
              <a:rPr lang="id-ID" sz="2500" dirty="0" smtClean="0"/>
              <a:t>Berdasarkan </a:t>
            </a:r>
            <a:r>
              <a:rPr lang="id-ID" sz="2500" dirty="0"/>
              <a:t>cara </a:t>
            </a:r>
            <a:r>
              <a:rPr lang="id-ID" sz="2500" dirty="0" smtClean="0"/>
              <a:t>penggunaannya</a:t>
            </a:r>
            <a:endParaRPr lang="id-ID" sz="2500" dirty="0"/>
          </a:p>
          <a:p>
            <a:pPr marL="457200" indent="-457200">
              <a:lnSpc>
                <a:spcPct val="150000"/>
              </a:lnSpc>
              <a:buAutoNum type="arabicPeriod"/>
            </a:pPr>
            <a:r>
              <a:rPr lang="id-ID" sz="2500" dirty="0" smtClean="0"/>
              <a:t>Media tradisional</a:t>
            </a:r>
          </a:p>
          <a:p>
            <a:pPr marL="457200" indent="-457200">
              <a:lnSpc>
                <a:spcPct val="150000"/>
              </a:lnSpc>
              <a:buAutoNum type="arabicPeriod"/>
            </a:pPr>
            <a:r>
              <a:rPr lang="id-ID" sz="2500" dirty="0" smtClean="0"/>
              <a:t>Media </a:t>
            </a:r>
            <a:r>
              <a:rPr lang="id-ID" sz="2500" dirty="0"/>
              <a:t>modern </a:t>
            </a:r>
          </a:p>
          <a:p>
            <a:pPr>
              <a:lnSpc>
                <a:spcPct val="150000"/>
              </a:lnSpc>
            </a:pPr>
            <a:endParaRPr lang="id-ID" sz="2500" dirty="0"/>
          </a:p>
        </p:txBody>
      </p:sp>
      <p:sp>
        <p:nvSpPr>
          <p:cNvPr id="3" name="Rectangle 2"/>
          <p:cNvSpPr/>
          <p:nvPr/>
        </p:nvSpPr>
        <p:spPr>
          <a:xfrm>
            <a:off x="0" y="272457"/>
            <a:ext cx="921547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id-ID" sz="3200" b="1" dirty="0" smtClean="0">
                <a:solidFill>
                  <a:schemeClr val="tx1"/>
                </a:solidFill>
                <a:latin typeface="Times New Roman" pitchFamily="18" charset="0"/>
                <a:cs typeface="Times New Roman" pitchFamily="18" charset="0"/>
              </a:rPr>
              <a:t>2.  Pengelompokkan berdasarkan penggunaan </a:t>
            </a:r>
            <a:endParaRPr lang="id-ID" sz="3200" b="1" dirty="0">
              <a:solidFill>
                <a:schemeClr val="tx1"/>
              </a:solidFill>
              <a:latin typeface="Times New Roman" pitchFamily="18" charset="0"/>
              <a:cs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2800"/>
                            </p:stCondLst>
                            <p:childTnLst>
                              <p:par>
                                <p:cTn id="12" presetID="2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6" y="1142984"/>
            <a:ext cx="8143900" cy="5286062"/>
          </a:xfrm>
          <a:prstGeom prst="rect">
            <a:avLst/>
          </a:prstGeom>
        </p:spPr>
        <p:txBody>
          <a:bodyPr wrap="square">
            <a:spAutoFit/>
          </a:bodyPr>
          <a:lstStyle/>
          <a:p>
            <a:pPr>
              <a:lnSpc>
                <a:spcPct val="150000"/>
              </a:lnSpc>
            </a:pPr>
            <a:r>
              <a:rPr lang="id-ID" sz="2500" i="1" dirty="0" smtClean="0"/>
              <a:t>1</a:t>
            </a:r>
            <a:r>
              <a:rPr lang="id-ID" sz="2500" i="1" dirty="0"/>
              <a:t>. Berdasarkan indra yang digunakan, yaitu :</a:t>
            </a:r>
            <a:r>
              <a:rPr lang="id-ID" sz="2500" dirty="0"/>
              <a:t> </a:t>
            </a:r>
          </a:p>
          <a:p>
            <a:pPr>
              <a:lnSpc>
                <a:spcPct val="150000"/>
              </a:lnSpc>
            </a:pPr>
            <a:r>
              <a:rPr lang="id-ID" sz="2500" dirty="0" smtClean="0"/>
              <a:t>	a</a:t>
            </a:r>
            <a:r>
              <a:rPr lang="id-ID" sz="2500" dirty="0"/>
              <a:t>. Media audio </a:t>
            </a:r>
            <a:r>
              <a:rPr lang="id-ID" sz="2500" dirty="0" smtClean="0"/>
              <a:t>	c</a:t>
            </a:r>
            <a:r>
              <a:rPr lang="id-ID" sz="2500" dirty="0"/>
              <a:t>. Media audio visual </a:t>
            </a:r>
          </a:p>
          <a:p>
            <a:pPr>
              <a:lnSpc>
                <a:spcPct val="150000"/>
              </a:lnSpc>
            </a:pPr>
            <a:r>
              <a:rPr lang="id-ID" sz="2500" dirty="0" smtClean="0"/>
              <a:t>	b</a:t>
            </a:r>
            <a:r>
              <a:rPr lang="id-ID" sz="2500" dirty="0"/>
              <a:t>. Media visual </a:t>
            </a:r>
          </a:p>
          <a:p>
            <a:pPr>
              <a:lnSpc>
                <a:spcPct val="150000"/>
              </a:lnSpc>
            </a:pPr>
            <a:r>
              <a:rPr lang="fi-FI" sz="2500" i="1" dirty="0"/>
              <a:t>2. Berdasarkan jenis pesan, yaitu : </a:t>
            </a:r>
          </a:p>
          <a:p>
            <a:pPr>
              <a:lnSpc>
                <a:spcPct val="150000"/>
              </a:lnSpc>
            </a:pPr>
            <a:r>
              <a:rPr lang="id-ID" sz="2500" dirty="0" smtClean="0"/>
              <a:t>	a</a:t>
            </a:r>
            <a:r>
              <a:rPr lang="id-ID" sz="2500" dirty="0"/>
              <a:t>. Media </a:t>
            </a:r>
            <a:r>
              <a:rPr lang="id-ID" sz="2500" dirty="0" smtClean="0"/>
              <a:t>Cetak	     c</a:t>
            </a:r>
            <a:r>
              <a:rPr lang="id-ID" sz="2500" dirty="0"/>
              <a:t>. Media Grafis </a:t>
            </a:r>
          </a:p>
          <a:p>
            <a:pPr>
              <a:lnSpc>
                <a:spcPct val="150000"/>
              </a:lnSpc>
            </a:pPr>
            <a:r>
              <a:rPr lang="id-ID" sz="2500" dirty="0" smtClean="0"/>
              <a:t>	</a:t>
            </a:r>
            <a:r>
              <a:rPr lang="it-IT" sz="2500" dirty="0" smtClean="0"/>
              <a:t>b</a:t>
            </a:r>
            <a:r>
              <a:rPr lang="it-IT" sz="2500" dirty="0"/>
              <a:t>. Media Non </a:t>
            </a:r>
            <a:r>
              <a:rPr lang="it-IT" sz="2500" dirty="0" smtClean="0"/>
              <a:t>Cetak</a:t>
            </a:r>
            <a:r>
              <a:rPr lang="id-ID" sz="2500" dirty="0" smtClean="0"/>
              <a:t>	     </a:t>
            </a:r>
            <a:r>
              <a:rPr lang="it-IT" sz="2500" dirty="0" smtClean="0"/>
              <a:t>d</a:t>
            </a:r>
            <a:r>
              <a:rPr lang="it-IT" sz="2500" dirty="0"/>
              <a:t>. Media Non Grafis </a:t>
            </a:r>
            <a:endParaRPr lang="id-ID" sz="2500" dirty="0" smtClean="0"/>
          </a:p>
          <a:p>
            <a:pPr>
              <a:lnSpc>
                <a:spcPct val="150000"/>
              </a:lnSpc>
            </a:pPr>
            <a:r>
              <a:rPr lang="id-ID" sz="2500" i="1" dirty="0" smtClean="0"/>
              <a:t>3</a:t>
            </a:r>
            <a:r>
              <a:rPr lang="id-ID" sz="2500" i="1" dirty="0"/>
              <a:t>. Berdasarkan sasarannya </a:t>
            </a:r>
          </a:p>
          <a:p>
            <a:pPr>
              <a:lnSpc>
                <a:spcPct val="150000"/>
              </a:lnSpc>
            </a:pPr>
            <a:r>
              <a:rPr lang="id-ID" sz="2500" dirty="0" smtClean="0"/>
              <a:t>	</a:t>
            </a:r>
            <a:r>
              <a:rPr lang="fi-FI" sz="2500" dirty="0" smtClean="0"/>
              <a:t>a</a:t>
            </a:r>
            <a:r>
              <a:rPr lang="fi-FI" sz="2500" dirty="0"/>
              <a:t>. Media jangkauan </a:t>
            </a:r>
            <a:r>
              <a:rPr lang="fi-FI" sz="2500" dirty="0" smtClean="0"/>
              <a:t>terbatas</a:t>
            </a:r>
            <a:endParaRPr lang="fi-FI" sz="2500" dirty="0"/>
          </a:p>
          <a:p>
            <a:pPr>
              <a:lnSpc>
                <a:spcPct val="150000"/>
              </a:lnSpc>
            </a:pPr>
            <a:r>
              <a:rPr lang="id-ID" sz="2500" dirty="0" smtClean="0"/>
              <a:t>	</a:t>
            </a:r>
            <a:r>
              <a:rPr lang="fi-FI" sz="2500" dirty="0" smtClean="0"/>
              <a:t>b</a:t>
            </a:r>
            <a:r>
              <a:rPr lang="fi-FI" sz="2500" dirty="0"/>
              <a:t>. Media jangkauan </a:t>
            </a:r>
            <a:r>
              <a:rPr lang="fi-FI" sz="2500" dirty="0" smtClean="0"/>
              <a:t>luas</a:t>
            </a:r>
            <a:endParaRPr lang="fi-FI" sz="2500" dirty="0"/>
          </a:p>
        </p:txBody>
      </p:sp>
      <p:sp>
        <p:nvSpPr>
          <p:cNvPr id="3" name="Rectangle 2"/>
          <p:cNvSpPr/>
          <p:nvPr/>
        </p:nvSpPr>
        <p:spPr>
          <a:xfrm>
            <a:off x="-32" y="285728"/>
            <a:ext cx="9144032"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id-ID" sz="3200" b="1" dirty="0" smtClean="0">
                <a:solidFill>
                  <a:schemeClr val="bg1"/>
                </a:solidFill>
                <a:latin typeface="Times New Roman" pitchFamily="18" charset="0"/>
                <a:cs typeface="Times New Roman" pitchFamily="18" charset="0"/>
              </a:rPr>
              <a:t>3.  Pengelompokkan berdasarkan jenis </a:t>
            </a:r>
            <a:endParaRPr lang="id-ID" sz="3200" b="1" dirty="0">
              <a:solidFill>
                <a:schemeClr val="bg1"/>
              </a:solidFill>
              <a:latin typeface="Times New Roman" pitchFamily="18" charset="0"/>
              <a:cs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2550"/>
                            </p:stCondLst>
                            <p:childTnLst>
                              <p:par>
                                <p:cTn id="12" presetID="2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66" y="1285860"/>
            <a:ext cx="8572528" cy="4708981"/>
          </a:xfrm>
          <a:prstGeom prst="rect">
            <a:avLst/>
          </a:prstGeom>
        </p:spPr>
        <p:txBody>
          <a:bodyPr wrap="square">
            <a:spAutoFit/>
          </a:bodyPr>
          <a:lstStyle/>
          <a:p>
            <a:pPr algn="ctr">
              <a:lnSpc>
                <a:spcPct val="150000"/>
              </a:lnSpc>
            </a:pPr>
            <a:r>
              <a:rPr lang="id-ID" sz="2500" dirty="0" smtClean="0"/>
              <a:t>AECT medifinisikan </a:t>
            </a:r>
            <a:r>
              <a:rPr lang="id-ID" sz="2500" dirty="0"/>
              <a:t>media yaitu segala bentuk yang dipergunakan </a:t>
            </a:r>
            <a:r>
              <a:rPr lang="id-ID" sz="2500" dirty="0" smtClean="0"/>
              <a:t>untuk proses </a:t>
            </a:r>
            <a:r>
              <a:rPr lang="id-ID" sz="2500" dirty="0"/>
              <a:t>penyaluran informasi. </a:t>
            </a:r>
            <a:r>
              <a:rPr lang="id-ID" sz="2500" dirty="0" smtClean="0"/>
              <a:t>Sedangkan NEA mendefinisikan </a:t>
            </a:r>
            <a:r>
              <a:rPr lang="id-ID" sz="2500" dirty="0"/>
              <a:t>sebagai benda yang dapat dimanipulasi, dilihat, didengar, </a:t>
            </a:r>
            <a:r>
              <a:rPr lang="id-ID" sz="2500" dirty="0" smtClean="0"/>
              <a:t>dibaca, dibicarakan dan dipergunakan </a:t>
            </a:r>
            <a:r>
              <a:rPr lang="id-ID" sz="2500" dirty="0"/>
              <a:t>dengan baik dalam kegiatan belajar </a:t>
            </a:r>
            <a:r>
              <a:rPr lang="id-ID" sz="2500" dirty="0" smtClean="0"/>
              <a:t>mengajar. </a:t>
            </a:r>
            <a:r>
              <a:rPr lang="id-ID" sz="2500" dirty="0"/>
              <a:t>Pada dasarnya media yang banyak digunakan untuk kegiatan pembelajaran adalah media komunikasi yaitu proses penyampaian pesan dari sumber pesan, melalui </a:t>
            </a:r>
            <a:r>
              <a:rPr lang="id-ID" sz="2500" dirty="0" smtClean="0"/>
              <a:t>perantara </a:t>
            </a:r>
            <a:r>
              <a:rPr lang="id-ID" sz="2500" dirty="0"/>
              <a:t>tertentu </a:t>
            </a:r>
            <a:r>
              <a:rPr lang="id-ID" sz="2500" dirty="0" smtClean="0"/>
              <a:t>ke penerima</a:t>
            </a:r>
            <a:r>
              <a:rPr lang="id-ID" sz="2500" dirty="0"/>
              <a:t>. </a:t>
            </a:r>
          </a:p>
        </p:txBody>
      </p:sp>
      <p:sp>
        <p:nvSpPr>
          <p:cNvPr id="4" name="Rectangle 4"/>
          <p:cNvSpPr>
            <a:spLocks noChangeArrowheads="1"/>
          </p:cNvSpPr>
          <p:nvPr/>
        </p:nvSpPr>
        <p:spPr bwMode="auto">
          <a:xfrm>
            <a:off x="395288" y="385763"/>
            <a:ext cx="5640390" cy="523220"/>
          </a:xfrm>
          <a:prstGeom prst="rect">
            <a:avLst/>
          </a:prstGeom>
          <a:noFill/>
          <a:ln w="9525">
            <a:noFill/>
            <a:miter lim="800000"/>
            <a:headEnd/>
            <a:tailEnd/>
          </a:ln>
        </p:spPr>
        <p:txBody>
          <a:bodyPr wrap="none">
            <a:spAutoFit/>
          </a:bodyPr>
          <a:lstStyle/>
          <a:p>
            <a:pPr marL="457200" indent="-457200">
              <a:buFont typeface="Wingdings" pitchFamily="2" charset="2"/>
              <a:buChar char="v"/>
            </a:pPr>
            <a:r>
              <a:rPr lang="id-ID" sz="2800" b="1" dirty="0" smtClean="0">
                <a:solidFill>
                  <a:schemeClr val="bg1"/>
                </a:solidFill>
              </a:rPr>
              <a:t>Taksonomi Media Pembelajaran</a:t>
            </a:r>
            <a:endParaRPr lang="id-ID" sz="2800" dirty="0">
              <a:solidFill>
                <a:schemeClr val="bg1"/>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1080"/>
                            </p:stCondLst>
                            <p:childTnLst>
                              <p:par>
                                <p:cTn id="11" presetID="29"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17439"/>
            <a:ext cx="8429684" cy="954107"/>
          </a:xfrm>
          <a:prstGeom prst="rect">
            <a:avLst/>
          </a:prstGeom>
        </p:spPr>
        <p:txBody>
          <a:bodyPr wrap="square">
            <a:spAutoFit/>
          </a:bodyPr>
          <a:lstStyle/>
          <a:p>
            <a:pPr algn="ctr"/>
            <a:r>
              <a:rPr lang="id-ID" sz="2800" b="1" dirty="0">
                <a:solidFill>
                  <a:schemeClr val="bg1"/>
                </a:solidFill>
              </a:rPr>
              <a:t>Beberapa kriteria yang perlu diperhatikan dalam memilih media, </a:t>
            </a:r>
            <a:r>
              <a:rPr lang="id-ID" sz="2800" b="1" dirty="0" smtClean="0">
                <a:solidFill>
                  <a:schemeClr val="bg1"/>
                </a:solidFill>
              </a:rPr>
              <a:t> yaitu</a:t>
            </a:r>
            <a:r>
              <a:rPr lang="id-ID" sz="2800" b="1" dirty="0">
                <a:solidFill>
                  <a:schemeClr val="bg1"/>
                </a:solidFill>
              </a:rPr>
              <a:t>: </a:t>
            </a:r>
          </a:p>
        </p:txBody>
      </p:sp>
      <p:sp>
        <p:nvSpPr>
          <p:cNvPr id="5" name="Rectangle 4"/>
          <p:cNvSpPr/>
          <p:nvPr/>
        </p:nvSpPr>
        <p:spPr>
          <a:xfrm>
            <a:off x="857224" y="1285860"/>
            <a:ext cx="7929586" cy="4708981"/>
          </a:xfrm>
          <a:prstGeom prst="rect">
            <a:avLst/>
          </a:prstGeom>
        </p:spPr>
        <p:txBody>
          <a:bodyPr wrap="square">
            <a:spAutoFit/>
          </a:bodyPr>
          <a:lstStyle/>
          <a:p>
            <a:pPr algn="ctr"/>
            <a:endParaRPr lang="id-ID" sz="2500" dirty="0"/>
          </a:p>
          <a:p>
            <a:pPr algn="ctr"/>
            <a:r>
              <a:rPr lang="id-ID" sz="2500" i="1" dirty="0" smtClean="0"/>
              <a:t>1. Sesuai </a:t>
            </a:r>
            <a:r>
              <a:rPr lang="id-ID" sz="2500" i="1" dirty="0"/>
              <a:t>dengan tujuan </a:t>
            </a:r>
            <a:r>
              <a:rPr lang="id-ID" sz="2500" i="1" dirty="0" smtClean="0"/>
              <a:t>pembelajaran.</a:t>
            </a:r>
          </a:p>
          <a:p>
            <a:pPr algn="ctr"/>
            <a:endParaRPr lang="id-ID" sz="2500" dirty="0"/>
          </a:p>
          <a:p>
            <a:pPr algn="ctr"/>
            <a:r>
              <a:rPr lang="id-ID" sz="2500" i="1" dirty="0" smtClean="0"/>
              <a:t>2. Dapat </a:t>
            </a:r>
            <a:r>
              <a:rPr lang="id-ID" sz="2500" i="1" dirty="0"/>
              <a:t>mendukung isi pelajaran. </a:t>
            </a:r>
          </a:p>
          <a:p>
            <a:pPr algn="ctr"/>
            <a:endParaRPr lang="id-ID" sz="2500" dirty="0"/>
          </a:p>
          <a:p>
            <a:pPr algn="ctr"/>
            <a:r>
              <a:rPr lang="id-ID" sz="2500" i="1" dirty="0" smtClean="0"/>
              <a:t>3. Praktis</a:t>
            </a:r>
            <a:r>
              <a:rPr lang="id-ID" sz="2500" i="1" dirty="0"/>
              <a:t>, luwes, dan tahan </a:t>
            </a:r>
          </a:p>
          <a:p>
            <a:pPr algn="ctr"/>
            <a:endParaRPr lang="id-ID" sz="2500" dirty="0"/>
          </a:p>
          <a:p>
            <a:pPr algn="ctr"/>
            <a:r>
              <a:rPr lang="id-ID" sz="2500" i="1" dirty="0" smtClean="0"/>
              <a:t>4. Guru </a:t>
            </a:r>
            <a:r>
              <a:rPr lang="id-ID" sz="2500" i="1" dirty="0"/>
              <a:t>terampil menggunakannya. </a:t>
            </a:r>
            <a:endParaRPr lang="id-ID" sz="2500" i="1" dirty="0" smtClean="0"/>
          </a:p>
          <a:p>
            <a:pPr algn="ctr"/>
            <a:endParaRPr lang="id-ID" sz="2500" i="1" dirty="0"/>
          </a:p>
          <a:p>
            <a:pPr algn="ctr"/>
            <a:r>
              <a:rPr lang="id-ID" sz="2500" i="1" dirty="0" smtClean="0"/>
              <a:t>5. Cocok </a:t>
            </a:r>
            <a:r>
              <a:rPr lang="id-ID" sz="2500" i="1" dirty="0"/>
              <a:t>dengan </a:t>
            </a:r>
            <a:r>
              <a:rPr lang="id-ID" sz="2500" i="1" dirty="0" smtClean="0"/>
              <a:t>sasaran</a:t>
            </a:r>
            <a:endParaRPr lang="id-ID" sz="2500" i="1" dirty="0"/>
          </a:p>
          <a:p>
            <a:pPr algn="ctr"/>
            <a:endParaRPr lang="id-ID" sz="2500" dirty="0"/>
          </a:p>
          <a:p>
            <a:pPr algn="ctr"/>
            <a:r>
              <a:rPr lang="id-ID" sz="2500" dirty="0"/>
              <a:t>6. </a:t>
            </a:r>
            <a:r>
              <a:rPr lang="id-ID" sz="2500" i="1" dirty="0"/>
              <a:t>Berkualitas baik.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26" y="1357298"/>
            <a:ext cx="8286792" cy="3785652"/>
          </a:xfrm>
          <a:prstGeom prst="rect">
            <a:avLst/>
          </a:prstGeom>
        </p:spPr>
        <p:txBody>
          <a:bodyPr wrap="square">
            <a:spAutoFit/>
          </a:bodyPr>
          <a:lstStyle/>
          <a:p>
            <a:pPr algn="ctr"/>
            <a:endParaRPr lang="id-ID" sz="6000" dirty="0"/>
          </a:p>
          <a:p>
            <a:pPr algn="ctr"/>
            <a:r>
              <a:rPr lang="id-ID" sz="6000" b="1" dirty="0"/>
              <a:t>Klasifikasi Media Pembelajaran Menurut Para Ahli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214422"/>
            <a:ext cx="8286776" cy="5047536"/>
          </a:xfrm>
          <a:prstGeom prst="rect">
            <a:avLst/>
          </a:prstGeom>
        </p:spPr>
        <p:txBody>
          <a:bodyPr wrap="square">
            <a:spAutoFit/>
          </a:bodyPr>
          <a:lstStyle/>
          <a:p>
            <a:pPr>
              <a:lnSpc>
                <a:spcPct val="150000"/>
              </a:lnSpc>
            </a:pPr>
            <a:r>
              <a:rPr lang="id-ID" sz="2800" dirty="0" smtClean="0"/>
              <a:t>Rudi </a:t>
            </a:r>
            <a:r>
              <a:rPr lang="id-ID" sz="2800" dirty="0"/>
              <a:t>bretz </a:t>
            </a:r>
            <a:r>
              <a:rPr lang="id-ID" sz="2800" dirty="0" smtClean="0"/>
              <a:t>menggolongkan media </a:t>
            </a:r>
            <a:r>
              <a:rPr lang="id-ID" sz="2800" dirty="0"/>
              <a:t>menjadi media siar dan media rekam sehingga terdapat 8 klasifikasi media, sebagai berikut </a:t>
            </a:r>
            <a:r>
              <a:rPr lang="id-ID" sz="2800" dirty="0" smtClean="0"/>
              <a:t>:</a:t>
            </a:r>
          </a:p>
          <a:p>
            <a:endParaRPr lang="id-ID" sz="2800" dirty="0" smtClean="0"/>
          </a:p>
          <a:p>
            <a:pPr>
              <a:lnSpc>
                <a:spcPct val="150000"/>
              </a:lnSpc>
              <a:buFont typeface="Wingdings 3"/>
              <a:buChar char="u"/>
            </a:pPr>
            <a:r>
              <a:rPr lang="id-ID" sz="2800" dirty="0" smtClean="0"/>
              <a:t>Media </a:t>
            </a:r>
            <a:r>
              <a:rPr lang="id-ID" sz="2800" dirty="0"/>
              <a:t>Audio Visual Gerak </a:t>
            </a:r>
            <a:r>
              <a:rPr lang="id-ID" sz="2800" dirty="0" smtClean="0"/>
              <a:t>	</a:t>
            </a:r>
            <a:r>
              <a:rPr lang="id-ID" sz="2800" dirty="0" smtClean="0">
                <a:sym typeface="Wingdings 3"/>
              </a:rPr>
              <a:t></a:t>
            </a:r>
            <a:r>
              <a:rPr lang="id-ID" sz="2800" dirty="0" smtClean="0"/>
              <a:t> </a:t>
            </a:r>
            <a:r>
              <a:rPr lang="id-ID" sz="2800" dirty="0"/>
              <a:t>Media Visual </a:t>
            </a:r>
            <a:r>
              <a:rPr lang="id-ID" sz="2800" dirty="0" smtClean="0"/>
              <a:t>Gerak</a:t>
            </a:r>
          </a:p>
          <a:p>
            <a:pPr>
              <a:lnSpc>
                <a:spcPct val="150000"/>
              </a:lnSpc>
              <a:buFont typeface="Wingdings 3"/>
              <a:buChar char="u"/>
            </a:pPr>
            <a:r>
              <a:rPr lang="id-ID" sz="2800" dirty="0"/>
              <a:t> </a:t>
            </a:r>
            <a:r>
              <a:rPr lang="id-ID" sz="2800" dirty="0" smtClean="0"/>
              <a:t>Media </a:t>
            </a:r>
            <a:r>
              <a:rPr lang="id-ID" sz="2800" dirty="0"/>
              <a:t>Audio Visual </a:t>
            </a:r>
            <a:r>
              <a:rPr lang="id-ID" sz="2800" dirty="0" smtClean="0"/>
              <a:t>Diam	</a:t>
            </a:r>
            <a:r>
              <a:rPr lang="id-ID" sz="2800" dirty="0" smtClean="0">
                <a:sym typeface="Wingdings 3"/>
              </a:rPr>
              <a:t> </a:t>
            </a:r>
            <a:r>
              <a:rPr lang="id-ID" sz="2800" dirty="0" smtClean="0"/>
              <a:t>Media </a:t>
            </a:r>
            <a:r>
              <a:rPr lang="id-ID" sz="2800" dirty="0"/>
              <a:t>Visual </a:t>
            </a:r>
            <a:r>
              <a:rPr lang="id-ID" sz="2800" dirty="0" smtClean="0"/>
              <a:t>Diam</a:t>
            </a:r>
          </a:p>
          <a:p>
            <a:pPr>
              <a:lnSpc>
                <a:spcPct val="150000"/>
              </a:lnSpc>
              <a:buFont typeface="Wingdings 3"/>
              <a:buChar char="u"/>
            </a:pPr>
            <a:r>
              <a:rPr lang="id-ID" sz="2800" dirty="0"/>
              <a:t> </a:t>
            </a:r>
            <a:r>
              <a:rPr lang="id-ID" sz="2800" dirty="0" smtClean="0"/>
              <a:t>Media </a:t>
            </a:r>
            <a:r>
              <a:rPr lang="id-ID" sz="2800" dirty="0"/>
              <a:t>Audio Semi </a:t>
            </a:r>
            <a:r>
              <a:rPr lang="id-ID" sz="2800" dirty="0" smtClean="0"/>
              <a:t>Gerak	</a:t>
            </a:r>
            <a:r>
              <a:rPr lang="id-ID" sz="2800" dirty="0" smtClean="0">
                <a:sym typeface="Wingdings 3"/>
              </a:rPr>
              <a:t> </a:t>
            </a:r>
            <a:r>
              <a:rPr lang="id-ID" sz="2800" dirty="0" smtClean="0"/>
              <a:t>Media </a:t>
            </a:r>
            <a:r>
              <a:rPr lang="id-ID" sz="2800" dirty="0"/>
              <a:t>Cetak </a:t>
            </a:r>
          </a:p>
          <a:p>
            <a:pPr>
              <a:lnSpc>
                <a:spcPct val="150000"/>
              </a:lnSpc>
              <a:buFont typeface="Wingdings 3"/>
              <a:buChar char="u"/>
            </a:pPr>
            <a:r>
              <a:rPr lang="id-ID" sz="2800" dirty="0" smtClean="0"/>
              <a:t> Media </a:t>
            </a:r>
            <a:r>
              <a:rPr lang="id-ID" sz="2800" dirty="0"/>
              <a:t>Visual Semi </a:t>
            </a:r>
            <a:r>
              <a:rPr lang="id-ID" sz="2800" dirty="0" smtClean="0"/>
              <a:t>Gerak	</a:t>
            </a:r>
            <a:r>
              <a:rPr lang="id-ID" sz="2800" dirty="0" smtClean="0">
                <a:sym typeface="Wingdings 3"/>
              </a:rPr>
              <a:t> </a:t>
            </a:r>
            <a:r>
              <a:rPr lang="id-ID" sz="2800" dirty="0" smtClean="0"/>
              <a:t>Media </a:t>
            </a:r>
            <a:r>
              <a:rPr lang="id-ID" sz="2800" dirty="0"/>
              <a:t>Audio </a:t>
            </a:r>
          </a:p>
        </p:txBody>
      </p:sp>
      <p:sp>
        <p:nvSpPr>
          <p:cNvPr id="3" name="Rectangle 2"/>
          <p:cNvSpPr/>
          <p:nvPr/>
        </p:nvSpPr>
        <p:spPr>
          <a:xfrm>
            <a:off x="2357422" y="214290"/>
            <a:ext cx="5500726" cy="707886"/>
          </a:xfrm>
          <a:prstGeom prst="rect">
            <a:avLst/>
          </a:prstGeom>
        </p:spPr>
        <p:txBody>
          <a:bodyPr wrap="square">
            <a:spAutoFit/>
          </a:bodyPr>
          <a:lstStyle/>
          <a:p>
            <a:r>
              <a:rPr lang="id-ID" sz="4000" b="1" dirty="0" smtClean="0">
                <a:solidFill>
                  <a:schemeClr val="bg1"/>
                </a:solidFill>
              </a:rPr>
              <a:t>a. Rudi Bretz (1971)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gtEl>
                                        <p:attrNameLst>
                                          <p:attrName>fillcolor</p:attrName>
                                        </p:attrNameLst>
                                      </p:cBhvr>
                                      <p:tavLst>
                                        <p:tav tm="0">
                                          <p:val>
                                            <p:clrVal>
                                              <a:schemeClr val="accent2"/>
                                            </p:clrVal>
                                          </p:val>
                                        </p:tav>
                                        <p:tav tm="50000">
                                          <p:val>
                                            <p:clrVal>
                                              <a:schemeClr val="hlink"/>
                                            </p:clrVal>
                                          </p:val>
                                        </p:tav>
                                      </p:tavLst>
                                    </p:anim>
                                    <p:set>
                                      <p:cBhvr>
                                        <p:cTn id="9" dur="500"/>
                                        <p:tgtEl>
                                          <p:spTgt spid="3"/>
                                        </p:tgtEl>
                                        <p:attrNameLst>
                                          <p:attrName>fill.type</p:attrName>
                                        </p:attrNameLst>
                                      </p:cBhvr>
                                      <p:to>
                                        <p:strVal val="solid"/>
                                      </p:to>
                                    </p:set>
                                  </p:childTnLst>
                                </p:cTn>
                              </p:par>
                            </p:childTnLst>
                          </p:cTn>
                        </p:par>
                        <p:par>
                          <p:cTn id="10" fill="hold">
                            <p:stCondLst>
                              <p:cond delay="4500"/>
                            </p:stCondLst>
                            <p:childTnLst>
                              <p:par>
                                <p:cTn id="11" presetID="2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74" y="-428652"/>
            <a:ext cx="6000760" cy="1323439"/>
          </a:xfrm>
          <a:prstGeom prst="rect">
            <a:avLst/>
          </a:prstGeom>
        </p:spPr>
        <p:txBody>
          <a:bodyPr wrap="square" anchor="b">
            <a:spAutoFit/>
          </a:bodyPr>
          <a:lstStyle/>
          <a:p>
            <a:pPr algn="ctr"/>
            <a:endParaRPr lang="id-ID" sz="4000" dirty="0">
              <a:solidFill>
                <a:schemeClr val="bg1"/>
              </a:solidFill>
            </a:endParaRPr>
          </a:p>
          <a:p>
            <a:pPr algn="ctr"/>
            <a:r>
              <a:rPr lang="id-ID" sz="4000" b="1" dirty="0">
                <a:solidFill>
                  <a:schemeClr val="bg1"/>
                </a:solidFill>
              </a:rPr>
              <a:t>b. </a:t>
            </a:r>
            <a:r>
              <a:rPr lang="id-ID" sz="4000" b="1" dirty="0" smtClean="0">
                <a:solidFill>
                  <a:schemeClr val="bg1"/>
                </a:solidFill>
              </a:rPr>
              <a:t>Kemp </a:t>
            </a:r>
            <a:r>
              <a:rPr lang="id-ID" sz="4000" b="1" dirty="0">
                <a:solidFill>
                  <a:schemeClr val="bg1"/>
                </a:solidFill>
              </a:rPr>
              <a:t>&amp; Dayton (1985) </a:t>
            </a:r>
          </a:p>
        </p:txBody>
      </p:sp>
      <p:sp>
        <p:nvSpPr>
          <p:cNvPr id="3" name="Rectangle 2"/>
          <p:cNvSpPr/>
          <p:nvPr/>
        </p:nvSpPr>
        <p:spPr>
          <a:xfrm>
            <a:off x="571536" y="1548458"/>
            <a:ext cx="8643934" cy="523220"/>
          </a:xfrm>
          <a:prstGeom prst="rect">
            <a:avLst/>
          </a:prstGeom>
        </p:spPr>
        <p:txBody>
          <a:bodyPr wrap="square">
            <a:spAutoFit/>
          </a:bodyPr>
          <a:lstStyle/>
          <a:p>
            <a:r>
              <a:rPr lang="id-ID" sz="2800" dirty="0"/>
              <a:t>Mengelompokkan media kedalam 8 jenis, yaitu: </a:t>
            </a:r>
          </a:p>
        </p:txBody>
      </p:sp>
      <p:sp>
        <p:nvSpPr>
          <p:cNvPr id="4" name="Rectangle 3"/>
          <p:cNvSpPr/>
          <p:nvPr/>
        </p:nvSpPr>
        <p:spPr>
          <a:xfrm>
            <a:off x="642910" y="1857364"/>
            <a:ext cx="5143536" cy="4062779"/>
          </a:xfrm>
          <a:prstGeom prst="rect">
            <a:avLst/>
          </a:prstGeom>
        </p:spPr>
        <p:txBody>
          <a:bodyPr wrap="square">
            <a:spAutoFit/>
          </a:bodyPr>
          <a:lstStyle/>
          <a:p>
            <a:pPr>
              <a:lnSpc>
                <a:spcPct val="150000"/>
              </a:lnSpc>
            </a:pPr>
            <a:endParaRPr lang="id-ID" sz="2500" dirty="0"/>
          </a:p>
          <a:p>
            <a:pPr>
              <a:lnSpc>
                <a:spcPct val="150000"/>
              </a:lnSpc>
            </a:pPr>
            <a:r>
              <a:rPr lang="id-ID" sz="2500" dirty="0"/>
              <a:t>1. Media Cetakan </a:t>
            </a:r>
          </a:p>
          <a:p>
            <a:pPr>
              <a:lnSpc>
                <a:spcPct val="150000"/>
              </a:lnSpc>
            </a:pPr>
            <a:r>
              <a:rPr lang="id-ID" sz="2500" dirty="0"/>
              <a:t>Meliputi bahan-bahan yang disiapkan di atas kertas untuk pengajaran dan informasi. Misalnya buku teks, buku pedoman, buku bacaan, penuntun belajar, brosur, teks terprogram, dll . </a:t>
            </a:r>
          </a:p>
        </p:txBody>
      </p:sp>
      <p:pic>
        <p:nvPicPr>
          <p:cNvPr id="12290" name="Picture 2"/>
          <p:cNvPicPr>
            <a:picLocks noChangeAspect="1" noChangeArrowheads="1"/>
          </p:cNvPicPr>
          <p:nvPr/>
        </p:nvPicPr>
        <p:blipFill>
          <a:blip r:embed="rId2"/>
          <a:srcRect/>
          <a:stretch>
            <a:fillRect/>
          </a:stretch>
        </p:blipFill>
        <p:spPr bwMode="auto">
          <a:xfrm>
            <a:off x="5857884" y="2428868"/>
            <a:ext cx="2786082" cy="3643338"/>
          </a:xfrm>
          <a:prstGeom prst="rect">
            <a:avLst/>
          </a:prstGeom>
          <a:ln>
            <a:noFill/>
          </a:ln>
          <a:effectLst>
            <a:softEdge rad="112500"/>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5000"/>
                            </p:stCondLst>
                            <p:childTnLst>
                              <p:par>
                                <p:cTn id="11" presetID="4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
                                        <p:tgtEl>
                                          <p:spTgt spid="3"/>
                                        </p:tgtEl>
                                      </p:cBhvr>
                                    </p:animEffect>
                                    <p:anim calcmode="lin" valueType="num">
                                      <p:cBhvr>
                                        <p:cTn id="14" dur="800" fill="hold"/>
                                        <p:tgtEl>
                                          <p:spTgt spid="3"/>
                                        </p:tgtEl>
                                        <p:attrNameLst>
                                          <p:attrName>ppt_x</p:attrName>
                                        </p:attrNameLst>
                                      </p:cBhvr>
                                      <p:tavLst>
                                        <p:tav tm="0">
                                          <p:val>
                                            <p:strVal val="#ppt_x"/>
                                          </p:val>
                                        </p:tav>
                                        <p:tav tm="100000">
                                          <p:val>
                                            <p:strVal val="#ppt_x"/>
                                          </p:val>
                                        </p:tav>
                                      </p:tavLst>
                                    </p:anim>
                                    <p:anim calcmode="lin" valueType="num">
                                      <p:cBhvr>
                                        <p:cTn id="15" dur="800" fill="hold"/>
                                        <p:tgtEl>
                                          <p:spTgt spid="3"/>
                                        </p:tgtEl>
                                        <p:attrNameLst>
                                          <p:attrName>ppt_y</p:attrName>
                                        </p:attrNameLst>
                                      </p:cBhvr>
                                      <p:tavLst>
                                        <p:tav tm="0">
                                          <p:val>
                                            <p:strVal val="#ppt_y+0.31"/>
                                          </p:val>
                                        </p:tav>
                                        <p:tav tm="100000">
                                          <p:val>
                                            <p:strVal val="#ppt_y+0.31"/>
                                          </p:val>
                                        </p:tav>
                                      </p:tavLst>
                                    </p:anim>
                                    <p:anim calcmode="lin" valueType="num">
                                      <p:cBhvr>
                                        <p:cTn id="16" dur="1200" decel="50000" fill="hold">
                                          <p:stCondLst>
                                            <p:cond delay="8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1200" decel="50000" fill="hold">
                                          <p:stCondLst>
                                            <p:cond delay="8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7000"/>
                            </p:stCondLst>
                            <p:childTnLst>
                              <p:par>
                                <p:cTn id="19" presetID="43" presetClass="entr" presetSubtype="0" fill="hold" nodeType="after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fade">
                                      <p:cBhvr>
                                        <p:cTn id="21" dur="200"/>
                                        <p:tgtEl>
                                          <p:spTgt spid="12290"/>
                                        </p:tgtEl>
                                      </p:cBhvr>
                                    </p:animEffect>
                                    <p:anim calcmode="lin" valueType="num">
                                      <p:cBhvr>
                                        <p:cTn id="22" dur="800" fill="hold"/>
                                        <p:tgtEl>
                                          <p:spTgt spid="12290"/>
                                        </p:tgtEl>
                                        <p:attrNameLst>
                                          <p:attrName>ppt_x</p:attrName>
                                        </p:attrNameLst>
                                      </p:cBhvr>
                                      <p:tavLst>
                                        <p:tav tm="0">
                                          <p:val>
                                            <p:strVal val="#ppt_x"/>
                                          </p:val>
                                        </p:tav>
                                        <p:tav tm="100000">
                                          <p:val>
                                            <p:strVal val="#ppt_x"/>
                                          </p:val>
                                        </p:tav>
                                      </p:tavLst>
                                    </p:anim>
                                    <p:anim calcmode="lin" valueType="num">
                                      <p:cBhvr>
                                        <p:cTn id="23" dur="800" fill="hold"/>
                                        <p:tgtEl>
                                          <p:spTgt spid="12290"/>
                                        </p:tgtEl>
                                        <p:attrNameLst>
                                          <p:attrName>ppt_y</p:attrName>
                                        </p:attrNameLst>
                                      </p:cBhvr>
                                      <p:tavLst>
                                        <p:tav tm="0">
                                          <p:val>
                                            <p:strVal val="#ppt_y+0.31"/>
                                          </p:val>
                                        </p:tav>
                                        <p:tav tm="100000">
                                          <p:val>
                                            <p:strVal val="#ppt_y+0.31"/>
                                          </p:val>
                                        </p:tav>
                                      </p:tavLst>
                                    </p:anim>
                                    <p:anim calcmode="lin" valueType="num">
                                      <p:cBhvr>
                                        <p:cTn id="24" dur="1200" decel="50000" fill="hold">
                                          <p:stCondLst>
                                            <p:cond delay="800"/>
                                          </p:stCondLst>
                                        </p:cTn>
                                        <p:tgtEl>
                                          <p:spTgt spid="122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200" decel="50000" fill="hold">
                                          <p:stCondLst>
                                            <p:cond delay="800"/>
                                          </p:stCondLst>
                                        </p:cTn>
                                        <p:tgtEl>
                                          <p:spTgt spid="122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357298"/>
            <a:ext cx="7715304" cy="3554819"/>
          </a:xfrm>
          <a:prstGeom prst="rect">
            <a:avLst/>
          </a:prstGeom>
        </p:spPr>
        <p:txBody>
          <a:bodyPr wrap="square">
            <a:spAutoFit/>
          </a:bodyPr>
          <a:lstStyle/>
          <a:p>
            <a:pPr>
              <a:lnSpc>
                <a:spcPct val="150000"/>
              </a:lnSpc>
            </a:pPr>
            <a:endParaRPr lang="id-ID" sz="2500" dirty="0"/>
          </a:p>
          <a:p>
            <a:pPr>
              <a:lnSpc>
                <a:spcPct val="150000"/>
              </a:lnSpc>
            </a:pPr>
            <a:r>
              <a:rPr lang="id-ID" sz="2500" dirty="0"/>
              <a:t>2. Media Pajang </a:t>
            </a:r>
            <a:endParaRPr lang="id-ID" sz="2500" dirty="0" smtClean="0"/>
          </a:p>
          <a:p>
            <a:pPr>
              <a:lnSpc>
                <a:spcPct val="150000"/>
              </a:lnSpc>
            </a:pPr>
            <a:endParaRPr lang="id-ID" sz="2500" dirty="0"/>
          </a:p>
          <a:p>
            <a:pPr>
              <a:lnSpc>
                <a:spcPct val="150000"/>
              </a:lnSpc>
            </a:pPr>
            <a:r>
              <a:rPr lang="id-ID" sz="2500" dirty="0" smtClean="0"/>
              <a:t>Pada Umumnya digunakan untuk menyampaikan pesan atau informasi di depan kelompok kecil. Misalnya papan tulis, flip chart, papan buletin, dan pameran </a:t>
            </a:r>
            <a:endParaRPr lang="id-ID" sz="2500" dirty="0"/>
          </a:p>
        </p:txBody>
      </p:sp>
      <p:pic>
        <p:nvPicPr>
          <p:cNvPr id="13314" name="Picture 2"/>
          <p:cNvPicPr>
            <a:picLocks noChangeAspect="1" noChangeArrowheads="1"/>
          </p:cNvPicPr>
          <p:nvPr/>
        </p:nvPicPr>
        <p:blipFill>
          <a:blip r:embed="rId2"/>
          <a:srcRect/>
          <a:stretch>
            <a:fillRect/>
          </a:stretch>
        </p:blipFill>
        <p:spPr bwMode="auto">
          <a:xfrm>
            <a:off x="571472" y="1714488"/>
            <a:ext cx="4643470" cy="4071966"/>
          </a:xfrm>
          <a:prstGeom prst="rect">
            <a:avLst/>
          </a:prstGeom>
          <a:ln>
            <a:noFill/>
          </a:ln>
          <a:effectLst>
            <a:softEdge rad="112500"/>
          </a:effectLst>
        </p:spPr>
      </p:pic>
      <p:pic>
        <p:nvPicPr>
          <p:cNvPr id="13315" name="Picture 3"/>
          <p:cNvPicPr>
            <a:picLocks noChangeAspect="1" noChangeArrowheads="1"/>
          </p:cNvPicPr>
          <p:nvPr/>
        </p:nvPicPr>
        <p:blipFill>
          <a:blip r:embed="rId3"/>
          <a:srcRect/>
          <a:stretch>
            <a:fillRect/>
          </a:stretch>
        </p:blipFill>
        <p:spPr bwMode="auto">
          <a:xfrm>
            <a:off x="5214942" y="1857364"/>
            <a:ext cx="3643338" cy="4000528"/>
          </a:xfrm>
          <a:prstGeom prst="rect">
            <a:avLst/>
          </a:prstGeom>
          <a:noFill/>
          <a:ln w="9525">
            <a:noFill/>
            <a:miter lim="800000"/>
            <a:headEnd/>
            <a:tailEnd/>
          </a:ln>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decel="50000" fill="hold">
                                          <p:stCondLst>
                                            <p:cond delay="0"/>
                                          </p:stCondLst>
                                        </p:cTn>
                                        <p:tgtEl>
                                          <p:spTgt spid="1331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331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3314"/>
                                        </p:tgtEl>
                                        <p:attrNameLst>
                                          <p:attrName>ppt_w</p:attrName>
                                        </p:attrNameLst>
                                      </p:cBhvr>
                                      <p:tavLst>
                                        <p:tav tm="0">
                                          <p:val>
                                            <p:strVal val="#ppt_w*.05"/>
                                          </p:val>
                                        </p:tav>
                                        <p:tav tm="100000">
                                          <p:val>
                                            <p:strVal val="#ppt_w"/>
                                          </p:val>
                                        </p:tav>
                                      </p:tavLst>
                                    </p:anim>
                                    <p:anim calcmode="lin" valueType="num">
                                      <p:cBhvr>
                                        <p:cTn id="15" dur="1000" fill="hold"/>
                                        <p:tgtEl>
                                          <p:spTgt spid="1331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331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331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331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3314"/>
                                        </p:tgtEl>
                                      </p:cBhvr>
                                    </p:animEffect>
                                  </p:childTnLst>
                                </p:cTn>
                              </p:par>
                              <p:par>
                                <p:cTn id="20" presetID="25" presetClass="entr" presetSubtype="0" fill="hold" nodeType="withEffect">
                                  <p:stCondLst>
                                    <p:cond delay="0"/>
                                  </p:stCondLst>
                                  <p:childTnLst>
                                    <p:set>
                                      <p:cBhvr>
                                        <p:cTn id="21" dur="1" fill="hold">
                                          <p:stCondLst>
                                            <p:cond delay="0"/>
                                          </p:stCondLst>
                                        </p:cTn>
                                        <p:tgtEl>
                                          <p:spTgt spid="13315"/>
                                        </p:tgtEl>
                                        <p:attrNameLst>
                                          <p:attrName>style.visibility</p:attrName>
                                        </p:attrNameLst>
                                      </p:cBhvr>
                                      <p:to>
                                        <p:strVal val="visible"/>
                                      </p:to>
                                    </p:set>
                                    <p:anim calcmode="lin" valueType="num">
                                      <p:cBhvr>
                                        <p:cTn id="22" dur="500" decel="50000" fill="hold">
                                          <p:stCondLst>
                                            <p:cond delay="0"/>
                                          </p:stCondLst>
                                        </p:cTn>
                                        <p:tgtEl>
                                          <p:spTgt spid="1331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331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3315"/>
                                        </p:tgtEl>
                                        <p:attrNameLst>
                                          <p:attrName>ppt_w</p:attrName>
                                        </p:attrNameLst>
                                      </p:cBhvr>
                                      <p:tavLst>
                                        <p:tav tm="0">
                                          <p:val>
                                            <p:strVal val="#ppt_w*.05"/>
                                          </p:val>
                                        </p:tav>
                                        <p:tav tm="100000">
                                          <p:val>
                                            <p:strVal val="#ppt_w"/>
                                          </p:val>
                                        </p:tav>
                                      </p:tavLst>
                                    </p:anim>
                                    <p:anim calcmode="lin" valueType="num">
                                      <p:cBhvr>
                                        <p:cTn id="25" dur="1000" fill="hold"/>
                                        <p:tgtEl>
                                          <p:spTgt spid="1331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331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331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331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285860"/>
            <a:ext cx="8072494" cy="4131900"/>
          </a:xfrm>
          <a:prstGeom prst="rect">
            <a:avLst/>
          </a:prstGeom>
        </p:spPr>
        <p:txBody>
          <a:bodyPr wrap="square">
            <a:spAutoFit/>
          </a:bodyPr>
          <a:lstStyle/>
          <a:p>
            <a:pPr>
              <a:lnSpc>
                <a:spcPct val="150000"/>
              </a:lnSpc>
            </a:pPr>
            <a:endParaRPr lang="id-ID" sz="2500" dirty="0"/>
          </a:p>
          <a:p>
            <a:pPr>
              <a:lnSpc>
                <a:spcPct val="150000"/>
              </a:lnSpc>
            </a:pPr>
            <a:r>
              <a:rPr lang="id-ID" sz="2500" dirty="0"/>
              <a:t>3. OHP dan Transparansi </a:t>
            </a:r>
          </a:p>
          <a:p>
            <a:pPr>
              <a:lnSpc>
                <a:spcPct val="150000"/>
              </a:lnSpc>
            </a:pPr>
            <a:endParaRPr lang="id-ID" sz="2500" dirty="0" smtClean="0"/>
          </a:p>
          <a:p>
            <a:pPr>
              <a:lnSpc>
                <a:spcPct val="150000"/>
              </a:lnSpc>
            </a:pPr>
            <a:r>
              <a:rPr lang="id-ID" sz="2500" dirty="0" smtClean="0"/>
              <a:t>Transparansi </a:t>
            </a:r>
            <a:r>
              <a:rPr lang="id-ID" sz="2500" dirty="0"/>
              <a:t>yang diproyeksikan adalah visual baik berupa huruf, lambang, gambar, grafik atau gabungannya pada lembaran tembus pandang atau plastik yang dipersiapkan untuk diproyeksikan ke sebuah layar atau dinding. </a:t>
            </a:r>
          </a:p>
        </p:txBody>
      </p:sp>
      <p:pic>
        <p:nvPicPr>
          <p:cNvPr id="14338" name="Picture 2"/>
          <p:cNvPicPr>
            <a:picLocks noChangeAspect="1" noChangeArrowheads="1"/>
          </p:cNvPicPr>
          <p:nvPr/>
        </p:nvPicPr>
        <p:blipFill>
          <a:blip r:embed="rId2"/>
          <a:srcRect/>
          <a:stretch>
            <a:fillRect/>
          </a:stretch>
        </p:blipFill>
        <p:spPr bwMode="auto">
          <a:xfrm>
            <a:off x="-1" y="0"/>
            <a:ext cx="9180871" cy="6858000"/>
          </a:xfrm>
          <a:prstGeom prst="rect">
            <a:avLst/>
          </a:prstGeom>
          <a:noFill/>
          <a:ln w="9525">
            <a:noFill/>
            <a:miter lim="800000"/>
            <a:headEnd/>
            <a:tailEnd/>
          </a:ln>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p:cTn id="15" dur="1000" fill="hold"/>
                                        <p:tgtEl>
                                          <p:spTgt spid="14338"/>
                                        </p:tgtEl>
                                        <p:attrNameLst>
                                          <p:attrName>ppt_w</p:attrName>
                                        </p:attrNameLst>
                                      </p:cBhvr>
                                      <p:tavLst>
                                        <p:tav tm="0">
                                          <p:val>
                                            <p:fltVal val="0"/>
                                          </p:val>
                                        </p:tav>
                                        <p:tav tm="100000">
                                          <p:val>
                                            <p:strVal val="#ppt_w"/>
                                          </p:val>
                                        </p:tav>
                                      </p:tavLst>
                                    </p:anim>
                                    <p:anim calcmode="lin" valueType="num">
                                      <p:cBhvr>
                                        <p:cTn id="16" dur="1000" fill="hold"/>
                                        <p:tgtEl>
                                          <p:spTgt spid="14338"/>
                                        </p:tgtEl>
                                        <p:attrNameLst>
                                          <p:attrName>ppt_h</p:attrName>
                                        </p:attrNameLst>
                                      </p:cBhvr>
                                      <p:tavLst>
                                        <p:tav tm="0">
                                          <p:val>
                                            <p:fltVal val="0"/>
                                          </p:val>
                                        </p:tav>
                                        <p:tav tm="100000">
                                          <p:val>
                                            <p:strVal val="#ppt_h"/>
                                          </p:val>
                                        </p:tav>
                                      </p:tavLst>
                                    </p:anim>
                                    <p:anim calcmode="lin" valueType="num">
                                      <p:cBhvr>
                                        <p:cTn id="17" dur="1000" fill="hold"/>
                                        <p:tgtEl>
                                          <p:spTgt spid="14338"/>
                                        </p:tgtEl>
                                        <p:attrNameLst>
                                          <p:attrName>style.rotation</p:attrName>
                                        </p:attrNameLst>
                                      </p:cBhvr>
                                      <p:tavLst>
                                        <p:tav tm="0">
                                          <p:val>
                                            <p:fltVal val="360"/>
                                          </p:val>
                                        </p:tav>
                                        <p:tav tm="100000">
                                          <p:val>
                                            <p:fltVal val="0"/>
                                          </p:val>
                                        </p:tav>
                                      </p:tavLst>
                                    </p:anim>
                                    <p:animEffect transition="in" filter="fade">
                                      <p:cBhvr>
                                        <p:cTn id="18"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S001140836">
  <a:themeElements>
    <a:clrScheme name="Default Design 1">
      <a:dk1>
        <a:srgbClr val="080808"/>
      </a:dk1>
      <a:lt1>
        <a:srgbClr val="FFFFFF"/>
      </a:lt1>
      <a:dk2>
        <a:srgbClr val="000000"/>
      </a:dk2>
      <a:lt2>
        <a:srgbClr val="080808"/>
      </a:lt2>
      <a:accent1>
        <a:srgbClr val="79A58D"/>
      </a:accent1>
      <a:accent2>
        <a:srgbClr val="41554D"/>
      </a:accent2>
      <a:accent3>
        <a:srgbClr val="FFFFFF"/>
      </a:accent3>
      <a:accent4>
        <a:srgbClr val="060606"/>
      </a:accent4>
      <a:accent5>
        <a:srgbClr val="BECFC5"/>
      </a:accent5>
      <a:accent6>
        <a:srgbClr val="3A4C45"/>
      </a:accent6>
      <a:hlink>
        <a:srgbClr val="71654F"/>
      </a:hlink>
      <a:folHlink>
        <a:srgbClr val="383E3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FFFFFF"/>
        </a:lt1>
        <a:dk2>
          <a:srgbClr val="000000"/>
        </a:dk2>
        <a:lt2>
          <a:srgbClr val="080808"/>
        </a:lt2>
        <a:accent1>
          <a:srgbClr val="79A58D"/>
        </a:accent1>
        <a:accent2>
          <a:srgbClr val="41554D"/>
        </a:accent2>
        <a:accent3>
          <a:srgbClr val="FFFFFF"/>
        </a:accent3>
        <a:accent4>
          <a:srgbClr val="060606"/>
        </a:accent4>
        <a:accent5>
          <a:srgbClr val="BECFC5"/>
        </a:accent5>
        <a:accent6>
          <a:srgbClr val="3A4C45"/>
        </a:accent6>
        <a:hlink>
          <a:srgbClr val="71654F"/>
        </a:hlink>
        <a:folHlink>
          <a:srgbClr val="383E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TP001140836</AuthoringAssetId>
    <AssetId xmlns="145c5697-5eb5-440b-b2f1-a8273fb59250">TS001140836</AssetId>
  </documentManagement>
</p:properties>
</file>

<file path=customXml/itemProps1.xml><?xml version="1.0" encoding="utf-8"?>
<ds:datastoreItem xmlns:ds="http://schemas.openxmlformats.org/officeDocument/2006/customXml" ds:itemID="{AE4CA245-F81A-4400-846D-B722E79F2DD9}">
  <ds:schemaRefs>
    <ds:schemaRef ds:uri="http://schemas.microsoft.com/office/2006/metadata/longProperties"/>
  </ds:schemaRefs>
</ds:datastoreItem>
</file>

<file path=customXml/itemProps2.xml><?xml version="1.0" encoding="utf-8"?>
<ds:datastoreItem xmlns:ds="http://schemas.openxmlformats.org/officeDocument/2006/customXml" ds:itemID="{EBEC4C81-46BF-4659-BF51-69122ED8DC51}">
  <ds:schemaRefs>
    <ds:schemaRef ds:uri="http://schemas.microsoft.com/sharepoint/v3/contenttype/forms"/>
  </ds:schemaRefs>
</ds:datastoreItem>
</file>

<file path=customXml/itemProps3.xml><?xml version="1.0" encoding="utf-8"?>
<ds:datastoreItem xmlns:ds="http://schemas.openxmlformats.org/officeDocument/2006/customXml" ds:itemID="{3F4947AF-8E95-4831-AE89-126349D2B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36D7A894-A172-4750-821A-841A214F7950}">
  <ds:schemaRefs>
    <ds:schemaRef ds:uri="http://schemas.microsoft.com/office/2006/metadata/properties"/>
    <ds:schemaRef ds:uri="145c5697-5eb5-440b-b2f1-a8273fb59250"/>
  </ds:schemaRefs>
</ds:datastoreItem>
</file>

<file path=docProps/app.xml><?xml version="1.0" encoding="utf-8"?>
<Properties xmlns="http://schemas.openxmlformats.org/officeDocument/2006/extended-properties" xmlns:vt="http://schemas.openxmlformats.org/officeDocument/2006/docPropsVTypes">
  <Template>TS001140836</Template>
  <TotalTime>745</TotalTime>
  <Words>943</Words>
  <Application>Microsoft Macintosh PowerPoint</Application>
  <PresentationFormat>On-screen Show (4:3)</PresentationFormat>
  <Paragraphs>148</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Tahoma</vt:lpstr>
      <vt:lpstr>Times New Roman</vt:lpstr>
      <vt:lpstr>Wingdings</vt:lpstr>
      <vt:lpstr>Wingdings 3</vt:lpstr>
      <vt:lpstr>TS001140836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dc:creator>
  <cp:lastModifiedBy>Microsoft Office User</cp:lastModifiedBy>
  <cp:revision>60</cp:revision>
  <dcterms:created xsi:type="dcterms:W3CDTF">2015-09-09T02:58:32Z</dcterms:created>
  <dcterms:modified xsi:type="dcterms:W3CDTF">2018-10-17T09:29:31Z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gNumber">
    <vt:lpwstr>492138L</vt:lpwstr>
  </property>
  <property fmtid="{D5CDD505-2E9C-101B-9397-08002B2CF9AE}" pid="3" name="TPInstallLocation">
    <vt:lpwstr>{Document Themes}</vt:lpwstr>
  </property>
  <property fmtid="{D5CDD505-2E9C-101B-9397-08002B2CF9AE}" pid="4" name="PrimaryImageGen">
    <vt:lpwstr>1</vt:lpwstr>
  </property>
  <property fmtid="{D5CDD505-2E9C-101B-9397-08002B2CF9AE}" pid="5" name="display_urn:schemas-microsoft-com:office:office#APAuthor">
    <vt:lpwstr>REDMOND\cynvey</vt:lpwstr>
  </property>
  <property fmtid="{D5CDD505-2E9C-101B-9397-08002B2CF9AE}" pid="6" name="APAuthor">
    <vt:lpwstr>191</vt:lpwstr>
  </property>
  <property fmtid="{D5CDD505-2E9C-101B-9397-08002B2CF9AE}" pid="7" name="Milestone">
    <vt:lpwstr>Continuous</vt:lpwstr>
  </property>
  <property fmtid="{D5CDD505-2E9C-101B-9397-08002B2CF9AE}" pid="8" name="TPAppVersion">
    <vt:lpwstr>11</vt:lpwstr>
  </property>
  <property fmtid="{D5CDD505-2E9C-101B-9397-08002B2CF9AE}" pid="9" name="TPCommandLine">
    <vt:lpwstr>{PP} {FilePath}</vt:lpwstr>
  </property>
  <property fmtid="{D5CDD505-2E9C-101B-9397-08002B2CF9AE}" pid="10" name="IsSearchable">
    <vt:lpwstr>0</vt:lpwstr>
  </property>
  <property fmtid="{D5CDD505-2E9C-101B-9397-08002B2CF9AE}" pid="11" name="NumericId">
    <vt:lpwstr>-1.00000000000000</vt:lpwstr>
  </property>
  <property fmtid="{D5CDD505-2E9C-101B-9397-08002B2CF9AE}" pid="12" name="PublishTargets">
    <vt:lpwstr>OfficeOnline</vt:lpwstr>
  </property>
  <property fmtid="{D5CDD505-2E9C-101B-9397-08002B2CF9AE}" pid="13" name="TPLaunchHelpLinkType">
    <vt:lpwstr>Template</vt:lpwstr>
  </property>
  <property fmtid="{D5CDD505-2E9C-101B-9397-08002B2CF9AE}" pid="14" name="TPFriendlyName">
    <vt:lpwstr>Digital camera design template</vt:lpwstr>
  </property>
  <property fmtid="{D5CDD505-2E9C-101B-9397-08002B2CF9AE}" pid="15" name="display_urn:schemas-microsoft-com:office:office#APEditor">
    <vt:lpwstr>REDMOND\v-luannv</vt:lpwstr>
  </property>
  <property fmtid="{D5CDD505-2E9C-101B-9397-08002B2CF9AE}" pid="16" name="APEditor">
    <vt:lpwstr>92</vt:lpwstr>
  </property>
  <property fmtid="{D5CDD505-2E9C-101B-9397-08002B2CF9AE}" pid="17" name="Provider">
    <vt:lpwstr>EY001142237</vt:lpwstr>
  </property>
  <property fmtid="{D5CDD505-2E9C-101B-9397-08002B2CF9AE}" pid="18" name="SourceTitle">
    <vt:lpwstr>Digital camera design template</vt:lpwstr>
  </property>
  <property fmtid="{D5CDD505-2E9C-101B-9397-08002B2CF9AE}" pid="19" name="TPApplication">
    <vt:lpwstr>PowerPoint</vt:lpwstr>
  </property>
  <property fmtid="{D5CDD505-2E9C-101B-9397-08002B2CF9AE}" pid="20" name="TPLaunchHelpLink">
    <vt:lpwstr/>
  </property>
  <property fmtid="{D5CDD505-2E9C-101B-9397-08002B2CF9AE}" pid="21" name="OpenTemplate">
    <vt:lpwstr>1</vt:lpwstr>
  </property>
  <property fmtid="{D5CDD505-2E9C-101B-9397-08002B2CF9AE}" pid="22" name="UACurrentWords">
    <vt:lpwstr>0</vt:lpwstr>
  </property>
  <property fmtid="{D5CDD505-2E9C-101B-9397-08002B2CF9AE}" pid="23" name="UALocRecommendation">
    <vt:lpwstr>Never Localize</vt:lpwstr>
  </property>
  <property fmtid="{D5CDD505-2E9C-101B-9397-08002B2CF9AE}" pid="24" name="UALocComments">
    <vt:lpwstr>text on background image. no psd available.</vt:lpwstr>
  </property>
  <property fmtid="{D5CDD505-2E9C-101B-9397-08002B2CF9AE}" pid="25" name="Applications">
    <vt:lpwstr>65;#Microsoft Office PowerPoint 2007;#79;#Template 12;#67;#PowerPoint - Design Templt 12;#64;#PowerPoint 2003;#66;#PowerPoint - Design Templt 2003</vt:lpwstr>
  </property>
  <property fmtid="{D5CDD505-2E9C-101B-9397-08002B2CF9AE}" pid="26" name="TemplateStatus">
    <vt:lpwstr>Complete</vt:lpwstr>
  </property>
  <property fmtid="{D5CDD505-2E9C-101B-9397-08002B2CF9AE}" pid="27" name="ContentTypeId">
    <vt:lpwstr>0x0101006025706CF4CD034688BEBAE97A2E701D020200C3831ACA17D8814887A164412888521E</vt:lpwstr>
  </property>
  <property fmtid="{D5CDD505-2E9C-101B-9397-08002B2CF9AE}" pid="28" name="IsDeleted">
    <vt:lpwstr>0</vt:lpwstr>
  </property>
  <property fmtid="{D5CDD505-2E9C-101B-9397-08002B2CF9AE}" pid="29" name="ShowIn">
    <vt:lpwstr>Show everywhere</vt:lpwstr>
  </property>
  <property fmtid="{D5CDD505-2E9C-101B-9397-08002B2CF9AE}" pid="30" name="UANotes">
    <vt:lpwstr>Text is visible in high contrast mode, but graphics are not. </vt:lpwstr>
  </property>
  <property fmtid="{D5CDD505-2E9C-101B-9397-08002B2CF9AE}" pid="31" name="PublishStatusLookup">
    <vt:lpwstr>260545</vt:lpwstr>
  </property>
  <property fmtid="{D5CDD505-2E9C-101B-9397-08002B2CF9AE}" pid="32" name="TPClientViewer">
    <vt:lpwstr>Microsoft Office PowerPoint</vt:lpwstr>
  </property>
  <property fmtid="{D5CDD505-2E9C-101B-9397-08002B2CF9AE}" pid="33" name="TPComponent">
    <vt:lpwstr>PPTFiles</vt:lpwstr>
  </property>
  <property fmtid="{D5CDD505-2E9C-101B-9397-08002B2CF9AE}" pid="34" name="TPNamespace">
    <vt:lpwstr>POWERPNT</vt:lpwstr>
  </property>
  <property fmtid="{D5CDD505-2E9C-101B-9397-08002B2CF9AE}" pid="35" name="APTrustLevel">
    <vt:lpwstr>1.00000000000000</vt:lpwstr>
  </property>
  <property fmtid="{D5CDD505-2E9C-101B-9397-08002B2CF9AE}" pid="36" name="TrustLevel">
    <vt:lpwstr>Microsoft Managed Content</vt:lpwstr>
  </property>
  <property fmtid="{D5CDD505-2E9C-101B-9397-08002B2CF9AE}" pid="37" name="Content Type">
    <vt:lpwstr>OOFile</vt:lpwstr>
  </property>
</Properties>
</file>