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8" autoAdjust="0"/>
    <p:restoredTop sz="94660"/>
  </p:normalViewPr>
  <p:slideViewPr>
    <p:cSldViewPr>
      <p:cViewPr varScale="1">
        <p:scale>
          <a:sx n="78" d="100"/>
          <a:sy n="78" d="100"/>
        </p:scale>
        <p:origin x="1805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48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570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856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022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463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328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657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409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215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55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60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56DA7-FBF1-4FE9-9B76-B36D37EE784E}" type="datetimeFigureOut">
              <a:rPr lang="id-ID" smtClean="0"/>
              <a:t>02/11/2023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835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pc="600" dirty="0">
                <a:latin typeface="Aharoni" panose="02010803020104030203" pitchFamily="2" charset="-79"/>
                <a:cs typeface="Aharoni" panose="02010803020104030203" pitchFamily="2" charset="-79"/>
              </a:rPr>
              <a:t>PERANCANGAN KOTA</a:t>
            </a:r>
            <a:endParaRPr lang="id-ID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l"/>
            <a:endParaRPr lang="en-US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en-US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DOSEN :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DIAN PUTERI NURBAITY, S.T., M.T</a:t>
            </a:r>
            <a:endParaRPr lang="id-ID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410200"/>
            <a:ext cx="9136626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31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622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pc="600" dirty="0">
                <a:latin typeface="Aharoni" panose="02010803020104030203" pitchFamily="2" charset="-79"/>
                <a:cs typeface="Aharoni" panose="02010803020104030203" pitchFamily="2" charset="-79"/>
              </a:rPr>
              <a:t>DEFINISI </a:t>
            </a:r>
            <a:br>
              <a:rPr lang="en-US" spc="6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id-ID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410200"/>
            <a:ext cx="9136626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6E8084D-1967-2E7F-0963-2175237D639C}"/>
              </a:ext>
            </a:extLst>
          </p:cNvPr>
          <p:cNvCxnSpPr>
            <a:cxnSpLocks/>
          </p:cNvCxnSpPr>
          <p:nvPr/>
        </p:nvCxnSpPr>
        <p:spPr>
          <a:xfrm>
            <a:off x="76200" y="2895600"/>
            <a:ext cx="17526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42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410200"/>
            <a:ext cx="9136626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9393" y="190540"/>
            <a:ext cx="6243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Pengertian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Perencanaan</a:t>
            </a:r>
            <a:endParaRPr lang="id-ID" sz="2800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78094" y="914400"/>
            <a:ext cx="2751874" cy="4953000"/>
            <a:chOff x="736121" y="1492020"/>
            <a:chExt cx="2751874" cy="4953000"/>
          </a:xfrm>
        </p:grpSpPr>
        <p:sp>
          <p:nvSpPr>
            <p:cNvPr id="11" name="Pentagon 10"/>
            <p:cNvSpPr/>
            <p:nvPr/>
          </p:nvSpPr>
          <p:spPr>
            <a:xfrm rot="5400000">
              <a:off x="-360106" y="2596920"/>
              <a:ext cx="4953000" cy="2743200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03864" y="1501039"/>
              <a:ext cx="16250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400" b="1" dirty="0">
                  <a:latin typeface="Trebuchet MS" panose="020B0603020202020204" pitchFamily="34" charset="0"/>
                </a:rPr>
                <a:t>JW. WADE</a:t>
              </a:r>
              <a:endParaRPr lang="id-ID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6121" y="2060304"/>
              <a:ext cx="2751874" cy="381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2200" b="1" dirty="0">
                  <a:latin typeface="Trebuchet MS" panose="020B0603020202020204" pitchFamily="34" charset="0"/>
                </a:rPr>
                <a:t>upaya menyatakan masalah umum pemberi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tugas</a:t>
              </a:r>
              <a:r>
                <a:rPr lang="en-US" sz="2200" b="1" dirty="0">
                  <a:latin typeface="Trebuchet MS" panose="020B0603020202020204" pitchFamily="34" charset="0"/>
                </a:rPr>
                <a:t> (</a:t>
              </a:r>
              <a:r>
                <a:rPr lang="en-US" sz="2200" b="1" dirty="0" err="1">
                  <a:latin typeface="Trebuchet MS" panose="020B0603020202020204" pitchFamily="34" charset="0"/>
                </a:rPr>
                <a:t>klien</a:t>
              </a:r>
              <a:r>
                <a:rPr lang="en-US" sz="2200" b="1" dirty="0">
                  <a:latin typeface="Trebuchet MS" panose="020B0603020202020204" pitchFamily="34" charset="0"/>
                </a:rPr>
                <a:t>) </a:t>
              </a:r>
              <a:r>
                <a:rPr lang="en-US" sz="2200" b="1" dirty="0" err="1">
                  <a:latin typeface="Trebuchet MS" panose="020B0603020202020204" pitchFamily="34" charset="0"/>
                </a:rPr>
                <a:t>menjadi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sejumlah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standar</a:t>
              </a:r>
              <a:r>
                <a:rPr lang="en-US" sz="2200" b="1" dirty="0">
                  <a:latin typeface="Trebuchet MS" panose="020B0603020202020204" pitchFamily="34" charset="0"/>
                </a:rPr>
                <a:t> yang </a:t>
              </a:r>
              <a:r>
                <a:rPr lang="en-US" sz="2200" b="1" dirty="0" err="1">
                  <a:latin typeface="Trebuchet MS" panose="020B0603020202020204" pitchFamily="34" charset="0"/>
                </a:rPr>
                <a:t>lebih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kecil</a:t>
              </a:r>
              <a:r>
                <a:rPr lang="en-US" sz="2200" b="1" dirty="0">
                  <a:latin typeface="Trebuchet MS" panose="020B0603020202020204" pitchFamily="34" charset="0"/>
                </a:rPr>
                <a:t> yang </a:t>
              </a:r>
              <a:r>
                <a:rPr lang="en-US" sz="2200" b="1" dirty="0" err="1">
                  <a:latin typeface="Trebuchet MS" panose="020B0603020202020204" pitchFamily="34" charset="0"/>
                </a:rPr>
                <a:t>telah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diketahui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pemecahaannya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atau</a:t>
              </a:r>
              <a:r>
                <a:rPr lang="en-US" sz="2200" b="1" dirty="0">
                  <a:latin typeface="Trebuchet MS" panose="020B0603020202020204" pitchFamily="34" charset="0"/>
                </a:rPr>
                <a:t> yang </a:t>
              </a:r>
              <a:r>
                <a:rPr lang="en-US" sz="2200" b="1" dirty="0" err="1">
                  <a:latin typeface="Trebuchet MS" panose="020B0603020202020204" pitchFamily="34" charset="0"/>
                </a:rPr>
                <a:t>mudah</a:t>
              </a:r>
              <a:r>
                <a:rPr lang="en-US" sz="2200" b="1" dirty="0">
                  <a:latin typeface="Trebuchet MS" panose="020B0603020202020204" pitchFamily="34" charset="0"/>
                </a:rPr>
                <a:t> </a:t>
              </a:r>
              <a:r>
                <a:rPr lang="en-US" sz="2200" b="1" dirty="0" err="1">
                  <a:latin typeface="Trebuchet MS" panose="020B0603020202020204" pitchFamily="34" charset="0"/>
                </a:rPr>
                <a:t>dipecahkan</a:t>
              </a:r>
              <a:r>
                <a:rPr lang="en-US" sz="2200" b="1" dirty="0">
                  <a:latin typeface="Trebuchet MS" panose="020B0603020202020204" pitchFamily="34" charset="0"/>
                </a:rPr>
                <a:t>.</a:t>
              </a:r>
              <a:endParaRPr lang="id-ID" sz="2200" b="1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435270" y="713760"/>
            <a:ext cx="2768600" cy="5365982"/>
            <a:chOff x="3657600" y="1492018"/>
            <a:chExt cx="2768600" cy="5365982"/>
          </a:xfrm>
        </p:grpSpPr>
        <p:sp>
          <p:nvSpPr>
            <p:cNvPr id="15" name="Pentagon 14"/>
            <p:cNvSpPr/>
            <p:nvPr/>
          </p:nvSpPr>
          <p:spPr>
            <a:xfrm rot="5400000">
              <a:off x="2346209" y="2803409"/>
              <a:ext cx="5365982" cy="2743200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87011" y="1515509"/>
              <a:ext cx="2739189" cy="49552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2000" b="1" dirty="0">
                  <a:latin typeface="Trebuchet MS" panose="020B0603020202020204" pitchFamily="34" charset="0"/>
                </a:rPr>
                <a:t>William A. Shrode, 1974</a:t>
              </a:r>
              <a:endParaRPr lang="en-US" sz="2000" b="1" dirty="0">
                <a:latin typeface="Trebuchet MS" panose="020B0603020202020204" pitchFamily="34" charset="0"/>
              </a:endParaRPr>
            </a:p>
            <a:p>
              <a:pPr algn="ctr"/>
              <a:endParaRPr lang="id-ID" sz="1600" dirty="0"/>
            </a:p>
            <a:p>
              <a:pPr algn="ctr"/>
              <a:r>
                <a:rPr lang="id-ID" sz="2000" b="1" dirty="0">
                  <a:latin typeface="Trebuchet MS" panose="020B0603020202020204" pitchFamily="34" charset="0"/>
                </a:rPr>
                <a:t>sebagai padanan kata asing “planning”, dapat diartikan sebagai suatu sarana untuk</a:t>
              </a:r>
              <a:r>
                <a:rPr lang="en-US" sz="2000" b="1" dirty="0">
                  <a:latin typeface="Trebuchet MS" panose="020B0603020202020204" pitchFamily="34" charset="0"/>
                </a:rPr>
                <a:t> </a:t>
              </a:r>
              <a:r>
                <a:rPr lang="id-ID" sz="2000" b="1" dirty="0">
                  <a:latin typeface="Trebuchet MS" panose="020B0603020202020204" pitchFamily="34" charset="0"/>
                </a:rPr>
                <a:t>mentransformasikan persepsi-persepsi mengenai kondisi-kondisi lingkungan ke dalam rencana yang berarti dan dapat dilaksanakan dengan teratur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426200" y="923419"/>
            <a:ext cx="2743200" cy="4953000"/>
            <a:chOff x="6426200" y="1515509"/>
            <a:chExt cx="2743200" cy="4953000"/>
          </a:xfrm>
        </p:grpSpPr>
        <p:sp>
          <p:nvSpPr>
            <p:cNvPr id="18" name="Pentagon 17"/>
            <p:cNvSpPr/>
            <p:nvPr/>
          </p:nvSpPr>
          <p:spPr>
            <a:xfrm rot="5400000">
              <a:off x="5321300" y="2620409"/>
              <a:ext cx="4953000" cy="2743200"/>
            </a:xfrm>
            <a:prstGeom prst="homePlat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26200" y="1526439"/>
              <a:ext cx="2717800" cy="37856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400" b="1" dirty="0">
                  <a:latin typeface="Trebuchet MS" panose="020B0603020202020204" pitchFamily="34" charset="0"/>
                </a:rPr>
                <a:t>William L. Lassey, 1977</a:t>
              </a:r>
              <a:endParaRPr lang="en-US" sz="2400" b="1" dirty="0">
                <a:latin typeface="Trebuchet MS" panose="020B0603020202020204" pitchFamily="34" charset="0"/>
              </a:endParaRPr>
            </a:p>
            <a:p>
              <a:endParaRPr lang="id-ID" sz="2400" dirty="0">
                <a:latin typeface="Trebuchet MS" panose="020B0603020202020204" pitchFamily="34" charset="0"/>
              </a:endParaRPr>
            </a:p>
            <a:p>
              <a:r>
                <a:rPr lang="id-ID" sz="2400" dirty="0">
                  <a:latin typeface="Trebuchet MS" panose="020B0603020202020204" pitchFamily="34" charset="0"/>
                </a:rPr>
                <a:t>Perencanaan merupakan suatu proses menyusun konsepsi dasar suatu rencana yang meliputi kegiatan-kegiatan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311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3610"/>
            <a:ext cx="9136626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534441" y="869220"/>
            <a:ext cx="2743200" cy="4953000"/>
            <a:chOff x="6426200" y="1515509"/>
            <a:chExt cx="2743200" cy="4953000"/>
          </a:xfrm>
        </p:grpSpPr>
        <p:sp>
          <p:nvSpPr>
            <p:cNvPr id="22" name="Pentagon 21"/>
            <p:cNvSpPr/>
            <p:nvPr/>
          </p:nvSpPr>
          <p:spPr>
            <a:xfrm rot="5400000">
              <a:off x="5321300" y="2620409"/>
              <a:ext cx="4953000" cy="2743200"/>
            </a:xfrm>
            <a:prstGeom prst="homePlat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426200" y="1526439"/>
              <a:ext cx="2717800" cy="37856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400" b="1" dirty="0">
                  <a:latin typeface="Trebuchet MS" panose="020B0603020202020204" pitchFamily="34" charset="0"/>
                </a:rPr>
                <a:t>William L. Lassey, 1977</a:t>
              </a:r>
              <a:endParaRPr lang="en-US" sz="2400" b="1" dirty="0">
                <a:latin typeface="Trebuchet MS" panose="020B0603020202020204" pitchFamily="34" charset="0"/>
              </a:endParaRPr>
            </a:p>
            <a:p>
              <a:endParaRPr lang="id-ID" sz="2400" dirty="0">
                <a:latin typeface="Trebuchet MS" panose="020B0603020202020204" pitchFamily="34" charset="0"/>
              </a:endParaRPr>
            </a:p>
            <a:p>
              <a:r>
                <a:rPr lang="id-ID" sz="2400" dirty="0">
                  <a:latin typeface="Trebuchet MS" panose="020B0603020202020204" pitchFamily="34" charset="0"/>
                </a:rPr>
                <a:t>Perencanaan merupakan suatu proses menyusun konsepsi dasar suatu rencana yang meliputi kegiatan-kegiatan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252241" y="1182511"/>
            <a:ext cx="691147" cy="3483291"/>
            <a:chOff x="3347453" y="1828800"/>
            <a:chExt cx="691147" cy="3483291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347453" y="5029200"/>
              <a:ext cx="3863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3733800" y="1828800"/>
              <a:ext cx="0" cy="34832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40626" y="1828800"/>
              <a:ext cx="49797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010166" y="1941442"/>
            <a:ext cx="2028119" cy="489766"/>
            <a:chOff x="4105378" y="2587731"/>
            <a:chExt cx="2028119" cy="489766"/>
          </a:xfrm>
        </p:grpSpPr>
        <p:sp>
          <p:nvSpPr>
            <p:cNvPr id="29" name="Pentagon 28"/>
            <p:cNvSpPr/>
            <p:nvPr/>
          </p:nvSpPr>
          <p:spPr>
            <a:xfrm>
              <a:off x="4117411" y="2587731"/>
              <a:ext cx="1920875" cy="489766"/>
            </a:xfrm>
            <a:prstGeom prst="homePlat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105378" y="2634434"/>
              <a:ext cx="20281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Mengadakan studi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010167" y="3013282"/>
            <a:ext cx="1932907" cy="431345"/>
            <a:chOff x="4105379" y="3659571"/>
            <a:chExt cx="1932907" cy="431345"/>
          </a:xfrm>
        </p:grpSpPr>
        <p:sp>
          <p:nvSpPr>
            <p:cNvPr id="32" name="Pentagon 31"/>
            <p:cNvSpPr/>
            <p:nvPr/>
          </p:nvSpPr>
          <p:spPr>
            <a:xfrm>
              <a:off x="4117411" y="3659571"/>
              <a:ext cx="1920875" cy="431345"/>
            </a:xfrm>
            <a:prstGeom prst="homePlat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105379" y="3659571"/>
              <a:ext cx="18293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Mendeterminasi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010166" y="4382911"/>
            <a:ext cx="1869424" cy="385155"/>
            <a:chOff x="4105378" y="5029200"/>
            <a:chExt cx="1869424" cy="385155"/>
          </a:xfrm>
        </p:grpSpPr>
        <p:sp>
          <p:nvSpPr>
            <p:cNvPr id="35" name="Pentagon 34"/>
            <p:cNvSpPr/>
            <p:nvPr/>
          </p:nvSpPr>
          <p:spPr>
            <a:xfrm>
              <a:off x="4105378" y="5029200"/>
              <a:ext cx="1869424" cy="385155"/>
            </a:xfrm>
            <a:prstGeom prst="homePlat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117411" y="5029913"/>
              <a:ext cx="1481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Memprediksi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43388" y="5449710"/>
            <a:ext cx="1999686" cy="646331"/>
            <a:chOff x="4038600" y="6095999"/>
            <a:chExt cx="1896126" cy="646331"/>
          </a:xfrm>
        </p:grpSpPr>
        <p:sp>
          <p:nvSpPr>
            <p:cNvPr id="38" name="Pentagon 37"/>
            <p:cNvSpPr/>
            <p:nvPr/>
          </p:nvSpPr>
          <p:spPr>
            <a:xfrm>
              <a:off x="4038600" y="6095999"/>
              <a:ext cx="1896126" cy="646331"/>
            </a:xfrm>
            <a:prstGeom prst="homePlat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038600" y="6095999"/>
              <a:ext cx="189612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Melakukan Tindakan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894016" y="233868"/>
            <a:ext cx="3154772" cy="1594932"/>
            <a:chOff x="5989228" y="880157"/>
            <a:chExt cx="3154772" cy="1594932"/>
          </a:xfrm>
        </p:grpSpPr>
        <p:sp>
          <p:nvSpPr>
            <p:cNvPr id="41" name="Rectangle 40"/>
            <p:cNvSpPr/>
            <p:nvPr/>
          </p:nvSpPr>
          <p:spPr>
            <a:xfrm>
              <a:off x="6038286" y="880157"/>
              <a:ext cx="3105714" cy="159493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989228" y="905429"/>
              <a:ext cx="3154772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600" dirty="0">
                  <a:latin typeface="Trebuchet MS" panose="020B0603020202020204" pitchFamily="34" charset="0"/>
                </a:rPr>
                <a:t>Menentukan komponen-komponen yang menunjang terhadap objek, yang </a:t>
              </a:r>
              <a:r>
                <a:rPr lang="id-ID" sz="1400" dirty="0">
                  <a:latin typeface="Trebuchet MS" panose="020B0603020202020204" pitchFamily="34" charset="0"/>
                </a:rPr>
                <a:t>merupakan</a:t>
              </a:r>
              <a:r>
                <a:rPr lang="id-ID" sz="1600" dirty="0">
                  <a:latin typeface="Trebuchet MS" panose="020B0603020202020204" pitchFamily="34" charset="0"/>
                </a:rPr>
                <a:t> kompleksitas fakta-fakta yang memiliki kontribusi terhadap kesatuan pembangunan.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915417" y="1828800"/>
            <a:ext cx="3133371" cy="830997"/>
            <a:chOff x="6010629" y="2475089"/>
            <a:chExt cx="3133371" cy="830997"/>
          </a:xfrm>
        </p:grpSpPr>
        <p:sp>
          <p:nvSpPr>
            <p:cNvPr id="44" name="Rectangle 43"/>
            <p:cNvSpPr/>
            <p:nvPr/>
          </p:nvSpPr>
          <p:spPr>
            <a:xfrm>
              <a:off x="6010629" y="2475089"/>
              <a:ext cx="3133371" cy="8309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038286" y="2475089"/>
              <a:ext cx="301050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600" dirty="0">
                  <a:latin typeface="Trebuchet MS" panose="020B0603020202020204" pitchFamily="34" charset="0"/>
                </a:rPr>
                <a:t>Mencari hubungan-hubungan dari factor faktor terkait, yang memiliki pengaruh spesifik.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915417" y="2659797"/>
            <a:ext cx="3133371" cy="1569660"/>
            <a:chOff x="6010629" y="3306086"/>
            <a:chExt cx="3133371" cy="1569660"/>
          </a:xfrm>
        </p:grpSpPr>
        <p:sp>
          <p:nvSpPr>
            <p:cNvPr id="47" name="Rectangle 46"/>
            <p:cNvSpPr/>
            <p:nvPr/>
          </p:nvSpPr>
          <p:spPr>
            <a:xfrm>
              <a:off x="6010629" y="3306086"/>
              <a:ext cx="3133371" cy="156966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010629" y="3306086"/>
              <a:ext cx="3133371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600" dirty="0">
                  <a:latin typeface="Trebuchet MS" panose="020B0603020202020204" pitchFamily="34" charset="0"/>
                </a:rPr>
                <a:t>Menentukan setepat mungkin faktor-faktor yang dominan dengan memperhatikan kekhususan dari unit perubahan yang spesifik yang memberikan perubahan terhadap faktor lain.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915416" y="4229457"/>
            <a:ext cx="3361971" cy="1077218"/>
            <a:chOff x="6010628" y="4875746"/>
            <a:chExt cx="3361971" cy="1077218"/>
          </a:xfrm>
        </p:grpSpPr>
        <p:sp>
          <p:nvSpPr>
            <p:cNvPr id="50" name="Rectangle 49"/>
            <p:cNvSpPr/>
            <p:nvPr/>
          </p:nvSpPr>
          <p:spPr>
            <a:xfrm>
              <a:off x="6010629" y="4875746"/>
              <a:ext cx="3133371" cy="100480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010628" y="4875746"/>
              <a:ext cx="3361971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err="1">
                  <a:latin typeface="Trebuchet MS" panose="020B0603020202020204" pitchFamily="34" charset="0"/>
                </a:rPr>
                <a:t>Mengadakan</a:t>
              </a:r>
              <a:r>
                <a:rPr lang="en-US" sz="1600" dirty="0">
                  <a:latin typeface="Trebuchet MS" panose="020B0603020202020204" pitchFamily="34" charset="0"/>
                </a:rPr>
                <a:t> </a:t>
              </a:r>
              <a:r>
                <a:rPr lang="en-US" sz="1600" dirty="0" err="1">
                  <a:latin typeface="Trebuchet MS" panose="020B0603020202020204" pitchFamily="34" charset="0"/>
                </a:rPr>
                <a:t>ramalan</a:t>
              </a:r>
              <a:r>
                <a:rPr lang="en-US" sz="1600" dirty="0">
                  <a:latin typeface="Trebuchet MS" panose="020B0603020202020204" pitchFamily="34" charset="0"/>
                </a:rPr>
                <a:t> </a:t>
              </a:r>
              <a:r>
                <a:rPr lang="id-ID" sz="1600" dirty="0">
                  <a:latin typeface="Trebuchet MS" panose="020B0603020202020204" pitchFamily="34" charset="0"/>
                </a:rPr>
                <a:t>bagaimana suatu fa</a:t>
              </a:r>
              <a:r>
                <a:rPr lang="en-US" sz="1600" dirty="0">
                  <a:latin typeface="Trebuchet MS" panose="020B0603020202020204" pitchFamily="34" charset="0"/>
                </a:rPr>
                <a:t>k</a:t>
              </a:r>
              <a:r>
                <a:rPr lang="id-ID" sz="1600" dirty="0">
                  <a:latin typeface="Trebuchet MS" panose="020B0603020202020204" pitchFamily="34" charset="0"/>
                </a:rPr>
                <a:t>tor akan berubah sehingga mencapai keadaan lebih baik di masa depan.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915416" y="5234266"/>
            <a:ext cx="3133372" cy="1077218"/>
            <a:chOff x="6038286" y="5880555"/>
            <a:chExt cx="3105714" cy="1077218"/>
          </a:xfrm>
        </p:grpSpPr>
        <p:sp>
          <p:nvSpPr>
            <p:cNvPr id="53" name="Rectangle 52"/>
            <p:cNvSpPr/>
            <p:nvPr/>
          </p:nvSpPr>
          <p:spPr>
            <a:xfrm>
              <a:off x="6038286" y="5880555"/>
              <a:ext cx="3105714" cy="107721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038286" y="5880555"/>
              <a:ext cx="3105714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600" dirty="0">
                  <a:latin typeface="Trebuchet MS" panose="020B0603020202020204" pitchFamily="34" charset="0"/>
                </a:rPr>
                <a:t>Berdasarkan prediksi di atas, melakukan tindakan terstruktur untuk mencapai tujuan pembangunan.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010167" y="755042"/>
            <a:ext cx="1905250" cy="595741"/>
            <a:chOff x="4105379" y="1690259"/>
            <a:chExt cx="1905250" cy="595741"/>
          </a:xfrm>
        </p:grpSpPr>
        <p:sp>
          <p:nvSpPr>
            <p:cNvPr id="56" name="Pentagon 55"/>
            <p:cNvSpPr/>
            <p:nvPr/>
          </p:nvSpPr>
          <p:spPr>
            <a:xfrm>
              <a:off x="4117411" y="1690259"/>
              <a:ext cx="1893218" cy="595741"/>
            </a:xfrm>
            <a:prstGeom prst="homePlat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105379" y="1803463"/>
              <a:ext cx="18694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Mengidentifikasi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517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954491"/>
            <a:ext cx="9136626" cy="903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3067664" y="1027404"/>
            <a:ext cx="3299742" cy="5375835"/>
            <a:chOff x="3124199" y="1476152"/>
            <a:chExt cx="3299742" cy="5375835"/>
          </a:xfrm>
        </p:grpSpPr>
        <p:sp>
          <p:nvSpPr>
            <p:cNvPr id="58" name="Pentagon 57"/>
            <p:cNvSpPr/>
            <p:nvPr/>
          </p:nvSpPr>
          <p:spPr>
            <a:xfrm rot="5400000">
              <a:off x="2091079" y="2519125"/>
              <a:ext cx="5365982" cy="3299741"/>
            </a:xfrm>
            <a:prstGeom prst="homePlat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3188110" y="1476152"/>
              <a:ext cx="3235831" cy="4447030"/>
              <a:chOff x="3188110" y="1476152"/>
              <a:chExt cx="3235831" cy="444703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3188110" y="1952864"/>
                <a:ext cx="3235831" cy="397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dirty="0">
                    <a:latin typeface="Trebuchet MS" panose="020B0603020202020204" pitchFamily="34" charset="0"/>
                  </a:rPr>
                  <a:t>Perancangan adalah </a:t>
                </a:r>
                <a:r>
                  <a:rPr lang="id-ID" b="1" dirty="0">
                    <a:latin typeface="Trebuchet MS" panose="020B0603020202020204" pitchFamily="34" charset="0"/>
                  </a:rPr>
                  <a:t>usulan pokok yang mengubah sesuatu yang sudah ada menjadi sesuatu yang lebih baik</a:t>
                </a:r>
                <a:r>
                  <a:rPr lang="id-ID" dirty="0">
                    <a:latin typeface="Trebuchet MS" panose="020B0603020202020204" pitchFamily="34" charset="0"/>
                  </a:rPr>
                  <a:t>, melalui tiga proses: </a:t>
                </a:r>
                <a:r>
                  <a:rPr lang="id-ID" b="1" dirty="0">
                    <a:latin typeface="Trebuchet MS" panose="020B0603020202020204" pitchFamily="34" charset="0"/>
                  </a:rPr>
                  <a:t>mengidentifikasi masalah-masalah, mengidentifikasi metoda untuk pemecahan masalah, dan pelaksanaan pemecahan masalah</a:t>
                </a:r>
                <a:r>
                  <a:rPr lang="id-ID" dirty="0">
                    <a:latin typeface="Trebuchet MS" panose="020B0603020202020204" pitchFamily="34" charset="0"/>
                  </a:rPr>
                  <a:t>. Dengan kata lain adalah pemograman, penyusunan rancangan, dan pelaksanaan rancangan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598739" y="1476152"/>
                <a:ext cx="241457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dirty="0">
                    <a:latin typeface="Trebuchet MS" panose="020B0603020202020204" pitchFamily="34" charset="0"/>
                  </a:rPr>
                  <a:t>(John Wade, 1997).</a:t>
                </a: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409762" y="990454"/>
            <a:ext cx="2564497" cy="4964037"/>
            <a:chOff x="466297" y="1439202"/>
            <a:chExt cx="2564497" cy="4964037"/>
          </a:xfrm>
          <a:solidFill>
            <a:schemeClr val="bg2">
              <a:lumMod val="90000"/>
            </a:schemeClr>
          </a:solidFill>
        </p:grpSpPr>
        <p:sp>
          <p:nvSpPr>
            <p:cNvPr id="63" name="Pentagon 62"/>
            <p:cNvSpPr/>
            <p:nvPr/>
          </p:nvSpPr>
          <p:spPr>
            <a:xfrm rot="5400000">
              <a:off x="-727954" y="2644490"/>
              <a:ext cx="4953000" cy="2564497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05546" y="1952864"/>
              <a:ext cx="2286000" cy="101566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latin typeface="Trebuchet MS" panose="020B0603020202020204" pitchFamily="34" charset="0"/>
                </a:rPr>
                <a:t>P</a:t>
              </a:r>
              <a:r>
                <a:rPr lang="id-ID" sz="2000" dirty="0">
                  <a:latin typeface="Trebuchet MS" panose="020B0603020202020204" pitchFamily="34" charset="0"/>
                </a:rPr>
                <a:t>erubahan dalam benda-benda buatan manusia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05546" y="1439202"/>
              <a:ext cx="2363147" cy="40011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id-ID" sz="2000" dirty="0">
                  <a:latin typeface="Trebuchet MS" panose="020B0603020202020204" pitchFamily="34" charset="0"/>
                </a:rPr>
                <a:t>(J.C. Jones, 1990).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554430" y="990454"/>
            <a:ext cx="2533035" cy="5412785"/>
            <a:chOff x="6610965" y="1439202"/>
            <a:chExt cx="2533035" cy="5412785"/>
          </a:xfrm>
        </p:grpSpPr>
        <p:sp>
          <p:nvSpPr>
            <p:cNvPr id="66" name="Pentagon 65"/>
            <p:cNvSpPr/>
            <p:nvPr/>
          </p:nvSpPr>
          <p:spPr>
            <a:xfrm rot="5400000">
              <a:off x="5198807" y="2925230"/>
              <a:ext cx="5338915" cy="2514600"/>
            </a:xfrm>
            <a:prstGeom prst="homePlate">
              <a:avLst>
                <a:gd name="adj" fmla="val 66422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808839" y="1439202"/>
              <a:ext cx="2335161" cy="50629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1700" b="1" dirty="0">
                  <a:latin typeface="Trebuchet MS" panose="020B0603020202020204" pitchFamily="34" charset="0"/>
                </a:rPr>
                <a:t>tim McGINTY</a:t>
              </a:r>
              <a:endParaRPr lang="id-ID" sz="1700" dirty="0">
                <a:latin typeface="Trebuchet MS" panose="020B0603020202020204" pitchFamily="34" charset="0"/>
              </a:endParaRPr>
            </a:p>
            <a:p>
              <a:pPr algn="ctr"/>
              <a:endParaRPr lang="en-US" sz="1700" dirty="0">
                <a:latin typeface="Trebuchet MS" panose="020B0603020202020204" pitchFamily="34" charset="0"/>
              </a:endParaRPr>
            </a:p>
            <a:p>
              <a:pPr algn="ctr"/>
              <a:r>
                <a:rPr lang="id-ID" sz="1700" dirty="0">
                  <a:latin typeface="Trebuchet MS" panose="020B0603020202020204" pitchFamily="34" charset="0"/>
                </a:rPr>
                <a:t>Mengubah sesuatu yang sudah ada menjadi sesuatu yang lebih baik Perancangan meliputi fungsi-fungsi : </a:t>
              </a:r>
              <a:r>
                <a:rPr lang="id-ID" sz="1700" b="1" dirty="0">
                  <a:latin typeface="Trebuchet MS" panose="020B0603020202020204" pitchFamily="34" charset="0"/>
                </a:rPr>
                <a:t>Mengidentifikasi Masalah, Menggunakan Metode-metode dan Melakukan Sintesa</a:t>
              </a:r>
            </a:p>
            <a:p>
              <a:pPr algn="ctr"/>
              <a:r>
                <a:rPr lang="id-ID" sz="1700" b="1" dirty="0">
                  <a:latin typeface="Trebuchet MS" panose="020B0603020202020204" pitchFamily="34" charset="0"/>
                </a:rPr>
                <a:t>Perancangan </a:t>
              </a:r>
              <a:r>
                <a:rPr lang="id-ID" sz="1700" dirty="0">
                  <a:latin typeface="Trebuchet MS" panose="020B0603020202020204" pitchFamily="34" charset="0"/>
                </a:rPr>
                <a:t>merupakan proses tiga bagian : Keadaan Semula, Proses Transformasi, Keadaan Kemudian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79393" y="190540"/>
            <a:ext cx="6243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Pengertian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Perancangan</a:t>
            </a:r>
            <a:endParaRPr lang="id-ID" sz="2800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7439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954491"/>
            <a:ext cx="9136626" cy="903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479393" y="190540"/>
            <a:ext cx="6243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Pengertian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Perancangan</a:t>
            </a:r>
            <a:endParaRPr lang="id-ID" sz="2800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9005" y="1899180"/>
            <a:ext cx="2398170" cy="239817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611175" y="112167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P</a:t>
            </a:r>
            <a:r>
              <a:rPr lang="id-ID" b="1" dirty="0">
                <a:latin typeface="Trebuchet MS" panose="020B0603020202020204" pitchFamily="34" charset="0"/>
              </a:rPr>
              <a:t>erancangan meliputi proses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6368" y="2099893"/>
            <a:ext cx="172104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b="1" dirty="0">
                <a:latin typeface="Trebuchet MS" panose="020B0603020202020204" pitchFamily="34" charset="0"/>
              </a:rPr>
              <a:t>Pemrograman</a:t>
            </a:r>
          </a:p>
          <a:p>
            <a:pPr algn="ctr"/>
            <a:r>
              <a:rPr lang="id-ID" sz="1600" dirty="0">
                <a:latin typeface="Trebuchet MS" panose="020B0603020202020204" pitchFamily="34" charset="0"/>
              </a:rPr>
              <a:t>Untuk menetapkan hal-hal yang menjadi tujuan, kebutuhan dan perhatian klien.</a:t>
            </a:r>
          </a:p>
        </p:txBody>
      </p:sp>
      <p:sp>
        <p:nvSpPr>
          <p:cNvPr id="19" name="Oval 18"/>
          <p:cNvSpPr/>
          <p:nvPr/>
        </p:nvSpPr>
        <p:spPr>
          <a:xfrm>
            <a:off x="3566669" y="2885206"/>
            <a:ext cx="2398170" cy="239817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Rectangle 19"/>
          <p:cNvSpPr/>
          <p:nvPr/>
        </p:nvSpPr>
        <p:spPr>
          <a:xfrm>
            <a:off x="3642869" y="3207128"/>
            <a:ext cx="22457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b="1" dirty="0">
                <a:latin typeface="Trebuchet MS" panose="020B0603020202020204" pitchFamily="34" charset="0"/>
              </a:rPr>
              <a:t>Perencanaan</a:t>
            </a:r>
          </a:p>
          <a:p>
            <a:pPr algn="ctr"/>
            <a:r>
              <a:rPr lang="id-ID" dirty="0">
                <a:latin typeface="Trebuchet MS" panose="020B0603020202020204" pitchFamily="34" charset="0"/>
              </a:rPr>
              <a:t>Untuk menyatakan masalah umum klien menjadi masalah standar yang mudah dipecahkan</a:t>
            </a:r>
          </a:p>
        </p:txBody>
      </p:sp>
      <p:sp>
        <p:nvSpPr>
          <p:cNvPr id="21" name="Oval 20"/>
          <p:cNvSpPr/>
          <p:nvPr/>
        </p:nvSpPr>
        <p:spPr>
          <a:xfrm>
            <a:off x="6368084" y="2008043"/>
            <a:ext cx="2398170" cy="239817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ectangle 21"/>
          <p:cNvSpPr/>
          <p:nvPr/>
        </p:nvSpPr>
        <p:spPr>
          <a:xfrm>
            <a:off x="6538469" y="2191465"/>
            <a:ext cx="205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b="1" dirty="0">
                <a:latin typeface="Trebuchet MS" panose="020B0603020202020204" pitchFamily="34" charset="0"/>
              </a:rPr>
              <a:t>Perancangan</a:t>
            </a:r>
          </a:p>
          <a:p>
            <a:pPr algn="ctr"/>
            <a:r>
              <a:rPr lang="id-ID" dirty="0">
                <a:latin typeface="Trebuchet MS" panose="020B0603020202020204" pitchFamily="34" charset="0"/>
              </a:rPr>
              <a:t>Mengembangkan gagasan keseluruhan menjadi suatu usul </a:t>
            </a:r>
            <a:r>
              <a:rPr lang="id-ID" b="1" dirty="0">
                <a:latin typeface="Trebuchet MS" panose="020B0603020202020204" pitchFamily="34" charset="0"/>
              </a:rPr>
              <a:t>wujud </a:t>
            </a:r>
            <a:r>
              <a:rPr lang="en-US" b="1" dirty="0">
                <a:latin typeface="Trebuchet MS" panose="020B0603020202020204" pitchFamily="34" charset="0"/>
              </a:rPr>
              <a:t>design</a:t>
            </a:r>
            <a:endParaRPr lang="id-ID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17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16" grpId="0" animBg="1"/>
      <p:bldP spid="17" grpId="0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954491"/>
            <a:ext cx="9136626" cy="903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479392" y="190540"/>
            <a:ext cx="8436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Keterkaitan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Antara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Perencanaan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dan</a:t>
            </a:r>
            <a:r>
              <a:rPr lang="en-US" sz="2800" spc="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spc="600" dirty="0" err="1">
                <a:latin typeface="Aharoni" panose="02010803020104030203" pitchFamily="2" charset="-79"/>
                <a:cs typeface="Aharoni" panose="02010803020104030203" pitchFamily="2" charset="-79"/>
              </a:rPr>
              <a:t>Perancangan</a:t>
            </a:r>
            <a:endParaRPr lang="id-ID" sz="2800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48579" y="2865963"/>
            <a:ext cx="6037008" cy="762000"/>
            <a:chOff x="1203690" y="3378436"/>
            <a:chExt cx="6037008" cy="762000"/>
          </a:xfrm>
        </p:grpSpPr>
        <p:sp>
          <p:nvSpPr>
            <p:cNvPr id="11" name="Rectangle 10"/>
            <p:cNvSpPr/>
            <p:nvPr/>
          </p:nvSpPr>
          <p:spPr>
            <a:xfrm>
              <a:off x="1203690" y="3378436"/>
              <a:ext cx="6037008" cy="76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d-ID" sz="2000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20898" y="3436270"/>
              <a:ext cx="60198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Perencanaan merupakan bagian dari proses perancangan arsitektur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565787" y="1828800"/>
            <a:ext cx="6019800" cy="762000"/>
            <a:chOff x="1220898" y="2341273"/>
            <a:chExt cx="6019800" cy="762000"/>
          </a:xfrm>
        </p:grpSpPr>
        <p:sp>
          <p:nvSpPr>
            <p:cNvPr id="13" name="Rectangle 12"/>
            <p:cNvSpPr/>
            <p:nvPr/>
          </p:nvSpPr>
          <p:spPr>
            <a:xfrm>
              <a:off x="1220898" y="2341273"/>
              <a:ext cx="6019800" cy="76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d-ID" sz="2000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20898" y="2373679"/>
              <a:ext cx="59436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Keterkaitan Perencanaan dan Perancangan</a:t>
              </a:r>
            </a:p>
            <a:p>
              <a:r>
                <a:rPr lang="id-ID" dirty="0">
                  <a:latin typeface="Trebuchet MS" panose="020B0603020202020204" pitchFamily="34" charset="0"/>
                </a:rPr>
                <a:t>Perancangan merupakan tindak lanjut dari perencanaan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48579" y="3886200"/>
            <a:ext cx="6037008" cy="762000"/>
            <a:chOff x="1203690" y="4398673"/>
            <a:chExt cx="6037008" cy="762000"/>
          </a:xfrm>
        </p:grpSpPr>
        <p:sp>
          <p:nvSpPr>
            <p:cNvPr id="23" name="Rectangle 22"/>
            <p:cNvSpPr/>
            <p:nvPr/>
          </p:nvSpPr>
          <p:spPr>
            <a:xfrm>
              <a:off x="1203690" y="4398673"/>
              <a:ext cx="6037008" cy="76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d-ID" sz="2000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230730" y="4456507"/>
              <a:ext cx="60099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dirty="0">
                  <a:latin typeface="Trebuchet MS" panose="020B0603020202020204" pitchFamily="34" charset="0"/>
                </a:rPr>
                <a:t>Perencanaan dan perancangan merupakan proses untuk membentuk lingkungan binaan</a:t>
              </a:r>
            </a:p>
          </p:txBody>
        </p:sp>
      </p:grpSp>
      <p:sp>
        <p:nvSpPr>
          <p:cNvPr id="25" name="Down Arrow 24"/>
          <p:cNvSpPr/>
          <p:nvPr/>
        </p:nvSpPr>
        <p:spPr>
          <a:xfrm>
            <a:off x="4156587" y="2590800"/>
            <a:ext cx="233516" cy="275163"/>
          </a:xfrm>
          <a:prstGeom prst="downArrow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Down Arrow 25"/>
          <p:cNvSpPr/>
          <p:nvPr/>
        </p:nvSpPr>
        <p:spPr>
          <a:xfrm>
            <a:off x="4143068" y="3627963"/>
            <a:ext cx="233516" cy="275163"/>
          </a:xfrm>
          <a:prstGeom prst="downArrow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91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27922</TotalTime>
  <Words>384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Aharoni</vt:lpstr>
      <vt:lpstr>Arial</vt:lpstr>
      <vt:lpstr>Calibri</vt:lpstr>
      <vt:lpstr>Trebuchet MS</vt:lpstr>
      <vt:lpstr>Office Theme</vt:lpstr>
      <vt:lpstr>PERANCANGAN KOTA</vt:lpstr>
      <vt:lpstr>DEFINISI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DAN  PERANCANGAN KOTA</dc:title>
  <dc:creator>Super</dc:creator>
  <cp:lastModifiedBy>Reviewer Comments</cp:lastModifiedBy>
  <cp:revision>25</cp:revision>
  <dcterms:created xsi:type="dcterms:W3CDTF">2019-04-22T22:00:41Z</dcterms:created>
  <dcterms:modified xsi:type="dcterms:W3CDTF">2023-11-02T05:40:44Z</dcterms:modified>
</cp:coreProperties>
</file>