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Poppins" panose="020B0604020202020204" charset="0"/>
      <p:regular r:id="rId19"/>
    </p:embeddedFont>
    <p:embeddedFont>
      <p:font typeface="Poppins Bold" panose="020B0604020202020204" charset="0"/>
      <p:regular r:id="rId20"/>
    </p:embeddedFont>
    <p:embeddedFont>
      <p:font typeface="Poppins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0" y="6151172"/>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3" y="9538295"/>
            <a:ext cx="18288000" cy="641795"/>
            <a:chOff x="0" y="0"/>
            <a:chExt cx="4816593" cy="169032"/>
          </a:xfrm>
        </p:grpSpPr>
        <p:sp>
          <p:nvSpPr>
            <p:cNvPr id="6" name="Freeform 6"/>
            <p:cNvSpPr/>
            <p:nvPr/>
          </p:nvSpPr>
          <p:spPr>
            <a:xfrm>
              <a:off x="0" y="0"/>
              <a:ext cx="4816592" cy="169032"/>
            </a:xfrm>
            <a:custGeom>
              <a:avLst/>
              <a:gdLst/>
              <a:ahLst/>
              <a:cxnLst/>
              <a:rect l="l" t="t" r="r" b="b"/>
              <a:pathLst>
                <a:path w="4816592" h="169032">
                  <a:moveTo>
                    <a:pt x="0" y="0"/>
                  </a:moveTo>
                  <a:lnTo>
                    <a:pt x="4816592" y="0"/>
                  </a:lnTo>
                  <a:lnTo>
                    <a:pt x="4816592" y="169032"/>
                  </a:lnTo>
                  <a:lnTo>
                    <a:pt x="0" y="169032"/>
                  </a:lnTo>
                  <a:close/>
                </a:path>
              </a:pathLst>
            </a:custGeom>
            <a:solidFill>
              <a:srgbClr val="1B3640"/>
            </a:solidFill>
          </p:spPr>
        </p:sp>
        <p:sp>
          <p:nvSpPr>
            <p:cNvPr id="7" name="TextBox 7"/>
            <p:cNvSpPr txBox="1"/>
            <p:nvPr/>
          </p:nvSpPr>
          <p:spPr>
            <a:xfrm>
              <a:off x="0" y="-38100"/>
              <a:ext cx="4816593" cy="207132"/>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flipV="1">
            <a:off x="74" y="10222953"/>
            <a:ext cx="18288000" cy="19050"/>
          </a:xfrm>
          <a:prstGeom prst="line">
            <a:avLst/>
          </a:prstGeom>
          <a:ln w="142875" cap="flat">
            <a:solidFill>
              <a:srgbClr val="EC791E"/>
            </a:solidFill>
            <a:prstDash val="solid"/>
            <a:headEnd type="none" w="sm" len="sm"/>
            <a:tailEnd type="none" w="sm" len="sm"/>
          </a:ln>
        </p:spPr>
      </p:sp>
      <p:grpSp>
        <p:nvGrpSpPr>
          <p:cNvPr id="9" name="Group 9"/>
          <p:cNvGrpSpPr>
            <a:grpSpLocks noChangeAspect="1"/>
          </p:cNvGrpSpPr>
          <p:nvPr/>
        </p:nvGrpSpPr>
        <p:grpSpPr>
          <a:xfrm>
            <a:off x="-3048000" y="1464096"/>
            <a:ext cx="5231810" cy="4530511"/>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tx2">
                  <a:lumMod val="20000"/>
                  <a:lumOff val="80000"/>
                </a:schemeClr>
              </a:solidFill>
            </a:ln>
          </p:spPr>
        </p:sp>
      </p:grpSp>
      <p:grpSp>
        <p:nvGrpSpPr>
          <p:cNvPr id="11" name="Group 11"/>
          <p:cNvGrpSpPr>
            <a:grpSpLocks noChangeAspect="1"/>
          </p:cNvGrpSpPr>
          <p:nvPr/>
        </p:nvGrpSpPr>
        <p:grpSpPr>
          <a:xfrm>
            <a:off x="1016590" y="37719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sp>
        <p:nvSpPr>
          <p:cNvPr id="13" name="Freeform 13"/>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4" name="Freeform 14"/>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5" name="Freeform 15"/>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16" name="Freeform 16"/>
          <p:cNvSpPr/>
          <p:nvPr/>
        </p:nvSpPr>
        <p:spPr>
          <a:xfrm>
            <a:off x="12877800" y="212109"/>
            <a:ext cx="6843594" cy="10265391"/>
          </a:xfrm>
          <a:custGeom>
            <a:avLst/>
            <a:gdLst/>
            <a:ahLst/>
            <a:cxnLst/>
            <a:rect l="l" t="t" r="r" b="b"/>
            <a:pathLst>
              <a:path w="6843594" h="10265391">
                <a:moveTo>
                  <a:pt x="0" y="0"/>
                </a:moveTo>
                <a:lnTo>
                  <a:pt x="6843593" y="0"/>
                </a:lnTo>
                <a:lnTo>
                  <a:pt x="6843593" y="10265391"/>
                </a:lnTo>
                <a:lnTo>
                  <a:pt x="0" y="10265391"/>
                </a:lnTo>
                <a:lnTo>
                  <a:pt x="0" y="0"/>
                </a:lnTo>
                <a:close/>
              </a:path>
            </a:pathLst>
          </a:custGeom>
          <a:blipFill>
            <a:blip r:embed="rId5"/>
            <a:stretch>
              <a:fillRect/>
            </a:stretch>
          </a:blipFill>
        </p:spPr>
      </p:sp>
      <p:sp>
        <p:nvSpPr>
          <p:cNvPr id="17" name="Freeform 17"/>
          <p:cNvSpPr/>
          <p:nvPr/>
        </p:nvSpPr>
        <p:spPr>
          <a:xfrm>
            <a:off x="10515600" y="7440430"/>
            <a:ext cx="8231947" cy="1615520"/>
          </a:xfrm>
          <a:custGeom>
            <a:avLst/>
            <a:gdLst/>
            <a:ahLst/>
            <a:cxnLst/>
            <a:rect l="l" t="t" r="r" b="b"/>
            <a:pathLst>
              <a:path w="8231947" h="1615520">
                <a:moveTo>
                  <a:pt x="0" y="0"/>
                </a:moveTo>
                <a:lnTo>
                  <a:pt x="8231947" y="0"/>
                </a:lnTo>
                <a:lnTo>
                  <a:pt x="8231947" y="1615519"/>
                </a:lnTo>
                <a:lnTo>
                  <a:pt x="0" y="1615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6162764" y="2536282"/>
            <a:ext cx="9305836" cy="778418"/>
          </a:xfrm>
          <a:prstGeom prst="rect">
            <a:avLst/>
          </a:prstGeom>
        </p:spPr>
        <p:txBody>
          <a:bodyPr lIns="0" tIns="0" rIns="0" bIns="0" rtlCol="0" anchor="t">
            <a:spAutoFit/>
          </a:bodyPr>
          <a:lstStyle/>
          <a:p>
            <a:pPr marL="0" lvl="0" indent="0" algn="l">
              <a:lnSpc>
                <a:spcPts val="6601"/>
              </a:lnSpc>
              <a:spcBef>
                <a:spcPct val="0"/>
              </a:spcBef>
            </a:pPr>
            <a:r>
              <a:rPr lang="en-US" sz="4000" spc="60" dirty="0">
                <a:solidFill>
                  <a:srgbClr val="1B3640"/>
                </a:solidFill>
                <a:latin typeface="Poppins Bold"/>
                <a:ea typeface="Poppins Bold"/>
                <a:cs typeface="Poppins Bold"/>
                <a:sym typeface="Poppins Bold"/>
              </a:rPr>
              <a:t>KONSTRUKSI TEORI ORGANISASI</a:t>
            </a:r>
          </a:p>
        </p:txBody>
      </p:sp>
      <p:sp>
        <p:nvSpPr>
          <p:cNvPr id="19" name="TextBox 19"/>
          <p:cNvSpPr txBox="1"/>
          <p:nvPr/>
        </p:nvSpPr>
        <p:spPr>
          <a:xfrm>
            <a:off x="6162883" y="8405260"/>
            <a:ext cx="9305717" cy="600677"/>
          </a:xfrm>
          <a:prstGeom prst="rect">
            <a:avLst/>
          </a:prstGeom>
        </p:spPr>
        <p:txBody>
          <a:bodyPr lIns="0" tIns="0" rIns="0" bIns="0" rtlCol="0" anchor="t">
            <a:spAutoFit/>
          </a:bodyPr>
          <a:lstStyle/>
          <a:p>
            <a:pPr marL="0" lvl="0" indent="0" algn="l">
              <a:lnSpc>
                <a:spcPts val="5170"/>
              </a:lnSpc>
              <a:spcBef>
                <a:spcPct val="0"/>
              </a:spcBef>
            </a:pPr>
            <a:r>
              <a:rPr lang="en-US" sz="2400" spc="235" dirty="0">
                <a:solidFill>
                  <a:schemeClr val="accent6">
                    <a:lumMod val="75000"/>
                  </a:schemeClr>
                </a:solidFill>
                <a:latin typeface="Poppins Bold"/>
                <a:ea typeface="Poppins Bold"/>
                <a:cs typeface="Poppins Bold"/>
                <a:sym typeface="Poppins Bold"/>
              </a:rPr>
              <a:t>PERTEMUAN KE-4 </a:t>
            </a:r>
          </a:p>
        </p:txBody>
      </p:sp>
      <p:sp>
        <p:nvSpPr>
          <p:cNvPr id="20" name="TextBox 20"/>
          <p:cNvSpPr txBox="1"/>
          <p:nvPr/>
        </p:nvSpPr>
        <p:spPr>
          <a:xfrm>
            <a:off x="6153150" y="3314700"/>
            <a:ext cx="8648700" cy="672620"/>
          </a:xfrm>
          <a:prstGeom prst="rect">
            <a:avLst/>
          </a:prstGeom>
        </p:spPr>
        <p:txBody>
          <a:bodyPr lIns="0" tIns="0" rIns="0" bIns="0" rtlCol="0" anchor="t">
            <a:spAutoFit/>
          </a:bodyPr>
          <a:lstStyle/>
          <a:p>
            <a:pPr marL="0" lvl="0" indent="0" algn="l">
              <a:lnSpc>
                <a:spcPts val="5500"/>
              </a:lnSpc>
            </a:pPr>
            <a:r>
              <a:rPr lang="en-US" sz="3600" spc="150" dirty="0">
                <a:solidFill>
                  <a:srgbClr val="1B3640"/>
                </a:solidFill>
                <a:latin typeface="Poppins Bold"/>
                <a:ea typeface="Poppins Bold"/>
                <a:cs typeface="Poppins Bold"/>
                <a:sym typeface="Poppins Bold"/>
              </a:rPr>
              <a:t>TEORI ORGANISASI</a:t>
            </a:r>
          </a:p>
        </p:txBody>
      </p:sp>
      <p:sp>
        <p:nvSpPr>
          <p:cNvPr id="21" name="TextBox 21"/>
          <p:cNvSpPr txBox="1"/>
          <p:nvPr/>
        </p:nvSpPr>
        <p:spPr>
          <a:xfrm>
            <a:off x="6153150" y="8877300"/>
            <a:ext cx="16230600" cy="475771"/>
          </a:xfrm>
          <a:prstGeom prst="rect">
            <a:avLst/>
          </a:prstGeom>
        </p:spPr>
        <p:txBody>
          <a:bodyPr lIns="0" tIns="0" rIns="0" bIns="0" rtlCol="0" anchor="t">
            <a:spAutoFit/>
          </a:bodyPr>
          <a:lstStyle/>
          <a:p>
            <a:pPr marL="0" lvl="0" indent="0" algn="l">
              <a:lnSpc>
                <a:spcPts val="4200"/>
              </a:lnSpc>
              <a:spcBef>
                <a:spcPct val="0"/>
              </a:spcBef>
            </a:pPr>
            <a:r>
              <a:rPr lang="en-US" sz="2000" u="none" strike="noStrike" spc="150" dirty="0" err="1">
                <a:solidFill>
                  <a:srgbClr val="1B3640"/>
                </a:solidFill>
                <a:latin typeface="Poppins"/>
                <a:ea typeface="Poppins"/>
                <a:cs typeface="Poppins"/>
                <a:sym typeface="Poppins"/>
              </a:rPr>
              <a:t>Tahun</a:t>
            </a:r>
            <a:r>
              <a:rPr lang="en-US" sz="2000" u="none" strike="noStrike" spc="150" dirty="0">
                <a:solidFill>
                  <a:srgbClr val="1B3640"/>
                </a:solidFill>
                <a:latin typeface="Poppins"/>
                <a:ea typeface="Poppins"/>
                <a:cs typeface="Poppins"/>
                <a:sym typeface="Poppins"/>
              </a:rPr>
              <a:t> </a:t>
            </a:r>
            <a:r>
              <a:rPr lang="en-US" sz="2000" u="none" strike="noStrike" spc="150" dirty="0" err="1">
                <a:solidFill>
                  <a:srgbClr val="1B3640"/>
                </a:solidFill>
                <a:latin typeface="Poppins"/>
                <a:ea typeface="Poppins"/>
                <a:cs typeface="Poppins"/>
                <a:sym typeface="Poppins"/>
              </a:rPr>
              <a:t>Ajaran</a:t>
            </a:r>
            <a:r>
              <a:rPr lang="en-US" sz="2000" u="none" strike="noStrike" spc="150" dirty="0">
                <a:solidFill>
                  <a:srgbClr val="1B3640"/>
                </a:solidFill>
                <a:latin typeface="Poppins"/>
                <a:ea typeface="Poppins"/>
                <a:cs typeface="Poppins"/>
                <a:sym typeface="Poppins"/>
              </a:rPr>
              <a:t> 2024/2025</a:t>
            </a:r>
          </a:p>
        </p:txBody>
      </p:sp>
      <p:sp>
        <p:nvSpPr>
          <p:cNvPr id="22" name="TextBox 22"/>
          <p:cNvSpPr txBox="1"/>
          <p:nvPr/>
        </p:nvSpPr>
        <p:spPr>
          <a:xfrm>
            <a:off x="12317334" y="7801204"/>
            <a:ext cx="6534605" cy="798829"/>
          </a:xfrm>
          <a:prstGeom prst="rect">
            <a:avLst/>
          </a:prstGeom>
        </p:spPr>
        <p:txBody>
          <a:bodyPr lIns="0" tIns="0" rIns="0" bIns="0" rtlCol="0" anchor="t">
            <a:spAutoFit/>
          </a:bodyPr>
          <a:lstStyle/>
          <a:p>
            <a:pPr marL="0" lvl="0" indent="0" algn="l">
              <a:lnSpc>
                <a:spcPts val="3220"/>
              </a:lnSpc>
              <a:spcBef>
                <a:spcPct val="0"/>
              </a:spcBef>
            </a:pPr>
            <a:r>
              <a:rPr lang="en-US" sz="2300" spc="115">
                <a:solidFill>
                  <a:srgbClr val="1B3640"/>
                </a:solidFill>
                <a:latin typeface="Poppins"/>
                <a:ea typeface="Poppins"/>
                <a:cs typeface="Poppins"/>
                <a:sym typeface="Poppins"/>
              </a:rPr>
              <a:t>Anak Agung Gde Brahmantya Murti, S.I.P., MPA</a:t>
            </a:r>
          </a:p>
        </p:txBody>
      </p:sp>
      <p:sp>
        <p:nvSpPr>
          <p:cNvPr id="23" name="TextBox 23"/>
          <p:cNvSpPr txBox="1"/>
          <p:nvPr/>
        </p:nvSpPr>
        <p:spPr>
          <a:xfrm>
            <a:off x="294962" y="363184"/>
            <a:ext cx="4611556" cy="706925"/>
          </a:xfrm>
          <a:prstGeom prst="rect">
            <a:avLst/>
          </a:prstGeom>
        </p:spPr>
        <p:txBody>
          <a:bodyPr lIns="0" tIns="0" rIns="0" bIns="0" rtlCol="0" anchor="t">
            <a:spAutoFit/>
          </a:bodyPr>
          <a:lstStyle/>
          <a:p>
            <a:pPr marL="0" lvl="0" indent="0" algn="l">
              <a:lnSpc>
                <a:spcPts val="5451"/>
              </a:lnSpc>
              <a:spcBef>
                <a:spcPct val="0"/>
              </a:spcBef>
            </a:pPr>
            <a:r>
              <a:rPr lang="en-US" sz="4955" spc="49" dirty="0">
                <a:solidFill>
                  <a:srgbClr val="1B3640"/>
                </a:solidFill>
                <a:latin typeface="Poppins Bold"/>
                <a:ea typeface="Poppins Bold"/>
                <a:cs typeface="Poppins Bold"/>
                <a:sym typeface="Poppins Bold"/>
              </a:rPr>
              <a:t>P4</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48281" y="1219200"/>
            <a:ext cx="14179491" cy="9515185"/>
          </a:xfrm>
          <a:custGeom>
            <a:avLst/>
            <a:gdLst/>
            <a:ahLst/>
            <a:cxnLst/>
            <a:rect l="l" t="t" r="r" b="b"/>
            <a:pathLst>
              <a:path w="14179491" h="9515185">
                <a:moveTo>
                  <a:pt x="0" y="0"/>
                </a:moveTo>
                <a:lnTo>
                  <a:pt x="14179491" y="0"/>
                </a:lnTo>
                <a:lnTo>
                  <a:pt x="14179491" y="9515185"/>
                </a:lnTo>
                <a:lnTo>
                  <a:pt x="0" y="9515185"/>
                </a:lnTo>
                <a:lnTo>
                  <a:pt x="0" y="0"/>
                </a:lnTo>
                <a:close/>
              </a:path>
            </a:pathLst>
          </a:custGeom>
          <a:blipFill>
            <a:blip r:embed="rId2"/>
            <a:stretch>
              <a:fillRect/>
            </a:stretch>
          </a:blipFill>
        </p:spPr>
      </p:sp>
      <p:sp>
        <p:nvSpPr>
          <p:cNvPr id="3" name="AutoShape 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7" name="Freeform 13">
            <a:extLst>
              <a:ext uri="{FF2B5EF4-FFF2-40B4-BE49-F238E27FC236}">
                <a16:creationId xmlns:a16="http://schemas.microsoft.com/office/drawing/2014/main" id="{BE1CAE4E-9BFD-41C4-AC60-3C4AC00E10D6}"/>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8" name="Freeform 14">
            <a:extLst>
              <a:ext uri="{FF2B5EF4-FFF2-40B4-BE49-F238E27FC236}">
                <a16:creationId xmlns:a16="http://schemas.microsoft.com/office/drawing/2014/main" id="{56F61B4B-6C5E-4986-BB7B-0213B6B9F13F}"/>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9" name="Freeform 15">
            <a:extLst>
              <a:ext uri="{FF2B5EF4-FFF2-40B4-BE49-F238E27FC236}">
                <a16:creationId xmlns:a16="http://schemas.microsoft.com/office/drawing/2014/main" id="{587BF2B6-0806-4D02-A40F-55403A47B508}"/>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3" name="Group 3"/>
          <p:cNvGrpSpPr/>
          <p:nvPr/>
        </p:nvGrpSpPr>
        <p:grpSpPr>
          <a:xfrm>
            <a:off x="1043082" y="1877573"/>
            <a:ext cx="16216218" cy="1418896"/>
            <a:chOff x="0" y="0"/>
            <a:chExt cx="4270938" cy="373701"/>
          </a:xfrm>
        </p:grpSpPr>
        <p:sp>
          <p:nvSpPr>
            <p:cNvPr id="4" name="Freeform 4"/>
            <p:cNvSpPr/>
            <p:nvPr/>
          </p:nvSpPr>
          <p:spPr>
            <a:xfrm>
              <a:off x="0" y="0"/>
              <a:ext cx="4270938" cy="373701"/>
            </a:xfrm>
            <a:custGeom>
              <a:avLst/>
              <a:gdLst/>
              <a:ahLst/>
              <a:cxnLst/>
              <a:rect l="l" t="t" r="r" b="b"/>
              <a:pathLst>
                <a:path w="4270938" h="373701">
                  <a:moveTo>
                    <a:pt x="0" y="0"/>
                  </a:moveTo>
                  <a:lnTo>
                    <a:pt x="4270938" y="0"/>
                  </a:lnTo>
                  <a:lnTo>
                    <a:pt x="4270938" y="373701"/>
                  </a:lnTo>
                  <a:lnTo>
                    <a:pt x="0" y="373701"/>
                  </a:lnTo>
                  <a:close/>
                </a:path>
              </a:pathLst>
            </a:custGeom>
            <a:solidFill>
              <a:srgbClr val="EC791E"/>
            </a:solidFill>
          </p:spPr>
        </p:sp>
        <p:sp>
          <p:nvSpPr>
            <p:cNvPr id="5" name="TextBox 5"/>
            <p:cNvSpPr txBox="1"/>
            <p:nvPr/>
          </p:nvSpPr>
          <p:spPr>
            <a:xfrm>
              <a:off x="0" y="-38100"/>
              <a:ext cx="4270938" cy="41180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43082" y="3993243"/>
            <a:ext cx="5124770" cy="5783686"/>
            <a:chOff x="0" y="0"/>
            <a:chExt cx="1367124" cy="1542901"/>
          </a:xfrm>
        </p:grpSpPr>
        <p:sp>
          <p:nvSpPr>
            <p:cNvPr id="7" name="Freeform 7"/>
            <p:cNvSpPr/>
            <p:nvPr/>
          </p:nvSpPr>
          <p:spPr>
            <a:xfrm>
              <a:off x="0" y="0"/>
              <a:ext cx="1367124" cy="1542901"/>
            </a:xfrm>
            <a:custGeom>
              <a:avLst/>
              <a:gdLst/>
              <a:ahLst/>
              <a:cxnLst/>
              <a:rect l="l" t="t" r="r" b="b"/>
              <a:pathLst>
                <a:path w="1367124" h="1542901">
                  <a:moveTo>
                    <a:pt x="0" y="0"/>
                  </a:moveTo>
                  <a:lnTo>
                    <a:pt x="1367124" y="0"/>
                  </a:lnTo>
                  <a:lnTo>
                    <a:pt x="1367124" y="1542901"/>
                  </a:lnTo>
                  <a:lnTo>
                    <a:pt x="0" y="1542901"/>
                  </a:lnTo>
                  <a:close/>
                </a:path>
              </a:pathLst>
            </a:custGeom>
            <a:solidFill>
              <a:srgbClr val="FFDE59"/>
            </a:solidFill>
            <a:ln w="38100" cap="sq">
              <a:solidFill>
                <a:srgbClr val="1B3640"/>
              </a:solidFill>
              <a:prstDash val="solid"/>
              <a:miter/>
            </a:ln>
          </p:spPr>
        </p:sp>
        <p:sp>
          <p:nvSpPr>
            <p:cNvPr id="8" name="TextBox 8"/>
            <p:cNvSpPr txBox="1"/>
            <p:nvPr/>
          </p:nvSpPr>
          <p:spPr>
            <a:xfrm>
              <a:off x="0" y="-38100"/>
              <a:ext cx="1367124" cy="158100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383059" y="3993243"/>
            <a:ext cx="5121249" cy="5783686"/>
            <a:chOff x="0" y="0"/>
            <a:chExt cx="1366184" cy="1542901"/>
          </a:xfrm>
        </p:grpSpPr>
        <p:sp>
          <p:nvSpPr>
            <p:cNvPr id="10" name="Freeform 10"/>
            <p:cNvSpPr/>
            <p:nvPr/>
          </p:nvSpPr>
          <p:spPr>
            <a:xfrm>
              <a:off x="0" y="0"/>
              <a:ext cx="1366184" cy="1542901"/>
            </a:xfrm>
            <a:custGeom>
              <a:avLst/>
              <a:gdLst/>
              <a:ahLst/>
              <a:cxnLst/>
              <a:rect l="l" t="t" r="r" b="b"/>
              <a:pathLst>
                <a:path w="1366184" h="1542901">
                  <a:moveTo>
                    <a:pt x="0" y="0"/>
                  </a:moveTo>
                  <a:lnTo>
                    <a:pt x="1366184" y="0"/>
                  </a:lnTo>
                  <a:lnTo>
                    <a:pt x="1366184" y="1542901"/>
                  </a:lnTo>
                  <a:lnTo>
                    <a:pt x="0" y="1542901"/>
                  </a:lnTo>
                  <a:close/>
                </a:path>
              </a:pathLst>
            </a:custGeom>
            <a:solidFill>
              <a:srgbClr val="FFDE59"/>
            </a:solidFill>
            <a:ln w="38100" cap="sq">
              <a:solidFill>
                <a:srgbClr val="1B3640"/>
              </a:solidFill>
              <a:prstDash val="solid"/>
              <a:miter/>
            </a:ln>
          </p:spPr>
        </p:sp>
        <p:sp>
          <p:nvSpPr>
            <p:cNvPr id="11" name="TextBox 11"/>
            <p:cNvSpPr txBox="1"/>
            <p:nvPr/>
          </p:nvSpPr>
          <p:spPr>
            <a:xfrm>
              <a:off x="0" y="-38100"/>
              <a:ext cx="1366184" cy="1581001"/>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710618" y="3993243"/>
            <a:ext cx="5505004" cy="5783686"/>
            <a:chOff x="0" y="0"/>
            <a:chExt cx="1468558" cy="1542901"/>
          </a:xfrm>
        </p:grpSpPr>
        <p:sp>
          <p:nvSpPr>
            <p:cNvPr id="13" name="Freeform 13"/>
            <p:cNvSpPr/>
            <p:nvPr/>
          </p:nvSpPr>
          <p:spPr>
            <a:xfrm>
              <a:off x="0" y="0"/>
              <a:ext cx="1468558" cy="1542901"/>
            </a:xfrm>
            <a:custGeom>
              <a:avLst/>
              <a:gdLst/>
              <a:ahLst/>
              <a:cxnLst/>
              <a:rect l="l" t="t" r="r" b="b"/>
              <a:pathLst>
                <a:path w="1468558" h="1542901">
                  <a:moveTo>
                    <a:pt x="0" y="0"/>
                  </a:moveTo>
                  <a:lnTo>
                    <a:pt x="1468558" y="0"/>
                  </a:lnTo>
                  <a:lnTo>
                    <a:pt x="1468558" y="1542901"/>
                  </a:lnTo>
                  <a:lnTo>
                    <a:pt x="0" y="1542901"/>
                  </a:lnTo>
                  <a:close/>
                </a:path>
              </a:pathLst>
            </a:custGeom>
            <a:solidFill>
              <a:srgbClr val="FFDE59"/>
            </a:solidFill>
            <a:ln w="38100" cap="sq">
              <a:solidFill>
                <a:srgbClr val="1B3640"/>
              </a:solidFill>
              <a:prstDash val="solid"/>
              <a:miter/>
            </a:ln>
          </p:spPr>
        </p:sp>
        <p:sp>
          <p:nvSpPr>
            <p:cNvPr id="14" name="TextBox 14"/>
            <p:cNvSpPr txBox="1"/>
            <p:nvPr/>
          </p:nvSpPr>
          <p:spPr>
            <a:xfrm>
              <a:off x="0" y="-38100"/>
              <a:ext cx="1468558" cy="1581001"/>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299113" y="2036174"/>
            <a:ext cx="15529331" cy="1471295"/>
          </a:xfrm>
          <a:prstGeom prst="rect">
            <a:avLst/>
          </a:prstGeom>
        </p:spPr>
        <p:txBody>
          <a:bodyPr lIns="0" tIns="0" rIns="0" bIns="0" rtlCol="0" anchor="t">
            <a:spAutoFit/>
          </a:bodyPr>
          <a:lstStyle/>
          <a:p>
            <a:pPr algn="ctr">
              <a:lnSpc>
                <a:spcPts val="2859"/>
              </a:lnSpc>
            </a:pPr>
            <a:r>
              <a:rPr lang="en-US" sz="2599" spc="64">
                <a:solidFill>
                  <a:srgbClr val="FFFFFF"/>
                </a:solidFill>
                <a:latin typeface="Poppins"/>
                <a:ea typeface="Poppins"/>
                <a:cs typeface="Poppins"/>
                <a:sym typeface="Poppins"/>
              </a:rPr>
              <a:t>•Terdapat berbagai jenis teori organisasi dari berbagai literatur dan sumber pustaka. Scott dalam Legaard (2010) yang membagi teori organisasi kedalam tiga level analisis, yaitu: </a:t>
            </a:r>
          </a:p>
          <a:p>
            <a:pPr marL="0" lvl="0" indent="0" algn="ctr">
              <a:lnSpc>
                <a:spcPts val="2859"/>
              </a:lnSpc>
              <a:spcBef>
                <a:spcPct val="0"/>
              </a:spcBef>
            </a:pPr>
            <a:endParaRPr lang="en-US" sz="2599" spc="64">
              <a:solidFill>
                <a:srgbClr val="FFFFFF"/>
              </a:solidFill>
              <a:latin typeface="Poppins"/>
              <a:ea typeface="Poppins"/>
              <a:cs typeface="Poppins"/>
              <a:sym typeface="Poppins"/>
            </a:endParaRPr>
          </a:p>
        </p:txBody>
      </p:sp>
      <p:grpSp>
        <p:nvGrpSpPr>
          <p:cNvPr id="16" name="Group 16"/>
          <p:cNvGrpSpPr/>
          <p:nvPr/>
        </p:nvGrpSpPr>
        <p:grpSpPr>
          <a:xfrm>
            <a:off x="1043082" y="3993243"/>
            <a:ext cx="5124770" cy="1007382"/>
            <a:chOff x="0" y="0"/>
            <a:chExt cx="1367124" cy="268737"/>
          </a:xfrm>
        </p:grpSpPr>
        <p:sp>
          <p:nvSpPr>
            <p:cNvPr id="17" name="Freeform 17"/>
            <p:cNvSpPr/>
            <p:nvPr/>
          </p:nvSpPr>
          <p:spPr>
            <a:xfrm>
              <a:off x="0" y="0"/>
              <a:ext cx="1367124" cy="268737"/>
            </a:xfrm>
            <a:custGeom>
              <a:avLst/>
              <a:gdLst/>
              <a:ahLst/>
              <a:cxnLst/>
              <a:rect l="l" t="t" r="r" b="b"/>
              <a:pathLst>
                <a:path w="1367124" h="268737">
                  <a:moveTo>
                    <a:pt x="0" y="0"/>
                  </a:moveTo>
                  <a:lnTo>
                    <a:pt x="1367124" y="0"/>
                  </a:lnTo>
                  <a:lnTo>
                    <a:pt x="1367124" y="268737"/>
                  </a:lnTo>
                  <a:lnTo>
                    <a:pt x="0" y="268737"/>
                  </a:lnTo>
                  <a:close/>
                </a:path>
              </a:pathLst>
            </a:custGeom>
            <a:solidFill>
              <a:srgbClr val="1B3640"/>
            </a:solidFill>
          </p:spPr>
        </p:sp>
        <p:sp>
          <p:nvSpPr>
            <p:cNvPr id="18" name="TextBox 18"/>
            <p:cNvSpPr txBox="1"/>
            <p:nvPr/>
          </p:nvSpPr>
          <p:spPr>
            <a:xfrm>
              <a:off x="0" y="-38100"/>
              <a:ext cx="1367124" cy="30683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6425134" y="3993243"/>
            <a:ext cx="5047251" cy="1007382"/>
            <a:chOff x="0" y="0"/>
            <a:chExt cx="1346444" cy="268737"/>
          </a:xfrm>
        </p:grpSpPr>
        <p:sp>
          <p:nvSpPr>
            <p:cNvPr id="20" name="Freeform 20"/>
            <p:cNvSpPr/>
            <p:nvPr/>
          </p:nvSpPr>
          <p:spPr>
            <a:xfrm>
              <a:off x="0" y="0"/>
              <a:ext cx="1346444" cy="268737"/>
            </a:xfrm>
            <a:custGeom>
              <a:avLst/>
              <a:gdLst/>
              <a:ahLst/>
              <a:cxnLst/>
              <a:rect l="l" t="t" r="r" b="b"/>
              <a:pathLst>
                <a:path w="1346444" h="268737">
                  <a:moveTo>
                    <a:pt x="0" y="0"/>
                  </a:moveTo>
                  <a:lnTo>
                    <a:pt x="1346444" y="0"/>
                  </a:lnTo>
                  <a:lnTo>
                    <a:pt x="1346444" y="268737"/>
                  </a:lnTo>
                  <a:lnTo>
                    <a:pt x="0" y="268737"/>
                  </a:lnTo>
                  <a:close/>
                </a:path>
              </a:pathLst>
            </a:custGeom>
            <a:solidFill>
              <a:srgbClr val="1B3640"/>
            </a:solidFill>
          </p:spPr>
        </p:sp>
        <p:sp>
          <p:nvSpPr>
            <p:cNvPr id="21" name="TextBox 21"/>
            <p:cNvSpPr txBox="1"/>
            <p:nvPr/>
          </p:nvSpPr>
          <p:spPr>
            <a:xfrm>
              <a:off x="0" y="-38100"/>
              <a:ext cx="1346444" cy="306837"/>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1710618" y="3993243"/>
            <a:ext cx="5505004" cy="1007382"/>
            <a:chOff x="0" y="0"/>
            <a:chExt cx="1468558" cy="268737"/>
          </a:xfrm>
        </p:grpSpPr>
        <p:sp>
          <p:nvSpPr>
            <p:cNvPr id="23" name="Freeform 23"/>
            <p:cNvSpPr/>
            <p:nvPr/>
          </p:nvSpPr>
          <p:spPr>
            <a:xfrm>
              <a:off x="0" y="0"/>
              <a:ext cx="1468558" cy="268737"/>
            </a:xfrm>
            <a:custGeom>
              <a:avLst/>
              <a:gdLst/>
              <a:ahLst/>
              <a:cxnLst/>
              <a:rect l="l" t="t" r="r" b="b"/>
              <a:pathLst>
                <a:path w="1468558" h="268737">
                  <a:moveTo>
                    <a:pt x="0" y="0"/>
                  </a:moveTo>
                  <a:lnTo>
                    <a:pt x="1468558" y="0"/>
                  </a:lnTo>
                  <a:lnTo>
                    <a:pt x="1468558" y="268737"/>
                  </a:lnTo>
                  <a:lnTo>
                    <a:pt x="0" y="268737"/>
                  </a:lnTo>
                  <a:close/>
                </a:path>
              </a:pathLst>
            </a:custGeom>
            <a:solidFill>
              <a:srgbClr val="1B3640"/>
            </a:solidFill>
          </p:spPr>
        </p:sp>
        <p:sp>
          <p:nvSpPr>
            <p:cNvPr id="24" name="TextBox 24"/>
            <p:cNvSpPr txBox="1"/>
            <p:nvPr/>
          </p:nvSpPr>
          <p:spPr>
            <a:xfrm>
              <a:off x="0" y="-38100"/>
              <a:ext cx="1468558" cy="306837"/>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743923" y="4088629"/>
            <a:ext cx="3723088" cy="816610"/>
          </a:xfrm>
          <a:prstGeom prst="rect">
            <a:avLst/>
          </a:prstGeom>
        </p:spPr>
        <p:txBody>
          <a:bodyPr lIns="0" tIns="0" rIns="0" bIns="0" rtlCol="0" anchor="t">
            <a:spAutoFit/>
          </a:bodyPr>
          <a:lstStyle/>
          <a:p>
            <a:pPr marL="0" lvl="0" indent="0" algn="ctr">
              <a:lnSpc>
                <a:spcPts val="3080"/>
              </a:lnSpc>
              <a:spcBef>
                <a:spcPct val="0"/>
              </a:spcBef>
            </a:pPr>
            <a:r>
              <a:rPr lang="en-US" sz="2800" spc="70">
                <a:solidFill>
                  <a:srgbClr val="FFFFFF"/>
                </a:solidFill>
                <a:latin typeface="Poppins Bold"/>
                <a:ea typeface="Poppins Bold"/>
                <a:cs typeface="Poppins Bold"/>
                <a:sym typeface="Poppins Bold"/>
              </a:rPr>
              <a:t>Level Sosial-Psikologi</a:t>
            </a:r>
          </a:p>
        </p:txBody>
      </p:sp>
      <p:sp>
        <p:nvSpPr>
          <p:cNvPr id="26" name="TextBox 26"/>
          <p:cNvSpPr txBox="1"/>
          <p:nvPr/>
        </p:nvSpPr>
        <p:spPr>
          <a:xfrm>
            <a:off x="7082140" y="4241029"/>
            <a:ext cx="3723088" cy="426085"/>
          </a:xfrm>
          <a:prstGeom prst="rect">
            <a:avLst/>
          </a:prstGeom>
        </p:spPr>
        <p:txBody>
          <a:bodyPr lIns="0" tIns="0" rIns="0" bIns="0" rtlCol="0" anchor="t">
            <a:spAutoFit/>
          </a:bodyPr>
          <a:lstStyle/>
          <a:p>
            <a:pPr marL="0" lvl="0" indent="0" algn="ctr">
              <a:lnSpc>
                <a:spcPts val="3080"/>
              </a:lnSpc>
              <a:spcBef>
                <a:spcPct val="0"/>
              </a:spcBef>
            </a:pPr>
            <a:r>
              <a:rPr lang="en-US" sz="2800" spc="70">
                <a:solidFill>
                  <a:srgbClr val="FFFFFF"/>
                </a:solidFill>
                <a:latin typeface="Poppins Bold"/>
                <a:ea typeface="Poppins Bold"/>
                <a:cs typeface="Poppins Bold"/>
                <a:sym typeface="Poppins Bold"/>
              </a:rPr>
              <a:t>Level Struktural</a:t>
            </a:r>
          </a:p>
        </p:txBody>
      </p:sp>
      <p:sp>
        <p:nvSpPr>
          <p:cNvPr id="27" name="TextBox 27"/>
          <p:cNvSpPr txBox="1"/>
          <p:nvPr/>
        </p:nvSpPr>
        <p:spPr>
          <a:xfrm>
            <a:off x="12842258" y="4283892"/>
            <a:ext cx="3723088" cy="426085"/>
          </a:xfrm>
          <a:prstGeom prst="rect">
            <a:avLst/>
          </a:prstGeom>
        </p:spPr>
        <p:txBody>
          <a:bodyPr lIns="0" tIns="0" rIns="0" bIns="0" rtlCol="0" anchor="t">
            <a:spAutoFit/>
          </a:bodyPr>
          <a:lstStyle/>
          <a:p>
            <a:pPr marL="0" lvl="0" indent="0" algn="ctr">
              <a:lnSpc>
                <a:spcPts val="3080"/>
              </a:lnSpc>
              <a:spcBef>
                <a:spcPct val="0"/>
              </a:spcBef>
            </a:pPr>
            <a:r>
              <a:rPr lang="en-US" sz="2800" spc="70">
                <a:solidFill>
                  <a:srgbClr val="FFFFFF"/>
                </a:solidFill>
                <a:latin typeface="Poppins Bold"/>
                <a:ea typeface="Poppins Bold"/>
                <a:cs typeface="Poppins Bold"/>
                <a:sym typeface="Poppins Bold"/>
              </a:rPr>
              <a:t>Level Makro</a:t>
            </a:r>
          </a:p>
        </p:txBody>
      </p:sp>
      <p:sp>
        <p:nvSpPr>
          <p:cNvPr id="28" name="TextBox 28"/>
          <p:cNvSpPr txBox="1"/>
          <p:nvPr/>
        </p:nvSpPr>
        <p:spPr>
          <a:xfrm>
            <a:off x="1299113" y="5229225"/>
            <a:ext cx="4593657" cy="4090035"/>
          </a:xfrm>
          <a:prstGeom prst="rect">
            <a:avLst/>
          </a:prstGeom>
        </p:spPr>
        <p:txBody>
          <a:bodyPr lIns="0" tIns="0" rIns="0" bIns="0" rtlCol="0" anchor="t">
            <a:spAutoFit/>
          </a:bodyPr>
          <a:lstStyle/>
          <a:p>
            <a:pPr algn="ctr">
              <a:lnSpc>
                <a:spcPts val="2939"/>
              </a:lnSpc>
            </a:pPr>
            <a:r>
              <a:rPr lang="en-US" sz="2099">
                <a:solidFill>
                  <a:srgbClr val="1B3640"/>
                </a:solidFill>
                <a:latin typeface="Poppins"/>
                <a:ea typeface="Poppins"/>
                <a:cs typeface="Poppins"/>
                <a:sym typeface="Poppins"/>
              </a:rPr>
              <a:t>Yakni teori organisasi yang berfokus pada hubungan individu dan antar personal/individu dalam organisasi. Pada kelompok teoriini, ahli organisasi berupaya menjelaskan bagaimana orang-orang di dalam organisasi tersebut saling berhubungan untuk mencapai tujuan masing-masing.</a:t>
            </a:r>
          </a:p>
          <a:p>
            <a:pPr algn="ctr">
              <a:lnSpc>
                <a:spcPts val="2939"/>
              </a:lnSpc>
            </a:pPr>
            <a:endParaRPr lang="en-US" sz="2099">
              <a:solidFill>
                <a:srgbClr val="1B3640"/>
              </a:solidFill>
              <a:latin typeface="Poppins"/>
              <a:ea typeface="Poppins"/>
              <a:cs typeface="Poppins"/>
              <a:sym typeface="Poppins"/>
            </a:endParaRPr>
          </a:p>
        </p:txBody>
      </p:sp>
      <p:sp>
        <p:nvSpPr>
          <p:cNvPr id="32" name="TextBox 32"/>
          <p:cNvSpPr txBox="1"/>
          <p:nvPr/>
        </p:nvSpPr>
        <p:spPr>
          <a:xfrm>
            <a:off x="6773899" y="5057775"/>
            <a:ext cx="4457685" cy="4461510"/>
          </a:xfrm>
          <a:prstGeom prst="rect">
            <a:avLst/>
          </a:prstGeom>
        </p:spPr>
        <p:txBody>
          <a:bodyPr lIns="0" tIns="0" rIns="0" bIns="0" rtlCol="0" anchor="t">
            <a:spAutoFit/>
          </a:bodyPr>
          <a:lstStyle/>
          <a:p>
            <a:pPr algn="ctr">
              <a:lnSpc>
                <a:spcPts val="2939"/>
              </a:lnSpc>
              <a:spcBef>
                <a:spcPct val="0"/>
              </a:spcBef>
            </a:pPr>
            <a:r>
              <a:rPr lang="en-US" sz="2099">
                <a:solidFill>
                  <a:srgbClr val="000000"/>
                </a:solidFill>
                <a:latin typeface="Poppins"/>
                <a:ea typeface="Poppins"/>
                <a:cs typeface="Poppins"/>
                <a:sym typeface="Poppins"/>
              </a:rPr>
              <a:t>Yakni teori organisasi yang berfokus pada organisasi secara umum dan subdivisi dari organisasi seperti departemen, tim, dan sebagainya. Pada kelompok teori ini, ahli organisasi menjelaskan bagaimana antar unit dalam organisasi (departemen, bagian, seksi, dll) saling berkaitan untuk mencapai tujuan masing-masing unit tersebut.</a:t>
            </a:r>
          </a:p>
        </p:txBody>
      </p:sp>
      <p:sp>
        <p:nvSpPr>
          <p:cNvPr id="33" name="TextBox 33"/>
          <p:cNvSpPr txBox="1"/>
          <p:nvPr/>
        </p:nvSpPr>
        <p:spPr>
          <a:xfrm>
            <a:off x="12113908" y="5095875"/>
            <a:ext cx="4714536" cy="2975610"/>
          </a:xfrm>
          <a:prstGeom prst="rect">
            <a:avLst/>
          </a:prstGeom>
        </p:spPr>
        <p:txBody>
          <a:bodyPr lIns="0" tIns="0" rIns="0" bIns="0" rtlCol="0" anchor="t">
            <a:spAutoFit/>
          </a:bodyPr>
          <a:lstStyle/>
          <a:p>
            <a:pPr algn="ctr">
              <a:lnSpc>
                <a:spcPts val="2939"/>
              </a:lnSpc>
              <a:spcBef>
                <a:spcPct val="0"/>
              </a:spcBef>
            </a:pPr>
            <a:r>
              <a:rPr lang="en-US" sz="2099">
                <a:solidFill>
                  <a:srgbClr val="000000"/>
                </a:solidFill>
                <a:latin typeface="Poppins"/>
                <a:ea typeface="Poppins"/>
                <a:cs typeface="Poppins"/>
                <a:sym typeface="Poppins"/>
              </a:rPr>
              <a:t>Yakni teori organisasi yang berfokus pada peran organisasi dalam hubungannya dengan organisasi dan komunitas lainnya. Pada level ini, ahli organisasi berupaya menjelaskan hubungan antar organisasi untuk mencapai tujuan masing-masing.</a:t>
            </a:r>
          </a:p>
        </p:txBody>
      </p:sp>
      <p:sp>
        <p:nvSpPr>
          <p:cNvPr id="34" name="Freeform 13">
            <a:extLst>
              <a:ext uri="{FF2B5EF4-FFF2-40B4-BE49-F238E27FC236}">
                <a16:creationId xmlns:a16="http://schemas.microsoft.com/office/drawing/2014/main" id="{B1CACD86-E609-4C6F-BD50-E23D7D4DAC3B}"/>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35" name="Freeform 14">
            <a:extLst>
              <a:ext uri="{FF2B5EF4-FFF2-40B4-BE49-F238E27FC236}">
                <a16:creationId xmlns:a16="http://schemas.microsoft.com/office/drawing/2014/main" id="{1B0EB458-A776-414D-9F49-23C8F17158BA}"/>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36" name="Freeform 15">
            <a:extLst>
              <a:ext uri="{FF2B5EF4-FFF2-40B4-BE49-F238E27FC236}">
                <a16:creationId xmlns:a16="http://schemas.microsoft.com/office/drawing/2014/main" id="{07772F6A-D574-4CF0-8682-8640478F0399}"/>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6" name="Freeform 6"/>
          <p:cNvSpPr/>
          <p:nvPr/>
        </p:nvSpPr>
        <p:spPr>
          <a:xfrm>
            <a:off x="1985342" y="1679435"/>
            <a:ext cx="14962568" cy="8265111"/>
          </a:xfrm>
          <a:custGeom>
            <a:avLst/>
            <a:gdLst/>
            <a:ahLst/>
            <a:cxnLst/>
            <a:rect l="l" t="t" r="r" b="b"/>
            <a:pathLst>
              <a:path w="14962568" h="8265111">
                <a:moveTo>
                  <a:pt x="0" y="0"/>
                </a:moveTo>
                <a:lnTo>
                  <a:pt x="14962568" y="0"/>
                </a:lnTo>
                <a:lnTo>
                  <a:pt x="14962568" y="8265111"/>
                </a:lnTo>
                <a:lnTo>
                  <a:pt x="0" y="8265111"/>
                </a:lnTo>
                <a:lnTo>
                  <a:pt x="0" y="0"/>
                </a:lnTo>
                <a:close/>
              </a:path>
            </a:pathLst>
          </a:custGeom>
          <a:blipFill>
            <a:blip r:embed="rId2"/>
            <a:stretch>
              <a:fillRect/>
            </a:stretch>
          </a:blipFill>
        </p:spPr>
      </p:sp>
      <p:sp>
        <p:nvSpPr>
          <p:cNvPr id="7" name="Freeform 13">
            <a:extLst>
              <a:ext uri="{FF2B5EF4-FFF2-40B4-BE49-F238E27FC236}">
                <a16:creationId xmlns:a16="http://schemas.microsoft.com/office/drawing/2014/main" id="{C6FA1F36-D88F-4FA2-A63E-B1D0D4E5695E}"/>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8" name="Freeform 14">
            <a:extLst>
              <a:ext uri="{FF2B5EF4-FFF2-40B4-BE49-F238E27FC236}">
                <a16:creationId xmlns:a16="http://schemas.microsoft.com/office/drawing/2014/main" id="{04244D02-D5B6-48AC-9390-F80A72AE56AC}"/>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9" name="Freeform 15">
            <a:extLst>
              <a:ext uri="{FF2B5EF4-FFF2-40B4-BE49-F238E27FC236}">
                <a16:creationId xmlns:a16="http://schemas.microsoft.com/office/drawing/2014/main" id="{B2E3DB19-A755-4360-822C-ECF3CE7AEE82}"/>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13959105" y="6151172"/>
            <a:ext cx="5231810" cy="4530511"/>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rgbClr val="000000"/>
              </a:solidFill>
            </a:ln>
          </p:spPr>
        </p:sp>
      </p:grpSp>
      <p:grpSp>
        <p:nvGrpSpPr>
          <p:cNvPr id="7" name="Group 7"/>
          <p:cNvGrpSpPr/>
          <p:nvPr/>
        </p:nvGrpSpPr>
        <p:grpSpPr>
          <a:xfrm>
            <a:off x="-2715080" y="8699931"/>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52423" y="6346868"/>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4" name="Group 14"/>
          <p:cNvGrpSpPr>
            <a:grpSpLocks noChangeAspect="1"/>
          </p:cNvGrpSpPr>
          <p:nvPr/>
        </p:nvGrpSpPr>
        <p:grpSpPr>
          <a:xfrm>
            <a:off x="13959105" y="1464096"/>
            <a:ext cx="5231810" cy="4530511"/>
            <a:chOff x="0" y="0"/>
            <a:chExt cx="4282440" cy="3708400"/>
          </a:xfrm>
        </p:grpSpPr>
        <p:sp>
          <p:nvSpPr>
            <p:cNvPr id="15" name="Freeform 1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16" name="TextBox 16"/>
          <p:cNvSpPr txBox="1"/>
          <p:nvPr/>
        </p:nvSpPr>
        <p:spPr>
          <a:xfrm>
            <a:off x="1028700" y="4087813"/>
            <a:ext cx="16230600" cy="1965322"/>
          </a:xfrm>
          <a:prstGeom prst="rect">
            <a:avLst/>
          </a:prstGeom>
        </p:spPr>
        <p:txBody>
          <a:bodyPr lIns="0" tIns="0" rIns="0" bIns="0" rtlCol="0" anchor="t">
            <a:spAutoFit/>
          </a:bodyPr>
          <a:lstStyle/>
          <a:p>
            <a:pPr marL="0" lvl="0" indent="0" algn="ctr">
              <a:lnSpc>
                <a:spcPts val="14299"/>
              </a:lnSpc>
              <a:spcBef>
                <a:spcPct val="0"/>
              </a:spcBef>
            </a:pPr>
            <a:r>
              <a:rPr lang="en-US" sz="12999" u="none" strike="noStrike" spc="129">
                <a:solidFill>
                  <a:srgbClr val="1B3640"/>
                </a:solidFill>
                <a:latin typeface="Poppins Bold"/>
                <a:ea typeface="Poppins Bold"/>
                <a:cs typeface="Poppins Bold"/>
                <a:sym typeface="Poppins Bold"/>
              </a:rPr>
              <a:t>TERIMA KASIH</a:t>
            </a:r>
          </a:p>
        </p:txBody>
      </p:sp>
      <p:grpSp>
        <p:nvGrpSpPr>
          <p:cNvPr id="17" name="Group 17"/>
          <p:cNvGrpSpPr/>
          <p:nvPr/>
        </p:nvGrpSpPr>
        <p:grpSpPr>
          <a:xfrm>
            <a:off x="-2715080" y="-635632"/>
            <a:ext cx="5231810" cy="4496086"/>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6D1"/>
            </a:solidFill>
            <a:ln cap="sq">
              <a:noFill/>
              <a:prstDash val="solid"/>
              <a:miter/>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959105" y="-3184390"/>
            <a:ext cx="5231810" cy="4496086"/>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a:grpSpLocks noChangeAspect="1"/>
          </p:cNvGrpSpPr>
          <p:nvPr/>
        </p:nvGrpSpPr>
        <p:grpSpPr>
          <a:xfrm>
            <a:off x="-2715080" y="4014937"/>
            <a:ext cx="5231810" cy="4530511"/>
            <a:chOff x="0" y="0"/>
            <a:chExt cx="4282440" cy="3708400"/>
          </a:xfrm>
        </p:grpSpPr>
        <p:sp>
          <p:nvSpPr>
            <p:cNvPr id="24" name="Freeform 2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56908" r="-16071" b="-44149"/>
              </a:stretch>
            </a:blipFill>
          </p:spPr>
        </p:sp>
      </p:grpSp>
      <p:sp>
        <p:nvSpPr>
          <p:cNvPr id="28" name="Freeform 13">
            <a:extLst>
              <a:ext uri="{FF2B5EF4-FFF2-40B4-BE49-F238E27FC236}">
                <a16:creationId xmlns:a16="http://schemas.microsoft.com/office/drawing/2014/main" id="{0159CF53-4B0C-4260-BC31-75D596EB8A9A}"/>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29" name="Freeform 14">
            <a:extLst>
              <a:ext uri="{FF2B5EF4-FFF2-40B4-BE49-F238E27FC236}">
                <a16:creationId xmlns:a16="http://schemas.microsoft.com/office/drawing/2014/main" id="{B1307694-76DD-4198-9F4B-D519E86C1DB9}"/>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30" name="Freeform 15">
            <a:extLst>
              <a:ext uri="{FF2B5EF4-FFF2-40B4-BE49-F238E27FC236}">
                <a16:creationId xmlns:a16="http://schemas.microsoft.com/office/drawing/2014/main" id="{5CBD71C8-0E84-41DA-AD19-5AE977F07863}"/>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 y="2032772"/>
            <a:ext cx="8708937" cy="748528"/>
            <a:chOff x="0" y="0"/>
            <a:chExt cx="2293712" cy="197143"/>
          </a:xfrm>
        </p:grpSpPr>
        <p:sp>
          <p:nvSpPr>
            <p:cNvPr id="3" name="Freeform 3"/>
            <p:cNvSpPr/>
            <p:nvPr/>
          </p:nvSpPr>
          <p:spPr>
            <a:xfrm>
              <a:off x="0" y="0"/>
              <a:ext cx="2293712" cy="197143"/>
            </a:xfrm>
            <a:custGeom>
              <a:avLst/>
              <a:gdLst/>
              <a:ahLst/>
              <a:cxnLst/>
              <a:rect l="l" t="t" r="r" b="b"/>
              <a:pathLst>
                <a:path w="2293712" h="197143">
                  <a:moveTo>
                    <a:pt x="0" y="0"/>
                  </a:moveTo>
                  <a:lnTo>
                    <a:pt x="2293712" y="0"/>
                  </a:lnTo>
                  <a:lnTo>
                    <a:pt x="2293712" y="197143"/>
                  </a:lnTo>
                  <a:lnTo>
                    <a:pt x="0" y="197143"/>
                  </a:lnTo>
                  <a:close/>
                </a:path>
              </a:pathLst>
            </a:custGeom>
            <a:solidFill>
              <a:srgbClr val="FFDE59"/>
            </a:solidFill>
          </p:spPr>
        </p:sp>
        <p:sp>
          <p:nvSpPr>
            <p:cNvPr id="4" name="TextBox 4"/>
            <p:cNvSpPr txBox="1"/>
            <p:nvPr/>
          </p:nvSpPr>
          <p:spPr>
            <a:xfrm>
              <a:off x="0" y="-38100"/>
              <a:ext cx="2293712" cy="2352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517259"/>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091195"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056065" y="2082619"/>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sp>
        <p:nvSpPr>
          <p:cNvPr id="13" name="TextBox 13"/>
          <p:cNvSpPr txBox="1"/>
          <p:nvPr/>
        </p:nvSpPr>
        <p:spPr>
          <a:xfrm>
            <a:off x="665180" y="2188844"/>
            <a:ext cx="7642793" cy="592456"/>
          </a:xfrm>
          <a:prstGeom prst="rect">
            <a:avLst/>
          </a:prstGeom>
        </p:spPr>
        <p:txBody>
          <a:bodyPr lIns="0" tIns="0" rIns="0" bIns="0" rtlCol="0" anchor="t">
            <a:spAutoFit/>
          </a:bodyPr>
          <a:lstStyle/>
          <a:p>
            <a:pPr marL="0" lvl="0" indent="0" algn="l">
              <a:lnSpc>
                <a:spcPts val="4290"/>
              </a:lnSpc>
              <a:spcBef>
                <a:spcPct val="0"/>
              </a:spcBef>
            </a:pPr>
            <a:r>
              <a:rPr lang="en-US" sz="3900" spc="195" dirty="0">
                <a:solidFill>
                  <a:srgbClr val="1B3640"/>
                </a:solidFill>
                <a:latin typeface="Poppins Bold"/>
                <a:ea typeface="Poppins Bold"/>
                <a:cs typeface="Poppins Bold"/>
                <a:sym typeface="Poppins Bold"/>
              </a:rPr>
              <a:t>CAPAIAN PEMBELAJARAN </a:t>
            </a:r>
          </a:p>
        </p:txBody>
      </p:sp>
      <p:sp>
        <p:nvSpPr>
          <p:cNvPr id="14" name="AutoShape 14"/>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5" name="Group 15"/>
          <p:cNvGrpSpPr/>
          <p:nvPr/>
        </p:nvGrpSpPr>
        <p:grpSpPr>
          <a:xfrm>
            <a:off x="16091195" y="4405484"/>
            <a:ext cx="5231810" cy="449608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1" name="Freeform 13">
            <a:extLst>
              <a:ext uri="{FF2B5EF4-FFF2-40B4-BE49-F238E27FC236}">
                <a16:creationId xmlns:a16="http://schemas.microsoft.com/office/drawing/2014/main" id="{1C49F909-2BB6-4831-9167-0BF8C3923B01}"/>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2" name="Freeform 14">
            <a:extLst>
              <a:ext uri="{FF2B5EF4-FFF2-40B4-BE49-F238E27FC236}">
                <a16:creationId xmlns:a16="http://schemas.microsoft.com/office/drawing/2014/main" id="{E689AF5A-603F-40AD-B730-57DF1DB4F820}"/>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3" name="Freeform 15">
            <a:extLst>
              <a:ext uri="{FF2B5EF4-FFF2-40B4-BE49-F238E27FC236}">
                <a16:creationId xmlns:a16="http://schemas.microsoft.com/office/drawing/2014/main" id="{598F12AC-FF6B-4319-8E58-136270BE53D4}"/>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24" name="TextBox 23">
            <a:extLst>
              <a:ext uri="{FF2B5EF4-FFF2-40B4-BE49-F238E27FC236}">
                <a16:creationId xmlns:a16="http://schemas.microsoft.com/office/drawing/2014/main" id="{B0F6F72D-8609-4C6B-92B9-0563776970C5}"/>
              </a:ext>
            </a:extLst>
          </p:cNvPr>
          <p:cNvSpPr txBox="1"/>
          <p:nvPr/>
        </p:nvSpPr>
        <p:spPr>
          <a:xfrm>
            <a:off x="394158" y="3452991"/>
            <a:ext cx="12126609" cy="6186309"/>
          </a:xfrm>
          <a:prstGeom prst="rect">
            <a:avLst/>
          </a:prstGeom>
          <a:noFill/>
        </p:spPr>
        <p:txBody>
          <a:bodyPr wrap="square" rtlCol="0">
            <a:spAutoFit/>
          </a:bodyPr>
          <a:lstStyle/>
          <a:p>
            <a:pPr marL="571500" indent="-571500">
              <a:buFontTx/>
              <a:buChar char="-"/>
            </a:pPr>
            <a:r>
              <a:rPr lang="en-US" sz="4000" dirty="0"/>
              <a:t>[CPL-P1] </a:t>
            </a:r>
            <a:r>
              <a:rPr lang="id-ID" sz="4000" dirty="0"/>
              <a:t>Menguasai konsep teoritis administrasi, organisasi, birokrasi, kebijakan</a:t>
            </a:r>
            <a:r>
              <a:rPr lang="en-US" sz="4000" dirty="0"/>
              <a:t> </a:t>
            </a:r>
            <a:r>
              <a:rPr lang="id-ID" sz="4000" dirty="0"/>
              <a:t>publik, pelayanan publik, perilaku organisasi, keuangan negara, reformasi</a:t>
            </a:r>
            <a:r>
              <a:rPr lang="en-US" sz="4000" dirty="0"/>
              <a:t> </a:t>
            </a:r>
            <a:r>
              <a:rPr lang="id-ID" sz="4000" dirty="0"/>
              <a:t>administrasi, dan</a:t>
            </a:r>
            <a:r>
              <a:rPr lang="en-US" sz="4000" dirty="0"/>
              <a:t> </a:t>
            </a:r>
            <a:r>
              <a:rPr lang="id-ID" sz="4000" dirty="0"/>
              <a:t>governansi publik</a:t>
            </a:r>
            <a:r>
              <a:rPr lang="en-US" sz="4000" dirty="0"/>
              <a:t> </a:t>
            </a:r>
          </a:p>
          <a:p>
            <a:pPr marL="571500" indent="-571500">
              <a:buFontTx/>
              <a:buChar char="-"/>
            </a:pPr>
            <a:r>
              <a:rPr lang="en-US" sz="4000" dirty="0"/>
              <a:t>[CPMK 2] </a:t>
            </a:r>
            <a:r>
              <a:rPr lang="id-ID" sz="4000" dirty="0"/>
              <a:t>Ma</a:t>
            </a:r>
            <a:r>
              <a:rPr lang="en-US" sz="4000" dirty="0" err="1"/>
              <a:t>mpu</a:t>
            </a:r>
            <a:r>
              <a:rPr lang="en-US" sz="4000" dirty="0"/>
              <a:t> </a:t>
            </a:r>
            <a:r>
              <a:rPr lang="en-US" sz="4000" dirty="0" err="1"/>
              <a:t>memahami</a:t>
            </a:r>
            <a:r>
              <a:rPr lang="en-US" sz="4000" dirty="0"/>
              <a:t> dan </a:t>
            </a:r>
            <a:r>
              <a:rPr lang="en-US" sz="4000" dirty="0" err="1"/>
              <a:t>menerapkan</a:t>
            </a:r>
            <a:r>
              <a:rPr lang="en-US" sz="4000" dirty="0"/>
              <a:t> </a:t>
            </a:r>
            <a:r>
              <a:rPr lang="en-US" sz="4000" dirty="0" err="1"/>
              <a:t>konsep</a:t>
            </a:r>
            <a:r>
              <a:rPr lang="en-US" sz="4000" dirty="0"/>
              <a:t>, </a:t>
            </a:r>
            <a:r>
              <a:rPr lang="en-US" sz="4000" dirty="0" err="1"/>
              <a:t>konstruksi</a:t>
            </a:r>
            <a:r>
              <a:rPr lang="en-US" sz="4000" dirty="0"/>
              <a:t>, </a:t>
            </a:r>
            <a:r>
              <a:rPr lang="en-US" sz="4000" dirty="0" err="1"/>
              <a:t>struktur</a:t>
            </a:r>
            <a:r>
              <a:rPr lang="en-US" sz="4000" dirty="0"/>
              <a:t> dan </a:t>
            </a:r>
            <a:r>
              <a:rPr lang="en-US" sz="4000" dirty="0" err="1"/>
              <a:t>desain</a:t>
            </a:r>
            <a:r>
              <a:rPr lang="en-US" sz="4000" dirty="0"/>
              <a:t> </a:t>
            </a:r>
            <a:r>
              <a:rPr lang="en-US" sz="4000" dirty="0" err="1"/>
              <a:t>serta</a:t>
            </a:r>
            <a:r>
              <a:rPr lang="en-US" sz="4000" dirty="0"/>
              <a:t> </a:t>
            </a:r>
            <a:r>
              <a:rPr lang="en-US" sz="4000" dirty="0" err="1"/>
              <a:t>kontroversi</a:t>
            </a:r>
            <a:r>
              <a:rPr lang="en-US" sz="4000" dirty="0"/>
              <a:t> </a:t>
            </a:r>
            <a:r>
              <a:rPr lang="en-US" sz="4000" dirty="0" err="1"/>
              <a:t>mengenai</a:t>
            </a:r>
            <a:r>
              <a:rPr lang="en-US" sz="4000" dirty="0"/>
              <a:t> </a:t>
            </a:r>
            <a:r>
              <a:rPr lang="en-US" sz="4000" dirty="0" err="1"/>
              <a:t>teori</a:t>
            </a:r>
            <a:r>
              <a:rPr lang="en-US" sz="4000" dirty="0"/>
              <a:t> </a:t>
            </a:r>
            <a:r>
              <a:rPr lang="en-US" sz="4000" dirty="0" err="1"/>
              <a:t>organisasi</a:t>
            </a:r>
            <a:r>
              <a:rPr lang="en-US" sz="4000" dirty="0"/>
              <a:t> </a:t>
            </a:r>
          </a:p>
          <a:p>
            <a:pPr marL="571500" indent="-571500">
              <a:buFontTx/>
              <a:buChar char="-"/>
            </a:pPr>
            <a:r>
              <a:rPr lang="en-US" sz="4000" dirty="0"/>
              <a:t>[Sub-CPMK 4] </a:t>
            </a:r>
            <a:r>
              <a:rPr lang="en-US" sz="4000" dirty="0" err="1"/>
              <a:t>Mampu</a:t>
            </a:r>
            <a:r>
              <a:rPr lang="en-US" sz="4000" dirty="0"/>
              <a:t> </a:t>
            </a:r>
            <a:r>
              <a:rPr lang="en-US" sz="4000" dirty="0" err="1"/>
              <a:t>menguraikan</a:t>
            </a:r>
            <a:r>
              <a:rPr lang="en-US" sz="4000" dirty="0"/>
              <a:t> </a:t>
            </a:r>
            <a:r>
              <a:rPr lang="en-US" sz="4000" dirty="0" err="1"/>
              <a:t>kontruksi</a:t>
            </a:r>
            <a:r>
              <a:rPr lang="en-US" sz="4000" dirty="0"/>
              <a:t> </a:t>
            </a:r>
            <a:r>
              <a:rPr lang="en-US" sz="4000" dirty="0" err="1"/>
              <a:t>teori</a:t>
            </a:r>
            <a:r>
              <a:rPr lang="en-US" sz="4000" dirty="0"/>
              <a:t> </a:t>
            </a:r>
            <a:r>
              <a:rPr lang="en-US" sz="4000" dirty="0" err="1"/>
              <a:t>organisasi</a:t>
            </a:r>
            <a:endParaRPr lang="en-US" sz="4000" dirty="0"/>
          </a:p>
          <a:p>
            <a:pPr marL="285750" indent="-285750">
              <a:buFontTx/>
              <a:buChar char="-"/>
            </a:pPr>
            <a:endParaRPr lang="en-US" dirty="0"/>
          </a:p>
          <a:p>
            <a:pPr marL="571500" indent="-571500">
              <a:buFontTx/>
              <a:buChar char="-"/>
            </a:pPr>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3754898" y="3321015"/>
            <a:ext cx="10549603" cy="7023135"/>
          </a:xfrm>
          <a:custGeom>
            <a:avLst/>
            <a:gdLst/>
            <a:ahLst/>
            <a:cxnLst/>
            <a:rect l="l" t="t" r="r" b="b"/>
            <a:pathLst>
              <a:path w="10549603" h="7023135">
                <a:moveTo>
                  <a:pt x="0" y="0"/>
                </a:moveTo>
                <a:lnTo>
                  <a:pt x="10549604" y="0"/>
                </a:lnTo>
                <a:lnTo>
                  <a:pt x="10549604" y="7023135"/>
                </a:lnTo>
                <a:lnTo>
                  <a:pt x="0" y="7023135"/>
                </a:lnTo>
                <a:lnTo>
                  <a:pt x="0" y="0"/>
                </a:lnTo>
                <a:close/>
              </a:path>
            </a:pathLst>
          </a:custGeom>
          <a:blipFill>
            <a:blip r:embed="rId2"/>
            <a:stretch>
              <a:fillRect/>
            </a:stretch>
          </a:blipFill>
        </p:spPr>
      </p:sp>
      <p:sp>
        <p:nvSpPr>
          <p:cNvPr id="6" name="TextBox 6"/>
          <p:cNvSpPr txBox="1"/>
          <p:nvPr/>
        </p:nvSpPr>
        <p:spPr>
          <a:xfrm>
            <a:off x="5229572" y="1906087"/>
            <a:ext cx="7886006" cy="750572"/>
          </a:xfrm>
          <a:prstGeom prst="rect">
            <a:avLst/>
          </a:prstGeom>
        </p:spPr>
        <p:txBody>
          <a:bodyPr lIns="0" tIns="0" rIns="0" bIns="0" rtlCol="0" anchor="t">
            <a:spAutoFit/>
          </a:bodyPr>
          <a:lstStyle/>
          <a:p>
            <a:pPr algn="ctr">
              <a:lnSpc>
                <a:spcPts val="5879"/>
              </a:lnSpc>
              <a:spcBef>
                <a:spcPct val="0"/>
              </a:spcBef>
            </a:pPr>
            <a:r>
              <a:rPr lang="en-US" sz="4199">
                <a:solidFill>
                  <a:srgbClr val="000000"/>
                </a:solidFill>
                <a:latin typeface="Poppins Bold"/>
                <a:ea typeface="Poppins Bold"/>
                <a:cs typeface="Poppins Bold"/>
                <a:sym typeface="Poppins Bold"/>
              </a:rPr>
              <a:t>Layaknya sebuah bangunan</a:t>
            </a:r>
          </a:p>
        </p:txBody>
      </p:sp>
      <p:sp>
        <p:nvSpPr>
          <p:cNvPr id="7" name="AutoShape 7"/>
          <p:cNvSpPr/>
          <p:nvPr/>
        </p:nvSpPr>
        <p:spPr>
          <a:xfrm flipV="1">
            <a:off x="74" y="10206038"/>
            <a:ext cx="18288000" cy="19050"/>
          </a:xfrm>
          <a:prstGeom prst="line">
            <a:avLst/>
          </a:prstGeom>
          <a:ln w="142875" cap="flat">
            <a:solidFill>
              <a:srgbClr val="EC791E"/>
            </a:solidFill>
            <a:prstDash val="solid"/>
            <a:headEnd type="none" w="sm" len="sm"/>
            <a:tailEnd type="none" w="sm" len="sm"/>
          </a:ln>
        </p:spPr>
      </p:sp>
      <p:sp>
        <p:nvSpPr>
          <p:cNvPr id="8" name="Freeform 13">
            <a:extLst>
              <a:ext uri="{FF2B5EF4-FFF2-40B4-BE49-F238E27FC236}">
                <a16:creationId xmlns:a16="http://schemas.microsoft.com/office/drawing/2014/main" id="{529AABAD-1D06-4484-B05F-9E669B26D5CF}"/>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9" name="Freeform 14">
            <a:extLst>
              <a:ext uri="{FF2B5EF4-FFF2-40B4-BE49-F238E27FC236}">
                <a16:creationId xmlns:a16="http://schemas.microsoft.com/office/drawing/2014/main" id="{649D1EAF-A131-4AB1-88B9-577FB1726A8F}"/>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10" name="Freeform 15">
            <a:extLst>
              <a:ext uri="{FF2B5EF4-FFF2-40B4-BE49-F238E27FC236}">
                <a16:creationId xmlns:a16="http://schemas.microsoft.com/office/drawing/2014/main" id="{B74BB400-D6C5-4D24-B786-3F96EA9E0FDC}"/>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3384" y="-425671"/>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052797" y="1929528"/>
            <a:ext cx="5119403" cy="44331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grpSp>
        <p:nvGrpSpPr>
          <p:cNvPr id="7" name="Group 7"/>
          <p:cNvGrpSpPr/>
          <p:nvPr/>
        </p:nvGrpSpPr>
        <p:grpSpPr>
          <a:xfrm>
            <a:off x="-3073384" y="4199862"/>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1" name="TextBox 11"/>
          <p:cNvSpPr txBox="1"/>
          <p:nvPr/>
        </p:nvSpPr>
        <p:spPr>
          <a:xfrm>
            <a:off x="6281268" y="3503184"/>
            <a:ext cx="10978032" cy="3730625"/>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1B3640"/>
                </a:solidFill>
                <a:latin typeface="Poppins"/>
                <a:ea typeface="Poppins"/>
                <a:cs typeface="Poppins"/>
                <a:sym typeface="Poppins"/>
              </a:rPr>
              <a:t>Teori adalah “serangkaian pernyataan yang teratur tentang perilaku atau struktur umum yang diasumsikan berlaku dalam rentang waktu yang sangat luas dan spesifik” (Sutherland, 1975, p. 9)</a:t>
            </a:r>
          </a:p>
          <a:p>
            <a:pPr algn="just">
              <a:lnSpc>
                <a:spcPts val="4900"/>
              </a:lnSpc>
              <a:spcBef>
                <a:spcPct val="0"/>
              </a:spcBef>
            </a:pPr>
            <a:endParaRPr lang="en-US" sz="3500">
              <a:solidFill>
                <a:srgbClr val="1B3640"/>
              </a:solidFill>
              <a:latin typeface="Poppins"/>
              <a:ea typeface="Poppins"/>
              <a:cs typeface="Poppins"/>
              <a:sym typeface="Poppins"/>
            </a:endParaRPr>
          </a:p>
        </p:txBody>
      </p:sp>
      <p:sp>
        <p:nvSpPr>
          <p:cNvPr id="15" name="Freeform 13">
            <a:extLst>
              <a:ext uri="{FF2B5EF4-FFF2-40B4-BE49-F238E27FC236}">
                <a16:creationId xmlns:a16="http://schemas.microsoft.com/office/drawing/2014/main" id="{5EF68901-DBAD-41CA-BA68-F86002E5FAAC}"/>
              </a:ext>
            </a:extLst>
          </p:cNvPr>
          <p:cNvSpPr/>
          <p:nvPr/>
        </p:nvSpPr>
        <p:spPr>
          <a:xfrm>
            <a:off x="6415187" y="417320"/>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6" name="Freeform 14">
            <a:extLst>
              <a:ext uri="{FF2B5EF4-FFF2-40B4-BE49-F238E27FC236}">
                <a16:creationId xmlns:a16="http://schemas.microsoft.com/office/drawing/2014/main" id="{ECD36CDD-04CE-4B87-B0AA-EB03C8CE56DB}"/>
              </a:ext>
            </a:extLst>
          </p:cNvPr>
          <p:cNvSpPr/>
          <p:nvPr/>
        </p:nvSpPr>
        <p:spPr>
          <a:xfrm>
            <a:off x="8136372" y="3597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7" name="Freeform 15">
            <a:extLst>
              <a:ext uri="{FF2B5EF4-FFF2-40B4-BE49-F238E27FC236}">
                <a16:creationId xmlns:a16="http://schemas.microsoft.com/office/drawing/2014/main" id="{8357B191-993F-47DF-B32E-436B1FE425D1}"/>
              </a:ext>
            </a:extLst>
          </p:cNvPr>
          <p:cNvSpPr/>
          <p:nvPr/>
        </p:nvSpPr>
        <p:spPr>
          <a:xfrm>
            <a:off x="9727632" y="335743"/>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08809"/>
            <a:ext cx="18288000" cy="1478191"/>
            <a:chOff x="0" y="0"/>
            <a:chExt cx="24384000" cy="1970922"/>
          </a:xfrm>
        </p:grpSpPr>
        <p:pic>
          <p:nvPicPr>
            <p:cNvPr id="3" name="Picture 3"/>
            <p:cNvPicPr>
              <a:picLocks noChangeAspect="1"/>
            </p:cNvPicPr>
            <p:nvPr/>
          </p:nvPicPr>
          <p:blipFill>
            <a:blip r:embed="rId2"/>
            <a:srcRect t="18966" b="18966"/>
            <a:stretch>
              <a:fillRect/>
            </a:stretch>
          </p:blipFill>
          <p:spPr>
            <a:xfrm>
              <a:off x="0" y="0"/>
              <a:ext cx="4775200" cy="1970922"/>
            </a:xfrm>
            <a:prstGeom prst="rect">
              <a:avLst/>
            </a:prstGeom>
          </p:spPr>
        </p:pic>
        <p:pic>
          <p:nvPicPr>
            <p:cNvPr id="4" name="Picture 4"/>
            <p:cNvPicPr>
              <a:picLocks noChangeAspect="1"/>
            </p:cNvPicPr>
            <p:nvPr/>
          </p:nvPicPr>
          <p:blipFill>
            <a:blip r:embed="rId3"/>
            <a:srcRect t="19044" b="19044"/>
            <a:stretch>
              <a:fillRect/>
            </a:stretch>
          </p:blipFill>
          <p:spPr>
            <a:xfrm>
              <a:off x="4902200" y="0"/>
              <a:ext cx="4775200" cy="1970922"/>
            </a:xfrm>
            <a:prstGeom prst="rect">
              <a:avLst/>
            </a:prstGeom>
          </p:spPr>
        </p:pic>
        <p:pic>
          <p:nvPicPr>
            <p:cNvPr id="5" name="Picture 5"/>
            <p:cNvPicPr>
              <a:picLocks noChangeAspect="1"/>
            </p:cNvPicPr>
            <p:nvPr/>
          </p:nvPicPr>
          <p:blipFill>
            <a:blip r:embed="rId4"/>
            <a:srcRect t="19054" b="19054"/>
            <a:stretch>
              <a:fillRect/>
            </a:stretch>
          </p:blipFill>
          <p:spPr>
            <a:xfrm>
              <a:off x="9804400" y="0"/>
              <a:ext cx="4775200" cy="1970922"/>
            </a:xfrm>
            <a:prstGeom prst="rect">
              <a:avLst/>
            </a:prstGeom>
          </p:spPr>
        </p:pic>
        <p:pic>
          <p:nvPicPr>
            <p:cNvPr id="6" name="Picture 6"/>
            <p:cNvPicPr>
              <a:picLocks noChangeAspect="1"/>
            </p:cNvPicPr>
            <p:nvPr/>
          </p:nvPicPr>
          <p:blipFill>
            <a:blip r:embed="rId5"/>
            <a:srcRect t="19044" b="19044"/>
            <a:stretch>
              <a:fillRect/>
            </a:stretch>
          </p:blipFill>
          <p:spPr>
            <a:xfrm>
              <a:off x="14706600" y="0"/>
              <a:ext cx="4775200" cy="1970922"/>
            </a:xfrm>
            <a:prstGeom prst="rect">
              <a:avLst/>
            </a:prstGeom>
          </p:spPr>
        </p:pic>
        <p:pic>
          <p:nvPicPr>
            <p:cNvPr id="7" name="Picture 7"/>
            <p:cNvPicPr>
              <a:picLocks noChangeAspect="1"/>
            </p:cNvPicPr>
            <p:nvPr/>
          </p:nvPicPr>
          <p:blipFill>
            <a:blip r:embed="rId6"/>
            <a:srcRect t="19044" b="19044"/>
            <a:stretch>
              <a:fillRect/>
            </a:stretch>
          </p:blipFill>
          <p:spPr>
            <a:xfrm>
              <a:off x="19608800" y="0"/>
              <a:ext cx="4775200" cy="1970922"/>
            </a:xfrm>
            <a:prstGeom prst="rect">
              <a:avLst/>
            </a:prstGeom>
          </p:spPr>
        </p:pic>
      </p:grpSp>
      <p:sp>
        <p:nvSpPr>
          <p:cNvPr id="8" name="AutoShape 8"/>
          <p:cNvSpPr/>
          <p:nvPr/>
        </p:nvSpPr>
        <p:spPr>
          <a:xfrm flipV="1">
            <a:off x="9599" y="10225088"/>
            <a:ext cx="18288000" cy="19050"/>
          </a:xfrm>
          <a:prstGeom prst="line">
            <a:avLst/>
          </a:prstGeom>
          <a:ln w="142875" cap="flat">
            <a:solidFill>
              <a:srgbClr val="EC791E"/>
            </a:solidFill>
            <a:prstDash val="solid"/>
            <a:headEnd type="none" w="sm" len="sm"/>
            <a:tailEnd type="none" w="sm" len="sm"/>
          </a:ln>
        </p:spPr>
      </p:sp>
      <p:sp>
        <p:nvSpPr>
          <p:cNvPr id="12" name="TextBox 12"/>
          <p:cNvSpPr txBox="1"/>
          <p:nvPr/>
        </p:nvSpPr>
        <p:spPr>
          <a:xfrm>
            <a:off x="0" y="1971238"/>
            <a:ext cx="6521443" cy="800102"/>
          </a:xfrm>
          <a:prstGeom prst="rect">
            <a:avLst/>
          </a:prstGeom>
        </p:spPr>
        <p:txBody>
          <a:bodyPr lIns="0" tIns="0" rIns="0" bIns="0" rtlCol="0" anchor="t">
            <a:spAutoFit/>
          </a:bodyPr>
          <a:lstStyle/>
          <a:p>
            <a:pPr algn="ctr">
              <a:lnSpc>
                <a:spcPts val="6299"/>
              </a:lnSpc>
              <a:spcBef>
                <a:spcPct val="0"/>
              </a:spcBef>
            </a:pPr>
            <a:r>
              <a:rPr lang="en-US" sz="4499">
                <a:solidFill>
                  <a:srgbClr val="1B3640"/>
                </a:solidFill>
                <a:latin typeface="Poppins Bold"/>
                <a:ea typeface="Poppins Bold"/>
                <a:cs typeface="Poppins Bold"/>
                <a:sym typeface="Poppins Bold"/>
              </a:rPr>
              <a:t>PONDASI: SEJARAH</a:t>
            </a:r>
          </a:p>
        </p:txBody>
      </p:sp>
      <p:sp>
        <p:nvSpPr>
          <p:cNvPr id="13" name="TextBox 13"/>
          <p:cNvSpPr txBox="1"/>
          <p:nvPr/>
        </p:nvSpPr>
        <p:spPr>
          <a:xfrm>
            <a:off x="1701317" y="3046730"/>
            <a:ext cx="15557983" cy="5118736"/>
          </a:xfrm>
          <a:prstGeom prst="rect">
            <a:avLst/>
          </a:prstGeom>
        </p:spPr>
        <p:txBody>
          <a:bodyPr lIns="0" tIns="0" rIns="0" bIns="0" rtlCol="0" anchor="t">
            <a:spAutoFit/>
          </a:bodyPr>
          <a:lstStyle/>
          <a:p>
            <a:pPr marL="777230" lvl="1" indent="-388615" algn="l">
              <a:lnSpc>
                <a:spcPts val="5039"/>
              </a:lnSpc>
              <a:buFont typeface="Arial"/>
              <a:buChar char="•"/>
            </a:pPr>
            <a:r>
              <a:rPr lang="en-US" sz="3599">
                <a:solidFill>
                  <a:srgbClr val="1B3640"/>
                </a:solidFill>
                <a:latin typeface="Poppins"/>
                <a:ea typeface="Poppins"/>
                <a:cs typeface="Poppins"/>
                <a:sym typeface="Poppins"/>
              </a:rPr>
              <a:t>Teori organisasi “ada” akibat dari perubahan teknologi dan sosial di abad ke 19-20 awal</a:t>
            </a:r>
          </a:p>
          <a:p>
            <a:pPr marL="777230" lvl="1" indent="-388615" algn="l">
              <a:lnSpc>
                <a:spcPts val="5039"/>
              </a:lnSpc>
              <a:buFont typeface="Arial"/>
              <a:buChar char="•"/>
            </a:pPr>
            <a:r>
              <a:rPr lang="en-US" sz="3599">
                <a:solidFill>
                  <a:srgbClr val="1B3640"/>
                </a:solidFill>
                <a:latin typeface="Poppins"/>
                <a:ea typeface="Poppins"/>
                <a:cs typeface="Poppins"/>
                <a:sym typeface="Poppins"/>
              </a:rPr>
              <a:t>Sejarah tersebut mendorong lahirnya organisasi yang besar, organisasi formal, sehingga mengakibatkan organisasi menjadi suatu topik yang menarik karena relevan dengan masyarakat.</a:t>
            </a:r>
          </a:p>
          <a:p>
            <a:pPr marL="777230" lvl="1" indent="-388615" algn="l">
              <a:lnSpc>
                <a:spcPts val="5039"/>
              </a:lnSpc>
              <a:buFont typeface="Arial"/>
              <a:buChar char="•"/>
            </a:pPr>
            <a:r>
              <a:rPr lang="en-US" sz="3599">
                <a:solidFill>
                  <a:srgbClr val="1B3640"/>
                </a:solidFill>
                <a:latin typeface="Poppins"/>
                <a:ea typeface="Poppins"/>
                <a:cs typeface="Poppins"/>
                <a:sym typeface="Poppins"/>
              </a:rPr>
              <a:t>Perubahan sosial yang terjadi (dari perkembangan Sejarah) lebih banyak terjadi pada aspek pendidikan, pekerjaan dan spesialisasi, dan teknologi</a:t>
            </a:r>
          </a:p>
        </p:txBody>
      </p:sp>
      <p:sp>
        <p:nvSpPr>
          <p:cNvPr id="14" name="Freeform 13">
            <a:extLst>
              <a:ext uri="{FF2B5EF4-FFF2-40B4-BE49-F238E27FC236}">
                <a16:creationId xmlns:a16="http://schemas.microsoft.com/office/drawing/2014/main" id="{61C4AA39-1D1F-4DB8-B21A-B64B817BFB13}"/>
              </a:ext>
            </a:extLst>
          </p:cNvPr>
          <p:cNvSpPr/>
          <p:nvPr/>
        </p:nvSpPr>
        <p:spPr>
          <a:xfrm>
            <a:off x="6415187" y="264920"/>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7"/>
            <a:stretch>
              <a:fillRect/>
            </a:stretch>
          </a:blipFill>
        </p:spPr>
      </p:sp>
      <p:sp>
        <p:nvSpPr>
          <p:cNvPr id="15" name="Freeform 14">
            <a:extLst>
              <a:ext uri="{FF2B5EF4-FFF2-40B4-BE49-F238E27FC236}">
                <a16:creationId xmlns:a16="http://schemas.microsoft.com/office/drawing/2014/main" id="{A7B5E6B5-25A9-44A4-BBE5-6393E6F2457A}"/>
              </a:ext>
            </a:extLst>
          </p:cNvPr>
          <p:cNvSpPr/>
          <p:nvPr/>
        </p:nvSpPr>
        <p:spPr>
          <a:xfrm>
            <a:off x="8136372" y="2073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8"/>
            <a:stretch>
              <a:fillRect/>
            </a:stretch>
          </a:blipFill>
        </p:spPr>
      </p:sp>
      <p:sp>
        <p:nvSpPr>
          <p:cNvPr id="16" name="Freeform 15">
            <a:extLst>
              <a:ext uri="{FF2B5EF4-FFF2-40B4-BE49-F238E27FC236}">
                <a16:creationId xmlns:a16="http://schemas.microsoft.com/office/drawing/2014/main" id="{15C3329E-2223-41EE-9799-CCEC7466A9EC}"/>
              </a:ext>
            </a:extLst>
          </p:cNvPr>
          <p:cNvSpPr/>
          <p:nvPr/>
        </p:nvSpPr>
        <p:spPr>
          <a:xfrm>
            <a:off x="9727632" y="183343"/>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9"/>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77561"/>
            <a:ext cx="5395619" cy="1203619"/>
            <a:chOff x="0" y="0"/>
            <a:chExt cx="1421068" cy="317003"/>
          </a:xfrm>
        </p:grpSpPr>
        <p:sp>
          <p:nvSpPr>
            <p:cNvPr id="3" name="Freeform 3"/>
            <p:cNvSpPr/>
            <p:nvPr/>
          </p:nvSpPr>
          <p:spPr>
            <a:xfrm>
              <a:off x="0" y="0"/>
              <a:ext cx="1421068" cy="317003"/>
            </a:xfrm>
            <a:custGeom>
              <a:avLst/>
              <a:gdLst/>
              <a:ahLst/>
              <a:cxnLst/>
              <a:rect l="l" t="t" r="r" b="b"/>
              <a:pathLst>
                <a:path w="1421068" h="317003">
                  <a:moveTo>
                    <a:pt x="0" y="0"/>
                  </a:moveTo>
                  <a:lnTo>
                    <a:pt x="1421068" y="0"/>
                  </a:lnTo>
                  <a:lnTo>
                    <a:pt x="1421068" y="317003"/>
                  </a:lnTo>
                  <a:lnTo>
                    <a:pt x="0" y="317003"/>
                  </a:lnTo>
                  <a:close/>
                </a:path>
              </a:pathLst>
            </a:custGeom>
            <a:solidFill>
              <a:srgbClr val="1B3640"/>
            </a:solidFill>
          </p:spPr>
        </p:sp>
        <p:sp>
          <p:nvSpPr>
            <p:cNvPr id="4" name="TextBox 4"/>
            <p:cNvSpPr txBox="1"/>
            <p:nvPr/>
          </p:nvSpPr>
          <p:spPr>
            <a:xfrm>
              <a:off x="0" y="-38100"/>
              <a:ext cx="1421068"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1994707" y="4759768"/>
            <a:ext cx="5414338" cy="46885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87" r="-14987"/>
              </a:stretch>
            </a:blipFill>
          </p:spPr>
        </p:sp>
      </p:grpSp>
      <p:grpSp>
        <p:nvGrpSpPr>
          <p:cNvPr id="7" name="Group 7"/>
          <p:cNvGrpSpPr>
            <a:grpSpLocks noChangeAspect="1"/>
          </p:cNvGrpSpPr>
          <p:nvPr/>
        </p:nvGrpSpPr>
        <p:grpSpPr>
          <a:xfrm>
            <a:off x="16146452" y="7236728"/>
            <a:ext cx="5414338" cy="4688572"/>
            <a:chOff x="0" y="0"/>
            <a:chExt cx="4282440" cy="3708400"/>
          </a:xfrm>
        </p:grpSpPr>
        <p:sp>
          <p:nvSpPr>
            <p:cNvPr id="8" name="Freeform 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solidFill>
            <a:ln w="12700">
              <a:solidFill>
                <a:srgbClr val="FFFF00"/>
              </a:solidFill>
            </a:ln>
          </p:spPr>
        </p:sp>
      </p:grpSp>
      <p:grpSp>
        <p:nvGrpSpPr>
          <p:cNvPr id="9" name="Group 9"/>
          <p:cNvGrpSpPr>
            <a:grpSpLocks noChangeAspect="1"/>
          </p:cNvGrpSpPr>
          <p:nvPr/>
        </p:nvGrpSpPr>
        <p:grpSpPr>
          <a:xfrm>
            <a:off x="16184552" y="2371236"/>
            <a:ext cx="5414338" cy="4688572"/>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1B3640">
                <a:alpha val="30980"/>
              </a:srgbClr>
            </a:solidFill>
            <a:ln w="12700">
              <a:solidFill>
                <a:schemeClr val="bg1">
                  <a:lumMod val="85000"/>
                </a:schemeClr>
              </a:solidFill>
            </a:ln>
          </p:spPr>
        </p:sp>
      </p:grpSp>
      <p:sp>
        <p:nvSpPr>
          <p:cNvPr id="11" name="TextBox 11"/>
          <p:cNvSpPr txBox="1"/>
          <p:nvPr/>
        </p:nvSpPr>
        <p:spPr>
          <a:xfrm>
            <a:off x="514599" y="2401546"/>
            <a:ext cx="4366420" cy="831850"/>
          </a:xfrm>
          <a:prstGeom prst="rect">
            <a:avLst/>
          </a:prstGeom>
        </p:spPr>
        <p:txBody>
          <a:bodyPr lIns="0" tIns="0" rIns="0" bIns="0" rtlCol="0" anchor="t">
            <a:spAutoFit/>
          </a:bodyPr>
          <a:lstStyle/>
          <a:p>
            <a:pPr marL="0" lvl="0" indent="0" algn="l">
              <a:lnSpc>
                <a:spcPts val="6050"/>
              </a:lnSpc>
              <a:spcBef>
                <a:spcPct val="0"/>
              </a:spcBef>
            </a:pPr>
            <a:r>
              <a:rPr lang="en-US" sz="5500" spc="275">
                <a:solidFill>
                  <a:srgbClr val="FFDE59"/>
                </a:solidFill>
                <a:latin typeface="Poppins Bold"/>
                <a:ea typeface="Poppins Bold"/>
                <a:cs typeface="Poppins Bold"/>
                <a:sym typeface="Poppins Bold"/>
              </a:rPr>
              <a:t>PONDASI:</a:t>
            </a:r>
          </a:p>
        </p:txBody>
      </p:sp>
      <p:sp>
        <p:nvSpPr>
          <p:cNvPr id="12" name="TextBox 12"/>
          <p:cNvSpPr txBox="1"/>
          <p:nvPr/>
        </p:nvSpPr>
        <p:spPr>
          <a:xfrm>
            <a:off x="423230" y="3403405"/>
            <a:ext cx="5006857" cy="727713"/>
          </a:xfrm>
          <a:prstGeom prst="rect">
            <a:avLst/>
          </a:prstGeom>
        </p:spPr>
        <p:txBody>
          <a:bodyPr lIns="0" tIns="0" rIns="0" bIns="0" rtlCol="0" anchor="t">
            <a:spAutoFit/>
          </a:bodyPr>
          <a:lstStyle/>
          <a:p>
            <a:pPr marL="0" lvl="0" indent="0" algn="l">
              <a:lnSpc>
                <a:spcPts val="5280"/>
              </a:lnSpc>
              <a:spcBef>
                <a:spcPct val="0"/>
              </a:spcBef>
            </a:pPr>
            <a:r>
              <a:rPr lang="en-US" sz="4800" spc="240">
                <a:solidFill>
                  <a:srgbClr val="1B3640"/>
                </a:solidFill>
                <a:latin typeface="Poppins Bold"/>
                <a:ea typeface="Poppins Bold"/>
                <a:cs typeface="Poppins Bold"/>
                <a:sym typeface="Poppins Bold"/>
              </a:rPr>
              <a:t>EPISTIMOLOGI </a:t>
            </a:r>
          </a:p>
        </p:txBody>
      </p:sp>
      <p:sp>
        <p:nvSpPr>
          <p:cNvPr id="13" name="TextBox 13"/>
          <p:cNvSpPr txBox="1"/>
          <p:nvPr/>
        </p:nvSpPr>
        <p:spPr>
          <a:xfrm>
            <a:off x="329978" y="4418106"/>
            <a:ext cx="11664729" cy="4873830"/>
          </a:xfrm>
          <a:prstGeom prst="rect">
            <a:avLst/>
          </a:prstGeom>
        </p:spPr>
        <p:txBody>
          <a:bodyPr lIns="0" tIns="0" rIns="0" bIns="0" rtlCol="0" anchor="t">
            <a:spAutoFit/>
          </a:bodyPr>
          <a:lstStyle/>
          <a:p>
            <a:pPr marL="591982" lvl="1" indent="-295991" algn="l">
              <a:lnSpc>
                <a:spcPts val="3838"/>
              </a:lnSpc>
              <a:buFont typeface="Arial"/>
              <a:buChar char="•"/>
            </a:pPr>
            <a:r>
              <a:rPr lang="en-US" sz="2741">
                <a:solidFill>
                  <a:srgbClr val="000000"/>
                </a:solidFill>
                <a:latin typeface="Poppins"/>
                <a:ea typeface="Poppins"/>
                <a:cs typeface="Poppins"/>
                <a:sym typeface="Poppins"/>
              </a:rPr>
              <a:t>Teori organisasi dikonstruksikan melalui penyandingan/penggabungan antara sosiologi dengan engineering/managerial</a:t>
            </a:r>
          </a:p>
          <a:p>
            <a:pPr marL="591982" lvl="1" indent="-295991" algn="l">
              <a:lnSpc>
                <a:spcPts val="3838"/>
              </a:lnSpc>
              <a:buFont typeface="Arial"/>
              <a:buChar char="•"/>
            </a:pPr>
            <a:r>
              <a:rPr lang="en-US" sz="2741">
                <a:solidFill>
                  <a:srgbClr val="000000"/>
                </a:solidFill>
                <a:latin typeface="Poppins"/>
                <a:ea typeface="Poppins"/>
                <a:cs typeface="Poppins"/>
                <a:sym typeface="Poppins"/>
              </a:rPr>
              <a:t>Yang dapat menggabungkan sosiologi dengan engineering/managerial adalah paradigma system (1950s)</a:t>
            </a:r>
          </a:p>
          <a:p>
            <a:pPr marL="591982" lvl="1" indent="-295991" algn="l">
              <a:lnSpc>
                <a:spcPts val="3838"/>
              </a:lnSpc>
              <a:buFont typeface="Arial"/>
              <a:buChar char="•"/>
            </a:pPr>
            <a:r>
              <a:rPr lang="en-US" sz="2741">
                <a:solidFill>
                  <a:srgbClr val="000000"/>
                </a:solidFill>
                <a:latin typeface="Poppins"/>
                <a:ea typeface="Poppins"/>
                <a:cs typeface="Poppins"/>
                <a:sym typeface="Poppins"/>
              </a:rPr>
              <a:t>Pada titik ini, organisasi dilihat sebagai sebuah system: yang didesign untuk mencapai tujuan tertentu, cara kerjanya sudah diatur, dan dampak yang dihasilkan terkontrol</a:t>
            </a:r>
          </a:p>
          <a:p>
            <a:pPr marL="591982" lvl="1" indent="-295991" algn="l">
              <a:lnSpc>
                <a:spcPts val="3838"/>
              </a:lnSpc>
              <a:buFont typeface="Arial"/>
              <a:buChar char="•"/>
            </a:pPr>
            <a:r>
              <a:rPr lang="en-US" sz="2741">
                <a:solidFill>
                  <a:srgbClr val="000000"/>
                </a:solidFill>
                <a:latin typeface="Poppins"/>
                <a:ea typeface="Poppins"/>
                <a:cs typeface="Poppins"/>
                <a:sym typeface="Poppins"/>
              </a:rPr>
              <a:t>2 konsep dasar yang menopang paradigma system ini: rasionalitas &amp; ketidakpastian</a:t>
            </a:r>
          </a:p>
        </p:txBody>
      </p:sp>
      <p:sp>
        <p:nvSpPr>
          <p:cNvPr id="17" name="Freeform 13">
            <a:extLst>
              <a:ext uri="{FF2B5EF4-FFF2-40B4-BE49-F238E27FC236}">
                <a16:creationId xmlns:a16="http://schemas.microsoft.com/office/drawing/2014/main" id="{610B39E1-7258-4271-AB74-45D9548825E2}"/>
              </a:ext>
            </a:extLst>
          </p:cNvPr>
          <p:cNvSpPr/>
          <p:nvPr/>
        </p:nvSpPr>
        <p:spPr>
          <a:xfrm>
            <a:off x="6415187" y="264920"/>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18" name="Freeform 14">
            <a:extLst>
              <a:ext uri="{FF2B5EF4-FFF2-40B4-BE49-F238E27FC236}">
                <a16:creationId xmlns:a16="http://schemas.microsoft.com/office/drawing/2014/main" id="{F4D206BA-7308-42CF-A648-4BDEC63FFD77}"/>
              </a:ext>
            </a:extLst>
          </p:cNvPr>
          <p:cNvSpPr/>
          <p:nvPr/>
        </p:nvSpPr>
        <p:spPr>
          <a:xfrm>
            <a:off x="8136372" y="2073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19" name="Freeform 15">
            <a:extLst>
              <a:ext uri="{FF2B5EF4-FFF2-40B4-BE49-F238E27FC236}">
                <a16:creationId xmlns:a16="http://schemas.microsoft.com/office/drawing/2014/main" id="{A54B1246-C204-47A1-B6E6-EE5EC3A7F868}"/>
              </a:ext>
            </a:extLst>
          </p:cNvPr>
          <p:cNvSpPr/>
          <p:nvPr/>
        </p:nvSpPr>
        <p:spPr>
          <a:xfrm>
            <a:off x="9727632" y="183343"/>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44150"/>
            <a:ext cx="9786854" cy="756929"/>
            <a:chOff x="0" y="0"/>
            <a:chExt cx="2577608" cy="199356"/>
          </a:xfrm>
        </p:grpSpPr>
        <p:sp>
          <p:nvSpPr>
            <p:cNvPr id="3" name="Freeform 3"/>
            <p:cNvSpPr/>
            <p:nvPr/>
          </p:nvSpPr>
          <p:spPr>
            <a:xfrm>
              <a:off x="0" y="0"/>
              <a:ext cx="2577608" cy="199356"/>
            </a:xfrm>
            <a:custGeom>
              <a:avLst/>
              <a:gdLst/>
              <a:ahLst/>
              <a:cxnLst/>
              <a:rect l="l" t="t" r="r" b="b"/>
              <a:pathLst>
                <a:path w="2577608" h="199356">
                  <a:moveTo>
                    <a:pt x="0" y="0"/>
                  </a:moveTo>
                  <a:lnTo>
                    <a:pt x="2577608" y="0"/>
                  </a:lnTo>
                  <a:lnTo>
                    <a:pt x="2577608" y="199356"/>
                  </a:lnTo>
                  <a:lnTo>
                    <a:pt x="0" y="199356"/>
                  </a:lnTo>
                  <a:close/>
                </a:path>
              </a:pathLst>
            </a:custGeom>
            <a:solidFill>
              <a:srgbClr val="1B3640"/>
            </a:solidFill>
          </p:spPr>
        </p:sp>
        <p:sp>
          <p:nvSpPr>
            <p:cNvPr id="4" name="TextBox 4"/>
            <p:cNvSpPr txBox="1"/>
            <p:nvPr/>
          </p:nvSpPr>
          <p:spPr>
            <a:xfrm>
              <a:off x="0" y="-38100"/>
              <a:ext cx="2577608"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2667595"/>
            <a:ext cx="9786854" cy="1072240"/>
            <a:chOff x="0" y="0"/>
            <a:chExt cx="2577608" cy="282401"/>
          </a:xfrm>
        </p:grpSpPr>
        <p:sp>
          <p:nvSpPr>
            <p:cNvPr id="6" name="Freeform 6"/>
            <p:cNvSpPr/>
            <p:nvPr/>
          </p:nvSpPr>
          <p:spPr>
            <a:xfrm>
              <a:off x="0" y="0"/>
              <a:ext cx="2577608" cy="282401"/>
            </a:xfrm>
            <a:custGeom>
              <a:avLst/>
              <a:gdLst/>
              <a:ahLst/>
              <a:cxnLst/>
              <a:rect l="l" t="t" r="r" b="b"/>
              <a:pathLst>
                <a:path w="2577608" h="282401">
                  <a:moveTo>
                    <a:pt x="0" y="0"/>
                  </a:moveTo>
                  <a:lnTo>
                    <a:pt x="2577608" y="0"/>
                  </a:lnTo>
                  <a:lnTo>
                    <a:pt x="2577608" y="282401"/>
                  </a:lnTo>
                  <a:lnTo>
                    <a:pt x="0" y="282401"/>
                  </a:lnTo>
                  <a:close/>
                </a:path>
              </a:pathLst>
            </a:custGeom>
            <a:solidFill>
              <a:srgbClr val="FFDE59"/>
            </a:solidFill>
          </p:spPr>
        </p:sp>
        <p:sp>
          <p:nvSpPr>
            <p:cNvPr id="7" name="TextBox 7"/>
            <p:cNvSpPr txBox="1"/>
            <p:nvPr/>
          </p:nvSpPr>
          <p:spPr>
            <a:xfrm>
              <a:off x="0" y="-38100"/>
              <a:ext cx="2577608" cy="32050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113590" y="4676225"/>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1074990" y="7021423"/>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3" name="Group 13"/>
          <p:cNvGrpSpPr/>
          <p:nvPr/>
        </p:nvGrpSpPr>
        <p:grpSpPr>
          <a:xfrm>
            <a:off x="15113590" y="9344289"/>
            <a:ext cx="5231810" cy="4496086"/>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5" name="TextBox 1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7" name="TextBox 17"/>
          <p:cNvSpPr txBox="1"/>
          <p:nvPr/>
        </p:nvSpPr>
        <p:spPr>
          <a:xfrm>
            <a:off x="1028931" y="2020990"/>
            <a:ext cx="10979138" cy="603250"/>
          </a:xfrm>
          <a:prstGeom prst="rect">
            <a:avLst/>
          </a:prstGeom>
        </p:spPr>
        <p:txBody>
          <a:bodyPr lIns="0" tIns="0" rIns="0" bIns="0" rtlCol="0" anchor="t">
            <a:spAutoFit/>
          </a:bodyPr>
          <a:lstStyle/>
          <a:p>
            <a:pPr marL="0" lvl="0" indent="0" algn="l">
              <a:lnSpc>
                <a:spcPts val="4399"/>
              </a:lnSpc>
              <a:spcBef>
                <a:spcPct val="0"/>
              </a:spcBef>
            </a:pPr>
            <a:r>
              <a:rPr lang="en-US" sz="3999" spc="399">
                <a:solidFill>
                  <a:srgbClr val="FFFFFF"/>
                </a:solidFill>
                <a:latin typeface="Poppins Italics"/>
                <a:ea typeface="Poppins Italics"/>
                <a:cs typeface="Poppins Italics"/>
                <a:sym typeface="Poppins Italics"/>
              </a:rPr>
              <a:t>Rasionalitas didalam </a:t>
            </a:r>
          </a:p>
        </p:txBody>
      </p:sp>
      <p:sp>
        <p:nvSpPr>
          <p:cNvPr id="18" name="TextBox 18"/>
          <p:cNvSpPr txBox="1"/>
          <p:nvPr/>
        </p:nvSpPr>
        <p:spPr>
          <a:xfrm>
            <a:off x="1028931" y="2787790"/>
            <a:ext cx="7054993" cy="831850"/>
          </a:xfrm>
          <a:prstGeom prst="rect">
            <a:avLst/>
          </a:prstGeom>
        </p:spPr>
        <p:txBody>
          <a:bodyPr lIns="0" tIns="0" rIns="0" bIns="0" rtlCol="0" anchor="t">
            <a:spAutoFit/>
          </a:bodyPr>
          <a:lstStyle/>
          <a:p>
            <a:pPr marL="0" lvl="0" indent="0" algn="l">
              <a:lnSpc>
                <a:spcPts val="6049"/>
              </a:lnSpc>
              <a:spcBef>
                <a:spcPct val="0"/>
              </a:spcBef>
            </a:pPr>
            <a:r>
              <a:rPr lang="en-US" sz="5499" spc="137">
                <a:solidFill>
                  <a:srgbClr val="1B3640"/>
                </a:solidFill>
                <a:latin typeface="Poppins Bold"/>
                <a:ea typeface="Poppins Bold"/>
                <a:cs typeface="Poppins Bold"/>
                <a:sym typeface="Poppins Bold"/>
              </a:rPr>
              <a:t>TEORI ORGANISASI </a:t>
            </a:r>
          </a:p>
        </p:txBody>
      </p:sp>
      <p:sp>
        <p:nvSpPr>
          <p:cNvPr id="22" name="TextBox 22"/>
          <p:cNvSpPr txBox="1"/>
          <p:nvPr/>
        </p:nvSpPr>
        <p:spPr>
          <a:xfrm>
            <a:off x="608410" y="4148191"/>
            <a:ext cx="10356474" cy="50622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00000"/>
                </a:solidFill>
                <a:latin typeface="Poppins"/>
                <a:ea typeface="Poppins"/>
                <a:cs typeface="Poppins"/>
                <a:sym typeface="Poppins"/>
              </a:rPr>
              <a:t>Rasionalitas menjadi dimensi teknis: “pengetahuan yang utuh tentang segala konsekuensi atas pilihan-pilihan dari kendala sosial yang ada”</a:t>
            </a:r>
          </a:p>
          <a:p>
            <a:pPr algn="l">
              <a:lnSpc>
                <a:spcPts val="4480"/>
              </a:lnSpc>
            </a:pPr>
            <a:endParaRPr lang="en-US" sz="3200">
              <a:solidFill>
                <a:srgbClr val="000000"/>
              </a:solidFill>
              <a:latin typeface="Poppins"/>
              <a:ea typeface="Poppins"/>
              <a:cs typeface="Poppins"/>
              <a:sym typeface="Poppins"/>
            </a:endParaRPr>
          </a:p>
          <a:p>
            <a:pPr marL="690881" lvl="1" indent="-345440" algn="l">
              <a:lnSpc>
                <a:spcPts val="4480"/>
              </a:lnSpc>
              <a:buFont typeface="Arial"/>
              <a:buChar char="•"/>
            </a:pPr>
            <a:r>
              <a:rPr lang="en-US" sz="3200">
                <a:solidFill>
                  <a:srgbClr val="000000"/>
                </a:solidFill>
                <a:latin typeface="Poppins"/>
                <a:ea typeface="Poppins"/>
                <a:cs typeface="Poppins"/>
                <a:sym typeface="Poppins"/>
              </a:rPr>
              <a:t>Pemahaman ini berakar pada asumsi di mana untuk dapat mencapai hasil yang diinginkan sangat bergantung pada hubungan </a:t>
            </a:r>
            <a:r>
              <a:rPr lang="en-US" sz="3200" u="sng">
                <a:solidFill>
                  <a:srgbClr val="000000"/>
                </a:solidFill>
                <a:latin typeface="Poppins"/>
                <a:ea typeface="Poppins"/>
                <a:cs typeface="Poppins"/>
                <a:sym typeface="Poppins"/>
              </a:rPr>
              <a:t>sebab-akibat</a:t>
            </a:r>
          </a:p>
        </p:txBody>
      </p:sp>
      <p:sp>
        <p:nvSpPr>
          <p:cNvPr id="23" name="Freeform 13">
            <a:extLst>
              <a:ext uri="{FF2B5EF4-FFF2-40B4-BE49-F238E27FC236}">
                <a16:creationId xmlns:a16="http://schemas.microsoft.com/office/drawing/2014/main" id="{A287EC3C-BED2-457F-AFD8-930B050E2DD2}"/>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4" name="Freeform 14">
            <a:extLst>
              <a:ext uri="{FF2B5EF4-FFF2-40B4-BE49-F238E27FC236}">
                <a16:creationId xmlns:a16="http://schemas.microsoft.com/office/drawing/2014/main" id="{CC4BD9E9-647B-46DD-8977-D09CEDC02EE3}"/>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5" name="Freeform 15">
            <a:extLst>
              <a:ext uri="{FF2B5EF4-FFF2-40B4-BE49-F238E27FC236}">
                <a16:creationId xmlns:a16="http://schemas.microsoft.com/office/drawing/2014/main" id="{252C5EFA-3F11-48DF-8B95-9C0717CBF8AE}"/>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53868" y="2309591"/>
            <a:ext cx="8067482" cy="756929"/>
            <a:chOff x="0" y="0"/>
            <a:chExt cx="2124769" cy="199356"/>
          </a:xfrm>
        </p:grpSpPr>
        <p:sp>
          <p:nvSpPr>
            <p:cNvPr id="3" name="Freeform 3"/>
            <p:cNvSpPr/>
            <p:nvPr/>
          </p:nvSpPr>
          <p:spPr>
            <a:xfrm>
              <a:off x="0" y="0"/>
              <a:ext cx="2124769" cy="199356"/>
            </a:xfrm>
            <a:custGeom>
              <a:avLst/>
              <a:gdLst/>
              <a:ahLst/>
              <a:cxnLst/>
              <a:rect l="l" t="t" r="r" b="b"/>
              <a:pathLst>
                <a:path w="2124769" h="199356">
                  <a:moveTo>
                    <a:pt x="0" y="0"/>
                  </a:moveTo>
                  <a:lnTo>
                    <a:pt x="2124769" y="0"/>
                  </a:lnTo>
                  <a:lnTo>
                    <a:pt x="2124769" y="199356"/>
                  </a:lnTo>
                  <a:lnTo>
                    <a:pt x="0" y="199356"/>
                  </a:lnTo>
                  <a:close/>
                </a:path>
              </a:pathLst>
            </a:custGeom>
            <a:solidFill>
              <a:srgbClr val="1B3640"/>
            </a:solidFill>
          </p:spPr>
        </p:sp>
        <p:sp>
          <p:nvSpPr>
            <p:cNvPr id="4" name="TextBox 4"/>
            <p:cNvSpPr txBox="1"/>
            <p:nvPr/>
          </p:nvSpPr>
          <p:spPr>
            <a:xfrm>
              <a:off x="0" y="-38100"/>
              <a:ext cx="212476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53868" y="3033035"/>
            <a:ext cx="8067482" cy="1072240"/>
            <a:chOff x="0" y="0"/>
            <a:chExt cx="2124769" cy="282401"/>
          </a:xfrm>
        </p:grpSpPr>
        <p:sp>
          <p:nvSpPr>
            <p:cNvPr id="6" name="Freeform 6"/>
            <p:cNvSpPr/>
            <p:nvPr/>
          </p:nvSpPr>
          <p:spPr>
            <a:xfrm>
              <a:off x="0" y="0"/>
              <a:ext cx="2124769" cy="282401"/>
            </a:xfrm>
            <a:custGeom>
              <a:avLst/>
              <a:gdLst/>
              <a:ahLst/>
              <a:cxnLst/>
              <a:rect l="l" t="t" r="r" b="b"/>
              <a:pathLst>
                <a:path w="2124769" h="282401">
                  <a:moveTo>
                    <a:pt x="0" y="0"/>
                  </a:moveTo>
                  <a:lnTo>
                    <a:pt x="2124769" y="0"/>
                  </a:lnTo>
                  <a:lnTo>
                    <a:pt x="2124769" y="282401"/>
                  </a:lnTo>
                  <a:lnTo>
                    <a:pt x="0" y="282401"/>
                  </a:lnTo>
                  <a:close/>
                </a:path>
              </a:pathLst>
            </a:custGeom>
            <a:solidFill>
              <a:srgbClr val="FFF6D1"/>
            </a:solidFill>
          </p:spPr>
        </p:sp>
        <p:sp>
          <p:nvSpPr>
            <p:cNvPr id="7" name="TextBox 7"/>
            <p:cNvSpPr txBox="1"/>
            <p:nvPr/>
          </p:nvSpPr>
          <p:spPr>
            <a:xfrm>
              <a:off x="0" y="-38100"/>
              <a:ext cx="2124769" cy="32050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680951" y="2386430"/>
            <a:ext cx="5489569" cy="603250"/>
          </a:xfrm>
          <a:prstGeom prst="rect">
            <a:avLst/>
          </a:prstGeom>
        </p:spPr>
        <p:txBody>
          <a:bodyPr lIns="0" tIns="0" rIns="0" bIns="0" rtlCol="0" anchor="t">
            <a:spAutoFit/>
          </a:bodyPr>
          <a:lstStyle/>
          <a:p>
            <a:pPr marL="0" lvl="0" indent="0" algn="just">
              <a:lnSpc>
                <a:spcPts val="4399"/>
              </a:lnSpc>
              <a:spcBef>
                <a:spcPct val="0"/>
              </a:spcBef>
            </a:pPr>
            <a:r>
              <a:rPr lang="en-US" sz="3999" spc="399">
                <a:solidFill>
                  <a:srgbClr val="FFFFFF"/>
                </a:solidFill>
                <a:latin typeface="Poppins Italics"/>
                <a:ea typeface="Poppins Italics"/>
                <a:cs typeface="Poppins Italics"/>
                <a:sym typeface="Poppins Italics"/>
              </a:rPr>
              <a:t>didalam</a:t>
            </a:r>
          </a:p>
        </p:txBody>
      </p:sp>
      <p:sp>
        <p:nvSpPr>
          <p:cNvPr id="9" name="TextBox 9"/>
          <p:cNvSpPr txBox="1"/>
          <p:nvPr/>
        </p:nvSpPr>
        <p:spPr>
          <a:xfrm>
            <a:off x="10353868" y="3153230"/>
            <a:ext cx="7038321" cy="831850"/>
          </a:xfrm>
          <a:prstGeom prst="rect">
            <a:avLst/>
          </a:prstGeom>
        </p:spPr>
        <p:txBody>
          <a:bodyPr lIns="0" tIns="0" rIns="0" bIns="0" rtlCol="0" anchor="t">
            <a:spAutoFit/>
          </a:bodyPr>
          <a:lstStyle/>
          <a:p>
            <a:pPr marL="0" lvl="0" indent="0" algn="r">
              <a:lnSpc>
                <a:spcPts val="6049"/>
              </a:lnSpc>
              <a:spcBef>
                <a:spcPct val="0"/>
              </a:spcBef>
            </a:pPr>
            <a:r>
              <a:rPr lang="en-US" sz="5499" spc="137">
                <a:solidFill>
                  <a:srgbClr val="1B3640"/>
                </a:solidFill>
                <a:latin typeface="Poppins Bold"/>
                <a:ea typeface="Poppins Bold"/>
                <a:cs typeface="Poppins Bold"/>
                <a:sym typeface="Poppins Bold"/>
              </a:rPr>
              <a:t>TEORI ORGANISASI</a:t>
            </a:r>
          </a:p>
        </p:txBody>
      </p:sp>
      <p:sp>
        <p:nvSpPr>
          <p:cNvPr id="10" name="TextBox 10"/>
          <p:cNvSpPr txBox="1"/>
          <p:nvPr/>
        </p:nvSpPr>
        <p:spPr>
          <a:xfrm>
            <a:off x="4710187" y="2678530"/>
            <a:ext cx="5424605" cy="687070"/>
          </a:xfrm>
          <a:prstGeom prst="rect">
            <a:avLst/>
          </a:prstGeom>
        </p:spPr>
        <p:txBody>
          <a:bodyPr lIns="0" tIns="0" rIns="0" bIns="0" rtlCol="0" anchor="t">
            <a:spAutoFit/>
          </a:bodyPr>
          <a:lstStyle/>
          <a:p>
            <a:pPr marL="0" lvl="0" indent="0" algn="r">
              <a:lnSpc>
                <a:spcPts val="5060"/>
              </a:lnSpc>
              <a:spcBef>
                <a:spcPct val="0"/>
              </a:spcBef>
            </a:pPr>
            <a:r>
              <a:rPr lang="en-US" sz="4600" spc="115">
                <a:solidFill>
                  <a:srgbClr val="EC791E"/>
                </a:solidFill>
                <a:latin typeface="Poppins Bold"/>
                <a:ea typeface="Poppins Bold"/>
                <a:cs typeface="Poppins Bold"/>
                <a:sym typeface="Poppins Bold"/>
              </a:rPr>
              <a:t>KETIDAKPASTIAN</a:t>
            </a:r>
          </a:p>
        </p:txBody>
      </p:sp>
      <p:sp>
        <p:nvSpPr>
          <p:cNvPr id="11" name="AutoShape 11"/>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5" name="TextBox 15"/>
          <p:cNvSpPr txBox="1"/>
          <p:nvPr/>
        </p:nvSpPr>
        <p:spPr>
          <a:xfrm>
            <a:off x="1261963" y="5000625"/>
            <a:ext cx="16168326" cy="3842386"/>
          </a:xfrm>
          <a:prstGeom prst="rect">
            <a:avLst/>
          </a:prstGeom>
        </p:spPr>
        <p:txBody>
          <a:bodyPr lIns="0" tIns="0" rIns="0" bIns="0" rtlCol="0" anchor="t">
            <a:spAutoFit/>
          </a:bodyPr>
          <a:lstStyle/>
          <a:p>
            <a:pPr marL="777230" lvl="1" indent="-388615" algn="l">
              <a:lnSpc>
                <a:spcPts val="5039"/>
              </a:lnSpc>
              <a:buFont typeface="Arial"/>
              <a:buChar char="•"/>
            </a:pPr>
            <a:r>
              <a:rPr lang="en-US" sz="3599">
                <a:solidFill>
                  <a:srgbClr val="000000"/>
                </a:solidFill>
                <a:latin typeface="Poppins"/>
                <a:ea typeface="Poppins"/>
                <a:cs typeface="Poppins"/>
                <a:sym typeface="Poppins"/>
              </a:rPr>
              <a:t>Organisasi sebagai sebuah instrument untuk mengurangi ketidakpastian karena kemampuan organisasi dalam menjaga stabilitas, memprediksi, dan presisi. </a:t>
            </a:r>
          </a:p>
          <a:p>
            <a:pPr marL="777230" lvl="1" indent="-388615" algn="l">
              <a:lnSpc>
                <a:spcPts val="5039"/>
              </a:lnSpc>
              <a:buFont typeface="Arial"/>
              <a:buChar char="•"/>
            </a:pPr>
            <a:r>
              <a:rPr lang="en-US" sz="3599">
                <a:solidFill>
                  <a:srgbClr val="000000"/>
                </a:solidFill>
                <a:latin typeface="Poppins"/>
                <a:ea typeface="Poppins"/>
                <a:cs typeface="Poppins"/>
                <a:sym typeface="Poppins"/>
              </a:rPr>
              <a:t>Ketidakpastian melahirkan berbagai strategi dan kerangka kerja untuk melawan, mengurangi, beradaptasi, terhadap ketidakpastian</a:t>
            </a:r>
          </a:p>
        </p:txBody>
      </p:sp>
      <p:sp>
        <p:nvSpPr>
          <p:cNvPr id="16" name="Freeform 13">
            <a:extLst>
              <a:ext uri="{FF2B5EF4-FFF2-40B4-BE49-F238E27FC236}">
                <a16:creationId xmlns:a16="http://schemas.microsoft.com/office/drawing/2014/main" id="{B4282172-D89B-4EE4-A3E3-C87D724E1D01}"/>
              </a:ext>
            </a:extLst>
          </p:cNvPr>
          <p:cNvSpPr/>
          <p:nvPr/>
        </p:nvSpPr>
        <p:spPr>
          <a:xfrm>
            <a:off x="6415187" y="9556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7" name="Freeform 14">
            <a:extLst>
              <a:ext uri="{FF2B5EF4-FFF2-40B4-BE49-F238E27FC236}">
                <a16:creationId xmlns:a16="http://schemas.microsoft.com/office/drawing/2014/main" id="{EA140730-72C2-487C-8348-F1680CD0F730}"/>
              </a:ext>
            </a:extLst>
          </p:cNvPr>
          <p:cNvSpPr/>
          <p:nvPr/>
        </p:nvSpPr>
        <p:spPr>
          <a:xfrm>
            <a:off x="8136372" y="3795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8" name="Freeform 15">
            <a:extLst>
              <a:ext uri="{FF2B5EF4-FFF2-40B4-BE49-F238E27FC236}">
                <a16:creationId xmlns:a16="http://schemas.microsoft.com/office/drawing/2014/main" id="{7184E2ED-7112-4942-B8C2-4DCFB1E91B40}"/>
              </a:ext>
            </a:extLst>
          </p:cNvPr>
          <p:cNvSpPr/>
          <p:nvPr/>
        </p:nvSpPr>
        <p:spPr>
          <a:xfrm>
            <a:off x="9727632" y="1399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381547">
            <a:off x="11421773" y="6523143"/>
            <a:ext cx="4685096" cy="5246370"/>
            <a:chOff x="0" y="0"/>
            <a:chExt cx="6350000" cy="7110730"/>
          </a:xfrm>
        </p:grpSpPr>
        <p:sp>
          <p:nvSpPr>
            <p:cNvPr id="3" name="Freeform 3"/>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t="-16892" b="-16892"/>
              </a:stretch>
            </a:blipFill>
          </p:spPr>
        </p:sp>
      </p:grpSp>
      <p:grpSp>
        <p:nvGrpSpPr>
          <p:cNvPr id="4" name="Group 4"/>
          <p:cNvGrpSpPr>
            <a:grpSpLocks noChangeAspect="1"/>
          </p:cNvGrpSpPr>
          <p:nvPr/>
        </p:nvGrpSpPr>
        <p:grpSpPr>
          <a:xfrm rot="381547">
            <a:off x="6392573" y="7827217"/>
            <a:ext cx="4685096" cy="5246370"/>
            <a:chOff x="0" y="0"/>
            <a:chExt cx="6350000" cy="7110730"/>
          </a:xfrm>
        </p:grpSpPr>
        <p:sp>
          <p:nvSpPr>
            <p:cNvPr id="5" name="Freeform 5"/>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6" name="Group 6"/>
          <p:cNvGrpSpPr>
            <a:grpSpLocks noChangeAspect="1"/>
          </p:cNvGrpSpPr>
          <p:nvPr/>
        </p:nvGrpSpPr>
        <p:grpSpPr>
          <a:xfrm rot="381547">
            <a:off x="1363373" y="9131290"/>
            <a:ext cx="4685096" cy="5246370"/>
            <a:chOff x="0" y="0"/>
            <a:chExt cx="6350000" cy="7110730"/>
          </a:xfrm>
        </p:grpSpPr>
        <p:sp>
          <p:nvSpPr>
            <p:cNvPr id="7" name="Freeform 7"/>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8" name="Group 8"/>
          <p:cNvGrpSpPr>
            <a:grpSpLocks noChangeAspect="1"/>
          </p:cNvGrpSpPr>
          <p:nvPr/>
        </p:nvGrpSpPr>
        <p:grpSpPr>
          <a:xfrm rot="381547">
            <a:off x="7743731" y="-3704905"/>
            <a:ext cx="4685096" cy="5246370"/>
            <a:chOff x="0" y="0"/>
            <a:chExt cx="6350000" cy="7110730"/>
          </a:xfrm>
        </p:grpSpPr>
        <p:sp>
          <p:nvSpPr>
            <p:cNvPr id="9" name="Freeform 9"/>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solidFill>
            </a:ln>
          </p:spPr>
        </p:sp>
      </p:grpSp>
      <p:grpSp>
        <p:nvGrpSpPr>
          <p:cNvPr id="10" name="Group 10"/>
          <p:cNvGrpSpPr>
            <a:grpSpLocks noChangeAspect="1"/>
          </p:cNvGrpSpPr>
          <p:nvPr/>
        </p:nvGrpSpPr>
        <p:grpSpPr>
          <a:xfrm rot="381547">
            <a:off x="2743493" y="-2400831"/>
            <a:ext cx="4685096" cy="5246370"/>
            <a:chOff x="0" y="0"/>
            <a:chExt cx="6350000" cy="7110730"/>
          </a:xfrm>
        </p:grpSpPr>
        <p:sp>
          <p:nvSpPr>
            <p:cNvPr id="11" name="Freeform 11"/>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2" name="Group 12"/>
          <p:cNvGrpSpPr>
            <a:grpSpLocks noChangeAspect="1"/>
          </p:cNvGrpSpPr>
          <p:nvPr/>
        </p:nvGrpSpPr>
        <p:grpSpPr>
          <a:xfrm rot="381547">
            <a:off x="-2218027" y="-1096758"/>
            <a:ext cx="4685096" cy="5246370"/>
            <a:chOff x="0" y="0"/>
            <a:chExt cx="6350000" cy="7110730"/>
          </a:xfrm>
        </p:grpSpPr>
        <p:sp>
          <p:nvSpPr>
            <p:cNvPr id="13" name="Freeform 13"/>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4" name="Group 14"/>
          <p:cNvGrpSpPr>
            <a:grpSpLocks noChangeAspect="1"/>
          </p:cNvGrpSpPr>
          <p:nvPr/>
        </p:nvGrpSpPr>
        <p:grpSpPr>
          <a:xfrm rot="381547">
            <a:off x="16447694" y="5198252"/>
            <a:ext cx="4685096" cy="5246370"/>
            <a:chOff x="0" y="0"/>
            <a:chExt cx="6350000" cy="7110730"/>
          </a:xfrm>
        </p:grpSpPr>
        <p:sp>
          <p:nvSpPr>
            <p:cNvPr id="15" name="Freeform 15"/>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solidFill>
            </a:ln>
          </p:spPr>
        </p:sp>
      </p:grpSp>
      <p:grpSp>
        <p:nvGrpSpPr>
          <p:cNvPr id="16" name="Group 16"/>
          <p:cNvGrpSpPr>
            <a:grpSpLocks noChangeAspect="1"/>
          </p:cNvGrpSpPr>
          <p:nvPr/>
        </p:nvGrpSpPr>
        <p:grpSpPr>
          <a:xfrm rot="381547">
            <a:off x="14916633" y="9131290"/>
            <a:ext cx="4685096" cy="5246370"/>
            <a:chOff x="0" y="0"/>
            <a:chExt cx="6350000" cy="7110730"/>
          </a:xfrm>
        </p:grpSpPr>
        <p:sp>
          <p:nvSpPr>
            <p:cNvPr id="17" name="Freeform 17"/>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18" name="TextBox 18"/>
          <p:cNvSpPr txBox="1"/>
          <p:nvPr/>
        </p:nvSpPr>
        <p:spPr>
          <a:xfrm>
            <a:off x="1028700" y="3515386"/>
            <a:ext cx="16230481" cy="3088641"/>
          </a:xfrm>
          <a:prstGeom prst="rect">
            <a:avLst/>
          </a:prstGeom>
        </p:spPr>
        <p:txBody>
          <a:bodyPr lIns="0" tIns="0" rIns="0" bIns="0" rtlCol="0" anchor="t">
            <a:spAutoFit/>
          </a:bodyPr>
          <a:lstStyle/>
          <a:p>
            <a:pPr marL="626104" lvl="1" indent="-313052" algn="l">
              <a:lnSpc>
                <a:spcPts val="4059"/>
              </a:lnSpc>
              <a:buFont typeface="Arial"/>
              <a:buChar char="•"/>
            </a:pPr>
            <a:r>
              <a:rPr lang="en-US" sz="2899">
                <a:solidFill>
                  <a:srgbClr val="000000"/>
                </a:solidFill>
                <a:latin typeface="Poppins"/>
                <a:ea typeface="Poppins"/>
                <a:cs typeface="Poppins"/>
                <a:sym typeface="Poppins"/>
              </a:rPr>
              <a:t>Sebuah organisasi terdiri dari 3 unsur pokok yakni orang-orang, tujuan, dan struktur. Sehingga fungsi utama organisasi adalah: a) sebagai wadah bagi orang-orang dalam bekerja sama mencapai satu tujuan; b)sebagai wadah bagi orang-orang dalam membentuk perilaku dan budaya organisasi; dan c)sebagai wadah untuk mencapai sasaran yang sulit dicapai seorang diri. Orang-orang dalam organisasi pada akhirnya membentuk struktur yang menunjang pencapaian tujuan.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569</Words>
  <Application>Microsoft Office PowerPoint</Application>
  <PresentationFormat>Custom</PresentationFormat>
  <Paragraphs>41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Poppins Italics</vt:lpstr>
      <vt:lpstr>Poppins</vt:lpstr>
      <vt:lpstr>Calibri</vt:lpstr>
      <vt:lpstr>Arial</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3 - Konstruksi Teori Organisasi</dc:title>
  <cp:lastModifiedBy>dinda kartika</cp:lastModifiedBy>
  <cp:revision>4</cp:revision>
  <dcterms:created xsi:type="dcterms:W3CDTF">2006-08-16T00:00:00Z</dcterms:created>
  <dcterms:modified xsi:type="dcterms:W3CDTF">2024-08-20T02:01:00Z</dcterms:modified>
  <dc:identifier>DAGMSvIaGyU</dc:identifier>
</cp:coreProperties>
</file>