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Arimo Bold" charset="1" panose="020B0704020202020204"/>
      <p:regular r:id="rId19"/>
    </p:embeddedFont>
    <p:embeddedFont>
      <p:font typeface="Heebo" charset="1" panose="000005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notesMasters/notesMaster1.xml" Type="http://schemas.openxmlformats.org/officeDocument/2006/relationships/notesMaster"/><Relationship Id="rId17" Target="theme/theme2.xml" Type="http://schemas.openxmlformats.org/officeDocument/2006/relationships/theme"/><Relationship Id="rId18" Target="notesSlides/notesSlide1.xml" Type="http://schemas.openxmlformats.org/officeDocument/2006/relationships/notes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notesSlides/notesSlide2.xml" Type="http://schemas.openxmlformats.org/officeDocument/2006/relationships/notesSlide"/><Relationship Id="rId22" Target="notesSlides/notesSlide3.xml" Type="http://schemas.openxmlformats.org/officeDocument/2006/relationships/notesSlide"/><Relationship Id="rId23" Target="notesSlides/notesSlide4.xml" Type="http://schemas.openxmlformats.org/officeDocument/2006/relationships/notesSlide"/><Relationship Id="rId24" Target="notesSlides/notesSlide5.xml" Type="http://schemas.openxmlformats.org/officeDocument/2006/relationships/notesSlide"/><Relationship Id="rId25" Target="notesSlides/notesSlide6.xml" Type="http://schemas.openxmlformats.org/officeDocument/2006/relationships/notesSlide"/><Relationship Id="rId26" Target="notesSlides/notesSlide7.xml" Type="http://schemas.openxmlformats.org/officeDocument/2006/relationships/notesSlide"/><Relationship Id="rId27" Target="notesSlides/notesSlide8.xml" Type="http://schemas.openxmlformats.org/officeDocument/2006/relationships/notesSlide"/><Relationship Id="rId28" Target="notesSlides/notesSlide9.xml" Type="http://schemas.openxmlformats.org/officeDocument/2006/relationships/notesSlide"/><Relationship Id="rId29" Target="notesSlides/notesSlide10.xml" Type="http://schemas.openxmlformats.org/officeDocument/2006/relationships/notes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1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0F0F1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16049019" y="9686925"/>
            <a:ext cx="2153256" cy="514350"/>
          </a:xfrm>
          <a:custGeom>
            <a:avLst/>
            <a:gdLst/>
            <a:ahLst/>
            <a:cxnLst/>
            <a:rect r="r" b="b" t="t" l="l"/>
            <a:pathLst>
              <a:path h="514350" w="2153256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 descr="preencoded.png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92238" y="2317105"/>
            <a:ext cx="9445526" cy="2521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25"/>
              </a:lnSpc>
            </a:pPr>
            <a:r>
              <a:rPr lang="en-US" sz="7687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Pengenalan Strategi Dasar TOEFL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2238" y="5178326"/>
            <a:ext cx="9445526" cy="1900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Menghadapi ujian TOEFL memerlukan strategi yang tepat. Dalam sesi pengenalan ini, kita akan mempelajari langkah-langkah dasar untuk mempersiapkan diri secara efektif dan meningkatkan kemungkinan keberhasilan dalam tes.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987475" y="7413872"/>
            <a:ext cx="463154" cy="463154"/>
            <a:chOff x="0" y="0"/>
            <a:chExt cx="617538" cy="61753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17601" cy="617601"/>
            </a:xfrm>
            <a:custGeom>
              <a:avLst/>
              <a:gdLst/>
              <a:ahLst/>
              <a:cxnLst/>
              <a:rect r="r" b="b" t="t" l="l"/>
              <a:pathLst>
                <a:path h="617601" w="617601">
                  <a:moveTo>
                    <a:pt x="0" y="308737"/>
                  </a:moveTo>
                  <a:cubicBezTo>
                    <a:pt x="0" y="138303"/>
                    <a:pt x="138303" y="0"/>
                    <a:pt x="308737" y="0"/>
                  </a:cubicBezTo>
                  <a:cubicBezTo>
                    <a:pt x="310642" y="0"/>
                    <a:pt x="312547" y="889"/>
                    <a:pt x="313690" y="2413"/>
                  </a:cubicBezTo>
                  <a:lnTo>
                    <a:pt x="308737" y="6350"/>
                  </a:lnTo>
                  <a:lnTo>
                    <a:pt x="308737" y="0"/>
                  </a:lnTo>
                  <a:lnTo>
                    <a:pt x="308737" y="6350"/>
                  </a:lnTo>
                  <a:lnTo>
                    <a:pt x="308737" y="0"/>
                  </a:lnTo>
                  <a:cubicBezTo>
                    <a:pt x="479298" y="0"/>
                    <a:pt x="617601" y="138303"/>
                    <a:pt x="617601" y="308737"/>
                  </a:cubicBezTo>
                  <a:cubicBezTo>
                    <a:pt x="617601" y="311150"/>
                    <a:pt x="616204" y="313309"/>
                    <a:pt x="614045" y="314452"/>
                  </a:cubicBezTo>
                  <a:lnTo>
                    <a:pt x="611251" y="308737"/>
                  </a:lnTo>
                  <a:lnTo>
                    <a:pt x="617601" y="308737"/>
                  </a:lnTo>
                  <a:cubicBezTo>
                    <a:pt x="617601" y="479298"/>
                    <a:pt x="479298" y="617474"/>
                    <a:pt x="308864" y="617474"/>
                  </a:cubicBezTo>
                  <a:lnTo>
                    <a:pt x="308864" y="611124"/>
                  </a:lnTo>
                  <a:lnTo>
                    <a:pt x="308864" y="604774"/>
                  </a:lnTo>
                  <a:lnTo>
                    <a:pt x="308864" y="611124"/>
                  </a:lnTo>
                  <a:lnTo>
                    <a:pt x="308864" y="617474"/>
                  </a:lnTo>
                  <a:cubicBezTo>
                    <a:pt x="138303" y="617601"/>
                    <a:pt x="0" y="479298"/>
                    <a:pt x="0" y="308737"/>
                  </a:cubicBezTo>
                  <a:lnTo>
                    <a:pt x="6350" y="308737"/>
                  </a:lnTo>
                  <a:lnTo>
                    <a:pt x="0" y="308737"/>
                  </a:lnTo>
                  <a:moveTo>
                    <a:pt x="12700" y="308737"/>
                  </a:moveTo>
                  <a:lnTo>
                    <a:pt x="6350" y="308737"/>
                  </a:lnTo>
                  <a:lnTo>
                    <a:pt x="12700" y="308737"/>
                  </a:lnTo>
                  <a:cubicBezTo>
                    <a:pt x="12700" y="472313"/>
                    <a:pt x="145288" y="604901"/>
                    <a:pt x="308737" y="604901"/>
                  </a:cubicBezTo>
                  <a:cubicBezTo>
                    <a:pt x="312293" y="604901"/>
                    <a:pt x="315087" y="607695"/>
                    <a:pt x="315087" y="611251"/>
                  </a:cubicBezTo>
                  <a:cubicBezTo>
                    <a:pt x="315087" y="614807"/>
                    <a:pt x="312293" y="617601"/>
                    <a:pt x="308737" y="617601"/>
                  </a:cubicBezTo>
                  <a:cubicBezTo>
                    <a:pt x="305181" y="617601"/>
                    <a:pt x="302387" y="614807"/>
                    <a:pt x="302387" y="611251"/>
                  </a:cubicBezTo>
                  <a:cubicBezTo>
                    <a:pt x="302387" y="607695"/>
                    <a:pt x="305181" y="604901"/>
                    <a:pt x="308737" y="604901"/>
                  </a:cubicBezTo>
                  <a:cubicBezTo>
                    <a:pt x="472313" y="604901"/>
                    <a:pt x="604774" y="472313"/>
                    <a:pt x="604774" y="308864"/>
                  </a:cubicBezTo>
                  <a:cubicBezTo>
                    <a:pt x="604774" y="306451"/>
                    <a:pt x="606171" y="304292"/>
                    <a:pt x="608330" y="303149"/>
                  </a:cubicBezTo>
                  <a:lnTo>
                    <a:pt x="611124" y="308864"/>
                  </a:lnTo>
                  <a:lnTo>
                    <a:pt x="604774" y="308864"/>
                  </a:lnTo>
                  <a:cubicBezTo>
                    <a:pt x="604901" y="145288"/>
                    <a:pt x="472313" y="12700"/>
                    <a:pt x="308737" y="12700"/>
                  </a:cubicBezTo>
                  <a:cubicBezTo>
                    <a:pt x="306832" y="12700"/>
                    <a:pt x="304927" y="11811"/>
                    <a:pt x="303784" y="10287"/>
                  </a:cubicBezTo>
                  <a:lnTo>
                    <a:pt x="308737" y="6350"/>
                  </a:lnTo>
                  <a:lnTo>
                    <a:pt x="308737" y="12700"/>
                  </a:lnTo>
                  <a:cubicBezTo>
                    <a:pt x="145288" y="12700"/>
                    <a:pt x="12700" y="145288"/>
                    <a:pt x="12700" y="3087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2" id="12" descr="preencoded.png"/>
          <p:cNvSpPr/>
          <p:nvPr/>
        </p:nvSpPr>
        <p:spPr>
          <a:xfrm flipH="false" flipV="false" rot="0">
            <a:off x="1001762" y="7428160"/>
            <a:ext cx="434579" cy="434579"/>
          </a:xfrm>
          <a:custGeom>
            <a:avLst/>
            <a:gdLst/>
            <a:ahLst/>
            <a:cxnLst/>
            <a:rect r="r" b="b" t="t" l="l"/>
            <a:pathLst>
              <a:path h="434579" w="434579">
                <a:moveTo>
                  <a:pt x="0" y="0"/>
                </a:moveTo>
                <a:lnTo>
                  <a:pt x="434579" y="0"/>
                </a:lnTo>
                <a:lnTo>
                  <a:pt x="434579" y="434579"/>
                </a:lnTo>
                <a:lnTo>
                  <a:pt x="0" y="4345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587550" y="7321302"/>
            <a:ext cx="2756446" cy="572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4"/>
              </a:lnSpc>
            </a:pPr>
            <a:r>
              <a:rPr lang="en-US" sz="2750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by Rahmad Risan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0F0F1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850237" y="1996082"/>
            <a:ext cx="8813452" cy="943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Kesimpulan dan Rencana Aksi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850237" y="3683348"/>
            <a:ext cx="637877" cy="637878"/>
            <a:chOff x="0" y="0"/>
            <a:chExt cx="850503" cy="8505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0392" cy="850519"/>
            </a:xfrm>
            <a:custGeom>
              <a:avLst/>
              <a:gdLst/>
              <a:ahLst/>
              <a:cxnLst/>
              <a:rect r="r" b="b" t="t" l="l"/>
              <a:pathLst>
                <a:path h="850519" w="850392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793750" y="0"/>
                  </a:lnTo>
                  <a:cubicBezTo>
                    <a:pt x="825119" y="0"/>
                    <a:pt x="850392" y="25400"/>
                    <a:pt x="850392" y="56642"/>
                  </a:cubicBezTo>
                  <a:lnTo>
                    <a:pt x="850392" y="793750"/>
                  </a:lnTo>
                  <a:cubicBezTo>
                    <a:pt x="850392" y="825119"/>
                    <a:pt x="824992" y="850392"/>
                    <a:pt x="793750" y="850392"/>
                  </a:cubicBezTo>
                  <a:lnTo>
                    <a:pt x="56642" y="850392"/>
                  </a:lnTo>
                  <a:cubicBezTo>
                    <a:pt x="25400" y="850519"/>
                    <a:pt x="0" y="825119"/>
                    <a:pt x="0" y="79375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093125" y="3827710"/>
            <a:ext cx="152103" cy="387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312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771632" y="3645248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Ringkasan Strategi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71632" y="4210645"/>
            <a:ext cx="3659684" cy="1900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Pelajari dan praktikkan strategi yang telah dipelajari untuk meningkatkan kemampuan TOEFL.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2714834" y="3683348"/>
            <a:ext cx="637877" cy="637878"/>
            <a:chOff x="0" y="0"/>
            <a:chExt cx="850503" cy="85050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50392" cy="850519"/>
            </a:xfrm>
            <a:custGeom>
              <a:avLst/>
              <a:gdLst/>
              <a:ahLst/>
              <a:cxnLst/>
              <a:rect r="r" b="b" t="t" l="l"/>
              <a:pathLst>
                <a:path h="850519" w="850392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793750" y="0"/>
                  </a:lnTo>
                  <a:cubicBezTo>
                    <a:pt x="825119" y="0"/>
                    <a:pt x="850392" y="25400"/>
                    <a:pt x="850392" y="56642"/>
                  </a:cubicBezTo>
                  <a:lnTo>
                    <a:pt x="850392" y="793750"/>
                  </a:lnTo>
                  <a:cubicBezTo>
                    <a:pt x="850392" y="825119"/>
                    <a:pt x="824992" y="850392"/>
                    <a:pt x="793750" y="850392"/>
                  </a:cubicBezTo>
                  <a:lnTo>
                    <a:pt x="56642" y="850392"/>
                  </a:lnTo>
                  <a:cubicBezTo>
                    <a:pt x="25400" y="850519"/>
                    <a:pt x="0" y="825119"/>
                    <a:pt x="0" y="79375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2928252" y="3827710"/>
            <a:ext cx="211039" cy="387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312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636229" y="3645248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Rencana Latihan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636229" y="4210645"/>
            <a:ext cx="3659684" cy="1900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Buat rencana latihan yang teratur dan konsisten untuk terus mengasah keterampilan.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7850237" y="6713339"/>
            <a:ext cx="637877" cy="637877"/>
            <a:chOff x="0" y="0"/>
            <a:chExt cx="850503" cy="85050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50392" cy="850519"/>
            </a:xfrm>
            <a:custGeom>
              <a:avLst/>
              <a:gdLst/>
              <a:ahLst/>
              <a:cxnLst/>
              <a:rect r="r" b="b" t="t" l="l"/>
              <a:pathLst>
                <a:path h="850519" w="850392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793750" y="0"/>
                  </a:lnTo>
                  <a:cubicBezTo>
                    <a:pt x="825119" y="0"/>
                    <a:pt x="850392" y="25400"/>
                    <a:pt x="850392" y="56642"/>
                  </a:cubicBezTo>
                  <a:lnTo>
                    <a:pt x="850392" y="793750"/>
                  </a:lnTo>
                  <a:cubicBezTo>
                    <a:pt x="850392" y="825119"/>
                    <a:pt x="824992" y="850392"/>
                    <a:pt x="793750" y="850392"/>
                  </a:cubicBezTo>
                  <a:lnTo>
                    <a:pt x="56642" y="850392"/>
                  </a:lnTo>
                  <a:cubicBezTo>
                    <a:pt x="25400" y="850519"/>
                    <a:pt x="0" y="825119"/>
                    <a:pt x="0" y="79375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8066782" y="6857702"/>
            <a:ext cx="204788" cy="387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312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771632" y="6675239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Motivasi Diri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771632" y="7240637"/>
            <a:ext cx="8524131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Pertahankan semangat dan kepercayaan diri dalam menghadapi tes TOEFL.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0F0F1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992238" y="3344615"/>
            <a:ext cx="9115128" cy="943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Memahami struktur tes TOEFL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2238" y="4958358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Listening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92238" y="5637163"/>
            <a:ext cx="4972645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Memahami percakapan dan ceramah dalam bahasa Inggris.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666160" y="4958358"/>
            <a:ext cx="4627215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Structure &amp; Written Expression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666160" y="5637163"/>
            <a:ext cx="4972645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Menguasai tata bahasa dan struktur kalimat yang tepat.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340084" y="4958358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Reading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40084" y="5637163"/>
            <a:ext cx="4972645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Memahami teks akademik dalam bahasa Inggris.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0F0F1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16049019" y="9686925"/>
            <a:ext cx="2153256" cy="514350"/>
          </a:xfrm>
          <a:custGeom>
            <a:avLst/>
            <a:gdLst/>
            <a:ahLst/>
            <a:cxnLst/>
            <a:rect r="r" b="b" t="t" l="l"/>
            <a:pathLst>
              <a:path h="514350" w="2153256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 descr="preencoded.png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92238" y="2006799"/>
            <a:ext cx="9445526" cy="1829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Strategi dalam menghadapi bagian Listening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992238" y="4580036"/>
            <a:ext cx="637878" cy="637877"/>
            <a:chOff x="0" y="0"/>
            <a:chExt cx="850503" cy="8505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50392" cy="850519"/>
            </a:xfrm>
            <a:custGeom>
              <a:avLst/>
              <a:gdLst/>
              <a:ahLst/>
              <a:cxnLst/>
              <a:rect r="r" b="b" t="t" l="l"/>
              <a:pathLst>
                <a:path h="850519" w="850392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793750" y="0"/>
                  </a:lnTo>
                  <a:cubicBezTo>
                    <a:pt x="825119" y="0"/>
                    <a:pt x="850392" y="25400"/>
                    <a:pt x="850392" y="56642"/>
                  </a:cubicBezTo>
                  <a:lnTo>
                    <a:pt x="850392" y="793750"/>
                  </a:lnTo>
                  <a:cubicBezTo>
                    <a:pt x="850392" y="825119"/>
                    <a:pt x="824992" y="850392"/>
                    <a:pt x="793750" y="850392"/>
                  </a:cubicBezTo>
                  <a:lnTo>
                    <a:pt x="56642" y="850392"/>
                  </a:lnTo>
                  <a:cubicBezTo>
                    <a:pt x="25400" y="850519"/>
                    <a:pt x="0" y="825119"/>
                    <a:pt x="0" y="79375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235125" y="4724400"/>
            <a:ext cx="152102" cy="387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312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13632" y="4541936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Konsentrasi Penuh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13632" y="5107335"/>
            <a:ext cx="3659684" cy="144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Fokus dan pahami setiap detail yang disampaikan dalam audio.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5856834" y="4580036"/>
            <a:ext cx="637878" cy="637877"/>
            <a:chOff x="0" y="0"/>
            <a:chExt cx="850503" cy="85050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50392" cy="850519"/>
            </a:xfrm>
            <a:custGeom>
              <a:avLst/>
              <a:gdLst/>
              <a:ahLst/>
              <a:cxnLst/>
              <a:rect r="r" b="b" t="t" l="l"/>
              <a:pathLst>
                <a:path h="850519" w="850392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793750" y="0"/>
                  </a:lnTo>
                  <a:cubicBezTo>
                    <a:pt x="825119" y="0"/>
                    <a:pt x="850392" y="25400"/>
                    <a:pt x="850392" y="56642"/>
                  </a:cubicBezTo>
                  <a:lnTo>
                    <a:pt x="850392" y="793750"/>
                  </a:lnTo>
                  <a:cubicBezTo>
                    <a:pt x="850392" y="825119"/>
                    <a:pt x="824992" y="850392"/>
                    <a:pt x="793750" y="850392"/>
                  </a:cubicBezTo>
                  <a:lnTo>
                    <a:pt x="56642" y="850392"/>
                  </a:lnTo>
                  <a:cubicBezTo>
                    <a:pt x="25400" y="850519"/>
                    <a:pt x="0" y="825119"/>
                    <a:pt x="0" y="79375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6070252" y="4724400"/>
            <a:ext cx="211039" cy="387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312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778229" y="4541936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Identifikasi Kata Kunci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778229" y="5107335"/>
            <a:ext cx="3659684" cy="144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Tandai kata-kata penting yang memberikan petunjuk untuk menjawab pertanyaan.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992238" y="7156400"/>
            <a:ext cx="637878" cy="637877"/>
            <a:chOff x="0" y="0"/>
            <a:chExt cx="850503" cy="85050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50392" cy="850519"/>
            </a:xfrm>
            <a:custGeom>
              <a:avLst/>
              <a:gdLst/>
              <a:ahLst/>
              <a:cxnLst/>
              <a:rect r="r" b="b" t="t" l="l"/>
              <a:pathLst>
                <a:path h="850519" w="850392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793750" y="0"/>
                  </a:lnTo>
                  <a:cubicBezTo>
                    <a:pt x="825119" y="0"/>
                    <a:pt x="850392" y="25400"/>
                    <a:pt x="850392" y="56642"/>
                  </a:cubicBezTo>
                  <a:lnTo>
                    <a:pt x="850392" y="793750"/>
                  </a:lnTo>
                  <a:cubicBezTo>
                    <a:pt x="850392" y="825119"/>
                    <a:pt x="824992" y="850392"/>
                    <a:pt x="793750" y="850392"/>
                  </a:cubicBezTo>
                  <a:lnTo>
                    <a:pt x="56642" y="850392"/>
                  </a:lnTo>
                  <a:cubicBezTo>
                    <a:pt x="25400" y="850519"/>
                    <a:pt x="0" y="825119"/>
                    <a:pt x="0" y="79375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208782" y="7300764"/>
            <a:ext cx="204787" cy="387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312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913632" y="7118300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Persiapan Pengucapan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913632" y="8113662"/>
            <a:ext cx="8524131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Latih pengucapan kata-kata sulit untuk meningkatkan pemahaman.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0F0F1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16049019" y="9686925"/>
            <a:ext cx="2153256" cy="514350"/>
          </a:xfrm>
          <a:custGeom>
            <a:avLst/>
            <a:gdLst/>
            <a:ahLst/>
            <a:cxnLst/>
            <a:rect r="r" b="b" t="t" l="l"/>
            <a:pathLst>
              <a:path h="514350" w="2153256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 descr="preencoded.png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92238" y="1315640"/>
            <a:ext cx="9445526" cy="2715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Teknik dalam mengerjakan bagian Structure &amp; Written Expression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992238" y="4455914"/>
            <a:ext cx="4581079" cy="2540942"/>
            <a:chOff x="0" y="0"/>
            <a:chExt cx="6108105" cy="338792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108192" cy="3387979"/>
            </a:xfrm>
            <a:custGeom>
              <a:avLst/>
              <a:gdLst/>
              <a:ahLst/>
              <a:cxnLst/>
              <a:rect r="r" b="b" t="t" l="l"/>
              <a:pathLst>
                <a:path h="3387979" w="6108192">
                  <a:moveTo>
                    <a:pt x="0" y="56769"/>
                  </a:moveTo>
                  <a:cubicBezTo>
                    <a:pt x="0" y="25400"/>
                    <a:pt x="25400" y="0"/>
                    <a:pt x="56769" y="0"/>
                  </a:cubicBezTo>
                  <a:lnTo>
                    <a:pt x="6051423" y="0"/>
                  </a:lnTo>
                  <a:cubicBezTo>
                    <a:pt x="6082792" y="0"/>
                    <a:pt x="6108192" y="25400"/>
                    <a:pt x="6108192" y="56769"/>
                  </a:cubicBezTo>
                  <a:lnTo>
                    <a:pt x="6108192" y="3331210"/>
                  </a:lnTo>
                  <a:cubicBezTo>
                    <a:pt x="6108192" y="3362579"/>
                    <a:pt x="6082792" y="3387979"/>
                    <a:pt x="6051423" y="3387979"/>
                  </a:cubicBezTo>
                  <a:lnTo>
                    <a:pt x="56769" y="3387979"/>
                  </a:lnTo>
                  <a:cubicBezTo>
                    <a:pt x="25400" y="3387979"/>
                    <a:pt x="0" y="3362579"/>
                    <a:pt x="0" y="333121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275755" y="4701331"/>
            <a:ext cx="3668762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Pemahaman Tata Bahasa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75755" y="5266730"/>
            <a:ext cx="4014044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Kuasai aturan dan pola kalimat yang sering muncul dalam tes.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5856834" y="4455914"/>
            <a:ext cx="4581079" cy="2540942"/>
            <a:chOff x="0" y="0"/>
            <a:chExt cx="6108105" cy="33879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108192" cy="3387979"/>
            </a:xfrm>
            <a:custGeom>
              <a:avLst/>
              <a:gdLst/>
              <a:ahLst/>
              <a:cxnLst/>
              <a:rect r="r" b="b" t="t" l="l"/>
              <a:pathLst>
                <a:path h="3387979" w="6108192">
                  <a:moveTo>
                    <a:pt x="0" y="56769"/>
                  </a:moveTo>
                  <a:cubicBezTo>
                    <a:pt x="0" y="25400"/>
                    <a:pt x="25400" y="0"/>
                    <a:pt x="56769" y="0"/>
                  </a:cubicBezTo>
                  <a:lnTo>
                    <a:pt x="6051423" y="0"/>
                  </a:lnTo>
                  <a:cubicBezTo>
                    <a:pt x="6082792" y="0"/>
                    <a:pt x="6108192" y="25400"/>
                    <a:pt x="6108192" y="56769"/>
                  </a:cubicBezTo>
                  <a:lnTo>
                    <a:pt x="6108192" y="3331210"/>
                  </a:lnTo>
                  <a:cubicBezTo>
                    <a:pt x="6108192" y="3362579"/>
                    <a:pt x="6082792" y="3387979"/>
                    <a:pt x="6051423" y="3387979"/>
                  </a:cubicBezTo>
                  <a:lnTo>
                    <a:pt x="56769" y="3387979"/>
                  </a:lnTo>
                  <a:cubicBezTo>
                    <a:pt x="25400" y="3387979"/>
                    <a:pt x="0" y="3362579"/>
                    <a:pt x="0" y="333121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6140351" y="4701331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Latihan Soal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140351" y="5266730"/>
            <a:ext cx="4014044" cy="144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Perbanyak mengerjakan soal-soal latihan untuk meningkatkan kemampuan.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992238" y="7280374"/>
            <a:ext cx="9445526" cy="1633686"/>
            <a:chOff x="0" y="0"/>
            <a:chExt cx="12594035" cy="217824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593955" cy="2178177"/>
            </a:xfrm>
            <a:custGeom>
              <a:avLst/>
              <a:gdLst/>
              <a:ahLst/>
              <a:cxnLst/>
              <a:rect r="r" b="b" t="t" l="l"/>
              <a:pathLst>
                <a:path h="2178177" w="12593955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12537313" y="0"/>
                  </a:lnTo>
                  <a:cubicBezTo>
                    <a:pt x="12568682" y="0"/>
                    <a:pt x="12593955" y="25400"/>
                    <a:pt x="12593955" y="56642"/>
                  </a:cubicBezTo>
                  <a:lnTo>
                    <a:pt x="12593955" y="2121535"/>
                  </a:lnTo>
                  <a:cubicBezTo>
                    <a:pt x="12593955" y="2152904"/>
                    <a:pt x="12568555" y="2178177"/>
                    <a:pt x="12537313" y="2178177"/>
                  </a:cubicBezTo>
                  <a:lnTo>
                    <a:pt x="56642" y="2178177"/>
                  </a:lnTo>
                  <a:cubicBezTo>
                    <a:pt x="25273" y="2178177"/>
                    <a:pt x="0" y="2152777"/>
                    <a:pt x="0" y="2121535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275755" y="7525791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Kecermatan Menjawab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75755" y="8091190"/>
            <a:ext cx="8878491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Baca dengan teliti setiap pilihan jawaban sebelum memutuskan.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0F0F1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0" y="0"/>
            <a:ext cx="18288000" cy="3036242"/>
          </a:xfrm>
          <a:custGeom>
            <a:avLst/>
            <a:gdLst/>
            <a:ahLst/>
            <a:cxnLst/>
            <a:rect r="r" b="b" t="t" l="l"/>
            <a:pathLst>
              <a:path h="3036242" w="18288000">
                <a:moveTo>
                  <a:pt x="0" y="0"/>
                </a:moveTo>
                <a:lnTo>
                  <a:pt x="18288000" y="0"/>
                </a:lnTo>
                <a:lnTo>
                  <a:pt x="18288000" y="3036242"/>
                </a:lnTo>
                <a:lnTo>
                  <a:pt x="0" y="3036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6" r="0" b="-3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50106" y="3666381"/>
            <a:ext cx="11239500" cy="797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37"/>
              </a:lnSpc>
            </a:pPr>
            <a:r>
              <a:rPr lang="en-US" sz="4750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Kunci sukses dalam Reading Comprehension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850106" y="7223224"/>
            <a:ext cx="16587788" cy="28575"/>
            <a:chOff x="0" y="0"/>
            <a:chExt cx="22117050" cy="38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2117050" cy="38100"/>
            </a:xfrm>
            <a:custGeom>
              <a:avLst/>
              <a:gdLst/>
              <a:ahLst/>
              <a:cxnLst/>
              <a:rect r="r" b="b" t="t" l="l"/>
              <a:pathLst>
                <a:path h="38100" w="2211705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22098000" y="0"/>
                  </a:lnTo>
                  <a:cubicBezTo>
                    <a:pt x="22108540" y="0"/>
                    <a:pt x="22117050" y="8509"/>
                    <a:pt x="22117050" y="19050"/>
                  </a:cubicBezTo>
                  <a:cubicBezTo>
                    <a:pt x="22117050" y="29591"/>
                    <a:pt x="22108540" y="38100"/>
                    <a:pt x="22098000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4922044" y="6373117"/>
            <a:ext cx="28575" cy="850106"/>
            <a:chOff x="0" y="0"/>
            <a:chExt cx="38100" cy="11334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8100" cy="1133475"/>
            </a:xfrm>
            <a:custGeom>
              <a:avLst/>
              <a:gdLst/>
              <a:ahLst/>
              <a:cxnLst/>
              <a:rect r="r" b="b" t="t" l="l"/>
              <a:pathLst>
                <a:path h="1133475" w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1114425"/>
                  </a:lnTo>
                  <a:cubicBezTo>
                    <a:pt x="38100" y="1124966"/>
                    <a:pt x="29591" y="1133475"/>
                    <a:pt x="19050" y="1133475"/>
                  </a:cubicBezTo>
                  <a:cubicBezTo>
                    <a:pt x="8509" y="1133475"/>
                    <a:pt x="0" y="1124966"/>
                    <a:pt x="0" y="1114425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4663082" y="6949976"/>
            <a:ext cx="546498" cy="546497"/>
            <a:chOff x="0" y="0"/>
            <a:chExt cx="728663" cy="7286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28726" cy="728726"/>
            </a:xfrm>
            <a:custGeom>
              <a:avLst/>
              <a:gdLst/>
              <a:ahLst/>
              <a:cxnLst/>
              <a:rect r="r" b="b" t="t" l="l"/>
              <a:pathLst>
                <a:path h="728726" w="728726">
                  <a:moveTo>
                    <a:pt x="0" y="48641"/>
                  </a:moveTo>
                  <a:cubicBezTo>
                    <a:pt x="0" y="21717"/>
                    <a:pt x="21717" y="0"/>
                    <a:pt x="48641" y="0"/>
                  </a:cubicBezTo>
                  <a:lnTo>
                    <a:pt x="680085" y="0"/>
                  </a:lnTo>
                  <a:cubicBezTo>
                    <a:pt x="706882" y="0"/>
                    <a:pt x="728726" y="21717"/>
                    <a:pt x="728726" y="48641"/>
                  </a:cubicBezTo>
                  <a:lnTo>
                    <a:pt x="728726" y="680085"/>
                  </a:lnTo>
                  <a:cubicBezTo>
                    <a:pt x="728726" y="706882"/>
                    <a:pt x="707009" y="728726"/>
                    <a:pt x="680085" y="728726"/>
                  </a:cubicBezTo>
                  <a:lnTo>
                    <a:pt x="48641" y="728726"/>
                  </a:lnTo>
                  <a:cubicBezTo>
                    <a:pt x="21717" y="728726"/>
                    <a:pt x="0" y="706882"/>
                    <a:pt x="0" y="680085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871145" y="7069634"/>
            <a:ext cx="130225" cy="335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2"/>
              </a:lnSpc>
            </a:pPr>
            <a:r>
              <a:rPr lang="en-US" sz="2812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418135" y="4808785"/>
            <a:ext cx="3036242" cy="398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7"/>
              </a:lnSpc>
            </a:pPr>
            <a:r>
              <a:rPr lang="en-US" sz="2375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Strategi Membaca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92994" y="5267325"/>
            <a:ext cx="7686675" cy="862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874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Baca dengan cepat untuk memahami ide utama, lalu baca lagi secara rinci.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9129712" y="7223224"/>
            <a:ext cx="28575" cy="850106"/>
            <a:chOff x="0" y="0"/>
            <a:chExt cx="38100" cy="11334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8100" cy="1133475"/>
            </a:xfrm>
            <a:custGeom>
              <a:avLst/>
              <a:gdLst/>
              <a:ahLst/>
              <a:cxnLst/>
              <a:rect r="r" b="b" t="t" l="l"/>
              <a:pathLst>
                <a:path h="1133475" w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1114425"/>
                  </a:lnTo>
                  <a:cubicBezTo>
                    <a:pt x="38100" y="1124966"/>
                    <a:pt x="29591" y="1133475"/>
                    <a:pt x="19050" y="1133475"/>
                  </a:cubicBezTo>
                  <a:cubicBezTo>
                    <a:pt x="8509" y="1133475"/>
                    <a:pt x="0" y="1124966"/>
                    <a:pt x="0" y="1114425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8870751" y="6949976"/>
            <a:ext cx="546497" cy="546497"/>
            <a:chOff x="0" y="0"/>
            <a:chExt cx="728663" cy="72866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28726" cy="728726"/>
            </a:xfrm>
            <a:custGeom>
              <a:avLst/>
              <a:gdLst/>
              <a:ahLst/>
              <a:cxnLst/>
              <a:rect r="r" b="b" t="t" l="l"/>
              <a:pathLst>
                <a:path h="728726" w="728726">
                  <a:moveTo>
                    <a:pt x="0" y="48641"/>
                  </a:moveTo>
                  <a:cubicBezTo>
                    <a:pt x="0" y="21717"/>
                    <a:pt x="21717" y="0"/>
                    <a:pt x="48641" y="0"/>
                  </a:cubicBezTo>
                  <a:lnTo>
                    <a:pt x="680085" y="0"/>
                  </a:lnTo>
                  <a:cubicBezTo>
                    <a:pt x="706882" y="0"/>
                    <a:pt x="728726" y="21717"/>
                    <a:pt x="728726" y="48641"/>
                  </a:cubicBezTo>
                  <a:lnTo>
                    <a:pt x="728726" y="680085"/>
                  </a:lnTo>
                  <a:cubicBezTo>
                    <a:pt x="728726" y="706882"/>
                    <a:pt x="707009" y="728726"/>
                    <a:pt x="680085" y="728726"/>
                  </a:cubicBezTo>
                  <a:lnTo>
                    <a:pt x="48641" y="728726"/>
                  </a:lnTo>
                  <a:cubicBezTo>
                    <a:pt x="21717" y="728726"/>
                    <a:pt x="0" y="706882"/>
                    <a:pt x="0" y="680085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9053512" y="7069634"/>
            <a:ext cx="180826" cy="335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2"/>
              </a:lnSpc>
            </a:pPr>
            <a:r>
              <a:rPr lang="en-US" sz="2812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625804" y="8297167"/>
            <a:ext cx="3036243" cy="398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7"/>
              </a:lnSpc>
            </a:pPr>
            <a:r>
              <a:rPr lang="en-US" sz="2375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Identifikasi Informasi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300662" y="8755707"/>
            <a:ext cx="7686675" cy="862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874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Temukan informasi penting yang dibutuhkan untuk menjawab pertanyaan.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13337381" y="6373117"/>
            <a:ext cx="28575" cy="850106"/>
            <a:chOff x="0" y="0"/>
            <a:chExt cx="38100" cy="113347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8100" cy="1133475"/>
            </a:xfrm>
            <a:custGeom>
              <a:avLst/>
              <a:gdLst/>
              <a:ahLst/>
              <a:cxnLst/>
              <a:rect r="r" b="b" t="t" l="l"/>
              <a:pathLst>
                <a:path h="1133475" w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1114425"/>
                  </a:lnTo>
                  <a:cubicBezTo>
                    <a:pt x="38100" y="1124966"/>
                    <a:pt x="29591" y="1133475"/>
                    <a:pt x="19050" y="1133475"/>
                  </a:cubicBezTo>
                  <a:cubicBezTo>
                    <a:pt x="8509" y="1133475"/>
                    <a:pt x="0" y="1124966"/>
                    <a:pt x="0" y="1114425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3078420" y="6949976"/>
            <a:ext cx="546497" cy="546497"/>
            <a:chOff x="0" y="0"/>
            <a:chExt cx="728663" cy="72866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728726" cy="728726"/>
            </a:xfrm>
            <a:custGeom>
              <a:avLst/>
              <a:gdLst/>
              <a:ahLst/>
              <a:cxnLst/>
              <a:rect r="r" b="b" t="t" l="l"/>
              <a:pathLst>
                <a:path h="728726" w="728726">
                  <a:moveTo>
                    <a:pt x="0" y="48641"/>
                  </a:moveTo>
                  <a:cubicBezTo>
                    <a:pt x="0" y="21717"/>
                    <a:pt x="21717" y="0"/>
                    <a:pt x="48641" y="0"/>
                  </a:cubicBezTo>
                  <a:lnTo>
                    <a:pt x="680085" y="0"/>
                  </a:lnTo>
                  <a:cubicBezTo>
                    <a:pt x="706882" y="0"/>
                    <a:pt x="728726" y="21717"/>
                    <a:pt x="728726" y="48641"/>
                  </a:cubicBezTo>
                  <a:lnTo>
                    <a:pt x="728726" y="680085"/>
                  </a:lnTo>
                  <a:cubicBezTo>
                    <a:pt x="728726" y="706882"/>
                    <a:pt x="707009" y="728726"/>
                    <a:pt x="680085" y="728726"/>
                  </a:cubicBezTo>
                  <a:lnTo>
                    <a:pt x="48641" y="728726"/>
                  </a:lnTo>
                  <a:cubicBezTo>
                    <a:pt x="21717" y="728726"/>
                    <a:pt x="0" y="706882"/>
                    <a:pt x="0" y="680085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13263860" y="7069634"/>
            <a:ext cx="175469" cy="335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2"/>
              </a:lnSpc>
            </a:pPr>
            <a:r>
              <a:rPr lang="en-US" sz="2812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833472" y="5197376"/>
            <a:ext cx="3036243" cy="398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7"/>
              </a:lnSpc>
            </a:pPr>
            <a:r>
              <a:rPr lang="en-US" sz="2375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Pengerjaan Soal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508331" y="5655915"/>
            <a:ext cx="7686675" cy="474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874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Jawab pertanyaan berdasarkan informasi yang diperoleh dari teks.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0F0F1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16049019" y="9686925"/>
            <a:ext cx="2153256" cy="514350"/>
          </a:xfrm>
          <a:custGeom>
            <a:avLst/>
            <a:gdLst/>
            <a:ahLst/>
            <a:cxnLst/>
            <a:rect r="r" b="b" t="t" l="l"/>
            <a:pathLst>
              <a:path h="514350" w="2153256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 descr="preencoded.png"/>
          <p:cNvSpPr/>
          <p:nvPr/>
        </p:nvSpPr>
        <p:spPr>
          <a:xfrm flipH="false" flipV="false" rot="0">
            <a:off x="11430000" y="0"/>
            <a:ext cx="6858000" cy="10288489"/>
          </a:xfrm>
          <a:custGeom>
            <a:avLst/>
            <a:gdLst/>
            <a:ahLst/>
            <a:cxnLst/>
            <a:rect r="r" b="b" t="t" l="l"/>
            <a:pathLst>
              <a:path h="10288489" w="6858000">
                <a:moveTo>
                  <a:pt x="0" y="0"/>
                </a:moveTo>
                <a:lnTo>
                  <a:pt x="6858000" y="0"/>
                </a:lnTo>
                <a:lnTo>
                  <a:pt x="6858000" y="10288489"/>
                </a:lnTo>
                <a:lnTo>
                  <a:pt x="0" y="10288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77491" y="641896"/>
            <a:ext cx="9675019" cy="1614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4875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Latihan efektif untuk meningkatkan Vocabulary</a:t>
            </a:r>
          </a:p>
        </p:txBody>
      </p:sp>
      <p:sp>
        <p:nvSpPr>
          <p:cNvPr name="Freeform 9" id="9" descr="preencoded.png"/>
          <p:cNvSpPr/>
          <p:nvPr/>
        </p:nvSpPr>
        <p:spPr>
          <a:xfrm flipH="false" flipV="false" rot="0">
            <a:off x="877491" y="2632770"/>
            <a:ext cx="626715" cy="626715"/>
          </a:xfrm>
          <a:custGeom>
            <a:avLst/>
            <a:gdLst/>
            <a:ahLst/>
            <a:cxnLst/>
            <a:rect r="r" b="b" t="t" l="l"/>
            <a:pathLst>
              <a:path h="626715" w="626715">
                <a:moveTo>
                  <a:pt x="0" y="0"/>
                </a:moveTo>
                <a:lnTo>
                  <a:pt x="626715" y="0"/>
                </a:lnTo>
                <a:lnTo>
                  <a:pt x="626715" y="626715"/>
                </a:lnTo>
                <a:lnTo>
                  <a:pt x="0" y="626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77491" y="3491061"/>
            <a:ext cx="3134171" cy="410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2437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Buku Teks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77491" y="3975944"/>
            <a:ext cx="9675019" cy="47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5"/>
              </a:lnSpc>
            </a:pPr>
            <a:r>
              <a:rPr lang="en-US" sz="193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Pelajari kata-kata umum yang sering muncul dalam bacaan akademik.</a:t>
            </a:r>
          </a:p>
        </p:txBody>
      </p:sp>
      <p:sp>
        <p:nvSpPr>
          <p:cNvPr name="Freeform 12" id="12" descr="preencoded.png"/>
          <p:cNvSpPr/>
          <p:nvPr/>
        </p:nvSpPr>
        <p:spPr>
          <a:xfrm flipH="false" flipV="false" rot="0">
            <a:off x="877491" y="5205561"/>
            <a:ext cx="626715" cy="626715"/>
          </a:xfrm>
          <a:custGeom>
            <a:avLst/>
            <a:gdLst/>
            <a:ahLst/>
            <a:cxnLst/>
            <a:rect r="r" b="b" t="t" l="l"/>
            <a:pathLst>
              <a:path h="626715" w="626715">
                <a:moveTo>
                  <a:pt x="0" y="0"/>
                </a:moveTo>
                <a:lnTo>
                  <a:pt x="626715" y="0"/>
                </a:lnTo>
                <a:lnTo>
                  <a:pt x="626715" y="626715"/>
                </a:lnTo>
                <a:lnTo>
                  <a:pt x="0" y="626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77491" y="6063854"/>
            <a:ext cx="3134171" cy="410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2437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Kartu Kata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77491" y="6548735"/>
            <a:ext cx="9675019" cy="47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5"/>
              </a:lnSpc>
            </a:pPr>
            <a:r>
              <a:rPr lang="en-US" sz="193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Buatlah kartu kata untuk menghafalkan dan memahami makna kata-kata baru.</a:t>
            </a:r>
          </a:p>
        </p:txBody>
      </p:sp>
      <p:sp>
        <p:nvSpPr>
          <p:cNvPr name="Freeform 15" id="15" descr="preencoded.png"/>
          <p:cNvSpPr/>
          <p:nvPr/>
        </p:nvSpPr>
        <p:spPr>
          <a:xfrm flipH="false" flipV="false" rot="0">
            <a:off x="877491" y="7778354"/>
            <a:ext cx="626715" cy="626715"/>
          </a:xfrm>
          <a:custGeom>
            <a:avLst/>
            <a:gdLst/>
            <a:ahLst/>
            <a:cxnLst/>
            <a:rect r="r" b="b" t="t" l="l"/>
            <a:pathLst>
              <a:path h="626715" w="626715">
                <a:moveTo>
                  <a:pt x="0" y="0"/>
                </a:moveTo>
                <a:lnTo>
                  <a:pt x="626715" y="0"/>
                </a:lnTo>
                <a:lnTo>
                  <a:pt x="626715" y="626715"/>
                </a:lnTo>
                <a:lnTo>
                  <a:pt x="0" y="626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77491" y="8636645"/>
            <a:ext cx="3134171" cy="410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2437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Podcast/Audio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77491" y="9121528"/>
            <a:ext cx="9675019" cy="47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5"/>
              </a:lnSpc>
            </a:pPr>
            <a:r>
              <a:rPr lang="en-US" sz="193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Dengarkan audio berbahasa Inggris untuk melatih pemahaman kosakata.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0F0F1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16049019" y="9686925"/>
            <a:ext cx="2153256" cy="514350"/>
          </a:xfrm>
          <a:custGeom>
            <a:avLst/>
            <a:gdLst/>
            <a:ahLst/>
            <a:cxnLst/>
            <a:rect r="r" b="b" t="t" l="l"/>
            <a:pathLst>
              <a:path h="514350" w="2153256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 descr="preencoded.png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92238" y="1028551"/>
            <a:ext cx="9289554" cy="943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Teknik menulis Essay yang baik</a:t>
            </a:r>
          </a:p>
        </p:txBody>
      </p:sp>
      <p:sp>
        <p:nvSpPr>
          <p:cNvPr name="Freeform 9" id="9" descr="preencoded.png"/>
          <p:cNvSpPr/>
          <p:nvPr/>
        </p:nvSpPr>
        <p:spPr>
          <a:xfrm flipH="false" flipV="false" rot="0">
            <a:off x="992238" y="2396878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7" y="0"/>
                </a:lnTo>
                <a:lnTo>
                  <a:pt x="1417587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4" t="0" r="-84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835027" y="2642295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Outline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835027" y="3207692"/>
            <a:ext cx="7602736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Buat kerangka tulisan yang terstruktur untuk memudahkan penulisan.</a:t>
            </a:r>
          </a:p>
        </p:txBody>
      </p:sp>
      <p:sp>
        <p:nvSpPr>
          <p:cNvPr name="Freeform 12" id="12" descr="preencoded.png"/>
          <p:cNvSpPr/>
          <p:nvPr/>
        </p:nvSpPr>
        <p:spPr>
          <a:xfrm flipH="false" flipV="false" rot="0">
            <a:off x="992238" y="4665017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7" y="0"/>
                </a:lnTo>
                <a:lnTo>
                  <a:pt x="1417587" y="2268142"/>
                </a:lnTo>
                <a:lnTo>
                  <a:pt x="0" y="2268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4" t="0" r="-84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835027" y="4910435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Pengembangan Ide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835027" y="5475834"/>
            <a:ext cx="7602736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Sampaikan argumen dan bukti yang relevan untuk mendukung ide utama.</a:t>
            </a:r>
          </a:p>
        </p:txBody>
      </p:sp>
      <p:sp>
        <p:nvSpPr>
          <p:cNvPr name="Freeform 15" id="15" descr="preencoded.png"/>
          <p:cNvSpPr/>
          <p:nvPr/>
        </p:nvSpPr>
        <p:spPr>
          <a:xfrm flipH="false" flipV="false" rot="0">
            <a:off x="992238" y="6933159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7" y="0"/>
                </a:lnTo>
                <a:lnTo>
                  <a:pt x="1417587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4" t="0" r="-84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835027" y="7178576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C4C4D"/>
                </a:solidFill>
                <a:latin typeface="Arimo Bold"/>
                <a:ea typeface="Arimo Bold"/>
                <a:cs typeface="Arimo Bold"/>
                <a:sym typeface="Arimo Bold"/>
              </a:rPr>
              <a:t>Organisasi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835027" y="7743974"/>
            <a:ext cx="7602736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Susun paragraf dengan logis dan kohesif untuk memperjelas pemikiran.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0F0F1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0" y="0"/>
            <a:ext cx="18288000" cy="3544044"/>
          </a:xfrm>
          <a:custGeom>
            <a:avLst/>
            <a:gdLst/>
            <a:ahLst/>
            <a:cxnLst/>
            <a:rect r="r" b="b" t="t" l="l"/>
            <a:pathLst>
              <a:path h="3544044" w="18288000">
                <a:moveTo>
                  <a:pt x="0" y="0"/>
                </a:moveTo>
                <a:lnTo>
                  <a:pt x="18288000" y="0"/>
                </a:lnTo>
                <a:lnTo>
                  <a:pt x="18288000" y="3544044"/>
                </a:lnTo>
                <a:lnTo>
                  <a:pt x="0" y="3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" t="0" r="-1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92238" y="4567386"/>
            <a:ext cx="11513344" cy="943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Manajemen waktu selama ujian TOEFL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87475" y="5930950"/>
            <a:ext cx="16313051" cy="3280172"/>
            <a:chOff x="0" y="0"/>
            <a:chExt cx="21750735" cy="43735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750655" cy="4373499"/>
            </a:xfrm>
            <a:custGeom>
              <a:avLst/>
              <a:gdLst/>
              <a:ahLst/>
              <a:cxnLst/>
              <a:rect r="r" b="b" t="t" l="l"/>
              <a:pathLst>
                <a:path h="4373499" w="21750655">
                  <a:moveTo>
                    <a:pt x="0" y="62992"/>
                  </a:moveTo>
                  <a:cubicBezTo>
                    <a:pt x="0" y="28194"/>
                    <a:pt x="28321" y="0"/>
                    <a:pt x="63119" y="0"/>
                  </a:cubicBezTo>
                  <a:lnTo>
                    <a:pt x="21687537" y="0"/>
                  </a:lnTo>
                  <a:lnTo>
                    <a:pt x="21687537" y="6350"/>
                  </a:lnTo>
                  <a:lnTo>
                    <a:pt x="21687537" y="0"/>
                  </a:lnTo>
                  <a:cubicBezTo>
                    <a:pt x="21722462" y="0"/>
                    <a:pt x="21750655" y="28194"/>
                    <a:pt x="21750655" y="62992"/>
                  </a:cubicBezTo>
                  <a:lnTo>
                    <a:pt x="21744305" y="62992"/>
                  </a:lnTo>
                  <a:lnTo>
                    <a:pt x="21750655" y="62992"/>
                  </a:lnTo>
                  <a:lnTo>
                    <a:pt x="21750655" y="4310507"/>
                  </a:lnTo>
                  <a:lnTo>
                    <a:pt x="21744305" y="4310507"/>
                  </a:lnTo>
                  <a:lnTo>
                    <a:pt x="21750655" y="4310507"/>
                  </a:lnTo>
                  <a:cubicBezTo>
                    <a:pt x="21750655" y="4345305"/>
                    <a:pt x="21722335" y="4373499"/>
                    <a:pt x="21687537" y="4373499"/>
                  </a:cubicBezTo>
                  <a:lnTo>
                    <a:pt x="21687537" y="4367149"/>
                  </a:lnTo>
                  <a:lnTo>
                    <a:pt x="21687537" y="4373499"/>
                  </a:lnTo>
                  <a:lnTo>
                    <a:pt x="63119" y="4373499"/>
                  </a:lnTo>
                  <a:lnTo>
                    <a:pt x="63119" y="4367149"/>
                  </a:lnTo>
                  <a:lnTo>
                    <a:pt x="63119" y="4373499"/>
                  </a:lnTo>
                  <a:cubicBezTo>
                    <a:pt x="28194" y="4373499"/>
                    <a:pt x="0" y="4345305"/>
                    <a:pt x="0" y="4310507"/>
                  </a:cubicBezTo>
                  <a:lnTo>
                    <a:pt x="0" y="62992"/>
                  </a:lnTo>
                  <a:lnTo>
                    <a:pt x="6350" y="62992"/>
                  </a:lnTo>
                  <a:lnTo>
                    <a:pt x="0" y="62992"/>
                  </a:lnTo>
                  <a:moveTo>
                    <a:pt x="12700" y="62992"/>
                  </a:moveTo>
                  <a:lnTo>
                    <a:pt x="12700" y="4310507"/>
                  </a:lnTo>
                  <a:lnTo>
                    <a:pt x="6350" y="4310507"/>
                  </a:lnTo>
                  <a:lnTo>
                    <a:pt x="12700" y="4310507"/>
                  </a:lnTo>
                  <a:cubicBezTo>
                    <a:pt x="12700" y="4338320"/>
                    <a:pt x="35306" y="4360799"/>
                    <a:pt x="63119" y="4360799"/>
                  </a:cubicBezTo>
                  <a:lnTo>
                    <a:pt x="21687537" y="4360799"/>
                  </a:lnTo>
                  <a:cubicBezTo>
                    <a:pt x="21715476" y="4360799"/>
                    <a:pt x="21737955" y="4338193"/>
                    <a:pt x="21737955" y="4310507"/>
                  </a:cubicBezTo>
                  <a:lnTo>
                    <a:pt x="21737955" y="62992"/>
                  </a:lnTo>
                  <a:cubicBezTo>
                    <a:pt x="21737955" y="35179"/>
                    <a:pt x="21715350" y="12700"/>
                    <a:pt x="21687537" y="12700"/>
                  </a:cubicBezTo>
                  <a:lnTo>
                    <a:pt x="63119" y="12700"/>
                  </a:lnTo>
                  <a:lnTo>
                    <a:pt x="63119" y="6350"/>
                  </a:lnTo>
                  <a:lnTo>
                    <a:pt x="63119" y="12700"/>
                  </a:lnTo>
                  <a:cubicBezTo>
                    <a:pt x="35306" y="12700"/>
                    <a:pt x="12700" y="35306"/>
                    <a:pt x="12700" y="62992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01762" y="5945238"/>
            <a:ext cx="16284476" cy="812899"/>
            <a:chOff x="0" y="0"/>
            <a:chExt cx="21712635" cy="108386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712682" cy="1083818"/>
            </a:xfrm>
            <a:custGeom>
              <a:avLst/>
              <a:gdLst/>
              <a:ahLst/>
              <a:cxnLst/>
              <a:rect r="r" b="b" t="t" l="l"/>
              <a:pathLst>
                <a:path h="1083818" w="21712682">
                  <a:moveTo>
                    <a:pt x="0" y="0"/>
                  </a:moveTo>
                  <a:lnTo>
                    <a:pt x="21712682" y="0"/>
                  </a:lnTo>
                  <a:lnTo>
                    <a:pt x="21712682" y="1083818"/>
                  </a:lnTo>
                  <a:lnTo>
                    <a:pt x="0" y="1083818"/>
                  </a:lnTo>
                  <a:close/>
                </a:path>
              </a:pathLst>
            </a:custGeom>
            <a:solidFill>
              <a:srgbClr val="FFFFFF">
                <a:alpha val="3922"/>
              </a:srgbClr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285280" y="6039147"/>
            <a:ext cx="7570440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Listening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432280" y="6039147"/>
            <a:ext cx="7570440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40-60 menit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001762" y="6758136"/>
            <a:ext cx="16284476" cy="812899"/>
            <a:chOff x="0" y="0"/>
            <a:chExt cx="21712635" cy="108386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1712682" cy="1083818"/>
            </a:xfrm>
            <a:custGeom>
              <a:avLst/>
              <a:gdLst/>
              <a:ahLst/>
              <a:cxnLst/>
              <a:rect r="r" b="b" t="t" l="l"/>
              <a:pathLst>
                <a:path h="1083818" w="21712682">
                  <a:moveTo>
                    <a:pt x="0" y="0"/>
                  </a:moveTo>
                  <a:lnTo>
                    <a:pt x="21712682" y="0"/>
                  </a:lnTo>
                  <a:lnTo>
                    <a:pt x="21712682" y="1083818"/>
                  </a:lnTo>
                  <a:lnTo>
                    <a:pt x="0" y="1083818"/>
                  </a:lnTo>
                  <a:close/>
                </a:path>
              </a:pathLst>
            </a:custGeom>
            <a:solidFill>
              <a:srgbClr val="000000">
                <a:alpha val="3922"/>
              </a:srgbClr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285280" y="6852047"/>
            <a:ext cx="7570440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Structure &amp; Written Expression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432280" y="6852047"/>
            <a:ext cx="7570440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25 menit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001762" y="7571035"/>
            <a:ext cx="16284476" cy="812899"/>
            <a:chOff x="0" y="0"/>
            <a:chExt cx="21712635" cy="108386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1712682" cy="1083818"/>
            </a:xfrm>
            <a:custGeom>
              <a:avLst/>
              <a:gdLst/>
              <a:ahLst/>
              <a:cxnLst/>
              <a:rect r="r" b="b" t="t" l="l"/>
              <a:pathLst>
                <a:path h="1083818" w="21712682">
                  <a:moveTo>
                    <a:pt x="0" y="0"/>
                  </a:moveTo>
                  <a:lnTo>
                    <a:pt x="21712682" y="0"/>
                  </a:lnTo>
                  <a:lnTo>
                    <a:pt x="21712682" y="1083818"/>
                  </a:lnTo>
                  <a:lnTo>
                    <a:pt x="0" y="1083818"/>
                  </a:lnTo>
                  <a:close/>
                </a:path>
              </a:pathLst>
            </a:custGeom>
            <a:solidFill>
              <a:srgbClr val="FFFFFF">
                <a:alpha val="3922"/>
              </a:srgbClr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1285280" y="7664946"/>
            <a:ext cx="7570440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Reading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432280" y="7664946"/>
            <a:ext cx="7570440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55-80 menit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001762" y="8383935"/>
            <a:ext cx="16284476" cy="812899"/>
            <a:chOff x="0" y="0"/>
            <a:chExt cx="21712635" cy="108386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1712682" cy="1083818"/>
            </a:xfrm>
            <a:custGeom>
              <a:avLst/>
              <a:gdLst/>
              <a:ahLst/>
              <a:cxnLst/>
              <a:rect r="r" b="b" t="t" l="l"/>
              <a:pathLst>
                <a:path h="1083818" w="21712682">
                  <a:moveTo>
                    <a:pt x="0" y="0"/>
                  </a:moveTo>
                  <a:lnTo>
                    <a:pt x="21712682" y="0"/>
                  </a:lnTo>
                  <a:lnTo>
                    <a:pt x="21712682" y="1083818"/>
                  </a:lnTo>
                  <a:lnTo>
                    <a:pt x="0" y="1083818"/>
                  </a:lnTo>
                  <a:close/>
                </a:path>
              </a:pathLst>
            </a:custGeom>
            <a:solidFill>
              <a:srgbClr val="000000">
                <a:alpha val="3922"/>
              </a:srgbClr>
            </a:solid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285280" y="8477845"/>
            <a:ext cx="7570440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Writing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432280" y="8477845"/>
            <a:ext cx="7570440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50 menit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0F0F1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992238" y="3117800"/>
            <a:ext cx="12282190" cy="943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Tips menghadapi Integrated Writing Task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2238" y="4731544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Pemahaman Sumber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92238" y="5410349"/>
            <a:ext cx="4972645" cy="144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Baca dan dengarkan sumber informasi dengan cermat untuk memahami inti pesan.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666160" y="4731544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Organisasi Tulisan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666160" y="5410349"/>
            <a:ext cx="4972645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Susun paragraf dengan sistematis, menghubungkan ide-ide dari sumber.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340084" y="4731544"/>
            <a:ext cx="3698527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152D47"/>
                </a:solidFill>
                <a:latin typeface="Arimo Bold"/>
                <a:ea typeface="Arimo Bold"/>
                <a:cs typeface="Arimo Bold"/>
                <a:sym typeface="Arimo Bold"/>
              </a:rPr>
              <a:t>Pengembangan Argumen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40084" y="5410349"/>
            <a:ext cx="4972645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C4C4D"/>
                </a:solidFill>
                <a:latin typeface="Heebo"/>
                <a:ea typeface="Heebo"/>
                <a:cs typeface="Heebo"/>
                <a:sym typeface="Heebo"/>
              </a:rPr>
              <a:t>Berikan analisis kritis dan paparkan sudut pandang Anda dengan jelas.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DAGTVsSBW-k</dc:identifier>
  <dcterms:modified xsi:type="dcterms:W3CDTF">2011-08-01T06:04:30Z</dcterms:modified>
  <cp:revision>1</cp:revision>
  <dc:title>Pengenalan-Strategi-Dasar-TOEFL.pptx</dc:title>
</cp:coreProperties>
</file>