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7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9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7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1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7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8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5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8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2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92C95-CC59-4E03-A709-2E90CD038FC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FD7EA-948C-4C1C-905A-E2558A09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5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Bayesian Classification – Naïve Bayes Classifier</a:t>
            </a:r>
          </a:p>
          <a:p>
            <a:r>
              <a:rPr lang="en-US" dirty="0" err="1" smtClean="0"/>
              <a:t>Oleh</a:t>
            </a:r>
            <a:r>
              <a:rPr lang="en-US" dirty="0" smtClean="0"/>
              <a:t> : </a:t>
            </a:r>
            <a:r>
              <a:rPr lang="en-US" dirty="0" err="1" smtClean="0"/>
              <a:t>Farid</a:t>
            </a:r>
            <a:r>
              <a:rPr lang="en-US" dirty="0" smtClean="0"/>
              <a:t> </a:t>
            </a:r>
            <a:r>
              <a:rPr lang="en-US" dirty="0" err="1" smtClean="0"/>
              <a:t>Wahyudi</a:t>
            </a:r>
            <a:r>
              <a:rPr lang="en-US" dirty="0" smtClean="0"/>
              <a:t>, </a:t>
            </a:r>
            <a:r>
              <a:rPr lang="en-US" dirty="0" err="1" smtClean="0"/>
              <a:t>S.Kom</a:t>
            </a:r>
            <a:r>
              <a:rPr lang="en-US" dirty="0" smtClean="0"/>
              <a:t>., MM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48" y="310896"/>
            <a:ext cx="1337967" cy="185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5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7720" y="410802"/>
            <a:ext cx="6096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sz="2800" dirty="0" smtClean="0"/>
              <a:t>Bayesian classification adalah pengklasifikasian statistik yang dapat digunakan untuk memprediksi probabilitas keanggotaan suatu class.</a:t>
            </a:r>
            <a:endParaRPr lang="en-US" sz="2800" dirty="0" smtClean="0"/>
          </a:p>
          <a:p>
            <a:pPr algn="just"/>
            <a:endParaRPr lang="id-ID" sz="2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sz="2800" dirty="0" smtClean="0"/>
              <a:t>BC didasarkan pada teorema Bayes yg memiliki kemampuan klasifikasi serupa dengan decision tree dan neural network</a:t>
            </a:r>
            <a:endParaRPr lang="en-US" sz="2800" dirty="0" smtClean="0"/>
          </a:p>
          <a:p>
            <a:pPr algn="just"/>
            <a:endParaRPr lang="id-ID" sz="2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sz="2800" dirty="0" smtClean="0"/>
              <a:t>Memiliki akurasi dan kecepatan yg tinggi saat diaplikasikan ke dalam database yg besar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82151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01" y="594169"/>
            <a:ext cx="6105525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80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14528" y="135693"/>
            <a:ext cx="2456688" cy="5117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 smtClean="0"/>
              <a:t>Contoh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Kasus</a:t>
            </a:r>
            <a:endParaRPr lang="id-ID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28" y="647438"/>
            <a:ext cx="5620512" cy="3311913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414528" y="4081032"/>
            <a:ext cx="2804160" cy="1798441"/>
            <a:chOff x="414528" y="4081032"/>
            <a:chExt cx="2804160" cy="1798441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081032"/>
              <a:ext cx="2621280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Total</a:t>
              </a:r>
              <a:endParaRPr lang="en-US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414528" y="4450364"/>
                  <a:ext cx="2804160" cy="1429109"/>
                </a:xfrm>
                <a:prstGeom prst="rect">
                  <a:avLst/>
                </a:prstGeom>
                <a:solidFill>
                  <a:srgbClr val="00B0F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P(Yes)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endParaRPr lang="en-US" sz="2400" dirty="0" smtClean="0"/>
                </a:p>
                <a:p>
                  <a:endParaRPr lang="en-US" dirty="0" smtClean="0"/>
                </a:p>
                <a:p>
                  <a:r>
                    <a:rPr lang="en-US" dirty="0" smtClean="0"/>
                    <a:t>P(No)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528" y="4450364"/>
                  <a:ext cx="2804160" cy="1429109"/>
                </a:xfrm>
                <a:prstGeom prst="rect">
                  <a:avLst/>
                </a:prstGeom>
                <a:blipFill>
                  <a:blip r:embed="rId3"/>
                  <a:stretch>
                    <a:fillRect l="-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Oval 8"/>
          <p:cNvSpPr/>
          <p:nvPr/>
        </p:nvSpPr>
        <p:spPr>
          <a:xfrm>
            <a:off x="4991100" y="1202801"/>
            <a:ext cx="905256" cy="275654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0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14528" y="135693"/>
            <a:ext cx="2456688" cy="5117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 smtClean="0"/>
              <a:t>Contoh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Kasus</a:t>
            </a:r>
            <a:endParaRPr lang="id-ID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36" y="665067"/>
            <a:ext cx="5620512" cy="3311913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414528" y="4175575"/>
            <a:ext cx="5608320" cy="1783309"/>
            <a:chOff x="414528" y="4081032"/>
            <a:chExt cx="5608320" cy="1783309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081032"/>
              <a:ext cx="2621280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Color</a:t>
              </a:r>
              <a:endParaRPr lang="en-US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414528" y="4450364"/>
                  <a:ext cx="2804160" cy="1413977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P(</a:t>
                  </a:r>
                  <a:r>
                    <a:rPr lang="en-US" dirty="0" err="1" smtClean="0"/>
                    <a:t>Red|Yes</a:t>
                  </a:r>
                  <a:r>
                    <a:rPr lang="en-US" dirty="0" smtClean="0"/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2400" dirty="0" smtClean="0"/>
                </a:p>
                <a:p>
                  <a:endParaRPr lang="en-US" dirty="0" smtClean="0"/>
                </a:p>
                <a:p>
                  <a:r>
                    <a:rPr lang="en-US" dirty="0" smtClean="0"/>
                    <a:t>P(Yellow |Yes)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528" y="4450364"/>
                  <a:ext cx="2804160" cy="1413977"/>
                </a:xfrm>
                <a:prstGeom prst="rect">
                  <a:avLst/>
                </a:prstGeom>
                <a:blipFill>
                  <a:blip r:embed="rId3"/>
                  <a:stretch>
                    <a:fillRect l="-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3218688" y="4450364"/>
                  <a:ext cx="2804160" cy="1413977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P(</a:t>
                  </a:r>
                  <a:r>
                    <a:rPr lang="en-US" dirty="0" err="1" smtClean="0"/>
                    <a:t>Red|No</a:t>
                  </a:r>
                  <a:r>
                    <a:rPr lang="en-US" dirty="0" smtClean="0"/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2400" dirty="0" smtClean="0"/>
                </a:p>
                <a:p>
                  <a:endParaRPr lang="en-US" dirty="0" smtClean="0"/>
                </a:p>
                <a:p>
                  <a:r>
                    <a:rPr lang="en-US" dirty="0" smtClean="0"/>
                    <a:t>P(Yellow |No)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8688" y="4450364"/>
                  <a:ext cx="2804160" cy="1413977"/>
                </a:xfrm>
                <a:prstGeom prst="rect">
                  <a:avLst/>
                </a:prstGeom>
                <a:blipFill>
                  <a:blip r:embed="rId4"/>
                  <a:stretch>
                    <a:fillRect l="-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Oval 2"/>
          <p:cNvSpPr/>
          <p:nvPr/>
        </p:nvSpPr>
        <p:spPr>
          <a:xfrm>
            <a:off x="1272540" y="1177473"/>
            <a:ext cx="905256" cy="5760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72540" y="3400908"/>
            <a:ext cx="905256" cy="5760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72812" y="1202802"/>
            <a:ext cx="905256" cy="5760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972812" y="3393129"/>
            <a:ext cx="905256" cy="5760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97864" y="1788018"/>
            <a:ext cx="1069848" cy="161289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890516" y="1766152"/>
            <a:ext cx="1069848" cy="161289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1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14528" y="135693"/>
            <a:ext cx="2456688" cy="5117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 smtClean="0"/>
              <a:t>Contoh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Kasus</a:t>
            </a:r>
            <a:endParaRPr lang="id-ID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28" y="647438"/>
            <a:ext cx="5620512" cy="331191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14528" y="4081032"/>
            <a:ext cx="5608320" cy="1816780"/>
            <a:chOff x="414528" y="4081032"/>
            <a:chExt cx="5608320" cy="1816780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081032"/>
              <a:ext cx="2621280" cy="369332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Type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414528" y="4450364"/>
                  <a:ext cx="2804160" cy="1447448"/>
                </a:xfrm>
                <a:prstGeom prst="rect">
                  <a:avLst/>
                </a:prstGeom>
                <a:solidFill>
                  <a:srgbClr val="7030A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dirty="0" err="1" smtClean="0">
                      <a:solidFill>
                        <a:schemeClr val="bg1"/>
                      </a:solidFill>
                    </a:rPr>
                    <a:t>Sports|Yes</a:t>
                  </a:r>
                  <a:r>
                    <a:rPr lang="en-US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US" sz="2400" dirty="0" smtClean="0">
                    <a:solidFill>
                      <a:schemeClr val="bg1"/>
                    </a:solidFill>
                  </a:endParaRPr>
                </a:p>
                <a:p>
                  <a:endParaRPr lang="en-US" dirty="0" smtClean="0">
                    <a:solidFill>
                      <a:schemeClr val="bg1"/>
                    </a:solidFill>
                  </a:endParaRPr>
                </a:p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dirty="0" err="1" smtClean="0">
                      <a:solidFill>
                        <a:schemeClr val="bg1"/>
                      </a:solidFill>
                    </a:rPr>
                    <a:t>SUV|Yes</a:t>
                  </a:r>
                  <a:r>
                    <a:rPr lang="en-US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528" y="4450364"/>
                  <a:ext cx="2804160" cy="1447448"/>
                </a:xfrm>
                <a:prstGeom prst="rect">
                  <a:avLst/>
                </a:prstGeom>
                <a:blipFill>
                  <a:blip r:embed="rId3"/>
                  <a:stretch>
                    <a:fillRect l="-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3218688" y="4468652"/>
                  <a:ext cx="2804160" cy="1416285"/>
                </a:xfrm>
                <a:prstGeom prst="rect">
                  <a:avLst/>
                </a:prstGeom>
                <a:solidFill>
                  <a:srgbClr val="7030A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dirty="0" err="1" smtClean="0">
                      <a:solidFill>
                        <a:schemeClr val="bg1"/>
                      </a:solidFill>
                    </a:rPr>
                    <a:t>Sports|No</a:t>
                  </a:r>
                  <a:r>
                    <a:rPr lang="en-US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US" sz="2400" dirty="0" smtClean="0">
                    <a:solidFill>
                      <a:schemeClr val="bg1"/>
                    </a:solidFill>
                  </a:endParaRPr>
                </a:p>
                <a:p>
                  <a:endParaRPr lang="en-US" dirty="0" smtClean="0">
                    <a:solidFill>
                      <a:schemeClr val="bg1"/>
                    </a:solidFill>
                  </a:endParaRPr>
                </a:p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dirty="0" err="1" smtClean="0">
                      <a:solidFill>
                        <a:schemeClr val="bg1"/>
                      </a:solidFill>
                    </a:rPr>
                    <a:t>SUV|No</a:t>
                  </a:r>
                  <a:r>
                    <a:rPr lang="en-US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8688" y="4468652"/>
                  <a:ext cx="2804160" cy="1416285"/>
                </a:xfrm>
                <a:prstGeom prst="rect">
                  <a:avLst/>
                </a:prstGeom>
                <a:blipFill>
                  <a:blip r:embed="rId4"/>
                  <a:stretch>
                    <a:fillRect l="-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Oval 8"/>
          <p:cNvSpPr/>
          <p:nvPr/>
        </p:nvSpPr>
        <p:spPr>
          <a:xfrm>
            <a:off x="2506980" y="1223192"/>
            <a:ext cx="905256" cy="13919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79548" y="3702297"/>
            <a:ext cx="905256" cy="25705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65654" y="2604972"/>
            <a:ext cx="733044" cy="108127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83302" y="2581872"/>
            <a:ext cx="733044" cy="108127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97196" y="1209076"/>
            <a:ext cx="905256" cy="13919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997196" y="3682724"/>
            <a:ext cx="905256" cy="25705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14528" y="135693"/>
            <a:ext cx="2456688" cy="5117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 smtClean="0"/>
              <a:t>Contoh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Kasus</a:t>
            </a:r>
            <a:endParaRPr lang="id-ID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28" y="647438"/>
            <a:ext cx="5620512" cy="331191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14528" y="4081032"/>
            <a:ext cx="5608320" cy="1787925"/>
            <a:chOff x="414528" y="4081032"/>
            <a:chExt cx="5608320" cy="1787925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081032"/>
              <a:ext cx="2621280" cy="36933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Origin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414528" y="4450364"/>
                  <a:ext cx="2804160" cy="1418593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dirty="0" err="1" smtClean="0">
                      <a:solidFill>
                        <a:schemeClr val="bg1"/>
                      </a:solidFill>
                    </a:rPr>
                    <a:t>Dom|Yes</a:t>
                  </a:r>
                  <a:r>
                    <a:rPr lang="en-US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US" sz="2400" dirty="0" smtClean="0">
                    <a:solidFill>
                      <a:schemeClr val="bg1"/>
                    </a:solidFill>
                  </a:endParaRPr>
                </a:p>
                <a:p>
                  <a:endParaRPr lang="en-US" dirty="0" smtClean="0">
                    <a:solidFill>
                      <a:schemeClr val="bg1"/>
                    </a:solidFill>
                  </a:endParaRPr>
                </a:p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dirty="0" err="1" smtClean="0">
                      <a:solidFill>
                        <a:schemeClr val="bg1"/>
                      </a:solidFill>
                    </a:rPr>
                    <a:t>Imp|Yes</a:t>
                  </a:r>
                  <a:r>
                    <a:rPr lang="en-US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528" y="4450364"/>
                  <a:ext cx="2804160" cy="1418593"/>
                </a:xfrm>
                <a:prstGeom prst="rect">
                  <a:avLst/>
                </a:prstGeom>
                <a:blipFill>
                  <a:blip r:embed="rId3"/>
                  <a:stretch>
                    <a:fillRect l="-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3218688" y="4450364"/>
                  <a:ext cx="2804160" cy="1418593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dirty="0" err="1" smtClean="0">
                      <a:solidFill>
                        <a:schemeClr val="bg1"/>
                      </a:solidFill>
                    </a:rPr>
                    <a:t>Dom|No</a:t>
                  </a:r>
                  <a:r>
                    <a:rPr lang="en-US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US" sz="2400" dirty="0" smtClean="0">
                    <a:solidFill>
                      <a:schemeClr val="bg1"/>
                    </a:solidFill>
                  </a:endParaRPr>
                </a:p>
                <a:p>
                  <a:endParaRPr lang="en-US" dirty="0" smtClean="0">
                    <a:solidFill>
                      <a:schemeClr val="bg1"/>
                    </a:solidFill>
                  </a:endParaRPr>
                </a:p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dirty="0" err="1" smtClean="0">
                      <a:solidFill>
                        <a:schemeClr val="bg1"/>
                      </a:solidFill>
                    </a:rPr>
                    <a:t>Imp|No</a:t>
                  </a:r>
                  <a:r>
                    <a:rPr lang="en-US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8688" y="4450364"/>
                  <a:ext cx="2804160" cy="1418593"/>
                </a:xfrm>
                <a:prstGeom prst="rect">
                  <a:avLst/>
                </a:prstGeom>
                <a:blipFill>
                  <a:blip r:embed="rId4"/>
                  <a:stretch>
                    <a:fillRect l="-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Oval 8"/>
          <p:cNvSpPr/>
          <p:nvPr/>
        </p:nvSpPr>
        <p:spPr>
          <a:xfrm>
            <a:off x="3787140" y="1177473"/>
            <a:ext cx="905256" cy="119082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95344" y="3163824"/>
            <a:ext cx="649224" cy="210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853434" y="2357692"/>
            <a:ext cx="733044" cy="80613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95344" y="3417048"/>
            <a:ext cx="649224" cy="54230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91100" y="1166868"/>
            <a:ext cx="905256" cy="119082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077206" y="2352390"/>
            <a:ext cx="733044" cy="80613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082159" y="3163824"/>
            <a:ext cx="649224" cy="210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06162" y="3395591"/>
            <a:ext cx="649224" cy="54230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59080" y="4747036"/>
            <a:ext cx="1731264" cy="1295226"/>
            <a:chOff x="414528" y="4081032"/>
            <a:chExt cx="2804160" cy="1295226"/>
          </a:xfrm>
        </p:grpSpPr>
        <p:sp>
          <p:nvSpPr>
            <p:cNvPr id="3" name="TextBox 2"/>
            <p:cNvSpPr txBox="1"/>
            <p:nvPr/>
          </p:nvSpPr>
          <p:spPr>
            <a:xfrm>
              <a:off x="414528" y="4081032"/>
              <a:ext cx="2621279" cy="307777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Total</a:t>
              </a:r>
              <a:endParaRPr lang="en-US" sz="1400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414528" y="4450364"/>
                  <a:ext cx="2804160" cy="925894"/>
                </a:xfrm>
                <a:prstGeom prst="rect">
                  <a:avLst/>
                </a:prstGeom>
                <a:solidFill>
                  <a:srgbClr val="00B0F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P(Yes)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endParaRPr lang="en-US" sz="1400" dirty="0" smtClean="0"/>
                </a:p>
                <a:p>
                  <a:endParaRPr lang="en-US" sz="1400" dirty="0" smtClean="0"/>
                </a:p>
                <a:p>
                  <a:r>
                    <a:rPr lang="en-US" sz="1400" dirty="0" smtClean="0"/>
                    <a:t>P(No)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528" y="4450364"/>
                  <a:ext cx="2804160" cy="925894"/>
                </a:xfrm>
                <a:prstGeom prst="rect">
                  <a:avLst/>
                </a:prstGeom>
                <a:blipFill>
                  <a:blip r:embed="rId2"/>
                  <a:stretch>
                    <a:fillRect l="-1056" b="-1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259080" y="1714728"/>
            <a:ext cx="4413504" cy="1306013"/>
            <a:chOff x="414528" y="4081032"/>
            <a:chExt cx="5608320" cy="1306013"/>
          </a:xfrm>
        </p:grpSpPr>
        <p:sp>
          <p:nvSpPr>
            <p:cNvPr id="10" name="TextBox 9"/>
            <p:cNvSpPr txBox="1"/>
            <p:nvPr/>
          </p:nvSpPr>
          <p:spPr>
            <a:xfrm>
              <a:off x="414528" y="4081032"/>
              <a:ext cx="2621280" cy="307777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Type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14528" y="4450364"/>
                  <a:ext cx="2804160" cy="917046"/>
                </a:xfrm>
                <a:prstGeom prst="rect">
                  <a:avLst/>
                </a:prstGeom>
                <a:solidFill>
                  <a:srgbClr val="7030A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Sports|Yes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US" sz="1400" dirty="0" smtClean="0">
                    <a:solidFill>
                      <a:schemeClr val="bg1"/>
                    </a:solidFill>
                  </a:endParaRPr>
                </a:p>
                <a:p>
                  <a:endParaRPr lang="en-US" sz="1400" dirty="0" smtClean="0">
                    <a:solidFill>
                      <a:schemeClr val="bg1"/>
                    </a:solidFill>
                  </a:endParaRPr>
                </a:p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SUV|Yes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)	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528" y="4450364"/>
                  <a:ext cx="2804160" cy="917046"/>
                </a:xfrm>
                <a:prstGeom prst="rect">
                  <a:avLst/>
                </a:prstGeom>
                <a:blipFill>
                  <a:blip r:embed="rId3"/>
                  <a:stretch>
                    <a:fillRect l="-829" b="-1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218688" y="4468652"/>
                  <a:ext cx="2804160" cy="918393"/>
                </a:xfrm>
                <a:prstGeom prst="rect">
                  <a:avLst/>
                </a:prstGeom>
                <a:solidFill>
                  <a:srgbClr val="7030A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Sports|No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) 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US" sz="1400" dirty="0" smtClean="0">
                    <a:solidFill>
                      <a:schemeClr val="bg1"/>
                    </a:solidFill>
                  </a:endParaRPr>
                </a:p>
                <a:p>
                  <a:endParaRPr lang="en-US" sz="1400" dirty="0" smtClean="0">
                    <a:solidFill>
                      <a:schemeClr val="bg1"/>
                    </a:solidFill>
                  </a:endParaRPr>
                </a:p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SUV|No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)	  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8688" y="4468652"/>
                  <a:ext cx="2804160" cy="918393"/>
                </a:xfrm>
                <a:prstGeom prst="rect">
                  <a:avLst/>
                </a:prstGeom>
                <a:blipFill>
                  <a:blip r:embed="rId4"/>
                  <a:stretch>
                    <a:fillRect l="-829" b="-13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/>
          <p:cNvGrpSpPr/>
          <p:nvPr/>
        </p:nvGrpSpPr>
        <p:grpSpPr>
          <a:xfrm>
            <a:off x="259080" y="3239353"/>
            <a:ext cx="4413504" cy="1289071"/>
            <a:chOff x="414528" y="4081032"/>
            <a:chExt cx="5608320" cy="1289071"/>
          </a:xfrm>
        </p:grpSpPr>
        <p:sp>
          <p:nvSpPr>
            <p:cNvPr id="14" name="TextBox 13"/>
            <p:cNvSpPr txBox="1"/>
            <p:nvPr/>
          </p:nvSpPr>
          <p:spPr>
            <a:xfrm>
              <a:off x="414528" y="4081032"/>
              <a:ext cx="2621280" cy="30777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Origin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14528" y="4450364"/>
                  <a:ext cx="2804160" cy="919739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Dom|Yes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US" sz="1400" dirty="0" smtClean="0">
                    <a:solidFill>
                      <a:schemeClr val="bg1"/>
                    </a:solidFill>
                  </a:endParaRPr>
                </a:p>
                <a:p>
                  <a:endParaRPr lang="en-US" sz="1400" dirty="0" smtClean="0">
                    <a:solidFill>
                      <a:schemeClr val="bg1"/>
                    </a:solidFill>
                  </a:endParaRPr>
                </a:p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Imp|Yes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528" y="4450364"/>
                  <a:ext cx="2804160" cy="919739"/>
                </a:xfrm>
                <a:prstGeom prst="rect">
                  <a:avLst/>
                </a:prstGeom>
                <a:blipFill>
                  <a:blip r:embed="rId5"/>
                  <a:stretch>
                    <a:fillRect l="-829" b="-13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3218688" y="4450364"/>
                  <a:ext cx="2804160" cy="919739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Dom|No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US" sz="1400" dirty="0" smtClean="0">
                    <a:solidFill>
                      <a:schemeClr val="bg1"/>
                    </a:solidFill>
                  </a:endParaRPr>
                </a:p>
                <a:p>
                  <a:endParaRPr lang="en-US" sz="1400" dirty="0" smtClean="0">
                    <a:solidFill>
                      <a:schemeClr val="bg1"/>
                    </a:solidFill>
                  </a:endParaRPr>
                </a:p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P(</a:t>
                  </a:r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Imp|No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8688" y="4450364"/>
                  <a:ext cx="2804160" cy="919739"/>
                </a:xfrm>
                <a:prstGeom prst="rect">
                  <a:avLst/>
                </a:prstGeom>
                <a:blipFill>
                  <a:blip r:embed="rId6"/>
                  <a:stretch>
                    <a:fillRect l="-829" b="-13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oup 16"/>
          <p:cNvGrpSpPr/>
          <p:nvPr/>
        </p:nvGrpSpPr>
        <p:grpSpPr>
          <a:xfrm>
            <a:off x="259080" y="172808"/>
            <a:ext cx="4413504" cy="1287725"/>
            <a:chOff x="414528" y="4081032"/>
            <a:chExt cx="5608320" cy="1287725"/>
          </a:xfrm>
        </p:grpSpPr>
        <p:sp>
          <p:nvSpPr>
            <p:cNvPr id="18" name="TextBox 17"/>
            <p:cNvSpPr txBox="1"/>
            <p:nvPr/>
          </p:nvSpPr>
          <p:spPr>
            <a:xfrm>
              <a:off x="414528" y="4081032"/>
              <a:ext cx="2621280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Color</a:t>
              </a:r>
              <a:endParaRPr lang="en-US" sz="1400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414528" y="4450364"/>
                  <a:ext cx="2804160" cy="918393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P(</a:t>
                  </a:r>
                  <a:r>
                    <a:rPr lang="en-US" sz="1400" dirty="0" err="1" smtClean="0"/>
                    <a:t>Red|Yes</a:t>
                  </a:r>
                  <a:r>
                    <a:rPr lang="en-US" sz="1400" dirty="0" smtClean="0"/>
                    <a:t>)	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1400" dirty="0" smtClean="0"/>
                </a:p>
                <a:p>
                  <a:endParaRPr lang="en-US" sz="1400" dirty="0" smtClean="0"/>
                </a:p>
                <a:p>
                  <a:r>
                    <a:rPr lang="en-US" sz="1400" dirty="0" smtClean="0"/>
                    <a:t>P(Yellow |Yes)	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528" y="4450364"/>
                  <a:ext cx="2804160" cy="918393"/>
                </a:xfrm>
                <a:prstGeom prst="rect">
                  <a:avLst/>
                </a:prstGeom>
                <a:blipFill>
                  <a:blip r:embed="rId7"/>
                  <a:stretch>
                    <a:fillRect l="-829" b="-66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218688" y="4450364"/>
                  <a:ext cx="2804160" cy="918393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P(</a:t>
                  </a:r>
                  <a:r>
                    <a:rPr lang="en-US" sz="1400" dirty="0" err="1" smtClean="0"/>
                    <a:t>Red|No</a:t>
                  </a:r>
                  <a:r>
                    <a:rPr lang="en-US" sz="1400" dirty="0" smtClean="0"/>
                    <a:t>)	     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1400" dirty="0" smtClean="0"/>
                </a:p>
                <a:p>
                  <a:endParaRPr lang="en-US" sz="1400" dirty="0" smtClean="0"/>
                </a:p>
                <a:p>
                  <a:r>
                    <a:rPr lang="en-US" sz="1400" dirty="0" smtClean="0"/>
                    <a:t>P(Yellow |No)   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8688" y="4450364"/>
                  <a:ext cx="2804160" cy="918393"/>
                </a:xfrm>
                <a:prstGeom prst="rect">
                  <a:avLst/>
                </a:prstGeom>
                <a:blipFill>
                  <a:blip r:embed="rId8"/>
                  <a:stretch>
                    <a:fillRect l="-829" b="-66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Title 1"/>
          <p:cNvSpPr txBox="1">
            <a:spLocks/>
          </p:cNvSpPr>
          <p:nvPr/>
        </p:nvSpPr>
        <p:spPr>
          <a:xfrm>
            <a:off x="4782312" y="514182"/>
            <a:ext cx="2889504" cy="5117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/>
              <a:t>Sample X = {Red, SUV, Dom}</a:t>
            </a:r>
            <a:endParaRPr lang="id-ID" sz="1800" b="1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782312" y="948787"/>
            <a:ext cx="5833872" cy="5117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/>
              <a:t>P(</a:t>
            </a:r>
            <a:r>
              <a:rPr lang="en-US" sz="1800" b="1" dirty="0" err="1" smtClean="0"/>
              <a:t>X|Yes</a:t>
            </a:r>
            <a:r>
              <a:rPr lang="en-US" sz="1800" b="1" dirty="0" smtClean="0"/>
              <a:t>).P(Yes)= P(</a:t>
            </a:r>
            <a:r>
              <a:rPr lang="en-US" sz="1800" b="1" dirty="0" err="1" smtClean="0"/>
              <a:t>Red|Yes</a:t>
            </a:r>
            <a:r>
              <a:rPr lang="en-US" sz="1800" b="1" dirty="0" smtClean="0"/>
              <a:t>).P(</a:t>
            </a:r>
            <a:r>
              <a:rPr lang="en-US" sz="1800" b="1" dirty="0" err="1" smtClean="0"/>
              <a:t>SUV|Yes</a:t>
            </a:r>
            <a:r>
              <a:rPr lang="en-US" sz="1800" b="1" dirty="0" smtClean="0"/>
              <a:t>).P(</a:t>
            </a:r>
            <a:r>
              <a:rPr lang="en-US" sz="1800" b="1" dirty="0" err="1" smtClean="0"/>
              <a:t>Dom|Yes</a:t>
            </a:r>
            <a:r>
              <a:rPr lang="en-US" sz="1800" b="1" dirty="0" smtClean="0"/>
              <a:t>).P(Yes)</a:t>
            </a:r>
            <a:endParaRPr lang="id-ID" sz="1800" b="1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782312" y="172808"/>
            <a:ext cx="3611880" cy="5117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err="1" smtClean="0"/>
              <a:t>Prediksikan</a:t>
            </a:r>
            <a:r>
              <a:rPr lang="en-US" sz="1800" b="1" dirty="0" smtClean="0"/>
              <a:t> !!!</a:t>
            </a:r>
            <a:endParaRPr lang="id-ID" sz="1800" b="1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705856" y="948787"/>
            <a:ext cx="393192" cy="4185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9622536" y="939086"/>
            <a:ext cx="393192" cy="4185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4782312" y="1388936"/>
                <a:ext cx="5833872" cy="511746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800" b="1" dirty="0" smtClean="0"/>
                  <a:t>P(</a:t>
                </a:r>
                <a:r>
                  <a:rPr lang="en-US" sz="1800" b="1" dirty="0" err="1" smtClean="0"/>
                  <a:t>X|Yes</a:t>
                </a:r>
                <a:r>
                  <a:rPr lang="en-US" sz="1800" b="1" dirty="0" smtClean="0"/>
                  <a:t>)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𝟖𝟎</m:t>
                        </m:r>
                      </m:den>
                    </m:f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𝟎𝟓</m:t>
                    </m:r>
                  </m:oMath>
                </a14:m>
                <a:r>
                  <a:rPr lang="en-US" sz="1800" b="1" dirty="0" smtClean="0"/>
                  <a:t> </a:t>
                </a:r>
                <a:endParaRPr lang="id-ID" sz="1800" b="1" dirty="0"/>
              </a:p>
              <a:p>
                <a:endParaRPr lang="id-ID" sz="1800" b="1" dirty="0"/>
              </a:p>
              <a:p>
                <a:endParaRPr lang="id-ID" sz="1800" b="1" dirty="0"/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312" y="1388936"/>
                <a:ext cx="5833872" cy="511746"/>
              </a:xfrm>
              <a:prstGeom prst="rect">
                <a:avLst/>
              </a:prstGeom>
              <a:blipFill>
                <a:blip r:embed="rId9"/>
                <a:stretch>
                  <a:fillRect l="-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/>
          <p:cNvSpPr txBox="1">
            <a:spLocks/>
          </p:cNvSpPr>
          <p:nvPr/>
        </p:nvSpPr>
        <p:spPr>
          <a:xfrm>
            <a:off x="4782312" y="1935920"/>
            <a:ext cx="5833872" cy="5117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/>
              <a:t>P(</a:t>
            </a:r>
            <a:r>
              <a:rPr lang="en-US" sz="1800" b="1" dirty="0" err="1" smtClean="0"/>
              <a:t>X|No</a:t>
            </a:r>
            <a:r>
              <a:rPr lang="en-US" sz="1800" b="1" dirty="0" smtClean="0"/>
              <a:t>).P(No)= P(</a:t>
            </a:r>
            <a:r>
              <a:rPr lang="en-US" sz="1800" b="1" dirty="0" err="1" smtClean="0"/>
              <a:t>Red|No</a:t>
            </a:r>
            <a:r>
              <a:rPr lang="en-US" sz="1800" b="1" dirty="0" smtClean="0"/>
              <a:t>).P(</a:t>
            </a:r>
            <a:r>
              <a:rPr lang="en-US" sz="1800" b="1" dirty="0" err="1" smtClean="0"/>
              <a:t>SUV|No</a:t>
            </a:r>
            <a:r>
              <a:rPr lang="en-US" sz="1800" b="1" dirty="0" smtClean="0"/>
              <a:t>).P(</a:t>
            </a:r>
            <a:r>
              <a:rPr lang="en-US" sz="1800" b="1" dirty="0" err="1" smtClean="0"/>
              <a:t>Dom|No</a:t>
            </a:r>
            <a:r>
              <a:rPr lang="en-US" sz="1800" b="1" dirty="0" smtClean="0"/>
              <a:t>).P(No)</a:t>
            </a:r>
            <a:endParaRPr lang="id-ID" sz="1800" b="1" dirty="0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705856" y="1922316"/>
            <a:ext cx="393192" cy="4185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9482991" y="1914286"/>
            <a:ext cx="393192" cy="4185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itle 1"/>
              <p:cNvSpPr txBox="1">
                <a:spLocks/>
              </p:cNvSpPr>
              <p:nvPr/>
            </p:nvSpPr>
            <p:spPr>
              <a:xfrm>
                <a:off x="4782312" y="2318141"/>
                <a:ext cx="5833872" cy="511746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800" b="1" dirty="0" smtClean="0"/>
                  <a:t>P(</a:t>
                </a:r>
                <a:r>
                  <a:rPr lang="en-US" sz="1800" b="1" dirty="0" err="1" smtClean="0"/>
                  <a:t>X|No</a:t>
                </a:r>
                <a:r>
                  <a:rPr lang="en-US" sz="1800" b="1" dirty="0" smtClean="0"/>
                  <a:t>)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𝟖𝟎</m:t>
                        </m:r>
                      </m:den>
                    </m:f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𝟐𝟐𝟓</m:t>
                    </m:r>
                  </m:oMath>
                </a14:m>
                <a:r>
                  <a:rPr lang="en-US" sz="1800" b="1" dirty="0" smtClean="0"/>
                  <a:t> </a:t>
                </a:r>
                <a:endParaRPr lang="id-ID" sz="1800" b="1" dirty="0"/>
              </a:p>
              <a:p>
                <a:endParaRPr lang="id-ID" sz="1800" b="1" dirty="0"/>
              </a:p>
              <a:p>
                <a:endParaRPr lang="id-ID" sz="1800" b="1" dirty="0"/>
              </a:p>
            </p:txBody>
          </p:sp>
        </mc:Choice>
        <mc:Fallback xmlns="">
          <p:sp>
            <p:nvSpPr>
              <p:cNvPr id="3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312" y="2318141"/>
                <a:ext cx="5833872" cy="511746"/>
              </a:xfrm>
              <a:prstGeom prst="rect">
                <a:avLst/>
              </a:prstGeom>
              <a:blipFill>
                <a:blip r:embed="rId10"/>
                <a:stretch>
                  <a:fillRect l="-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itle 1"/>
          <p:cNvSpPr txBox="1">
            <a:spLocks/>
          </p:cNvSpPr>
          <p:nvPr/>
        </p:nvSpPr>
        <p:spPr>
          <a:xfrm>
            <a:off x="4782312" y="2869862"/>
            <a:ext cx="3611880" cy="11169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err="1" smtClean="0"/>
              <a:t>Jadi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dari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penghitungan</a:t>
            </a:r>
            <a:r>
              <a:rPr lang="en-US" sz="1800" b="1" dirty="0" smtClean="0"/>
              <a:t> di </a:t>
            </a:r>
            <a:r>
              <a:rPr lang="en-US" sz="1800" b="1" dirty="0" err="1" smtClean="0"/>
              <a:t>atas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Nilai</a:t>
            </a:r>
            <a:r>
              <a:rPr lang="en-US" sz="1800" b="1" dirty="0" smtClean="0"/>
              <a:t> No </a:t>
            </a:r>
            <a:r>
              <a:rPr lang="en-US" sz="1800" b="1" dirty="0" err="1" smtClean="0"/>
              <a:t>lebih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besar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dari</a:t>
            </a:r>
            <a:r>
              <a:rPr lang="en-US" sz="1800" b="1" dirty="0" smtClean="0"/>
              <a:t> Yes, </a:t>
            </a:r>
            <a:r>
              <a:rPr lang="en-US" sz="1800" b="1" dirty="0" err="1" smtClean="0"/>
              <a:t>maka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bisa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disimpulkan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bahwa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keadaan</a:t>
            </a:r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2800" b="1" dirty="0" smtClean="0"/>
              <a:t>Red, SUV, Dom = No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02907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9" grpId="0"/>
      <p:bldP spid="30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124200" y="3097467"/>
            <a:ext cx="6028944" cy="10173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Sekian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Terima</a:t>
            </a:r>
            <a:r>
              <a:rPr lang="en-US" b="1" dirty="0" smtClean="0"/>
              <a:t> </a:t>
            </a:r>
            <a:r>
              <a:rPr lang="en-US" b="1" dirty="0" err="1" smtClean="0"/>
              <a:t>Kasih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356" y="996696"/>
            <a:ext cx="1337967" cy="185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8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177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Data Mining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</dc:title>
  <dc:creator>Asus</dc:creator>
  <cp:lastModifiedBy>Asus</cp:lastModifiedBy>
  <cp:revision>17</cp:revision>
  <dcterms:created xsi:type="dcterms:W3CDTF">2020-05-01T09:56:33Z</dcterms:created>
  <dcterms:modified xsi:type="dcterms:W3CDTF">2020-05-04T03:24:13Z</dcterms:modified>
</cp:coreProperties>
</file>