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298" r:id="rId19"/>
    <p:sldId id="266" r:id="rId20"/>
    <p:sldId id="299" r:id="rId21"/>
    <p:sldId id="300" r:id="rId22"/>
    <p:sldId id="301" r:id="rId23"/>
    <p:sldId id="302" r:id="rId24"/>
    <p:sldId id="303" r:id="rId25"/>
    <p:sldId id="304" r:id="rId26"/>
    <p:sldId id="278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267" r:id="rId38"/>
    <p:sldId id="315" r:id="rId3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CB58-214D-42B9-90C9-4FA4BCEA1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D4851-0E08-47FA-A86A-4850E02B0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7CC96-9D02-4DA9-808C-E38BD084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CA4C3-CA2A-46AE-AA38-FD982A15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3B051-9520-487D-B31E-B4EB2ECC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6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11B1A-2884-49BB-B0C1-BD344C051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A492F-3A86-43E0-8DD0-3BB95975A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6A9EA-D357-4E20-B71D-CAA7674F1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F7E1C-E5C8-4609-8C82-19EF9E6D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99221-3FAB-496E-BE2C-7679B1B9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0881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5AFCEC-DD43-423D-9482-30826246F8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72BB2-9709-4088-AAD9-53173CC38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DB223-FC6B-4E35-871B-F07BFA70F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5A352-5142-42A0-B6A1-61635539A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0A241-FA8B-4F31-8723-C8BB4FDF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2779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" name="Rectangle 1"/>
          <p:cNvSpPr/>
          <p:nvPr userDrawn="1"/>
        </p:nvSpPr>
        <p:spPr>
          <a:xfrm>
            <a:off x="2821478" y="1124744"/>
            <a:ext cx="6528725" cy="4608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821478" y="0"/>
            <a:ext cx="6528725" cy="260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6" name="Rectangle 5"/>
          <p:cNvSpPr/>
          <p:nvPr userDrawn="1"/>
        </p:nvSpPr>
        <p:spPr>
          <a:xfrm>
            <a:off x="2821478" y="6597352"/>
            <a:ext cx="6528725" cy="260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1478" y="4066024"/>
            <a:ext cx="6528725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1478" y="4834109"/>
            <a:ext cx="6528725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1313" y="1541767"/>
            <a:ext cx="1089051" cy="2417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82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4533123"/>
            <a:ext cx="12192000" cy="2324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5391415" y="3813043"/>
            <a:ext cx="1440160" cy="144016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409" y="4013590"/>
            <a:ext cx="468171" cy="1039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49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618000"/>
            <a:ext cx="12192000" cy="2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3775646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92216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135893" y="2393204"/>
            <a:ext cx="7056107" cy="144016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135696" y="3929373"/>
            <a:ext cx="7056107" cy="651755"/>
          </a:xfrm>
          <a:prstGeom prst="rect">
            <a:avLst/>
          </a:prstGeom>
        </p:spPr>
        <p:txBody>
          <a:bodyPr anchor="ctr"/>
          <a:lstStyle>
            <a:lvl1pPr marL="0" indent="0" algn="l">
              <a:spcBef>
                <a:spcPts val="0"/>
              </a:spcBef>
              <a:buNone/>
              <a:defRPr sz="1867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54" y="876466"/>
            <a:ext cx="2353733" cy="522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8213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3472" y="0"/>
            <a:ext cx="211223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645" y="1250975"/>
            <a:ext cx="2112235" cy="468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052646" y="1250975"/>
            <a:ext cx="1056117" cy="468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658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909485"/>
            <a:ext cx="12192000" cy="29485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42176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010261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701" y="1508787"/>
            <a:ext cx="9640360" cy="490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17974" y="2168343"/>
            <a:ext cx="4620289" cy="34168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23392" y="4485118"/>
            <a:ext cx="4032448" cy="1344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36311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E16A-C4C9-4ECE-B882-2A9E33F4E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87FF0-1227-4DE2-B724-6A9DAB9B4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AA8EC-07D4-4BE5-B380-EAECDB0C4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82497-0802-4756-95E7-A43C752E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FB3F7-DC9F-46F3-ACC0-19685ED24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959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B1D9F-4756-409A-9BE7-82A1A6775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479C1-9332-411E-91F4-2C8AA0B8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FCA1A-33EF-44A1-88F2-A1B9CFAC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EE8DE-648A-402F-843D-A53E7BCD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4F11F-3F42-4A0E-8D7E-67109717A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197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8FE8-A115-46D9-BAA9-D5EBACE99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D1B24-6300-4D31-A322-6DDBEE64E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E8E77-2395-448D-AE15-37439972A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A13F8-637D-4671-9A5F-AD0C3A38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79733-5C2C-445D-B4CD-36D5505EF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97336-64AB-45FC-96DD-53A0461E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250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C19F-1C0C-4B84-9DE0-EC322EC1F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C3653-F769-4816-BD51-D49CA1062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C8482-3E6B-4AA1-9967-0BC4A4583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EC9B5-5E39-40E9-B2B1-8B8D14E3C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5C576-F5B8-457E-9531-2AC8C0B33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64E543-E518-4521-ABC5-F58A3EF3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0040BB-EBB3-4207-A947-D22860D9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65CC00-48A3-45C5-9D01-BBEBC5AE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503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426-48DE-421C-B4A5-4775E050E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4837A-4111-4FED-82D1-795645739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B8CBC-43B5-4ACA-A689-4FDA47634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ED3E08-3B58-48B4-9D93-86F7B452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828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21868-684F-45A1-BCB2-C3087EDF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094996-9C18-4708-9E88-77B3E54E4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80C89-5392-4507-AA43-DA517A58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068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7C7F6-BB7A-4C9B-80D2-763B62902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C943F-EEF7-4D99-BA3E-9F4F410C3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2DC6E-7BA9-4F5E-8543-54008411E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45135-64B3-4B94-9B62-1CFE8900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30F9E-D584-443C-99FD-D8ED7A6BC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317E6-215A-471A-B440-7D19B7E90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818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92A3C-32F3-44EF-9C36-540034CBE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FE90B-8C89-49A5-8B46-D9972DC8A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A1A87-8BEF-4FB8-BDF8-6B08C9F5F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90EDD-F169-474F-BF31-9011DE96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9B100-F207-4CF5-9C39-EA3F6755E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774A2-ADC4-4599-80C4-0FC03252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859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1F1C85-48F0-4EA3-AFE7-FC56B285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2E60C-9B6A-4DC5-B576-D97CBE3A3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DE0E1-CD5F-45F1-BADD-88D5A6521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96A1-996C-4132-9E16-B075AEC6EF0B}" type="datetimeFigureOut">
              <a:rPr lang="id-ID" smtClean="0"/>
              <a:t>31/10/2018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D2B31-2562-443A-A1A9-C73BCCFBA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814BF-28AE-4C0D-B5B3-60780B7EF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52AF-58B7-4861-8851-51B90310EB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0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94990" y="1208854"/>
            <a:ext cx="7056107" cy="144016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4800" dirty="0" err="1">
                <a:latin typeface="Montserrat Black" panose="00000A00000000000000" pitchFamily="50" charset="0"/>
                <a:ea typeface="맑은 고딕" pitchFamily="50" charset="-127"/>
              </a:rPr>
              <a:t>Pengembangan</a:t>
            </a:r>
            <a:endParaRPr lang="en-US" altLang="ko-KR" sz="4800" dirty="0">
              <a:latin typeface="Montserrat Black" panose="00000A00000000000000" pitchFamily="50" charset="0"/>
              <a:ea typeface="맑은 고딕" pitchFamily="50" charset="-127"/>
            </a:endParaRPr>
          </a:p>
          <a:p>
            <a:r>
              <a:rPr lang="en-US" altLang="ko-KR" sz="4800" dirty="0" err="1">
                <a:latin typeface="Montserrat Black" panose="00000A00000000000000" pitchFamily="50" charset="0"/>
                <a:ea typeface="맑은 고딕" pitchFamily="50" charset="-127"/>
              </a:rPr>
              <a:t>Pemodelan</a:t>
            </a:r>
            <a:r>
              <a:rPr lang="en-US" altLang="ko-KR" sz="4800" dirty="0">
                <a:latin typeface="Montserrat Black" panose="00000A00000000000000" pitchFamily="50" charset="0"/>
                <a:ea typeface="맑은 고딕" pitchFamily="50" charset="-127"/>
              </a:rPr>
              <a:t> </a:t>
            </a:r>
            <a:r>
              <a:rPr lang="en-US" altLang="ko-KR" sz="4800" dirty="0" err="1">
                <a:latin typeface="Montserrat Black" panose="00000A00000000000000" pitchFamily="50" charset="0"/>
                <a:ea typeface="맑은 고딕" pitchFamily="50" charset="-127"/>
              </a:rPr>
              <a:t>Konseptual</a:t>
            </a:r>
            <a:endParaRPr lang="en-US" altLang="ko-KR" sz="4800" dirty="0">
              <a:latin typeface="Montserrat Black" panose="00000A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16831" y="131828"/>
            <a:ext cx="2172012" cy="10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133" dirty="0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Program </a:t>
            </a:r>
            <a:r>
              <a:rPr lang="en-US" altLang="ko-KR" sz="2133" dirty="0" err="1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Studi</a:t>
            </a:r>
            <a:r>
              <a:rPr lang="en-US" altLang="ko-KR" sz="2133" dirty="0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 Teknik </a:t>
            </a:r>
            <a:r>
              <a:rPr lang="en-US" altLang="ko-KR" sz="2133" dirty="0" err="1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Informatika</a:t>
            </a:r>
            <a:endParaRPr lang="en-US" altLang="ko-KR" sz="2133" dirty="0">
              <a:solidFill>
                <a:schemeClr val="bg1"/>
              </a:solidFill>
              <a:latin typeface="Bebas Neue" panose="020B0606020202050201" pitchFamily="34" charset="0"/>
              <a:cs typeface="Arial" pitchFamily="34" charset="0"/>
            </a:endParaRPr>
          </a:p>
          <a:p>
            <a:pPr algn="r"/>
            <a:r>
              <a:rPr lang="en-US" altLang="ko-KR" sz="2133" dirty="0" err="1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Universitas</a:t>
            </a:r>
            <a:r>
              <a:rPr lang="en-US" altLang="ko-KR" sz="2133" dirty="0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 </a:t>
            </a:r>
            <a:r>
              <a:rPr lang="en-US" altLang="ko-KR" sz="2133" dirty="0" err="1">
                <a:solidFill>
                  <a:schemeClr val="bg1"/>
                </a:solidFill>
                <a:latin typeface="Bebas Neue" panose="020B0606020202050201" pitchFamily="34" charset="0"/>
                <a:cs typeface="Arial" pitchFamily="34" charset="0"/>
              </a:rPr>
              <a:t>Udayana</a:t>
            </a:r>
            <a:endParaRPr lang="ko-KR" altLang="en-US" sz="2133" dirty="0">
              <a:solidFill>
                <a:schemeClr val="bg1"/>
              </a:solidFill>
              <a:latin typeface="Bebas Neue" panose="020B0606020202050201" pitchFamily="34" charset="0"/>
              <a:cs typeface="Arial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80BEEC-E78C-471F-80E7-1C50812FE83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814" y="95756"/>
            <a:ext cx="1149171" cy="1149171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DD1623-D55A-43E1-B83B-5E1B704A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94990" y="3204978"/>
            <a:ext cx="7056107" cy="651755"/>
          </a:xfrm>
        </p:spPr>
        <p:txBody>
          <a:bodyPr/>
          <a:lstStyle/>
          <a:p>
            <a:r>
              <a:rPr lang="id-ID" dirty="0"/>
              <a:t>I Dewa Made Bayu Atmaja Darmawan,S.Kom.M.Cs.</a:t>
            </a:r>
          </a:p>
          <a:p>
            <a:r>
              <a:rPr lang="id-ID" dirty="0"/>
              <a:t>PS. Teknik Informatika, Universitas Udayana</a:t>
            </a:r>
          </a:p>
          <a:p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74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BA098DAB-C76E-41E9-94F1-7DE07160A0F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Pemahaman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Situasi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11" name="TextBox 10"/>
          <p:cNvSpPr txBox="1"/>
          <p:nvPr/>
        </p:nvSpPr>
        <p:spPr>
          <a:xfrm>
            <a:off x="623392" y="1710410"/>
            <a:ext cx="46745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err="1">
                <a:cs typeface="Arial" pitchFamily="34" charset="0"/>
              </a:rPr>
              <a:t>Melakukan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Pendekatan</a:t>
            </a:r>
            <a:r>
              <a:rPr lang="en-US" altLang="ko-KR" sz="1600" dirty="0">
                <a:cs typeface="Arial" pitchFamily="34" charset="0"/>
              </a:rPr>
              <a:t> , </a:t>
            </a:r>
            <a:r>
              <a:rPr lang="en-US" altLang="ko-KR" sz="1600" dirty="0" err="1">
                <a:cs typeface="Arial" pitchFamily="34" charset="0"/>
              </a:rPr>
              <a:t>Pendekatan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untuk</a:t>
            </a:r>
            <a:r>
              <a:rPr lang="en-US" altLang="ko-KR" sz="1600" dirty="0">
                <a:cs typeface="Arial" pitchFamily="34" charset="0"/>
              </a:rPr>
              <a:t> proses </a:t>
            </a:r>
            <a:r>
              <a:rPr lang="en-US" altLang="ko-KR" sz="1600" dirty="0" err="1">
                <a:cs typeface="Arial" pitchFamily="34" charset="0"/>
              </a:rPr>
              <a:t>ini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tergantung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dalam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ukuran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besar</a:t>
            </a:r>
            <a:r>
              <a:rPr lang="en-US" altLang="ko-KR" sz="1600" dirty="0">
                <a:cs typeface="Arial" pitchFamily="34" charset="0"/>
              </a:rPr>
              <a:t> pada </a:t>
            </a:r>
            <a:r>
              <a:rPr lang="en-US" altLang="ko-KR" sz="1600" dirty="0" err="1">
                <a:cs typeface="Arial" pitchFamily="34" charset="0"/>
              </a:rPr>
              <a:t>sejauh</a:t>
            </a:r>
            <a:r>
              <a:rPr lang="en-US" altLang="ko-KR" sz="1600" dirty="0">
                <a:cs typeface="Arial" pitchFamily="34" charset="0"/>
              </a:rPr>
              <a:t> mana </a:t>
            </a:r>
            <a:r>
              <a:rPr lang="en-US" altLang="ko-KR" sz="1600" dirty="0" err="1">
                <a:cs typeface="Arial" pitchFamily="34" charset="0"/>
              </a:rPr>
              <a:t>klien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memahami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, dan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mampu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menjelaskan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situasi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masalah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.</a:t>
            </a:r>
          </a:p>
          <a:p>
            <a:endParaRPr lang="en-US" altLang="ko-KR" sz="1600" b="1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Menggambarkan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operasi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sistem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dunia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nyata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dirty="0">
                <a:cs typeface="Arial" pitchFamily="34" charset="0"/>
              </a:rPr>
              <a:t>(</a:t>
            </a:r>
            <a:r>
              <a:rPr lang="en-US" altLang="ko-KR" sz="1600" dirty="0" err="1">
                <a:cs typeface="Arial" pitchFamily="34" charset="0"/>
              </a:rPr>
              <a:t>diusulkan</a:t>
            </a:r>
            <a:r>
              <a:rPr lang="en-US" altLang="ko-KR" sz="1600" dirty="0">
                <a:cs typeface="Arial" pitchFamily="34" charset="0"/>
              </a:rPr>
              <a:t>) yang </a:t>
            </a:r>
            <a:r>
              <a:rPr lang="en-US" altLang="ko-KR" sz="1600" dirty="0" err="1">
                <a:cs typeface="Arial" pitchFamily="34" charset="0"/>
              </a:rPr>
              <a:t>merupakan</a:t>
            </a:r>
            <a:r>
              <a:rPr lang="en-US" altLang="ko-KR" sz="1600" dirty="0">
                <a:cs typeface="Arial" pitchFamily="34" charset="0"/>
              </a:rPr>
              <a:t> inti </a:t>
            </a:r>
            <a:r>
              <a:rPr lang="en-US" altLang="ko-KR" sz="1600" dirty="0" err="1">
                <a:cs typeface="Arial" pitchFamily="34" charset="0"/>
              </a:rPr>
              <a:t>dari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situasi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masalah</a:t>
            </a:r>
            <a:r>
              <a:rPr lang="en-US" altLang="ko-KR" sz="1600" dirty="0">
                <a:cs typeface="Arial" pitchFamily="34" charset="0"/>
              </a:rPr>
              <a:t>. </a:t>
            </a:r>
            <a:r>
              <a:rPr lang="en-US" altLang="ko-KR" sz="1600" dirty="0" err="1">
                <a:cs typeface="Arial" pitchFamily="34" charset="0"/>
              </a:rPr>
              <a:t>Keakuratan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deskripsi</a:t>
            </a:r>
            <a:r>
              <a:rPr lang="en-US" altLang="ko-KR" sz="1600" dirty="0">
                <a:cs typeface="Arial" pitchFamily="34" charset="0"/>
              </a:rPr>
              <a:t>, </a:t>
            </a:r>
            <a:r>
              <a:rPr lang="en-US" altLang="ko-KR" sz="1600" dirty="0" err="1">
                <a:cs typeface="Arial" pitchFamily="34" charset="0"/>
              </a:rPr>
              <a:t>bagaimanapun</a:t>
            </a:r>
            <a:r>
              <a:rPr lang="en-US" altLang="ko-KR" sz="1600" dirty="0">
                <a:cs typeface="Arial" pitchFamily="34" charset="0"/>
              </a:rPr>
              <a:t>, </a:t>
            </a:r>
            <a:r>
              <a:rPr lang="en-US" altLang="ko-KR" sz="1600" dirty="0" err="1">
                <a:cs typeface="Arial" pitchFamily="34" charset="0"/>
              </a:rPr>
              <a:t>mungkin</a:t>
            </a:r>
            <a:r>
              <a:rPr lang="en-US" altLang="ko-KR" sz="1600" dirty="0">
                <a:cs typeface="Arial" pitchFamily="34" charset="0"/>
              </a:rPr>
              <a:t> </a:t>
            </a:r>
            <a:r>
              <a:rPr lang="en-US" altLang="ko-KR" sz="1600" dirty="0" err="1">
                <a:cs typeface="Arial" pitchFamily="34" charset="0"/>
              </a:rPr>
              <a:t>meragukan</a:t>
            </a:r>
            <a:r>
              <a:rPr lang="en-US" altLang="ko-KR" sz="1600" dirty="0">
                <a:cs typeface="Arial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5414" y="4620142"/>
            <a:ext cx="36484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Memahami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situasi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masalah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daerahnya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masih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mempunyai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pengetahuan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terbatas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522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80241" y="1650983"/>
            <a:ext cx="825691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Tujuan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merupakan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pusat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untuk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proses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  <a:p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Tujuan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mempunyai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sarana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sifat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sudah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ditentukan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titik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referensinya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validasi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sudah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dilengkapi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panduan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eksperimen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salah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satu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metrik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dimana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keberhasilan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penelitian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dinilai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Kemudian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diperlihatkan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bagaimana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tujuan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digunakan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membantu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merancang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9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00808"/>
            <a:ext cx="12192000" cy="4608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7" name="Oval 6"/>
          <p:cNvSpPr/>
          <p:nvPr/>
        </p:nvSpPr>
        <p:spPr>
          <a:xfrm>
            <a:off x="6517630" y="225612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9" name="Oval 8"/>
          <p:cNvSpPr/>
          <p:nvPr/>
        </p:nvSpPr>
        <p:spPr>
          <a:xfrm>
            <a:off x="6493818" y="360027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Oval 9"/>
          <p:cNvSpPr/>
          <p:nvPr/>
        </p:nvSpPr>
        <p:spPr>
          <a:xfrm>
            <a:off x="6470006" y="4944420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7381726" y="2205064"/>
            <a:ext cx="35523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Apa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itu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ingin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klien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capai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81726" y="3538036"/>
            <a:ext cx="35523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Apa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tingkat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prestasi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dibutuhkan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81725" y="4689825"/>
            <a:ext cx="355239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Apa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kendala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klien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/modeler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bekerja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6072000" y="2205064"/>
            <a:ext cx="48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6473091" y="2343564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25467" y="3676536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25467" y="5020686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B89744AB-15F9-4838-8FA8-AF0C76C5B0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endParaRPr lang="ko-KR" altLang="en-US" dirty="0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F3B4F246-7920-4E9C-8AAE-C2BFEDE64B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42" name="Text Placeholder 1">
            <a:extLst>
              <a:ext uri="{FF2B5EF4-FFF2-40B4-BE49-F238E27FC236}">
                <a16:creationId xmlns:a16="http://schemas.microsoft.com/office/drawing/2014/main" id="{93DE3B5B-2493-487D-9B72-203014D05D41}"/>
              </a:ext>
            </a:extLst>
          </p:cNvPr>
          <p:cNvSpPr txBox="1">
            <a:spLocks/>
          </p:cNvSpPr>
          <p:nvPr/>
        </p:nvSpPr>
        <p:spPr>
          <a:xfrm>
            <a:off x="77859" y="2811108"/>
            <a:ext cx="5817595" cy="23879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3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aspek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yang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harus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dipertimbangkan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dalam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menentukan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tujuan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pemodelan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: </a:t>
            </a:r>
          </a:p>
        </p:txBody>
      </p:sp>
    </p:spTree>
    <p:extLst>
      <p:ext uri="{BB962C8B-B14F-4D97-AF65-F5344CB8AC3E}">
        <p14:creationId xmlns:p14="http://schemas.microsoft.com/office/powerpoint/2010/main" val="3403303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merancang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sebuah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simulasi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tujuan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bukan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satu-satunya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perhatian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Modeller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juga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harus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menyadari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beberapa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tujuan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proyek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yang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lebih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umum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Ada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beberapa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hal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harus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diperhatikan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menentukan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project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yaitu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</a:t>
            </a:r>
          </a:p>
          <a:p>
            <a:pPr algn="ctr"/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Skala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waktu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dan Modeler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harus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menjelaskan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sifat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dari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model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secara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tampilan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visual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&amp;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jenis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model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penggunaan</a:t>
            </a:r>
            <a:endParaRPr lang="en-US" altLang="ko-KR" sz="2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6B60C31-EC63-4C4F-82B5-6030E889671F}"/>
              </a:ext>
            </a:extLst>
          </p:cNvPr>
          <p:cNvSpPr txBox="1">
            <a:spLocks/>
          </p:cNvSpPr>
          <p:nvPr/>
        </p:nvSpPr>
        <p:spPr>
          <a:xfrm>
            <a:off x="0" y="1291852"/>
            <a:ext cx="12192000" cy="3840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67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b="1" dirty="0" err="1">
                <a:solidFill>
                  <a:srgbClr val="0F6FC6"/>
                </a:solidFill>
              </a:rPr>
              <a:t>Tujuan</a:t>
            </a:r>
            <a:r>
              <a:rPr lang="en-US" altLang="ko-KR" sz="2000" b="1" dirty="0">
                <a:solidFill>
                  <a:srgbClr val="0F6FC6"/>
                </a:solidFill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</a:rPr>
              <a:t>Proyek</a:t>
            </a:r>
            <a:r>
              <a:rPr lang="en-US" altLang="ko-KR" sz="2000" b="1" dirty="0">
                <a:solidFill>
                  <a:srgbClr val="0F6FC6"/>
                </a:solidFill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</a:rPr>
              <a:t>Umum</a:t>
            </a:r>
            <a:endParaRPr lang="en-US" altLang="ko-KR" sz="2000" b="1" dirty="0">
              <a:solidFill>
                <a:srgbClr val="0F6F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12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00808"/>
            <a:ext cx="12192000" cy="4608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7" name="Oval 6"/>
          <p:cNvSpPr/>
          <p:nvPr/>
        </p:nvSpPr>
        <p:spPr>
          <a:xfrm>
            <a:off x="6517630" y="225612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9" name="Oval 8"/>
          <p:cNvSpPr/>
          <p:nvPr/>
        </p:nvSpPr>
        <p:spPr>
          <a:xfrm>
            <a:off x="6493818" y="360027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Oval 9"/>
          <p:cNvSpPr/>
          <p:nvPr/>
        </p:nvSpPr>
        <p:spPr>
          <a:xfrm>
            <a:off x="6470006" y="4944420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7381726" y="2205064"/>
            <a:ext cx="35523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Pertimbangan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informasi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membuat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model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81725" y="3381815"/>
            <a:ext cx="355239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Identifikasi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tanggapan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diperlukan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dari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model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81725" y="4689825"/>
            <a:ext cx="355239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Diskusi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tentang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metode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model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antara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klien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dan modeler</a:t>
            </a:r>
          </a:p>
        </p:txBody>
      </p:sp>
      <p:sp>
        <p:nvSpPr>
          <p:cNvPr id="8" name="Rectangle 7"/>
          <p:cNvSpPr/>
          <p:nvPr/>
        </p:nvSpPr>
        <p:spPr>
          <a:xfrm>
            <a:off x="6072000" y="2205064"/>
            <a:ext cx="48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6473091" y="2343564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25467" y="3676536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25467" y="5020686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B89744AB-15F9-4838-8FA8-AF0C76C5B0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Merancang</a:t>
            </a:r>
            <a:r>
              <a:rPr lang="en-US" b="1" dirty="0"/>
              <a:t> model </a:t>
            </a:r>
            <a:r>
              <a:rPr lang="en-US" b="1" dirty="0" err="1"/>
              <a:t>konseptual</a:t>
            </a:r>
            <a:r>
              <a:rPr lang="en-US" b="1" dirty="0"/>
              <a:t> : input dan output</a:t>
            </a:r>
            <a:endParaRPr lang="ko-KR" altLang="en-US" dirty="0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F3B4F246-7920-4E9C-8AAE-C2BFEDE64B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42" name="Text Placeholder 1">
            <a:extLst>
              <a:ext uri="{FF2B5EF4-FFF2-40B4-BE49-F238E27FC236}">
                <a16:creationId xmlns:a16="http://schemas.microsoft.com/office/drawing/2014/main" id="{93DE3B5B-2493-487D-9B72-203014D05D41}"/>
              </a:ext>
            </a:extLst>
          </p:cNvPr>
          <p:cNvSpPr txBox="1">
            <a:spLocks/>
          </p:cNvSpPr>
          <p:nvPr/>
        </p:nvSpPr>
        <p:spPr>
          <a:xfrm>
            <a:off x="79402" y="3024206"/>
            <a:ext cx="5817595" cy="23879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Factor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eksperimental</a:t>
            </a:r>
            <a:endParaRPr lang="en-US" altLang="ko-KR" sz="3733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altLang="ko-KR" sz="3733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Dalam</a:t>
            </a:r>
            <a:r>
              <a:rPr lang="en-US" altLang="ko-KR" sz="3733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merancang</a:t>
            </a:r>
            <a:r>
              <a:rPr lang="en-US" altLang="ko-KR" sz="3733" dirty="0">
                <a:solidFill>
                  <a:schemeClr val="bg1"/>
                </a:solidFill>
                <a:latin typeface="+mj-lt"/>
                <a:cs typeface="Arial" pitchFamily="34" charset="0"/>
              </a:rPr>
              <a:t> model </a:t>
            </a:r>
            <a:r>
              <a:rPr lang="en-US" altLang="ko-KR" sz="3733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konseptual</a:t>
            </a:r>
            <a:endParaRPr lang="en-US" altLang="ko-KR" sz="3733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228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Merancang</a:t>
            </a:r>
            <a:r>
              <a:rPr lang="en-US" b="1" dirty="0"/>
              <a:t> model </a:t>
            </a:r>
            <a:r>
              <a:rPr lang="en-US" b="1" dirty="0" err="1"/>
              <a:t>konseptual</a:t>
            </a:r>
            <a:r>
              <a:rPr lang="en-US" b="1" dirty="0"/>
              <a:t> : </a:t>
            </a:r>
            <a:r>
              <a:rPr lang="en-US" b="1" dirty="0" err="1"/>
              <a:t>isi</a:t>
            </a:r>
            <a:r>
              <a:rPr lang="en-US" b="1" dirty="0"/>
              <a:t> model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Pendekatan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sz="22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yang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tepat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boleh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dilupakan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pada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saat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merancang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isi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model, dan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memang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sebelum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titik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tercapai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modeller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harus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mempertimbangkan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apakah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simulasi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pendekatan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paling </a:t>
            </a:r>
            <a:r>
              <a:rPr lang="en-US" altLang="ko-KR" sz="2200" b="1" dirty="0" err="1">
                <a:solidFill>
                  <a:srgbClr val="0F6FC6"/>
                </a:solidFill>
                <a:cs typeface="Arial" pitchFamily="34" charset="0"/>
              </a:rPr>
              <a:t>sesuai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952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altLang="ko-KR" b="1" dirty="0" err="1"/>
              <a:t>Merancang</a:t>
            </a:r>
            <a:r>
              <a:rPr lang="en-US" altLang="ko-KR" b="1" dirty="0"/>
              <a:t> model </a:t>
            </a:r>
            <a:r>
              <a:rPr lang="en-US" altLang="ko-KR" b="1" dirty="0" err="1"/>
              <a:t>konseptual</a:t>
            </a:r>
            <a:r>
              <a:rPr lang="en-US" altLang="ko-KR" b="1" dirty="0"/>
              <a:t> : </a:t>
            </a:r>
            <a:r>
              <a:rPr lang="en-US" altLang="ko-KR" b="1" dirty="0" err="1"/>
              <a:t>isi</a:t>
            </a:r>
            <a:r>
              <a:rPr lang="en-US" altLang="ko-KR" b="1" dirty="0"/>
              <a:t> model</a:t>
            </a:r>
            <a:endParaRPr lang="ko-KR" alt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932723"/>
            <a:ext cx="12192000" cy="819481"/>
          </a:xfrm>
        </p:spPr>
        <p:txBody>
          <a:bodyPr>
            <a:normAutofit/>
          </a:bodyPr>
          <a:lstStyle/>
          <a:p>
            <a:pPr lvl="0"/>
            <a:r>
              <a:rPr lang="en-US" altLang="ko-KR" dirty="0" err="1"/>
              <a:t>Memiliki</a:t>
            </a:r>
            <a:r>
              <a:rPr lang="en-US" altLang="ko-KR" dirty="0"/>
              <a:t> </a:t>
            </a:r>
            <a:r>
              <a:rPr lang="en-US" altLang="ko-KR" dirty="0" err="1"/>
              <a:t>diidentifikasi</a:t>
            </a:r>
            <a:r>
              <a:rPr lang="en-US" altLang="ko-KR" dirty="0"/>
              <a:t> input dan output model, </a:t>
            </a:r>
            <a:r>
              <a:rPr lang="en-US" altLang="ko-KR" dirty="0" err="1"/>
              <a:t>modeller</a:t>
            </a:r>
            <a:r>
              <a:rPr lang="en-US" altLang="ko-KR" dirty="0"/>
              <a:t> </a:t>
            </a:r>
            <a:r>
              <a:rPr lang="en-US" altLang="ko-KR" dirty="0" err="1"/>
              <a:t>dapat</a:t>
            </a:r>
            <a:r>
              <a:rPr lang="en-US" altLang="ko-KR" dirty="0"/>
              <a:t> </a:t>
            </a:r>
            <a:r>
              <a:rPr lang="en-US" altLang="ko-KR" dirty="0" err="1"/>
              <a:t>mengidentifikasi</a:t>
            </a:r>
            <a:r>
              <a:rPr lang="en-US" altLang="ko-KR" dirty="0"/>
              <a:t> </a:t>
            </a:r>
            <a:r>
              <a:rPr lang="en-US" altLang="ko-KR" dirty="0" err="1"/>
              <a:t>isi</a:t>
            </a:r>
            <a:r>
              <a:rPr lang="en-US" altLang="ko-KR" dirty="0"/>
              <a:t> </a:t>
            </a:r>
            <a:r>
              <a:rPr lang="en-US" altLang="ko-KR" dirty="0" err="1"/>
              <a:t>dari</a:t>
            </a:r>
            <a:r>
              <a:rPr lang="en-US" altLang="ko-KR" dirty="0"/>
              <a:t> model </a:t>
            </a:r>
            <a:r>
              <a:rPr lang="en-US" altLang="ko-KR" dirty="0" err="1"/>
              <a:t>itu</a:t>
            </a:r>
            <a:r>
              <a:rPr lang="en-US" altLang="ko-KR" dirty="0"/>
              <a:t> </a:t>
            </a:r>
            <a:r>
              <a:rPr lang="en-US" altLang="ko-KR" dirty="0" err="1"/>
              <a:t>sendiri</a:t>
            </a:r>
            <a:r>
              <a:rPr lang="en-US" altLang="ko-KR" dirty="0"/>
              <a:t>. </a:t>
            </a:r>
            <a:r>
              <a:rPr lang="en-US" altLang="ko-KR" dirty="0" err="1"/>
              <a:t>Meskipun</a:t>
            </a:r>
            <a:r>
              <a:rPr lang="en-US" altLang="ko-KR" dirty="0"/>
              <a:t> </a:t>
            </a:r>
            <a:r>
              <a:rPr lang="en-US" altLang="ko-KR" dirty="0" err="1"/>
              <a:t>buku</a:t>
            </a:r>
            <a:r>
              <a:rPr lang="en-US" altLang="ko-KR" dirty="0"/>
              <a:t> </a:t>
            </a:r>
            <a:r>
              <a:rPr lang="en-US" altLang="ko-KR" dirty="0" err="1"/>
              <a:t>ini</a:t>
            </a:r>
            <a:r>
              <a:rPr lang="en-US" altLang="ko-KR" dirty="0"/>
              <a:t> </a:t>
            </a:r>
            <a:r>
              <a:rPr lang="en-US" altLang="ko-KR" dirty="0" err="1"/>
              <a:t>adalah</a:t>
            </a:r>
            <a:r>
              <a:rPr lang="en-US" altLang="ko-KR" dirty="0"/>
              <a:t> </a:t>
            </a:r>
            <a:r>
              <a:rPr lang="en-US" altLang="ko-KR" dirty="0" err="1"/>
              <a:t>tentang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simulasi</a:t>
            </a:r>
            <a:r>
              <a:rPr lang="en-US" altLang="ko-KR" dirty="0"/>
              <a:t>, </a:t>
            </a:r>
            <a:r>
              <a:rPr lang="en-US" altLang="ko-KR" dirty="0" err="1"/>
              <a:t>kebutuhan</a:t>
            </a:r>
            <a:r>
              <a:rPr lang="en-US" altLang="ko-KR" dirty="0"/>
              <a:t> </a:t>
            </a:r>
            <a:r>
              <a:rPr lang="en-US" altLang="ko-KR" dirty="0" err="1"/>
              <a:t>untuk</a:t>
            </a:r>
            <a:r>
              <a:rPr lang="en-US" altLang="ko-KR" dirty="0"/>
              <a:t> </a:t>
            </a:r>
            <a:r>
              <a:rPr lang="en-US" altLang="ko-KR" dirty="0" err="1"/>
              <a:t>mempertimbangkan</a:t>
            </a:r>
            <a:r>
              <a:rPr lang="en-US" altLang="ko-KR" dirty="0"/>
              <a:t> :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052341"/>
            <a:ext cx="12192000" cy="425697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7" name="Oval 6"/>
          <p:cNvSpPr/>
          <p:nvPr/>
        </p:nvSpPr>
        <p:spPr>
          <a:xfrm>
            <a:off x="870148" y="2276872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9" name="Oval 8"/>
          <p:cNvSpPr/>
          <p:nvPr/>
        </p:nvSpPr>
        <p:spPr>
          <a:xfrm>
            <a:off x="846336" y="3621022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Oval 9"/>
          <p:cNvSpPr/>
          <p:nvPr/>
        </p:nvSpPr>
        <p:spPr>
          <a:xfrm>
            <a:off x="822524" y="496517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1724048" y="2426743"/>
            <a:ext cx="355239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Faktor</a:t>
            </a:r>
            <a:r>
              <a:rPr lang="en-US" altLang="ko-KR" sz="25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500" b="1" dirty="0" err="1">
                <a:solidFill>
                  <a:schemeClr val="bg1"/>
                </a:solidFill>
                <a:cs typeface="Arial" pitchFamily="34" charset="0"/>
              </a:rPr>
              <a:t>Eksperimental</a:t>
            </a:r>
            <a:endParaRPr lang="en-US" altLang="ko-KR" sz="25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734244" y="3385310"/>
            <a:ext cx="3552395" cy="1208727"/>
            <a:chOff x="803640" y="3362835"/>
            <a:chExt cx="2059657" cy="906545"/>
          </a:xfrm>
        </p:grpSpPr>
        <p:sp>
          <p:nvSpPr>
            <p:cNvPr id="15" name="TextBox 14"/>
            <p:cNvSpPr txBox="1"/>
            <p:nvPr/>
          </p:nvSpPr>
          <p:spPr>
            <a:xfrm>
              <a:off x="803640" y="3646132"/>
              <a:ext cx="205965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menentukan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pencapaian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tujuan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fi-FI" altLang="ko-KR" sz="1600" dirty="0">
                  <a:solidFill>
                    <a:schemeClr val="bg1"/>
                  </a:solidFill>
                  <a:cs typeface="Arial" pitchFamily="34" charset="0"/>
                </a:rPr>
                <a:t>mengidentifikasi alasan kegagalan untuk memenuhi tujuan</a:t>
              </a:r>
              <a:endParaRPr lang="ko-KR" altLang="en-US" sz="1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3640" y="3362835"/>
              <a:ext cx="2059657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867" b="1" dirty="0" err="1">
                  <a:solidFill>
                    <a:schemeClr val="bg1"/>
                  </a:solidFill>
                  <a:cs typeface="Arial" pitchFamily="34" charset="0"/>
                </a:rPr>
                <a:t>Tanggapan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734244" y="4740639"/>
            <a:ext cx="3552395" cy="1241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Modeller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maka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harus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mengidentifikasi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interkoneksi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utama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antara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ini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dan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komponen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lain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dari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dunia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nyata</a:t>
            </a:r>
            <a:endParaRPr lang="en-US" altLang="ko-KR" sz="1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98196" y="2288050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1" name="Oval 20"/>
          <p:cNvSpPr/>
          <p:nvPr/>
        </p:nvSpPr>
        <p:spPr>
          <a:xfrm>
            <a:off x="6974384" y="3632199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2" name="Oval 21"/>
          <p:cNvSpPr/>
          <p:nvPr/>
        </p:nvSpPr>
        <p:spPr>
          <a:xfrm>
            <a:off x="6950572" y="4976348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5" name="TextBox 24"/>
          <p:cNvSpPr txBox="1"/>
          <p:nvPr/>
        </p:nvSpPr>
        <p:spPr>
          <a:xfrm>
            <a:off x="7862292" y="2052341"/>
            <a:ext cx="3552395" cy="1241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Ruang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lingkup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model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harus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mencukupi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menyediakan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link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antara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faktor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eksperimental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dan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tanggapan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862292" y="3507459"/>
            <a:ext cx="3552395" cy="1343979"/>
            <a:chOff x="803640" y="3446061"/>
            <a:chExt cx="2059657" cy="1007984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807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komponen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didefinisikan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dalam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lingkup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interkoneksi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mereka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dengan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komponen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lain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dari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model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dengan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akurasi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mencukupi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.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446061"/>
              <a:ext cx="2059657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867" b="1" dirty="0">
                  <a:solidFill>
                    <a:schemeClr val="bg1"/>
                  </a:solidFill>
                  <a:cs typeface="Arial" pitchFamily="34" charset="0"/>
                </a:rPr>
                <a:t>Tingkat Detail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862292" y="4860179"/>
            <a:ext cx="3552395" cy="1335410"/>
            <a:chOff x="803640" y="3452488"/>
            <a:chExt cx="2059657" cy="1001557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807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metode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yang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kuat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dalam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membantu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membentuk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keputusan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tentang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ruang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lingkup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tingkat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detail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dimasukkan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bg1"/>
                  </a:solidFill>
                  <a:cs typeface="Arial" pitchFamily="34" charset="0"/>
                </a:rPr>
                <a:t>dalam</a:t>
              </a:r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 model</a:t>
              </a:r>
              <a:endParaRPr lang="ko-KR" altLang="en-US" sz="1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452488"/>
              <a:ext cx="2059657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867" b="1" dirty="0">
                  <a:solidFill>
                    <a:schemeClr val="bg1"/>
                  </a:solidFill>
                  <a:cs typeface="Arial" pitchFamily="34" charset="0"/>
                </a:rPr>
                <a:t>Prototyping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6072000" y="2205064"/>
            <a:ext cx="48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825609" y="236431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985" y="369728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7985" y="504143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56920" y="2372883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909296" y="370585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09296" y="505000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06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502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9018523" y="1028403"/>
            <a:ext cx="2400267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Peran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data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dalam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pemodelan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konseptual</a:t>
            </a:r>
            <a:endParaRPr lang="ko-KR" altLang="en-US" sz="3733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5414" y="1409198"/>
            <a:ext cx="36484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Data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awal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kontekstual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diperlukan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mengembangkan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pemahaman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tentang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situasi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masalah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begitu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juga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pusat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  <a:p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Sementara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itu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data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realisasi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(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mengembangkan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komputer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)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diperlukan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tetapi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identifikasi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oleh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dirancang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tanpa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pertimbangan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apakah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data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dikumpulkan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9763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Ringkasan</a:t>
            </a:r>
            <a:r>
              <a:rPr lang="en-US" b="1" dirty="0"/>
              <a:t> </a:t>
            </a:r>
            <a:r>
              <a:rPr lang="en-US" b="1" dirty="0" err="1"/>
              <a:t>kerangka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r>
              <a:rPr lang="en-US" b="1" dirty="0"/>
              <a:t> </a:t>
            </a:r>
            <a:r>
              <a:rPr lang="en-US" b="1" dirty="0" err="1"/>
              <a:t>konseptual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Kerangka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cs typeface="Arial" pitchFamily="34" charset="0"/>
              </a:rPr>
              <a:t>Kerangka</a:t>
            </a:r>
            <a:r>
              <a:rPr lang="en-US" altLang="ko-KR" dirty="0">
                <a:cs typeface="Arial" pitchFamily="34" charset="0"/>
              </a:rPr>
              <a:t> yang </a:t>
            </a:r>
            <a:r>
              <a:rPr lang="en-US" altLang="ko-KR" dirty="0" err="1">
                <a:cs typeface="Arial" pitchFamily="34" charset="0"/>
              </a:rPr>
              <a:t>dijelaskan</a:t>
            </a:r>
            <a:r>
              <a:rPr lang="en-US" altLang="ko-KR" dirty="0">
                <a:cs typeface="Arial" pitchFamily="34" charset="0"/>
              </a:rPr>
              <a:t> di </a:t>
            </a:r>
            <a:r>
              <a:rPr lang="en-US" altLang="ko-KR" dirty="0" err="1">
                <a:cs typeface="Arial" pitchFamily="34" charset="0"/>
              </a:rPr>
              <a:t>atas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terdiri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dari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empat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tahap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kunci</a:t>
            </a:r>
            <a:r>
              <a:rPr lang="en-US" altLang="ko-KR" dirty="0">
                <a:cs typeface="Arial" pitchFamily="34" charset="0"/>
              </a:rPr>
              <a:t>: </a:t>
            </a:r>
            <a:r>
              <a:rPr lang="en-US" altLang="ko-KR" dirty="0" err="1">
                <a:cs typeface="Arial" pitchFamily="34" charset="0"/>
              </a:rPr>
              <a:t>mengembangkan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pemahaman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tentang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situasi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masalah</a:t>
            </a:r>
            <a:r>
              <a:rPr lang="en-US" altLang="ko-KR" dirty="0">
                <a:cs typeface="Arial" pitchFamily="34" charset="0"/>
              </a:rPr>
              <a:t>, </a:t>
            </a:r>
            <a:r>
              <a:rPr lang="en-US" altLang="ko-KR" dirty="0" err="1">
                <a:cs typeface="Arial" pitchFamily="34" charset="0"/>
              </a:rPr>
              <a:t>menentukan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tujuan</a:t>
            </a:r>
            <a:r>
              <a:rPr lang="en-US" altLang="ko-KR" dirty="0">
                <a:cs typeface="Arial" pitchFamily="34" charset="0"/>
              </a:rPr>
              <a:t> modeling,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menentukan</a:t>
            </a:r>
            <a:r>
              <a:rPr lang="en-US" altLang="ko-KR" dirty="0">
                <a:cs typeface="Arial" pitchFamily="34" charset="0"/>
              </a:rPr>
              <a:t> model input dan output, dan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merancang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isi</a:t>
            </a:r>
            <a:r>
              <a:rPr lang="en-US" altLang="ko-KR" dirty="0">
                <a:cs typeface="Arial" pitchFamily="34" charset="0"/>
              </a:rPr>
              <a:t> Model. Hal </a:t>
            </a:r>
            <a:r>
              <a:rPr lang="en-US" altLang="ko-KR" dirty="0" err="1">
                <a:cs typeface="Arial" pitchFamily="34" charset="0"/>
              </a:rPr>
              <a:t>ini</a:t>
            </a:r>
            <a:r>
              <a:rPr lang="en-US" altLang="ko-KR" dirty="0">
                <a:cs typeface="Arial" pitchFamily="34" charset="0"/>
              </a:rPr>
              <a:t> juga </a:t>
            </a:r>
            <a:r>
              <a:rPr lang="en-US" altLang="ko-KR" dirty="0" err="1">
                <a:cs typeface="Arial" pitchFamily="34" charset="0"/>
              </a:rPr>
              <a:t>perlu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mempertimbangkan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apakah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simulasi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adalah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pendekatan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dirty="0">
                <a:cs typeface="Arial" pitchFamily="34" charset="0"/>
              </a:rPr>
              <a:t> yang paling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tepat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sebagai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bagian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dari</a:t>
            </a:r>
            <a:r>
              <a:rPr lang="en-US" altLang="ko-KR" dirty="0">
                <a:cs typeface="Arial" pitchFamily="34" charset="0"/>
              </a:rPr>
              <a:t> proses </a:t>
            </a:r>
            <a:r>
              <a:rPr lang="en-US" altLang="ko-KR" dirty="0" err="1">
                <a:cs typeface="Arial" pitchFamily="34" charset="0"/>
              </a:rPr>
              <a:t>pemodelan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konseptual</a:t>
            </a:r>
            <a:r>
              <a:rPr lang="en-US" altLang="ko-KR" dirty="0">
                <a:cs typeface="Arial" pitchFamily="34" charset="0"/>
              </a:rPr>
              <a:t>. </a:t>
            </a:r>
            <a:r>
              <a:rPr lang="en-US" altLang="ko-KR" dirty="0" err="1">
                <a:cs typeface="Arial" pitchFamily="34" charset="0"/>
              </a:rPr>
              <a:t>Tujuan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dari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kerangka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kerja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ini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adalah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memberikan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modeller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dengan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beberapa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petunjuk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lebih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bagaimana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merancang</a:t>
            </a:r>
            <a:r>
              <a:rPr lang="en-US" altLang="ko-KR" dirty="0">
                <a:cs typeface="Arial" pitchFamily="34" charset="0"/>
              </a:rPr>
              <a:t> model </a:t>
            </a:r>
            <a:r>
              <a:rPr lang="en-US" altLang="ko-KR" dirty="0" err="1">
                <a:cs typeface="Arial" pitchFamily="34" charset="0"/>
              </a:rPr>
              <a:t>konseptual</a:t>
            </a:r>
            <a:r>
              <a:rPr lang="en-US" altLang="ko-KR" dirty="0"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284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err="1">
                <a:latin typeface="Montserrat Black" panose="00000A00000000000000" pitchFamily="50" charset="0"/>
              </a:rPr>
              <a:t>Metode</a:t>
            </a:r>
            <a:r>
              <a:rPr lang="en-US" altLang="ko-KR" dirty="0">
                <a:latin typeface="Montserrat Black" panose="00000A00000000000000" pitchFamily="50" charset="0"/>
              </a:rPr>
              <a:t> Model </a:t>
            </a:r>
            <a:r>
              <a:rPr lang="en-US" altLang="ko-KR" dirty="0" err="1">
                <a:latin typeface="Montserrat Black" panose="00000A00000000000000" pitchFamily="50" charset="0"/>
              </a:rPr>
              <a:t>Simplifikasi</a:t>
            </a:r>
            <a:endParaRPr lang="en-US" altLang="ko-KR" dirty="0">
              <a:latin typeface="Montserrat Black" panose="00000A000000000000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A23F6200-99B5-45C8-B231-2306FD5C906F}"/>
              </a:ext>
            </a:extLst>
          </p:cNvPr>
          <p:cNvSpPr/>
          <p:nvPr/>
        </p:nvSpPr>
        <p:spPr>
          <a:xfrm rot="5400000">
            <a:off x="2829204" y="1159848"/>
            <a:ext cx="959893" cy="96000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649806-9020-4683-9CD6-117E1824291A}"/>
              </a:ext>
            </a:extLst>
          </p:cNvPr>
          <p:cNvSpPr txBox="1"/>
          <p:nvPr/>
        </p:nvSpPr>
        <p:spPr>
          <a:xfrm>
            <a:off x="2821478" y="1159901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6.3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02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407701" y="452670"/>
            <a:ext cx="8784299" cy="76808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err="1">
                <a:latin typeface="Montserrat Black" panose="00000A00000000000000" pitchFamily="50" charset="0"/>
                <a:cs typeface="Arial" pitchFamily="34" charset="0"/>
              </a:rPr>
              <a:t>Materi</a:t>
            </a:r>
            <a:endParaRPr lang="en-US" sz="4800" dirty="0">
              <a:latin typeface="Montserrat Black" panose="00000A00000000000000" pitchFamily="50" charset="0"/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75787" y="1700806"/>
            <a:ext cx="7008779" cy="960001"/>
            <a:chOff x="3131840" y="1491630"/>
            <a:chExt cx="5256584" cy="576065"/>
          </a:xfrm>
        </p:grpSpPr>
        <p:sp>
          <p:nvSpPr>
            <p:cNvPr id="2" name="Rectangle 1"/>
            <p:cNvSpPr/>
            <p:nvPr/>
          </p:nvSpPr>
          <p:spPr>
            <a:xfrm>
              <a:off x="3131840" y="1491631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  <p:sp>
          <p:nvSpPr>
            <p:cNvPr id="5" name="Right Triangle 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4168113" y="2884940"/>
            <a:ext cx="7008779" cy="96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9" name="Right Triangle 18"/>
          <p:cNvSpPr/>
          <p:nvPr/>
        </p:nvSpPr>
        <p:spPr>
          <a:xfrm rot="5400000">
            <a:off x="4168166" y="2884887"/>
            <a:ext cx="959893" cy="96000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grpSp>
        <p:nvGrpSpPr>
          <p:cNvPr id="20" name="Group 19"/>
          <p:cNvGrpSpPr/>
          <p:nvPr/>
        </p:nvGrpSpPr>
        <p:grpSpPr>
          <a:xfrm>
            <a:off x="4160440" y="4069072"/>
            <a:ext cx="7008779" cy="960000"/>
            <a:chOff x="3131840" y="1491630"/>
            <a:chExt cx="5256584" cy="576064"/>
          </a:xfrm>
        </p:grpSpPr>
        <p:sp>
          <p:nvSpPr>
            <p:cNvPr id="21" name="Rectangle 20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  <p:sp>
          <p:nvSpPr>
            <p:cNvPr id="22" name="Right Triangle 21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152767" y="5253203"/>
            <a:ext cx="7008779" cy="960000"/>
            <a:chOff x="3131840" y="1491630"/>
            <a:chExt cx="5256584" cy="576064"/>
          </a:xfrm>
        </p:grpSpPr>
        <p:sp>
          <p:nvSpPr>
            <p:cNvPr id="24" name="Rectangle 23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  <p:sp>
          <p:nvSpPr>
            <p:cNvPr id="25" name="Right Triangle 2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175787" y="1700808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6.1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60440" y="2884940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6.2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45094" y="4069072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6.3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29747" y="5253204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6.4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135787" y="1808330"/>
            <a:ext cx="5856757" cy="697522"/>
            <a:chOff x="3851840" y="1356247"/>
            <a:chExt cx="4392568" cy="523141"/>
          </a:xfrm>
        </p:grpSpPr>
        <p:sp>
          <p:nvSpPr>
            <p:cNvPr id="30" name="TextBox 29"/>
            <p:cNvSpPr txBox="1"/>
            <p:nvPr/>
          </p:nvSpPr>
          <p:spPr>
            <a:xfrm>
              <a:off x="3851840" y="1356247"/>
              <a:ext cx="4392567" cy="35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Pendahuluan</a:t>
              </a:r>
              <a:endParaRPr lang="ko-KR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1840" y="1625473"/>
              <a:ext cx="4392568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Penjelasan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dasar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dari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Pengembangan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Pemodelan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Konseptual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135787" y="3000736"/>
            <a:ext cx="5856757" cy="697522"/>
            <a:chOff x="3851840" y="1356247"/>
            <a:chExt cx="4392568" cy="523141"/>
          </a:xfrm>
        </p:grpSpPr>
        <p:sp>
          <p:nvSpPr>
            <p:cNvPr id="37" name="TextBox 36"/>
            <p:cNvSpPr txBox="1"/>
            <p:nvPr/>
          </p:nvSpPr>
          <p:spPr>
            <a:xfrm>
              <a:off x="3851840" y="1356247"/>
              <a:ext cx="4392567" cy="35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Kerangka</a:t>
              </a:r>
              <a:r>
                <a:rPr lang="en-US" altLang="ko-KR" sz="25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Pemodelan</a:t>
              </a:r>
              <a:r>
                <a:rPr lang="en-US" altLang="ko-KR" sz="25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Konseptual</a:t>
              </a:r>
              <a:endParaRPr lang="ko-KR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51840" y="1625473"/>
              <a:ext cx="4392568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Berisi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tentang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empat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tahap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kunci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pengembangan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kerangka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135787" y="4193143"/>
            <a:ext cx="5856757" cy="697520"/>
            <a:chOff x="3851840" y="1356248"/>
            <a:chExt cx="4392568" cy="523140"/>
          </a:xfrm>
        </p:grpSpPr>
        <p:sp>
          <p:nvSpPr>
            <p:cNvPr id="40" name="TextBox 39"/>
            <p:cNvSpPr txBox="1"/>
            <p:nvPr/>
          </p:nvSpPr>
          <p:spPr>
            <a:xfrm>
              <a:off x="3851840" y="1356248"/>
              <a:ext cx="4392567" cy="35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Metode</a:t>
              </a:r>
              <a:r>
                <a:rPr lang="en-US" altLang="ko-KR" sz="25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Model </a:t>
              </a:r>
              <a:r>
                <a:rPr lang="en-US" altLang="ko-KR" sz="25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Simplifikasi</a:t>
              </a:r>
              <a:endParaRPr lang="ko-KR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840" y="1625473"/>
              <a:ext cx="4392568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Penjabaran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mengenai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Model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Simplifikasi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35787" y="5385550"/>
            <a:ext cx="5856757" cy="697520"/>
            <a:chOff x="3851840" y="1356248"/>
            <a:chExt cx="4392568" cy="523140"/>
          </a:xfrm>
        </p:grpSpPr>
        <p:sp>
          <p:nvSpPr>
            <p:cNvPr id="43" name="TextBox 42"/>
            <p:cNvSpPr txBox="1"/>
            <p:nvPr/>
          </p:nvSpPr>
          <p:spPr>
            <a:xfrm>
              <a:off x="3851840" y="1356248"/>
              <a:ext cx="4392567" cy="35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Kesimpulan</a:t>
              </a:r>
              <a:endParaRPr lang="ko-KR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1840" y="1625473"/>
              <a:ext cx="4392568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Rangkuman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mengenai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Pengembangan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Pemodelan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Konseptual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2368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/>
              <a:t>Model </a:t>
            </a:r>
            <a:r>
              <a:rPr lang="en-US" b="1" dirty="0" err="1"/>
              <a:t>Simplifikasi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cs typeface="Arial" pitchFamily="34" charset="0"/>
              </a:rPr>
              <a:t>Merupakan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metode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penyederhanaan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terhadap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kompleksitas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suatu</a:t>
            </a:r>
            <a:r>
              <a:rPr lang="en-US" altLang="ko-KR" dirty="0">
                <a:cs typeface="Arial" pitchFamily="34" charset="0"/>
              </a:rPr>
              <a:t> model.</a:t>
            </a:r>
          </a:p>
          <a:p>
            <a:pPr algn="ctr"/>
            <a:r>
              <a:rPr lang="en-US" altLang="ko-KR" dirty="0" err="1">
                <a:cs typeface="Arial" pitchFamily="34" charset="0"/>
              </a:rPr>
              <a:t>Tujuan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utama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dari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Simplifikasi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adalah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meningkatkan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utilitas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dari</a:t>
            </a:r>
            <a:r>
              <a:rPr lang="en-US" altLang="ko-KR" dirty="0">
                <a:cs typeface="Arial" pitchFamily="34" charset="0"/>
              </a:rPr>
              <a:t> model </a:t>
            </a:r>
            <a:r>
              <a:rPr lang="en-US" altLang="ko-KR" dirty="0" err="1">
                <a:cs typeface="Arial" pitchFamily="34" charset="0"/>
              </a:rPr>
              <a:t>sementara</a:t>
            </a:r>
            <a:r>
              <a:rPr lang="en-US" altLang="ko-KR" dirty="0">
                <a:cs typeface="Arial" pitchFamily="34" charset="0"/>
              </a:rPr>
              <a:t> dan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tidak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mempengaruhi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validitas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atau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kredibilitas</a:t>
            </a:r>
            <a:r>
              <a:rPr lang="en-US" altLang="ko-KR" dirty="0">
                <a:cs typeface="Arial" pitchFamily="34" charset="0"/>
              </a:rPr>
              <a:t>.</a:t>
            </a:r>
          </a:p>
          <a:p>
            <a:pPr algn="ctr"/>
            <a:r>
              <a:rPr lang="en-US" altLang="ko-KR" dirty="0" err="1">
                <a:cs typeface="Arial" pitchFamily="34" charset="0"/>
              </a:rPr>
              <a:t>Simplifikasi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diperlukan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apabila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model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asli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dianggap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tidak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layak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misalnya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karena</a:t>
            </a:r>
            <a:r>
              <a:rPr lang="en-US" altLang="ko-KR" dirty="0">
                <a:cs typeface="Arial" pitchFamily="34" charset="0"/>
              </a:rPr>
              <a:t> data yang </a:t>
            </a:r>
            <a:r>
              <a:rPr lang="en-US" altLang="ko-KR" dirty="0" err="1">
                <a:cs typeface="Arial" pitchFamily="34" charset="0"/>
              </a:rPr>
              <a:t>dibutuhkan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tidak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jelas</a:t>
            </a:r>
            <a:r>
              <a:rPr lang="en-US" altLang="ko-KR" dirty="0"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91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00808"/>
            <a:ext cx="12192000" cy="4608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7" name="Oval 6"/>
          <p:cNvSpPr/>
          <p:nvPr/>
        </p:nvSpPr>
        <p:spPr>
          <a:xfrm>
            <a:off x="870148" y="2276872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9" name="Oval 8"/>
          <p:cNvSpPr/>
          <p:nvPr/>
        </p:nvSpPr>
        <p:spPr>
          <a:xfrm>
            <a:off x="846336" y="3621022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Oval 9"/>
          <p:cNvSpPr/>
          <p:nvPr/>
        </p:nvSpPr>
        <p:spPr>
          <a:xfrm>
            <a:off x="822524" y="4965171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1734244" y="2466874"/>
            <a:ext cx="355239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Agregasi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komponen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model.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4243" y="3671575"/>
            <a:ext cx="3552395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Meniadakan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komponen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dan detail.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8637" y="5000335"/>
            <a:ext cx="3552395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Mengganti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komponen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variabel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random.</a:t>
            </a:r>
          </a:p>
        </p:txBody>
      </p:sp>
      <p:sp>
        <p:nvSpPr>
          <p:cNvPr id="20" name="Oval 19"/>
          <p:cNvSpPr/>
          <p:nvPr/>
        </p:nvSpPr>
        <p:spPr>
          <a:xfrm>
            <a:off x="6998196" y="2288050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1" name="Oval 20"/>
          <p:cNvSpPr/>
          <p:nvPr/>
        </p:nvSpPr>
        <p:spPr>
          <a:xfrm>
            <a:off x="6974384" y="3632199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2" name="Oval 21"/>
          <p:cNvSpPr/>
          <p:nvPr/>
        </p:nvSpPr>
        <p:spPr>
          <a:xfrm>
            <a:off x="6950572" y="4976348"/>
            <a:ext cx="768085" cy="7680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5" name="TextBox 24"/>
          <p:cNvSpPr txBox="1"/>
          <p:nvPr/>
        </p:nvSpPr>
        <p:spPr>
          <a:xfrm>
            <a:off x="7862292" y="2338603"/>
            <a:ext cx="3552395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Tidak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memasukkan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peristiwa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jarang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terjadi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8818" y="3826413"/>
            <a:ext cx="355239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Mengurangi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 set </a:t>
            </a:r>
            <a:r>
              <a:rPr lang="en-US" altLang="ko-KR" sz="1867" b="1" dirty="0" err="1">
                <a:solidFill>
                  <a:schemeClr val="bg1"/>
                </a:solidFill>
                <a:cs typeface="Arial" pitchFamily="34" charset="0"/>
              </a:rPr>
              <a:t>aturan</a:t>
            </a:r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61620" y="5143995"/>
            <a:ext cx="355239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Splitting model.</a:t>
            </a:r>
          </a:p>
        </p:txBody>
      </p:sp>
      <p:sp>
        <p:nvSpPr>
          <p:cNvPr id="8" name="Rectangle 7"/>
          <p:cNvSpPr/>
          <p:nvPr/>
        </p:nvSpPr>
        <p:spPr>
          <a:xfrm>
            <a:off x="6072000" y="2205064"/>
            <a:ext cx="48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825609" y="236431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985" y="369728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7985" y="504143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56920" y="2372883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909296" y="370585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09296" y="505000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06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520BD654-52AC-43F9-9F2A-FC9849BE9F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/>
              <a:t>Model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Simplifikasi</a:t>
            </a:r>
            <a:endParaRPr lang="ko-KR" altLang="en-US" dirty="0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9A8730EA-142F-4C90-876B-62AE52692D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8544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Agregasi</a:t>
            </a:r>
            <a:r>
              <a:rPr lang="en-US" b="1" dirty="0"/>
              <a:t> </a:t>
            </a:r>
            <a:r>
              <a:rPr lang="en-US" b="1" dirty="0" err="1"/>
              <a:t>Komponen</a:t>
            </a:r>
            <a:r>
              <a:rPr lang="en-US" b="1" dirty="0"/>
              <a:t> Model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cs typeface="Arial" pitchFamily="34" charset="0"/>
              </a:rPr>
              <a:t>Agregasi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komponen</a:t>
            </a:r>
            <a:r>
              <a:rPr lang="en-US" altLang="ko-KR" dirty="0">
                <a:cs typeface="Arial" pitchFamily="34" charset="0"/>
              </a:rPr>
              <a:t> model </a:t>
            </a:r>
            <a:r>
              <a:rPr lang="en-US" altLang="ko-KR" dirty="0" err="1">
                <a:cs typeface="Arial" pitchFamily="34" charset="0"/>
              </a:rPr>
              <a:t>menyediakan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sarana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mengurangi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tingkat</a:t>
            </a:r>
            <a:r>
              <a:rPr lang="en-US" altLang="ko-KR" dirty="0">
                <a:cs typeface="Arial" pitchFamily="34" charset="0"/>
              </a:rPr>
              <a:t> detail. </a:t>
            </a:r>
          </a:p>
          <a:p>
            <a:pPr algn="ctr"/>
            <a:endParaRPr lang="en-US" altLang="ko-KR" dirty="0">
              <a:cs typeface="Arial" pitchFamily="34" charset="0"/>
            </a:endParaRPr>
          </a:p>
          <a:p>
            <a:pPr algn="ctr"/>
            <a:r>
              <a:rPr lang="en-US" altLang="ko-KR" dirty="0" err="1">
                <a:cs typeface="Arial" pitchFamily="34" charset="0"/>
              </a:rPr>
              <a:t>Digunakan</a:t>
            </a:r>
            <a:r>
              <a:rPr lang="en-US" altLang="ko-KR" dirty="0">
                <a:cs typeface="Arial" pitchFamily="34" charset="0"/>
              </a:rPr>
              <a:t> 2 </a:t>
            </a:r>
            <a:r>
              <a:rPr lang="en-US" altLang="ko-KR" dirty="0" err="1">
                <a:cs typeface="Arial" pitchFamily="34" charset="0"/>
              </a:rPr>
              <a:t>pendekatan</a:t>
            </a:r>
            <a:r>
              <a:rPr lang="en-US" altLang="ko-KR" dirty="0">
                <a:cs typeface="Arial" pitchFamily="34" charset="0"/>
              </a:rPr>
              <a:t> :</a:t>
            </a:r>
          </a:p>
          <a:p>
            <a:pPr algn="ctr"/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Black – Box</a:t>
            </a:r>
          </a:p>
          <a:p>
            <a:pPr algn="ctr"/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Pemodelan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Entitas</a:t>
            </a:r>
            <a:endParaRPr lang="en-US" altLang="ko-KR" b="1" dirty="0">
              <a:solidFill>
                <a:srgbClr val="0F6FC6"/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77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9018523" y="1028403"/>
            <a:ext cx="2400267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Pemodelan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Black - Box</a:t>
            </a:r>
            <a:endParaRPr lang="ko-KR" altLang="en-US" sz="3733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FD5889-A3ED-416A-8878-823EF6006CA6}"/>
              </a:ext>
            </a:extLst>
          </p:cNvPr>
          <p:cNvSpPr txBox="1"/>
          <p:nvPr/>
        </p:nvSpPr>
        <p:spPr>
          <a:xfrm>
            <a:off x="9018523" y="4493187"/>
            <a:ext cx="26882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=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entitas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perpindahan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1D1BA0-ED91-4F8A-AF3D-DF960DD3F2F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0554" y="1123241"/>
            <a:ext cx="7955280" cy="336994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B602AD6-1F5E-41CD-9295-9C28A1B6D761}"/>
              </a:ext>
            </a:extLst>
          </p:cNvPr>
          <p:cNvSpPr txBox="1">
            <a:spLocks/>
          </p:cNvSpPr>
          <p:nvPr/>
        </p:nvSpPr>
        <p:spPr>
          <a:xfrm>
            <a:off x="360027" y="330993"/>
            <a:ext cx="8434261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 err="1">
                <a:solidFill>
                  <a:srgbClr val="0F6FC6"/>
                </a:solidFill>
              </a:rPr>
              <a:t>Pemodelan</a:t>
            </a:r>
            <a:r>
              <a:rPr lang="en-US" b="1" dirty="0">
                <a:solidFill>
                  <a:srgbClr val="0F6FC6"/>
                </a:solidFill>
              </a:rPr>
              <a:t> Black – Box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operasinya</a:t>
            </a:r>
            <a:r>
              <a:rPr lang="en-US" dirty="0"/>
              <a:t>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penundaan</a:t>
            </a:r>
            <a:r>
              <a:rPr lang="en-US" b="1" dirty="0">
                <a:solidFill>
                  <a:srgbClr val="0F6FC6"/>
                </a:solidFill>
              </a:rPr>
              <a:t> </a:t>
            </a:r>
            <a:r>
              <a:rPr lang="en-US" b="1" dirty="0" err="1">
                <a:solidFill>
                  <a:srgbClr val="0F6FC6"/>
                </a:solidFill>
              </a:rPr>
              <a:t>waktu</a:t>
            </a:r>
            <a:r>
              <a:rPr lang="en-US" dirty="0"/>
              <a:t>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70E41DC-1029-4B71-987A-A160ED2D4264}"/>
              </a:ext>
            </a:extLst>
          </p:cNvPr>
          <p:cNvSpPr txBox="1">
            <a:spLocks/>
          </p:cNvSpPr>
          <p:nvPr/>
        </p:nvSpPr>
        <p:spPr>
          <a:xfrm>
            <a:off x="384022" y="4318642"/>
            <a:ext cx="8335521" cy="23028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Xi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black – box.</a:t>
            </a:r>
          </a:p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,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black – box.</a:t>
            </a:r>
          </a:p>
          <a:p>
            <a:r>
              <a:rPr lang="en-US" dirty="0"/>
              <a:t>Waktu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black – box </a:t>
            </a:r>
            <a:r>
              <a:rPr lang="en-US" dirty="0" err="1"/>
              <a:t>merupakan</a:t>
            </a:r>
            <a:r>
              <a:rPr lang="en-US" dirty="0"/>
              <a:t> sample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simualasi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773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8309419" y="1041702"/>
            <a:ext cx="3247913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000" b="1" dirty="0" err="1">
                <a:solidFill>
                  <a:schemeClr val="bg1"/>
                </a:solidFill>
                <a:cs typeface="Arial" pitchFamily="34" charset="0"/>
              </a:rPr>
              <a:t>Pengelompokan</a:t>
            </a:r>
            <a:r>
              <a:rPr lang="en-US" altLang="ko-KR" sz="3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3000" b="1" dirty="0" err="1">
                <a:solidFill>
                  <a:schemeClr val="bg1"/>
                </a:solidFill>
                <a:cs typeface="Arial" pitchFamily="34" charset="0"/>
              </a:rPr>
              <a:t>Entitas</a:t>
            </a:r>
            <a:endParaRPr lang="ko-KR" altLang="en-US" sz="3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CCB61E8-AE3F-46DE-A236-179FB40C01C7}"/>
              </a:ext>
            </a:extLst>
          </p:cNvPr>
          <p:cNvSpPr/>
          <p:nvPr/>
        </p:nvSpPr>
        <p:spPr>
          <a:xfrm>
            <a:off x="726831" y="1041702"/>
            <a:ext cx="768085" cy="768085"/>
          </a:xfrm>
          <a:prstGeom prst="ellipse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3634921-99D2-47D8-932A-86288A6ECB99}"/>
              </a:ext>
            </a:extLst>
          </p:cNvPr>
          <p:cNvSpPr/>
          <p:nvPr/>
        </p:nvSpPr>
        <p:spPr>
          <a:xfrm>
            <a:off x="703019" y="2385852"/>
            <a:ext cx="768085" cy="768085"/>
          </a:xfrm>
          <a:prstGeom prst="ellipse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6E071E-D677-4BDB-9288-16D487E9AB6B}"/>
              </a:ext>
            </a:extLst>
          </p:cNvPr>
          <p:cNvSpPr/>
          <p:nvPr/>
        </p:nvSpPr>
        <p:spPr>
          <a:xfrm>
            <a:off x="679207" y="3730001"/>
            <a:ext cx="768085" cy="768085"/>
          </a:xfrm>
          <a:prstGeom prst="ellipse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D44FC2-E02D-473C-9B4F-B6418EB4122F}"/>
              </a:ext>
            </a:extLst>
          </p:cNvPr>
          <p:cNvSpPr txBox="1"/>
          <p:nvPr/>
        </p:nvSpPr>
        <p:spPr>
          <a:xfrm>
            <a:off x="1583994" y="1131553"/>
            <a:ext cx="4818262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cs typeface="Arial" pitchFamily="34" charset="0"/>
              </a:rPr>
              <a:t>Pengelompokan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cs typeface="Arial" pitchFamily="34" charset="0"/>
              </a:rPr>
              <a:t>entitas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cs typeface="Arial" pitchFamily="34" charset="0"/>
              </a:rPr>
              <a:t>digunakan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cs typeface="Arial" pitchFamily="34" charset="0"/>
              </a:rPr>
              <a:t>apabila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terdapat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entitas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dengan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jumlah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yang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banyak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5F9FEC-1ACC-4741-89F1-6F52E20AFEEA}"/>
              </a:ext>
            </a:extLst>
          </p:cNvPr>
          <p:cNvSpPr txBox="1"/>
          <p:nvPr/>
        </p:nvSpPr>
        <p:spPr>
          <a:xfrm>
            <a:off x="1590926" y="2436405"/>
            <a:ext cx="3878696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1867" b="1" dirty="0">
                <a:cs typeface="Arial" pitchFamily="34" charset="0"/>
              </a:rPr>
              <a:t>Contoh, memodelkan </a:t>
            </a:r>
            <a:r>
              <a:rPr lang="sv-SE" altLang="ko-KR" sz="1867" b="1" dirty="0">
                <a:solidFill>
                  <a:srgbClr val="0F6FC6"/>
                </a:solidFill>
                <a:cs typeface="Arial" pitchFamily="34" charset="0"/>
              </a:rPr>
              <a:t>pembungkusan cokelat </a:t>
            </a:r>
            <a:r>
              <a:rPr lang="sv-SE" altLang="ko-KR" sz="1867" b="1" dirty="0">
                <a:cs typeface="Arial" pitchFamily="34" charset="0"/>
              </a:rPr>
              <a:t>dalam waktu </a:t>
            </a:r>
            <a:r>
              <a:rPr lang="sv-SE" altLang="ko-KR" sz="1867" b="1" dirty="0">
                <a:solidFill>
                  <a:srgbClr val="0F6FC6"/>
                </a:solidFill>
                <a:cs typeface="Arial" pitchFamily="34" charset="0"/>
              </a:rPr>
              <a:t>1 menit.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EF27FA-BD32-465E-9CBD-D230EC82B8F9}"/>
              </a:ext>
            </a:extLst>
          </p:cNvPr>
          <p:cNvSpPr txBox="1"/>
          <p:nvPr/>
        </p:nvSpPr>
        <p:spPr>
          <a:xfrm>
            <a:off x="1555320" y="3765165"/>
            <a:ext cx="6464555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1867" b="1" dirty="0">
                <a:cs typeface="Arial" pitchFamily="34" charset="0"/>
              </a:rPr>
              <a:t>Dalam permasalahan tersebut maka akan disimulasikan bahwa akan ada </a:t>
            </a:r>
            <a:r>
              <a:rPr lang="sv-SE" altLang="ko-KR" sz="1867" b="1" dirty="0">
                <a:solidFill>
                  <a:srgbClr val="0F6FC6"/>
                </a:solidFill>
                <a:cs typeface="Arial" pitchFamily="34" charset="0"/>
              </a:rPr>
              <a:t>100 cokelat </a:t>
            </a:r>
            <a:r>
              <a:rPr lang="sv-SE" altLang="ko-KR" sz="1867" b="1" dirty="0">
                <a:cs typeface="Arial" pitchFamily="34" charset="0"/>
              </a:rPr>
              <a:t>yang dibungkus dalam waktu</a:t>
            </a:r>
            <a:r>
              <a:rPr lang="sv-SE" altLang="ko-KR" sz="1867" b="1" dirty="0">
                <a:solidFill>
                  <a:srgbClr val="0F6FC6"/>
                </a:solidFill>
                <a:cs typeface="Arial" pitchFamily="34" charset="0"/>
              </a:rPr>
              <a:t> 1 menit.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92F6A2-8831-498A-AFC3-48E1B0FB1B3D}"/>
              </a:ext>
            </a:extLst>
          </p:cNvPr>
          <p:cNvSpPr txBox="1"/>
          <p:nvPr/>
        </p:nvSpPr>
        <p:spPr>
          <a:xfrm>
            <a:off x="682292" y="112914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B28499-1904-4E74-9A3B-85742FAF150A}"/>
              </a:ext>
            </a:extLst>
          </p:cNvPr>
          <p:cNvSpPr txBox="1"/>
          <p:nvPr/>
        </p:nvSpPr>
        <p:spPr>
          <a:xfrm>
            <a:off x="634668" y="246211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93E789-279B-4DBF-86DF-563F9D572098}"/>
              </a:ext>
            </a:extLst>
          </p:cNvPr>
          <p:cNvSpPr txBox="1"/>
          <p:nvPr/>
        </p:nvSpPr>
        <p:spPr>
          <a:xfrm>
            <a:off x="634668" y="380626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FFF102F-AD01-4934-A33C-48FF5CD19961}"/>
              </a:ext>
            </a:extLst>
          </p:cNvPr>
          <p:cNvSpPr/>
          <p:nvPr/>
        </p:nvSpPr>
        <p:spPr>
          <a:xfrm>
            <a:off x="679207" y="5008208"/>
            <a:ext cx="768085" cy="768085"/>
          </a:xfrm>
          <a:prstGeom prst="ellipse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76FE1C-0D34-4DFB-AF1E-FAD90989860D}"/>
              </a:ext>
            </a:extLst>
          </p:cNvPr>
          <p:cNvSpPr txBox="1"/>
          <p:nvPr/>
        </p:nvSpPr>
        <p:spPr>
          <a:xfrm>
            <a:off x="1555320" y="5043372"/>
            <a:ext cx="3552395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Jumlah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item (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cokelat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) </a:t>
            </a:r>
            <a:r>
              <a:rPr lang="en-US" altLang="ko-KR" sz="1867" b="1" dirty="0" err="1">
                <a:cs typeface="Arial" pitchFamily="34" charset="0"/>
              </a:rPr>
              <a:t>sebagai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solidFill>
                  <a:srgbClr val="0F6FC6"/>
                </a:solidFill>
                <a:cs typeface="Arial" pitchFamily="34" charset="0"/>
              </a:rPr>
              <a:t>atribut</a:t>
            </a:r>
            <a:r>
              <a:rPr lang="en-US" altLang="ko-KR" sz="1867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867" b="1" dirty="0" err="1">
                <a:cs typeface="Arial" pitchFamily="34" charset="0"/>
              </a:rPr>
              <a:t>dari</a:t>
            </a:r>
            <a:r>
              <a:rPr lang="en-US" altLang="ko-KR" sz="1867" b="1" dirty="0">
                <a:cs typeface="Arial" pitchFamily="34" charset="0"/>
              </a:rPr>
              <a:t> </a:t>
            </a:r>
            <a:r>
              <a:rPr lang="en-US" altLang="ko-KR" sz="1867" b="1" dirty="0" err="1">
                <a:cs typeface="Arial" pitchFamily="34" charset="0"/>
              </a:rPr>
              <a:t>entitas</a:t>
            </a:r>
            <a:r>
              <a:rPr lang="en-US" altLang="ko-KR" sz="1867" b="1" dirty="0">
                <a:cs typeface="Arial" pitchFamily="34" charset="0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22B3902-E5B7-4C89-87C5-953DADAC4E0A}"/>
              </a:ext>
            </a:extLst>
          </p:cNvPr>
          <p:cNvSpPr txBox="1"/>
          <p:nvPr/>
        </p:nvSpPr>
        <p:spPr>
          <a:xfrm>
            <a:off x="634668" y="5084474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23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Meniadakan</a:t>
            </a:r>
            <a:r>
              <a:rPr lang="en-US" b="1" dirty="0"/>
              <a:t> </a:t>
            </a:r>
            <a:r>
              <a:rPr lang="en-US" b="1" dirty="0" err="1"/>
              <a:t>Komponen</a:t>
            </a:r>
            <a:r>
              <a:rPr lang="en-US" b="1" dirty="0"/>
              <a:t> dan Detail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Komponen</a:t>
            </a:r>
            <a:r>
              <a:rPr lang="en-US" altLang="ko-KR" dirty="0">
                <a:cs typeface="Arial" pitchFamily="34" charset="0"/>
              </a:rPr>
              <a:t> dan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detail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dihilangkan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dikarenakan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dianggap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tidak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akan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digunakan</a:t>
            </a:r>
            <a:r>
              <a:rPr lang="en-US" altLang="ko-KR" dirty="0">
                <a:cs typeface="Arial" pitchFamily="34" charset="0"/>
              </a:rPr>
              <a:t>. Yang mana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menyusutkan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lingkup</a:t>
            </a:r>
            <a:r>
              <a:rPr lang="en-US" altLang="ko-KR" dirty="0">
                <a:cs typeface="Arial" pitchFamily="34" charset="0"/>
              </a:rPr>
              <a:t> yang </a:t>
            </a:r>
            <a:r>
              <a:rPr lang="en-US" altLang="ko-KR" dirty="0" err="1">
                <a:cs typeface="Arial" pitchFamily="34" charset="0"/>
              </a:rPr>
              <a:t>digunakan</a:t>
            </a:r>
            <a:r>
              <a:rPr lang="en-US" altLang="ko-KR" dirty="0">
                <a:cs typeface="Arial" pitchFamily="34" charset="0"/>
              </a:rPr>
              <a:t>. </a:t>
            </a:r>
          </a:p>
          <a:p>
            <a:pPr algn="ctr"/>
            <a:r>
              <a:rPr lang="en-US" altLang="ko-KR" dirty="0" err="1">
                <a:cs typeface="Arial" pitchFamily="34" charset="0"/>
              </a:rPr>
              <a:t>Beberapa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rincian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dapat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tidak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dimasukkan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ke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dalam</a:t>
            </a:r>
            <a:r>
              <a:rPr lang="en-US" altLang="ko-KR" dirty="0">
                <a:cs typeface="Arial" pitchFamily="34" charset="0"/>
              </a:rPr>
              <a:t> model </a:t>
            </a:r>
            <a:r>
              <a:rPr lang="en-US" altLang="ko-KR" dirty="0" err="1">
                <a:cs typeface="Arial" pitchFamily="34" charset="0"/>
              </a:rPr>
              <a:t>karena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mereka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memiliki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dampak</a:t>
            </a:r>
            <a:r>
              <a:rPr lang="en-US" altLang="ko-KR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sangat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kecil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dirty="0">
                <a:cs typeface="Arial" pitchFamily="34" charset="0"/>
              </a:rPr>
              <a:t>pada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akurasi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model</a:t>
            </a:r>
            <a:r>
              <a:rPr lang="en-US" altLang="ko-KR" dirty="0">
                <a:cs typeface="Arial" pitchFamily="34" charset="0"/>
              </a:rPr>
              <a:t>. </a:t>
            </a:r>
            <a:r>
              <a:rPr lang="en-US" altLang="ko-KR" dirty="0" err="1">
                <a:cs typeface="Arial" pitchFamily="34" charset="0"/>
              </a:rPr>
              <a:t>Namun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hal</a:t>
            </a:r>
            <a:r>
              <a:rPr lang="en-US" altLang="ko-KR" dirty="0">
                <a:cs typeface="Arial" pitchFamily="34" charset="0"/>
              </a:rPr>
              <a:t> – </a:t>
            </a:r>
            <a:r>
              <a:rPr lang="en-US" altLang="ko-KR" dirty="0" err="1">
                <a:cs typeface="Arial" pitchFamily="34" charset="0"/>
              </a:rPr>
              <a:t>hal</a:t>
            </a:r>
            <a:r>
              <a:rPr lang="en-US" altLang="ko-KR" dirty="0">
                <a:cs typeface="Arial" pitchFamily="34" charset="0"/>
              </a:rPr>
              <a:t> yang </a:t>
            </a:r>
            <a:r>
              <a:rPr lang="en-US" altLang="ko-KR" dirty="0" err="1">
                <a:cs typeface="Arial" pitchFamily="34" charset="0"/>
              </a:rPr>
              <a:t>perlu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untuk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dimodelkan</a:t>
            </a:r>
            <a:r>
              <a:rPr lang="en-US" altLang="ko-KR" dirty="0">
                <a:cs typeface="Arial" pitchFamily="34" charset="0"/>
              </a:rPr>
              <a:t> </a:t>
            </a:r>
            <a:r>
              <a:rPr lang="en-US" altLang="ko-KR" dirty="0" err="1">
                <a:cs typeface="Arial" pitchFamily="34" charset="0"/>
              </a:rPr>
              <a:t>jika</a:t>
            </a:r>
            <a:r>
              <a:rPr lang="en-US" altLang="ko-KR" dirty="0">
                <a:cs typeface="Arial" pitchFamily="34" charset="0"/>
              </a:rPr>
              <a:t>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72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821192" y="2623644"/>
            <a:ext cx="1200000" cy="1200000"/>
            <a:chOff x="3563888" y="1923678"/>
            <a:chExt cx="900000" cy="900000"/>
          </a:xfrm>
        </p:grpSpPr>
        <p:sp>
          <p:nvSpPr>
            <p:cNvPr id="4" name="Rectangle 3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5" name="Right Triangle 4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5400000">
            <a:off x="6168912" y="2287644"/>
            <a:ext cx="1536000" cy="1536000"/>
            <a:chOff x="3563888" y="1923678"/>
            <a:chExt cx="900000" cy="900000"/>
          </a:xfrm>
        </p:grpSpPr>
        <p:sp>
          <p:nvSpPr>
            <p:cNvPr id="9" name="Rectangle 8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10" name="Right Triangle 9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 rot="10800000">
            <a:off x="6168912" y="3973363"/>
            <a:ext cx="960000" cy="960000"/>
            <a:chOff x="3563888" y="1923678"/>
            <a:chExt cx="900000" cy="900000"/>
          </a:xfrm>
        </p:grpSpPr>
        <p:sp>
          <p:nvSpPr>
            <p:cNvPr id="12" name="Rectangle 11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13" name="Right Triangle 12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4677149" y="3973365"/>
            <a:ext cx="1344044" cy="1344044"/>
            <a:chOff x="3563888" y="1923678"/>
            <a:chExt cx="900000" cy="900000"/>
          </a:xfrm>
        </p:grpSpPr>
        <p:sp>
          <p:nvSpPr>
            <p:cNvPr id="15" name="Rectangle 14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16" name="Right Triangle 15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366797" y="3181664"/>
            <a:ext cx="53718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26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11066" y="3128725"/>
            <a:ext cx="53718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accent1"/>
                </a:solidFill>
                <a:cs typeface="Arial" pitchFamily="34" charset="0"/>
              </a:rPr>
              <a:t>B</a:t>
            </a:r>
            <a:endParaRPr lang="ko-KR" altLang="en-US" sz="26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6797" y="4099004"/>
            <a:ext cx="53718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accent1"/>
                </a:solidFill>
                <a:cs typeface="Arial" pitchFamily="34" charset="0"/>
              </a:rPr>
              <a:t>C</a:t>
            </a:r>
            <a:endParaRPr lang="ko-KR" altLang="en-US" sz="26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84443" y="3994641"/>
            <a:ext cx="53718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accent1"/>
                </a:solidFill>
                <a:cs typeface="Arial" pitchFamily="34" charset="0"/>
              </a:rPr>
              <a:t>D</a:t>
            </a:r>
            <a:endParaRPr lang="ko-KR" altLang="en-US" sz="26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" name="Rectangle 9"/>
          <p:cNvSpPr/>
          <p:nvPr/>
        </p:nvSpPr>
        <p:spPr>
          <a:xfrm>
            <a:off x="4974289" y="2771307"/>
            <a:ext cx="430207" cy="40271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2" name="Rectangle 16"/>
          <p:cNvSpPr/>
          <p:nvPr/>
        </p:nvSpPr>
        <p:spPr>
          <a:xfrm rot="2700000">
            <a:off x="4942407" y="4612519"/>
            <a:ext cx="325931" cy="58433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3" name="Oval 21"/>
          <p:cNvSpPr>
            <a:spLocks noChangeAspect="1"/>
          </p:cNvSpPr>
          <p:nvPr/>
        </p:nvSpPr>
        <p:spPr>
          <a:xfrm>
            <a:off x="6977988" y="2529332"/>
            <a:ext cx="521955" cy="526313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4" name="Rounded Rectangle 27"/>
          <p:cNvSpPr/>
          <p:nvPr/>
        </p:nvSpPr>
        <p:spPr>
          <a:xfrm>
            <a:off x="6595883" y="4494227"/>
            <a:ext cx="393571" cy="30231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7" name="TextBox 26"/>
          <p:cNvSpPr txBox="1"/>
          <p:nvPr/>
        </p:nvSpPr>
        <p:spPr>
          <a:xfrm>
            <a:off x="1287495" y="2173237"/>
            <a:ext cx="3385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Perbedaan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area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kerja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pada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pergeseran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berbeda</a:t>
            </a:r>
            <a:endParaRPr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17313" y="4805184"/>
            <a:ext cx="33859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Ketersediaan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tenaga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kecepatan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proses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aturan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>
                <a:solidFill>
                  <a:srgbClr val="0F6FC6"/>
                </a:solidFill>
                <a:cs typeface="Arial" pitchFamily="34" charset="0"/>
              </a:rPr>
              <a:t>proses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bervariasi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diantara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pergeseran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85779" y="2086372"/>
            <a:ext cx="3385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Operasional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berjalan</a:t>
            </a:r>
            <a:r>
              <a:rPr lang="en-US" altLang="ko-KR" sz="20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diluar</a:t>
            </a:r>
            <a:r>
              <a:rPr lang="en-US" altLang="ko-KR" sz="20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pergeseran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seperti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membetulkan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mesin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238965" y="4601770"/>
            <a:ext cx="33859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Pergeseran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perlu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dimodelkan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memberikan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simulasi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2000" b="1" dirty="0" err="1">
                <a:solidFill>
                  <a:srgbClr val="0F6FC6"/>
                </a:solidFill>
                <a:cs typeface="Arial" pitchFamily="34" charset="0"/>
              </a:rPr>
              <a:t>terpercaya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86096CF1-F041-4AFE-B9D5-F5FD65CC64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Meniadakan</a:t>
            </a:r>
            <a:r>
              <a:rPr lang="en-US" b="1" dirty="0"/>
              <a:t> </a:t>
            </a:r>
            <a:r>
              <a:rPr lang="en-US" b="1" dirty="0" err="1"/>
              <a:t>Komponen</a:t>
            </a:r>
            <a:r>
              <a:rPr lang="en-US" b="1" dirty="0"/>
              <a:t> dan Detail</a:t>
            </a:r>
            <a:endParaRPr lang="ko-KR" altLang="en-US" dirty="0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EDFAA124-0156-4000-A733-941909A8A4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37894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Mengganti</a:t>
            </a:r>
            <a:r>
              <a:rPr lang="en-US" b="1" dirty="0"/>
              <a:t> </a:t>
            </a:r>
            <a:r>
              <a:rPr lang="en-US" b="1" dirty="0" err="1"/>
              <a:t>Komponen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Variabel</a:t>
            </a:r>
            <a:r>
              <a:rPr lang="en-US" b="1" dirty="0"/>
              <a:t> Random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cs typeface="Arial" pitchFamily="34" charset="0"/>
              </a:rPr>
              <a:t>Sebagai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contoh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yaitu</a:t>
            </a:r>
            <a:r>
              <a:rPr lang="en-US" altLang="ko-KR" b="1" dirty="0">
                <a:cs typeface="Arial" pitchFamily="34" charset="0"/>
              </a:rPr>
              <a:t> pada </a:t>
            </a:r>
            <a:r>
              <a:rPr lang="en-US" altLang="ko-KR" b="1" dirty="0" err="1">
                <a:cs typeface="Arial" pitchFamily="34" charset="0"/>
              </a:rPr>
              <a:t>pemodelan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sistem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transportasi</a:t>
            </a:r>
            <a:r>
              <a:rPr lang="en-US" altLang="ko-KR" b="1" dirty="0">
                <a:cs typeface="Arial" pitchFamily="34" charset="0"/>
              </a:rPr>
              <a:t>. Yang mana </a:t>
            </a:r>
            <a:r>
              <a:rPr lang="en-US" altLang="ko-KR" b="1" dirty="0" err="1">
                <a:cs typeface="Arial" pitchFamily="34" charset="0"/>
              </a:rPr>
              <a:t>apabila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kemacetan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kondisi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cuaca</a:t>
            </a:r>
            <a:r>
              <a:rPr lang="en-US" altLang="ko-KR" b="1" dirty="0">
                <a:cs typeface="Arial" pitchFamily="34" charset="0"/>
              </a:rPr>
              <a:t>, dan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pergantian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pengemudi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Apabila</a:t>
            </a:r>
            <a:r>
              <a:rPr lang="en-US" altLang="ko-KR" b="1" dirty="0">
                <a:cs typeface="Arial" pitchFamily="34" charset="0"/>
              </a:rPr>
              <a:t> proses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pengiriman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barang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dimodelkan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diantara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dua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lokasi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cs typeface="Arial" pitchFamily="34" charset="0"/>
              </a:rPr>
              <a:t>maka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perlu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dipahami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dulu</a:t>
            </a:r>
            <a:r>
              <a:rPr lang="en-US" altLang="ko-KR" b="1" dirty="0">
                <a:cs typeface="Arial" pitchFamily="34" charset="0"/>
              </a:rPr>
              <a:t> proses </a:t>
            </a:r>
            <a:r>
              <a:rPr lang="en-US" altLang="ko-KR" b="1" dirty="0" err="1">
                <a:cs typeface="Arial" pitchFamily="34" charset="0"/>
              </a:rPr>
              <a:t>pengiriman</a:t>
            </a:r>
            <a:r>
              <a:rPr lang="en-US" altLang="ko-KR" b="1" dirty="0">
                <a:cs typeface="Arial" pitchFamily="34" charset="0"/>
              </a:rPr>
              <a:t> dan </a:t>
            </a:r>
            <a:r>
              <a:rPr lang="en-US" altLang="ko-KR" b="1" dirty="0" err="1">
                <a:cs typeface="Arial" pitchFamily="34" charset="0"/>
              </a:rPr>
              <a:t>segala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sesuatu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cs typeface="Arial" pitchFamily="34" charset="0"/>
              </a:rPr>
              <a:t>mungkin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terjadi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pemodelan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tersebut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didapatkan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variabel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acak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berupa</a:t>
            </a:r>
            <a:r>
              <a:rPr lang="en-US" altLang="ko-KR" b="1" dirty="0">
                <a:cs typeface="Arial" pitchFamily="34" charset="0"/>
              </a:rPr>
              <a:t> :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jumlah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pengiriman</a:t>
            </a:r>
            <a:r>
              <a:rPr lang="en-US" altLang="ko-KR" b="1" dirty="0">
                <a:cs typeface="Arial" pitchFamily="34" charset="0"/>
              </a:rPr>
              <a:t> per </a:t>
            </a:r>
            <a:r>
              <a:rPr lang="en-US" altLang="ko-KR" b="1" dirty="0" err="1">
                <a:cs typeface="Arial" pitchFamily="34" charset="0"/>
              </a:rPr>
              <a:t>hari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waktu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keberangkatan</a:t>
            </a:r>
            <a:r>
              <a:rPr lang="en-US" altLang="ko-KR" b="1" dirty="0">
                <a:cs typeface="Arial" pitchFamily="34" charset="0"/>
              </a:rPr>
              <a:t>, dan </a:t>
            </a:r>
            <a:r>
              <a:rPr lang="en-US" altLang="ko-KR" b="1" dirty="0" err="1">
                <a:cs typeface="Arial" pitchFamily="34" charset="0"/>
              </a:rPr>
              <a:t>kedatangan</a:t>
            </a:r>
            <a:r>
              <a:rPr lang="en-US" altLang="ko-KR" b="1" dirty="0"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4670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Memasukkan</a:t>
            </a:r>
            <a:r>
              <a:rPr lang="en-US" b="1" dirty="0"/>
              <a:t> </a:t>
            </a:r>
            <a:r>
              <a:rPr lang="en-US" b="1" dirty="0" err="1"/>
              <a:t>Peristiwa</a:t>
            </a:r>
            <a:r>
              <a:rPr lang="en-US" b="1" dirty="0"/>
              <a:t> yang </a:t>
            </a:r>
            <a:r>
              <a:rPr lang="en-US" b="1" dirty="0" err="1"/>
              <a:t>Jarang</a:t>
            </a:r>
            <a:r>
              <a:rPr lang="en-US" b="1" dirty="0"/>
              <a:t> </a:t>
            </a:r>
            <a:r>
              <a:rPr lang="en-US" b="1" dirty="0" err="1"/>
              <a:t>Terjadi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cs typeface="Arial" pitchFamily="34" charset="0"/>
              </a:rPr>
              <a:t>Peristiwa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jarang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terjadi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seperti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halnya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pasien</a:t>
            </a:r>
            <a:r>
              <a:rPr lang="en-US" altLang="ko-KR" b="1" dirty="0">
                <a:cs typeface="Arial" pitchFamily="34" charset="0"/>
              </a:rPr>
              <a:t> di UGD </a:t>
            </a:r>
            <a:r>
              <a:rPr lang="en-US" altLang="ko-KR" b="1" dirty="0" err="1">
                <a:cs typeface="Arial" pitchFamily="34" charset="0"/>
              </a:rPr>
              <a:t>menjadi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membludak</a:t>
            </a:r>
            <a:r>
              <a:rPr lang="en-US" altLang="ko-KR" b="1" dirty="0">
                <a:cs typeface="Arial" pitchFamily="34" charset="0"/>
              </a:rPr>
              <a:t> dan </a:t>
            </a:r>
            <a:r>
              <a:rPr lang="en-US" altLang="ko-KR" b="1" dirty="0" err="1">
                <a:cs typeface="Arial" pitchFamily="34" charset="0"/>
              </a:rPr>
              <a:t>kemungkinan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kerusakan</a:t>
            </a:r>
            <a:r>
              <a:rPr lang="en-US" altLang="ko-KR" b="1" dirty="0">
                <a:cs typeface="Arial" pitchFamily="34" charset="0"/>
              </a:rPr>
              <a:t> pada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peralatan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kerja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kemungkinan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kecil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Maka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itu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lebih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baik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untuk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mengecualikan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peristiwa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jarang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terjadi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tersebut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pemodelan</a:t>
            </a:r>
            <a:r>
              <a:rPr lang="en-US" altLang="ko-KR" b="1" dirty="0"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560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b="1" dirty="0" err="1"/>
              <a:t>Mengurangi</a:t>
            </a:r>
            <a:r>
              <a:rPr lang="en-US" b="1" dirty="0"/>
              <a:t> Set </a:t>
            </a:r>
            <a:r>
              <a:rPr lang="en-US" b="1" dirty="0" err="1"/>
              <a:t>Aturan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1" y="1567659"/>
            <a:ext cx="82569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Aturan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digunakan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model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simulasi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untuk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menentukan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rute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waktu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pengohan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cs typeface="Arial" pitchFamily="34" charset="0"/>
              </a:rPr>
              <a:t>jadwal</a:t>
            </a:r>
            <a:r>
              <a:rPr lang="en-US" altLang="ko-KR" b="1" dirty="0">
                <a:cs typeface="Arial" pitchFamily="34" charset="0"/>
              </a:rPr>
              <a:t>, dan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alokasi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sumber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daya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Sebuah</a:t>
            </a:r>
            <a:r>
              <a:rPr lang="en-US" altLang="ko-KR" b="1" dirty="0">
                <a:cs typeface="Arial" pitchFamily="34" charset="0"/>
              </a:rPr>
              <a:t> model </a:t>
            </a:r>
            <a:r>
              <a:rPr lang="en-US" altLang="ko-KR" b="1" dirty="0" err="1">
                <a:cs typeface="Arial" pitchFamily="34" charset="0"/>
              </a:rPr>
              <a:t>dapat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disederhanakan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mengurangi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set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aturan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cs typeface="Arial" pitchFamily="34" charset="0"/>
              </a:rPr>
              <a:t>ada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Namun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mempertahankan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akuransi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cs typeface="Arial" pitchFamily="34" charset="0"/>
              </a:rPr>
              <a:t>cukup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banyak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kasus</a:t>
            </a:r>
            <a:r>
              <a:rPr lang="en-US" altLang="ko-KR" b="1" dirty="0">
                <a:cs typeface="Arial" pitchFamily="34" charset="0"/>
              </a:rPr>
              <a:t>, 80%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keadaan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tertutupi</a:t>
            </a:r>
            <a:r>
              <a:rPr lang="en-US" altLang="ko-KR" b="1" dirty="0">
                <a:cs typeface="Arial" pitchFamily="34" charset="0"/>
              </a:rPr>
              <a:t> oleh 20%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set </a:t>
            </a:r>
            <a:r>
              <a:rPr lang="en-US" altLang="ko-KR" b="1" dirty="0" err="1">
                <a:cs typeface="Arial" pitchFamily="34" charset="0"/>
              </a:rPr>
              <a:t>aturan</a:t>
            </a:r>
            <a:r>
              <a:rPr lang="en-US" altLang="ko-KR" b="1" dirty="0">
                <a:cs typeface="Arial" pitchFamily="34" charset="0"/>
              </a:rPr>
              <a:t>.</a:t>
            </a:r>
          </a:p>
          <a:p>
            <a:pPr algn="ctr"/>
            <a:r>
              <a:rPr lang="en-US" altLang="ko-KR" b="1" dirty="0">
                <a:cs typeface="Arial" pitchFamily="34" charset="0"/>
              </a:rPr>
              <a:t>	</a:t>
            </a:r>
            <a:r>
              <a:rPr lang="en-US" altLang="ko-KR" b="1" dirty="0" err="1">
                <a:cs typeface="Arial" pitchFamily="34" charset="0"/>
              </a:rPr>
              <a:t>Sebagai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contoh</a:t>
            </a:r>
            <a:r>
              <a:rPr lang="en-US" altLang="ko-KR" b="1" dirty="0">
                <a:cs typeface="Arial" pitchFamily="34" charset="0"/>
              </a:rPr>
              <a:t> pada supermarket </a:t>
            </a:r>
            <a:r>
              <a:rPr lang="en-US" altLang="ko-KR" b="1" dirty="0" err="1">
                <a:cs typeface="Arial" pitchFamily="34" charset="0"/>
              </a:rPr>
              <a:t>dimana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pelanggan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lebih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memilih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antrian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sedikit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pada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panjang</a:t>
            </a:r>
            <a:r>
              <a:rPr lang="en-US" altLang="ko-KR" b="1" dirty="0">
                <a:cs typeface="Arial" pitchFamily="34" charset="0"/>
              </a:rPr>
              <a:t>. Dan </a:t>
            </a:r>
            <a:r>
              <a:rPr lang="en-US" altLang="ko-KR" b="1" dirty="0" err="1">
                <a:cs typeface="Arial" pitchFamily="34" charset="0"/>
              </a:rPr>
              <a:t>pelanggan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memilih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batal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berbelanja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apabila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semua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antrian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lebih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5.</a:t>
            </a:r>
            <a:r>
              <a:rPr lang="en-US" altLang="ko-KR" b="1" dirty="0">
                <a:cs typeface="Arial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64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err="1">
                <a:latin typeface="Montserrat Black" panose="00000A00000000000000" pitchFamily="50" charset="0"/>
              </a:rPr>
              <a:t>Pendahuluan</a:t>
            </a:r>
            <a:endParaRPr lang="ko-KR" altLang="en-US" dirty="0">
              <a:latin typeface="Montserrat Black" panose="00000A000000000000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961F51B3-929A-477C-8441-B9579F6D5834}"/>
              </a:ext>
            </a:extLst>
          </p:cNvPr>
          <p:cNvSpPr/>
          <p:nvPr/>
        </p:nvSpPr>
        <p:spPr>
          <a:xfrm rot="5400000">
            <a:off x="2829204" y="1159848"/>
            <a:ext cx="959893" cy="96000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1F734B-DC33-4986-9E81-266B613EF610}"/>
              </a:ext>
            </a:extLst>
          </p:cNvPr>
          <p:cNvSpPr txBox="1"/>
          <p:nvPr/>
        </p:nvSpPr>
        <p:spPr>
          <a:xfrm>
            <a:off x="2821478" y="1159901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6.1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98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8309419" y="1041702"/>
            <a:ext cx="3247913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Splitting </a:t>
            </a:r>
          </a:p>
          <a:p>
            <a:pPr marL="0" indent="0" algn="r">
              <a:buNone/>
            </a:pP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Model</a:t>
            </a:r>
            <a:endParaRPr lang="ko-KR" altLang="en-US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E5810240-69D7-4E01-8FF7-A3597C7CC22C}"/>
              </a:ext>
            </a:extLst>
          </p:cNvPr>
          <p:cNvSpPr txBox="1">
            <a:spLocks/>
          </p:cNvSpPr>
          <p:nvPr/>
        </p:nvSpPr>
        <p:spPr>
          <a:xfrm>
            <a:off x="366572" y="996031"/>
            <a:ext cx="8423245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/>
              <a:t>	</a:t>
            </a:r>
            <a:r>
              <a:rPr lang="en-US" b="1" dirty="0">
                <a:solidFill>
                  <a:srgbClr val="0F6FC6"/>
                </a:solidFill>
              </a:rPr>
              <a:t>Splitting</a:t>
            </a:r>
            <a:r>
              <a:rPr lang="en-US" b="1" dirty="0"/>
              <a:t> </a:t>
            </a:r>
            <a:r>
              <a:rPr lang="en-US" b="1" dirty="0">
                <a:solidFill>
                  <a:srgbClr val="0F6FC6"/>
                </a:solidFill>
              </a:rPr>
              <a:t>model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r>
              <a:rPr lang="en-US" b="1" dirty="0"/>
              <a:t> yang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pembagian</a:t>
            </a:r>
            <a:r>
              <a:rPr lang="en-US" b="1" dirty="0"/>
              <a:t> </a:t>
            </a:r>
            <a:r>
              <a:rPr lang="en-US" b="1" dirty="0">
                <a:solidFill>
                  <a:srgbClr val="0F6FC6"/>
                </a:solidFill>
              </a:rPr>
              <a:t>model</a:t>
            </a:r>
            <a:r>
              <a:rPr lang="en-US" b="1" dirty="0"/>
              <a:t> yang </a:t>
            </a:r>
            <a:r>
              <a:rPr lang="en-US" b="1" dirty="0" err="1">
                <a:solidFill>
                  <a:srgbClr val="0F6FC6"/>
                </a:solidFill>
              </a:rPr>
              <a:t>besar</a:t>
            </a:r>
            <a:r>
              <a:rPr lang="en-US" b="1" dirty="0"/>
              <a:t> agar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beberapa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bagian</a:t>
            </a:r>
            <a:r>
              <a:rPr lang="en-US" b="1" dirty="0"/>
              <a:t>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30350F1-1D56-4FD1-88ED-E2C4DDB8AC5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68417" y="2843868"/>
            <a:ext cx="11188915" cy="369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082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>
            <a:normAutofit/>
          </a:bodyPr>
          <a:lstStyle/>
          <a:p>
            <a:r>
              <a:rPr lang="en-US" b="1" dirty="0"/>
              <a:t>Splitting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1" y="1928386"/>
            <a:ext cx="825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	Splitting model </a:t>
            </a:r>
            <a:r>
              <a:rPr lang="en-US" altLang="ko-KR" b="1" dirty="0" err="1">
                <a:cs typeface="Arial" pitchFamily="34" charset="0"/>
              </a:rPr>
              <a:t>diterapkan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membagi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model </a:t>
            </a:r>
            <a:r>
              <a:rPr lang="en-US" altLang="ko-KR" b="1" dirty="0">
                <a:cs typeface="Arial" pitchFamily="34" charset="0"/>
              </a:rPr>
              <a:t>yang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besar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menjadi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2 model </a:t>
            </a:r>
            <a:r>
              <a:rPr lang="en-US" altLang="ko-KR" b="1" dirty="0" err="1">
                <a:cs typeface="Arial" pitchFamily="34" charset="0"/>
              </a:rPr>
              <a:t>yaitu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model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A dan model B.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Output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model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A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menjadi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input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model B. </a:t>
            </a:r>
            <a:r>
              <a:rPr lang="en-US" altLang="ko-KR" b="1" dirty="0">
                <a:cs typeface="Arial" pitchFamily="34" charset="0"/>
              </a:rPr>
              <a:t>Output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model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A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cs typeface="Arial" pitchFamily="34" charset="0"/>
              </a:rPr>
              <a:t>berupa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entitas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atribut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dituliskan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ke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file </a:t>
            </a:r>
            <a:r>
              <a:rPr lang="en-US" altLang="ko-KR" b="1" dirty="0" err="1">
                <a:cs typeface="Arial" pitchFamily="34" charset="0"/>
              </a:rPr>
              <a:t>kemudian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entitas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atribut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dibaca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oleh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model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B </a:t>
            </a:r>
            <a:r>
              <a:rPr lang="en-US" altLang="ko-KR" b="1" dirty="0">
                <a:cs typeface="Arial" pitchFamily="34" charset="0"/>
              </a:rPr>
              <a:t>dan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model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B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menciptakan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entitas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b="1" dirty="0">
                <a:cs typeface="Arial" pitchFamily="34" charset="0"/>
              </a:rPr>
              <a:t>pada </a:t>
            </a:r>
            <a:r>
              <a:rPr lang="en-US" altLang="ko-KR" b="1" dirty="0" err="1">
                <a:cs typeface="Arial" pitchFamily="34" charset="0"/>
              </a:rPr>
              <a:t>waktu</a:t>
            </a:r>
            <a:r>
              <a:rPr lang="en-US" altLang="ko-KR" b="1" dirty="0">
                <a:cs typeface="Arial" pitchFamily="34" charset="0"/>
              </a:rPr>
              <a:t> yan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tepat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429555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752331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3204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>
            <a:normAutofit/>
          </a:bodyPr>
          <a:lstStyle/>
          <a:p>
            <a:r>
              <a:rPr lang="en-US" b="1" dirty="0"/>
              <a:t>Splitting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1" y="1525714"/>
            <a:ext cx="82569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cs typeface="Arial" pitchFamily="34" charset="0"/>
              </a:rPr>
              <a:t>	</a:t>
            </a:r>
            <a:r>
              <a:rPr lang="en-US" altLang="ko-KR" b="1" dirty="0" err="1">
                <a:cs typeface="Arial" pitchFamily="34" charset="0"/>
              </a:rPr>
              <a:t>Keuntungan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splitting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model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adalah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individu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model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berjalan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lebih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cepat</a:t>
            </a:r>
            <a:r>
              <a:rPr lang="en-US" altLang="ko-KR" b="1" dirty="0">
                <a:cs typeface="Arial" pitchFamily="34" charset="0"/>
              </a:rPr>
              <a:t>,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mungkin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untuk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mempercepat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waktu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pengembangan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memiliki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pemodelan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terpisah</a:t>
            </a:r>
            <a:r>
              <a:rPr lang="en-US" altLang="ko-KR" b="1" dirty="0">
                <a:cs typeface="Arial" pitchFamily="34" charset="0"/>
              </a:rPr>
              <a:t> yang mana </a:t>
            </a:r>
            <a:r>
              <a:rPr lang="en-US" altLang="ko-KR" b="1" dirty="0" err="1">
                <a:cs typeface="Arial" pitchFamily="34" charset="0"/>
              </a:rPr>
              <a:t>pengembangan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masing</a:t>
            </a:r>
            <a:r>
              <a:rPr lang="en-US" altLang="ko-KR" b="1" dirty="0">
                <a:cs typeface="Arial" pitchFamily="34" charset="0"/>
              </a:rPr>
              <a:t> – </a:t>
            </a:r>
            <a:r>
              <a:rPr lang="en-US" altLang="ko-KR" b="1" dirty="0" err="1">
                <a:cs typeface="Arial" pitchFamily="34" charset="0"/>
              </a:rPr>
              <a:t>masing</a:t>
            </a:r>
            <a:r>
              <a:rPr lang="en-US" altLang="ko-KR" b="1" dirty="0">
                <a:cs typeface="Arial" pitchFamily="34" charset="0"/>
              </a:rPr>
              <a:t> model </a:t>
            </a:r>
            <a:r>
              <a:rPr lang="en-US" altLang="ko-KR" b="1" dirty="0" err="1">
                <a:cs typeface="Arial" pitchFamily="34" charset="0"/>
              </a:rPr>
              <a:t>secara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paralel</a:t>
            </a:r>
            <a:r>
              <a:rPr lang="en-US" altLang="ko-KR" b="1" dirty="0">
                <a:cs typeface="Arial" pitchFamily="34" charset="0"/>
              </a:rPr>
              <a:t>.</a:t>
            </a:r>
          </a:p>
          <a:p>
            <a:pPr algn="ctr"/>
            <a:r>
              <a:rPr lang="en-US" altLang="ko-KR" b="1" dirty="0">
                <a:cs typeface="Arial" pitchFamily="34" charset="0"/>
              </a:rPr>
              <a:t>	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Splitting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model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memiliki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kelemahan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apabila</a:t>
            </a:r>
            <a:r>
              <a:rPr lang="en-US" altLang="ko-KR" b="1" dirty="0">
                <a:cs typeface="Arial" pitchFamily="34" charset="0"/>
              </a:rPr>
              <a:t> model B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tidak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dapat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menerima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entitas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model A, </a:t>
            </a:r>
            <a:r>
              <a:rPr lang="en-US" altLang="ko-KR" b="1" dirty="0" err="1">
                <a:cs typeface="Arial" pitchFamily="34" charset="0"/>
              </a:rPr>
              <a:t>hal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tersebut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dikarenakan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buffer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penuh</a:t>
            </a:r>
            <a:r>
              <a:rPr lang="en-US" altLang="ko-KR" b="1" dirty="0">
                <a:cs typeface="Arial" pitchFamily="34" charset="0"/>
              </a:rPr>
              <a:t>. Cara </a:t>
            </a:r>
            <a:r>
              <a:rPr lang="en-US" altLang="ko-KR" b="1" dirty="0" err="1">
                <a:cs typeface="Arial" pitchFamily="34" charset="0"/>
              </a:rPr>
              <a:t>mengatasi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hal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tersebut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adalah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membagi</a:t>
            </a:r>
            <a:r>
              <a:rPr lang="en-US" altLang="ko-KR" b="1" dirty="0">
                <a:cs typeface="Arial" pitchFamily="34" charset="0"/>
              </a:rPr>
              <a:t> model pada </a:t>
            </a:r>
            <a:r>
              <a:rPr lang="en-US" altLang="ko-KR" b="1" dirty="0" err="1">
                <a:cs typeface="Arial" pitchFamily="34" charset="0"/>
              </a:rPr>
              <a:t>titik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dimana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ada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umpan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balik</a:t>
            </a:r>
            <a:r>
              <a:rPr lang="en-US" altLang="ko-KR" b="1" dirty="0">
                <a:cs typeface="Arial" pitchFamily="34" charset="0"/>
              </a:rPr>
              <a:t> minimal, </a:t>
            </a:r>
            <a:r>
              <a:rPr lang="en-US" altLang="ko-KR" b="1" dirty="0" err="1">
                <a:cs typeface="Arial" pitchFamily="34" charset="0"/>
              </a:rPr>
              <a:t>misalnya</a:t>
            </a:r>
            <a:r>
              <a:rPr lang="en-US" altLang="ko-KR" b="1" dirty="0">
                <a:cs typeface="Arial" pitchFamily="34" charset="0"/>
              </a:rPr>
              <a:t> di mana </a:t>
            </a:r>
            <a:r>
              <a:rPr lang="en-US" altLang="ko-KR" b="1" dirty="0" err="1">
                <a:cs typeface="Arial" pitchFamily="34" charset="0"/>
              </a:rPr>
              <a:t>ada</a:t>
            </a:r>
            <a:r>
              <a:rPr lang="en-US" altLang="ko-KR" b="1" dirty="0">
                <a:cs typeface="Arial" pitchFamily="34" charset="0"/>
              </a:rPr>
              <a:t> buffer yang </a:t>
            </a:r>
            <a:r>
              <a:rPr lang="en-US" altLang="ko-KR" b="1" dirty="0" err="1">
                <a:cs typeface="Arial" pitchFamily="34" charset="0"/>
              </a:rPr>
              <a:t>besar</a:t>
            </a:r>
            <a:r>
              <a:rPr lang="en-US" altLang="ko-KR" b="1" dirty="0">
                <a:cs typeface="Arial" pitchFamily="34" charset="0"/>
              </a:rPr>
              <a:t>.</a:t>
            </a:r>
          </a:p>
          <a:p>
            <a:pPr algn="ctr"/>
            <a:endParaRPr lang="en-US" altLang="ko-KR" b="1" dirty="0">
              <a:cs typeface="Arial" pitchFamily="34" charset="0"/>
            </a:endParaRPr>
          </a:p>
          <a:p>
            <a:pPr algn="ctr"/>
            <a:endParaRPr lang="en-US" altLang="ko-KR" b="1" dirty="0"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9457" y="1026883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49659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253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>
            <a:normAutofit/>
          </a:bodyPr>
          <a:lstStyle/>
          <a:p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Simplifikasi</a:t>
            </a:r>
            <a:r>
              <a:rPr lang="en-US" b="1" dirty="0"/>
              <a:t> yang </a:t>
            </a:r>
            <a:r>
              <a:rPr lang="en-US" b="1" dirty="0" err="1"/>
              <a:t>Baik</a:t>
            </a:r>
            <a:r>
              <a:rPr lang="en-US" b="1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99574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Metode</a:t>
            </a:r>
            <a:r>
              <a:rPr lang="en-US" altLang="ko-KR" dirty="0"/>
              <a:t> Model </a:t>
            </a:r>
            <a:r>
              <a:rPr lang="en-US" altLang="ko-KR" dirty="0" err="1"/>
              <a:t>Simplifikasi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1" y="1525714"/>
            <a:ext cx="82569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cs typeface="Arial" pitchFamily="34" charset="0"/>
              </a:rPr>
              <a:t>Walaupun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simplifikasi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itu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bagus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namun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apabila</a:t>
            </a:r>
            <a:r>
              <a:rPr lang="en-US" altLang="ko-KR" b="1" dirty="0">
                <a:cs typeface="Arial" pitchFamily="34" charset="0"/>
              </a:rPr>
              <a:t> salah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pemilihan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model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atau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berlebihan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dalam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melakukan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penyederhanaan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maka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mempengaruhi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akurasi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dari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hasil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simulasi</a:t>
            </a:r>
            <a:r>
              <a:rPr lang="en-US" altLang="ko-KR" b="1" dirty="0">
                <a:cs typeface="Arial" pitchFamily="34" charset="0"/>
              </a:rPr>
              <a:t>. </a:t>
            </a:r>
            <a:r>
              <a:rPr lang="en-US" altLang="ko-KR" b="1" dirty="0" err="1">
                <a:cs typeface="Arial" pitchFamily="34" charset="0"/>
              </a:rPr>
              <a:t>Simplifikasi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baik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membawa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manfaat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seperti</a:t>
            </a:r>
            <a:r>
              <a:rPr lang="en-US" altLang="ko-KR" b="1" dirty="0">
                <a:cs typeface="Arial" pitchFamily="34" charset="0"/>
              </a:rPr>
              <a:t> proses </a:t>
            </a:r>
            <a:r>
              <a:rPr lang="en-US" altLang="ko-KR" b="1" dirty="0" err="1">
                <a:cs typeface="Arial" pitchFamily="34" charset="0"/>
              </a:rPr>
              <a:t>menjadi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lebih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cepat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dengan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hasil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 err="1">
                <a:solidFill>
                  <a:srgbClr val="0F6FC6"/>
                </a:solidFill>
                <a:cs typeface="Arial" pitchFamily="34" charset="0"/>
              </a:rPr>
              <a:t>akurasi</a:t>
            </a:r>
            <a:r>
              <a:rPr lang="en-US" altLang="ko-KR" b="1" dirty="0">
                <a:cs typeface="Arial" pitchFamily="34" charset="0"/>
              </a:rPr>
              <a:t> yang </a:t>
            </a:r>
            <a:r>
              <a:rPr lang="en-US" altLang="ko-KR" b="1" dirty="0">
                <a:solidFill>
                  <a:srgbClr val="0F6FC6"/>
                </a:solidFill>
                <a:cs typeface="Arial" pitchFamily="34" charset="0"/>
              </a:rPr>
              <a:t>valid</a:t>
            </a:r>
            <a:r>
              <a:rPr lang="en-US" altLang="ko-KR" b="1" dirty="0">
                <a:cs typeface="Arial" pitchFamily="34" charset="0"/>
              </a:rPr>
              <a:t>. </a:t>
            </a:r>
          </a:p>
          <a:p>
            <a:pPr algn="ctr"/>
            <a:r>
              <a:rPr lang="en-US" altLang="ko-KR" b="1" dirty="0" err="1">
                <a:cs typeface="Arial" pitchFamily="34" charset="0"/>
              </a:rPr>
              <a:t>Terdapat</a:t>
            </a:r>
            <a:r>
              <a:rPr lang="en-US" altLang="ko-KR" b="1" dirty="0">
                <a:cs typeface="Arial" pitchFamily="34" charset="0"/>
              </a:rPr>
              <a:t> 2 </a:t>
            </a:r>
            <a:r>
              <a:rPr lang="en-US" altLang="ko-KR" b="1" dirty="0" err="1">
                <a:cs typeface="Arial" pitchFamily="34" charset="0"/>
              </a:rPr>
              <a:t>cara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pendekatan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untuk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menentukan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apakah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simplifikasi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tersebut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benar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atau</a:t>
            </a:r>
            <a:r>
              <a:rPr lang="en-US" altLang="ko-KR" b="1" dirty="0">
                <a:cs typeface="Arial" pitchFamily="34" charset="0"/>
              </a:rPr>
              <a:t> </a:t>
            </a:r>
            <a:r>
              <a:rPr lang="en-US" altLang="ko-KR" b="1" dirty="0" err="1">
                <a:cs typeface="Arial" pitchFamily="34" charset="0"/>
              </a:rPr>
              <a:t>tidak</a:t>
            </a:r>
            <a:r>
              <a:rPr lang="en-US" altLang="ko-KR" b="1" dirty="0"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26883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49659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3977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8309419" y="1041702"/>
            <a:ext cx="3247913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Bagaimana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Simplifikasi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Baik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? </a:t>
            </a:r>
            <a:endParaRPr lang="ko-KR" altLang="en-US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CA8BCF-0A02-4BD5-B443-3CBDFC2AD530}"/>
              </a:ext>
            </a:extLst>
          </p:cNvPr>
          <p:cNvSpPr txBox="1">
            <a:spLocks/>
          </p:cNvSpPr>
          <p:nvPr/>
        </p:nvSpPr>
        <p:spPr>
          <a:xfrm>
            <a:off x="720352" y="429306"/>
            <a:ext cx="786887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penilaian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efek</a:t>
            </a:r>
            <a:r>
              <a:rPr lang="en-US" dirty="0"/>
              <a:t> yang </a:t>
            </a:r>
            <a:r>
              <a:rPr lang="en-US" b="1" dirty="0" err="1">
                <a:solidFill>
                  <a:srgbClr val="0F6FC6"/>
                </a:solidFill>
              </a:rPr>
              <a:t>signifikan</a:t>
            </a:r>
            <a:r>
              <a:rPr lang="en-US" dirty="0"/>
              <a:t> pada </a:t>
            </a:r>
            <a:r>
              <a:rPr lang="en-US" b="1" dirty="0" err="1">
                <a:solidFill>
                  <a:srgbClr val="0F6FC6"/>
                </a:solidFill>
              </a:rPr>
              <a:t>akurasi</a:t>
            </a:r>
            <a:r>
              <a:rPr lang="en-US" dirty="0"/>
              <a:t> model.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diskusi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>
                <a:solidFill>
                  <a:srgbClr val="0F6FC6"/>
                </a:solidFill>
              </a:rPr>
              <a:t>modeler</a:t>
            </a:r>
            <a:r>
              <a:rPr lang="en-US" dirty="0"/>
              <a:t>, </a:t>
            </a:r>
            <a:r>
              <a:rPr lang="en-US" b="1" dirty="0" err="1">
                <a:solidFill>
                  <a:srgbClr val="0F6FC6"/>
                </a:solidFill>
              </a:rPr>
              <a:t>klien</a:t>
            </a:r>
            <a:r>
              <a:rPr lang="en-US" dirty="0"/>
              <a:t>, dan </a:t>
            </a:r>
            <a:r>
              <a:rPr lang="en-US" b="1" dirty="0" err="1">
                <a:solidFill>
                  <a:srgbClr val="0F6FC6"/>
                </a:solidFill>
              </a:rPr>
              <a:t>anggota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tim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.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mekanisme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menjelaskan</a:t>
            </a:r>
            <a:r>
              <a:rPr lang="en-US" dirty="0"/>
              <a:t> dan </a:t>
            </a:r>
            <a:r>
              <a:rPr lang="en-US" b="1" dirty="0" err="1">
                <a:solidFill>
                  <a:srgbClr val="0F6FC6"/>
                </a:solidFill>
              </a:rPr>
              <a:t>membahas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0F6FC6"/>
                </a:solidFill>
              </a:rPr>
              <a:t>proses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100%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proses </a:t>
            </a:r>
            <a:r>
              <a:rPr lang="en-US" b="1" dirty="0" err="1">
                <a:solidFill>
                  <a:srgbClr val="0F6FC6"/>
                </a:solidFill>
              </a:rPr>
              <a:t>simplifikasi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b="1" dirty="0">
                <a:solidFill>
                  <a:srgbClr val="0F6FC6"/>
                </a:solidFill>
              </a:rPr>
              <a:t>modeler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pengalaman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menerapkan</a:t>
            </a:r>
            <a:r>
              <a:rPr lang="en-US" dirty="0"/>
              <a:t> model </a:t>
            </a:r>
            <a:r>
              <a:rPr lang="en-US" dirty="0" err="1"/>
              <a:t>simplifikasi</a:t>
            </a:r>
            <a:r>
              <a:rPr lang="en-US" dirty="0"/>
              <a:t> dan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nasihat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modeler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model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669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8309419" y="1041702"/>
            <a:ext cx="3247913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Bagaimana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Simplifikasi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Baik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? </a:t>
            </a:r>
            <a:endParaRPr lang="ko-KR" altLang="en-US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CA8BCF-0A02-4BD5-B443-3CBDFC2AD530}"/>
              </a:ext>
            </a:extLst>
          </p:cNvPr>
          <p:cNvSpPr txBox="1">
            <a:spLocks/>
          </p:cNvSpPr>
          <p:nvPr/>
        </p:nvSpPr>
        <p:spPr>
          <a:xfrm>
            <a:off x="720352" y="1720086"/>
            <a:ext cx="786887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bantuan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komputer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b="1" dirty="0">
                <a:solidFill>
                  <a:srgbClr val="0F6FC6"/>
                </a:solidFill>
              </a:rPr>
              <a:t>prototype</a:t>
            </a:r>
            <a:r>
              <a:rPr lang="en-US" dirty="0"/>
              <a:t>.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model </a:t>
            </a:r>
            <a:r>
              <a:rPr lang="en-US" b="1" dirty="0" err="1">
                <a:solidFill>
                  <a:srgbClr val="0F6FC6"/>
                </a:solidFill>
              </a:rPr>
              <a:t>tanpa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 dan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simplifikasi</a:t>
            </a:r>
            <a:r>
              <a:rPr lang="en-US" dirty="0"/>
              <a:t>.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efek</a:t>
            </a:r>
            <a:r>
              <a:rPr lang="en-US" dirty="0"/>
              <a:t> pada </a:t>
            </a:r>
            <a:r>
              <a:rPr lang="en-US" b="1" dirty="0" err="1">
                <a:solidFill>
                  <a:srgbClr val="0F6FC6"/>
                </a:solidFill>
              </a:rPr>
              <a:t>akurasi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cepat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pada </a:t>
            </a:r>
            <a:r>
              <a:rPr lang="en-US" b="1" dirty="0" err="1">
                <a:solidFill>
                  <a:srgbClr val="0F6FC6"/>
                </a:solidFill>
              </a:rPr>
              <a:t>pendekatan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05634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8309419" y="1041702"/>
            <a:ext cx="3247913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Bagaimana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Simplifikasi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4000" b="1" dirty="0" err="1">
                <a:solidFill>
                  <a:schemeClr val="bg1"/>
                </a:solidFill>
                <a:cs typeface="Arial" pitchFamily="34" charset="0"/>
              </a:rPr>
              <a:t>Baik</a:t>
            </a:r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? </a:t>
            </a:r>
            <a:endParaRPr lang="ko-KR" altLang="en-US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CE0503-B1F3-44C1-AD2E-8A6ADBE2E56A}"/>
              </a:ext>
            </a:extLst>
          </p:cNvPr>
          <p:cNvSpPr txBox="1">
            <a:spLocks/>
          </p:cNvSpPr>
          <p:nvPr/>
        </p:nvSpPr>
        <p:spPr>
          <a:xfrm>
            <a:off x="838200" y="1464960"/>
            <a:ext cx="7471219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Simplifikasi</a:t>
            </a:r>
            <a:r>
              <a:rPr lang="en-US" dirty="0"/>
              <a:t> yang </a:t>
            </a:r>
            <a:r>
              <a:rPr lang="en-US" b="1" dirty="0" err="1">
                <a:solidFill>
                  <a:srgbClr val="0F6FC6"/>
                </a:solidFill>
              </a:rPr>
              <a:t>baik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representasinya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transparan</a:t>
            </a:r>
            <a:r>
              <a:rPr lang="en-US" dirty="0"/>
              <a:t> dan </a:t>
            </a:r>
            <a:r>
              <a:rPr lang="en-US" b="1" dirty="0" err="1">
                <a:solidFill>
                  <a:srgbClr val="0F6FC6"/>
                </a:solidFill>
              </a:rPr>
              <a:t>tidak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mengurangi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kredibilitas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pada model Black – Box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b="1" dirty="0" err="1">
                <a:solidFill>
                  <a:srgbClr val="0F6FC6"/>
                </a:solidFill>
              </a:rPr>
              <a:t>akurat</a:t>
            </a:r>
            <a:r>
              <a:rPr lang="en-US" dirty="0"/>
              <a:t> </a:t>
            </a:r>
            <a:r>
              <a:rPr lang="en-US" dirty="0" err="1"/>
              <a:t>namu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rincian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tidak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transparan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beberapanya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menginginkan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representasi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rinci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kredibilitas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>
                <a:solidFill>
                  <a:srgbClr val="0F6FC6"/>
                </a:solidFill>
              </a:rPr>
              <a:t>transparansi</a:t>
            </a:r>
            <a:r>
              <a:rPr lang="en-US" dirty="0"/>
              <a:t>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055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latin typeface="Montserrat Black" panose="00000A00000000000000" pitchFamily="50" charset="0"/>
              </a:rPr>
              <a:t>Kesimpulan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83AE5FFE-20D9-46CA-91E0-AF4BEAED9B7F}"/>
              </a:ext>
            </a:extLst>
          </p:cNvPr>
          <p:cNvSpPr/>
          <p:nvPr/>
        </p:nvSpPr>
        <p:spPr>
          <a:xfrm rot="5400000">
            <a:off x="2829204" y="1159848"/>
            <a:ext cx="959893" cy="96000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AB8762-B504-4DC7-B9D1-158C7F7C1158}"/>
              </a:ext>
            </a:extLst>
          </p:cNvPr>
          <p:cNvSpPr txBox="1"/>
          <p:nvPr/>
        </p:nvSpPr>
        <p:spPr>
          <a:xfrm>
            <a:off x="2821478" y="1159901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6.4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95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altLang="ko-KR" dirty="0"/>
              <a:t>Kesimpulan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78362" y="2079493"/>
            <a:ext cx="82569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dibahas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dua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sudut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pandang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pertama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menghadirkan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kerangka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kerja</a:t>
            </a:r>
            <a:r>
              <a:rPr lang="en-US" altLang="ko-KR" sz="1600" b="1" dirty="0">
                <a:solidFill>
                  <a:srgbClr val="0F6FC6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memungkinkan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modeller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merancang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sebuah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dari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awal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;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kedua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menggambarkan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sejumlah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metode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rgbClr val="0F6FC6"/>
                </a:solidFill>
                <a:cs typeface="Arial" pitchFamily="34" charset="0"/>
              </a:rPr>
              <a:t>menyederhanakan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664447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987223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1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altLang="ko-KR" dirty="0" err="1"/>
              <a:t>Pendahuluan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Bab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sebelumnya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disediakan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landasan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dasar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balik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pemodelan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khususnya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definisi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persyaratan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Apa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itu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menjawab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pertanyaan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tentang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bagaimana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mengembangkan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subyek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bab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pertanyaan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dijawab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dua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perspektif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Pertama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kerangka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kerja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mengembangkan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konseptual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dijelaskan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Kedua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beberapa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metode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penyederhanaan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fi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dibahas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Perspektif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pertama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dimulai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sudut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pandang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modeller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memiliki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selembar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kertas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kosong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Perspektif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kedua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mengasumsikan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bahwa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modeller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memiliki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desain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mencari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cara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memperbaikinya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48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821478" y="4066024"/>
            <a:ext cx="6528725" cy="768085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 err="1">
                <a:latin typeface="Montserrat Black" panose="00000A00000000000000" pitchFamily="50" charset="0"/>
              </a:rPr>
              <a:t>Kerangka</a:t>
            </a:r>
            <a:r>
              <a:rPr lang="en-US" altLang="ko-KR" dirty="0">
                <a:latin typeface="Montserrat Black" panose="00000A00000000000000" pitchFamily="50" charset="0"/>
              </a:rPr>
              <a:t> </a:t>
            </a:r>
            <a:r>
              <a:rPr lang="en-US" altLang="ko-KR" dirty="0" err="1">
                <a:latin typeface="Montserrat Black" panose="00000A00000000000000" pitchFamily="50" charset="0"/>
              </a:rPr>
              <a:t>Pemodelan</a:t>
            </a:r>
            <a:r>
              <a:rPr lang="en-US" altLang="ko-KR" dirty="0">
                <a:latin typeface="Montserrat Black" panose="00000A00000000000000" pitchFamily="50" charset="0"/>
              </a:rPr>
              <a:t> </a:t>
            </a:r>
            <a:r>
              <a:rPr lang="en-US" altLang="ko-KR" dirty="0" err="1">
                <a:latin typeface="Montserrat Black" panose="00000A00000000000000" pitchFamily="50" charset="0"/>
              </a:rPr>
              <a:t>Konseptual</a:t>
            </a:r>
            <a:endParaRPr lang="en-US" altLang="ko-KR" dirty="0">
              <a:latin typeface="Montserrat Black" panose="00000A000000000000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07D36186-424C-44F6-AC05-7D72DDCEBA6E}"/>
              </a:ext>
            </a:extLst>
          </p:cNvPr>
          <p:cNvSpPr/>
          <p:nvPr/>
        </p:nvSpPr>
        <p:spPr>
          <a:xfrm rot="5400000">
            <a:off x="2829204" y="1159848"/>
            <a:ext cx="959893" cy="96000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A889E9-2AA8-49CA-BD88-DB8FEB623CDD}"/>
              </a:ext>
            </a:extLst>
          </p:cNvPr>
          <p:cNvSpPr txBox="1"/>
          <p:nvPr/>
        </p:nvSpPr>
        <p:spPr>
          <a:xfrm>
            <a:off x="2821478" y="1159901"/>
            <a:ext cx="71088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6.2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22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6497146" y="2667183"/>
            <a:ext cx="4941268" cy="4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5" name="Rectangle 24"/>
          <p:cNvSpPr/>
          <p:nvPr/>
        </p:nvSpPr>
        <p:spPr>
          <a:xfrm>
            <a:off x="6497146" y="3651569"/>
            <a:ext cx="4941268" cy="4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6" name="Rectangle 25"/>
          <p:cNvSpPr/>
          <p:nvPr/>
        </p:nvSpPr>
        <p:spPr>
          <a:xfrm>
            <a:off x="6497146" y="4635956"/>
            <a:ext cx="4941268" cy="4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 err="1"/>
              <a:t>Kerangka</a:t>
            </a:r>
            <a:r>
              <a:rPr lang="en-US" altLang="ko-KR" b="1" dirty="0"/>
              <a:t> </a:t>
            </a:r>
            <a:r>
              <a:rPr lang="en-US" altLang="ko-KR" b="1" dirty="0" err="1"/>
              <a:t>Pemodelan</a:t>
            </a:r>
            <a:r>
              <a:rPr lang="en-US" altLang="ko-KR" b="1" dirty="0"/>
              <a:t> </a:t>
            </a:r>
            <a:r>
              <a:rPr lang="en-US" altLang="ko-KR" b="1" dirty="0" err="1"/>
              <a:t>Konseptual</a:t>
            </a:r>
            <a:endParaRPr lang="en-US" altLang="ko-KR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grpSp>
        <p:nvGrpSpPr>
          <p:cNvPr id="15" name="Group 14"/>
          <p:cNvGrpSpPr/>
          <p:nvPr/>
        </p:nvGrpSpPr>
        <p:grpSpPr>
          <a:xfrm>
            <a:off x="5411814" y="1317042"/>
            <a:ext cx="1403157" cy="4928439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911425" y="2685097"/>
            <a:ext cx="4941268" cy="4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2" name="Rectangle 21"/>
          <p:cNvSpPr/>
          <p:nvPr/>
        </p:nvSpPr>
        <p:spPr>
          <a:xfrm>
            <a:off x="911425" y="3669484"/>
            <a:ext cx="4941268" cy="4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3" name="Rectangle 22"/>
          <p:cNvSpPr/>
          <p:nvPr/>
        </p:nvSpPr>
        <p:spPr>
          <a:xfrm>
            <a:off x="911425" y="4653871"/>
            <a:ext cx="4941268" cy="4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775567" y="2701997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6.2.4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75567" y="3701741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6.2.5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75567" y="4698165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6.2.6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55573" y="2727629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6.2.1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55573" y="3683103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6.2.2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55573" y="4723797"/>
            <a:ext cx="3162392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6.2.3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14971" y="3191506"/>
            <a:ext cx="4369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Merancang</a:t>
            </a:r>
            <a:r>
              <a:rPr lang="en-US" sz="1600" b="1" dirty="0"/>
              <a:t> model </a:t>
            </a:r>
            <a:r>
              <a:rPr lang="en-US" sz="1600" b="1" dirty="0" err="1"/>
              <a:t>konseptual</a:t>
            </a:r>
            <a:r>
              <a:rPr lang="en-US" sz="1600" b="1" dirty="0"/>
              <a:t> : </a:t>
            </a:r>
            <a:r>
              <a:rPr lang="en-US" sz="1600" b="1" dirty="0" err="1"/>
              <a:t>isi</a:t>
            </a:r>
            <a:r>
              <a:rPr lang="en-US" sz="1600" b="1" dirty="0"/>
              <a:t> model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4971" y="4200358"/>
            <a:ext cx="4369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Peran</a:t>
            </a:r>
            <a:r>
              <a:rPr lang="en-US" sz="1600" b="1" dirty="0"/>
              <a:t> data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pemodelan</a:t>
            </a:r>
            <a:r>
              <a:rPr lang="en-US" sz="1600" b="1" dirty="0"/>
              <a:t> </a:t>
            </a:r>
            <a:r>
              <a:rPr lang="en-US" sz="1600" b="1" dirty="0" err="1"/>
              <a:t>konseptual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14971" y="5209210"/>
            <a:ext cx="4369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Ringkasan</a:t>
            </a:r>
            <a:r>
              <a:rPr lang="en-US" sz="1600" b="1" dirty="0"/>
              <a:t> </a:t>
            </a:r>
            <a:r>
              <a:rPr lang="en-US" sz="1600" b="1" dirty="0" err="1"/>
              <a:t>kerangka</a:t>
            </a:r>
            <a:r>
              <a:rPr lang="en-US" sz="1600" b="1" dirty="0"/>
              <a:t> </a:t>
            </a:r>
            <a:r>
              <a:rPr lang="en-US" sz="1600" b="1" dirty="0" err="1"/>
              <a:t>pemodelan</a:t>
            </a:r>
            <a:r>
              <a:rPr lang="en-US" sz="1600" b="1" dirty="0"/>
              <a:t> </a:t>
            </a:r>
            <a:r>
              <a:rPr lang="en-US" sz="1600" b="1" dirty="0" err="1"/>
              <a:t>konseptual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0059" y="3210039"/>
            <a:ext cx="5157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Mengembangkan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Pemahaman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Tentang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Situasi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Masalah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48371" y="4218891"/>
            <a:ext cx="4369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err="1"/>
              <a:t>Menentukan</a:t>
            </a:r>
            <a:r>
              <a:rPr lang="en-US" sz="1600" b="1" dirty="0"/>
              <a:t> </a:t>
            </a:r>
            <a:r>
              <a:rPr lang="en-US" sz="1600" b="1" dirty="0" err="1"/>
              <a:t>Tujuan</a:t>
            </a:r>
            <a:r>
              <a:rPr lang="en-US" sz="1600" b="1" dirty="0"/>
              <a:t> </a:t>
            </a:r>
            <a:r>
              <a:rPr lang="en-US" sz="1600" b="1" dirty="0" err="1"/>
              <a:t>Pemodelan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48371" y="5227743"/>
            <a:ext cx="4369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err="1"/>
              <a:t>Merancang</a:t>
            </a:r>
            <a:r>
              <a:rPr lang="en-US" sz="1600" b="1" dirty="0"/>
              <a:t> model </a:t>
            </a:r>
            <a:r>
              <a:rPr lang="en-US" sz="1600" b="1" dirty="0" err="1"/>
              <a:t>konseptual</a:t>
            </a:r>
            <a:r>
              <a:rPr lang="en-US" sz="1600" b="1" dirty="0"/>
              <a:t> : input dan output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78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altLang="ko-KR" b="1" dirty="0" err="1"/>
              <a:t>Kerangka</a:t>
            </a:r>
            <a:r>
              <a:rPr lang="en-US" altLang="ko-KR" b="1" dirty="0"/>
              <a:t> </a:t>
            </a:r>
            <a:r>
              <a:rPr lang="en-US" altLang="ko-KR" b="1" dirty="0" err="1"/>
              <a:t>Pemodelan</a:t>
            </a:r>
            <a:r>
              <a:rPr lang="en-US" altLang="ko-KR" b="1" dirty="0"/>
              <a:t> </a:t>
            </a:r>
            <a:r>
              <a:rPr lang="en-US" altLang="ko-KR" b="1" dirty="0" err="1"/>
              <a:t>Konseptual</a:t>
            </a:r>
            <a:endParaRPr lang="ko-KR" alt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1967542" y="1730835"/>
            <a:ext cx="82569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Secara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teoritis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Kerangka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menjelaskan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tentang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hubungan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/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pertautan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antara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teori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” yang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berhubungan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dg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variabel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”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penelitian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ingin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diteliti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(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Sapto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Haryoko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25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Iskandar)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99457" y="1068828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10020318" y="1391604"/>
            <a:ext cx="993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1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578" y="5521425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867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578" y="5929808"/>
            <a:ext cx="22082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35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9" name="Group 13318"/>
          <p:cNvGrpSpPr/>
          <p:nvPr/>
        </p:nvGrpSpPr>
        <p:grpSpPr>
          <a:xfrm rot="19917947">
            <a:off x="1959185" y="1804728"/>
            <a:ext cx="2221159" cy="4745163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21148" y="3373509"/>
            <a:ext cx="4122240" cy="2584668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50" name="Oval 49"/>
          <p:cNvSpPr/>
          <p:nvPr/>
        </p:nvSpPr>
        <p:spPr>
          <a:xfrm>
            <a:off x="5552318" y="2442683"/>
            <a:ext cx="768085" cy="768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552318" y="3416338"/>
            <a:ext cx="768085" cy="768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52318" y="4308952"/>
            <a:ext cx="768085" cy="768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54919" y="2472781"/>
            <a:ext cx="4896544" cy="707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/>
              <a:t>Mengembangkan</a:t>
            </a:r>
            <a:r>
              <a:rPr lang="en-US" sz="2000" b="1" dirty="0"/>
              <a:t> </a:t>
            </a:r>
            <a:r>
              <a:rPr lang="en-US" sz="2000" b="1" dirty="0" err="1"/>
              <a:t>pemahaman</a:t>
            </a:r>
            <a:r>
              <a:rPr lang="en-US" sz="2000" b="1" dirty="0"/>
              <a:t> </a:t>
            </a:r>
            <a:r>
              <a:rPr lang="en-US" sz="2000" b="1" dirty="0" err="1"/>
              <a:t>tentang</a:t>
            </a:r>
            <a:r>
              <a:rPr lang="en-US" sz="2000" b="1" dirty="0"/>
              <a:t> </a:t>
            </a:r>
            <a:r>
              <a:rPr lang="en-US" sz="2000" b="1" dirty="0" err="1"/>
              <a:t>situasi</a:t>
            </a:r>
            <a:r>
              <a:rPr lang="en-US" sz="2000" b="1" dirty="0"/>
              <a:t> </a:t>
            </a:r>
            <a:r>
              <a:rPr lang="en-US" sz="2000" b="1" dirty="0" err="1"/>
              <a:t>masalah</a:t>
            </a:r>
            <a:endParaRPr lang="en-US" sz="20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507779" y="2518950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507779" y="3492605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507779" y="4385219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5552318" y="5272686"/>
            <a:ext cx="768085" cy="768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507779" y="5348953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" name="Text Placeholder 1">
            <a:extLst>
              <a:ext uri="{FF2B5EF4-FFF2-40B4-BE49-F238E27FC236}">
                <a16:creationId xmlns:a16="http://schemas.microsoft.com/office/drawing/2014/main" id="{EF1D6583-D8AE-44A7-8372-764A100BD0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768085"/>
          </a:xfrm>
        </p:spPr>
        <p:txBody>
          <a:bodyPr/>
          <a:lstStyle/>
          <a:p>
            <a:r>
              <a:rPr lang="en-US" altLang="ko-KR" b="1" dirty="0" err="1"/>
              <a:t>Kerangka</a:t>
            </a:r>
            <a:r>
              <a:rPr lang="en-US" altLang="ko-KR" b="1" dirty="0"/>
              <a:t> </a:t>
            </a:r>
            <a:r>
              <a:rPr lang="en-US" altLang="ko-KR" b="1" dirty="0" err="1"/>
              <a:t>Pemodelan</a:t>
            </a:r>
            <a:r>
              <a:rPr lang="en-US" altLang="ko-KR" b="1" dirty="0"/>
              <a:t> </a:t>
            </a:r>
            <a:r>
              <a:rPr lang="en-US" altLang="ko-KR" b="1" dirty="0" err="1"/>
              <a:t>Konseptual</a:t>
            </a:r>
            <a:endParaRPr lang="ko-KR" altLang="en-US" b="1" dirty="0"/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1B991FAA-3E57-4D75-A3B2-575ADCE1FF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715789"/>
            <a:ext cx="12192000" cy="384043"/>
          </a:xfrm>
        </p:spPr>
        <p:txBody>
          <a:bodyPr/>
          <a:lstStyle/>
          <a:p>
            <a:pPr lvl="0"/>
            <a:r>
              <a:rPr lang="en-US" altLang="ko-KR" dirty="0" err="1"/>
              <a:t>Pengembangan</a:t>
            </a:r>
            <a:r>
              <a:rPr lang="en-US" altLang="ko-KR" dirty="0"/>
              <a:t> </a:t>
            </a:r>
            <a:r>
              <a:rPr lang="en-US" altLang="ko-KR" dirty="0" err="1"/>
              <a:t>Pemodelan</a:t>
            </a:r>
            <a:r>
              <a:rPr lang="en-US" altLang="ko-KR" dirty="0"/>
              <a:t> </a:t>
            </a:r>
            <a:r>
              <a:rPr lang="en-US" altLang="ko-KR" dirty="0" err="1"/>
              <a:t>Konseptual</a:t>
            </a:r>
            <a:endParaRPr lang="en-US" altLang="ko-KR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24B6078-56F0-40EE-9813-ACEA899F7F7B}"/>
              </a:ext>
            </a:extLst>
          </p:cNvPr>
          <p:cNvSpPr txBox="1"/>
          <p:nvPr/>
        </p:nvSpPr>
        <p:spPr>
          <a:xfrm>
            <a:off x="6454919" y="3588897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/>
              <a:t>Menentukan</a:t>
            </a:r>
            <a:r>
              <a:rPr lang="en-US" sz="2000" b="1" dirty="0"/>
              <a:t> </a:t>
            </a:r>
            <a:r>
              <a:rPr lang="en-US" sz="2000" b="1" dirty="0" err="1"/>
              <a:t>tujuan</a:t>
            </a:r>
            <a:r>
              <a:rPr lang="en-US" sz="2000" b="1" dirty="0"/>
              <a:t> </a:t>
            </a:r>
            <a:r>
              <a:rPr lang="en-US" sz="2000" b="1" dirty="0" err="1"/>
              <a:t>pemodelan</a:t>
            </a:r>
            <a:endParaRPr lang="en-US" sz="2000" b="1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262F938-E999-40B9-88B5-BED493DCD62B}"/>
              </a:ext>
            </a:extLst>
          </p:cNvPr>
          <p:cNvSpPr txBox="1"/>
          <p:nvPr/>
        </p:nvSpPr>
        <p:spPr>
          <a:xfrm>
            <a:off x="6454919" y="449293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/>
              <a:t>Desain</a:t>
            </a:r>
            <a:r>
              <a:rPr lang="en-US" sz="2000" b="1" dirty="0"/>
              <a:t> model </a:t>
            </a:r>
            <a:r>
              <a:rPr lang="en-US" sz="2000" b="1" dirty="0" err="1"/>
              <a:t>konseptual</a:t>
            </a:r>
            <a:r>
              <a:rPr lang="en-US" sz="2000" b="1" dirty="0"/>
              <a:t> : input dan output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254E892-F058-432F-94D9-C0A8309C2786}"/>
              </a:ext>
            </a:extLst>
          </p:cNvPr>
          <p:cNvSpPr txBox="1"/>
          <p:nvPr/>
        </p:nvSpPr>
        <p:spPr>
          <a:xfrm>
            <a:off x="6454919" y="5456673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/>
              <a:t>Desain</a:t>
            </a:r>
            <a:r>
              <a:rPr lang="en-US" sz="2000" b="1" dirty="0"/>
              <a:t> model </a:t>
            </a:r>
            <a:r>
              <a:rPr lang="en-US" sz="2000" b="1" dirty="0" err="1"/>
              <a:t>konseptual</a:t>
            </a:r>
            <a:r>
              <a:rPr lang="en-US" sz="2000" b="1" dirty="0"/>
              <a:t> : </a:t>
            </a:r>
            <a:r>
              <a:rPr lang="en-US" sz="2000" b="1" dirty="0" err="1"/>
              <a:t>isi</a:t>
            </a:r>
            <a:r>
              <a:rPr lang="en-US" sz="2000" b="1" dirty="0"/>
              <a:t> model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2DBDC86-A0C3-462A-8355-9C704BB64150}"/>
              </a:ext>
            </a:extLst>
          </p:cNvPr>
          <p:cNvSpPr txBox="1"/>
          <p:nvPr/>
        </p:nvSpPr>
        <p:spPr>
          <a:xfrm>
            <a:off x="1807901" y="1154617"/>
            <a:ext cx="8256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modeller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model </a:t>
            </a:r>
            <a:r>
              <a:rPr lang="en-US" sz="2000" dirty="0" err="1"/>
              <a:t>konseptual</a:t>
            </a:r>
            <a:r>
              <a:rPr lang="en-US" sz="2000" dirty="0"/>
              <a:t>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81FFFE2-FD75-40E5-9BFF-709F33E949A5}"/>
              </a:ext>
            </a:extLst>
          </p:cNvPr>
          <p:cNvSpPr txBox="1"/>
          <p:nvPr/>
        </p:nvSpPr>
        <p:spPr>
          <a:xfrm>
            <a:off x="4065432" y="1932170"/>
            <a:ext cx="825691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/>
              <a:t>Kerangka</a:t>
            </a:r>
            <a:r>
              <a:rPr lang="en-US" sz="2500" b="1" dirty="0"/>
              <a:t> </a:t>
            </a:r>
            <a:r>
              <a:rPr lang="en-US" sz="2500" b="1" dirty="0" err="1"/>
              <a:t>kerja</a:t>
            </a:r>
            <a:r>
              <a:rPr lang="en-US" sz="2500" b="1" dirty="0"/>
              <a:t> </a:t>
            </a:r>
            <a:r>
              <a:rPr lang="en-US" sz="2500" b="1" dirty="0" err="1"/>
              <a:t>ini</a:t>
            </a:r>
            <a:r>
              <a:rPr lang="en-US" sz="2500" b="1" dirty="0"/>
              <a:t> </a:t>
            </a:r>
            <a:r>
              <a:rPr lang="en-US" sz="2500" b="1" dirty="0" err="1"/>
              <a:t>terdiri</a:t>
            </a:r>
            <a:r>
              <a:rPr lang="en-US" sz="2500" b="1" dirty="0"/>
              <a:t> </a:t>
            </a:r>
            <a:r>
              <a:rPr lang="en-US" sz="2500" b="1" dirty="0" err="1"/>
              <a:t>dari</a:t>
            </a:r>
            <a:r>
              <a:rPr lang="en-US" sz="2500" b="1" dirty="0"/>
              <a:t> 4 </a:t>
            </a:r>
            <a:r>
              <a:rPr lang="en-US" sz="2500" b="1" dirty="0" err="1"/>
              <a:t>elemen</a:t>
            </a:r>
            <a:r>
              <a:rPr lang="en-US" sz="2500" b="1" dirty="0"/>
              <a:t> </a:t>
            </a:r>
            <a:r>
              <a:rPr lang="en-US" sz="2500" b="1" dirty="0" err="1"/>
              <a:t>kunci</a:t>
            </a:r>
            <a:r>
              <a:rPr lang="en-US" sz="2500" b="1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93212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87355" y="236504"/>
            <a:ext cx="11617291" cy="6384992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69033" y="0"/>
            <a:ext cx="26882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9018523" y="1028403"/>
            <a:ext cx="2400267" cy="19205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Kerangka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Pemodelan</a:t>
            </a:r>
            <a:r>
              <a:rPr lang="en-US" altLang="ko-KR" sz="3733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733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Konseptual</a:t>
            </a:r>
            <a:endParaRPr lang="ko-KR" altLang="en-US" sz="3733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799B22AC-EC99-4449-82C3-250F81740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597" y="958442"/>
            <a:ext cx="8475384" cy="494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737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1781</Words>
  <Application>Microsoft Office PowerPoint</Application>
  <PresentationFormat>Widescreen</PresentationFormat>
  <Paragraphs>289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Bebas Neue</vt:lpstr>
      <vt:lpstr>맑은 고딕</vt:lpstr>
      <vt:lpstr>Montserrat Black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zellalzero@gmail.com</dc:creator>
  <cp:lastModifiedBy>Dewa Bayu</cp:lastModifiedBy>
  <cp:revision>35</cp:revision>
  <dcterms:created xsi:type="dcterms:W3CDTF">2018-10-09T09:21:32Z</dcterms:created>
  <dcterms:modified xsi:type="dcterms:W3CDTF">2018-10-31T13:32:23Z</dcterms:modified>
</cp:coreProperties>
</file>