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0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63D7-C7BA-417D-8083-6C25DDC9E0F5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D7F5-BB88-4B75-BE05-7AD2FB2A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6552728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>Pengantar</a:t>
            </a:r>
            <a:r>
              <a:rPr lang="id-ID" b="1" dirty="0" smtClean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>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Akuntansi</a:t>
            </a:r>
            <a:r>
              <a:rPr lang="id-ID" b="1" dirty="0" smtClean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/>
            </a:r>
            <a:br>
              <a:rPr lang="id-ID" b="1" dirty="0" smtClean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</a:br>
            <a:r>
              <a:rPr lang="id-ID" sz="3100" dirty="0" smtClean="0">
                <a:solidFill>
                  <a:schemeClr val="tx1"/>
                </a:solidFill>
                <a:effectLst/>
                <a:latin typeface="Tahoma"/>
                <a:ea typeface="Times New Roman"/>
                <a:cs typeface="Times New Roman"/>
              </a:rPr>
              <a:t/>
            </a:r>
            <a:br>
              <a:rPr lang="id-ID" sz="3100" dirty="0" smtClean="0">
                <a:solidFill>
                  <a:schemeClr val="tx1"/>
                </a:solidFill>
                <a:effectLst/>
                <a:latin typeface="Tahoma"/>
                <a:ea typeface="Times New Roman"/>
                <a:cs typeface="Times New Roman"/>
              </a:rPr>
            </a:br>
            <a:r>
              <a:rPr lang="en-US" sz="3100" b="1" dirty="0" smtClean="0">
                <a:solidFill>
                  <a:schemeClr val="tx1"/>
                </a:solidFill>
                <a:effectLst/>
                <a:latin typeface="Tahoma"/>
                <a:ea typeface="Times New Roman"/>
                <a:cs typeface="Times New Roman"/>
              </a:rPr>
              <a:t>PERSAMAAN AKUNTANSI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5184576" cy="1561728"/>
          </a:xfrm>
        </p:spPr>
        <p:txBody>
          <a:bodyPr>
            <a:normAutofit fontScale="92500" lnSpcReduction="10000"/>
          </a:bodyPr>
          <a:lstStyle/>
          <a:p>
            <a:endParaRPr lang="id-ID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d-ID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d-ID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Oleh:  Mira Chairani, M.Pd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9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i="0" u="none" strike="noStrike" dirty="0" err="1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3600" b="1" i="0" u="none" strike="noStrike" dirty="0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u="none" strike="noStrike" dirty="0" err="1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Laba</a:t>
            </a:r>
            <a:r>
              <a:rPr lang="en-US" sz="3600" b="1" i="0" u="none" strike="noStrike" dirty="0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u="none" strike="noStrike" dirty="0" err="1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Rugi</a:t>
            </a:r>
            <a:r>
              <a:rPr lang="en-US" sz="3600" b="1" i="0" u="none" strike="noStrike" dirty="0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u="none" strike="noStrike" dirty="0" err="1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3600" b="1" i="0" u="none" strike="noStrike" dirty="0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i="1" u="none" strike="noStrike" dirty="0" smtClean="0">
                <a:solidFill>
                  <a:srgbClr val="2B2A35"/>
                </a:solidFill>
                <a:effectLst/>
                <a:latin typeface="Times New Roman" pitchFamily="18" charset="0"/>
                <a:cs typeface="Times New Roman" pitchFamily="18" charset="0"/>
              </a:rPr>
              <a:t>Multiple Step</a:t>
            </a:r>
            <a:r>
              <a:rPr lang="en-US" b="1" i="0" u="none" strike="noStrike" dirty="0" smtClean="0">
                <a:solidFill>
                  <a:srgbClr val="2B2A35"/>
                </a:solidFill>
                <a:effectLst/>
                <a:latin typeface="Inter"/>
              </a:rPr>
              <a:t/>
            </a:r>
            <a:br>
              <a:rPr lang="en-US" b="1" i="0" u="none" strike="noStrike" dirty="0" smtClean="0">
                <a:solidFill>
                  <a:srgbClr val="2B2A35"/>
                </a:solidFill>
                <a:effectLst/>
                <a:latin typeface="Inter"/>
              </a:rPr>
            </a:br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76064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Laporan Perubahan Modal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087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Laporan Arus Kas Metode Langsung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Metode Langsung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56792"/>
            <a:ext cx="80105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Laporan Arus Kas Metode Tidak Langsung</a:t>
            </a:r>
            <a:endParaRPr lang="en-US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2550"/>
            <a:ext cx="8424936" cy="524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CATATAN ATAS LAPORAN KEUANGAN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7"/>
            <a:ext cx="74888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9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Transaksi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US" dirty="0" err="1" smtClean="0">
                <a:effectLst/>
                <a:latin typeface="Tahoma"/>
                <a:ea typeface="Times New Roman"/>
              </a:rPr>
              <a:t>Transaksi</a:t>
            </a:r>
            <a:r>
              <a:rPr lang="en-US" dirty="0" smtClean="0">
                <a:effectLst/>
                <a:latin typeface="Tahoma"/>
                <a:ea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</a:rPr>
              <a:t>adalah</a:t>
            </a:r>
            <a:r>
              <a:rPr lang="en-US" dirty="0" smtClean="0">
                <a:effectLst/>
                <a:latin typeface="Tahoma"/>
                <a:ea typeface="Times New Roman"/>
              </a:rPr>
              <a:t> :</a:t>
            </a:r>
          </a:p>
          <a:p>
            <a:pPr marL="450850" algn="just">
              <a:spcAft>
                <a:spcPts val="0"/>
              </a:spcAft>
            </a:pPr>
            <a:endParaRPr lang="id-ID" dirty="0">
              <a:latin typeface="Tahoma"/>
              <a:ea typeface="Times New Roman"/>
              <a:cs typeface="Times New Roman"/>
            </a:endParaRPr>
          </a:p>
          <a:p>
            <a:pPr marL="107950" indent="0" algn="just">
              <a:spcAft>
                <a:spcPts val="0"/>
              </a:spcAft>
              <a:buNone/>
            </a:pPr>
            <a:r>
              <a:rPr lang="id-ID" dirty="0" smtClean="0">
                <a:effectLst/>
                <a:latin typeface="Tahoma"/>
                <a:ea typeface="Times New Roman"/>
                <a:cs typeface="Times New Roman"/>
              </a:rPr>
              <a:t>	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Suatu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kejadian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atau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situasi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yang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mempengaruhi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posisi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keuangan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suatu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perusahaan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sehingganya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harus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 </a:t>
            </a:r>
            <a:r>
              <a:rPr lang="en-US" dirty="0" err="1" smtClean="0">
                <a:effectLst/>
                <a:latin typeface="Tahoma"/>
                <a:ea typeface="Times New Roman"/>
                <a:cs typeface="Times New Roman"/>
              </a:rPr>
              <a:t>dicatat</a:t>
            </a:r>
            <a:r>
              <a:rPr lang="en-US" dirty="0" smtClean="0">
                <a:effectLst/>
                <a:latin typeface="Tahoma"/>
                <a:ea typeface="Times New Roman"/>
                <a:cs typeface="Times New Roman"/>
              </a:rPr>
              <a:t>.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Bukti Transaksi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634160" cy="127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37" y="2132856"/>
            <a:ext cx="29749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9" y="4071938"/>
            <a:ext cx="3011487" cy="19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7" y="3548410"/>
            <a:ext cx="2640013" cy="24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7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PERSAMAAN AKUNTANSI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840760" cy="133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7768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1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PERSAMAAN AKUNTANSI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4000" b="1" i="1" dirty="0" err="1" smtClean="0">
                <a:effectLst/>
                <a:latin typeface="Times New Roman"/>
                <a:ea typeface="Times New Roman"/>
              </a:rPr>
              <a:t>Aktiva</a:t>
            </a:r>
            <a:r>
              <a:rPr lang="es-ES" sz="4000" b="1" i="1" dirty="0" smtClean="0">
                <a:effectLst/>
                <a:latin typeface="Times New Roman"/>
                <a:ea typeface="Times New Roman"/>
              </a:rPr>
              <a:t> 	= harta yang </a:t>
            </a:r>
            <a:r>
              <a:rPr lang="es-ES" sz="4000" b="1" i="1" dirty="0" err="1" smtClean="0">
                <a:effectLst/>
                <a:latin typeface="Times New Roman"/>
                <a:ea typeface="Times New Roman"/>
              </a:rPr>
              <a:t>dimiliki</a:t>
            </a:r>
            <a:r>
              <a:rPr lang="es-ES" sz="40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b="1" i="1" dirty="0" err="1" smtClean="0">
                <a:effectLst/>
                <a:latin typeface="Times New Roman"/>
                <a:ea typeface="Times New Roman"/>
              </a:rPr>
              <a:t>perusahaan</a:t>
            </a:r>
            <a:r>
              <a:rPr lang="es-ES" sz="4000" b="1" i="1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s-ES" sz="4000" b="1" i="1" dirty="0" err="1" smtClean="0">
                <a:effectLst/>
                <a:latin typeface="Times New Roman"/>
                <a:ea typeface="Times New Roman"/>
              </a:rPr>
              <a:t>merupakan</a:t>
            </a:r>
            <a:r>
              <a:rPr lang="es-ES" sz="40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id-ID" sz="40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b="1" i="1" dirty="0" err="1" smtClean="0">
                <a:effectLst/>
                <a:latin typeface="Times New Roman"/>
                <a:ea typeface="Times New Roman"/>
              </a:rPr>
              <a:t>sumber</a:t>
            </a:r>
            <a:r>
              <a:rPr lang="es-ES" sz="4000" b="1" i="1" dirty="0" smtClean="0">
                <a:effectLst/>
                <a:latin typeface="Times New Roman"/>
                <a:ea typeface="Times New Roman"/>
              </a:rPr>
              <a:t>  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b="1" dirty="0" err="1" smtClean="0">
                <a:effectLst/>
                <a:latin typeface="Times New Roman"/>
                <a:ea typeface="Times New Roman"/>
              </a:rPr>
              <a:t>ekonomi</a:t>
            </a:r>
            <a:r>
              <a:rPr lang="es-ES" sz="4000" b="1" dirty="0" smtClean="0">
                <a:effectLst/>
                <a:latin typeface="Times New Roman"/>
                <a:ea typeface="Times New Roman"/>
              </a:rPr>
              <a:t>. </a:t>
            </a:r>
            <a:endParaRPr lang="id-ID" sz="4000" b="1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id-ID" sz="4000" dirty="0">
                <a:latin typeface="Times New Roman"/>
                <a:ea typeface="Times New Roman"/>
              </a:rPr>
              <a:t> </a:t>
            </a:r>
            <a:r>
              <a:rPr lang="id-ID" sz="4000" dirty="0" smtClean="0">
                <a:latin typeface="Times New Roman"/>
                <a:ea typeface="Times New Roman"/>
              </a:rPr>
              <a:t>                         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Contoh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: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kas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piutang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gedung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dsb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.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d-ID" sz="4000" b="1" i="1" dirty="0" smtClean="0">
                <a:effectLst/>
                <a:latin typeface="Times New Roman"/>
                <a:ea typeface="Times New Roman"/>
              </a:rPr>
              <a:t>Pasiva         </a:t>
            </a:r>
            <a:r>
              <a:rPr lang="id-ID" sz="4000" dirty="0" smtClean="0">
                <a:effectLst/>
                <a:latin typeface="Times New Roman"/>
                <a:ea typeface="Times New Roman"/>
              </a:rPr>
              <a:t> =  Kewajiban dan Modal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sz="4000" dirty="0" smtClean="0">
                <a:effectLst/>
                <a:latin typeface="Times New Roman"/>
                <a:ea typeface="Times New Roman"/>
              </a:rPr>
              <a:t>     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Utang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  	=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kewajiban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yang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menjadi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beban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perusahaan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4000" dirty="0" smtClean="0">
                <a:effectLst/>
                <a:latin typeface="Times New Roman"/>
                <a:ea typeface="Times New Roman"/>
              </a:rPr>
              <a:t>                          </a:t>
            </a:r>
            <a:r>
              <a:rPr lang="id-ID" sz="4000" dirty="0" smtClean="0">
                <a:effectLst/>
                <a:latin typeface="Times New Roman"/>
                <a:ea typeface="Times New Roman"/>
              </a:rPr>
              <a:t>   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Contoh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: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utang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pembelian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kredit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marL="32893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sz="4000" dirty="0" smtClean="0">
                <a:effectLst/>
                <a:latin typeface="Times New Roman"/>
                <a:ea typeface="Times New Roman"/>
              </a:rPr>
              <a:t>  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Modal 	= </a:t>
            </a:r>
            <a:r>
              <a:rPr lang="id-ID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hak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atau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klaim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pemilik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atas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aktiva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perusahaan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pPr marL="5715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sz="4000" dirty="0">
                <a:latin typeface="Times New Roman"/>
                <a:ea typeface="Times New Roman"/>
              </a:rPr>
              <a:t> </a:t>
            </a:r>
            <a:r>
              <a:rPr lang="id-ID" sz="4000" dirty="0" smtClean="0">
                <a:latin typeface="Times New Roman"/>
                <a:ea typeface="Times New Roman"/>
              </a:rPr>
              <a:t>                     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Contoh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: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Setoran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modal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oleh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> </a:t>
            </a:r>
            <a:r>
              <a:rPr lang="es-ES" sz="4000" dirty="0" err="1" smtClean="0">
                <a:effectLst/>
                <a:latin typeface="Times New Roman"/>
                <a:ea typeface="Times New Roman"/>
              </a:rPr>
              <a:t>pemilik</a:t>
            </a:r>
            <a:endParaRPr lang="en-US" sz="400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en-US" sz="3100" b="1" kern="0" dirty="0" smtClean="0">
                <a:effectLst/>
                <a:latin typeface="Times New Roman"/>
              </a:rPr>
              <a:t>BENTUK DAN ISI LAPORAN KEUANGAN</a:t>
            </a:r>
            <a:r>
              <a:rPr lang="en-US" b="1" kern="0" dirty="0" smtClean="0">
                <a:effectLst/>
                <a:latin typeface="Tahoma"/>
              </a:rPr>
              <a:t/>
            </a:r>
            <a:br>
              <a:rPr lang="en-US" b="1" kern="0" dirty="0" smtClean="0">
                <a:effectLst/>
                <a:latin typeface="Tahom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Tujuan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umum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Laporan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keuangan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id-ID" sz="3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id-ID" sz="38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Memberikan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informasi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tentang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posisi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keuangan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kinerja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arus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kas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perusahaan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yang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bermanfaat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bagi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sebagian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besar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kalangan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pengguna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laporan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dalam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rangka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membuat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keputusan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keputusan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ekonomi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serta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menunjukan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pertanggungjawaban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 stewardship )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manajemen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atas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penggunaan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sumber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sumber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daya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yang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dipercayakan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kepada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8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mereka</a:t>
            </a:r>
            <a:r>
              <a:rPr lang="en-US" sz="3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 smtClean="0">
                <a:effectLst/>
                <a:latin typeface="Tahoma"/>
                <a:ea typeface="Times New Roman"/>
              </a:rPr>
              <a:t> 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NERACA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Neraca Bentuk Scontro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046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dirty="0" smtClean="0"/>
              <a:t>Neraca Bentuk Staffel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407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LAPORAN LABA RUGI </a:t>
            </a:r>
            <a:r>
              <a:rPr lang="en-US" sz="3600" b="1" i="1" dirty="0" smtClean="0">
                <a:solidFill>
                  <a:srgbClr val="232933"/>
                </a:solidFill>
                <a:latin typeface="Inter"/>
              </a:rPr>
              <a:t>single </a:t>
            </a:r>
            <a:r>
              <a:rPr lang="en-US" sz="3600" b="1" i="1" dirty="0">
                <a:solidFill>
                  <a:srgbClr val="232933"/>
                </a:solidFill>
                <a:latin typeface="Inter"/>
              </a:rPr>
              <a:t>step</a:t>
            </a:r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64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65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Pengantar Akuntansi  PERSAMAAN AKUNTANSI </vt:lpstr>
      <vt:lpstr>Transaksi </vt:lpstr>
      <vt:lpstr>Bukti Transaksi</vt:lpstr>
      <vt:lpstr>PERSAMAAN AKUNTANSI</vt:lpstr>
      <vt:lpstr>PERSAMAAN AKUNTANSI</vt:lpstr>
      <vt:lpstr>BENTUK DAN ISI LAPORAN KEUANGAN </vt:lpstr>
      <vt:lpstr>NERACA</vt:lpstr>
      <vt:lpstr>Neraca Bentuk Staffel</vt:lpstr>
      <vt:lpstr>LAPORAN LABA RUGI single step </vt:lpstr>
      <vt:lpstr>Laporan Laba Rugi Bentuk Multiple Step </vt:lpstr>
      <vt:lpstr>Laporan Perubahan Modal</vt:lpstr>
      <vt:lpstr>Laporan Arus Kas Metode Langsung</vt:lpstr>
      <vt:lpstr>Laporan Arus Kas Metode Tidak Langsung</vt:lpstr>
      <vt:lpstr>CATATAN ATAS LAPORAN KEUANGAN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PERSAMAAN AKUNTANSI</dc:title>
  <dc:creator>DELL</dc:creator>
  <cp:lastModifiedBy>DELL</cp:lastModifiedBy>
  <cp:revision>14</cp:revision>
  <dcterms:created xsi:type="dcterms:W3CDTF">2023-10-06T07:10:20Z</dcterms:created>
  <dcterms:modified xsi:type="dcterms:W3CDTF">2023-10-14T13:51:26Z</dcterms:modified>
</cp:coreProperties>
</file>