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6" r:id="rId4"/>
    <p:sldId id="258" r:id="rId5"/>
    <p:sldId id="265" r:id="rId6"/>
    <p:sldId id="288" r:id="rId7"/>
    <p:sldId id="280" r:id="rId8"/>
    <p:sldId id="263" r:id="rId9"/>
    <p:sldId id="277" r:id="rId10"/>
    <p:sldId id="292" r:id="rId11"/>
    <p:sldId id="290" r:id="rId12"/>
    <p:sldId id="259" r:id="rId13"/>
    <p:sldId id="291" r:id="rId14"/>
    <p:sldId id="293" r:id="rId15"/>
    <p:sldId id="294" r:id="rId16"/>
    <p:sldId id="275" r:id="rId17"/>
  </p:sldIdLst>
  <p:sldSz cx="18288000" cy="10287000"/>
  <p:notesSz cx="6858000" cy="9144000"/>
  <p:embeddedFontLst>
    <p:embeddedFont>
      <p:font typeface="Assistant" pitchFamily="2" charset="-79"/>
      <p:regular r:id="rId19"/>
      <p:bold r:id="rId20"/>
    </p:embeddedFont>
    <p:embeddedFont>
      <p:font typeface="Assistant Semi-Bold" panose="020B0604020202020204" pitchFamily="34" charset="-79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K Grotesk" panose="020B0604020202020204" charset="0"/>
      <p:regular r:id="rId27"/>
    </p:embeddedFont>
    <p:embeddedFont>
      <p:font typeface="HK Grotesk Semi-Bold" panose="020B0604020202020204" charset="0"/>
      <p:regular r:id="rId28"/>
      <p:bold r:id="rId29"/>
    </p:embeddedFont>
    <p:embeddedFont>
      <p:font typeface="League Gothic" panose="020B0604020202020204" charset="0"/>
      <p:regular r:id="rId30"/>
    </p:embeddedFont>
    <p:embeddedFont>
      <p:font typeface="Martel Heavy" panose="020B0604020202020204" charset="0"/>
      <p:regular r:id="rId31"/>
      <p:bold r:id="rId32"/>
    </p:embeddedFont>
    <p:embeddedFont>
      <p:font typeface="Mont Bold" panose="020B0604020202020204" charset="0"/>
      <p:regular r:id="rId33"/>
      <p:bold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Poppins Ultra-Bold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FFFDF7"/>
    <a:srgbClr val="FEF7DE"/>
    <a:srgbClr val="E3E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2886" autoAdjust="0"/>
  </p:normalViewPr>
  <p:slideViewPr>
    <p:cSldViewPr>
      <p:cViewPr varScale="1">
        <p:scale>
          <a:sx n="39" d="100"/>
          <a:sy n="39" d="100"/>
        </p:scale>
        <p:origin x="9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81003-8622-B64B-8266-838996C16F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A8D9B-63C4-6C47-AF66-42A0D7B33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598009-2B07-734A-AEC0-D5365BE15E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2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3.sv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6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833025" y="0"/>
            <a:ext cx="9454975" cy="10725461"/>
          </a:xfrm>
          <a:custGeom>
            <a:avLst/>
            <a:gdLst/>
            <a:ahLst/>
            <a:cxnLst/>
            <a:rect l="l" t="t" r="r" b="b"/>
            <a:pathLst>
              <a:path w="9454975" h="10725461">
                <a:moveTo>
                  <a:pt x="0" y="0"/>
                </a:moveTo>
                <a:lnTo>
                  <a:pt x="9454975" y="0"/>
                </a:lnTo>
                <a:lnTo>
                  <a:pt x="9454975" y="10725461"/>
                </a:lnTo>
                <a:lnTo>
                  <a:pt x="0" y="10725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585" r="-106140"/>
            </a:stretch>
          </a:blipFill>
        </p:spPr>
      </p:sp>
      <p:grpSp>
        <p:nvGrpSpPr>
          <p:cNvPr id="4" name="Group 4"/>
          <p:cNvGrpSpPr/>
          <p:nvPr/>
        </p:nvGrpSpPr>
        <p:grpSpPr>
          <a:xfrm rot="4288751">
            <a:off x="5974197" y="2639091"/>
            <a:ext cx="9351839" cy="2039065"/>
            <a:chOff x="0" y="0"/>
            <a:chExt cx="2795831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623767" y="1981837"/>
            <a:ext cx="15973378" cy="11980033"/>
            <a:chOff x="0" y="0"/>
            <a:chExt cx="812800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0312" y="1914487"/>
            <a:ext cx="10278562" cy="67350"/>
            <a:chOff x="0" y="0"/>
            <a:chExt cx="2707111" cy="177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7111" cy="17738"/>
            </a:xfrm>
            <a:custGeom>
              <a:avLst/>
              <a:gdLst/>
              <a:ahLst/>
              <a:cxnLst/>
              <a:rect l="l" t="t" r="r" b="b"/>
              <a:pathLst>
                <a:path w="2707111" h="17738">
                  <a:moveTo>
                    <a:pt x="0" y="0"/>
                  </a:moveTo>
                  <a:lnTo>
                    <a:pt x="2707111" y="0"/>
                  </a:lnTo>
                  <a:lnTo>
                    <a:pt x="2707111" y="17738"/>
                  </a:lnTo>
                  <a:lnTo>
                    <a:pt x="0" y="17738"/>
                  </a:lnTo>
                  <a:close/>
                </a:path>
              </a:pathLst>
            </a:custGeom>
            <a:solidFill>
              <a:srgbClr val="EFC1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4288751">
            <a:off x="5848700" y="2569506"/>
            <a:ext cx="8519102" cy="1857496"/>
            <a:chOff x="0" y="0"/>
            <a:chExt cx="2795831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D55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569794">
            <a:off x="5001559" y="8934193"/>
            <a:ext cx="8519102" cy="1857496"/>
            <a:chOff x="0" y="0"/>
            <a:chExt cx="2795831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FC12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57200" y="15273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828785" y="2676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12447" y="4338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7952804"/>
            <a:ext cx="3372514" cy="2620725"/>
          </a:xfrm>
          <a:custGeom>
            <a:avLst/>
            <a:gdLst/>
            <a:ahLst/>
            <a:cxnLst/>
            <a:rect l="l" t="t" r="r" b="b"/>
            <a:pathLst>
              <a:path w="3372514" h="2620725">
                <a:moveTo>
                  <a:pt x="0" y="0"/>
                </a:moveTo>
                <a:lnTo>
                  <a:pt x="3372514" y="0"/>
                </a:lnTo>
                <a:lnTo>
                  <a:pt x="3372514" y="2620724"/>
                </a:lnTo>
                <a:lnTo>
                  <a:pt x="0" y="2620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78258" y="4061957"/>
            <a:ext cx="8354767" cy="172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en-US" sz="6500" dirty="0">
                <a:solidFill>
                  <a:srgbClr val="017016"/>
                </a:solidFill>
                <a:latin typeface="Poppins Ultra-Bold"/>
              </a:rPr>
              <a:t>E-COMMERCE DAN </a:t>
            </a:r>
          </a:p>
          <a:p>
            <a:pPr>
              <a:lnSpc>
                <a:spcPts val="6718"/>
              </a:lnSpc>
            </a:pPr>
            <a:r>
              <a:rPr lang="en-US" sz="6500" dirty="0">
                <a:solidFill>
                  <a:srgbClr val="017016"/>
                </a:solidFill>
                <a:latin typeface="Poppins Ultra-Bold"/>
              </a:rPr>
              <a:t>M-COMMERCE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0641" y="6607775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 dirty="0">
                <a:solidFill>
                  <a:srgbClr val="017016"/>
                </a:solidFill>
                <a:latin typeface="Poppins"/>
              </a:rPr>
              <a:t>PENGANTAR SISTEM INFORMASI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5A748-47A6-7449-8A93-E21E3E970B30}"/>
              </a:ext>
            </a:extLst>
          </p:cNvPr>
          <p:cNvSpPr txBox="1"/>
          <p:nvPr/>
        </p:nvSpPr>
        <p:spPr>
          <a:xfrm>
            <a:off x="500641" y="2817541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 dirty="0">
                <a:solidFill>
                  <a:srgbClr val="017016"/>
                </a:solidFill>
                <a:latin typeface="Poppins"/>
              </a:rPr>
              <a:t>PERTEMUAN 11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6856" y="2593856"/>
            <a:ext cx="9904220" cy="106491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580" y="4017925"/>
            <a:ext cx="9904220" cy="106984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4147" y="5486866"/>
            <a:ext cx="9904220" cy="106984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14512" y="556060"/>
            <a:ext cx="916176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2"/>
              </a:lnSpc>
            </a:pPr>
            <a:r>
              <a:rPr lang="en-US" sz="5000" dirty="0" err="1">
                <a:solidFill>
                  <a:srgbClr val="000000"/>
                </a:solidFill>
                <a:latin typeface="Martel Heavy"/>
              </a:rPr>
              <a:t>Kelemahan</a:t>
            </a:r>
            <a:r>
              <a:rPr lang="en-US" sz="5000" dirty="0">
                <a:solidFill>
                  <a:srgbClr val="000000"/>
                </a:solidFill>
                <a:latin typeface="Martel Heavy"/>
              </a:rPr>
              <a:t> E-Commerce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28249" y="2509718"/>
            <a:ext cx="460260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A66735"/>
                </a:solidFill>
                <a:latin typeface="Assistant Semi-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4135" y="3983845"/>
            <a:ext cx="494434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243E4D"/>
                </a:solidFill>
                <a:latin typeface="Assistant Semi-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9029" y="5486866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DCB07B"/>
                </a:solidFill>
                <a:latin typeface="Assistant Semi-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19400" y="2933754"/>
            <a:ext cx="6206356" cy="43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Keterbatasan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Sensorial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54636" y="4408859"/>
            <a:ext cx="7226411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nb-NO" sz="3600" dirty="0">
                <a:solidFill>
                  <a:srgbClr val="000000"/>
                </a:solidFill>
                <a:latin typeface="Assistant Semi-Bold"/>
              </a:rPr>
              <a:t>Masalah Keamanan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54636" y="5799822"/>
            <a:ext cx="7683858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Ketergantungan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pada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Teknologi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138235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509820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293482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BC4B877A-47ED-7CDA-632E-F4316EA11053}"/>
              </a:ext>
            </a:extLst>
          </p:cNvPr>
          <p:cNvGrpSpPr/>
          <p:nvPr/>
        </p:nvGrpSpPr>
        <p:grpSpPr>
          <a:xfrm>
            <a:off x="990600" y="6990059"/>
            <a:ext cx="9904220" cy="1069848"/>
            <a:chOff x="0" y="0"/>
            <a:chExt cx="2562838" cy="476586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4210A8B-4E2E-0885-6E9E-16B3E01DB708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FEB9D20-2EC5-4F79-EC04-EDA15220BA7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B1CD25BB-0A94-A238-1FEA-E45DF76B365E}"/>
              </a:ext>
            </a:extLst>
          </p:cNvPr>
          <p:cNvGrpSpPr/>
          <p:nvPr/>
        </p:nvGrpSpPr>
        <p:grpSpPr>
          <a:xfrm>
            <a:off x="1126856" y="8493252"/>
            <a:ext cx="9904220" cy="1069848"/>
            <a:chOff x="0" y="0"/>
            <a:chExt cx="2562838" cy="476586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2106344-7D68-EEDD-E51F-12F781F1C95A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B6F760BC-25B8-3330-FDF9-D4CF6BC07C4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id="{5D88B197-40DF-E0C2-5CB2-6A5B5F07010D}"/>
              </a:ext>
            </a:extLst>
          </p:cNvPr>
          <p:cNvSpPr txBox="1"/>
          <p:nvPr/>
        </p:nvSpPr>
        <p:spPr>
          <a:xfrm>
            <a:off x="2778436" y="7265879"/>
            <a:ext cx="8115439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Logistik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dan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Pengiriman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750DF3BA-AF9F-E9BA-8443-A627A4119E53}"/>
              </a:ext>
            </a:extLst>
          </p:cNvPr>
          <p:cNvSpPr txBox="1"/>
          <p:nvPr/>
        </p:nvSpPr>
        <p:spPr>
          <a:xfrm>
            <a:off x="1749029" y="6914652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chemeClr val="accent1">
                    <a:lumMod val="60000"/>
                    <a:lumOff val="40000"/>
                  </a:schemeClr>
                </a:solidFill>
                <a:latin typeface="Assistant Semi-Bold"/>
              </a:rPr>
              <a:t>4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7765FD1A-70D1-37C4-074D-C977865B7055}"/>
              </a:ext>
            </a:extLst>
          </p:cNvPr>
          <p:cNvSpPr txBox="1"/>
          <p:nvPr/>
        </p:nvSpPr>
        <p:spPr>
          <a:xfrm>
            <a:off x="1749029" y="8482061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chemeClr val="accent6">
                    <a:lumMod val="75000"/>
                  </a:schemeClr>
                </a:solidFill>
                <a:latin typeface="Assistant Semi-Bold"/>
              </a:rPr>
              <a:t>5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97EE15DB-EE11-FD30-4BFA-03C8EEF581BD}"/>
              </a:ext>
            </a:extLst>
          </p:cNvPr>
          <p:cNvSpPr txBox="1"/>
          <p:nvPr/>
        </p:nvSpPr>
        <p:spPr>
          <a:xfrm>
            <a:off x="2778436" y="8815863"/>
            <a:ext cx="8619636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Persaingan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yang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Ketat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pic>
        <p:nvPicPr>
          <p:cNvPr id="2050" name="Picture 2" descr="10 Kelebihan Menggunakan Ecommerce">
            <a:extLst>
              <a:ext uri="{FF2B5EF4-FFF2-40B4-BE49-F238E27FC236}">
                <a16:creationId xmlns:a16="http://schemas.microsoft.com/office/drawing/2014/main" id="{96243120-58A0-1E9A-9966-423AE166B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r="20635"/>
          <a:stretch/>
        </p:blipFill>
        <p:spPr bwMode="auto">
          <a:xfrm>
            <a:off x="11372249" y="3153831"/>
            <a:ext cx="598413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0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" y="0"/>
            <a:ext cx="5791200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48000" y="4945095"/>
            <a:ext cx="14793857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8800" dirty="0">
                <a:solidFill>
                  <a:srgbClr val="017016"/>
                </a:solidFill>
                <a:latin typeface="League Gothic"/>
              </a:rPr>
              <a:t>KLASIFIKASI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00259" y="6286500"/>
            <a:ext cx="9541598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8800" dirty="0">
                <a:solidFill>
                  <a:srgbClr val="FAB900"/>
                </a:solidFill>
                <a:latin typeface="League Gothic"/>
              </a:rPr>
              <a:t>E-Commerce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191ADEA4-DFD5-29B8-F295-E4509D2F9B91}"/>
              </a:ext>
            </a:extLst>
          </p:cNvPr>
          <p:cNvSpPr/>
          <p:nvPr/>
        </p:nvSpPr>
        <p:spPr>
          <a:xfrm>
            <a:off x="1219200" y="2019300"/>
            <a:ext cx="3683778" cy="7010651"/>
          </a:xfrm>
          <a:custGeom>
            <a:avLst/>
            <a:gdLst/>
            <a:ahLst/>
            <a:cxnLst/>
            <a:rect l="l" t="t" r="r" b="b"/>
            <a:pathLst>
              <a:path w="3683778" h="7010651">
                <a:moveTo>
                  <a:pt x="0" y="0"/>
                </a:moveTo>
                <a:lnTo>
                  <a:pt x="3683778" y="0"/>
                </a:lnTo>
                <a:lnTo>
                  <a:pt x="3683778" y="7010651"/>
                </a:lnTo>
                <a:lnTo>
                  <a:pt x="0" y="7010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0DB65083-2E8E-13C6-F566-CEFD9780A14A}"/>
              </a:ext>
            </a:extLst>
          </p:cNvPr>
          <p:cNvSpPr/>
          <p:nvPr/>
        </p:nvSpPr>
        <p:spPr>
          <a:xfrm>
            <a:off x="330977" y="6454932"/>
            <a:ext cx="2278972" cy="2684014"/>
          </a:xfrm>
          <a:custGeom>
            <a:avLst/>
            <a:gdLst/>
            <a:ahLst/>
            <a:cxnLst/>
            <a:rect l="l" t="t" r="r" b="b"/>
            <a:pathLst>
              <a:path w="2278972" h="2684014">
                <a:moveTo>
                  <a:pt x="0" y="0"/>
                </a:moveTo>
                <a:lnTo>
                  <a:pt x="2278972" y="0"/>
                </a:lnTo>
                <a:lnTo>
                  <a:pt x="2278972" y="2684014"/>
                </a:lnTo>
                <a:lnTo>
                  <a:pt x="0" y="2684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6356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156387" y="2989886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0"/>
                </a:lnTo>
                <a:lnTo>
                  <a:pt x="0" y="239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491631" y="3134547"/>
            <a:ext cx="8186769" cy="1628766"/>
            <a:chOff x="0" y="0"/>
            <a:chExt cx="2156186" cy="428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54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9929" y="6455447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37083" y="7172334"/>
            <a:ext cx="8186769" cy="1628766"/>
            <a:chOff x="0" y="0"/>
            <a:chExt cx="2156186" cy="428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740556" y="5965992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37083" y="5150129"/>
            <a:ext cx="8186769" cy="1628766"/>
            <a:chOff x="0" y="0"/>
            <a:chExt cx="2156186" cy="428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78139" y="3090154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37083" y="3158130"/>
            <a:ext cx="8186769" cy="1628766"/>
            <a:chOff x="0" y="0"/>
            <a:chExt cx="2156186" cy="428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  <p:txBody>
            <a:bodyPr/>
            <a:lstStyle/>
            <a:p>
              <a:endParaRPr lang="id-ID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V="1">
            <a:off x="2134971" y="3544486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flipV="1">
            <a:off x="2134971" y="5536485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2134971" y="7558690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flipV="1">
            <a:off x="11189519" y="3520903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10322782" y="1811673"/>
            <a:ext cx="59436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7066882" y="9253122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694568" y="3799100"/>
            <a:ext cx="5184795" cy="37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Business to customer (B2C)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667507" y="5795851"/>
            <a:ext cx="5184795" cy="37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Business to Business (B2B)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667506" y="7819240"/>
            <a:ext cx="5184795" cy="37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Customers to Customers (C2C)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777440" y="3781249"/>
            <a:ext cx="5184795" cy="37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Business to Employees (B2E)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322782" y="959712"/>
            <a:ext cx="6367241" cy="692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b="1" spc="167" dirty="0" err="1">
                <a:solidFill>
                  <a:srgbClr val="074B14"/>
                </a:solidFill>
                <a:latin typeface="HK Grotesk" panose="020B0604020202020204" charset="0"/>
              </a:rPr>
              <a:t>Klasifikasi</a:t>
            </a:r>
            <a:r>
              <a:rPr lang="en-US" sz="3999" b="1" spc="167" dirty="0">
                <a:solidFill>
                  <a:srgbClr val="074B14"/>
                </a:solidFill>
                <a:latin typeface="HK Grotesk" panose="020B0604020202020204" charset="0"/>
              </a:rPr>
              <a:t> E-Commerce</a:t>
            </a:r>
          </a:p>
        </p:txBody>
      </p:sp>
      <p:sp>
        <p:nvSpPr>
          <p:cNvPr id="41" name="Freeform 41"/>
          <p:cNvSpPr/>
          <p:nvPr/>
        </p:nvSpPr>
        <p:spPr>
          <a:xfrm>
            <a:off x="537035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908620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692282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9CBEF3E7-4B5B-EDE1-BD42-5183A85074B7}"/>
              </a:ext>
            </a:extLst>
          </p:cNvPr>
          <p:cNvSpPr/>
          <p:nvPr/>
        </p:nvSpPr>
        <p:spPr>
          <a:xfrm>
            <a:off x="9251571" y="4964088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0"/>
                </a:lnTo>
                <a:lnTo>
                  <a:pt x="0" y="239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  <p:txBody>
          <a:bodyPr/>
          <a:lstStyle/>
          <a:p>
            <a:endParaRPr lang="id-ID" dirty="0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B9B00D03-7CEA-EEE4-0CB3-CF7371ED63BC}"/>
              </a:ext>
            </a:extLst>
          </p:cNvPr>
          <p:cNvSpPr/>
          <p:nvPr/>
        </p:nvSpPr>
        <p:spPr>
          <a:xfrm>
            <a:off x="9110997" y="7097788"/>
            <a:ext cx="7717382" cy="2394881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0"/>
                </a:lnTo>
                <a:lnTo>
                  <a:pt x="0" y="2394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6D040372-ABB8-7B8D-F35B-FA5953E11EF1}"/>
              </a:ext>
            </a:extLst>
          </p:cNvPr>
          <p:cNvSpPr/>
          <p:nvPr/>
        </p:nvSpPr>
        <p:spPr>
          <a:xfrm>
            <a:off x="9443050" y="5191134"/>
            <a:ext cx="8186769" cy="1628766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3D45B8FC-B544-E9D8-79CC-DB949D46EF8B}"/>
              </a:ext>
            </a:extLst>
          </p:cNvPr>
          <p:cNvSpPr txBox="1"/>
          <p:nvPr/>
        </p:nvSpPr>
        <p:spPr>
          <a:xfrm>
            <a:off x="9251571" y="5446882"/>
            <a:ext cx="3086100" cy="32307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23"/>
              </a:lnSpc>
            </a:pPr>
            <a:endParaRPr>
              <a:latin typeface="HK Grotesk" panose="020B0604020202020204" charset="0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03827FF7-881F-39EF-7612-600A895AEEB0}"/>
              </a:ext>
            </a:extLst>
          </p:cNvPr>
          <p:cNvSpPr/>
          <p:nvPr/>
        </p:nvSpPr>
        <p:spPr>
          <a:xfrm>
            <a:off x="9419180" y="7172334"/>
            <a:ext cx="8186769" cy="1628766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endParaRPr lang="id-ID" dirty="0"/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3E01CF2C-28A0-A328-D3D4-771B85274851}"/>
              </a:ext>
            </a:extLst>
          </p:cNvPr>
          <p:cNvSpPr txBox="1"/>
          <p:nvPr/>
        </p:nvSpPr>
        <p:spPr>
          <a:xfrm>
            <a:off x="9251571" y="7595598"/>
            <a:ext cx="3086100" cy="32307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23"/>
              </a:lnSpc>
            </a:pPr>
            <a:endParaRPr>
              <a:latin typeface="HK Grotesk" panose="020B0604020202020204" charset="0"/>
            </a:endParaRPr>
          </a:p>
        </p:txBody>
      </p:sp>
      <p:sp>
        <p:nvSpPr>
          <p:cNvPr id="47" name="TextBox 37">
            <a:extLst>
              <a:ext uri="{FF2B5EF4-FFF2-40B4-BE49-F238E27FC236}">
                <a16:creationId xmlns:a16="http://schemas.microsoft.com/office/drawing/2014/main" id="{972DB762-77DE-4316-9E24-71CAA9BC4617}"/>
              </a:ext>
            </a:extLst>
          </p:cNvPr>
          <p:cNvSpPr txBox="1"/>
          <p:nvPr/>
        </p:nvSpPr>
        <p:spPr>
          <a:xfrm>
            <a:off x="11763785" y="5817035"/>
            <a:ext cx="5184795" cy="37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E-Government</a:t>
            </a:r>
          </a:p>
        </p:txBody>
      </p:sp>
      <p:sp>
        <p:nvSpPr>
          <p:cNvPr id="48" name="TextBox 37">
            <a:extLst>
              <a:ext uri="{FF2B5EF4-FFF2-40B4-BE49-F238E27FC236}">
                <a16:creationId xmlns:a16="http://schemas.microsoft.com/office/drawing/2014/main" id="{7A861334-8034-C18D-0F72-45034C2337F6}"/>
              </a:ext>
            </a:extLst>
          </p:cNvPr>
          <p:cNvSpPr txBox="1"/>
          <p:nvPr/>
        </p:nvSpPr>
        <p:spPr>
          <a:xfrm>
            <a:off x="11734800" y="7836915"/>
            <a:ext cx="6016830" cy="376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2823"/>
              </a:lnSpc>
              <a:spcBef>
                <a:spcPct val="0"/>
              </a:spcBef>
            </a:pPr>
            <a:r>
              <a:rPr lang="en-US" sz="2800" b="1" spc="64" dirty="0">
                <a:solidFill>
                  <a:srgbClr val="FFFFFF"/>
                </a:solidFill>
                <a:latin typeface="HK Grotesk" panose="020B0604020202020204" charset="0"/>
              </a:rPr>
              <a:t>Mobile Commerce (M-Commerce)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846FEF3-CC5E-0655-C319-B89A4ACD77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469132"/>
            <a:ext cx="1030287" cy="10058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B51AA5B-7553-55C3-7C3C-6CCBADCB3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5456167"/>
            <a:ext cx="1014914" cy="1004268"/>
          </a:xfrm>
          <a:prstGeom prst="rect">
            <a:avLst/>
          </a:prstGeom>
        </p:spPr>
      </p:pic>
      <p:sp>
        <p:nvSpPr>
          <p:cNvPr id="55" name="AutoShape 26">
            <a:extLst>
              <a:ext uri="{FF2B5EF4-FFF2-40B4-BE49-F238E27FC236}">
                <a16:creationId xmlns:a16="http://schemas.microsoft.com/office/drawing/2014/main" id="{12E8F283-6BDB-32CE-8FC4-627F54F30510}"/>
              </a:ext>
            </a:extLst>
          </p:cNvPr>
          <p:cNvSpPr/>
          <p:nvPr/>
        </p:nvSpPr>
        <p:spPr>
          <a:xfrm flipV="1">
            <a:off x="11125200" y="5571608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6" name="AutoShape 26">
            <a:extLst>
              <a:ext uri="{FF2B5EF4-FFF2-40B4-BE49-F238E27FC236}">
                <a16:creationId xmlns:a16="http://schemas.microsoft.com/office/drawing/2014/main" id="{DCD74B32-986A-739B-963C-F906B563C397}"/>
              </a:ext>
            </a:extLst>
          </p:cNvPr>
          <p:cNvSpPr/>
          <p:nvPr/>
        </p:nvSpPr>
        <p:spPr>
          <a:xfrm flipV="1">
            <a:off x="11125200" y="7528078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E29E601-662F-0FCB-F136-B5D77FB7EB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7422772"/>
            <a:ext cx="960016" cy="106984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786940E-114A-C8B3-FB68-9F71699216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4013" y="3374205"/>
            <a:ext cx="763671" cy="122187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D097E66-B2B3-C52C-B3B6-9588E82220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0267" y="5494274"/>
            <a:ext cx="1049009" cy="10058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2A5E62D-2B87-C45B-008D-EB98E09F13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6490" y="7515726"/>
            <a:ext cx="1020074" cy="10058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" y="0"/>
            <a:ext cx="5791200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00400" y="5132614"/>
            <a:ext cx="1479385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>
                <a:solidFill>
                  <a:srgbClr val="017016"/>
                </a:solidFill>
                <a:latin typeface="League Gothic"/>
              </a:rPr>
              <a:t>KELEBIHAN DAN KEKURANGAN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89202" y="6286500"/>
            <a:ext cx="9541598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8800" dirty="0">
                <a:solidFill>
                  <a:srgbClr val="FAB900"/>
                </a:solidFill>
                <a:latin typeface="League Gothic"/>
              </a:rPr>
              <a:t>M-Commerce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27ED501A-9CEE-01DD-E6D6-A536B7004C90}"/>
              </a:ext>
            </a:extLst>
          </p:cNvPr>
          <p:cNvGrpSpPr>
            <a:grpSpLocks noChangeAspect="1"/>
          </p:cNvGrpSpPr>
          <p:nvPr/>
        </p:nvGrpSpPr>
        <p:grpSpPr>
          <a:xfrm>
            <a:off x="410841" y="1399777"/>
            <a:ext cx="4991631" cy="7487446"/>
            <a:chOff x="0" y="0"/>
            <a:chExt cx="6350000" cy="952500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BA5EE16-DA5E-C6CB-E449-7E2FF4DDD434}"/>
                </a:ext>
              </a:extLst>
            </p:cNvPr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62570" r="-6257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7602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AF7E420-997B-776E-A9CF-0B03F5DA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004" y="3880790"/>
            <a:ext cx="7896256" cy="452693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26856" y="2593856"/>
            <a:ext cx="9904220" cy="106491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580" y="4017925"/>
            <a:ext cx="9904220" cy="106984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4147" y="5486866"/>
            <a:ext cx="9904220" cy="106984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14512" y="556060"/>
            <a:ext cx="916176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2"/>
              </a:lnSpc>
            </a:pPr>
            <a:r>
              <a:rPr lang="en-US" sz="5000" dirty="0" err="1">
                <a:solidFill>
                  <a:srgbClr val="000000"/>
                </a:solidFill>
                <a:latin typeface="Martel Heavy"/>
              </a:rPr>
              <a:t>Kelebihan</a:t>
            </a:r>
            <a:r>
              <a:rPr lang="en-US" sz="5000" dirty="0">
                <a:solidFill>
                  <a:srgbClr val="000000"/>
                </a:solidFill>
                <a:latin typeface="Martel Heavy"/>
              </a:rPr>
              <a:t> M-Commerce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28249" y="2509718"/>
            <a:ext cx="460260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A66735"/>
                </a:solidFill>
                <a:latin typeface="Assistant Semi-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4135" y="3983845"/>
            <a:ext cx="494434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243E4D"/>
                </a:solidFill>
                <a:latin typeface="Assistant Semi-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9029" y="5486866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DCB07B"/>
                </a:solidFill>
                <a:latin typeface="Assistant Semi-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19400" y="2933754"/>
            <a:ext cx="7010400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Aksesibilitas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dan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Keterjangkauan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54636" y="4408859"/>
            <a:ext cx="7226411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nb-NO" sz="3600" dirty="0">
                <a:solidFill>
                  <a:srgbClr val="000000"/>
                </a:solidFill>
                <a:latin typeface="Assistant Semi-Bold"/>
              </a:rPr>
              <a:t>Kemudahan Berbelanja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54636" y="5799822"/>
            <a:ext cx="7683858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Personalisasi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dan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Rekomendasi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138235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509820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293482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BC4B877A-47ED-7CDA-632E-F4316EA11053}"/>
              </a:ext>
            </a:extLst>
          </p:cNvPr>
          <p:cNvGrpSpPr/>
          <p:nvPr/>
        </p:nvGrpSpPr>
        <p:grpSpPr>
          <a:xfrm>
            <a:off x="990600" y="6990059"/>
            <a:ext cx="9904220" cy="1069848"/>
            <a:chOff x="0" y="0"/>
            <a:chExt cx="2562838" cy="476586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4210A8B-4E2E-0885-6E9E-16B3E01DB708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FEB9D20-2EC5-4F79-EC04-EDA15220BA7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B1CD25BB-0A94-A238-1FEA-E45DF76B365E}"/>
              </a:ext>
            </a:extLst>
          </p:cNvPr>
          <p:cNvGrpSpPr/>
          <p:nvPr/>
        </p:nvGrpSpPr>
        <p:grpSpPr>
          <a:xfrm>
            <a:off x="1126856" y="8493252"/>
            <a:ext cx="9904220" cy="1069848"/>
            <a:chOff x="0" y="0"/>
            <a:chExt cx="2562838" cy="476586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2106344-7D68-EEDD-E51F-12F781F1C95A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B6F760BC-25B8-3330-FDF9-D4CF6BC07C4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id="{5D88B197-40DF-E0C2-5CB2-6A5B5F07010D}"/>
              </a:ext>
            </a:extLst>
          </p:cNvPr>
          <p:cNvSpPr txBox="1"/>
          <p:nvPr/>
        </p:nvSpPr>
        <p:spPr>
          <a:xfrm>
            <a:off x="2778436" y="7265879"/>
            <a:ext cx="8115439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Inovasi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Pembayaran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750DF3BA-AF9F-E9BA-8443-A627A4119E53}"/>
              </a:ext>
            </a:extLst>
          </p:cNvPr>
          <p:cNvSpPr txBox="1"/>
          <p:nvPr/>
        </p:nvSpPr>
        <p:spPr>
          <a:xfrm>
            <a:off x="1749029" y="6914652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chemeClr val="accent1">
                    <a:lumMod val="60000"/>
                    <a:lumOff val="40000"/>
                  </a:schemeClr>
                </a:solidFill>
                <a:latin typeface="Assistant Semi-Bold"/>
              </a:rPr>
              <a:t>4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7765FD1A-70D1-37C4-074D-C977865B7055}"/>
              </a:ext>
            </a:extLst>
          </p:cNvPr>
          <p:cNvSpPr txBox="1"/>
          <p:nvPr/>
        </p:nvSpPr>
        <p:spPr>
          <a:xfrm>
            <a:off x="1749029" y="8482061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chemeClr val="accent6">
                    <a:lumMod val="75000"/>
                  </a:schemeClr>
                </a:solidFill>
                <a:latin typeface="Assistant Semi-Bold"/>
              </a:rPr>
              <a:t>5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97EE15DB-EE11-FD30-4BFA-03C8EEF581BD}"/>
              </a:ext>
            </a:extLst>
          </p:cNvPr>
          <p:cNvSpPr txBox="1"/>
          <p:nvPr/>
        </p:nvSpPr>
        <p:spPr>
          <a:xfrm>
            <a:off x="2778436" y="8815863"/>
            <a:ext cx="8619636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Interaksi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Sosial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57068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6856" y="2593856"/>
            <a:ext cx="9904220" cy="106491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580" y="4017925"/>
            <a:ext cx="9904220" cy="106984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4147" y="5486866"/>
            <a:ext cx="9904220" cy="106984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14512" y="556060"/>
            <a:ext cx="916176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2"/>
              </a:lnSpc>
            </a:pPr>
            <a:r>
              <a:rPr lang="en-US" sz="5000" dirty="0" err="1">
                <a:solidFill>
                  <a:srgbClr val="000000"/>
                </a:solidFill>
                <a:latin typeface="Martel Heavy"/>
              </a:rPr>
              <a:t>Kelemahan</a:t>
            </a:r>
            <a:r>
              <a:rPr lang="en-US" sz="5000" dirty="0">
                <a:solidFill>
                  <a:srgbClr val="000000"/>
                </a:solidFill>
                <a:latin typeface="Martel Heavy"/>
              </a:rPr>
              <a:t> M-Commerce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28249" y="2509718"/>
            <a:ext cx="460260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A66735"/>
                </a:solidFill>
                <a:latin typeface="Assistant Semi-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4135" y="3983845"/>
            <a:ext cx="494434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243E4D"/>
                </a:solidFill>
                <a:latin typeface="Assistant Semi-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9029" y="5486866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DCB07B"/>
                </a:solidFill>
                <a:latin typeface="Assistant Semi-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19400" y="2933754"/>
            <a:ext cx="6206356" cy="43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Layar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Terbatas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54636" y="4408859"/>
            <a:ext cx="7226411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nb-NO" sz="3600" dirty="0">
                <a:solidFill>
                  <a:srgbClr val="000000"/>
                </a:solidFill>
                <a:latin typeface="Assistant Semi-Bold"/>
              </a:rPr>
              <a:t>Keamanan dan Privasi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54636" y="5799822"/>
            <a:ext cx="7683858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fi-FI" sz="3600" dirty="0">
                <a:solidFill>
                  <a:srgbClr val="000000"/>
                </a:solidFill>
                <a:latin typeface="Assistant Semi-Bold"/>
              </a:rPr>
              <a:t>Ketergantungan pada Koneksi Internet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138235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509820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293482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BC4B877A-47ED-7CDA-632E-F4316EA11053}"/>
              </a:ext>
            </a:extLst>
          </p:cNvPr>
          <p:cNvGrpSpPr/>
          <p:nvPr/>
        </p:nvGrpSpPr>
        <p:grpSpPr>
          <a:xfrm>
            <a:off x="990600" y="6990059"/>
            <a:ext cx="9904220" cy="1069848"/>
            <a:chOff x="0" y="0"/>
            <a:chExt cx="2562838" cy="476586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4210A8B-4E2E-0885-6E9E-16B3E01DB708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FEB9D20-2EC5-4F79-EC04-EDA15220BA7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id="{5D88B197-40DF-E0C2-5CB2-6A5B5F07010D}"/>
              </a:ext>
            </a:extLst>
          </p:cNvPr>
          <p:cNvSpPr txBox="1"/>
          <p:nvPr/>
        </p:nvSpPr>
        <p:spPr>
          <a:xfrm>
            <a:off x="2778436" y="7265879"/>
            <a:ext cx="8115439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Pengalaman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Pengguna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yang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Beragam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750DF3BA-AF9F-E9BA-8443-A627A4119E53}"/>
              </a:ext>
            </a:extLst>
          </p:cNvPr>
          <p:cNvSpPr txBox="1"/>
          <p:nvPr/>
        </p:nvSpPr>
        <p:spPr>
          <a:xfrm>
            <a:off x="1749029" y="6914652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chemeClr val="accent1">
                    <a:lumMod val="60000"/>
                    <a:lumOff val="40000"/>
                  </a:schemeClr>
                </a:solidFill>
                <a:latin typeface="Assistant Semi-Bold"/>
              </a:rPr>
              <a:t>4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D75A08E-063F-2C3F-837D-CB055F03ADB7}"/>
              </a:ext>
            </a:extLst>
          </p:cNvPr>
          <p:cNvSpPr/>
          <p:nvPr/>
        </p:nvSpPr>
        <p:spPr>
          <a:xfrm>
            <a:off x="11216713" y="3649154"/>
            <a:ext cx="6098445" cy="4195189"/>
          </a:xfrm>
          <a:custGeom>
            <a:avLst/>
            <a:gdLst/>
            <a:ahLst/>
            <a:cxnLst/>
            <a:rect l="l" t="t" r="r" b="b"/>
            <a:pathLst>
              <a:path w="7176383" h="5153948">
                <a:moveTo>
                  <a:pt x="0" y="0"/>
                </a:moveTo>
                <a:lnTo>
                  <a:pt x="7176383" y="0"/>
                </a:lnTo>
                <a:lnTo>
                  <a:pt x="7176383" y="5153948"/>
                </a:lnTo>
                <a:lnTo>
                  <a:pt x="0" y="5153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2834659"/>
            <a:ext cx="1474996" cy="4617682"/>
            <a:chOff x="0" y="0"/>
            <a:chExt cx="388476" cy="1216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43982" y="2834659"/>
            <a:ext cx="1474996" cy="4617682"/>
            <a:chOff x="0" y="0"/>
            <a:chExt cx="388476" cy="121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1944" y="8780049"/>
            <a:ext cx="16984111" cy="598362"/>
            <a:chOff x="0" y="0"/>
            <a:chExt cx="4473182" cy="157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3182" cy="157593"/>
            </a:xfrm>
            <a:custGeom>
              <a:avLst/>
              <a:gdLst/>
              <a:ahLst/>
              <a:cxnLst/>
              <a:rect l="l" t="t" r="r" b="b"/>
              <a:pathLst>
                <a:path w="4473182" h="157593">
                  <a:moveTo>
                    <a:pt x="23247" y="0"/>
                  </a:moveTo>
                  <a:lnTo>
                    <a:pt x="4449934" y="0"/>
                  </a:lnTo>
                  <a:cubicBezTo>
                    <a:pt x="4456100" y="0"/>
                    <a:pt x="4462013" y="2449"/>
                    <a:pt x="4466373" y="6809"/>
                  </a:cubicBezTo>
                  <a:cubicBezTo>
                    <a:pt x="4470732" y="11169"/>
                    <a:pt x="4473182" y="17082"/>
                    <a:pt x="4473182" y="23247"/>
                  </a:cubicBezTo>
                  <a:lnTo>
                    <a:pt x="4473182" y="134346"/>
                  </a:lnTo>
                  <a:cubicBezTo>
                    <a:pt x="4473182" y="140511"/>
                    <a:pt x="4470732" y="146424"/>
                    <a:pt x="4466373" y="150784"/>
                  </a:cubicBezTo>
                  <a:cubicBezTo>
                    <a:pt x="4462013" y="155144"/>
                    <a:pt x="4456100" y="157593"/>
                    <a:pt x="4449934" y="157593"/>
                  </a:cubicBezTo>
                  <a:lnTo>
                    <a:pt x="23247" y="157593"/>
                  </a:lnTo>
                  <a:cubicBezTo>
                    <a:pt x="10408" y="157593"/>
                    <a:pt x="0" y="147185"/>
                    <a:pt x="0" y="134346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FFFFF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699" y="2922850"/>
            <a:ext cx="16230600" cy="463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TERIMA </a:t>
            </a:r>
          </a:p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KASIH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E8CBAE-C9D7-6259-3C0C-4027F10787B6}"/>
              </a:ext>
            </a:extLst>
          </p:cNvPr>
          <p:cNvSpPr/>
          <p:nvPr/>
        </p:nvSpPr>
        <p:spPr>
          <a:xfrm>
            <a:off x="4572000" y="-234494"/>
            <a:ext cx="8153400" cy="1937563"/>
          </a:xfrm>
          <a:prstGeom prst="round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FF9714B9-6F83-0DCE-F296-29D30B07EC0A}"/>
              </a:ext>
            </a:extLst>
          </p:cNvPr>
          <p:cNvSpPr/>
          <p:nvPr/>
        </p:nvSpPr>
        <p:spPr>
          <a:xfrm>
            <a:off x="4856790" y="9056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208FAB85-25D0-42A7-24E7-429DCCAA0E79}"/>
              </a:ext>
            </a:extLst>
          </p:cNvPr>
          <p:cNvSpPr/>
          <p:nvPr/>
        </p:nvSpPr>
        <p:spPr>
          <a:xfrm>
            <a:off x="8228375" y="20543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45BC9E0-DB3B-3295-AC8C-7CD890C945BA}"/>
              </a:ext>
            </a:extLst>
          </p:cNvPr>
          <p:cNvSpPr/>
          <p:nvPr/>
        </p:nvSpPr>
        <p:spPr>
          <a:xfrm>
            <a:off x="10012038" y="37165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9000"/>
          </a:blip>
          <a:srcRect t="29292" b="29292"/>
          <a:stretch>
            <a:fillRect/>
          </a:stretch>
        </p:blipFill>
        <p:spPr>
          <a:xfrm>
            <a:off x="0" y="41910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6765" b="-81795"/>
            </a:stretch>
          </a:blipFill>
        </p:spPr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4416351" cy="153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8800" dirty="0">
                <a:solidFill>
                  <a:srgbClr val="017016"/>
                </a:solidFill>
                <a:latin typeface="League Gothic"/>
              </a:rPr>
              <a:t>CAPAIAN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4419600" y="2380018"/>
            <a:ext cx="7610496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8800" dirty="0">
                <a:solidFill>
                  <a:srgbClr val="FAB900"/>
                </a:solidFill>
                <a:latin typeface="League Gothic"/>
              </a:rPr>
              <a:t>PEMBELAJARAN</a:t>
            </a:r>
          </a:p>
        </p:txBody>
      </p:sp>
      <p:sp>
        <p:nvSpPr>
          <p:cNvPr id="285" name="TextBox 30">
            <a:extLst>
              <a:ext uri="{FF2B5EF4-FFF2-40B4-BE49-F238E27FC236}">
                <a16:creationId xmlns:a16="http://schemas.microsoft.com/office/drawing/2014/main" id="{208A869D-A7F6-2217-2F8D-0170C678A98C}"/>
              </a:ext>
            </a:extLst>
          </p:cNvPr>
          <p:cNvSpPr txBox="1"/>
          <p:nvPr/>
        </p:nvSpPr>
        <p:spPr>
          <a:xfrm>
            <a:off x="2621394" y="4897443"/>
            <a:ext cx="4215060" cy="750255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HK Grotesk" panose="020B0604020202020204" charset="0"/>
            </a:endParaRPr>
          </a:p>
        </p:txBody>
      </p: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4" name="Group 4">
            <a:extLst>
              <a:ext uri="{FF2B5EF4-FFF2-40B4-BE49-F238E27FC236}">
                <a16:creationId xmlns:a16="http://schemas.microsoft.com/office/drawing/2014/main" id="{D5AC499E-BB59-5F4C-A064-5D7C4ED30D7B}"/>
              </a:ext>
            </a:extLst>
          </p:cNvPr>
          <p:cNvGrpSpPr/>
          <p:nvPr/>
        </p:nvGrpSpPr>
        <p:grpSpPr>
          <a:xfrm>
            <a:off x="1587993" y="4522622"/>
            <a:ext cx="15627691" cy="4983355"/>
            <a:chOff x="0" y="0"/>
            <a:chExt cx="3301775" cy="1052869"/>
          </a:xfrm>
        </p:grpSpPr>
        <p:sp>
          <p:nvSpPr>
            <p:cNvPr id="135" name="Freeform 5">
              <a:extLst>
                <a:ext uri="{FF2B5EF4-FFF2-40B4-BE49-F238E27FC236}">
                  <a16:creationId xmlns:a16="http://schemas.microsoft.com/office/drawing/2014/main" id="{FE3325C3-06D8-B440-8290-82A739294D16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</p:sp>
        <p:sp>
          <p:nvSpPr>
            <p:cNvPr id="136" name="TextBox 6">
              <a:extLst>
                <a:ext uri="{FF2B5EF4-FFF2-40B4-BE49-F238E27FC236}">
                  <a16:creationId xmlns:a16="http://schemas.microsoft.com/office/drawing/2014/main" id="{701D89AE-3F2E-6C4E-B7AB-F02F0F34C74E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141D32-2AE1-344E-BA8C-E2BA755B870C}"/>
              </a:ext>
            </a:extLst>
          </p:cNvPr>
          <p:cNvSpPr/>
          <p:nvPr/>
        </p:nvSpPr>
        <p:spPr>
          <a:xfrm>
            <a:off x="2570796" y="5387173"/>
            <a:ext cx="13662080" cy="3308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37">
            <a:extLst>
              <a:ext uri="{FF2B5EF4-FFF2-40B4-BE49-F238E27FC236}">
                <a16:creationId xmlns:a16="http://schemas.microsoft.com/office/drawing/2014/main" id="{81BD4BB7-8E6C-8548-87DF-1356923798C5}"/>
              </a:ext>
            </a:extLst>
          </p:cNvPr>
          <p:cNvSpPr txBox="1"/>
          <p:nvPr/>
        </p:nvSpPr>
        <p:spPr>
          <a:xfrm>
            <a:off x="2570796" y="5829300"/>
            <a:ext cx="1350460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Capaian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pembelajaran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yang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dibebankan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pada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modul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pelatihan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ini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adalah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mahasiswa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mampu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memahami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dan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menjelaskan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teori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yang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berkenaan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dengan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</a:t>
            </a:r>
            <a:r>
              <a:rPr lang="en-US" sz="3900" spc="-79" dirty="0" err="1">
                <a:solidFill>
                  <a:srgbClr val="017016"/>
                </a:solidFill>
                <a:latin typeface="HK Grotesk" panose="020B0604020202020204" charset="0"/>
              </a:rPr>
              <a:t>konsep</a:t>
            </a:r>
            <a:r>
              <a:rPr lang="en-US" sz="3900" spc="-79" dirty="0">
                <a:solidFill>
                  <a:srgbClr val="017016"/>
                </a:solidFill>
                <a:latin typeface="HK Grotesk" panose="020B0604020202020204" charset="0"/>
              </a:rPr>
              <a:t> E-Commerce dan M-Commerce.</a:t>
            </a:r>
          </a:p>
        </p:txBody>
      </p:sp>
    </p:spTree>
    <p:extLst>
      <p:ext uri="{BB962C8B-B14F-4D97-AF65-F5344CB8AC3E}">
        <p14:creationId xmlns:p14="http://schemas.microsoft.com/office/powerpoint/2010/main" val="1484131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272026" y="4774938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868850" y="4774938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272026" y="5943906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868850" y="5943906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7" name="Group 22">
            <a:extLst>
              <a:ext uri="{FF2B5EF4-FFF2-40B4-BE49-F238E27FC236}">
                <a16:creationId xmlns:a16="http://schemas.microsoft.com/office/drawing/2014/main" id="{0744B301-8936-49EE-4974-5608C3A8B2B6}"/>
              </a:ext>
            </a:extLst>
          </p:cNvPr>
          <p:cNvGrpSpPr/>
          <p:nvPr/>
        </p:nvGrpSpPr>
        <p:grpSpPr>
          <a:xfrm>
            <a:off x="9272026" y="7112875"/>
            <a:ext cx="6103721" cy="958746"/>
            <a:chOff x="0" y="0"/>
            <a:chExt cx="2521016" cy="395990"/>
          </a:xfrm>
        </p:grpSpPr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29BB7B4E-7F79-4B30-BC65-E1E3D8AB881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9" name="TextBox 24">
              <a:extLst>
                <a:ext uri="{FF2B5EF4-FFF2-40B4-BE49-F238E27FC236}">
                  <a16:creationId xmlns:a16="http://schemas.microsoft.com/office/drawing/2014/main" id="{AE2F2B5F-E7D0-5215-57C8-B716DBF30C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0" name="Group 25">
            <a:extLst>
              <a:ext uri="{FF2B5EF4-FFF2-40B4-BE49-F238E27FC236}">
                <a16:creationId xmlns:a16="http://schemas.microsoft.com/office/drawing/2014/main" id="{48384990-A658-1C0F-37AB-62EBB4085431}"/>
              </a:ext>
            </a:extLst>
          </p:cNvPr>
          <p:cNvGrpSpPr/>
          <p:nvPr/>
        </p:nvGrpSpPr>
        <p:grpSpPr>
          <a:xfrm>
            <a:off x="2868850" y="7112875"/>
            <a:ext cx="6103721" cy="958746"/>
            <a:chOff x="0" y="0"/>
            <a:chExt cx="2521016" cy="395990"/>
          </a:xfrm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801FB183-EE56-55E4-5698-420598A4809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2" name="TextBox 27">
              <a:extLst>
                <a:ext uri="{FF2B5EF4-FFF2-40B4-BE49-F238E27FC236}">
                  <a16:creationId xmlns:a16="http://schemas.microsoft.com/office/drawing/2014/main" id="{017416E3-DF82-C985-413E-09D53AAD4E9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8078115" y="4886938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4416351" cy="150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8800" dirty="0">
                <a:solidFill>
                  <a:srgbClr val="017016"/>
                </a:solidFill>
                <a:latin typeface="League Gothic"/>
              </a:rPr>
              <a:t>TABLE OF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4419600" y="2398354"/>
            <a:ext cx="5232949" cy="15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8800" dirty="0">
                <a:solidFill>
                  <a:srgbClr val="FAB900"/>
                </a:solidFill>
                <a:latin typeface="League Gothic"/>
              </a:rPr>
              <a:t>CONTENT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45455" y="4992550"/>
            <a:ext cx="4838385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The process is under the supervision of the client and the design team</a:t>
            </a: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5174611" y="5012361"/>
            <a:ext cx="2648902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Clients tell what kind of design they want</a:t>
            </a: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1634938" y="6286119"/>
            <a:ext cx="2648902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Final assessment</a:t>
            </a: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771160" y="6180569"/>
            <a:ext cx="410950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Our team makes the design according to the client's wishes</a:t>
            </a:r>
          </a:p>
        </p:txBody>
      </p:sp>
      <p:sp>
        <p:nvSpPr>
          <p:cNvPr id="235" name="TextBox 40">
            <a:extLst>
              <a:ext uri="{FF2B5EF4-FFF2-40B4-BE49-F238E27FC236}">
                <a16:creationId xmlns:a16="http://schemas.microsoft.com/office/drawing/2014/main" id="{F8C3496D-21E2-1C41-691B-04A32E2EF697}"/>
              </a:ext>
            </a:extLst>
          </p:cNvPr>
          <p:cNvSpPr txBox="1"/>
          <p:nvPr/>
        </p:nvSpPr>
        <p:spPr>
          <a:xfrm>
            <a:off x="10461463" y="7455088"/>
            <a:ext cx="3822377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Waiting for client approval</a:t>
            </a:r>
          </a:p>
        </p:txBody>
      </p:sp>
      <p:sp>
        <p:nvSpPr>
          <p:cNvPr id="236" name="TextBox 41">
            <a:extLst>
              <a:ext uri="{FF2B5EF4-FFF2-40B4-BE49-F238E27FC236}">
                <a16:creationId xmlns:a16="http://schemas.microsoft.com/office/drawing/2014/main" id="{50B7314A-9B62-7AD6-7688-E17DA62B7707}"/>
              </a:ext>
            </a:extLst>
          </p:cNvPr>
          <p:cNvSpPr txBox="1"/>
          <p:nvPr/>
        </p:nvSpPr>
        <p:spPr>
          <a:xfrm>
            <a:off x="3545549" y="7349537"/>
            <a:ext cx="433511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The approved design is sent to the production team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8106690" y="6051957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1" name="Group 46">
            <a:extLst>
              <a:ext uri="{FF2B5EF4-FFF2-40B4-BE49-F238E27FC236}">
                <a16:creationId xmlns:a16="http://schemas.microsoft.com/office/drawing/2014/main" id="{006CA71F-A265-0651-0B9D-2E79AB24192D}"/>
              </a:ext>
            </a:extLst>
          </p:cNvPr>
          <p:cNvGrpSpPr/>
          <p:nvPr/>
        </p:nvGrpSpPr>
        <p:grpSpPr>
          <a:xfrm>
            <a:off x="8106690" y="7216977"/>
            <a:ext cx="742644" cy="742644"/>
            <a:chOff x="0" y="0"/>
            <a:chExt cx="812800" cy="812800"/>
          </a:xfrm>
        </p:grpSpPr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F1987CCF-B53B-B227-C0E9-0B62F234154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43" name="TextBox 48">
              <a:extLst>
                <a:ext uri="{FF2B5EF4-FFF2-40B4-BE49-F238E27FC236}">
                  <a16:creationId xmlns:a16="http://schemas.microsoft.com/office/drawing/2014/main" id="{F5EE7676-1F29-C4DE-21C1-F649528EA04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DC73DD1A-153B-63E0-F0EF-EE31F94CDB71}"/>
              </a:ext>
            </a:extLst>
          </p:cNvPr>
          <p:cNvGrpSpPr/>
          <p:nvPr/>
        </p:nvGrpSpPr>
        <p:grpSpPr>
          <a:xfrm>
            <a:off x="2868850" y="8281170"/>
            <a:ext cx="6103721" cy="958746"/>
            <a:chOff x="0" y="0"/>
            <a:chExt cx="2521016" cy="395990"/>
          </a:xfrm>
        </p:grpSpPr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id="{01D47E73-1DFC-6BC2-DD16-64AB0E7D2284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6" name="TextBox 51">
              <a:extLst>
                <a:ext uri="{FF2B5EF4-FFF2-40B4-BE49-F238E27FC236}">
                  <a16:creationId xmlns:a16="http://schemas.microsoft.com/office/drawing/2014/main" id="{D4FB2586-A05E-642F-9E90-1BC79E5499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521965" y="4877413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521965" y="6051957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6" name="Group 61">
            <a:extLst>
              <a:ext uri="{FF2B5EF4-FFF2-40B4-BE49-F238E27FC236}">
                <a16:creationId xmlns:a16="http://schemas.microsoft.com/office/drawing/2014/main" id="{2714A7C6-36E3-D94A-2CAE-15327C6843EC}"/>
              </a:ext>
            </a:extLst>
          </p:cNvPr>
          <p:cNvGrpSpPr/>
          <p:nvPr/>
        </p:nvGrpSpPr>
        <p:grpSpPr>
          <a:xfrm>
            <a:off x="14521965" y="7216977"/>
            <a:ext cx="742644" cy="742644"/>
            <a:chOff x="0" y="0"/>
            <a:chExt cx="812800" cy="812800"/>
          </a:xfrm>
        </p:grpSpPr>
        <p:sp>
          <p:nvSpPr>
            <p:cNvPr id="257" name="Freeform 62">
              <a:extLst>
                <a:ext uri="{FF2B5EF4-FFF2-40B4-BE49-F238E27FC236}">
                  <a16:creationId xmlns:a16="http://schemas.microsoft.com/office/drawing/2014/main" id="{B986B349-0167-6CCE-1CB8-D20066532EB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58" name="TextBox 63">
              <a:extLst>
                <a:ext uri="{FF2B5EF4-FFF2-40B4-BE49-F238E27FC236}">
                  <a16:creationId xmlns:a16="http://schemas.microsoft.com/office/drawing/2014/main" id="{6B79C6DE-C6B8-CFA1-CBD0-63BD43F2E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631609" y="4394285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E2E852-F5E2-39D3-9A89-96B5BE228FB4}"/>
              </a:ext>
            </a:extLst>
          </p:cNvPr>
          <p:cNvGrpSpPr/>
          <p:nvPr/>
        </p:nvGrpSpPr>
        <p:grpSpPr>
          <a:xfrm>
            <a:off x="9437139" y="5448981"/>
            <a:ext cx="6103721" cy="1030421"/>
            <a:chOff x="9423877" y="5279719"/>
            <a:chExt cx="6103721" cy="1030421"/>
          </a:xfrm>
        </p:grpSpPr>
        <p:grpSp>
          <p:nvGrpSpPr>
            <p:cNvPr id="265" name="Group 10">
              <a:extLst>
                <a:ext uri="{FF2B5EF4-FFF2-40B4-BE49-F238E27FC236}">
                  <a16:creationId xmlns:a16="http://schemas.microsoft.com/office/drawing/2014/main" id="{D44FC3A5-528A-2EDA-1D65-4D6509BB59B0}"/>
                </a:ext>
              </a:extLst>
            </p:cNvPr>
            <p:cNvGrpSpPr/>
            <p:nvPr/>
          </p:nvGrpSpPr>
          <p:grpSpPr>
            <a:xfrm>
              <a:off x="9423877" y="5279719"/>
              <a:ext cx="6103721" cy="958746"/>
              <a:chOff x="0" y="0"/>
              <a:chExt cx="2521016" cy="395990"/>
            </a:xfrm>
          </p:grpSpPr>
          <p:sp>
            <p:nvSpPr>
              <p:cNvPr id="266" name="Freeform 11">
                <a:extLst>
                  <a:ext uri="{FF2B5EF4-FFF2-40B4-BE49-F238E27FC236}">
                    <a16:creationId xmlns:a16="http://schemas.microsoft.com/office/drawing/2014/main" id="{37C54DCF-173C-D818-FE39-A1B81B3EB3C7}"/>
                  </a:ext>
                </a:extLst>
              </p:cNvPr>
              <p:cNvSpPr/>
              <p:nvPr/>
            </p:nvSpPr>
            <p:spPr>
              <a:xfrm>
                <a:off x="0" y="0"/>
                <a:ext cx="2521016" cy="395990"/>
              </a:xfrm>
              <a:custGeom>
                <a:avLst/>
                <a:gdLst/>
                <a:ahLst/>
                <a:cxnLst/>
                <a:rect l="l" t="t" r="r" b="b"/>
                <a:pathLst>
                  <a:path w="2521016" h="395990">
                    <a:moveTo>
                      <a:pt x="126839" y="0"/>
                    </a:moveTo>
                    <a:lnTo>
                      <a:pt x="2394177" y="0"/>
                    </a:lnTo>
                    <a:cubicBezTo>
                      <a:pt x="2427817" y="0"/>
                      <a:pt x="2460079" y="13363"/>
                      <a:pt x="2483866" y="37150"/>
                    </a:cubicBezTo>
                    <a:cubicBezTo>
                      <a:pt x="2507653" y="60937"/>
                      <a:pt x="2521016" y="93199"/>
                      <a:pt x="2521016" y="126839"/>
                    </a:cubicBezTo>
                    <a:lnTo>
                      <a:pt x="2521016" y="269151"/>
                    </a:lnTo>
                    <a:cubicBezTo>
                      <a:pt x="2521016" y="339202"/>
                      <a:pt x="2464228" y="395990"/>
                      <a:pt x="2394177" y="395990"/>
                    </a:cubicBezTo>
                    <a:lnTo>
                      <a:pt x="126839" y="395990"/>
                    </a:lnTo>
                    <a:cubicBezTo>
                      <a:pt x="56788" y="395990"/>
                      <a:pt x="0" y="339202"/>
                      <a:pt x="0" y="269151"/>
                    </a:cubicBezTo>
                    <a:lnTo>
                      <a:pt x="0" y="126839"/>
                    </a:lnTo>
                    <a:cubicBezTo>
                      <a:pt x="0" y="56788"/>
                      <a:pt x="56788" y="0"/>
                      <a:pt x="12683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7" name="TextBox 12">
                <a:extLst>
                  <a:ext uri="{FF2B5EF4-FFF2-40B4-BE49-F238E27FC236}">
                    <a16:creationId xmlns:a16="http://schemas.microsoft.com/office/drawing/2014/main" id="{295217DF-CEDE-C241-CA3E-14F4C7C500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HK Grotesk" panose="020B0604020202020204" charset="0"/>
                </a:endParaRPr>
              </a:p>
            </p:txBody>
          </p:sp>
        </p:grpSp>
        <p:sp>
          <p:nvSpPr>
            <p:cNvPr id="291" name="TextBox 36">
              <a:extLst>
                <a:ext uri="{FF2B5EF4-FFF2-40B4-BE49-F238E27FC236}">
                  <a16:creationId xmlns:a16="http://schemas.microsoft.com/office/drawing/2014/main" id="{F02C16E8-580E-E50E-BEB3-170B2755753F}"/>
                </a:ext>
              </a:extLst>
            </p:cNvPr>
            <p:cNvSpPr txBox="1"/>
            <p:nvPr/>
          </p:nvSpPr>
          <p:spPr>
            <a:xfrm>
              <a:off x="9729190" y="5418934"/>
              <a:ext cx="4838385" cy="891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63"/>
                </a:lnSpc>
              </a:pPr>
              <a:r>
                <a:rPr lang="en-US" sz="3000" spc="-44" dirty="0" err="1">
                  <a:solidFill>
                    <a:srgbClr val="017016"/>
                  </a:solidFill>
                  <a:latin typeface="HK Grotesk" panose="020B0604020202020204" charset="0"/>
                </a:rPr>
                <a:t>Kelebihan</a:t>
              </a:r>
              <a:r>
                <a:rPr lang="en-US" sz="3000" spc="-44" dirty="0">
                  <a:solidFill>
                    <a:srgbClr val="017016"/>
                  </a:solidFill>
                  <a:latin typeface="HK Grotesk" panose="020B0604020202020204" charset="0"/>
                </a:rPr>
                <a:t> dan </a:t>
              </a:r>
              <a:r>
                <a:rPr lang="en-US" sz="3000" spc="-44" dirty="0" err="1">
                  <a:solidFill>
                    <a:srgbClr val="017016"/>
                  </a:solidFill>
                  <a:latin typeface="HK Grotesk" panose="020B0604020202020204" charset="0"/>
                </a:rPr>
                <a:t>Kekurangan</a:t>
              </a:r>
              <a:endParaRPr lang="en-US" sz="3000" spc="-44" dirty="0">
                <a:solidFill>
                  <a:srgbClr val="017016"/>
                </a:solidFill>
                <a:latin typeface="HK Grotesk" panose="020B0604020202020204" charset="0"/>
              </a:endParaRPr>
            </a:p>
            <a:p>
              <a:pPr algn="r">
                <a:lnSpc>
                  <a:spcPts val="2163"/>
                </a:lnSpc>
              </a:pPr>
              <a:endParaRPr lang="en-US" sz="3000" spc="-44" dirty="0">
                <a:solidFill>
                  <a:srgbClr val="017016"/>
                </a:solidFill>
                <a:latin typeface="HK Grotesk" panose="020B0604020202020204" charset="0"/>
              </a:endParaRPr>
            </a:p>
            <a:p>
              <a:pPr algn="r">
                <a:lnSpc>
                  <a:spcPts val="2163"/>
                </a:lnSpc>
              </a:pPr>
              <a:r>
                <a:rPr lang="en-US" sz="3000" spc="-44" dirty="0">
                  <a:solidFill>
                    <a:srgbClr val="017016"/>
                  </a:solidFill>
                  <a:latin typeface="HK Grotesk" panose="020B0604020202020204" charset="0"/>
                </a:rPr>
                <a:t>E-Commerce</a:t>
              </a:r>
            </a:p>
          </p:txBody>
        </p:sp>
      </p:grpSp>
      <p:grpSp>
        <p:nvGrpSpPr>
          <p:cNvPr id="310" name="Group 55">
            <a:extLst>
              <a:ext uri="{FF2B5EF4-FFF2-40B4-BE49-F238E27FC236}">
                <a16:creationId xmlns:a16="http://schemas.microsoft.com/office/drawing/2014/main" id="{BC1DF62B-AE67-C1BF-B63E-0097088FCE5C}"/>
              </a:ext>
            </a:extLst>
          </p:cNvPr>
          <p:cNvGrpSpPr/>
          <p:nvPr/>
        </p:nvGrpSpPr>
        <p:grpSpPr>
          <a:xfrm>
            <a:off x="14706290" y="5535968"/>
            <a:ext cx="742644" cy="742644"/>
            <a:chOff x="0" y="0"/>
            <a:chExt cx="812800" cy="812800"/>
          </a:xfrm>
        </p:grpSpPr>
        <p:sp>
          <p:nvSpPr>
            <p:cNvPr id="311" name="Freeform 56">
              <a:extLst>
                <a:ext uri="{FF2B5EF4-FFF2-40B4-BE49-F238E27FC236}">
                  <a16:creationId xmlns:a16="http://schemas.microsoft.com/office/drawing/2014/main" id="{28C18CF4-725A-5FD5-4174-D5B9FA66D55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  <p:sp>
          <p:nvSpPr>
            <p:cNvPr id="312" name="TextBox 57">
              <a:extLst>
                <a:ext uri="{FF2B5EF4-FFF2-40B4-BE49-F238E27FC236}">
                  <a16:creationId xmlns:a16="http://schemas.microsoft.com/office/drawing/2014/main" id="{B42F6E46-2D3E-8941-210C-7ADD2CA527A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DD539F-2342-7922-A184-A13D4634B35B}"/>
              </a:ext>
            </a:extLst>
          </p:cNvPr>
          <p:cNvGrpSpPr/>
          <p:nvPr/>
        </p:nvGrpSpPr>
        <p:grpSpPr>
          <a:xfrm>
            <a:off x="9474428" y="7209934"/>
            <a:ext cx="6103721" cy="1046829"/>
            <a:chOff x="9272026" y="4646601"/>
            <a:chExt cx="6103721" cy="1046829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B418D830-80A5-E555-8FC1-39FCE1C4465F}"/>
                </a:ext>
              </a:extLst>
            </p:cNvPr>
            <p:cNvGrpSpPr/>
            <p:nvPr/>
          </p:nvGrpSpPr>
          <p:grpSpPr>
            <a:xfrm>
              <a:off x="9272026" y="4646601"/>
              <a:ext cx="6103721" cy="958746"/>
              <a:chOff x="0" y="0"/>
              <a:chExt cx="2521016" cy="395990"/>
            </a:xfrm>
          </p:grpSpPr>
          <p:sp>
            <p:nvSpPr>
              <p:cNvPr id="10" name="Freeform 11">
                <a:extLst>
                  <a:ext uri="{FF2B5EF4-FFF2-40B4-BE49-F238E27FC236}">
                    <a16:creationId xmlns:a16="http://schemas.microsoft.com/office/drawing/2014/main" id="{C73EA96B-6C9D-7DEA-93AB-678ECC759F35}"/>
                  </a:ext>
                </a:extLst>
              </p:cNvPr>
              <p:cNvSpPr/>
              <p:nvPr/>
            </p:nvSpPr>
            <p:spPr>
              <a:xfrm>
                <a:off x="0" y="0"/>
                <a:ext cx="2521016" cy="395990"/>
              </a:xfrm>
              <a:custGeom>
                <a:avLst/>
                <a:gdLst/>
                <a:ahLst/>
                <a:cxnLst/>
                <a:rect l="l" t="t" r="r" b="b"/>
                <a:pathLst>
                  <a:path w="2521016" h="395990">
                    <a:moveTo>
                      <a:pt x="126839" y="0"/>
                    </a:moveTo>
                    <a:lnTo>
                      <a:pt x="2394177" y="0"/>
                    </a:lnTo>
                    <a:cubicBezTo>
                      <a:pt x="2427817" y="0"/>
                      <a:pt x="2460079" y="13363"/>
                      <a:pt x="2483866" y="37150"/>
                    </a:cubicBezTo>
                    <a:cubicBezTo>
                      <a:pt x="2507653" y="60937"/>
                      <a:pt x="2521016" y="93199"/>
                      <a:pt x="2521016" y="126839"/>
                    </a:cubicBezTo>
                    <a:lnTo>
                      <a:pt x="2521016" y="269151"/>
                    </a:lnTo>
                    <a:cubicBezTo>
                      <a:pt x="2521016" y="339202"/>
                      <a:pt x="2464228" y="395990"/>
                      <a:pt x="2394177" y="395990"/>
                    </a:cubicBezTo>
                    <a:lnTo>
                      <a:pt x="126839" y="395990"/>
                    </a:lnTo>
                    <a:cubicBezTo>
                      <a:pt x="56788" y="395990"/>
                      <a:pt x="0" y="339202"/>
                      <a:pt x="0" y="269151"/>
                    </a:cubicBezTo>
                    <a:lnTo>
                      <a:pt x="0" y="126839"/>
                    </a:lnTo>
                    <a:cubicBezTo>
                      <a:pt x="0" y="56788"/>
                      <a:pt x="56788" y="0"/>
                      <a:pt x="12683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C18F2EC8-220E-3EDA-6079-B6095F868CA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HK Grotesk" panose="020B0604020202020204" charset="0"/>
                </a:endParaRPr>
              </a:p>
            </p:txBody>
          </p:sp>
        </p:grpSp>
        <p:sp>
          <p:nvSpPr>
            <p:cNvPr id="6" name="TextBox 36">
              <a:extLst>
                <a:ext uri="{FF2B5EF4-FFF2-40B4-BE49-F238E27FC236}">
                  <a16:creationId xmlns:a16="http://schemas.microsoft.com/office/drawing/2014/main" id="{756B67AC-12DD-636E-9F6C-AB37D1CAD21A}"/>
                </a:ext>
              </a:extLst>
            </p:cNvPr>
            <p:cNvSpPr txBox="1"/>
            <p:nvPr/>
          </p:nvSpPr>
          <p:spPr>
            <a:xfrm>
              <a:off x="9540050" y="4802224"/>
              <a:ext cx="4838385" cy="891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63"/>
                </a:lnSpc>
              </a:pPr>
              <a:r>
                <a:rPr lang="nl-NL" sz="3000" spc="-44" dirty="0">
                  <a:solidFill>
                    <a:srgbClr val="017016"/>
                  </a:solidFill>
                  <a:latin typeface="HK Grotesk" panose="020B0604020202020204" charset="0"/>
                </a:rPr>
                <a:t>Kelebihan dan Kekurangan </a:t>
              </a:r>
            </a:p>
            <a:p>
              <a:pPr algn="r">
                <a:lnSpc>
                  <a:spcPts val="2163"/>
                </a:lnSpc>
              </a:pPr>
              <a:endParaRPr lang="nl-NL" sz="3000" spc="-44" dirty="0">
                <a:solidFill>
                  <a:srgbClr val="017016"/>
                </a:solidFill>
                <a:latin typeface="HK Grotesk" panose="020B0604020202020204" charset="0"/>
              </a:endParaRPr>
            </a:p>
            <a:p>
              <a:pPr algn="r">
                <a:lnSpc>
                  <a:spcPts val="2163"/>
                </a:lnSpc>
              </a:pPr>
              <a:r>
                <a:rPr lang="nl-NL" sz="3000" spc="-44" dirty="0">
                  <a:solidFill>
                    <a:srgbClr val="017016"/>
                  </a:solidFill>
                  <a:latin typeface="HK Grotesk" panose="020B0604020202020204" charset="0"/>
                </a:rPr>
                <a:t>M-Commerce</a:t>
              </a:r>
              <a:endParaRPr lang="en-US" sz="3000" spc="-44" dirty="0">
                <a:solidFill>
                  <a:srgbClr val="017016"/>
                </a:solidFill>
                <a:latin typeface="HK Grotesk" panose="020B0604020202020204" charset="0"/>
              </a:endParaRPr>
            </a:p>
          </p:txBody>
        </p:sp>
        <p:grpSp>
          <p:nvGrpSpPr>
            <p:cNvPr id="7" name="Group 55">
              <a:extLst>
                <a:ext uri="{FF2B5EF4-FFF2-40B4-BE49-F238E27FC236}">
                  <a16:creationId xmlns:a16="http://schemas.microsoft.com/office/drawing/2014/main" id="{2BA66737-1FB4-DB7E-6A4C-4B1A0E35BBDF}"/>
                </a:ext>
              </a:extLst>
            </p:cNvPr>
            <p:cNvGrpSpPr/>
            <p:nvPr/>
          </p:nvGrpSpPr>
          <p:grpSpPr>
            <a:xfrm>
              <a:off x="14521965" y="4749076"/>
              <a:ext cx="742644" cy="742644"/>
              <a:chOff x="0" y="0"/>
              <a:chExt cx="812800" cy="812800"/>
            </a:xfrm>
          </p:grpSpPr>
          <p:sp>
            <p:nvSpPr>
              <p:cNvPr id="8" name="Freeform 56">
                <a:extLst>
                  <a:ext uri="{FF2B5EF4-FFF2-40B4-BE49-F238E27FC236}">
                    <a16:creationId xmlns:a16="http://schemas.microsoft.com/office/drawing/2014/main" id="{8236A03A-A041-C833-0D68-816F0B133C7C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17016"/>
              </a:solidFill>
            </p:spPr>
          </p:sp>
          <p:sp>
            <p:nvSpPr>
              <p:cNvPr id="9" name="TextBox 57">
                <a:extLst>
                  <a:ext uri="{FF2B5EF4-FFF2-40B4-BE49-F238E27FC236}">
                    <a16:creationId xmlns:a16="http://schemas.microsoft.com/office/drawing/2014/main" id="{A808DB68-FF8D-61CC-3F8D-D186C82243E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HK Grotesk" panose="020B0604020202020204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71E22E-FF44-93A5-E970-6890CC9D96EF}"/>
              </a:ext>
            </a:extLst>
          </p:cNvPr>
          <p:cNvGrpSpPr/>
          <p:nvPr/>
        </p:nvGrpSpPr>
        <p:grpSpPr>
          <a:xfrm>
            <a:off x="2667000" y="7144502"/>
            <a:ext cx="6103721" cy="958746"/>
            <a:chOff x="9272026" y="4646601"/>
            <a:chExt cx="6103721" cy="958746"/>
          </a:xfrm>
        </p:grpSpPr>
        <p:grpSp>
          <p:nvGrpSpPr>
            <p:cNvPr id="29" name="Group 10">
              <a:extLst>
                <a:ext uri="{FF2B5EF4-FFF2-40B4-BE49-F238E27FC236}">
                  <a16:creationId xmlns:a16="http://schemas.microsoft.com/office/drawing/2014/main" id="{70C6190D-B73A-508D-A025-40A4B23C6233}"/>
                </a:ext>
              </a:extLst>
            </p:cNvPr>
            <p:cNvGrpSpPr/>
            <p:nvPr/>
          </p:nvGrpSpPr>
          <p:grpSpPr>
            <a:xfrm>
              <a:off x="9272026" y="4646601"/>
              <a:ext cx="6103721" cy="958746"/>
              <a:chOff x="0" y="0"/>
              <a:chExt cx="2521016" cy="395990"/>
            </a:xfrm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F245847C-FAB3-C243-CF9A-77C43243F512}"/>
                  </a:ext>
                </a:extLst>
              </p:cNvPr>
              <p:cNvSpPr/>
              <p:nvPr/>
            </p:nvSpPr>
            <p:spPr>
              <a:xfrm>
                <a:off x="0" y="0"/>
                <a:ext cx="2521016" cy="395990"/>
              </a:xfrm>
              <a:custGeom>
                <a:avLst/>
                <a:gdLst/>
                <a:ahLst/>
                <a:cxnLst/>
                <a:rect l="l" t="t" r="r" b="b"/>
                <a:pathLst>
                  <a:path w="2521016" h="395990">
                    <a:moveTo>
                      <a:pt x="126839" y="0"/>
                    </a:moveTo>
                    <a:lnTo>
                      <a:pt x="2394177" y="0"/>
                    </a:lnTo>
                    <a:cubicBezTo>
                      <a:pt x="2427817" y="0"/>
                      <a:pt x="2460079" y="13363"/>
                      <a:pt x="2483866" y="37150"/>
                    </a:cubicBezTo>
                    <a:cubicBezTo>
                      <a:pt x="2507653" y="60937"/>
                      <a:pt x="2521016" y="93199"/>
                      <a:pt x="2521016" y="126839"/>
                    </a:cubicBezTo>
                    <a:lnTo>
                      <a:pt x="2521016" y="269151"/>
                    </a:lnTo>
                    <a:cubicBezTo>
                      <a:pt x="2521016" y="339202"/>
                      <a:pt x="2464228" y="395990"/>
                      <a:pt x="2394177" y="395990"/>
                    </a:cubicBezTo>
                    <a:lnTo>
                      <a:pt x="126839" y="395990"/>
                    </a:lnTo>
                    <a:cubicBezTo>
                      <a:pt x="56788" y="395990"/>
                      <a:pt x="0" y="339202"/>
                      <a:pt x="0" y="269151"/>
                    </a:cubicBezTo>
                    <a:lnTo>
                      <a:pt x="0" y="126839"/>
                    </a:lnTo>
                    <a:cubicBezTo>
                      <a:pt x="0" y="56788"/>
                      <a:pt x="56788" y="0"/>
                      <a:pt x="12683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12">
                <a:extLst>
                  <a:ext uri="{FF2B5EF4-FFF2-40B4-BE49-F238E27FC236}">
                    <a16:creationId xmlns:a16="http://schemas.microsoft.com/office/drawing/2014/main" id="{AC26C9B6-89F5-8537-917B-2ED88BE2F25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HK Grotesk" panose="020B0604020202020204" charset="0"/>
                </a:endParaRPr>
              </a:p>
            </p:txBody>
          </p:sp>
        </p:grp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0887B353-0AEA-1FFF-88B5-C67E2F67740D}"/>
                </a:ext>
              </a:extLst>
            </p:cNvPr>
            <p:cNvSpPr txBox="1"/>
            <p:nvPr/>
          </p:nvSpPr>
          <p:spPr>
            <a:xfrm>
              <a:off x="9355947" y="5022796"/>
              <a:ext cx="4838385" cy="326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63"/>
                </a:lnSpc>
              </a:pPr>
              <a:r>
                <a:rPr lang="en-US" sz="3000" spc="-44" dirty="0" err="1">
                  <a:solidFill>
                    <a:srgbClr val="017016"/>
                  </a:solidFill>
                  <a:latin typeface="HK Grotesk" panose="020B0604020202020204" charset="0"/>
                </a:rPr>
                <a:t>Klasifikasi</a:t>
              </a:r>
              <a:r>
                <a:rPr lang="en-US" sz="3000" spc="-44" dirty="0">
                  <a:solidFill>
                    <a:srgbClr val="017016"/>
                  </a:solidFill>
                  <a:latin typeface="HK Grotesk" panose="020B0604020202020204" charset="0"/>
                </a:rPr>
                <a:t> E-Commerce</a:t>
              </a:r>
            </a:p>
          </p:txBody>
        </p:sp>
        <p:grpSp>
          <p:nvGrpSpPr>
            <p:cNvPr id="31" name="Group 55">
              <a:extLst>
                <a:ext uri="{FF2B5EF4-FFF2-40B4-BE49-F238E27FC236}">
                  <a16:creationId xmlns:a16="http://schemas.microsoft.com/office/drawing/2014/main" id="{25D6D6C3-1065-2E3B-D952-90402605EEDB}"/>
                </a:ext>
              </a:extLst>
            </p:cNvPr>
            <p:cNvGrpSpPr/>
            <p:nvPr/>
          </p:nvGrpSpPr>
          <p:grpSpPr>
            <a:xfrm>
              <a:off x="14521965" y="4749076"/>
              <a:ext cx="742644" cy="742644"/>
              <a:chOff x="0" y="0"/>
              <a:chExt cx="812800" cy="812800"/>
            </a:xfrm>
          </p:grpSpPr>
          <p:sp>
            <p:nvSpPr>
              <p:cNvPr id="32" name="Freeform 56">
                <a:extLst>
                  <a:ext uri="{FF2B5EF4-FFF2-40B4-BE49-F238E27FC236}">
                    <a16:creationId xmlns:a16="http://schemas.microsoft.com/office/drawing/2014/main" id="{3609EF9F-0619-378B-6DA5-0ADF3117BCC7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17016"/>
              </a:solidFill>
            </p:spPr>
          </p:sp>
          <p:sp>
            <p:nvSpPr>
              <p:cNvPr id="33" name="TextBox 57">
                <a:extLst>
                  <a:ext uri="{FF2B5EF4-FFF2-40B4-BE49-F238E27FC236}">
                    <a16:creationId xmlns:a16="http://schemas.microsoft.com/office/drawing/2014/main" id="{B8481B27-1AE4-3140-3397-ED7CA2BFB61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HK Grotesk" panose="020B0604020202020204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0405EB6-AD65-BAE0-551F-48F469727CBA}"/>
              </a:ext>
            </a:extLst>
          </p:cNvPr>
          <p:cNvGrpSpPr/>
          <p:nvPr/>
        </p:nvGrpSpPr>
        <p:grpSpPr>
          <a:xfrm>
            <a:off x="474710" y="5430704"/>
            <a:ext cx="8332824" cy="995134"/>
            <a:chOff x="-270563" y="5651600"/>
            <a:chExt cx="8332824" cy="995134"/>
          </a:xfrm>
        </p:grpSpPr>
        <p:grpSp>
          <p:nvGrpSpPr>
            <p:cNvPr id="268" name="Group 13">
              <a:extLst>
                <a:ext uri="{FF2B5EF4-FFF2-40B4-BE49-F238E27FC236}">
                  <a16:creationId xmlns:a16="http://schemas.microsoft.com/office/drawing/2014/main" id="{A3AA8916-4FF7-226C-37A9-2891CB68E452}"/>
                </a:ext>
              </a:extLst>
            </p:cNvPr>
            <p:cNvGrpSpPr/>
            <p:nvPr/>
          </p:nvGrpSpPr>
          <p:grpSpPr>
            <a:xfrm>
              <a:off x="1958540" y="5651600"/>
              <a:ext cx="6103721" cy="958746"/>
              <a:chOff x="0" y="0"/>
              <a:chExt cx="2521016" cy="395990"/>
            </a:xfrm>
          </p:grpSpPr>
          <p:sp>
            <p:nvSpPr>
              <p:cNvPr id="269" name="Freeform 14">
                <a:extLst>
                  <a:ext uri="{FF2B5EF4-FFF2-40B4-BE49-F238E27FC236}">
                    <a16:creationId xmlns:a16="http://schemas.microsoft.com/office/drawing/2014/main" id="{08CB3B51-4893-3AD6-0D79-0BEDC4223AC3}"/>
                  </a:ext>
                </a:extLst>
              </p:cNvPr>
              <p:cNvSpPr/>
              <p:nvPr/>
            </p:nvSpPr>
            <p:spPr>
              <a:xfrm>
                <a:off x="0" y="0"/>
                <a:ext cx="2521016" cy="395990"/>
              </a:xfrm>
              <a:custGeom>
                <a:avLst/>
                <a:gdLst/>
                <a:ahLst/>
                <a:cxnLst/>
                <a:rect l="l" t="t" r="r" b="b"/>
                <a:pathLst>
                  <a:path w="2521016" h="395990">
                    <a:moveTo>
                      <a:pt x="126839" y="0"/>
                    </a:moveTo>
                    <a:lnTo>
                      <a:pt x="2394177" y="0"/>
                    </a:lnTo>
                    <a:cubicBezTo>
                      <a:pt x="2427817" y="0"/>
                      <a:pt x="2460079" y="13363"/>
                      <a:pt x="2483866" y="37150"/>
                    </a:cubicBezTo>
                    <a:cubicBezTo>
                      <a:pt x="2507653" y="60937"/>
                      <a:pt x="2521016" y="93199"/>
                      <a:pt x="2521016" y="126839"/>
                    </a:cubicBezTo>
                    <a:lnTo>
                      <a:pt x="2521016" y="269151"/>
                    </a:lnTo>
                    <a:cubicBezTo>
                      <a:pt x="2521016" y="339202"/>
                      <a:pt x="2464228" y="395990"/>
                      <a:pt x="2394177" y="395990"/>
                    </a:cubicBezTo>
                    <a:lnTo>
                      <a:pt x="126839" y="395990"/>
                    </a:lnTo>
                    <a:cubicBezTo>
                      <a:pt x="56788" y="395990"/>
                      <a:pt x="0" y="339202"/>
                      <a:pt x="0" y="269151"/>
                    </a:cubicBezTo>
                    <a:lnTo>
                      <a:pt x="0" y="126839"/>
                    </a:lnTo>
                    <a:cubicBezTo>
                      <a:pt x="0" y="56788"/>
                      <a:pt x="56788" y="0"/>
                      <a:pt x="12683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0" name="TextBox 15">
                <a:extLst>
                  <a:ext uri="{FF2B5EF4-FFF2-40B4-BE49-F238E27FC236}">
                    <a16:creationId xmlns:a16="http://schemas.microsoft.com/office/drawing/2014/main" id="{FA1D8BF1-8DAA-5254-D40D-74C229D0428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HK Grotesk" panose="020B0604020202020204" charset="0"/>
                </a:endParaRPr>
              </a:p>
            </p:txBody>
          </p:sp>
        </p:grpSp>
        <p:sp>
          <p:nvSpPr>
            <p:cNvPr id="292" name="TextBox 37">
              <a:extLst>
                <a:ext uri="{FF2B5EF4-FFF2-40B4-BE49-F238E27FC236}">
                  <a16:creationId xmlns:a16="http://schemas.microsoft.com/office/drawing/2014/main" id="{8E94F056-9355-30DB-5AB3-822F305D75DC}"/>
                </a:ext>
              </a:extLst>
            </p:cNvPr>
            <p:cNvSpPr txBox="1"/>
            <p:nvPr/>
          </p:nvSpPr>
          <p:spPr>
            <a:xfrm>
              <a:off x="-270563" y="5861326"/>
              <a:ext cx="7239047" cy="7854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911"/>
                </a:lnSpc>
              </a:pPr>
              <a:r>
                <a:rPr lang="it-IT" sz="3000" spc="-79" dirty="0">
                  <a:solidFill>
                    <a:srgbClr val="017016"/>
                  </a:solidFill>
                  <a:latin typeface="HK Grotesk" panose="020B0604020202020204" charset="0"/>
                </a:rPr>
                <a:t>Definisi E-Commerce dan</a:t>
              </a:r>
            </a:p>
            <a:p>
              <a:pPr algn="r">
                <a:lnSpc>
                  <a:spcPts val="1911"/>
                </a:lnSpc>
              </a:pPr>
              <a:endParaRPr lang="it-IT" sz="3000" spc="-79" dirty="0">
                <a:solidFill>
                  <a:srgbClr val="017016"/>
                </a:solidFill>
                <a:latin typeface="HK Grotesk" panose="020B0604020202020204" charset="0"/>
              </a:endParaRPr>
            </a:p>
            <a:p>
              <a:pPr algn="r">
                <a:lnSpc>
                  <a:spcPts val="1911"/>
                </a:lnSpc>
              </a:pPr>
              <a:r>
                <a:rPr lang="it-IT" sz="3000" spc="-79" dirty="0">
                  <a:solidFill>
                    <a:srgbClr val="017016"/>
                  </a:solidFill>
                  <a:latin typeface="HK Grotesk" panose="020B0604020202020204" charset="0"/>
                </a:rPr>
                <a:t>M-Commerce</a:t>
              </a:r>
              <a:endParaRPr lang="en-US" sz="3000" spc="-79" dirty="0">
                <a:solidFill>
                  <a:srgbClr val="017016"/>
                </a:solidFill>
                <a:latin typeface="HK Grotesk" panose="020B0604020202020204" charset="0"/>
              </a:endParaRPr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C17FE09C-7F25-6899-048E-277876092534}"/>
                </a:ext>
              </a:extLst>
            </p:cNvPr>
            <p:cNvSpPr/>
            <p:nvPr/>
          </p:nvSpPr>
          <p:spPr>
            <a:xfrm>
              <a:off x="7162800" y="5782652"/>
              <a:ext cx="739330" cy="742644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</p:sp>
      </p:grpSp>
    </p:spTree>
    <p:extLst>
      <p:ext uri="{BB962C8B-B14F-4D97-AF65-F5344CB8AC3E}">
        <p14:creationId xmlns:p14="http://schemas.microsoft.com/office/powerpoint/2010/main" val="394213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61281" y="4692018"/>
            <a:ext cx="7387765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8800" dirty="0">
                <a:solidFill>
                  <a:srgbClr val="017016"/>
                </a:solidFill>
                <a:latin typeface="League Gothic"/>
              </a:rPr>
              <a:t>DEFINISI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1200" y="6276788"/>
            <a:ext cx="11430000" cy="3126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8800" dirty="0">
                <a:solidFill>
                  <a:srgbClr val="FAB900"/>
                </a:solidFill>
                <a:latin typeface="League Gothic"/>
              </a:rPr>
              <a:t>E-Commerce dan M-Commerce</a:t>
            </a:r>
          </a:p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endParaRPr lang="en-US" sz="8800" dirty="0">
              <a:solidFill>
                <a:srgbClr val="FAB900"/>
              </a:solidFill>
              <a:latin typeface="League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1246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8405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6771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179F3B80-AB0A-0062-1015-765590DB9A3B}"/>
              </a:ext>
            </a:extLst>
          </p:cNvPr>
          <p:cNvSpPr txBox="1"/>
          <p:nvPr/>
        </p:nvSpPr>
        <p:spPr>
          <a:xfrm>
            <a:off x="1801542" y="2287485"/>
            <a:ext cx="14124258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 i="1" dirty="0">
                <a:solidFill>
                  <a:srgbClr val="074B14"/>
                </a:solidFill>
                <a:latin typeface="HK Grotesk Semi-Bold"/>
              </a:rPr>
              <a:t>E-Commerce dan M-Commerce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B1FD9945-FA0C-84ED-F3AB-A8947E4EB368}"/>
              </a:ext>
            </a:extLst>
          </p:cNvPr>
          <p:cNvSpPr txBox="1"/>
          <p:nvPr/>
        </p:nvSpPr>
        <p:spPr>
          <a:xfrm>
            <a:off x="1948861" y="3772451"/>
            <a:ext cx="1439027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>
                <a:solidFill>
                  <a:srgbClr val="414042"/>
                </a:solidFill>
                <a:latin typeface="HK Grotesk"/>
              </a:rPr>
              <a:t>E-Commerce (</a:t>
            </a:r>
            <a:r>
              <a:rPr lang="en-US" sz="4000" i="1" dirty="0">
                <a:solidFill>
                  <a:srgbClr val="414042"/>
                </a:solidFill>
                <a:latin typeface="HK Grotesk"/>
              </a:rPr>
              <a:t>Electronic Commerce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) dan M-Commerce (</a:t>
            </a:r>
            <a:r>
              <a:rPr lang="en-US" sz="4000" i="1" dirty="0">
                <a:solidFill>
                  <a:srgbClr val="414042"/>
                </a:solidFill>
                <a:latin typeface="HK Grotesk"/>
              </a:rPr>
              <a:t>Mobile Commerce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)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adalah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konsep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dan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praktik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perdagangan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menggunakan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teknologi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digital,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terutama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melalui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internet dan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perangkat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mobile.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14042"/>
                </a:solidFill>
                <a:latin typeface="HK Grotesk"/>
              </a:rPr>
              <a:t>E-Commerce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berfokus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pada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transaksi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bisnis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yang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dilakukan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secara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elektronik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14042"/>
                </a:solidFill>
                <a:latin typeface="HK Grotesk"/>
              </a:rPr>
              <a:t>M-Commerce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adalah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varian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E-Commerce yang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berfokus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pada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transaksi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yang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dilakukan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melalui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perangkat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mobile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seperti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smartphone dan tablet.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1246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8405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6771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915400" y="-800100"/>
            <a:ext cx="10785179" cy="15447120"/>
            <a:chOff x="1842456" y="433209"/>
            <a:chExt cx="4433570" cy="6350000"/>
          </a:xfrm>
        </p:grpSpPr>
        <p:sp>
          <p:nvSpPr>
            <p:cNvPr id="11" name="Freeform 11"/>
            <p:cNvSpPr/>
            <p:nvPr/>
          </p:nvSpPr>
          <p:spPr>
            <a:xfrm>
              <a:off x="1842456" y="433209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FAD55D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179F3B80-AB0A-0062-1015-765590DB9A3B}"/>
              </a:ext>
            </a:extLst>
          </p:cNvPr>
          <p:cNvSpPr txBox="1"/>
          <p:nvPr/>
        </p:nvSpPr>
        <p:spPr>
          <a:xfrm>
            <a:off x="1306923" y="2095500"/>
            <a:ext cx="16523877" cy="1076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 i="1" dirty="0">
                <a:solidFill>
                  <a:srgbClr val="074B14"/>
                </a:solidFill>
                <a:latin typeface="HK Grotesk Semi-Bold"/>
              </a:rPr>
              <a:t>Sejarah dan </a:t>
            </a:r>
            <a:r>
              <a:rPr lang="en-US" sz="6999" i="1" dirty="0" err="1">
                <a:solidFill>
                  <a:srgbClr val="074B14"/>
                </a:solidFill>
                <a:latin typeface="HK Grotesk Semi-Bold"/>
              </a:rPr>
              <a:t>perkembangan</a:t>
            </a:r>
            <a:r>
              <a:rPr lang="en-US" sz="6999" i="1" dirty="0">
                <a:solidFill>
                  <a:srgbClr val="074B14"/>
                </a:solidFill>
                <a:latin typeface="HK Grotesk Semi-Bold"/>
              </a:rPr>
              <a:t> E-Commerce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B1FD9945-FA0C-84ED-F3AB-A8947E4EB368}"/>
              </a:ext>
            </a:extLst>
          </p:cNvPr>
          <p:cNvSpPr txBox="1"/>
          <p:nvPr/>
        </p:nvSpPr>
        <p:spPr>
          <a:xfrm>
            <a:off x="1306923" y="3325416"/>
            <a:ext cx="15674154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14042"/>
                </a:solidFill>
                <a:latin typeface="HK Grotesk"/>
              </a:rPr>
              <a:t>Pada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tahun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1960-an,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dilakukan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mengembangkan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jaringan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komputer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pertama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yang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akhirnya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menjadi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dasar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bagi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internet yang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kita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kenal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saat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ini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14042"/>
                </a:solidFill>
                <a:latin typeface="HK Grotesk"/>
              </a:rPr>
              <a:t>Pada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tahun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1990-an, internet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mulai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menjadi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lebih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luas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dan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aksesnya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semakin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mudah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bagi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masyarakat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umum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. Hal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ini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membuka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peluang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baru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dalam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dunia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bisnis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dan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perdagangan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414042"/>
                </a:solidFill>
                <a:latin typeface="HK Grotesk"/>
              </a:rPr>
              <a:t>Pada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awalnya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, E-Commerce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hanya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fokus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pada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transaksi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online yang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sederhana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,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seperti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pembelian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barang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dan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jasa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melalui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situs web. Situs-situs E-Commerce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awal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seperti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Amazon dan eBay.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Kemajuan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dalam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teknologi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seluler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telah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mengubah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cara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 E-Commerce </a:t>
            </a:r>
            <a:r>
              <a:rPr lang="en-US" sz="4000" dirty="0" err="1">
                <a:solidFill>
                  <a:srgbClr val="414042"/>
                </a:solidFill>
                <a:latin typeface="HK Grotesk"/>
              </a:rPr>
              <a:t>beroperasi</a:t>
            </a:r>
            <a:r>
              <a:rPr lang="en-US" sz="4000" dirty="0">
                <a:solidFill>
                  <a:srgbClr val="414042"/>
                </a:solidFill>
                <a:latin typeface="HK Grotes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00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9181"/>
              </p:ext>
            </p:extLst>
          </p:nvPr>
        </p:nvGraphicFramePr>
        <p:xfrm>
          <a:off x="8217342" y="48306"/>
          <a:ext cx="9470850" cy="10071337"/>
        </p:xfrm>
        <a:graphic>
          <a:graphicData uri="http://schemas.openxmlformats.org/drawingml/2006/table">
            <a:tbl>
              <a:tblPr/>
              <a:tblGrid>
                <a:gridCol w="1034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6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3771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01</a:t>
                      </a:r>
                      <a:endParaRPr lang="en-US" sz="1100" dirty="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300" b="1" i="1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E-</a:t>
                      </a:r>
                      <a:r>
                        <a:rPr lang="en-US" sz="2300" b="1" i="1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Toko</a:t>
                      </a:r>
                      <a:r>
                        <a:rPr lang="en-US" sz="2300" b="1" i="1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(Online Retail)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konsumen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dapat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membeli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produk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layanan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secara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langsung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300" kern="12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melalui</a:t>
                      </a:r>
                      <a:r>
                        <a:rPr lang="en-US" sz="2300" kern="1200" dirty="0">
                          <a:solidFill>
                            <a:schemeClr val="tx1"/>
                          </a:solidFill>
                          <a:latin typeface="HK Grotesk" panose="020B0604020202020204" charset="0"/>
                          <a:ea typeface="+mn-ea"/>
                          <a:cs typeface="+mn-cs"/>
                        </a:rPr>
                        <a:t> situs web.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7357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02</a:t>
                      </a:r>
                      <a:endParaRPr lang="en-US" sz="110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300" b="1" i="1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E-Marketplace (Pasar Online)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: Platform yang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menghubungkan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penjual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dan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pembeli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dari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berbagai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latar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belakang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.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Penjual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dapat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membuka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toko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mereka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sendiri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di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dalam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pasar online dan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konsumen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dapat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memilih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dari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berbagai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penawaran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.</a:t>
                      </a:r>
                      <a:endParaRPr lang="en-US" sz="1100" dirty="0">
                        <a:solidFill>
                          <a:schemeClr val="tx1"/>
                        </a:solidFill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7357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03</a:t>
                      </a:r>
                      <a:endParaRPr lang="en-US" sz="1100" dirty="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300" b="1" i="1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Subscription-Based (</a:t>
                      </a:r>
                      <a:r>
                        <a:rPr lang="en-US" sz="2300" b="1" i="1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Berlangganan</a:t>
                      </a:r>
                      <a:r>
                        <a:rPr lang="en-US" sz="2300" b="1" i="1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)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: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melibatkan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penawaran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produk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layanan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yang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diakses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oleh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pelanggan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secara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berkala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dengan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membayar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biaya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berlangganan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bulanan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tahunan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.</a:t>
                      </a:r>
                      <a:endParaRPr lang="en-US" sz="1100" dirty="0">
                        <a:solidFill>
                          <a:schemeClr val="tx1"/>
                        </a:solidFill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3883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04</a:t>
                      </a:r>
                      <a:endParaRPr lang="en-US" sz="110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300" b="1" i="1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Dropshipping</a:t>
                      </a:r>
                      <a:r>
                        <a:rPr lang="en-US" sz="2300" b="1" i="1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: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Penjual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tidak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menyimpan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inventaris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produk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tetapi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mengirimkan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pesanan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langsung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ke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pemasok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produsen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yang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kemudian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mengirimkan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produk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langsung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ke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konsumen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474">
                <a:tc>
                  <a:txBody>
                    <a:bodyPr/>
                    <a:lstStyle/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05</a:t>
                      </a:r>
                      <a:endParaRPr lang="en-US" sz="1100" dirty="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300" b="1" i="1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Peer-to-Peer (P2P) E-Commerce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: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melibatkan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pertukaran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produk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layanan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antara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individu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secara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langsung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.</a:t>
                      </a:r>
                      <a:endParaRPr lang="en-US" sz="1100" dirty="0">
                        <a:solidFill>
                          <a:schemeClr val="tx1"/>
                        </a:solidFill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22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377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>
                          <a:solidFill>
                            <a:srgbClr val="E29417"/>
                          </a:solidFill>
                          <a:latin typeface="HK Grotesk" panose="020B0604020202020204" charset="0"/>
                        </a:rPr>
                        <a:t>06</a:t>
                      </a:r>
                      <a:endParaRPr lang="en-US" sz="2700" dirty="0">
                        <a:latin typeface="HK Grotesk" panose="020B0604020202020204" charset="0"/>
                      </a:endParaRPr>
                    </a:p>
                    <a:p>
                      <a:pPr algn="just">
                        <a:lnSpc>
                          <a:spcPts val="3779"/>
                        </a:lnSpc>
                        <a:defRPr/>
                      </a:pPr>
                      <a:endParaRPr lang="en-US" sz="1100" dirty="0">
                        <a:latin typeface="HK Grotesk" panose="020B0604020202020204" charset="0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300" b="1" i="1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Affiliate Marketing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: Perusahaan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individu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(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afiliasi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)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mempromosikan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produk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layanan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orang lain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melalui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situs web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saluran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media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sosial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mereka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. Ketika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konsumen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melakukan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pembelian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melalui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tautan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afiliasi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afiliasi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menerima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komisi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atas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penjualan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tersebut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HK Grotesk" panose="020B0604020202020204" charset="0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991958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0" y="0"/>
            <a:ext cx="7788450" cy="10287000"/>
            <a:chOff x="0" y="0"/>
            <a:chExt cx="222465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24651" cy="2709333"/>
            </a:xfrm>
            <a:custGeom>
              <a:avLst/>
              <a:gdLst/>
              <a:ahLst/>
              <a:cxnLst/>
              <a:rect l="l" t="t" r="r" b="b"/>
              <a:pathLst>
                <a:path w="2224651" h="2709333">
                  <a:moveTo>
                    <a:pt x="45828" y="0"/>
                  </a:moveTo>
                  <a:lnTo>
                    <a:pt x="2178823" y="0"/>
                  </a:lnTo>
                  <a:cubicBezTo>
                    <a:pt x="2204133" y="0"/>
                    <a:pt x="2224651" y="20518"/>
                    <a:pt x="2224651" y="45828"/>
                  </a:cubicBezTo>
                  <a:lnTo>
                    <a:pt x="2224651" y="2663505"/>
                  </a:lnTo>
                  <a:cubicBezTo>
                    <a:pt x="2224651" y="2688815"/>
                    <a:pt x="2204133" y="2709333"/>
                    <a:pt x="2178823" y="2709333"/>
                  </a:cubicBezTo>
                  <a:lnTo>
                    <a:pt x="45828" y="2709333"/>
                  </a:lnTo>
                  <a:cubicBezTo>
                    <a:pt x="20518" y="2709333"/>
                    <a:pt x="0" y="2688815"/>
                    <a:pt x="0" y="2663505"/>
                  </a:cubicBezTo>
                  <a:lnTo>
                    <a:pt x="0" y="45828"/>
                  </a:lnTo>
                  <a:cubicBezTo>
                    <a:pt x="0" y="20518"/>
                    <a:pt x="20518" y="0"/>
                    <a:pt x="458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9808" y="2757221"/>
            <a:ext cx="6715392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dirty="0">
                <a:solidFill>
                  <a:srgbClr val="074B14"/>
                </a:solidFill>
                <a:latin typeface="HK Grotesk Semi-Bold"/>
              </a:rPr>
              <a:t>Model B</a:t>
            </a:r>
            <a:r>
              <a:rPr lang="en-US" sz="7000">
                <a:solidFill>
                  <a:srgbClr val="074B14"/>
                </a:solidFill>
                <a:latin typeface="HK Grotesk Semi-Bold"/>
              </a:rPr>
              <a:t>isnis</a:t>
            </a:r>
            <a:r>
              <a:rPr lang="en-US" sz="7000" dirty="0">
                <a:solidFill>
                  <a:srgbClr val="074B14"/>
                </a:solidFill>
                <a:latin typeface="HK Grotesk Semi-Bold"/>
              </a:rPr>
              <a:t> </a:t>
            </a:r>
            <a:r>
              <a:rPr lang="en-US" sz="7000" dirty="0" err="1">
                <a:solidFill>
                  <a:srgbClr val="074B14"/>
                </a:solidFill>
                <a:latin typeface="HK Grotesk Semi-Bold"/>
              </a:rPr>
              <a:t>dalam</a:t>
            </a:r>
            <a:r>
              <a:rPr lang="en-US" sz="7000" dirty="0">
                <a:solidFill>
                  <a:srgbClr val="074B14"/>
                </a:solidFill>
                <a:latin typeface="HK Grotesk Semi-Bold"/>
              </a:rPr>
              <a:t> </a:t>
            </a:r>
          </a:p>
          <a:p>
            <a:pPr>
              <a:lnSpc>
                <a:spcPts val="8400"/>
              </a:lnSpc>
            </a:pPr>
            <a:r>
              <a:rPr lang="en-US" sz="7000" dirty="0">
                <a:solidFill>
                  <a:srgbClr val="074B14"/>
                </a:solidFill>
                <a:latin typeface="HK Grotesk Semi-Bold"/>
              </a:rPr>
              <a:t>E-Commerce</a:t>
            </a:r>
          </a:p>
        </p:txBody>
      </p:sp>
      <p:sp>
        <p:nvSpPr>
          <p:cNvPr id="7" name="Freeform 7"/>
          <p:cNvSpPr/>
          <p:nvPr/>
        </p:nvSpPr>
        <p:spPr>
          <a:xfrm>
            <a:off x="1650711" y="6515100"/>
            <a:ext cx="4521489" cy="3217234"/>
          </a:xfrm>
          <a:custGeom>
            <a:avLst/>
            <a:gdLst/>
            <a:ahLst/>
            <a:cxnLst/>
            <a:rect l="l" t="t" r="r" b="b"/>
            <a:pathLst>
              <a:path w="5311936" h="3747329">
                <a:moveTo>
                  <a:pt x="0" y="0"/>
                </a:moveTo>
                <a:lnTo>
                  <a:pt x="5311937" y="0"/>
                </a:lnTo>
                <a:lnTo>
                  <a:pt x="5311937" y="3747330"/>
                </a:lnTo>
                <a:lnTo>
                  <a:pt x="0" y="3747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2468" y="276906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36514" y="39177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10565" y="55799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9963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" y="0"/>
            <a:ext cx="5791200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22065" y="1399777"/>
            <a:ext cx="494707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359" r="-62359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4678" y="4926926"/>
            <a:ext cx="1685125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>
                <a:solidFill>
                  <a:srgbClr val="017016"/>
                </a:solidFill>
                <a:latin typeface="League Gothic"/>
              </a:rPr>
              <a:t>KELEBIHAN DAN KEKURANGAN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00259" y="6286500"/>
            <a:ext cx="9541598" cy="150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8800" dirty="0">
                <a:solidFill>
                  <a:srgbClr val="FAB900"/>
                </a:solidFill>
                <a:latin typeface="League Gothic"/>
              </a:rPr>
              <a:t>E-Commerce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lebihan dan kekurangan e commerce">
            <a:extLst>
              <a:ext uri="{FF2B5EF4-FFF2-40B4-BE49-F238E27FC236}">
                <a16:creationId xmlns:a16="http://schemas.microsoft.com/office/drawing/2014/main" id="{E6BDD64F-3465-C7D7-F236-14B413BD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096" y="3792718"/>
            <a:ext cx="6849560" cy="36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1126856" y="2593856"/>
            <a:ext cx="9904220" cy="106491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580" y="4017925"/>
            <a:ext cx="9904220" cy="1069848"/>
            <a:chOff x="0" y="0"/>
            <a:chExt cx="2562838" cy="4765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4147" y="5486866"/>
            <a:ext cx="9904220" cy="106984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14512" y="556060"/>
            <a:ext cx="916176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2"/>
              </a:lnSpc>
            </a:pPr>
            <a:r>
              <a:rPr lang="en-US" sz="5000" dirty="0" err="1">
                <a:solidFill>
                  <a:srgbClr val="000000"/>
                </a:solidFill>
                <a:latin typeface="Martel Heavy"/>
              </a:rPr>
              <a:t>Kelebihan</a:t>
            </a:r>
            <a:r>
              <a:rPr lang="en-US" sz="5000" dirty="0">
                <a:solidFill>
                  <a:srgbClr val="000000"/>
                </a:solidFill>
                <a:latin typeface="Martel Heavy"/>
              </a:rPr>
              <a:t> E-Commerce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28249" y="2509718"/>
            <a:ext cx="460260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A66735"/>
                </a:solidFill>
                <a:latin typeface="Assistant Semi-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4135" y="3983845"/>
            <a:ext cx="494434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243E4D"/>
                </a:solidFill>
                <a:latin typeface="Assistant Semi-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9029" y="5486866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DCB07B"/>
                </a:solidFill>
                <a:latin typeface="Assistant Semi-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19400" y="2933754"/>
            <a:ext cx="6206356" cy="439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Aksesibilitas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Global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54636" y="4408859"/>
            <a:ext cx="7226411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nb-NO" sz="3600" dirty="0">
                <a:solidFill>
                  <a:srgbClr val="000000"/>
                </a:solidFill>
                <a:latin typeface="Assistant Semi-Bold"/>
              </a:rPr>
              <a:t>Waktu dan Ruang Yang Fleksibel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54636" y="5799822"/>
            <a:ext cx="7683858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Biaya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Operasional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Lebih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Rendah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138235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509820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293482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2" name="Group 8">
            <a:extLst>
              <a:ext uri="{FF2B5EF4-FFF2-40B4-BE49-F238E27FC236}">
                <a16:creationId xmlns:a16="http://schemas.microsoft.com/office/drawing/2014/main" id="{BC4B877A-47ED-7CDA-632E-F4316EA11053}"/>
              </a:ext>
            </a:extLst>
          </p:cNvPr>
          <p:cNvGrpSpPr/>
          <p:nvPr/>
        </p:nvGrpSpPr>
        <p:grpSpPr>
          <a:xfrm>
            <a:off x="990600" y="6990059"/>
            <a:ext cx="9904220" cy="1069848"/>
            <a:chOff x="0" y="0"/>
            <a:chExt cx="2562838" cy="476586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54210A8B-4E2E-0885-6E9E-16B3E01DB708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FEB9D20-2EC5-4F79-EC04-EDA15220BA7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B1CD25BB-0A94-A238-1FEA-E45DF76B365E}"/>
              </a:ext>
            </a:extLst>
          </p:cNvPr>
          <p:cNvGrpSpPr/>
          <p:nvPr/>
        </p:nvGrpSpPr>
        <p:grpSpPr>
          <a:xfrm>
            <a:off x="1126856" y="8493252"/>
            <a:ext cx="9904220" cy="1069848"/>
            <a:chOff x="0" y="0"/>
            <a:chExt cx="2562838" cy="476586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2106344-7D68-EEDD-E51F-12F781F1C95A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B6F760BC-25B8-3330-FDF9-D4CF6BC07C4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id="{5D88B197-40DF-E0C2-5CB2-6A5B5F07010D}"/>
              </a:ext>
            </a:extLst>
          </p:cNvPr>
          <p:cNvSpPr txBox="1"/>
          <p:nvPr/>
        </p:nvSpPr>
        <p:spPr>
          <a:xfrm>
            <a:off x="2778436" y="7265879"/>
            <a:ext cx="8115439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Kemudahan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Membandingkan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Harga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750DF3BA-AF9F-E9BA-8443-A627A4119E53}"/>
              </a:ext>
            </a:extLst>
          </p:cNvPr>
          <p:cNvSpPr txBox="1"/>
          <p:nvPr/>
        </p:nvSpPr>
        <p:spPr>
          <a:xfrm>
            <a:off x="1749029" y="6914652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chemeClr val="accent1">
                    <a:lumMod val="60000"/>
                    <a:lumOff val="40000"/>
                  </a:schemeClr>
                </a:solidFill>
                <a:latin typeface="Assistant Semi-Bold"/>
              </a:rPr>
              <a:t>4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7765FD1A-70D1-37C4-074D-C977865B7055}"/>
              </a:ext>
            </a:extLst>
          </p:cNvPr>
          <p:cNvSpPr txBox="1"/>
          <p:nvPr/>
        </p:nvSpPr>
        <p:spPr>
          <a:xfrm>
            <a:off x="1749029" y="8482061"/>
            <a:ext cx="478558" cy="10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chemeClr val="accent6">
                    <a:lumMod val="75000"/>
                  </a:schemeClr>
                </a:solidFill>
                <a:latin typeface="Assistant Semi-Bold"/>
              </a:rPr>
              <a:t>5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97EE15DB-EE11-FD30-4BFA-03C8EEF581BD}"/>
              </a:ext>
            </a:extLst>
          </p:cNvPr>
          <p:cNvSpPr txBox="1"/>
          <p:nvPr/>
        </p:nvSpPr>
        <p:spPr>
          <a:xfrm>
            <a:off x="2778436" y="8815863"/>
            <a:ext cx="8619636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9"/>
              </a:lnSpc>
            </a:pP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Personalisasi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dan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Rekomendasi</a:t>
            </a:r>
            <a:r>
              <a:rPr lang="en-US" sz="3600" dirty="0">
                <a:solidFill>
                  <a:srgbClr val="000000"/>
                </a:solidFill>
                <a:latin typeface="Assistant Semi-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ssistant Semi-Bold"/>
              </a:rPr>
              <a:t>Produk</a:t>
            </a:r>
            <a:endParaRPr lang="en-US" sz="3600" dirty="0">
              <a:solidFill>
                <a:srgbClr val="000000"/>
              </a:solidFill>
              <a:latin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643094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549</Words>
  <Application>Microsoft Office PowerPoint</Application>
  <PresentationFormat>Custom</PresentationFormat>
  <Paragraphs>109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HK Grotesk</vt:lpstr>
      <vt:lpstr>League Gothic</vt:lpstr>
      <vt:lpstr>Assistant</vt:lpstr>
      <vt:lpstr>Mont Bold</vt:lpstr>
      <vt:lpstr>Poppins Ultra-Bold</vt:lpstr>
      <vt:lpstr>Poppins</vt:lpstr>
      <vt:lpstr>Assistant Semi-Bold</vt:lpstr>
      <vt:lpstr>Martel Heavy</vt:lpstr>
      <vt:lpstr>Calibri</vt:lpstr>
      <vt:lpstr>Arial</vt:lpstr>
      <vt:lpstr>HK Grotesk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IDEA HEADLINE 2022</dc:title>
  <dc:creator>Heri Supriyanto</dc:creator>
  <cp:lastModifiedBy>Heri Supriyanto</cp:lastModifiedBy>
  <cp:revision>81</cp:revision>
  <cp:lastPrinted>2023-07-16T08:42:09Z</cp:lastPrinted>
  <dcterms:created xsi:type="dcterms:W3CDTF">2006-08-16T00:00:00Z</dcterms:created>
  <dcterms:modified xsi:type="dcterms:W3CDTF">2023-08-13T23:14:01Z</dcterms:modified>
  <dc:identifier>DAFoNZsbnoA</dc:identifier>
</cp:coreProperties>
</file>