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77" r:id="rId3"/>
    <p:sldId id="265" r:id="rId4"/>
    <p:sldId id="258" r:id="rId5"/>
    <p:sldId id="284" r:id="rId6"/>
    <p:sldId id="274" r:id="rId7"/>
    <p:sldId id="273" r:id="rId8"/>
    <p:sldId id="28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CC00"/>
    <a:srgbClr val="008080"/>
    <a:srgbClr val="FF3300"/>
    <a:srgbClr val="FF0000"/>
    <a:srgbClr val="CC0000"/>
    <a:srgbClr val="66FF33"/>
    <a:srgbClr val="CC00FF"/>
    <a:srgbClr val="008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AAEF2-F6FA-4242-83CF-087BE1D81D1F}" type="datetimeFigureOut">
              <a:rPr lang="id-ID" smtClean="0"/>
              <a:pPr/>
              <a:t>01/10/2023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FC264-E298-4636-AFE4-059D7C7A7BA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70413A-51C0-467E-ABE6-B4524ABB9C39}" type="datetimeFigureOut">
              <a:rPr lang="en-US" smtClean="0"/>
              <a:pPr/>
              <a:t>10/1/2023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38D00B5-D2F1-4BB8-90C4-70BBD2DA4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hyperlink" Target="Presentation1.pptx#-1,17,Slide 17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7772400" y="5638800"/>
            <a:ext cx="1371600" cy="4572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5400000">
            <a:off x="7391400" y="2057400"/>
            <a:ext cx="838200" cy="32004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52400" y="381000"/>
            <a:ext cx="8686800" cy="20574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705600" y="304800"/>
            <a:ext cx="2209800" cy="22098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010400" y="609600"/>
            <a:ext cx="1600200" cy="16002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858000" y="4953000"/>
            <a:ext cx="1828800" cy="1752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162800" y="5257800"/>
            <a:ext cx="1219200" cy="11430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-155331" y="5439272"/>
            <a:ext cx="7391400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en-US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620000" y="2514600"/>
            <a:ext cx="304800" cy="24384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7696200" y="2514600"/>
            <a:ext cx="76200" cy="2438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533400" y="838200"/>
            <a:ext cx="6477000" cy="129540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+mj-lt"/>
              </a:rPr>
              <a:t>METODE </a:t>
            </a:r>
            <a:r>
              <a:rPr lang="en-US" sz="3600" b="1" i="1" dirty="0">
                <a:solidFill>
                  <a:schemeClr val="bg1"/>
                </a:solidFill>
                <a:latin typeface="+mj-lt"/>
              </a:rPr>
              <a:t>ROLE PLAYING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8372" y="4293241"/>
            <a:ext cx="5722938" cy="498069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PEMBELAJARAN KOLABORATIF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199B57-8642-183A-59B5-7D29E6CA0E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550" y="2981821"/>
            <a:ext cx="1028701" cy="102870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E2628D1-5E02-917F-0BDA-C736EECE2F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806" y="2895600"/>
            <a:ext cx="1252298" cy="1252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23">
            <a:extLst>
              <a:ext uri="{FF2B5EF4-FFF2-40B4-BE49-F238E27FC236}">
                <a16:creationId xmlns:a16="http://schemas.microsoft.com/office/drawing/2014/main" id="{BC317556-8799-85E8-DF39-648AFDFCE2CC}"/>
              </a:ext>
            </a:extLst>
          </p:cNvPr>
          <p:cNvSpPr/>
          <p:nvPr/>
        </p:nvSpPr>
        <p:spPr>
          <a:xfrm>
            <a:off x="489866" y="5580265"/>
            <a:ext cx="5722938" cy="498069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Muhammad Asyura, </a:t>
            </a:r>
            <a:r>
              <a:rPr lang="en-US" sz="2800" b="1" dirty="0" err="1">
                <a:solidFill>
                  <a:schemeClr val="bg1"/>
                </a:solidFill>
              </a:rPr>
              <a:t>M.Pd</a:t>
            </a:r>
            <a:r>
              <a:rPr lang="en-US" sz="2800" b="1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25 -1.11111E-6 L 3.33333E-6 -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3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7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0"/>
                            </p:stCondLst>
                            <p:childTnLst>
                              <p:par>
                                <p:cTn id="38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21" presetClass="entr" presetSubtype="8" repeatCount="indefinite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5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5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000"/>
                            </p:stCondLst>
                            <p:childTnLst>
                              <p:par>
                                <p:cTn id="55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1500"/>
                            </p:stCondLst>
                            <p:childTnLst>
                              <p:par>
                                <p:cTn id="61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000"/>
                            </p:stCondLst>
                            <p:childTnLst>
                              <p:par>
                                <p:cTn id="66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68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7000"/>
                            </p:stCondLst>
                            <p:childTnLst>
                              <p:par>
                                <p:cTn id="70" presetID="21" presetClass="entr" presetSubtype="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2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 animBg="1"/>
      <p:bldP spid="12" grpId="1" animBg="1"/>
      <p:bldP spid="12" grpId="2" animBg="1"/>
      <p:bldP spid="10" grpId="0" animBg="1"/>
      <p:bldP spid="8" grpId="0" animBg="1"/>
      <p:bldP spid="8" grpId="1" animBg="1"/>
      <p:bldP spid="5" grpId="0" animBg="1"/>
      <p:bldP spid="13" grpId="0" animBg="1"/>
      <p:bldP spid="13" grpId="1" animBg="1"/>
      <p:bldP spid="14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 rot="5400000">
            <a:off x="3620352" y="-2932848"/>
            <a:ext cx="1369896" cy="78486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315200" y="0"/>
            <a:ext cx="1752600" cy="16764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3865" y="264834"/>
            <a:ext cx="8001000" cy="136989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+mj-lt"/>
              </a:rPr>
              <a:t>MAHASISWA MAMPU MEMAHAMI:</a:t>
            </a:r>
            <a:r>
              <a:rPr lang="id-ID" sz="2800" b="1" dirty="0">
                <a:solidFill>
                  <a:schemeClr val="bg1"/>
                </a:solidFill>
                <a:latin typeface="+mj-lt"/>
              </a:rPr>
              <a:t> </a:t>
            </a:r>
            <a:endParaRPr lang="en-US" sz="2800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" name="Group 165"/>
          <p:cNvGrpSpPr>
            <a:grpSpLocks/>
          </p:cNvGrpSpPr>
          <p:nvPr/>
        </p:nvGrpSpPr>
        <p:grpSpPr bwMode="auto">
          <a:xfrm rot="10800000" flipH="1">
            <a:off x="0" y="-1700901"/>
            <a:ext cx="2590801" cy="5241027"/>
            <a:chOff x="158" y="1071"/>
            <a:chExt cx="1180" cy="294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3" name="Group 166"/>
            <p:cNvGrpSpPr>
              <a:grpSpLocks/>
            </p:cNvGrpSpPr>
            <p:nvPr/>
          </p:nvGrpSpPr>
          <p:grpSpPr bwMode="auto">
            <a:xfrm>
              <a:off x="158" y="1661"/>
              <a:ext cx="1180" cy="2359"/>
              <a:chOff x="3061" y="1797"/>
              <a:chExt cx="1180" cy="2359"/>
            </a:xfrm>
          </p:grpSpPr>
          <p:sp>
            <p:nvSpPr>
              <p:cNvPr id="14" name="AutoShape 167"/>
              <p:cNvSpPr>
                <a:spLocks noChangeArrowheads="1"/>
              </p:cNvSpPr>
              <p:nvPr/>
            </p:nvSpPr>
            <p:spPr bwMode="auto">
              <a:xfrm>
                <a:off x="3061" y="1797"/>
                <a:ext cx="1180" cy="2268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AutoShape 168"/>
              <p:cNvSpPr>
                <a:spLocks noChangeArrowheads="1"/>
              </p:cNvSpPr>
              <p:nvPr/>
            </p:nvSpPr>
            <p:spPr bwMode="auto">
              <a:xfrm>
                <a:off x="3152" y="1842"/>
                <a:ext cx="998" cy="1951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AutoShape 169"/>
              <p:cNvSpPr>
                <a:spLocks noChangeArrowheads="1"/>
              </p:cNvSpPr>
              <p:nvPr/>
            </p:nvSpPr>
            <p:spPr bwMode="auto">
              <a:xfrm>
                <a:off x="3333" y="3884"/>
                <a:ext cx="182" cy="272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AutoShape 170"/>
              <p:cNvSpPr>
                <a:spLocks noChangeArrowheads="1"/>
              </p:cNvSpPr>
              <p:nvPr/>
            </p:nvSpPr>
            <p:spPr bwMode="auto">
              <a:xfrm>
                <a:off x="3560" y="3884"/>
                <a:ext cx="182" cy="272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AutoShape 171"/>
              <p:cNvSpPr>
                <a:spLocks noChangeArrowheads="1"/>
              </p:cNvSpPr>
              <p:nvPr/>
            </p:nvSpPr>
            <p:spPr bwMode="auto">
              <a:xfrm>
                <a:off x="3787" y="3884"/>
                <a:ext cx="182" cy="272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" name="AutoShape 172"/>
            <p:cNvSpPr>
              <a:spLocks noChangeArrowheads="1"/>
            </p:cNvSpPr>
            <p:nvPr/>
          </p:nvSpPr>
          <p:spPr bwMode="auto">
            <a:xfrm>
              <a:off x="476" y="1071"/>
              <a:ext cx="182" cy="816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AutoShape 173"/>
            <p:cNvSpPr>
              <a:spLocks noChangeArrowheads="1"/>
            </p:cNvSpPr>
            <p:nvPr/>
          </p:nvSpPr>
          <p:spPr bwMode="auto">
            <a:xfrm>
              <a:off x="839" y="1071"/>
              <a:ext cx="182" cy="816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1676400" y="2819400"/>
            <a:ext cx="533400" cy="3048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74"/>
          <p:cNvGrpSpPr>
            <a:grpSpLocks/>
          </p:cNvGrpSpPr>
          <p:nvPr/>
        </p:nvGrpSpPr>
        <p:grpSpPr bwMode="auto">
          <a:xfrm>
            <a:off x="-30162" y="1524000"/>
            <a:ext cx="1858963" cy="2362200"/>
            <a:chOff x="140" y="119"/>
            <a:chExt cx="1171" cy="148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4" name="Oval 175"/>
            <p:cNvSpPr>
              <a:spLocks noChangeArrowheads="1"/>
            </p:cNvSpPr>
            <p:nvPr/>
          </p:nvSpPr>
          <p:spPr bwMode="auto">
            <a:xfrm>
              <a:off x="140" y="446"/>
              <a:ext cx="1171" cy="1161"/>
            </a:xfrm>
            <a:prstGeom prst="ellipse">
              <a:avLst/>
            </a:prstGeom>
            <a:solidFill>
              <a:srgbClr val="00FF00"/>
            </a:soli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176"/>
            <p:cNvSpPr>
              <a:spLocks noChangeArrowheads="1"/>
            </p:cNvSpPr>
            <p:nvPr/>
          </p:nvSpPr>
          <p:spPr bwMode="auto">
            <a:xfrm>
              <a:off x="340" y="618"/>
              <a:ext cx="726" cy="771"/>
            </a:xfrm>
            <a:prstGeom prst="ellipse">
              <a:avLst/>
            </a:prstGeom>
            <a:solidFill>
              <a:srgbClr val="FF0000"/>
            </a:soli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grpSp>
          <p:nvGrpSpPr>
            <p:cNvPr id="9" name="Group 177"/>
            <p:cNvGrpSpPr>
              <a:grpSpLocks/>
            </p:cNvGrpSpPr>
            <p:nvPr/>
          </p:nvGrpSpPr>
          <p:grpSpPr bwMode="auto">
            <a:xfrm>
              <a:off x="159" y="119"/>
              <a:ext cx="725" cy="726"/>
              <a:chOff x="1565" y="1253"/>
              <a:chExt cx="725" cy="726"/>
            </a:xfrm>
          </p:grpSpPr>
          <p:sp>
            <p:nvSpPr>
              <p:cNvPr id="28" name="Oval 178"/>
              <p:cNvSpPr>
                <a:spLocks noChangeArrowheads="1"/>
              </p:cNvSpPr>
              <p:nvPr/>
            </p:nvSpPr>
            <p:spPr bwMode="auto">
              <a:xfrm>
                <a:off x="1565" y="1253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Oval 179"/>
              <p:cNvSpPr>
                <a:spLocks noChangeArrowheads="1"/>
              </p:cNvSpPr>
              <p:nvPr/>
            </p:nvSpPr>
            <p:spPr bwMode="auto">
              <a:xfrm>
                <a:off x="1655" y="1344"/>
                <a:ext cx="544" cy="544"/>
              </a:xfrm>
              <a:prstGeom prst="ellipse">
                <a:avLst/>
              </a:prstGeom>
              <a:solidFill>
                <a:srgbClr val="00FF00"/>
              </a:solidFill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1" name="Rounded Rectangle 30"/>
          <p:cNvSpPr/>
          <p:nvPr/>
        </p:nvSpPr>
        <p:spPr>
          <a:xfrm>
            <a:off x="2201838" y="1897140"/>
            <a:ext cx="6818539" cy="426720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endParaRPr lang="en-US" sz="3200" b="1" spc="-60" dirty="0">
              <a:latin typeface="Tahoma"/>
              <a:cs typeface="Tahoma"/>
            </a:endParaRPr>
          </a:p>
          <a:p>
            <a:pPr marL="457200" indent="-457200">
              <a:buAutoNum type="arabicPeriod"/>
            </a:pPr>
            <a:endParaRPr lang="en-US" sz="3200" b="1" spc="-60" dirty="0">
              <a:latin typeface="Tahoma"/>
              <a:cs typeface="Tahoma"/>
            </a:endParaRPr>
          </a:p>
          <a:p>
            <a:pPr marL="457200" indent="-457200">
              <a:buAutoNum type="arabicPeriod"/>
            </a:pPr>
            <a:r>
              <a:rPr lang="en-US" sz="3200" b="1" spc="-60" dirty="0" err="1">
                <a:latin typeface="Tahoma"/>
                <a:cs typeface="Tahoma"/>
              </a:rPr>
              <a:t>Definisi</a:t>
            </a:r>
            <a:r>
              <a:rPr lang="en-US" sz="3200" b="1" spc="-60" dirty="0">
                <a:latin typeface="Tahoma"/>
                <a:cs typeface="Tahoma"/>
              </a:rPr>
              <a:t> </a:t>
            </a:r>
            <a:r>
              <a:rPr lang="en-US" sz="3200" b="1" spc="-60" dirty="0" err="1">
                <a:latin typeface="Tahoma"/>
                <a:cs typeface="Tahoma"/>
              </a:rPr>
              <a:t>metode</a:t>
            </a:r>
            <a:r>
              <a:rPr lang="en-US" sz="3200" b="1" spc="-60" dirty="0">
                <a:latin typeface="Tahoma"/>
                <a:cs typeface="Tahoma"/>
              </a:rPr>
              <a:t> </a:t>
            </a:r>
            <a:r>
              <a:rPr lang="en-US" sz="3200" b="1" i="1" spc="-60" dirty="0">
                <a:latin typeface="Tahoma"/>
                <a:cs typeface="Tahoma"/>
              </a:rPr>
              <a:t>Role Playing</a:t>
            </a:r>
          </a:p>
          <a:p>
            <a:pPr marL="457200" indent="-457200">
              <a:buFontTx/>
              <a:buAutoNum type="arabicPeriod"/>
            </a:pPr>
            <a:r>
              <a:rPr lang="en-US" sz="3200" b="1" spc="229" dirty="0" err="1">
                <a:latin typeface="Tahoma"/>
                <a:cs typeface="Tahoma"/>
              </a:rPr>
              <a:t>Sintak</a:t>
            </a:r>
            <a:r>
              <a:rPr lang="en-US" sz="3200" b="1" spc="229" dirty="0">
                <a:latin typeface="Tahoma"/>
                <a:cs typeface="Tahoma"/>
              </a:rPr>
              <a:t> </a:t>
            </a:r>
            <a:r>
              <a:rPr lang="en-US" sz="3200" b="1" spc="-60" dirty="0" err="1">
                <a:latin typeface="Tahoma"/>
                <a:cs typeface="Tahoma"/>
              </a:rPr>
              <a:t>metode</a:t>
            </a:r>
            <a:r>
              <a:rPr lang="en-US" sz="3200" b="1" spc="-60" dirty="0">
                <a:latin typeface="Tahoma"/>
                <a:cs typeface="Tahoma"/>
              </a:rPr>
              <a:t> </a:t>
            </a:r>
            <a:r>
              <a:rPr lang="en-US" sz="3200" b="1" i="1" spc="-60" dirty="0">
                <a:latin typeface="Tahoma"/>
                <a:cs typeface="Tahoma"/>
              </a:rPr>
              <a:t>Role Playing</a:t>
            </a:r>
            <a:endParaRPr lang="en-US" sz="3200" b="1" i="1" spc="229" dirty="0">
              <a:latin typeface="Tahoma"/>
              <a:cs typeface="Tahoma"/>
            </a:endParaRPr>
          </a:p>
          <a:p>
            <a:pPr marL="457200" indent="-457200">
              <a:buFont typeface="Arial"/>
              <a:buAutoNum type="arabicPeriod"/>
            </a:pPr>
            <a:r>
              <a:rPr lang="en-US" sz="3200" b="1" spc="229" dirty="0" err="1">
                <a:latin typeface="Tahoma"/>
                <a:cs typeface="Tahoma"/>
              </a:rPr>
              <a:t>Implementasi</a:t>
            </a:r>
            <a:r>
              <a:rPr lang="en-US" sz="3200" b="1" spc="229" dirty="0">
                <a:latin typeface="Tahoma"/>
                <a:cs typeface="Tahoma"/>
              </a:rPr>
              <a:t> </a:t>
            </a:r>
            <a:r>
              <a:rPr lang="en-US" sz="3200" b="1" spc="-60" dirty="0" err="1">
                <a:latin typeface="Tahoma"/>
                <a:cs typeface="Tahoma"/>
              </a:rPr>
              <a:t>metode</a:t>
            </a:r>
            <a:endParaRPr lang="en-US" sz="3200" b="1" spc="-60" dirty="0">
              <a:latin typeface="Tahoma"/>
              <a:cs typeface="Tahoma"/>
            </a:endParaRPr>
          </a:p>
          <a:p>
            <a:r>
              <a:rPr lang="en-US" sz="3200" b="1" spc="-60" dirty="0">
                <a:latin typeface="Tahoma"/>
                <a:cs typeface="Tahoma"/>
              </a:rPr>
              <a:t>    </a:t>
            </a:r>
            <a:r>
              <a:rPr lang="en-US" sz="3200" b="1" i="1" spc="-60" dirty="0">
                <a:latin typeface="Tahoma"/>
                <a:cs typeface="Tahoma"/>
              </a:rPr>
              <a:t>Role Playing</a:t>
            </a:r>
          </a:p>
          <a:p>
            <a:pPr marL="457200" indent="-457200">
              <a:buFont typeface="Arial"/>
              <a:buAutoNum type="arabicPeriod"/>
            </a:pPr>
            <a:endParaRPr lang="en-US" sz="3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endParaRPr lang="en-ID" sz="32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944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7"/>
          <p:cNvSpPr/>
          <p:nvPr/>
        </p:nvSpPr>
        <p:spPr>
          <a:xfrm>
            <a:off x="609600" y="0"/>
            <a:ext cx="2667000" cy="6858000"/>
          </a:xfrm>
          <a:prstGeom prst="triangle">
            <a:avLst/>
          </a:prstGeom>
          <a:solidFill>
            <a:srgbClr val="0066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 rot="10800000">
            <a:off x="1905000" y="0"/>
            <a:ext cx="2667000" cy="6858000"/>
          </a:xfrm>
          <a:prstGeom prst="triangle">
            <a:avLst/>
          </a:prstGeom>
          <a:solidFill>
            <a:srgbClr val="3399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3200400" y="0"/>
            <a:ext cx="2667000" cy="6858000"/>
          </a:xfrm>
          <a:prstGeom prst="triangle">
            <a:avLst/>
          </a:prstGeom>
          <a:solidFill>
            <a:srgbClr val="00CC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rot="10800000">
            <a:off x="4495801" y="0"/>
            <a:ext cx="2667000" cy="6858000"/>
          </a:xfrm>
          <a:prstGeom prst="triangl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5791200" y="0"/>
            <a:ext cx="2667000" cy="6858000"/>
          </a:xfrm>
          <a:prstGeom prst="triangle">
            <a:avLst/>
          </a:prstGeom>
          <a:solidFill>
            <a:srgbClr val="99FF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914400" y="2819400"/>
            <a:ext cx="7620000" cy="2362200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Bermain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role playing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400" dirty="0"/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pembelajaran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menugaskan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memerankan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tokoh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diungkapkan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cerita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sederhana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dirancang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oleh guru.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524000" y="5486400"/>
            <a:ext cx="6248400" cy="1143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Guru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mengeluarkan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kritik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pembelajaran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dipelajari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bermain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55"/>
          <p:cNvGrpSpPr>
            <a:grpSpLocks/>
          </p:cNvGrpSpPr>
          <p:nvPr/>
        </p:nvGrpSpPr>
        <p:grpSpPr bwMode="auto">
          <a:xfrm rot="5400000">
            <a:off x="-6325166" y="292595"/>
            <a:ext cx="11839516" cy="2767607"/>
            <a:chOff x="-108" y="1551"/>
            <a:chExt cx="6229" cy="156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14" name="Group 156"/>
            <p:cNvGrpSpPr>
              <a:grpSpLocks/>
            </p:cNvGrpSpPr>
            <p:nvPr/>
          </p:nvGrpSpPr>
          <p:grpSpPr bwMode="auto">
            <a:xfrm rot="-5400000">
              <a:off x="3586" y="438"/>
              <a:ext cx="1421" cy="3648"/>
              <a:chOff x="316" y="706"/>
              <a:chExt cx="1421" cy="3648"/>
            </a:xfrm>
          </p:grpSpPr>
          <p:sp>
            <p:nvSpPr>
              <p:cNvPr id="24" name="AutoShape 164"/>
              <p:cNvSpPr>
                <a:spLocks noChangeArrowheads="1"/>
              </p:cNvSpPr>
              <p:nvPr/>
            </p:nvSpPr>
            <p:spPr bwMode="auto">
              <a:xfrm>
                <a:off x="1112" y="706"/>
                <a:ext cx="173" cy="1123"/>
              </a:xfrm>
              <a:prstGeom prst="roundRect">
                <a:avLst>
                  <a:gd name="adj" fmla="val 16667"/>
                </a:avLst>
              </a:prstGeom>
              <a:solidFill>
                <a:srgbClr val="FFFF00"/>
              </a:solidFill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" name="Group 157"/>
              <p:cNvGrpSpPr>
                <a:grpSpLocks/>
              </p:cNvGrpSpPr>
              <p:nvPr/>
            </p:nvGrpSpPr>
            <p:grpSpPr bwMode="auto">
              <a:xfrm>
                <a:off x="316" y="1612"/>
                <a:ext cx="1421" cy="2742"/>
                <a:chOff x="3219" y="1748"/>
                <a:chExt cx="1421" cy="2742"/>
              </a:xfrm>
            </p:grpSpPr>
            <p:sp>
              <p:nvSpPr>
                <p:cNvPr id="26" name="AutoShape 158"/>
                <p:cNvSpPr>
                  <a:spLocks noChangeArrowheads="1"/>
                </p:cNvSpPr>
                <p:nvPr/>
              </p:nvSpPr>
              <p:spPr bwMode="auto">
                <a:xfrm>
                  <a:off x="3219" y="1748"/>
                  <a:ext cx="1421" cy="2742"/>
                </a:xfrm>
                <a:prstGeom prst="flowChartTerminator">
                  <a:avLst/>
                </a:prstGeom>
                <a:solidFill>
                  <a:schemeClr val="bg1"/>
                </a:solidFill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AutoShape 159"/>
                <p:cNvSpPr>
                  <a:spLocks noChangeArrowheads="1"/>
                </p:cNvSpPr>
                <p:nvPr/>
              </p:nvSpPr>
              <p:spPr bwMode="auto">
                <a:xfrm>
                  <a:off x="3291" y="1830"/>
                  <a:ext cx="1249" cy="2566"/>
                </a:xfrm>
                <a:prstGeom prst="flowChartPreparation">
                  <a:avLst/>
                </a:prstGeom>
                <a:solidFill>
                  <a:schemeClr val="accent6">
                    <a:lumMod val="75000"/>
                  </a:schemeClr>
                </a:solidFill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5" name="Group 165"/>
            <p:cNvGrpSpPr>
              <a:grpSpLocks/>
            </p:cNvGrpSpPr>
            <p:nvPr/>
          </p:nvGrpSpPr>
          <p:grpSpPr bwMode="auto">
            <a:xfrm rot="5400000" flipH="1">
              <a:off x="777" y="1054"/>
              <a:ext cx="1180" cy="2949"/>
              <a:chOff x="158" y="1071"/>
              <a:chExt cx="1180" cy="2949"/>
            </a:xfrm>
          </p:grpSpPr>
          <p:grpSp>
            <p:nvGrpSpPr>
              <p:cNvPr id="16" name="Group 166"/>
              <p:cNvGrpSpPr>
                <a:grpSpLocks/>
              </p:cNvGrpSpPr>
              <p:nvPr/>
            </p:nvGrpSpPr>
            <p:grpSpPr bwMode="auto">
              <a:xfrm>
                <a:off x="158" y="1661"/>
                <a:ext cx="1180" cy="2359"/>
                <a:chOff x="3061" y="1797"/>
                <a:chExt cx="1180" cy="2359"/>
              </a:xfrm>
            </p:grpSpPr>
            <p:sp>
              <p:nvSpPr>
                <p:cNvPr id="19" name="AutoShape 167"/>
                <p:cNvSpPr>
                  <a:spLocks noChangeArrowheads="1"/>
                </p:cNvSpPr>
                <p:nvPr/>
              </p:nvSpPr>
              <p:spPr bwMode="auto">
                <a:xfrm>
                  <a:off x="3061" y="1797"/>
                  <a:ext cx="1180" cy="2268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AutoShape 168"/>
                <p:cNvSpPr>
                  <a:spLocks noChangeArrowheads="1"/>
                </p:cNvSpPr>
                <p:nvPr/>
              </p:nvSpPr>
              <p:spPr bwMode="auto">
                <a:xfrm>
                  <a:off x="3152" y="1842"/>
                  <a:ext cx="998" cy="1951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AutoShape 169"/>
                <p:cNvSpPr>
                  <a:spLocks noChangeArrowheads="1"/>
                </p:cNvSpPr>
                <p:nvPr/>
              </p:nvSpPr>
              <p:spPr bwMode="auto">
                <a:xfrm>
                  <a:off x="3333" y="3884"/>
                  <a:ext cx="182" cy="272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AutoShape 170"/>
                <p:cNvSpPr>
                  <a:spLocks noChangeArrowheads="1"/>
                </p:cNvSpPr>
                <p:nvPr/>
              </p:nvSpPr>
              <p:spPr bwMode="auto">
                <a:xfrm>
                  <a:off x="3560" y="3884"/>
                  <a:ext cx="182" cy="272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AutoShape 171"/>
                <p:cNvSpPr>
                  <a:spLocks noChangeArrowheads="1"/>
                </p:cNvSpPr>
                <p:nvPr/>
              </p:nvSpPr>
              <p:spPr bwMode="auto">
                <a:xfrm>
                  <a:off x="3787" y="3884"/>
                  <a:ext cx="182" cy="272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AutoShape 172"/>
              <p:cNvSpPr>
                <a:spLocks noChangeArrowheads="1"/>
              </p:cNvSpPr>
              <p:nvPr/>
            </p:nvSpPr>
            <p:spPr bwMode="auto">
              <a:xfrm>
                <a:off x="476" y="1071"/>
                <a:ext cx="182" cy="816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AutoShape 173"/>
              <p:cNvSpPr>
                <a:spLocks noChangeArrowheads="1"/>
              </p:cNvSpPr>
              <p:nvPr/>
            </p:nvSpPr>
            <p:spPr bwMode="auto">
              <a:xfrm>
                <a:off x="839" y="1071"/>
                <a:ext cx="182" cy="816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8" name="Oval 27"/>
          <p:cNvSpPr/>
          <p:nvPr/>
        </p:nvSpPr>
        <p:spPr>
          <a:xfrm>
            <a:off x="76200" y="76200"/>
            <a:ext cx="1676400" cy="1600200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04800" y="304800"/>
            <a:ext cx="1219200" cy="12192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066800" y="609600"/>
            <a:ext cx="6934200" cy="1600200"/>
          </a:xfrm>
          <a:prstGeom prst="ellipse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DEFINISI METODE </a:t>
            </a:r>
          </a:p>
          <a:p>
            <a:pPr algn="ctr"/>
            <a:r>
              <a:rPr lang="en-US" sz="2800" b="1" i="1" dirty="0">
                <a:solidFill>
                  <a:schemeClr val="tx1"/>
                </a:solidFill>
              </a:rPr>
              <a:t>ROLE PLAYING</a:t>
            </a:r>
          </a:p>
        </p:txBody>
      </p:sp>
      <p:sp>
        <p:nvSpPr>
          <p:cNvPr id="32" name="Pentagon 31"/>
          <p:cNvSpPr/>
          <p:nvPr/>
        </p:nvSpPr>
        <p:spPr>
          <a:xfrm rot="10800000">
            <a:off x="7010400" y="1066800"/>
            <a:ext cx="609600" cy="304800"/>
          </a:xfrm>
          <a:prstGeom prst="homePlat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391400" y="76200"/>
            <a:ext cx="1676400" cy="1600200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620000" y="304800"/>
            <a:ext cx="1219200" cy="12192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F532A14-C187-08AA-1F85-B65527AA14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26" y="363822"/>
            <a:ext cx="1028701" cy="102870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375CBA-B56D-2CFF-1AE5-719295E15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450" y="296320"/>
            <a:ext cx="1252298" cy="1252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32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obotz Restor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s_Ques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6" grpId="0" animBg="1"/>
      <p:bldP spid="7" grpId="0" animBg="1"/>
      <p:bldP spid="28" grpId="0" animBg="1"/>
      <p:bldP spid="29" grpId="0" animBg="1"/>
      <p:bldP spid="32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087"/>
            <a:ext cx="9144000" cy="688142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05091" y="361117"/>
            <a:ext cx="7933817" cy="11595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ritannic Bold" panose="020B0903060703020204" pitchFamily="34" charset="0"/>
              </a:rPr>
              <a:t>SINTAK </a:t>
            </a:r>
            <a:r>
              <a:rPr lang="en-US" sz="2400" i="1" dirty="0">
                <a:solidFill>
                  <a:schemeClr val="tx1"/>
                </a:solidFill>
                <a:latin typeface="Britannic Bold" panose="020B0903060703020204" pitchFamily="34" charset="0"/>
              </a:rPr>
              <a:t>ROLE PLAYING</a:t>
            </a:r>
          </a:p>
          <a:p>
            <a:pPr algn="ctr"/>
            <a:endParaRPr lang="en-US" sz="2400" b="1" dirty="0"/>
          </a:p>
        </p:txBody>
      </p:sp>
      <p:grpSp>
        <p:nvGrpSpPr>
          <p:cNvPr id="33" name="Group 4"/>
          <p:cNvGrpSpPr>
            <a:grpSpLocks/>
          </p:cNvGrpSpPr>
          <p:nvPr/>
        </p:nvGrpSpPr>
        <p:grpSpPr bwMode="auto">
          <a:xfrm>
            <a:off x="4356101" y="1"/>
            <a:ext cx="2120541" cy="2953740"/>
            <a:chOff x="2472" y="709"/>
            <a:chExt cx="1686" cy="281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4" name="AutoShape 5"/>
            <p:cNvSpPr>
              <a:spLocks noChangeArrowheads="1"/>
            </p:cNvSpPr>
            <p:nvPr/>
          </p:nvSpPr>
          <p:spPr bwMode="auto">
            <a:xfrm rot="5400000" flipH="1">
              <a:off x="2404" y="1520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AutoShape 6"/>
            <p:cNvSpPr>
              <a:spLocks noChangeArrowheads="1"/>
            </p:cNvSpPr>
            <p:nvPr/>
          </p:nvSpPr>
          <p:spPr bwMode="auto">
            <a:xfrm rot="5400000" flipH="1">
              <a:off x="2404" y="2336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2834" y="709"/>
              <a:ext cx="1324" cy="2812"/>
              <a:chOff x="2834" y="709"/>
              <a:chExt cx="1324" cy="2812"/>
            </a:xfrm>
          </p:grpSpPr>
          <p:sp>
            <p:nvSpPr>
              <p:cNvPr id="37" name="AutoShape 8"/>
              <p:cNvSpPr>
                <a:spLocks noChangeArrowheads="1"/>
              </p:cNvSpPr>
              <p:nvPr/>
            </p:nvSpPr>
            <p:spPr bwMode="auto">
              <a:xfrm flipH="1">
                <a:off x="2834" y="709"/>
                <a:ext cx="318" cy="281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9"/>
              <p:cNvSpPr>
                <a:spLocks noChangeArrowheads="1"/>
              </p:cNvSpPr>
              <p:nvPr/>
            </p:nvSpPr>
            <p:spPr bwMode="auto">
              <a:xfrm rot="10800000" flipH="1">
                <a:off x="3158" y="723"/>
                <a:ext cx="1000" cy="2747"/>
              </a:xfrm>
              <a:prstGeom prst="homePlate">
                <a:avLst/>
              </a:prstGeom>
              <a:solidFill>
                <a:schemeClr val="bg1">
                  <a:lumMod val="85000"/>
                  <a:lumOff val="15000"/>
                </a:schemeClr>
              </a:solidFill>
              <a:ln w="57150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Oval 11"/>
              <p:cNvSpPr>
                <a:spLocks noChangeArrowheads="1"/>
              </p:cNvSpPr>
              <p:nvPr/>
            </p:nvSpPr>
            <p:spPr bwMode="auto">
              <a:xfrm flipH="1">
                <a:off x="3325" y="723"/>
                <a:ext cx="545" cy="2747"/>
              </a:xfrm>
              <a:prstGeom prst="flowChartDecision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AutoShape 13"/>
              <p:cNvSpPr>
                <a:spLocks noChangeArrowheads="1"/>
              </p:cNvSpPr>
              <p:nvPr/>
            </p:nvSpPr>
            <p:spPr bwMode="auto">
              <a:xfrm flipH="1">
                <a:off x="2971" y="1389"/>
                <a:ext cx="408" cy="181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AutoShape 14"/>
              <p:cNvSpPr>
                <a:spLocks noChangeArrowheads="1"/>
              </p:cNvSpPr>
              <p:nvPr/>
            </p:nvSpPr>
            <p:spPr bwMode="auto">
              <a:xfrm flipH="1">
                <a:off x="2971" y="2568"/>
                <a:ext cx="408" cy="181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4" name="Group 15"/>
          <p:cNvGrpSpPr>
            <a:grpSpLocks/>
          </p:cNvGrpSpPr>
          <p:nvPr/>
        </p:nvGrpSpPr>
        <p:grpSpPr bwMode="auto">
          <a:xfrm>
            <a:off x="2671596" y="5050"/>
            <a:ext cx="2176553" cy="2936653"/>
            <a:chOff x="1104" y="709"/>
            <a:chExt cx="1731" cy="281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45" name="AutoShape 16"/>
            <p:cNvSpPr>
              <a:spLocks noChangeArrowheads="1"/>
            </p:cNvSpPr>
            <p:nvPr/>
          </p:nvSpPr>
          <p:spPr bwMode="auto">
            <a:xfrm rot="-5400000">
              <a:off x="2404" y="1112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AutoShape 17"/>
            <p:cNvSpPr>
              <a:spLocks noChangeArrowheads="1"/>
            </p:cNvSpPr>
            <p:nvPr/>
          </p:nvSpPr>
          <p:spPr bwMode="auto">
            <a:xfrm rot="-5400000">
              <a:off x="2404" y="2745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7" name="Group 18"/>
            <p:cNvGrpSpPr>
              <a:grpSpLocks/>
            </p:cNvGrpSpPr>
            <p:nvPr/>
          </p:nvGrpSpPr>
          <p:grpSpPr bwMode="auto">
            <a:xfrm>
              <a:off x="1104" y="709"/>
              <a:ext cx="1361" cy="2812"/>
              <a:chOff x="1104" y="709"/>
              <a:chExt cx="1361" cy="2812"/>
            </a:xfrm>
          </p:grpSpPr>
          <p:sp>
            <p:nvSpPr>
              <p:cNvPr id="49" name="AutoShape 19"/>
              <p:cNvSpPr>
                <a:spLocks noChangeArrowheads="1"/>
              </p:cNvSpPr>
              <p:nvPr/>
            </p:nvSpPr>
            <p:spPr bwMode="auto">
              <a:xfrm>
                <a:off x="2147" y="709"/>
                <a:ext cx="318" cy="281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20"/>
              <p:cNvSpPr>
                <a:spLocks noChangeArrowheads="1"/>
              </p:cNvSpPr>
              <p:nvPr/>
            </p:nvSpPr>
            <p:spPr bwMode="auto">
              <a:xfrm rot="10800000">
                <a:off x="1104" y="723"/>
                <a:ext cx="1030" cy="2751"/>
              </a:xfrm>
              <a:prstGeom prst="homePlate">
                <a:avLst>
                  <a:gd name="adj" fmla="val 50000"/>
                </a:avLst>
              </a:prstGeom>
              <a:solidFill>
                <a:schemeClr val="bg1">
                  <a:lumMod val="85000"/>
                  <a:lumOff val="15000"/>
                </a:schemeClr>
              </a:solidFill>
              <a:ln w="57150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Oval 22"/>
              <p:cNvSpPr>
                <a:spLocks noChangeArrowheads="1"/>
              </p:cNvSpPr>
              <p:nvPr/>
            </p:nvSpPr>
            <p:spPr bwMode="auto">
              <a:xfrm>
                <a:off x="1429" y="723"/>
                <a:ext cx="545" cy="2747"/>
              </a:xfrm>
              <a:prstGeom prst="diamond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AutoShape 24"/>
              <p:cNvSpPr>
                <a:spLocks noChangeArrowheads="1"/>
              </p:cNvSpPr>
              <p:nvPr/>
            </p:nvSpPr>
            <p:spPr bwMode="auto">
              <a:xfrm>
                <a:off x="1920" y="1389"/>
                <a:ext cx="408" cy="181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AutoShape 25"/>
              <p:cNvSpPr>
                <a:spLocks noChangeArrowheads="1"/>
              </p:cNvSpPr>
              <p:nvPr/>
            </p:nvSpPr>
            <p:spPr bwMode="auto">
              <a:xfrm>
                <a:off x="1920" y="2568"/>
                <a:ext cx="408" cy="181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" name="AutoShape 26"/>
            <p:cNvSpPr>
              <a:spLocks noChangeArrowheads="1"/>
            </p:cNvSpPr>
            <p:nvPr/>
          </p:nvSpPr>
          <p:spPr bwMode="auto">
            <a:xfrm rot="-5400000">
              <a:off x="2404" y="1928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6" name="Rounded Rectangle 55"/>
          <p:cNvSpPr/>
          <p:nvPr/>
        </p:nvSpPr>
        <p:spPr>
          <a:xfrm>
            <a:off x="138069" y="2581410"/>
            <a:ext cx="1638293" cy="301394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1. PERSIAPAN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Guru </a:t>
            </a:r>
            <a:r>
              <a:rPr lang="en-US" sz="1600" dirty="0" err="1">
                <a:solidFill>
                  <a:schemeClr val="bg1"/>
                </a:solidFill>
              </a:rPr>
              <a:t>memperkenalkan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materi</a:t>
            </a:r>
            <a:r>
              <a:rPr lang="en-US" sz="1600" dirty="0">
                <a:solidFill>
                  <a:schemeClr val="bg1"/>
                </a:solidFill>
              </a:rPr>
              <a:t> dan </a:t>
            </a:r>
            <a:r>
              <a:rPr lang="en-US" sz="1600" dirty="0" err="1">
                <a:solidFill>
                  <a:schemeClr val="bg1"/>
                </a:solidFill>
              </a:rPr>
              <a:t>kasus</a:t>
            </a:r>
            <a:r>
              <a:rPr lang="en-US" sz="1600" dirty="0">
                <a:solidFill>
                  <a:schemeClr val="bg1"/>
                </a:solidFill>
              </a:rPr>
              <a:t> yang </a:t>
            </a:r>
            <a:r>
              <a:rPr lang="en-US" sz="1600" dirty="0" err="1">
                <a:solidFill>
                  <a:schemeClr val="bg1"/>
                </a:solidFill>
              </a:rPr>
              <a:t>akan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diperankan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9" name="Rounded Rectangle 50">
            <a:extLst>
              <a:ext uri="{FF2B5EF4-FFF2-40B4-BE49-F238E27FC236}">
                <a16:creationId xmlns:a16="http://schemas.microsoft.com/office/drawing/2014/main" id="{F73C4C6C-B649-48A6-A32B-AA10E2D562C4}"/>
              </a:ext>
            </a:extLst>
          </p:cNvPr>
          <p:cNvSpPr/>
          <p:nvPr/>
        </p:nvSpPr>
        <p:spPr>
          <a:xfrm>
            <a:off x="1890979" y="2720111"/>
            <a:ext cx="1842532" cy="3985489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MEMILIH PEMERAN</a:t>
            </a:r>
          </a:p>
          <a:p>
            <a:pPr algn="ctr"/>
            <a:r>
              <a:rPr lang="en-US" dirty="0"/>
              <a:t>Guru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menyilakan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yang </a:t>
            </a:r>
            <a:r>
              <a:rPr lang="en-US" dirty="0" err="1"/>
              <a:t>berminat</a:t>
            </a: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55">
            <a:extLst>
              <a:ext uri="{FF2B5EF4-FFF2-40B4-BE49-F238E27FC236}">
                <a16:creationId xmlns:a16="http://schemas.microsoft.com/office/drawing/2014/main" id="{97D85A49-7612-43EA-B79D-F527FE446628}"/>
              </a:ext>
            </a:extLst>
          </p:cNvPr>
          <p:cNvSpPr/>
          <p:nvPr/>
        </p:nvSpPr>
        <p:spPr>
          <a:xfrm>
            <a:off x="7357300" y="2378035"/>
            <a:ext cx="1648632" cy="331710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BERMAIN PERAN 1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Drama </a:t>
            </a:r>
            <a:r>
              <a:rPr lang="en-US" dirty="0" err="1">
                <a:solidFill>
                  <a:schemeClr val="bg1"/>
                </a:solidFill>
              </a:rPr>
              <a:t>dilaksanakan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spontanitas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tanpa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teks</a:t>
            </a: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76">
            <a:extLst>
              <a:ext uri="{FF2B5EF4-FFF2-40B4-BE49-F238E27FC236}">
                <a16:creationId xmlns:a16="http://schemas.microsoft.com/office/drawing/2014/main" id="{41486206-F6CD-13D9-A5B1-FB1CBC0F6FB8}"/>
              </a:ext>
            </a:extLst>
          </p:cNvPr>
          <p:cNvSpPr/>
          <p:nvPr/>
        </p:nvSpPr>
        <p:spPr>
          <a:xfrm>
            <a:off x="3879460" y="2746486"/>
            <a:ext cx="1736746" cy="3840664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MENYIAPKAN PANGGUNG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melibatkan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mendekorasi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kelas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panggung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pertunjukan</a:t>
            </a: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ight Arrow 14">
            <a:extLst>
              <a:ext uri="{FF2B5EF4-FFF2-40B4-BE49-F238E27FC236}">
                <a16:creationId xmlns:a16="http://schemas.microsoft.com/office/drawing/2014/main" id="{2D79D299-49CD-0755-250C-32FA6633232A}"/>
              </a:ext>
            </a:extLst>
          </p:cNvPr>
          <p:cNvSpPr/>
          <p:nvPr/>
        </p:nvSpPr>
        <p:spPr>
          <a:xfrm rot="8556582">
            <a:off x="1088989" y="1820203"/>
            <a:ext cx="864717" cy="404246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14">
            <a:extLst>
              <a:ext uri="{FF2B5EF4-FFF2-40B4-BE49-F238E27FC236}">
                <a16:creationId xmlns:a16="http://schemas.microsoft.com/office/drawing/2014/main" id="{F5B2C951-9E23-E9D8-3AE0-1AF31C24E56E}"/>
              </a:ext>
            </a:extLst>
          </p:cNvPr>
          <p:cNvSpPr/>
          <p:nvPr/>
        </p:nvSpPr>
        <p:spPr>
          <a:xfrm rot="7234042">
            <a:off x="2516343" y="1918289"/>
            <a:ext cx="864717" cy="404246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14">
            <a:extLst>
              <a:ext uri="{FF2B5EF4-FFF2-40B4-BE49-F238E27FC236}">
                <a16:creationId xmlns:a16="http://schemas.microsoft.com/office/drawing/2014/main" id="{A31661F1-5904-8003-A350-DAF7B8EEDB7B}"/>
              </a:ext>
            </a:extLst>
          </p:cNvPr>
          <p:cNvSpPr/>
          <p:nvPr/>
        </p:nvSpPr>
        <p:spPr>
          <a:xfrm rot="5400000">
            <a:off x="4476689" y="1886343"/>
            <a:ext cx="651822" cy="404246"/>
          </a:xfrm>
          <a:prstGeom prst="rightArrow">
            <a:avLst>
              <a:gd name="adj1" fmla="val 50001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14">
            <a:extLst>
              <a:ext uri="{FF2B5EF4-FFF2-40B4-BE49-F238E27FC236}">
                <a16:creationId xmlns:a16="http://schemas.microsoft.com/office/drawing/2014/main" id="{9E1A08B5-4F02-D0FE-F95A-28B7C223843E}"/>
              </a:ext>
            </a:extLst>
          </p:cNvPr>
          <p:cNvSpPr/>
          <p:nvPr/>
        </p:nvSpPr>
        <p:spPr>
          <a:xfrm rot="3907306">
            <a:off x="5819060" y="1959612"/>
            <a:ext cx="864717" cy="404246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14">
            <a:extLst>
              <a:ext uri="{FF2B5EF4-FFF2-40B4-BE49-F238E27FC236}">
                <a16:creationId xmlns:a16="http://schemas.microsoft.com/office/drawing/2014/main" id="{40FE8E1E-DFBF-2C45-9314-B9050BA4AC68}"/>
              </a:ext>
            </a:extLst>
          </p:cNvPr>
          <p:cNvSpPr/>
          <p:nvPr/>
        </p:nvSpPr>
        <p:spPr>
          <a:xfrm rot="1909800">
            <a:off x="6945719" y="1713654"/>
            <a:ext cx="864717" cy="404246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50">
            <a:extLst>
              <a:ext uri="{FF2B5EF4-FFF2-40B4-BE49-F238E27FC236}">
                <a16:creationId xmlns:a16="http://schemas.microsoft.com/office/drawing/2014/main" id="{39A9367B-E102-715B-FD1D-A8DCB091F2F2}"/>
              </a:ext>
            </a:extLst>
          </p:cNvPr>
          <p:cNvSpPr/>
          <p:nvPr/>
        </p:nvSpPr>
        <p:spPr>
          <a:xfrm>
            <a:off x="5740322" y="3008264"/>
            <a:ext cx="1506936" cy="331710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MEMILIH OBSERVER</a:t>
            </a:r>
          </a:p>
          <a:p>
            <a:pPr algn="ctr"/>
            <a:r>
              <a:rPr lang="en-US" dirty="0"/>
              <a:t>Guru juga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menunjuk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pengamat</a:t>
            </a: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52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05556E-6 -1.48148E-6 L -0.30226 -0.00579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" y="-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44444E-6 0.0 L 0.31961 0.0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0800000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0800000">
                                      <p:cBhvr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3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500"/>
                            </p:stCondLst>
                            <p:childTnLst>
                              <p:par>
                                <p:cTn id="8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0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56" grpId="0" animBg="1"/>
      <p:bldP spid="39" grpId="0" animBg="1"/>
      <p:bldP spid="41" grpId="0" animBg="1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087"/>
            <a:ext cx="9144000" cy="688142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05091" y="361117"/>
            <a:ext cx="7933817" cy="11595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Britannic Bold" panose="020B0903060703020204" pitchFamily="34" charset="0"/>
              </a:rPr>
              <a:t>SINTAK </a:t>
            </a:r>
            <a:r>
              <a:rPr lang="en-US" sz="2400" i="1" dirty="0">
                <a:solidFill>
                  <a:schemeClr val="tx1"/>
                </a:solidFill>
                <a:latin typeface="Britannic Bold" panose="020B0903060703020204" pitchFamily="34" charset="0"/>
              </a:rPr>
              <a:t>ROLE PLAYING</a:t>
            </a:r>
          </a:p>
          <a:p>
            <a:pPr algn="ctr"/>
            <a:endParaRPr lang="en-US" sz="2400" b="1" dirty="0"/>
          </a:p>
        </p:txBody>
      </p:sp>
      <p:grpSp>
        <p:nvGrpSpPr>
          <p:cNvPr id="33" name="Group 4"/>
          <p:cNvGrpSpPr>
            <a:grpSpLocks/>
          </p:cNvGrpSpPr>
          <p:nvPr/>
        </p:nvGrpSpPr>
        <p:grpSpPr bwMode="auto">
          <a:xfrm>
            <a:off x="4356101" y="1"/>
            <a:ext cx="2120541" cy="2953740"/>
            <a:chOff x="2472" y="709"/>
            <a:chExt cx="1686" cy="281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4" name="AutoShape 5"/>
            <p:cNvSpPr>
              <a:spLocks noChangeArrowheads="1"/>
            </p:cNvSpPr>
            <p:nvPr/>
          </p:nvSpPr>
          <p:spPr bwMode="auto">
            <a:xfrm rot="5400000" flipH="1">
              <a:off x="2404" y="1520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AutoShape 6"/>
            <p:cNvSpPr>
              <a:spLocks noChangeArrowheads="1"/>
            </p:cNvSpPr>
            <p:nvPr/>
          </p:nvSpPr>
          <p:spPr bwMode="auto">
            <a:xfrm rot="5400000" flipH="1">
              <a:off x="2404" y="2336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2834" y="709"/>
              <a:ext cx="1324" cy="2812"/>
              <a:chOff x="2834" y="709"/>
              <a:chExt cx="1324" cy="2812"/>
            </a:xfrm>
          </p:grpSpPr>
          <p:sp>
            <p:nvSpPr>
              <p:cNvPr id="37" name="AutoShape 8"/>
              <p:cNvSpPr>
                <a:spLocks noChangeArrowheads="1"/>
              </p:cNvSpPr>
              <p:nvPr/>
            </p:nvSpPr>
            <p:spPr bwMode="auto">
              <a:xfrm flipH="1">
                <a:off x="2834" y="709"/>
                <a:ext cx="318" cy="281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9"/>
              <p:cNvSpPr>
                <a:spLocks noChangeArrowheads="1"/>
              </p:cNvSpPr>
              <p:nvPr/>
            </p:nvSpPr>
            <p:spPr bwMode="auto">
              <a:xfrm rot="10800000" flipH="1">
                <a:off x="3158" y="723"/>
                <a:ext cx="1000" cy="2747"/>
              </a:xfrm>
              <a:prstGeom prst="homePlate">
                <a:avLst/>
              </a:prstGeom>
              <a:solidFill>
                <a:schemeClr val="bg1">
                  <a:lumMod val="85000"/>
                  <a:lumOff val="15000"/>
                </a:schemeClr>
              </a:solidFill>
              <a:ln w="57150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Oval 11"/>
              <p:cNvSpPr>
                <a:spLocks noChangeArrowheads="1"/>
              </p:cNvSpPr>
              <p:nvPr/>
            </p:nvSpPr>
            <p:spPr bwMode="auto">
              <a:xfrm flipH="1">
                <a:off x="3325" y="723"/>
                <a:ext cx="545" cy="2747"/>
              </a:xfrm>
              <a:prstGeom prst="flowChartDecision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AutoShape 13"/>
              <p:cNvSpPr>
                <a:spLocks noChangeArrowheads="1"/>
              </p:cNvSpPr>
              <p:nvPr/>
            </p:nvSpPr>
            <p:spPr bwMode="auto">
              <a:xfrm flipH="1">
                <a:off x="2971" y="1389"/>
                <a:ext cx="408" cy="181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AutoShape 14"/>
              <p:cNvSpPr>
                <a:spLocks noChangeArrowheads="1"/>
              </p:cNvSpPr>
              <p:nvPr/>
            </p:nvSpPr>
            <p:spPr bwMode="auto">
              <a:xfrm flipH="1">
                <a:off x="2971" y="2568"/>
                <a:ext cx="408" cy="181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4" name="Group 15"/>
          <p:cNvGrpSpPr>
            <a:grpSpLocks/>
          </p:cNvGrpSpPr>
          <p:nvPr/>
        </p:nvGrpSpPr>
        <p:grpSpPr bwMode="auto">
          <a:xfrm>
            <a:off x="2644114" y="-26180"/>
            <a:ext cx="2176553" cy="2936653"/>
            <a:chOff x="1104" y="709"/>
            <a:chExt cx="1731" cy="2812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45" name="AutoShape 16"/>
            <p:cNvSpPr>
              <a:spLocks noChangeArrowheads="1"/>
            </p:cNvSpPr>
            <p:nvPr/>
          </p:nvSpPr>
          <p:spPr bwMode="auto">
            <a:xfrm rot="-5400000">
              <a:off x="2404" y="1112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AutoShape 17"/>
            <p:cNvSpPr>
              <a:spLocks noChangeArrowheads="1"/>
            </p:cNvSpPr>
            <p:nvPr/>
          </p:nvSpPr>
          <p:spPr bwMode="auto">
            <a:xfrm rot="-5400000">
              <a:off x="2404" y="2745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7" name="Group 18"/>
            <p:cNvGrpSpPr>
              <a:grpSpLocks/>
            </p:cNvGrpSpPr>
            <p:nvPr/>
          </p:nvGrpSpPr>
          <p:grpSpPr bwMode="auto">
            <a:xfrm>
              <a:off x="1104" y="709"/>
              <a:ext cx="1361" cy="2812"/>
              <a:chOff x="1104" y="709"/>
              <a:chExt cx="1361" cy="2812"/>
            </a:xfrm>
          </p:grpSpPr>
          <p:sp>
            <p:nvSpPr>
              <p:cNvPr id="49" name="AutoShape 19"/>
              <p:cNvSpPr>
                <a:spLocks noChangeArrowheads="1"/>
              </p:cNvSpPr>
              <p:nvPr/>
            </p:nvSpPr>
            <p:spPr bwMode="auto">
              <a:xfrm>
                <a:off x="2147" y="709"/>
                <a:ext cx="318" cy="2812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20"/>
              <p:cNvSpPr>
                <a:spLocks noChangeArrowheads="1"/>
              </p:cNvSpPr>
              <p:nvPr/>
            </p:nvSpPr>
            <p:spPr bwMode="auto">
              <a:xfrm rot="10800000">
                <a:off x="1104" y="723"/>
                <a:ext cx="1030" cy="2751"/>
              </a:xfrm>
              <a:prstGeom prst="homePlate">
                <a:avLst>
                  <a:gd name="adj" fmla="val 50000"/>
                </a:avLst>
              </a:prstGeom>
              <a:solidFill>
                <a:schemeClr val="bg1">
                  <a:lumMod val="85000"/>
                  <a:lumOff val="15000"/>
                </a:schemeClr>
              </a:solidFill>
              <a:ln w="57150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Oval 22"/>
              <p:cNvSpPr>
                <a:spLocks noChangeArrowheads="1"/>
              </p:cNvSpPr>
              <p:nvPr/>
            </p:nvSpPr>
            <p:spPr bwMode="auto">
              <a:xfrm>
                <a:off x="1429" y="723"/>
                <a:ext cx="545" cy="2747"/>
              </a:xfrm>
              <a:prstGeom prst="diamond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AutoShape 24"/>
              <p:cNvSpPr>
                <a:spLocks noChangeArrowheads="1"/>
              </p:cNvSpPr>
              <p:nvPr/>
            </p:nvSpPr>
            <p:spPr bwMode="auto">
              <a:xfrm>
                <a:off x="1920" y="1389"/>
                <a:ext cx="408" cy="181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AutoShape 25"/>
              <p:cNvSpPr>
                <a:spLocks noChangeArrowheads="1"/>
              </p:cNvSpPr>
              <p:nvPr/>
            </p:nvSpPr>
            <p:spPr bwMode="auto">
              <a:xfrm>
                <a:off x="1920" y="2568"/>
                <a:ext cx="408" cy="181"/>
              </a:xfrm>
              <a:prstGeom prst="roundRect">
                <a:avLst>
                  <a:gd name="adj" fmla="val 16667"/>
                </a:avLst>
              </a:prstGeom>
              <a:solidFill>
                <a:schemeClr val="accent6">
                  <a:lumMod val="75000"/>
                </a:schemeClr>
              </a:solidFill>
              <a:ln w="5715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" name="AutoShape 26"/>
            <p:cNvSpPr>
              <a:spLocks noChangeArrowheads="1"/>
            </p:cNvSpPr>
            <p:nvPr/>
          </p:nvSpPr>
          <p:spPr bwMode="auto">
            <a:xfrm rot="-5400000">
              <a:off x="2404" y="1928"/>
              <a:ext cx="499" cy="36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33333"/>
            </a:solidFill>
            <a:ln w="571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6" name="Rounded Rectangle 55"/>
          <p:cNvSpPr/>
          <p:nvPr/>
        </p:nvSpPr>
        <p:spPr>
          <a:xfrm>
            <a:off x="308440" y="2487980"/>
            <a:ext cx="2028762" cy="417425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DISKUSI DAN EVALUASI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penyimpangan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guru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menghentikan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drama,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ajaklah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duduk Bersama dan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mendiskusikan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permainan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mengevaluasinya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1" name="Rounded Rectangle 55">
            <a:extLst>
              <a:ext uri="{FF2B5EF4-FFF2-40B4-BE49-F238E27FC236}">
                <a16:creationId xmlns:a16="http://schemas.microsoft.com/office/drawing/2014/main" id="{97D85A49-7612-43EA-B79D-F527FE446628}"/>
              </a:ext>
            </a:extLst>
          </p:cNvPr>
          <p:cNvSpPr/>
          <p:nvPr/>
        </p:nvSpPr>
        <p:spPr>
          <a:xfrm>
            <a:off x="6686685" y="2362200"/>
            <a:ext cx="2292620" cy="4478712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BERBAGI PENGALAMAN DAN MENYIMPULKAN</a:t>
            </a:r>
          </a:p>
          <a:p>
            <a:pPr algn="ctr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cerita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realita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saatnya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Guru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mengajak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 play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yang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menyimpulkan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meteri</a:t>
            </a:r>
            <a:endParaRPr lang="en-ID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76">
            <a:extLst>
              <a:ext uri="{FF2B5EF4-FFF2-40B4-BE49-F238E27FC236}">
                <a16:creationId xmlns:a16="http://schemas.microsoft.com/office/drawing/2014/main" id="{41486206-F6CD-13D9-A5B1-FB1CBC0F6FB8}"/>
              </a:ext>
            </a:extLst>
          </p:cNvPr>
          <p:cNvSpPr/>
          <p:nvPr/>
        </p:nvSpPr>
        <p:spPr>
          <a:xfrm>
            <a:off x="2515499" y="2750249"/>
            <a:ext cx="2003696" cy="3840664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MENGULANGI DRAMA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diskusi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bermain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Kembali dan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biasanmya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drama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ight Arrow 14">
            <a:extLst>
              <a:ext uri="{FF2B5EF4-FFF2-40B4-BE49-F238E27FC236}">
                <a16:creationId xmlns:a16="http://schemas.microsoft.com/office/drawing/2014/main" id="{2D79D299-49CD-0755-250C-32FA6633232A}"/>
              </a:ext>
            </a:extLst>
          </p:cNvPr>
          <p:cNvSpPr/>
          <p:nvPr/>
        </p:nvSpPr>
        <p:spPr>
          <a:xfrm rot="8556582">
            <a:off x="1088989" y="1820203"/>
            <a:ext cx="864717" cy="404246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14">
            <a:extLst>
              <a:ext uri="{FF2B5EF4-FFF2-40B4-BE49-F238E27FC236}">
                <a16:creationId xmlns:a16="http://schemas.microsoft.com/office/drawing/2014/main" id="{F5B2C951-9E23-E9D8-3AE0-1AF31C24E56E}"/>
              </a:ext>
            </a:extLst>
          </p:cNvPr>
          <p:cNvSpPr/>
          <p:nvPr/>
        </p:nvSpPr>
        <p:spPr>
          <a:xfrm rot="5648362">
            <a:off x="2938391" y="1933358"/>
            <a:ext cx="864717" cy="404246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14">
            <a:extLst>
              <a:ext uri="{FF2B5EF4-FFF2-40B4-BE49-F238E27FC236}">
                <a16:creationId xmlns:a16="http://schemas.microsoft.com/office/drawing/2014/main" id="{A31661F1-5904-8003-A350-DAF7B8EEDB7B}"/>
              </a:ext>
            </a:extLst>
          </p:cNvPr>
          <p:cNvSpPr/>
          <p:nvPr/>
        </p:nvSpPr>
        <p:spPr>
          <a:xfrm rot="5400000">
            <a:off x="5319740" y="1943261"/>
            <a:ext cx="651822" cy="404246"/>
          </a:xfrm>
          <a:prstGeom prst="rightArrow">
            <a:avLst>
              <a:gd name="adj1" fmla="val 50001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14">
            <a:extLst>
              <a:ext uri="{FF2B5EF4-FFF2-40B4-BE49-F238E27FC236}">
                <a16:creationId xmlns:a16="http://schemas.microsoft.com/office/drawing/2014/main" id="{9E1A08B5-4F02-D0FE-F95A-28B7C223843E}"/>
              </a:ext>
            </a:extLst>
          </p:cNvPr>
          <p:cNvSpPr/>
          <p:nvPr/>
        </p:nvSpPr>
        <p:spPr>
          <a:xfrm rot="3907306">
            <a:off x="7183512" y="1739738"/>
            <a:ext cx="648527" cy="404246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50">
            <a:extLst>
              <a:ext uri="{FF2B5EF4-FFF2-40B4-BE49-F238E27FC236}">
                <a16:creationId xmlns:a16="http://schemas.microsoft.com/office/drawing/2014/main" id="{39A9367B-E102-715B-FD1D-A8DCB091F2F2}"/>
              </a:ext>
            </a:extLst>
          </p:cNvPr>
          <p:cNvSpPr/>
          <p:nvPr/>
        </p:nvSpPr>
        <p:spPr>
          <a:xfrm>
            <a:off x="4712144" y="2802757"/>
            <a:ext cx="1846073" cy="3764297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DISKUSI DAN EVALUASI 2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Guru 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mengarahkan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realita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27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05556E-6 -1.48148E-6 L -0.30226 -0.00579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" y="-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4.44444E-6 0.0 L 0.31961 0.0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0800000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0800000">
                                      <p:cBhvr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3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56" grpId="0" animBg="1"/>
      <p:bldP spid="41" grpId="0" animBg="1"/>
      <p:bldP spid="3" grpId="0" animBg="1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6903" y="31652"/>
            <a:ext cx="1886989" cy="153606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1219200"/>
            <a:ext cx="228600" cy="5334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114800" y="1219200"/>
            <a:ext cx="228600" cy="5334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253447" y="3082682"/>
            <a:ext cx="228600" cy="5334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758397" y="3082682"/>
            <a:ext cx="228600" cy="5334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352800" y="304800"/>
            <a:ext cx="4953000" cy="10668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/>
              <a:t>TUJUAN METODE</a:t>
            </a:r>
            <a:endParaRPr lang="en-US" sz="2000" b="1" i="1" dirty="0"/>
          </a:p>
          <a:p>
            <a:endParaRPr lang="en-US" sz="2000" b="1" dirty="0"/>
          </a:p>
          <a:p>
            <a:r>
              <a:rPr lang="en-US" sz="2000" b="1" i="1" dirty="0"/>
              <a:t>ROLE PLAYING</a:t>
            </a:r>
          </a:p>
        </p:txBody>
      </p:sp>
      <p:sp>
        <p:nvSpPr>
          <p:cNvPr id="5" name="Oval 4"/>
          <p:cNvSpPr/>
          <p:nvPr/>
        </p:nvSpPr>
        <p:spPr>
          <a:xfrm>
            <a:off x="7543800" y="76200"/>
            <a:ext cx="1524000" cy="14478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28599" y="3533532"/>
            <a:ext cx="8724901" cy="263866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337291" y="3814670"/>
            <a:ext cx="2137429" cy="215894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4. </a:t>
            </a:r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dan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siswa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674164" y="3773395"/>
            <a:ext cx="2230678" cy="215894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3. </a:t>
            </a:r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kepekaan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228599" y="1766766"/>
            <a:ext cx="6096001" cy="13716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7848600" y="381000"/>
            <a:ext cx="914400" cy="9144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flipV="1">
            <a:off x="3352800" y="838200"/>
            <a:ext cx="5410200" cy="4571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69391" y="1957118"/>
            <a:ext cx="2237004" cy="9906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1.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konkret</a:t>
            </a:r>
            <a:r>
              <a:rPr lang="en-US" dirty="0"/>
              <a:t> </a:t>
            </a:r>
            <a:endParaRPr lang="en-US" sz="1400" dirty="0"/>
          </a:p>
        </p:txBody>
      </p:sp>
      <p:sp>
        <p:nvSpPr>
          <p:cNvPr id="33" name="Rounded Rectangle 32"/>
          <p:cNvSpPr/>
          <p:nvPr/>
        </p:nvSpPr>
        <p:spPr>
          <a:xfrm>
            <a:off x="3119722" y="1992558"/>
            <a:ext cx="2904556" cy="9906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2. </a:t>
            </a:r>
            <a:r>
              <a:rPr lang="en-US" dirty="0" err="1"/>
              <a:t>Mengilustrasikan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id-ID" sz="2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3BF938-E424-5F54-681D-93C2966960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21" y="363415"/>
            <a:ext cx="1028701" cy="102870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A48C035-1402-548D-36AF-2BD6AD9EE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544" y="282491"/>
            <a:ext cx="1252298" cy="1252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ounded Rectangle 16">
            <a:extLst>
              <a:ext uri="{FF2B5EF4-FFF2-40B4-BE49-F238E27FC236}">
                <a16:creationId xmlns:a16="http://schemas.microsoft.com/office/drawing/2014/main" id="{790771C7-FD0B-8948-6BAA-CC2FE1FC1514}"/>
              </a:ext>
            </a:extLst>
          </p:cNvPr>
          <p:cNvSpPr/>
          <p:nvPr/>
        </p:nvSpPr>
        <p:spPr>
          <a:xfrm>
            <a:off x="5907170" y="3773394"/>
            <a:ext cx="2703429" cy="215894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5.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yang </a:t>
            </a:r>
            <a:r>
              <a:rPr lang="en-US" dirty="0" err="1"/>
              <a:t>tersembunyi</a:t>
            </a:r>
            <a:r>
              <a:rPr lang="en-US" dirty="0"/>
              <a:t> </a:t>
            </a:r>
            <a:r>
              <a:rPr lang="en-US" dirty="0" err="1"/>
              <a:t>dibalik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  <p:pic>
        <p:nvPicPr>
          <p:cNvPr id="18" name="Picture 8" descr="Suku Bangsa Di Indonesia dan Daerahnya Lengkap | dosenpintar.com">
            <a:extLst>
              <a:ext uri="{FF2B5EF4-FFF2-40B4-BE49-F238E27FC236}">
                <a16:creationId xmlns:a16="http://schemas.microsoft.com/office/drawing/2014/main" id="{3CD3B862-C484-3C6B-81C5-92FA6EE67A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39"/>
          <a:stretch/>
        </p:blipFill>
        <p:spPr bwMode="auto">
          <a:xfrm>
            <a:off x="6664220" y="1842036"/>
            <a:ext cx="2124269" cy="1447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26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85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385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38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38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500"/>
                            </p:stCondLst>
                            <p:childTnLst>
                              <p:par>
                                <p:cTn id="72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5" grpId="0" animBg="1"/>
      <p:bldP spid="26" grpId="0" animBg="1"/>
      <p:bldP spid="6" grpId="0" animBg="1"/>
      <p:bldP spid="5" grpId="0" animBg="1"/>
      <p:bldP spid="9" grpId="0" animBg="1"/>
      <p:bldP spid="14" grpId="0" animBg="1"/>
      <p:bldP spid="17" grpId="0" animBg="1"/>
      <p:bldP spid="24" grpId="0" animBg="1"/>
      <p:bldP spid="27" grpId="0" animBg="1"/>
      <p:bldP spid="28" grpId="0" animBg="1"/>
      <p:bldP spid="31" grpId="0" animBg="1"/>
      <p:bldP spid="33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5136" y="200691"/>
            <a:ext cx="8529653" cy="6657309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2133600"/>
            <a:ext cx="685800" cy="381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57200" y="1295400"/>
            <a:ext cx="609600" cy="27432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8153400" y="3810000"/>
            <a:ext cx="609600" cy="274320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696200" y="5334000"/>
            <a:ext cx="1447800" cy="1447800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848600" y="5486400"/>
            <a:ext cx="914400" cy="9144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55"/>
          <p:cNvGrpSpPr>
            <a:grpSpLocks/>
          </p:cNvGrpSpPr>
          <p:nvPr/>
        </p:nvGrpSpPr>
        <p:grpSpPr bwMode="auto">
          <a:xfrm rot="5400000">
            <a:off x="-4838224" y="652579"/>
            <a:ext cx="11043656" cy="2590800"/>
            <a:chOff x="-110" y="1762"/>
            <a:chExt cx="6214" cy="142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3" name="Group 156"/>
            <p:cNvGrpSpPr>
              <a:grpSpLocks/>
            </p:cNvGrpSpPr>
            <p:nvPr/>
          </p:nvGrpSpPr>
          <p:grpSpPr bwMode="auto">
            <a:xfrm rot="-5400000">
              <a:off x="3656" y="736"/>
              <a:ext cx="1421" cy="3474"/>
              <a:chOff x="95" y="881"/>
              <a:chExt cx="1421" cy="3474"/>
            </a:xfrm>
          </p:grpSpPr>
          <p:sp>
            <p:nvSpPr>
              <p:cNvPr id="37" name="AutoShape 164"/>
              <p:cNvSpPr>
                <a:spLocks noChangeArrowheads="1"/>
              </p:cNvSpPr>
              <p:nvPr/>
            </p:nvSpPr>
            <p:spPr bwMode="auto">
              <a:xfrm>
                <a:off x="956" y="881"/>
                <a:ext cx="182" cy="773"/>
              </a:xfrm>
              <a:prstGeom prst="roundRect">
                <a:avLst>
                  <a:gd name="adj" fmla="val 16667"/>
                </a:avLst>
              </a:prstGeom>
              <a:solidFill>
                <a:srgbClr val="FFFF00"/>
              </a:solidFill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" name="Group 157"/>
              <p:cNvGrpSpPr>
                <a:grpSpLocks/>
              </p:cNvGrpSpPr>
              <p:nvPr/>
            </p:nvGrpSpPr>
            <p:grpSpPr bwMode="auto">
              <a:xfrm>
                <a:off x="95" y="1613"/>
                <a:ext cx="1421" cy="2742"/>
                <a:chOff x="2998" y="1749"/>
                <a:chExt cx="1421" cy="2742"/>
              </a:xfrm>
            </p:grpSpPr>
            <p:sp>
              <p:nvSpPr>
                <p:cNvPr id="38" name="AutoShape 158"/>
                <p:cNvSpPr>
                  <a:spLocks noChangeArrowheads="1"/>
                </p:cNvSpPr>
                <p:nvPr/>
              </p:nvSpPr>
              <p:spPr bwMode="auto">
                <a:xfrm>
                  <a:off x="2998" y="1749"/>
                  <a:ext cx="1421" cy="274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AutoShape 159"/>
                <p:cNvSpPr>
                  <a:spLocks noChangeArrowheads="1"/>
                </p:cNvSpPr>
                <p:nvPr/>
              </p:nvSpPr>
              <p:spPr bwMode="auto">
                <a:xfrm>
                  <a:off x="3137" y="1834"/>
                  <a:ext cx="1249" cy="257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6">
                    <a:lumMod val="75000"/>
                  </a:schemeClr>
                </a:solidFill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9" name="Group 165"/>
            <p:cNvGrpSpPr>
              <a:grpSpLocks/>
            </p:cNvGrpSpPr>
            <p:nvPr/>
          </p:nvGrpSpPr>
          <p:grpSpPr bwMode="auto">
            <a:xfrm rot="5400000" flipH="1">
              <a:off x="775" y="1052"/>
              <a:ext cx="1180" cy="2949"/>
              <a:chOff x="158" y="1071"/>
              <a:chExt cx="1180" cy="2949"/>
            </a:xfrm>
          </p:grpSpPr>
          <p:grpSp>
            <p:nvGrpSpPr>
              <p:cNvPr id="11" name="Group 166"/>
              <p:cNvGrpSpPr>
                <a:grpSpLocks/>
              </p:cNvGrpSpPr>
              <p:nvPr/>
            </p:nvGrpSpPr>
            <p:grpSpPr bwMode="auto">
              <a:xfrm>
                <a:off x="158" y="1661"/>
                <a:ext cx="1180" cy="2359"/>
                <a:chOff x="3061" y="1797"/>
                <a:chExt cx="1180" cy="2359"/>
              </a:xfrm>
            </p:grpSpPr>
            <p:sp>
              <p:nvSpPr>
                <p:cNvPr id="31" name="AutoShape 167"/>
                <p:cNvSpPr>
                  <a:spLocks noChangeArrowheads="1"/>
                </p:cNvSpPr>
                <p:nvPr/>
              </p:nvSpPr>
              <p:spPr bwMode="auto">
                <a:xfrm>
                  <a:off x="3061" y="1797"/>
                  <a:ext cx="1180" cy="2268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AutoShape 168"/>
                <p:cNvSpPr>
                  <a:spLocks noChangeArrowheads="1"/>
                </p:cNvSpPr>
                <p:nvPr/>
              </p:nvSpPr>
              <p:spPr bwMode="auto">
                <a:xfrm>
                  <a:off x="3152" y="1842"/>
                  <a:ext cx="998" cy="1951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AutoShape 169"/>
                <p:cNvSpPr>
                  <a:spLocks noChangeArrowheads="1"/>
                </p:cNvSpPr>
                <p:nvPr/>
              </p:nvSpPr>
              <p:spPr bwMode="auto">
                <a:xfrm>
                  <a:off x="3333" y="3884"/>
                  <a:ext cx="182" cy="272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AutoShape 170"/>
                <p:cNvSpPr>
                  <a:spLocks noChangeArrowheads="1"/>
                </p:cNvSpPr>
                <p:nvPr/>
              </p:nvSpPr>
              <p:spPr bwMode="auto">
                <a:xfrm>
                  <a:off x="3560" y="3884"/>
                  <a:ext cx="182" cy="272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AutoShape 171"/>
                <p:cNvSpPr>
                  <a:spLocks noChangeArrowheads="1"/>
                </p:cNvSpPr>
                <p:nvPr/>
              </p:nvSpPr>
              <p:spPr bwMode="auto">
                <a:xfrm>
                  <a:off x="3787" y="3884"/>
                  <a:ext cx="182" cy="272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9" name="AutoShape 172"/>
              <p:cNvSpPr>
                <a:spLocks noChangeArrowheads="1"/>
              </p:cNvSpPr>
              <p:nvPr/>
            </p:nvSpPr>
            <p:spPr bwMode="auto">
              <a:xfrm>
                <a:off x="476" y="1071"/>
                <a:ext cx="182" cy="816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AutoShape 173"/>
              <p:cNvSpPr>
                <a:spLocks noChangeArrowheads="1"/>
              </p:cNvSpPr>
              <p:nvPr/>
            </p:nvSpPr>
            <p:spPr bwMode="auto">
              <a:xfrm>
                <a:off x="839" y="1071"/>
                <a:ext cx="182" cy="816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" name="Oval 4"/>
          <p:cNvSpPr/>
          <p:nvPr/>
        </p:nvSpPr>
        <p:spPr>
          <a:xfrm>
            <a:off x="-76200" y="152400"/>
            <a:ext cx="1600200" cy="16002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28600" y="381000"/>
            <a:ext cx="1219200" cy="12192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676400" y="840769"/>
            <a:ext cx="4503136" cy="1373792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0000"/>
                </a:solidFill>
                <a:latin typeface="Cooper Std Black" pitchFamily="18" charset="0"/>
              </a:rPr>
              <a:t>KEUNGGULAN METODE </a:t>
            </a:r>
            <a:r>
              <a:rPr lang="en-US" sz="2400" b="1" i="1" dirty="0">
                <a:solidFill>
                  <a:srgbClr val="FF0000"/>
                </a:solidFill>
                <a:latin typeface="Cooper Std Black" pitchFamily="18" charset="0"/>
              </a:rPr>
              <a:t>ROLE PLAYING</a:t>
            </a:r>
          </a:p>
          <a:p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-76200" y="2667000"/>
            <a:ext cx="1600200" cy="16002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4" name="Oval 43"/>
          <p:cNvSpPr/>
          <p:nvPr/>
        </p:nvSpPr>
        <p:spPr>
          <a:xfrm>
            <a:off x="228600" y="2895600"/>
            <a:ext cx="1219200" cy="12192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55"/>
          <p:cNvGrpSpPr>
            <a:grpSpLocks/>
          </p:cNvGrpSpPr>
          <p:nvPr/>
        </p:nvGrpSpPr>
        <p:grpSpPr bwMode="auto">
          <a:xfrm rot="5400000">
            <a:off x="1852714" y="2321268"/>
            <a:ext cx="10506934" cy="4349067"/>
            <a:chOff x="-108" y="1661"/>
            <a:chExt cx="5912" cy="152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15" name="Group 156"/>
            <p:cNvGrpSpPr>
              <a:grpSpLocks/>
            </p:cNvGrpSpPr>
            <p:nvPr/>
          </p:nvGrpSpPr>
          <p:grpSpPr bwMode="auto">
            <a:xfrm rot="-5400000">
              <a:off x="3135" y="515"/>
              <a:ext cx="1524" cy="3815"/>
              <a:chOff x="99" y="236"/>
              <a:chExt cx="1524" cy="3815"/>
            </a:xfrm>
          </p:grpSpPr>
          <p:sp>
            <p:nvSpPr>
              <p:cNvPr id="56" name="AutoShape 164"/>
              <p:cNvSpPr>
                <a:spLocks noChangeArrowheads="1"/>
              </p:cNvSpPr>
              <p:nvPr/>
            </p:nvSpPr>
            <p:spPr bwMode="auto">
              <a:xfrm>
                <a:off x="1027" y="236"/>
                <a:ext cx="182" cy="1415"/>
              </a:xfrm>
              <a:prstGeom prst="roundRect">
                <a:avLst>
                  <a:gd name="adj" fmla="val 16667"/>
                </a:avLst>
              </a:prstGeom>
              <a:solidFill>
                <a:srgbClr val="FFFF00"/>
              </a:solidFill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" name="Group 157"/>
              <p:cNvGrpSpPr>
                <a:grpSpLocks/>
              </p:cNvGrpSpPr>
              <p:nvPr/>
            </p:nvGrpSpPr>
            <p:grpSpPr bwMode="auto">
              <a:xfrm>
                <a:off x="99" y="1309"/>
                <a:ext cx="1524" cy="2742"/>
                <a:chOff x="3002" y="1445"/>
                <a:chExt cx="1524" cy="2742"/>
              </a:xfrm>
            </p:grpSpPr>
            <p:sp>
              <p:nvSpPr>
                <p:cNvPr id="58" name="AutoShape 158"/>
                <p:cNvSpPr>
                  <a:spLocks noChangeArrowheads="1"/>
                </p:cNvSpPr>
                <p:nvPr/>
              </p:nvSpPr>
              <p:spPr bwMode="auto">
                <a:xfrm>
                  <a:off x="3002" y="1445"/>
                  <a:ext cx="1524" cy="2742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AutoShape 159"/>
                <p:cNvSpPr>
                  <a:spLocks noChangeArrowheads="1"/>
                </p:cNvSpPr>
                <p:nvPr/>
              </p:nvSpPr>
              <p:spPr bwMode="auto">
                <a:xfrm>
                  <a:off x="3068" y="1531"/>
                  <a:ext cx="1376" cy="257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6">
                    <a:lumMod val="75000"/>
                  </a:schemeClr>
                </a:solidFill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9" name="Group 165"/>
            <p:cNvGrpSpPr>
              <a:grpSpLocks/>
            </p:cNvGrpSpPr>
            <p:nvPr/>
          </p:nvGrpSpPr>
          <p:grpSpPr bwMode="auto">
            <a:xfrm rot="5400000" flipH="1">
              <a:off x="777" y="1054"/>
              <a:ext cx="1180" cy="2949"/>
              <a:chOff x="158" y="1071"/>
              <a:chExt cx="1180" cy="2949"/>
            </a:xfrm>
          </p:grpSpPr>
          <p:grpSp>
            <p:nvGrpSpPr>
              <p:cNvPr id="20" name="Group 166"/>
              <p:cNvGrpSpPr>
                <a:grpSpLocks/>
              </p:cNvGrpSpPr>
              <p:nvPr/>
            </p:nvGrpSpPr>
            <p:grpSpPr bwMode="auto">
              <a:xfrm>
                <a:off x="158" y="1661"/>
                <a:ext cx="1180" cy="2359"/>
                <a:chOff x="3061" y="1797"/>
                <a:chExt cx="1180" cy="2359"/>
              </a:xfrm>
            </p:grpSpPr>
            <p:sp>
              <p:nvSpPr>
                <p:cNvPr id="51" name="AutoShape 167"/>
                <p:cNvSpPr>
                  <a:spLocks noChangeArrowheads="1"/>
                </p:cNvSpPr>
                <p:nvPr/>
              </p:nvSpPr>
              <p:spPr bwMode="auto">
                <a:xfrm>
                  <a:off x="3061" y="1797"/>
                  <a:ext cx="1180" cy="2268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AutoShape 168"/>
                <p:cNvSpPr>
                  <a:spLocks noChangeArrowheads="1"/>
                </p:cNvSpPr>
                <p:nvPr/>
              </p:nvSpPr>
              <p:spPr bwMode="auto">
                <a:xfrm>
                  <a:off x="3152" y="1842"/>
                  <a:ext cx="998" cy="1951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AutoShape 169"/>
                <p:cNvSpPr>
                  <a:spLocks noChangeArrowheads="1"/>
                </p:cNvSpPr>
                <p:nvPr/>
              </p:nvSpPr>
              <p:spPr bwMode="auto">
                <a:xfrm>
                  <a:off x="3333" y="3884"/>
                  <a:ext cx="182" cy="272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AutoShape 170"/>
                <p:cNvSpPr>
                  <a:spLocks noChangeArrowheads="1"/>
                </p:cNvSpPr>
                <p:nvPr/>
              </p:nvSpPr>
              <p:spPr bwMode="auto">
                <a:xfrm>
                  <a:off x="3560" y="3884"/>
                  <a:ext cx="182" cy="272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AutoShape 171"/>
                <p:cNvSpPr>
                  <a:spLocks noChangeArrowheads="1"/>
                </p:cNvSpPr>
                <p:nvPr/>
              </p:nvSpPr>
              <p:spPr bwMode="auto">
                <a:xfrm>
                  <a:off x="3787" y="3884"/>
                  <a:ext cx="182" cy="272"/>
                </a:xfrm>
                <a:prstGeom prst="roundRect">
                  <a:avLst>
                    <a:gd name="adj" fmla="val 16667"/>
                  </a:avLst>
                </a:prstGeom>
                <a:noFill/>
                <a:ln w="9525" algn="ctr">
                  <a:noFill/>
                  <a:round/>
                  <a:headEnd/>
                  <a:tailEnd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9" name="AutoShape 172"/>
              <p:cNvSpPr>
                <a:spLocks noChangeArrowheads="1"/>
              </p:cNvSpPr>
              <p:nvPr/>
            </p:nvSpPr>
            <p:spPr bwMode="auto">
              <a:xfrm>
                <a:off x="476" y="1071"/>
                <a:ext cx="182" cy="816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173"/>
              <p:cNvSpPr>
                <a:spLocks noChangeArrowheads="1"/>
              </p:cNvSpPr>
              <p:nvPr/>
            </p:nvSpPr>
            <p:spPr bwMode="auto">
              <a:xfrm>
                <a:off x="839" y="1071"/>
                <a:ext cx="182" cy="816"/>
              </a:xfrm>
              <a:prstGeom prst="roundRect">
                <a:avLst>
                  <a:gd name="adj" fmla="val 16667"/>
                </a:avLst>
              </a:prstGeom>
              <a:no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" name="Rounded Rectangle 15"/>
          <p:cNvSpPr/>
          <p:nvPr/>
        </p:nvSpPr>
        <p:spPr>
          <a:xfrm>
            <a:off x="2171354" y="2367402"/>
            <a:ext cx="4572535" cy="4185797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dirty="0" err="1">
                <a:solidFill>
                  <a:schemeClr val="bg1"/>
                </a:solidFill>
              </a:rPr>
              <a:t>Melatih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siswa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memahami</a:t>
            </a:r>
            <a:r>
              <a:rPr lang="en-US" dirty="0">
                <a:solidFill>
                  <a:schemeClr val="bg1"/>
                </a:solidFill>
              </a:rPr>
              <a:t> dan </a:t>
            </a:r>
            <a:r>
              <a:rPr lang="en-US" dirty="0" err="1">
                <a:solidFill>
                  <a:schemeClr val="bg1"/>
                </a:solidFill>
              </a:rPr>
              <a:t>mengingat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materi</a:t>
            </a: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bg1"/>
                </a:solidFill>
              </a:rPr>
              <a:t>Siswa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terlatih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berinisiatif</a:t>
            </a:r>
            <a:r>
              <a:rPr lang="en-US" dirty="0">
                <a:solidFill>
                  <a:schemeClr val="bg1"/>
                </a:solidFill>
              </a:rPr>
              <a:t> dan </a:t>
            </a:r>
            <a:r>
              <a:rPr lang="en-US" dirty="0" err="1">
                <a:solidFill>
                  <a:schemeClr val="bg1"/>
                </a:solidFill>
              </a:rPr>
              <a:t>berkreatif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bg1"/>
                </a:solidFill>
              </a:rPr>
              <a:t>Menyalurkan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bakat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siswa</a:t>
            </a: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bg1"/>
                </a:solidFill>
              </a:rPr>
              <a:t>Melatih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kerja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sama</a:t>
            </a: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bg1"/>
                </a:solidFill>
              </a:rPr>
              <a:t>membiasakan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menerima</a:t>
            </a:r>
            <a:r>
              <a:rPr lang="en-US" dirty="0">
                <a:solidFill>
                  <a:schemeClr val="bg1"/>
                </a:solidFill>
              </a:rPr>
              <a:t> dan </a:t>
            </a:r>
            <a:r>
              <a:rPr lang="en-US" dirty="0" err="1">
                <a:solidFill>
                  <a:schemeClr val="bg1"/>
                </a:solidFill>
              </a:rPr>
              <a:t>berbagi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tanggung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jawab</a:t>
            </a: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 err="1">
                <a:solidFill>
                  <a:schemeClr val="bg1"/>
                </a:solidFill>
              </a:rPr>
              <a:t>Melatih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keterampilan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berbicara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ID" sz="2400" dirty="0">
              <a:solidFill>
                <a:schemeClr val="bg1"/>
              </a:solidFill>
              <a:latin typeface="Rockwell Condensed" panose="02060603050405020104" pitchFamily="18" charset="0"/>
            </a:endParaRPr>
          </a:p>
        </p:txBody>
      </p:sp>
      <p:sp>
        <p:nvSpPr>
          <p:cNvPr id="61" name="Pentagon 60"/>
          <p:cNvSpPr/>
          <p:nvPr/>
        </p:nvSpPr>
        <p:spPr>
          <a:xfrm rot="10800000">
            <a:off x="6172200" y="4114800"/>
            <a:ext cx="2209800" cy="381000"/>
          </a:xfrm>
          <a:prstGeom prst="homePlat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>
            <a:hlinkClick r:id="rId4" action="ppaction://hlinkpres?slideindex=17&amp;slidetitle=Slide 17"/>
          </p:cNvPr>
          <p:cNvSpPr/>
          <p:nvPr/>
        </p:nvSpPr>
        <p:spPr>
          <a:xfrm>
            <a:off x="0" y="6172200"/>
            <a:ext cx="1447800" cy="5334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>
                <a:solidFill>
                  <a:srgbClr val="FF0000"/>
                </a:solidFill>
              </a:rPr>
              <a:t>Kembali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85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385" decel="100000"/>
                                        <p:tgtEl>
                                          <p:spTgt spid="4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385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385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obotz Restor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s_Ques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385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385" decel="100000"/>
                                        <p:tgtEl>
                                          <p:spTgt spid="4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385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385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385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385" decel="100000"/>
                                        <p:tgtEl>
                                          <p:spTgt spid="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385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385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385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385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3" dur="385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5" dur="385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300"/>
                            </p:stCondLst>
                            <p:childTnLst>
                              <p:par>
                                <p:cTn id="8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385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385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3" dur="385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5" dur="385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3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800"/>
                            </p:stCondLst>
                            <p:childTnLst>
                              <p:par>
                                <p:cTn id="104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obotz Restor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7300"/>
                            </p:stCondLst>
                            <p:childTnLst>
                              <p:par>
                                <p:cTn id="109" presetID="8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s_Ques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800"/>
                            </p:stCondLst>
                            <p:childTnLst>
                              <p:par>
                                <p:cTn id="11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8800"/>
                            </p:stCondLst>
                            <p:childTnLst>
                              <p:par>
                                <p:cTn id="11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9800"/>
                            </p:stCondLst>
                            <p:childTnLst>
                              <p:par>
                                <p:cTn id="126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800"/>
                            </p:stCondLst>
                            <p:childTnLst>
                              <p:par>
                                <p:cTn id="133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1800"/>
                            </p:stCondLst>
                            <p:childTnLst>
                              <p:par>
                                <p:cTn id="14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2800"/>
                            </p:stCondLst>
                            <p:childTnLst>
                              <p:par>
                                <p:cTn id="14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13" grpId="0" animBg="1"/>
      <p:bldP spid="12" grpId="0" animBg="1"/>
      <p:bldP spid="18" grpId="0" animBg="1"/>
      <p:bldP spid="5" grpId="0" animBg="1"/>
      <p:bldP spid="5" grpId="1" animBg="1"/>
      <p:bldP spid="40" grpId="0" animBg="1"/>
      <p:bldP spid="43" grpId="0" animBg="1"/>
      <p:bldP spid="43" grpId="1" animBg="1"/>
      <p:bldP spid="44" grpId="0" animBg="1"/>
      <p:bldP spid="61" grpId="0" animBg="1"/>
      <p:bldP spid="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057399" y="304800"/>
            <a:ext cx="3733799" cy="914400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Above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PENUGASAN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4449" y="2085316"/>
            <a:ext cx="7772400" cy="3401084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scene3d>
            <a:camera prst="perspectiveAbove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CARILAH JURNAL PENELITIAN YANG MEMBAHAS TENTANG PENGAPLIKASIAN METODE </a:t>
            </a:r>
            <a:r>
              <a:rPr lang="en-US" sz="2400" b="1" i="1" dirty="0"/>
              <a:t>ROLE PLAYING </a:t>
            </a:r>
            <a:r>
              <a:rPr lang="en-US" sz="2400" b="1" dirty="0"/>
              <a:t>PADA MATA PELAJARAN BAHASA INDONESIA TINGKAT SMP/MTs ATAUPUN SMA/MA DAN PRESENTASIKAN PROSES DAN HASILNYA SECARA BERKELOMPOK!  </a:t>
            </a:r>
          </a:p>
          <a:p>
            <a:pPr algn="ctr"/>
            <a:endParaRPr lang="en-US" sz="24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3901696" y="5687987"/>
            <a:ext cx="4876800" cy="838200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perspectiveAbove"/>
            <a:lightRig rig="threePt" dir="t"/>
          </a:scene3d>
          <a:sp3d>
            <a:bevelT prst="relaxedInset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bg1"/>
                </a:solidFill>
              </a:rPr>
              <a:t>TERIM</a:t>
            </a:r>
            <a:r>
              <a:rPr lang="en-US" b="1" dirty="0">
                <a:solidFill>
                  <a:schemeClr val="bg1"/>
                </a:solidFill>
              </a:rPr>
              <a:t>A KASIH</a:t>
            </a:r>
            <a:endParaRPr lang="id-ID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10200" y="76200"/>
            <a:ext cx="3733800" cy="152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19800" y="838200"/>
            <a:ext cx="3733800" cy="1524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053190" y="0"/>
            <a:ext cx="152400" cy="2819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8458200" y="533400"/>
            <a:ext cx="152400" cy="35814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8291390">
            <a:off x="7688451" y="5187594"/>
            <a:ext cx="2133600" cy="1524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8291390">
            <a:off x="6865748" y="6394805"/>
            <a:ext cx="2133600" cy="152400"/>
          </a:xfrm>
          <a:prstGeom prst="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36"/>
          <p:cNvGrpSpPr>
            <a:grpSpLocks/>
          </p:cNvGrpSpPr>
          <p:nvPr/>
        </p:nvGrpSpPr>
        <p:grpSpPr bwMode="auto">
          <a:xfrm>
            <a:off x="-152400" y="0"/>
            <a:ext cx="2733675" cy="1524000"/>
            <a:chOff x="793" y="1298"/>
            <a:chExt cx="2586" cy="1543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24" name="Group 137"/>
            <p:cNvGrpSpPr>
              <a:grpSpLocks/>
            </p:cNvGrpSpPr>
            <p:nvPr/>
          </p:nvGrpSpPr>
          <p:grpSpPr bwMode="auto">
            <a:xfrm>
              <a:off x="2608" y="1298"/>
              <a:ext cx="771" cy="1543"/>
              <a:chOff x="2608" y="1298"/>
              <a:chExt cx="771" cy="1543"/>
            </a:xfrm>
          </p:grpSpPr>
          <p:sp>
            <p:nvSpPr>
              <p:cNvPr id="33" name="AutoShape 138"/>
              <p:cNvSpPr>
                <a:spLocks noChangeArrowheads="1"/>
              </p:cNvSpPr>
              <p:nvPr/>
            </p:nvSpPr>
            <p:spPr bwMode="auto">
              <a:xfrm rot="5400000" flipH="1">
                <a:off x="2982" y="1206"/>
                <a:ext cx="231" cy="544"/>
              </a:xfrm>
              <a:prstGeom prst="rtTriangle">
                <a:avLst/>
              </a:prstGeom>
              <a:solidFill>
                <a:srgbClr val="333333"/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  <p:sp>
            <p:nvSpPr>
              <p:cNvPr id="34" name="AutoShape 139"/>
              <p:cNvSpPr>
                <a:spLocks noChangeArrowheads="1"/>
              </p:cNvSpPr>
              <p:nvPr/>
            </p:nvSpPr>
            <p:spPr bwMode="auto">
              <a:xfrm rot="16200000" flipH="1" flipV="1">
                <a:off x="2991" y="2453"/>
                <a:ext cx="231" cy="544"/>
              </a:xfrm>
              <a:prstGeom prst="rtTriangle">
                <a:avLst/>
              </a:prstGeom>
              <a:solidFill>
                <a:srgbClr val="333333"/>
              </a:soli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  <p:sp>
            <p:nvSpPr>
              <p:cNvPr id="35" name="AutoShape 140"/>
              <p:cNvSpPr>
                <a:spLocks noChangeArrowheads="1"/>
              </p:cNvSpPr>
              <p:nvPr/>
            </p:nvSpPr>
            <p:spPr bwMode="auto">
              <a:xfrm>
                <a:off x="2653" y="1344"/>
                <a:ext cx="182" cy="1497"/>
              </a:xfrm>
              <a:prstGeom prst="roundRect">
                <a:avLst>
                  <a:gd name="adj" fmla="val 16667"/>
                </a:avLst>
              </a:prstGeom>
              <a:solidFill>
                <a:srgbClr val="FFCC00"/>
              </a:solidFill>
              <a:ln w="9525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  <p:sp>
            <p:nvSpPr>
              <p:cNvPr id="36" name="Oval 141"/>
              <p:cNvSpPr>
                <a:spLocks noChangeArrowheads="1"/>
              </p:cNvSpPr>
              <p:nvPr/>
            </p:nvSpPr>
            <p:spPr bwMode="auto">
              <a:xfrm>
                <a:off x="2608" y="1298"/>
                <a:ext cx="317" cy="318"/>
              </a:xfrm>
              <a:prstGeom prst="ellipse">
                <a:avLst/>
              </a:prstGeom>
              <a:solidFill>
                <a:srgbClr val="800000"/>
              </a:solidFill>
              <a:ln w="9525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  <p:sp>
            <p:nvSpPr>
              <p:cNvPr id="37" name="Oval 142"/>
              <p:cNvSpPr>
                <a:spLocks noChangeArrowheads="1"/>
              </p:cNvSpPr>
              <p:nvPr/>
            </p:nvSpPr>
            <p:spPr bwMode="auto">
              <a:xfrm>
                <a:off x="2608" y="2523"/>
                <a:ext cx="317" cy="318"/>
              </a:xfrm>
              <a:prstGeom prst="ellipse">
                <a:avLst/>
              </a:prstGeom>
              <a:solidFill>
                <a:srgbClr val="800000"/>
              </a:solidFill>
              <a:ln w="9525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</p:grpSp>
        <p:sp>
          <p:nvSpPr>
            <p:cNvPr id="25" name="AutoShape 143"/>
            <p:cNvSpPr>
              <a:spLocks noChangeArrowheads="1"/>
            </p:cNvSpPr>
            <p:nvPr/>
          </p:nvSpPr>
          <p:spPr bwMode="auto">
            <a:xfrm>
              <a:off x="1220" y="1888"/>
              <a:ext cx="862" cy="635"/>
            </a:xfrm>
            <a:custGeom>
              <a:avLst/>
              <a:gdLst>
                <a:gd name="G0" fmla="+- 5400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5400"/>
                <a:gd name="G18" fmla="*/ 5400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5400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5400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2700 w 21600"/>
                <a:gd name="T15" fmla="*/ 10800 h 21600"/>
                <a:gd name="T16" fmla="*/ 10800 w 21600"/>
                <a:gd name="T17" fmla="*/ 5400 h 21600"/>
                <a:gd name="T18" fmla="*/ 189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 sz="3200" b="1"/>
            </a:p>
          </p:txBody>
        </p:sp>
        <p:grpSp>
          <p:nvGrpSpPr>
            <p:cNvPr id="26" name="Group 144"/>
            <p:cNvGrpSpPr>
              <a:grpSpLocks/>
            </p:cNvGrpSpPr>
            <p:nvPr/>
          </p:nvGrpSpPr>
          <p:grpSpPr bwMode="auto">
            <a:xfrm>
              <a:off x="787" y="1779"/>
              <a:ext cx="2121" cy="818"/>
              <a:chOff x="-114" y="3339"/>
              <a:chExt cx="2086" cy="818"/>
            </a:xfrm>
          </p:grpSpPr>
          <p:sp>
            <p:nvSpPr>
              <p:cNvPr id="27" name="AutoShape 145"/>
              <p:cNvSpPr>
                <a:spLocks noChangeArrowheads="1"/>
              </p:cNvSpPr>
              <p:nvPr/>
            </p:nvSpPr>
            <p:spPr bwMode="auto">
              <a:xfrm rot="-1070413">
                <a:off x="703" y="3702"/>
                <a:ext cx="862" cy="282"/>
              </a:xfrm>
              <a:prstGeom prst="roundRect">
                <a:avLst>
                  <a:gd name="adj" fmla="val 16667"/>
                </a:avLst>
              </a:prstGeom>
              <a:solidFill>
                <a:srgbClr val="333333"/>
              </a:solidFill>
              <a:ln w="9525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  <p:sp>
            <p:nvSpPr>
              <p:cNvPr id="28" name="Oval 146"/>
              <p:cNvSpPr>
                <a:spLocks noChangeArrowheads="1"/>
              </p:cNvSpPr>
              <p:nvPr/>
            </p:nvSpPr>
            <p:spPr bwMode="auto">
              <a:xfrm>
                <a:off x="1292" y="3339"/>
                <a:ext cx="680" cy="681"/>
              </a:xfrm>
              <a:prstGeom prst="ellipse">
                <a:avLst/>
              </a:prstGeom>
              <a:solidFill>
                <a:srgbClr val="800000"/>
              </a:solidFill>
              <a:ln w="3810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  <p:sp>
            <p:nvSpPr>
              <p:cNvPr id="29" name="Oval 147"/>
              <p:cNvSpPr>
                <a:spLocks noChangeArrowheads="1"/>
              </p:cNvSpPr>
              <p:nvPr/>
            </p:nvSpPr>
            <p:spPr bwMode="auto">
              <a:xfrm>
                <a:off x="1474" y="3475"/>
                <a:ext cx="353" cy="381"/>
              </a:xfrm>
              <a:prstGeom prst="ellipse">
                <a:avLst/>
              </a:prstGeom>
              <a:solidFill>
                <a:srgbClr val="FFCC00"/>
              </a:solidFill>
              <a:ln w="3810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  <p:sp>
            <p:nvSpPr>
              <p:cNvPr id="30" name="AutoShape 148"/>
              <p:cNvSpPr>
                <a:spLocks noChangeArrowheads="1"/>
              </p:cNvSpPr>
              <p:nvPr/>
            </p:nvSpPr>
            <p:spPr bwMode="auto">
              <a:xfrm rot="1024492">
                <a:off x="-114" y="3703"/>
                <a:ext cx="862" cy="271"/>
              </a:xfrm>
              <a:prstGeom prst="roundRect">
                <a:avLst>
                  <a:gd name="adj" fmla="val 16667"/>
                </a:avLst>
              </a:prstGeom>
              <a:solidFill>
                <a:srgbClr val="333333"/>
              </a:solidFill>
              <a:ln w="9525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  <p:sp>
            <p:nvSpPr>
              <p:cNvPr id="31" name="Oval 149"/>
              <p:cNvSpPr>
                <a:spLocks noChangeArrowheads="1"/>
              </p:cNvSpPr>
              <p:nvPr/>
            </p:nvSpPr>
            <p:spPr bwMode="auto">
              <a:xfrm>
                <a:off x="521" y="3748"/>
                <a:ext cx="409" cy="409"/>
              </a:xfrm>
              <a:prstGeom prst="ellipse">
                <a:avLst/>
              </a:prstGeom>
              <a:solidFill>
                <a:srgbClr val="FFCC00"/>
              </a:solidFill>
              <a:ln w="9525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  <p:sp>
            <p:nvSpPr>
              <p:cNvPr id="32" name="Oval 150"/>
              <p:cNvSpPr>
                <a:spLocks noChangeArrowheads="1"/>
              </p:cNvSpPr>
              <p:nvPr/>
            </p:nvSpPr>
            <p:spPr bwMode="auto">
              <a:xfrm>
                <a:off x="585" y="3820"/>
                <a:ext cx="273" cy="273"/>
              </a:xfrm>
              <a:prstGeom prst="ellipse">
                <a:avLst/>
              </a:prstGeom>
              <a:solidFill>
                <a:srgbClr val="800000"/>
              </a:solidFill>
              <a:ln w="9525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endParaRPr lang="en-US" sz="3200" b="1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2123</TotalTime>
  <Words>390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Arial</vt:lpstr>
      <vt:lpstr>Arial Black</vt:lpstr>
      <vt:lpstr>Book Antiqua</vt:lpstr>
      <vt:lpstr>Britannic Bold</vt:lpstr>
      <vt:lpstr>Calibri</vt:lpstr>
      <vt:lpstr>Cooper Std Black</vt:lpstr>
      <vt:lpstr>Lucida Sans</vt:lpstr>
      <vt:lpstr>Nirmala UI</vt:lpstr>
      <vt:lpstr>Rockwell Condensed</vt:lpstr>
      <vt:lpstr>Tahoma</vt:lpstr>
      <vt:lpstr>Wingdings</vt:lpstr>
      <vt:lpstr>Wingdings 2</vt:lpstr>
      <vt:lpstr>Wingdings 3</vt:lpstr>
      <vt:lpstr>Apex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AC3R</dc:creator>
  <cp:lastModifiedBy>Muhammad Asyura</cp:lastModifiedBy>
  <cp:revision>251</cp:revision>
  <dcterms:created xsi:type="dcterms:W3CDTF">2011-09-21T14:07:09Z</dcterms:created>
  <dcterms:modified xsi:type="dcterms:W3CDTF">2023-10-01T14:09:24Z</dcterms:modified>
</cp:coreProperties>
</file>