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8288000" cy="10287000"/>
  <p:notesSz cx="6858000" cy="9144000"/>
  <p:embeddedFontLst>
    <p:embeddedFont>
      <p:font typeface="Montserrat Bold" charset="1" panose="00000800000000000000"/>
      <p:regular r:id="rId23"/>
    </p:embeddedFont>
    <p:embeddedFont>
      <p:font typeface="Montserrat" charset="1" panose="00000500000000000000"/>
      <p:regular r:id="rId24"/>
    </p:embeddedFont>
    <p:embeddedFont>
      <p:font typeface="Eastman Condensed Bold" charset="1" panose="00000806000000000000"/>
      <p:regular r:id="rId25"/>
    </p:embeddedFont>
    <p:embeddedFont>
      <p:font typeface="Public Sans Bold" charset="1" panose="00000000000000000000"/>
      <p:regular r:id="rId26"/>
    </p:embeddedFont>
    <p:embeddedFont>
      <p:font typeface="Cloud" charset="1" panose="02000000000000000000"/>
      <p:regular r:id="rId27"/>
    </p:embeddedFont>
    <p:embeddedFont>
      <p:font typeface="Public Sans" charset="1" panose="00000000000000000000"/>
      <p:regular r:id="rId28"/>
    </p:embeddedFont>
    <p:embeddedFont>
      <p:font typeface="Cloud Bold Italics" charset="1" panose="0200000000000000000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12" Target="../media/image11.png" Type="http://schemas.openxmlformats.org/officeDocument/2006/relationships/image"/><Relationship Id="rId13" Target="../media/image2.png" Type="http://schemas.openxmlformats.org/officeDocument/2006/relationships/image"/><Relationship Id="rId14" Target="../media/image12.png" Type="http://schemas.openxmlformats.org/officeDocument/2006/relationships/image"/><Relationship Id="rId2" Target="../media/image3.jpeg" Type="http://schemas.openxmlformats.org/officeDocument/2006/relationships/image"/><Relationship Id="rId3" Target="../media/image31.png" Type="http://schemas.openxmlformats.org/officeDocument/2006/relationships/image"/><Relationship Id="rId4" Target="../media/image32.svg" Type="http://schemas.openxmlformats.org/officeDocument/2006/relationships/image"/><Relationship Id="rId5" Target="../media/image43.png" Type="http://schemas.openxmlformats.org/officeDocument/2006/relationships/image"/><Relationship Id="rId6" Target="../media/image34.png" Type="http://schemas.openxmlformats.org/officeDocument/2006/relationships/image"/><Relationship Id="rId7" Target="../media/image15.png" Type="http://schemas.openxmlformats.org/officeDocument/2006/relationships/image"/><Relationship Id="rId8" Target="../media/image16.png" Type="http://schemas.openxmlformats.org/officeDocument/2006/relationships/image"/><Relationship Id="rId9" Target="../media/image44.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8.png" Type="http://schemas.openxmlformats.org/officeDocument/2006/relationships/image"/><Relationship Id="rId11" Target="../media/image39.svg" Type="http://schemas.openxmlformats.org/officeDocument/2006/relationships/image"/><Relationship Id="rId12" Target="../media/image11.png" Type="http://schemas.openxmlformats.org/officeDocument/2006/relationships/image"/><Relationship Id="rId13" Target="../media/image2.png" Type="http://schemas.openxmlformats.org/officeDocument/2006/relationships/image"/><Relationship Id="rId14" Target="../media/image12.png" Type="http://schemas.openxmlformats.org/officeDocument/2006/relationships/image"/><Relationship Id="rId2" Target="../media/image3.jpeg" Type="http://schemas.openxmlformats.org/officeDocument/2006/relationships/image"/><Relationship Id="rId3" Target="../media/image36.png" Type="http://schemas.openxmlformats.org/officeDocument/2006/relationships/image"/><Relationship Id="rId4" Target="../media/image37.svg" Type="http://schemas.openxmlformats.org/officeDocument/2006/relationships/image"/><Relationship Id="rId5" Target="../media/image45.png" Type="http://schemas.openxmlformats.org/officeDocument/2006/relationships/image"/><Relationship Id="rId6" Target="../media/image46.svg" Type="http://schemas.openxmlformats.org/officeDocument/2006/relationships/image"/><Relationship Id="rId7" Target="../media/image40.png" Type="http://schemas.openxmlformats.org/officeDocument/2006/relationships/image"/><Relationship Id="rId8" Target="../media/image41.svg" Type="http://schemas.openxmlformats.org/officeDocument/2006/relationships/image"/><Relationship Id="rId9" Target="../media/image16.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47.png" Type="http://schemas.openxmlformats.org/officeDocument/2006/relationships/image"/><Relationship Id="rId2" Target="../media/image3.jpeg" Type="http://schemas.openxmlformats.org/officeDocument/2006/relationships/image"/><Relationship Id="rId3" Target="../media/image36.png" Type="http://schemas.openxmlformats.org/officeDocument/2006/relationships/image"/><Relationship Id="rId4" Target="../media/image37.svg" Type="http://schemas.openxmlformats.org/officeDocument/2006/relationships/image"/><Relationship Id="rId5" Target="../media/image16.png" Type="http://schemas.openxmlformats.org/officeDocument/2006/relationships/image"/><Relationship Id="rId6" Target="../media/image38.png" Type="http://schemas.openxmlformats.org/officeDocument/2006/relationships/image"/><Relationship Id="rId7" Target="../media/image39.svg" Type="http://schemas.openxmlformats.org/officeDocument/2006/relationships/image"/><Relationship Id="rId8" Target="../media/image11.png" Type="http://schemas.openxmlformats.org/officeDocument/2006/relationships/image"/><Relationship Id="rId9" Target="../media/image2.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8.png" Type="http://schemas.openxmlformats.org/officeDocument/2006/relationships/image"/><Relationship Id="rId2" Target="../media/image3.jpeg" Type="http://schemas.openxmlformats.org/officeDocument/2006/relationships/image"/><Relationship Id="rId3" Target="../media/image6.png" Type="http://schemas.openxmlformats.org/officeDocument/2006/relationships/image"/><Relationship Id="rId4" Target="../media/image19.png" Type="http://schemas.openxmlformats.org/officeDocument/2006/relationships/image"/><Relationship Id="rId5" Target="../media/image16.pn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 Id="rId8" Target="../media/image22.png" Type="http://schemas.openxmlformats.org/officeDocument/2006/relationships/image"/><Relationship Id="rId9" Target="../media/image23.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svg" Type="http://schemas.openxmlformats.org/officeDocument/2006/relationships/image"/><Relationship Id="rId11" Target="../media/image11.png" Type="http://schemas.openxmlformats.org/officeDocument/2006/relationships/image"/><Relationship Id="rId12" Target="../media/image2.png" Type="http://schemas.openxmlformats.org/officeDocument/2006/relationships/image"/><Relationship Id="rId13" Target="../media/image12.png" Type="http://schemas.openxmlformats.org/officeDocument/2006/relationships/image"/><Relationship Id="rId2" Target="../media/image3.jpeg" Type="http://schemas.openxmlformats.org/officeDocument/2006/relationships/image"/><Relationship Id="rId3" Target="../media/image49.png" Type="http://schemas.openxmlformats.org/officeDocument/2006/relationships/image"/><Relationship Id="rId4" Target="../media/image50.svg" Type="http://schemas.openxmlformats.org/officeDocument/2006/relationships/image"/><Relationship Id="rId5" Target="../media/image51.png" Type="http://schemas.openxmlformats.org/officeDocument/2006/relationships/image"/><Relationship Id="rId6" Target="../media/image34.png" Type="http://schemas.openxmlformats.org/officeDocument/2006/relationships/image"/><Relationship Id="rId7" Target="../media/image15.png" Type="http://schemas.openxmlformats.org/officeDocument/2006/relationships/image"/><Relationship Id="rId8" Target="../media/image16.png" Type="http://schemas.openxmlformats.org/officeDocument/2006/relationships/image"/><Relationship Id="rId9" Target="../media/image17.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svg" Type="http://schemas.openxmlformats.org/officeDocument/2006/relationships/image"/><Relationship Id="rId11" Target="../media/image11.png" Type="http://schemas.openxmlformats.org/officeDocument/2006/relationships/image"/><Relationship Id="rId12" Target="../media/image2.png" Type="http://schemas.openxmlformats.org/officeDocument/2006/relationships/image"/><Relationship Id="rId13" Target="../media/image12.png" Type="http://schemas.openxmlformats.org/officeDocument/2006/relationships/image"/><Relationship Id="rId2" Target="../media/image3.jpeg" Type="http://schemas.openxmlformats.org/officeDocument/2006/relationships/image"/><Relationship Id="rId3" Target="../media/image49.png" Type="http://schemas.openxmlformats.org/officeDocument/2006/relationships/image"/><Relationship Id="rId4" Target="../media/image50.svg" Type="http://schemas.openxmlformats.org/officeDocument/2006/relationships/image"/><Relationship Id="rId5" Target="../media/image52.png" Type="http://schemas.openxmlformats.org/officeDocument/2006/relationships/image"/><Relationship Id="rId6" Target="../media/image34.png" Type="http://schemas.openxmlformats.org/officeDocument/2006/relationships/image"/><Relationship Id="rId7" Target="../media/image15.png" Type="http://schemas.openxmlformats.org/officeDocument/2006/relationships/image"/><Relationship Id="rId8" Target="../media/image16.png" Type="http://schemas.openxmlformats.org/officeDocument/2006/relationships/image"/><Relationship Id="rId9" Target="../media/image17.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svg" Type="http://schemas.openxmlformats.org/officeDocument/2006/relationships/image"/><Relationship Id="rId11" Target="../media/image11.png" Type="http://schemas.openxmlformats.org/officeDocument/2006/relationships/image"/><Relationship Id="rId12" Target="../media/image2.png" Type="http://schemas.openxmlformats.org/officeDocument/2006/relationships/image"/><Relationship Id="rId13" Target="../media/image12.png" Type="http://schemas.openxmlformats.org/officeDocument/2006/relationships/image"/><Relationship Id="rId2" Target="../media/image3.jpeg" Type="http://schemas.openxmlformats.org/officeDocument/2006/relationships/image"/><Relationship Id="rId3" Target="../media/image49.png" Type="http://schemas.openxmlformats.org/officeDocument/2006/relationships/image"/><Relationship Id="rId4" Target="../media/image50.svg" Type="http://schemas.openxmlformats.org/officeDocument/2006/relationships/image"/><Relationship Id="rId5" Target="../media/image53.png" Type="http://schemas.openxmlformats.org/officeDocument/2006/relationships/image"/><Relationship Id="rId6" Target="../media/image34.png" Type="http://schemas.openxmlformats.org/officeDocument/2006/relationships/image"/><Relationship Id="rId7" Target="../media/image15.png" Type="http://schemas.openxmlformats.org/officeDocument/2006/relationships/image"/><Relationship Id="rId8" Target="../media/image16.png" Type="http://schemas.openxmlformats.org/officeDocument/2006/relationships/image"/><Relationship Id="rId9" Target="../media/image17.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6.png" Type="http://schemas.openxmlformats.org/officeDocument/2006/relationships/image"/><Relationship Id="rId4" Target="../media/image19.png" Type="http://schemas.openxmlformats.org/officeDocument/2006/relationships/image"/><Relationship Id="rId5" Target="../media/image11.png" Type="http://schemas.openxmlformats.org/officeDocument/2006/relationships/image"/><Relationship Id="rId6" Target="../media/image2.png" Type="http://schemas.openxmlformats.org/officeDocument/2006/relationships/image"/><Relationship Id="rId7" Target="../media/image1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2.png" Type="http://schemas.openxmlformats.org/officeDocument/2006/relationships/image"/><Relationship Id="rId12" Target="../media/image12.png" Type="http://schemas.openxmlformats.org/officeDocument/2006/relationships/image"/><Relationship Id="rId2" Target="../media/image3.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 Id="rId7" Target="../media/image8.jpe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2.png" Type="http://schemas.openxmlformats.org/officeDocument/2006/relationships/image"/><Relationship Id="rId12" Target="../media/image12.png" Type="http://schemas.openxmlformats.org/officeDocument/2006/relationships/image"/><Relationship Id="rId2" Target="../media/image3.jpeg" Type="http://schemas.openxmlformats.org/officeDocument/2006/relationships/image"/><Relationship Id="rId3" Target="../media/image13.png" Type="http://schemas.openxmlformats.org/officeDocument/2006/relationships/image"/><Relationship Id="rId4" Target="../media/image7.png" Type="http://schemas.openxmlformats.org/officeDocument/2006/relationships/image"/><Relationship Id="rId5" Target="../media/image14.jpeg" Type="http://schemas.openxmlformats.org/officeDocument/2006/relationships/image"/><Relationship Id="rId6" Target="../media/image15.png" Type="http://schemas.openxmlformats.org/officeDocument/2006/relationships/image"/><Relationship Id="rId7" Target="../media/image16.png" Type="http://schemas.openxmlformats.org/officeDocument/2006/relationships/image"/><Relationship Id="rId8" Target="../media/image17.png" Type="http://schemas.openxmlformats.org/officeDocument/2006/relationships/image"/><Relationship Id="rId9" Target="../media/image1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4.jpeg" Type="http://schemas.openxmlformats.org/officeDocument/2006/relationships/image"/><Relationship Id="rId2" Target="../media/image3.jpeg" Type="http://schemas.openxmlformats.org/officeDocument/2006/relationships/image"/><Relationship Id="rId3" Target="../media/image6.png" Type="http://schemas.openxmlformats.org/officeDocument/2006/relationships/image"/><Relationship Id="rId4" Target="../media/image19.png" Type="http://schemas.openxmlformats.org/officeDocument/2006/relationships/image"/><Relationship Id="rId5" Target="../media/image16.pn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 Id="rId8" Target="../media/image22.png" Type="http://schemas.openxmlformats.org/officeDocument/2006/relationships/image"/><Relationship Id="rId9" Target="../media/image23.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2.png" Type="http://schemas.openxmlformats.org/officeDocument/2006/relationships/image"/><Relationship Id="rId12" Target="../media/image12.png" Type="http://schemas.openxmlformats.org/officeDocument/2006/relationships/image"/><Relationship Id="rId2" Target="../media/image3.jpeg" Type="http://schemas.openxmlformats.org/officeDocument/2006/relationships/image"/><Relationship Id="rId3" Target="../media/image25.png" Type="http://schemas.openxmlformats.org/officeDocument/2006/relationships/image"/><Relationship Id="rId4" Target="../media/image7.png" Type="http://schemas.openxmlformats.org/officeDocument/2006/relationships/image"/><Relationship Id="rId5" Target="../media/image26.jpeg" Type="http://schemas.openxmlformats.org/officeDocument/2006/relationships/image"/><Relationship Id="rId6" Target="../media/image15.png" Type="http://schemas.openxmlformats.org/officeDocument/2006/relationships/image"/><Relationship Id="rId7" Target="../media/image16.png" Type="http://schemas.openxmlformats.org/officeDocument/2006/relationships/image"/><Relationship Id="rId8" Target="../media/image17.png" Type="http://schemas.openxmlformats.org/officeDocument/2006/relationships/image"/><Relationship Id="rId9" Target="../media/image18.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2.png" Type="http://schemas.openxmlformats.org/officeDocument/2006/relationships/image"/><Relationship Id="rId12" Target="../media/image12.png" Type="http://schemas.openxmlformats.org/officeDocument/2006/relationships/image"/><Relationship Id="rId2" Target="../media/image3.jpeg" Type="http://schemas.openxmlformats.org/officeDocument/2006/relationships/image"/><Relationship Id="rId3" Target="../media/image27.png" Type="http://schemas.openxmlformats.org/officeDocument/2006/relationships/image"/><Relationship Id="rId4" Target="../media/image28.svg" Type="http://schemas.openxmlformats.org/officeDocument/2006/relationships/image"/><Relationship Id="rId5" Target="../media/image16.png" Type="http://schemas.openxmlformats.org/officeDocument/2006/relationships/image"/><Relationship Id="rId6" Target="../media/image29.jpeg" Type="http://schemas.openxmlformats.org/officeDocument/2006/relationships/image"/><Relationship Id="rId7" Target="../media/image30.jpeg" Type="http://schemas.openxmlformats.org/officeDocument/2006/relationships/image"/><Relationship Id="rId8" Target="../media/image17.png" Type="http://schemas.openxmlformats.org/officeDocument/2006/relationships/image"/><Relationship Id="rId9" Target="../media/image18.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12" Target="../media/image11.png" Type="http://schemas.openxmlformats.org/officeDocument/2006/relationships/image"/><Relationship Id="rId13" Target="../media/image2.png" Type="http://schemas.openxmlformats.org/officeDocument/2006/relationships/image"/><Relationship Id="rId14" Target="../media/image12.png" Type="http://schemas.openxmlformats.org/officeDocument/2006/relationships/image"/><Relationship Id="rId2" Target="../media/image3.jpeg" Type="http://schemas.openxmlformats.org/officeDocument/2006/relationships/image"/><Relationship Id="rId3" Target="../media/image31.png" Type="http://schemas.openxmlformats.org/officeDocument/2006/relationships/image"/><Relationship Id="rId4" Target="../media/image32.svg" Type="http://schemas.openxmlformats.org/officeDocument/2006/relationships/image"/><Relationship Id="rId5" Target="../media/image33.png" Type="http://schemas.openxmlformats.org/officeDocument/2006/relationships/image"/><Relationship Id="rId6" Target="../media/image34.png" Type="http://schemas.openxmlformats.org/officeDocument/2006/relationships/image"/><Relationship Id="rId7" Target="../media/image15.png" Type="http://schemas.openxmlformats.org/officeDocument/2006/relationships/image"/><Relationship Id="rId8" Target="../media/image16.png" Type="http://schemas.openxmlformats.org/officeDocument/2006/relationships/image"/><Relationship Id="rId9" Target="../media/image3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40.png" Type="http://schemas.openxmlformats.org/officeDocument/2006/relationships/image"/><Relationship Id="rId12" Target="../media/image41.svg" Type="http://schemas.openxmlformats.org/officeDocument/2006/relationships/image"/><Relationship Id="rId2" Target="../media/image3.jpeg" Type="http://schemas.openxmlformats.org/officeDocument/2006/relationships/image"/><Relationship Id="rId3" Target="../media/image36.png" Type="http://schemas.openxmlformats.org/officeDocument/2006/relationships/image"/><Relationship Id="rId4" Target="../media/image37.svg" Type="http://schemas.openxmlformats.org/officeDocument/2006/relationships/image"/><Relationship Id="rId5" Target="../media/image16.png" Type="http://schemas.openxmlformats.org/officeDocument/2006/relationships/image"/><Relationship Id="rId6" Target="../media/image38.png" Type="http://schemas.openxmlformats.org/officeDocument/2006/relationships/image"/><Relationship Id="rId7" Target="../media/image39.svg" Type="http://schemas.openxmlformats.org/officeDocument/2006/relationships/image"/><Relationship Id="rId8" Target="../media/image11.png" Type="http://schemas.openxmlformats.org/officeDocument/2006/relationships/image"/><Relationship Id="rId9" Target="../media/image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2.jpeg" Type="http://schemas.openxmlformats.org/officeDocument/2006/relationships/image"/><Relationship Id="rId2" Target="../media/image3.jpeg" Type="http://schemas.openxmlformats.org/officeDocument/2006/relationships/image"/><Relationship Id="rId3" Target="../media/image6.png" Type="http://schemas.openxmlformats.org/officeDocument/2006/relationships/image"/><Relationship Id="rId4" Target="../media/image19.png" Type="http://schemas.openxmlformats.org/officeDocument/2006/relationships/image"/><Relationship Id="rId5" Target="../media/image16.pn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 Id="rId8" Target="../media/image22.png" Type="http://schemas.openxmlformats.org/officeDocument/2006/relationships/image"/><Relationship Id="rId9" Target="../media/image23.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CBCBCB">
                <a:alpha val="100000"/>
              </a:srgbClr>
            </a:gs>
            <a:gs pos="100000">
              <a:srgbClr val="FFFFFF">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6684827" y="1939553"/>
            <a:ext cx="4918346" cy="5525857"/>
          </a:xfrm>
          <a:custGeom>
            <a:avLst/>
            <a:gdLst/>
            <a:ahLst/>
            <a:cxnLst/>
            <a:rect r="r" b="b" t="t" l="l"/>
            <a:pathLst>
              <a:path h="5525857" w="4918346">
                <a:moveTo>
                  <a:pt x="0" y="0"/>
                </a:moveTo>
                <a:lnTo>
                  <a:pt x="4918346" y="0"/>
                </a:lnTo>
                <a:lnTo>
                  <a:pt x="4918346" y="5525857"/>
                </a:lnTo>
                <a:lnTo>
                  <a:pt x="0" y="5525857"/>
                </a:lnTo>
                <a:lnTo>
                  <a:pt x="0" y="0"/>
                </a:lnTo>
                <a:close/>
              </a:path>
            </a:pathLst>
          </a:custGeom>
          <a:blipFill>
            <a:blip r:embed="rId2"/>
            <a:stretch>
              <a:fillRect l="0" t="0" r="0" b="0"/>
            </a:stretch>
          </a:blipFill>
        </p:spPr>
      </p:sp>
      <p:grpSp>
        <p:nvGrpSpPr>
          <p:cNvPr name="Group 3" id="3"/>
          <p:cNvGrpSpPr/>
          <p:nvPr/>
        </p:nvGrpSpPr>
        <p:grpSpPr>
          <a:xfrm rot="0">
            <a:off x="191186" y="150523"/>
            <a:ext cx="1005887" cy="1028698"/>
            <a:chOff x="0" y="0"/>
            <a:chExt cx="1009933" cy="1032836"/>
          </a:xfrm>
        </p:grpSpPr>
        <p:sp>
          <p:nvSpPr>
            <p:cNvPr name="Freeform 4" id="4"/>
            <p:cNvSpPr/>
            <p:nvPr/>
          </p:nvSpPr>
          <p:spPr>
            <a:xfrm flipH="false" flipV="false" rot="0">
              <a:off x="0" y="0"/>
              <a:ext cx="1009904" cy="1032891"/>
            </a:xfrm>
            <a:custGeom>
              <a:avLst/>
              <a:gdLst/>
              <a:ahLst/>
              <a:cxnLst/>
              <a:rect r="r" b="b" t="t" l="l"/>
              <a:pathLst>
                <a:path h="1032891" w="1009904">
                  <a:moveTo>
                    <a:pt x="0" y="0"/>
                  </a:moveTo>
                  <a:lnTo>
                    <a:pt x="1009904" y="0"/>
                  </a:lnTo>
                  <a:lnTo>
                    <a:pt x="1009904" y="1032891"/>
                  </a:lnTo>
                  <a:lnTo>
                    <a:pt x="0" y="1032891"/>
                  </a:lnTo>
                  <a:lnTo>
                    <a:pt x="0" y="0"/>
                  </a:lnTo>
                  <a:close/>
                </a:path>
              </a:pathLst>
            </a:custGeom>
            <a:blipFill>
              <a:blip r:embed="rId3"/>
              <a:stretch>
                <a:fillRect l="-1133" t="0" r="-1136" b="5"/>
              </a:stretch>
            </a:blipFill>
          </p:spPr>
        </p:sp>
      </p:grpSp>
      <p:sp>
        <p:nvSpPr>
          <p:cNvPr name="TextBox 5" id="5"/>
          <p:cNvSpPr txBox="true"/>
          <p:nvPr/>
        </p:nvSpPr>
        <p:spPr>
          <a:xfrm rot="0">
            <a:off x="1401121" y="112423"/>
            <a:ext cx="6335093" cy="1066798"/>
          </a:xfrm>
          <a:prstGeom prst="rect">
            <a:avLst/>
          </a:prstGeom>
        </p:spPr>
        <p:txBody>
          <a:bodyPr anchor="t" rtlCol="false" tIns="0" lIns="0" bIns="0" rIns="0">
            <a:spAutoFit/>
          </a:bodyPr>
          <a:lstStyle/>
          <a:p>
            <a:pPr algn="l">
              <a:lnSpc>
                <a:spcPts val="2100"/>
              </a:lnSpc>
            </a:pPr>
            <a:r>
              <a:rPr lang="en-US" sz="1500">
                <a:solidFill>
                  <a:srgbClr val="474545"/>
                </a:solidFill>
                <a:latin typeface="Montserrat Bold"/>
                <a:ea typeface="Montserrat Bold"/>
                <a:cs typeface="Montserrat Bold"/>
                <a:sym typeface="Montserrat Bold"/>
              </a:rPr>
              <a:t>SUPPORT BY</a:t>
            </a:r>
          </a:p>
          <a:p>
            <a:pPr algn="l">
              <a:lnSpc>
                <a:spcPts val="2100"/>
              </a:lnSpc>
            </a:pPr>
            <a:r>
              <a:rPr lang="en-US" sz="1500">
                <a:solidFill>
                  <a:srgbClr val="474545"/>
                </a:solidFill>
                <a:latin typeface="Montserrat"/>
                <a:ea typeface="Montserrat"/>
                <a:cs typeface="Montserrat"/>
                <a:sym typeface="Montserrat"/>
              </a:rPr>
              <a:t>Direktorat Pembelajaran dan Kemahasiswaan</a:t>
            </a:r>
          </a:p>
          <a:p>
            <a:pPr algn="l">
              <a:lnSpc>
                <a:spcPts val="2100"/>
              </a:lnSpc>
            </a:pPr>
            <a:r>
              <a:rPr lang="en-US" sz="1500">
                <a:solidFill>
                  <a:srgbClr val="474545"/>
                </a:solidFill>
                <a:latin typeface="Montserrat"/>
                <a:ea typeface="Montserrat"/>
                <a:cs typeface="Montserrat"/>
                <a:sym typeface="Montserrat"/>
              </a:rPr>
              <a:t>Direktorat Jendral Pendidikan Tinggi, Ristek, dan Teknologi</a:t>
            </a:r>
          </a:p>
          <a:p>
            <a:pPr algn="l">
              <a:lnSpc>
                <a:spcPts val="2100"/>
              </a:lnSpc>
            </a:pPr>
            <a:r>
              <a:rPr lang="en-US" sz="1500">
                <a:solidFill>
                  <a:srgbClr val="474545"/>
                </a:solidFill>
                <a:latin typeface="Montserrat"/>
                <a:ea typeface="Montserrat"/>
                <a:cs typeface="Montserrat"/>
                <a:sym typeface="Montserrat"/>
              </a:rPr>
              <a:t>Kementerian Pendidikan, Kebudayaan, Ristek, dan TeknologI</a:t>
            </a:r>
          </a:p>
        </p:txBody>
      </p:sp>
      <p:sp>
        <p:nvSpPr>
          <p:cNvPr name="TextBox 6" id="6"/>
          <p:cNvSpPr txBox="true"/>
          <p:nvPr/>
        </p:nvSpPr>
        <p:spPr>
          <a:xfrm rot="0">
            <a:off x="3146029" y="8326757"/>
            <a:ext cx="11995943" cy="931543"/>
          </a:xfrm>
          <a:prstGeom prst="rect">
            <a:avLst/>
          </a:prstGeom>
        </p:spPr>
        <p:txBody>
          <a:bodyPr anchor="t" rtlCol="false" tIns="0" lIns="0" bIns="0" rIns="0">
            <a:spAutoFit/>
          </a:bodyPr>
          <a:lstStyle/>
          <a:p>
            <a:pPr algn="ctr">
              <a:lnSpc>
                <a:spcPts val="3780"/>
              </a:lnSpc>
            </a:pPr>
            <a:r>
              <a:rPr lang="en-US" sz="2700">
                <a:solidFill>
                  <a:srgbClr val="474545"/>
                </a:solidFill>
                <a:latin typeface="Montserrat Bold"/>
                <a:ea typeface="Montserrat Bold"/>
                <a:cs typeface="Montserrat Bold"/>
                <a:sym typeface="Montserrat Bold"/>
              </a:rPr>
              <a:t>Pengembangan dan Penyelenggaraan Pembelajaran Digital (P3D) Kategori 1 Tahun 2024</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sp>
        <p:nvSpPr>
          <p:cNvPr name="Freeform 4" id="4"/>
          <p:cNvSpPr/>
          <p:nvPr/>
        </p:nvSpPr>
        <p:spPr>
          <a:xfrm flipH="false" flipV="false" rot="0">
            <a:off x="11409671" y="-855537"/>
            <a:ext cx="11699258" cy="11699258"/>
          </a:xfrm>
          <a:custGeom>
            <a:avLst/>
            <a:gdLst/>
            <a:ahLst/>
            <a:cxnLst/>
            <a:rect r="r" b="b" t="t" l="l"/>
            <a:pathLst>
              <a:path h="11699258" w="11699258">
                <a:moveTo>
                  <a:pt x="0" y="0"/>
                </a:moveTo>
                <a:lnTo>
                  <a:pt x="11699258" y="0"/>
                </a:lnTo>
                <a:lnTo>
                  <a:pt x="11699258" y="11699258"/>
                </a:lnTo>
                <a:lnTo>
                  <a:pt x="0" y="1169925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0">
            <a:off x="10172700" y="2749795"/>
            <a:ext cx="8115300" cy="6049829"/>
            <a:chOff x="0" y="0"/>
            <a:chExt cx="14638238" cy="10912577"/>
          </a:xfrm>
        </p:grpSpPr>
        <p:sp>
          <p:nvSpPr>
            <p:cNvPr name="Freeform 6" id="6"/>
            <p:cNvSpPr/>
            <p:nvPr/>
          </p:nvSpPr>
          <p:spPr>
            <a:xfrm flipH="false" flipV="false" rot="0">
              <a:off x="0" y="0"/>
              <a:ext cx="14638289" cy="10912602"/>
            </a:xfrm>
            <a:custGeom>
              <a:avLst/>
              <a:gdLst/>
              <a:ahLst/>
              <a:cxnLst/>
              <a:rect r="r" b="b" t="t" l="l"/>
              <a:pathLst>
                <a:path h="10912602" w="14638289">
                  <a:moveTo>
                    <a:pt x="0" y="0"/>
                  </a:moveTo>
                  <a:lnTo>
                    <a:pt x="14638289" y="0"/>
                  </a:lnTo>
                  <a:lnTo>
                    <a:pt x="14638289" y="10912602"/>
                  </a:lnTo>
                  <a:lnTo>
                    <a:pt x="0" y="10912602"/>
                  </a:lnTo>
                  <a:lnTo>
                    <a:pt x="0" y="0"/>
                  </a:lnTo>
                  <a:close/>
                </a:path>
              </a:pathLst>
            </a:custGeom>
            <a:blipFill>
              <a:blip r:embed="rId5"/>
              <a:stretch>
                <a:fillRect l="0" t="-626" r="0" b="-626"/>
              </a:stretch>
            </a:blipFill>
          </p:spPr>
        </p:sp>
      </p:grpSp>
      <p:grpSp>
        <p:nvGrpSpPr>
          <p:cNvPr name="Group 7" id="7"/>
          <p:cNvGrpSpPr/>
          <p:nvPr/>
        </p:nvGrpSpPr>
        <p:grpSpPr>
          <a:xfrm rot="0">
            <a:off x="13745119" y="7351938"/>
            <a:ext cx="984559" cy="967329"/>
            <a:chOff x="0" y="0"/>
            <a:chExt cx="1312745" cy="1289772"/>
          </a:xfrm>
        </p:grpSpPr>
        <p:sp>
          <p:nvSpPr>
            <p:cNvPr name="Freeform 8" id="8"/>
            <p:cNvSpPr/>
            <p:nvPr/>
          </p:nvSpPr>
          <p:spPr>
            <a:xfrm flipH="false" flipV="false" rot="0">
              <a:off x="0" y="0"/>
              <a:ext cx="1312799" cy="1289812"/>
            </a:xfrm>
            <a:custGeom>
              <a:avLst/>
              <a:gdLst/>
              <a:ahLst/>
              <a:cxnLst/>
              <a:rect r="r" b="b" t="t" l="l"/>
              <a:pathLst>
                <a:path h="1289812" w="1312799">
                  <a:moveTo>
                    <a:pt x="0" y="0"/>
                  </a:moveTo>
                  <a:lnTo>
                    <a:pt x="1312799" y="0"/>
                  </a:lnTo>
                  <a:lnTo>
                    <a:pt x="1312799" y="1289812"/>
                  </a:lnTo>
                  <a:lnTo>
                    <a:pt x="0" y="1289812"/>
                  </a:lnTo>
                  <a:lnTo>
                    <a:pt x="0" y="0"/>
                  </a:lnTo>
                  <a:close/>
                </a:path>
              </a:pathLst>
            </a:custGeom>
            <a:blipFill>
              <a:blip r:embed="rId6"/>
              <a:stretch>
                <a:fillRect l="-88" t="0" r="-84" b="3"/>
              </a:stretch>
            </a:blipFill>
          </p:spPr>
        </p:sp>
      </p:grpSp>
      <p:grpSp>
        <p:nvGrpSpPr>
          <p:cNvPr name="Group 9" id="9"/>
          <p:cNvGrpSpPr/>
          <p:nvPr/>
        </p:nvGrpSpPr>
        <p:grpSpPr>
          <a:xfrm rot="0">
            <a:off x="1028700" y="9108289"/>
            <a:ext cx="1813321" cy="300022"/>
            <a:chOff x="0" y="0"/>
            <a:chExt cx="2417761" cy="400029"/>
          </a:xfrm>
        </p:grpSpPr>
        <p:sp>
          <p:nvSpPr>
            <p:cNvPr name="Freeform 10" id="10"/>
            <p:cNvSpPr/>
            <p:nvPr/>
          </p:nvSpPr>
          <p:spPr>
            <a:xfrm flipH="false" flipV="false" rot="0">
              <a:off x="0" y="0"/>
              <a:ext cx="2417699" cy="400050"/>
            </a:xfrm>
            <a:custGeom>
              <a:avLst/>
              <a:gdLst/>
              <a:ahLst/>
              <a:cxnLst/>
              <a:rect r="r" b="b" t="t" l="l"/>
              <a:pathLst>
                <a:path h="400050" w="2417699">
                  <a:moveTo>
                    <a:pt x="0" y="0"/>
                  </a:moveTo>
                  <a:lnTo>
                    <a:pt x="2417699" y="0"/>
                  </a:lnTo>
                  <a:lnTo>
                    <a:pt x="2417699" y="400050"/>
                  </a:lnTo>
                  <a:lnTo>
                    <a:pt x="0" y="400050"/>
                  </a:lnTo>
                  <a:lnTo>
                    <a:pt x="0" y="0"/>
                  </a:lnTo>
                  <a:close/>
                </a:path>
              </a:pathLst>
            </a:custGeom>
            <a:blipFill>
              <a:blip r:embed="rId7"/>
              <a:stretch>
                <a:fillRect l="0" t="-2212" r="-2" b="-2206"/>
              </a:stretch>
            </a:blipFill>
          </p:spPr>
        </p:sp>
      </p:grpSp>
      <p:grpSp>
        <p:nvGrpSpPr>
          <p:cNvPr name="Group 11" id="11"/>
          <p:cNvGrpSpPr/>
          <p:nvPr/>
        </p:nvGrpSpPr>
        <p:grpSpPr>
          <a:xfrm rot="0">
            <a:off x="-1757558" y="-2091297"/>
            <a:ext cx="3268873" cy="3344116"/>
            <a:chOff x="0" y="0"/>
            <a:chExt cx="4358497" cy="4458821"/>
          </a:xfrm>
        </p:grpSpPr>
        <p:sp>
          <p:nvSpPr>
            <p:cNvPr name="Freeform 12" id="12"/>
            <p:cNvSpPr/>
            <p:nvPr/>
          </p:nvSpPr>
          <p:spPr>
            <a:xfrm flipH="false" flipV="false" rot="0">
              <a:off x="0" y="0"/>
              <a:ext cx="4358513" cy="4458843"/>
            </a:xfrm>
            <a:custGeom>
              <a:avLst/>
              <a:gdLst/>
              <a:ahLst/>
              <a:cxnLst/>
              <a:rect r="r" b="b" t="t" l="l"/>
              <a:pathLst>
                <a:path h="4458843" w="4358513">
                  <a:moveTo>
                    <a:pt x="0" y="0"/>
                  </a:moveTo>
                  <a:lnTo>
                    <a:pt x="4358513" y="0"/>
                  </a:lnTo>
                  <a:lnTo>
                    <a:pt x="4358513" y="4458843"/>
                  </a:lnTo>
                  <a:lnTo>
                    <a:pt x="0" y="4458843"/>
                  </a:lnTo>
                  <a:lnTo>
                    <a:pt x="0" y="0"/>
                  </a:lnTo>
                  <a:close/>
                </a:path>
              </a:pathLst>
            </a:custGeom>
            <a:blipFill>
              <a:blip r:embed="rId8"/>
              <a:stretch>
                <a:fillRect l="0" t="-11" r="0" b="-11"/>
              </a:stretch>
            </a:blipFill>
          </p:spPr>
        </p:sp>
      </p:grpSp>
      <p:grpSp>
        <p:nvGrpSpPr>
          <p:cNvPr name="Group 13" id="13"/>
          <p:cNvGrpSpPr/>
          <p:nvPr/>
        </p:nvGrpSpPr>
        <p:grpSpPr>
          <a:xfrm rot="0">
            <a:off x="15852484" y="8229600"/>
            <a:ext cx="4022217" cy="4114800"/>
            <a:chOff x="0" y="0"/>
            <a:chExt cx="5362956" cy="5486400"/>
          </a:xfrm>
        </p:grpSpPr>
        <p:sp>
          <p:nvSpPr>
            <p:cNvPr name="Freeform 14" id="14"/>
            <p:cNvSpPr/>
            <p:nvPr/>
          </p:nvSpPr>
          <p:spPr>
            <a:xfrm flipH="false" flipV="false" rot="0">
              <a:off x="0" y="0"/>
              <a:ext cx="5362956" cy="5486400"/>
            </a:xfrm>
            <a:custGeom>
              <a:avLst/>
              <a:gdLst/>
              <a:ahLst/>
              <a:cxnLst/>
              <a:rect r="r" b="b" t="t" l="l"/>
              <a:pathLst>
                <a:path h="5486400" w="5362956">
                  <a:moveTo>
                    <a:pt x="0" y="0"/>
                  </a:moveTo>
                  <a:lnTo>
                    <a:pt x="5362956" y="0"/>
                  </a:lnTo>
                  <a:lnTo>
                    <a:pt x="5362956" y="5486400"/>
                  </a:lnTo>
                  <a:lnTo>
                    <a:pt x="0" y="5486400"/>
                  </a:lnTo>
                  <a:lnTo>
                    <a:pt x="0" y="0"/>
                  </a:lnTo>
                  <a:close/>
                </a:path>
              </a:pathLst>
            </a:custGeom>
            <a:blipFill>
              <a:blip r:embed="rId8"/>
              <a:stretch>
                <a:fillRect l="-85" t="0" r="-85" b="0"/>
              </a:stretch>
            </a:blipFill>
          </p:spPr>
        </p:sp>
      </p:grpSp>
      <p:grpSp>
        <p:nvGrpSpPr>
          <p:cNvPr name="Group 15" id="15"/>
          <p:cNvGrpSpPr/>
          <p:nvPr/>
        </p:nvGrpSpPr>
        <p:grpSpPr>
          <a:xfrm rot="0">
            <a:off x="13660765" y="1636775"/>
            <a:ext cx="1153265" cy="1153265"/>
            <a:chOff x="0" y="0"/>
            <a:chExt cx="1537687" cy="1537687"/>
          </a:xfrm>
        </p:grpSpPr>
        <p:sp>
          <p:nvSpPr>
            <p:cNvPr name="Freeform 16" id="16"/>
            <p:cNvSpPr/>
            <p:nvPr/>
          </p:nvSpPr>
          <p:spPr>
            <a:xfrm flipH="false" flipV="false" rot="0">
              <a:off x="0" y="0"/>
              <a:ext cx="1537716" cy="1537716"/>
            </a:xfrm>
            <a:custGeom>
              <a:avLst/>
              <a:gdLst/>
              <a:ahLst/>
              <a:cxnLst/>
              <a:rect r="r" b="b" t="t" l="l"/>
              <a:pathLst>
                <a:path h="1537716" w="1537716">
                  <a:moveTo>
                    <a:pt x="0" y="0"/>
                  </a:moveTo>
                  <a:lnTo>
                    <a:pt x="1537716" y="0"/>
                  </a:lnTo>
                  <a:lnTo>
                    <a:pt x="1537716" y="1537716"/>
                  </a:lnTo>
                  <a:lnTo>
                    <a:pt x="0" y="1537716"/>
                  </a:lnTo>
                  <a:lnTo>
                    <a:pt x="0" y="0"/>
                  </a:lnTo>
                  <a:close/>
                </a:path>
              </a:pathLst>
            </a:custGeom>
            <a:blipFill>
              <a:blip r:embed="rId9"/>
              <a:stretch>
                <a:fillRect l="0" t="0" r="1" b="1"/>
              </a:stretch>
            </a:blipFill>
          </p:spPr>
        </p:sp>
      </p:grpSp>
      <p:sp>
        <p:nvSpPr>
          <p:cNvPr name="Freeform 17" id="17"/>
          <p:cNvSpPr/>
          <p:nvPr/>
        </p:nvSpPr>
        <p:spPr>
          <a:xfrm flipH="false" flipV="false" rot="0">
            <a:off x="-394240" y="-94077"/>
            <a:ext cx="4558185" cy="1593145"/>
          </a:xfrm>
          <a:custGeom>
            <a:avLst/>
            <a:gdLst/>
            <a:ahLst/>
            <a:cxnLst/>
            <a:rect r="r" b="b" t="t" l="l"/>
            <a:pathLst>
              <a:path h="1593145" w="4558185">
                <a:moveTo>
                  <a:pt x="0" y="0"/>
                </a:moveTo>
                <a:lnTo>
                  <a:pt x="4558185" y="0"/>
                </a:lnTo>
                <a:lnTo>
                  <a:pt x="4558185" y="1593145"/>
                </a:lnTo>
                <a:lnTo>
                  <a:pt x="0" y="159314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18" id="18"/>
          <p:cNvGrpSpPr/>
          <p:nvPr/>
        </p:nvGrpSpPr>
        <p:grpSpPr>
          <a:xfrm rot="0">
            <a:off x="467676" y="722519"/>
            <a:ext cx="1421058" cy="606553"/>
            <a:chOff x="0" y="0"/>
            <a:chExt cx="1894744" cy="808737"/>
          </a:xfrm>
        </p:grpSpPr>
        <p:sp>
          <p:nvSpPr>
            <p:cNvPr name="Freeform 19" id="19"/>
            <p:cNvSpPr/>
            <p:nvPr/>
          </p:nvSpPr>
          <p:spPr>
            <a:xfrm flipH="false" flipV="false" rot="0">
              <a:off x="0" y="0"/>
              <a:ext cx="1894713" cy="808736"/>
            </a:xfrm>
            <a:custGeom>
              <a:avLst/>
              <a:gdLst/>
              <a:ahLst/>
              <a:cxnLst/>
              <a:rect r="r" b="b" t="t" l="l"/>
              <a:pathLst>
                <a:path h="808736" w="1894713">
                  <a:moveTo>
                    <a:pt x="0" y="0"/>
                  </a:moveTo>
                  <a:lnTo>
                    <a:pt x="1894713" y="0"/>
                  </a:lnTo>
                  <a:lnTo>
                    <a:pt x="1894713" y="808736"/>
                  </a:lnTo>
                  <a:lnTo>
                    <a:pt x="0" y="808736"/>
                  </a:lnTo>
                  <a:lnTo>
                    <a:pt x="0" y="0"/>
                  </a:lnTo>
                  <a:close/>
                </a:path>
              </a:pathLst>
            </a:custGeom>
            <a:blipFill>
              <a:blip r:embed="rId12"/>
              <a:stretch>
                <a:fillRect l="-944" t="0" r="-946" b="0"/>
              </a:stretch>
            </a:blipFill>
          </p:spPr>
        </p:sp>
      </p:grpSp>
      <p:grpSp>
        <p:nvGrpSpPr>
          <p:cNvPr name="Group 20" id="20"/>
          <p:cNvGrpSpPr/>
          <p:nvPr/>
        </p:nvGrpSpPr>
        <p:grpSpPr>
          <a:xfrm rot="0">
            <a:off x="2127324" y="682364"/>
            <a:ext cx="678920" cy="694317"/>
            <a:chOff x="0" y="0"/>
            <a:chExt cx="905227" cy="925756"/>
          </a:xfrm>
        </p:grpSpPr>
        <p:sp>
          <p:nvSpPr>
            <p:cNvPr name="Freeform 21" id="21"/>
            <p:cNvSpPr/>
            <p:nvPr/>
          </p:nvSpPr>
          <p:spPr>
            <a:xfrm flipH="false" flipV="false" rot="0">
              <a:off x="0" y="0"/>
              <a:ext cx="905256" cy="925703"/>
            </a:xfrm>
            <a:custGeom>
              <a:avLst/>
              <a:gdLst/>
              <a:ahLst/>
              <a:cxnLst/>
              <a:rect r="r" b="b" t="t" l="l"/>
              <a:pathLst>
                <a:path h="925703" w="905256">
                  <a:moveTo>
                    <a:pt x="0" y="0"/>
                  </a:moveTo>
                  <a:lnTo>
                    <a:pt x="905256" y="0"/>
                  </a:lnTo>
                  <a:lnTo>
                    <a:pt x="905256" y="925703"/>
                  </a:lnTo>
                  <a:lnTo>
                    <a:pt x="0" y="925703"/>
                  </a:lnTo>
                  <a:lnTo>
                    <a:pt x="0" y="0"/>
                  </a:lnTo>
                  <a:close/>
                </a:path>
              </a:pathLst>
            </a:custGeom>
            <a:blipFill>
              <a:blip r:embed="rId13"/>
              <a:stretch>
                <a:fillRect l="-1133" t="0" r="-1130" b="-5"/>
              </a:stretch>
            </a:blipFill>
          </p:spPr>
        </p:sp>
      </p:grpSp>
      <p:grpSp>
        <p:nvGrpSpPr>
          <p:cNvPr name="Group 22" id="22"/>
          <p:cNvGrpSpPr/>
          <p:nvPr/>
        </p:nvGrpSpPr>
        <p:grpSpPr>
          <a:xfrm rot="0">
            <a:off x="3044835" y="642209"/>
            <a:ext cx="819282" cy="767174"/>
            <a:chOff x="0" y="0"/>
            <a:chExt cx="1092376" cy="1022899"/>
          </a:xfrm>
        </p:grpSpPr>
        <p:sp>
          <p:nvSpPr>
            <p:cNvPr name="Freeform 23" id="23"/>
            <p:cNvSpPr/>
            <p:nvPr/>
          </p:nvSpPr>
          <p:spPr>
            <a:xfrm flipH="false" flipV="false" rot="0">
              <a:off x="0" y="0"/>
              <a:ext cx="1092327" cy="1022858"/>
            </a:xfrm>
            <a:custGeom>
              <a:avLst/>
              <a:gdLst/>
              <a:ahLst/>
              <a:cxnLst/>
              <a:rect r="r" b="b" t="t" l="l"/>
              <a:pathLst>
                <a:path h="1022858" w="1092327">
                  <a:moveTo>
                    <a:pt x="0" y="0"/>
                  </a:moveTo>
                  <a:lnTo>
                    <a:pt x="1092327" y="0"/>
                  </a:lnTo>
                  <a:lnTo>
                    <a:pt x="1092327" y="1022858"/>
                  </a:lnTo>
                  <a:lnTo>
                    <a:pt x="0" y="1022858"/>
                  </a:lnTo>
                  <a:lnTo>
                    <a:pt x="0" y="0"/>
                  </a:lnTo>
                  <a:close/>
                </a:path>
              </a:pathLst>
            </a:custGeom>
            <a:blipFill>
              <a:blip r:embed="rId14"/>
              <a:stretch>
                <a:fillRect l="-14902" t="0" r="-14907" b="-4"/>
              </a:stretch>
            </a:blipFill>
          </p:spPr>
        </p:sp>
      </p:grpSp>
      <p:grpSp>
        <p:nvGrpSpPr>
          <p:cNvPr name="Group 24" id="24"/>
          <p:cNvGrpSpPr/>
          <p:nvPr/>
        </p:nvGrpSpPr>
        <p:grpSpPr>
          <a:xfrm rot="0">
            <a:off x="1178206" y="4002333"/>
            <a:ext cx="8734654" cy="4033561"/>
            <a:chOff x="0" y="0"/>
            <a:chExt cx="2300485" cy="1062337"/>
          </a:xfrm>
        </p:grpSpPr>
        <p:sp>
          <p:nvSpPr>
            <p:cNvPr name="Freeform 25" id="25"/>
            <p:cNvSpPr/>
            <p:nvPr/>
          </p:nvSpPr>
          <p:spPr>
            <a:xfrm flipH="false" flipV="false" rot="0">
              <a:off x="0" y="0"/>
              <a:ext cx="2300485" cy="1062337"/>
            </a:xfrm>
            <a:custGeom>
              <a:avLst/>
              <a:gdLst/>
              <a:ahLst/>
              <a:cxnLst/>
              <a:rect r="r" b="b" t="t" l="l"/>
              <a:pathLst>
                <a:path h="1062337" w="2300485">
                  <a:moveTo>
                    <a:pt x="14182" y="0"/>
                  </a:moveTo>
                  <a:lnTo>
                    <a:pt x="2286303" y="0"/>
                  </a:lnTo>
                  <a:cubicBezTo>
                    <a:pt x="2290065" y="0"/>
                    <a:pt x="2293672" y="1494"/>
                    <a:pt x="2296331" y="4154"/>
                  </a:cubicBezTo>
                  <a:cubicBezTo>
                    <a:pt x="2298991" y="6813"/>
                    <a:pt x="2300485" y="10420"/>
                    <a:pt x="2300485" y="14182"/>
                  </a:cubicBezTo>
                  <a:lnTo>
                    <a:pt x="2300485" y="1048155"/>
                  </a:lnTo>
                  <a:cubicBezTo>
                    <a:pt x="2300485" y="1051917"/>
                    <a:pt x="2298991" y="1055524"/>
                    <a:pt x="2296331" y="1058183"/>
                  </a:cubicBezTo>
                  <a:cubicBezTo>
                    <a:pt x="2293672" y="1060843"/>
                    <a:pt x="2290065" y="1062337"/>
                    <a:pt x="2286303" y="1062337"/>
                  </a:cubicBezTo>
                  <a:lnTo>
                    <a:pt x="14182" y="1062337"/>
                  </a:lnTo>
                  <a:cubicBezTo>
                    <a:pt x="10420" y="1062337"/>
                    <a:pt x="6813" y="1060843"/>
                    <a:pt x="4154" y="1058183"/>
                  </a:cubicBezTo>
                  <a:cubicBezTo>
                    <a:pt x="1494" y="1055524"/>
                    <a:pt x="0" y="1051917"/>
                    <a:pt x="0" y="1048155"/>
                  </a:cubicBezTo>
                  <a:lnTo>
                    <a:pt x="0" y="14182"/>
                  </a:lnTo>
                  <a:cubicBezTo>
                    <a:pt x="0" y="10420"/>
                    <a:pt x="1494" y="6813"/>
                    <a:pt x="4154" y="4154"/>
                  </a:cubicBezTo>
                  <a:cubicBezTo>
                    <a:pt x="6813" y="1494"/>
                    <a:pt x="10420" y="0"/>
                    <a:pt x="14182" y="0"/>
                  </a:cubicBezTo>
                  <a:close/>
                </a:path>
              </a:pathLst>
            </a:custGeom>
            <a:solidFill>
              <a:srgbClr val="A6A6A6"/>
            </a:solidFill>
          </p:spPr>
        </p:sp>
        <p:sp>
          <p:nvSpPr>
            <p:cNvPr name="TextBox 26" id="26"/>
            <p:cNvSpPr txBox="true"/>
            <p:nvPr/>
          </p:nvSpPr>
          <p:spPr>
            <a:xfrm>
              <a:off x="0" y="-57150"/>
              <a:ext cx="2300485" cy="1119487"/>
            </a:xfrm>
            <a:prstGeom prst="rect">
              <a:avLst/>
            </a:prstGeom>
          </p:spPr>
          <p:txBody>
            <a:bodyPr anchor="ctr" rtlCol="false" tIns="50800" lIns="50800" bIns="50800" rIns="50800"/>
            <a:lstStyle/>
            <a:p>
              <a:pPr algn="ctr">
                <a:lnSpc>
                  <a:spcPts val="3498"/>
                </a:lnSpc>
              </a:pPr>
            </a:p>
          </p:txBody>
        </p:sp>
      </p:grpSp>
      <p:sp>
        <p:nvSpPr>
          <p:cNvPr name="TextBox 27" id="27"/>
          <p:cNvSpPr txBox="true"/>
          <p:nvPr/>
        </p:nvSpPr>
        <p:spPr>
          <a:xfrm rot="0">
            <a:off x="1028700" y="2030658"/>
            <a:ext cx="8672330" cy="1552575"/>
          </a:xfrm>
          <a:prstGeom prst="rect">
            <a:avLst/>
          </a:prstGeom>
        </p:spPr>
        <p:txBody>
          <a:bodyPr anchor="t" rtlCol="false" tIns="0" lIns="0" bIns="0" rIns="0">
            <a:spAutoFit/>
          </a:bodyPr>
          <a:lstStyle/>
          <a:p>
            <a:pPr algn="ctr">
              <a:lnSpc>
                <a:spcPts val="5999"/>
              </a:lnSpc>
            </a:pPr>
            <a:r>
              <a:rPr lang="en-US" sz="6000">
                <a:solidFill>
                  <a:srgbClr val="013049"/>
                </a:solidFill>
                <a:latin typeface="Eastman Condensed Bold"/>
                <a:ea typeface="Eastman Condensed Bold"/>
                <a:cs typeface="Eastman Condensed Bold"/>
                <a:sym typeface="Eastman Condensed Bold"/>
              </a:rPr>
              <a:t>DEFINISI EKOSISTEM</a:t>
            </a:r>
          </a:p>
          <a:p>
            <a:pPr algn="ctr">
              <a:lnSpc>
                <a:spcPts val="6000"/>
              </a:lnSpc>
            </a:pPr>
            <a:r>
              <a:rPr lang="en-US" sz="6000">
                <a:solidFill>
                  <a:srgbClr val="013049"/>
                </a:solidFill>
                <a:latin typeface="Eastman Condensed Bold"/>
                <a:ea typeface="Eastman Condensed Bold"/>
                <a:cs typeface="Eastman Condensed Bold"/>
                <a:sym typeface="Eastman Condensed Bold"/>
              </a:rPr>
              <a:t>INTERNET OF THINGS (IOT) </a:t>
            </a:r>
          </a:p>
        </p:txBody>
      </p:sp>
      <p:sp>
        <p:nvSpPr>
          <p:cNvPr name="TextBox 28" id="28"/>
          <p:cNvSpPr txBox="true"/>
          <p:nvPr/>
        </p:nvSpPr>
        <p:spPr>
          <a:xfrm rot="0">
            <a:off x="1450675" y="4307153"/>
            <a:ext cx="8189715" cy="3357245"/>
          </a:xfrm>
          <a:prstGeom prst="rect">
            <a:avLst/>
          </a:prstGeom>
        </p:spPr>
        <p:txBody>
          <a:bodyPr anchor="t" rtlCol="false" tIns="0" lIns="0" bIns="0" rIns="0">
            <a:spAutoFit/>
          </a:bodyPr>
          <a:lstStyle/>
          <a:p>
            <a:pPr algn="just">
              <a:lnSpc>
                <a:spcPts val="4480"/>
              </a:lnSpc>
            </a:pPr>
            <a:r>
              <a:rPr lang="en-US" sz="3200">
                <a:solidFill>
                  <a:srgbClr val="000000"/>
                </a:solidFill>
                <a:latin typeface="Cloud"/>
                <a:ea typeface="Cloud"/>
                <a:cs typeface="Cloud"/>
                <a:sym typeface="Cloud"/>
              </a:rPr>
              <a:t>Ekosistem</a:t>
            </a:r>
            <a:r>
              <a:rPr lang="en-US" sz="3200">
                <a:solidFill>
                  <a:srgbClr val="000000"/>
                </a:solidFill>
                <a:latin typeface="Cloud"/>
                <a:ea typeface="Cloud"/>
                <a:cs typeface="Cloud"/>
                <a:sym typeface="Cloud"/>
              </a:rPr>
              <a:t> IoT merupakan jaringan yang kompleks dan terintegrasi dari berbagai sensor, platform dan teknologi pendukung yang saling berhubungan untuk mengumpulkan, bertukar, dan menganalisis data</a:t>
            </a:r>
          </a:p>
        </p:txBody>
      </p:sp>
      <p:sp>
        <p:nvSpPr>
          <p:cNvPr name="TextBox 29" id="29"/>
          <p:cNvSpPr txBox="true"/>
          <p:nvPr/>
        </p:nvSpPr>
        <p:spPr>
          <a:xfrm rot="0">
            <a:off x="11082412" y="9138436"/>
            <a:ext cx="6201519" cy="269875"/>
          </a:xfrm>
          <a:prstGeom prst="rect">
            <a:avLst/>
          </a:prstGeom>
        </p:spPr>
        <p:txBody>
          <a:bodyPr anchor="t" rtlCol="false" tIns="0" lIns="0" bIns="0" rIns="0">
            <a:spAutoFit/>
          </a:bodyPr>
          <a:lstStyle/>
          <a:p>
            <a:pPr algn="ctr">
              <a:lnSpc>
                <a:spcPts val="2000"/>
              </a:lnSpc>
              <a:spcBef>
                <a:spcPct val="0"/>
              </a:spcBef>
            </a:pPr>
            <a:r>
              <a:rPr lang="en-US" sz="2000">
                <a:solidFill>
                  <a:srgbClr val="000000"/>
                </a:solidFill>
                <a:latin typeface="Cloud Bold Italics"/>
                <a:ea typeface="Cloud Bold Italics"/>
                <a:cs typeface="Cloud Bold Italics"/>
                <a:sym typeface="Cloud Bold Italics"/>
              </a:rPr>
              <a:t>Sumber: Internet of Things Principles and Paradigms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7100094" y="2412248"/>
            <a:ext cx="4087811" cy="66675"/>
            <a:chOff x="0" y="0"/>
            <a:chExt cx="5450415" cy="88900"/>
          </a:xfrm>
        </p:grpSpPr>
        <p:sp>
          <p:nvSpPr>
            <p:cNvPr name="Freeform 5" id="5"/>
            <p:cNvSpPr/>
            <p:nvPr/>
          </p:nvSpPr>
          <p:spPr>
            <a:xfrm flipH="false" flipV="false" rot="0">
              <a:off x="44450" y="0"/>
              <a:ext cx="5361559" cy="88900"/>
            </a:xfrm>
            <a:custGeom>
              <a:avLst/>
              <a:gdLst/>
              <a:ahLst/>
              <a:cxnLst/>
              <a:rect r="r" b="b" t="t" l="l"/>
              <a:pathLst>
                <a:path h="88900" w="5361559">
                  <a:moveTo>
                    <a:pt x="0" y="0"/>
                  </a:moveTo>
                  <a:lnTo>
                    <a:pt x="5361559" y="0"/>
                  </a:lnTo>
                  <a:lnTo>
                    <a:pt x="5361559" y="88900"/>
                  </a:lnTo>
                  <a:lnTo>
                    <a:pt x="0" y="88900"/>
                  </a:lnTo>
                  <a:close/>
                </a:path>
              </a:pathLst>
            </a:custGeom>
            <a:solidFill>
              <a:srgbClr val="FDB813"/>
            </a:solidFill>
          </p:spPr>
        </p:sp>
      </p:grpSp>
      <p:sp>
        <p:nvSpPr>
          <p:cNvPr name="Freeform 6" id="6"/>
          <p:cNvSpPr/>
          <p:nvPr/>
        </p:nvSpPr>
        <p:spPr>
          <a:xfrm flipH="false" flipV="false" rot="0">
            <a:off x="-885346" y="7893687"/>
            <a:ext cx="19683299" cy="3230761"/>
          </a:xfrm>
          <a:custGeom>
            <a:avLst/>
            <a:gdLst/>
            <a:ahLst/>
            <a:cxnLst/>
            <a:rect r="r" b="b" t="t" l="l"/>
            <a:pathLst>
              <a:path h="3230761" w="19683299">
                <a:moveTo>
                  <a:pt x="0" y="0"/>
                </a:moveTo>
                <a:lnTo>
                  <a:pt x="19683299" y="0"/>
                </a:lnTo>
                <a:lnTo>
                  <a:pt x="19683299" y="3230761"/>
                </a:lnTo>
                <a:lnTo>
                  <a:pt x="0" y="323076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1701256" y="3247336"/>
            <a:ext cx="7255048" cy="3210786"/>
          </a:xfrm>
          <a:custGeom>
            <a:avLst/>
            <a:gdLst/>
            <a:ahLst/>
            <a:cxnLst/>
            <a:rect r="r" b="b" t="t" l="l"/>
            <a:pathLst>
              <a:path h="3210786" w="7255048">
                <a:moveTo>
                  <a:pt x="0" y="0"/>
                </a:moveTo>
                <a:lnTo>
                  <a:pt x="7255048" y="0"/>
                </a:lnTo>
                <a:lnTo>
                  <a:pt x="7255048" y="3210786"/>
                </a:lnTo>
                <a:lnTo>
                  <a:pt x="0" y="321078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9331696" y="3247336"/>
            <a:ext cx="7255048" cy="3210786"/>
          </a:xfrm>
          <a:custGeom>
            <a:avLst/>
            <a:gdLst/>
            <a:ahLst/>
            <a:cxnLst/>
            <a:rect r="r" b="b" t="t" l="l"/>
            <a:pathLst>
              <a:path h="3210786" w="7255048">
                <a:moveTo>
                  <a:pt x="0" y="0"/>
                </a:moveTo>
                <a:lnTo>
                  <a:pt x="7255048" y="0"/>
                </a:lnTo>
                <a:lnTo>
                  <a:pt x="7255048" y="3210786"/>
                </a:lnTo>
                <a:lnTo>
                  <a:pt x="0" y="321078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9912911" y="3647814"/>
            <a:ext cx="6092618" cy="909376"/>
          </a:xfrm>
          <a:custGeom>
            <a:avLst/>
            <a:gdLst/>
            <a:ahLst/>
            <a:cxnLst/>
            <a:rect r="r" b="b" t="t" l="l"/>
            <a:pathLst>
              <a:path h="909376" w="6092618">
                <a:moveTo>
                  <a:pt x="0" y="0"/>
                </a:moveTo>
                <a:lnTo>
                  <a:pt x="6092618" y="0"/>
                </a:lnTo>
                <a:lnTo>
                  <a:pt x="6092618" y="909376"/>
                </a:lnTo>
                <a:lnTo>
                  <a:pt x="0" y="90937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0" id="10"/>
          <p:cNvGrpSpPr/>
          <p:nvPr/>
        </p:nvGrpSpPr>
        <p:grpSpPr>
          <a:xfrm rot="0">
            <a:off x="-2011109" y="-2057400"/>
            <a:ext cx="4022217" cy="4114800"/>
            <a:chOff x="0" y="0"/>
            <a:chExt cx="5362956" cy="5486400"/>
          </a:xfrm>
        </p:grpSpPr>
        <p:sp>
          <p:nvSpPr>
            <p:cNvPr name="Freeform 11" id="11"/>
            <p:cNvSpPr/>
            <p:nvPr/>
          </p:nvSpPr>
          <p:spPr>
            <a:xfrm flipH="false" flipV="false" rot="0">
              <a:off x="0" y="0"/>
              <a:ext cx="5362956" cy="5486400"/>
            </a:xfrm>
            <a:custGeom>
              <a:avLst/>
              <a:gdLst/>
              <a:ahLst/>
              <a:cxnLst/>
              <a:rect r="r" b="b" t="t" l="l"/>
              <a:pathLst>
                <a:path h="5486400" w="5362956">
                  <a:moveTo>
                    <a:pt x="0" y="0"/>
                  </a:moveTo>
                  <a:lnTo>
                    <a:pt x="5362956" y="0"/>
                  </a:lnTo>
                  <a:lnTo>
                    <a:pt x="5362956" y="5486400"/>
                  </a:lnTo>
                  <a:lnTo>
                    <a:pt x="0" y="5486400"/>
                  </a:lnTo>
                  <a:lnTo>
                    <a:pt x="0" y="0"/>
                  </a:lnTo>
                  <a:close/>
                </a:path>
              </a:pathLst>
            </a:custGeom>
            <a:blipFill>
              <a:blip r:embed="rId9"/>
              <a:stretch>
                <a:fillRect l="-85" t="0" r="-85" b="0"/>
              </a:stretch>
            </a:blipFill>
          </p:spPr>
        </p:sp>
      </p:grpSp>
      <p:grpSp>
        <p:nvGrpSpPr>
          <p:cNvPr name="Group 12" id="12"/>
          <p:cNvGrpSpPr/>
          <p:nvPr/>
        </p:nvGrpSpPr>
        <p:grpSpPr>
          <a:xfrm rot="0">
            <a:off x="15658775" y="-2057400"/>
            <a:ext cx="4022217" cy="4114800"/>
            <a:chOff x="0" y="0"/>
            <a:chExt cx="5362956" cy="5486400"/>
          </a:xfrm>
        </p:grpSpPr>
        <p:sp>
          <p:nvSpPr>
            <p:cNvPr name="Freeform 13" id="13"/>
            <p:cNvSpPr/>
            <p:nvPr/>
          </p:nvSpPr>
          <p:spPr>
            <a:xfrm flipH="false" flipV="false" rot="0">
              <a:off x="0" y="0"/>
              <a:ext cx="5362956" cy="5486400"/>
            </a:xfrm>
            <a:custGeom>
              <a:avLst/>
              <a:gdLst/>
              <a:ahLst/>
              <a:cxnLst/>
              <a:rect r="r" b="b" t="t" l="l"/>
              <a:pathLst>
                <a:path h="5486400" w="5362956">
                  <a:moveTo>
                    <a:pt x="0" y="0"/>
                  </a:moveTo>
                  <a:lnTo>
                    <a:pt x="5362956" y="0"/>
                  </a:lnTo>
                  <a:lnTo>
                    <a:pt x="5362956" y="5486400"/>
                  </a:lnTo>
                  <a:lnTo>
                    <a:pt x="0" y="5486400"/>
                  </a:lnTo>
                  <a:lnTo>
                    <a:pt x="0" y="0"/>
                  </a:lnTo>
                  <a:close/>
                </a:path>
              </a:pathLst>
            </a:custGeom>
            <a:blipFill>
              <a:blip r:embed="rId9"/>
              <a:stretch>
                <a:fillRect l="-85" t="0" r="-85" b="0"/>
              </a:stretch>
            </a:blipFill>
          </p:spPr>
        </p:sp>
      </p:grpSp>
      <p:sp>
        <p:nvSpPr>
          <p:cNvPr name="TextBox 14" id="14"/>
          <p:cNvSpPr txBox="true"/>
          <p:nvPr/>
        </p:nvSpPr>
        <p:spPr>
          <a:xfrm rot="0">
            <a:off x="7364469" y="1472448"/>
            <a:ext cx="3539207" cy="809625"/>
          </a:xfrm>
          <a:prstGeom prst="rect">
            <a:avLst/>
          </a:prstGeom>
        </p:spPr>
        <p:txBody>
          <a:bodyPr anchor="t" rtlCol="false" tIns="0" lIns="0" bIns="0" rIns="0">
            <a:spAutoFit/>
          </a:bodyPr>
          <a:lstStyle/>
          <a:p>
            <a:pPr algn="ctr">
              <a:lnSpc>
                <a:spcPts val="6000"/>
              </a:lnSpc>
            </a:pPr>
            <a:r>
              <a:rPr lang="en-US" sz="6000">
                <a:solidFill>
                  <a:srgbClr val="013049"/>
                </a:solidFill>
                <a:latin typeface="Eastman Condensed Bold"/>
                <a:ea typeface="Eastman Condensed Bold"/>
                <a:cs typeface="Eastman Condensed Bold"/>
                <a:sym typeface="Eastman Condensed Bold"/>
              </a:rPr>
              <a:t>LAYER IoT</a:t>
            </a:r>
          </a:p>
        </p:txBody>
      </p:sp>
      <p:sp>
        <p:nvSpPr>
          <p:cNvPr name="TextBox 15" id="15"/>
          <p:cNvSpPr txBox="true"/>
          <p:nvPr/>
        </p:nvSpPr>
        <p:spPr>
          <a:xfrm rot="0">
            <a:off x="2278633" y="4829810"/>
            <a:ext cx="6100294" cy="989965"/>
          </a:xfrm>
          <a:prstGeom prst="rect">
            <a:avLst/>
          </a:prstGeom>
        </p:spPr>
        <p:txBody>
          <a:bodyPr anchor="t" rtlCol="false" tIns="0" lIns="0" bIns="0" rIns="0">
            <a:spAutoFit/>
          </a:bodyPr>
          <a:lstStyle/>
          <a:p>
            <a:pPr algn="ctr">
              <a:lnSpc>
                <a:spcPts val="2660"/>
              </a:lnSpc>
            </a:pPr>
            <a:r>
              <a:rPr lang="en-US" sz="1900">
                <a:solidFill>
                  <a:srgbClr val="FFFFFF"/>
                </a:solidFill>
                <a:latin typeface="Public Sans"/>
                <a:ea typeface="Public Sans"/>
                <a:cs typeface="Public Sans"/>
                <a:sym typeface="Public Sans"/>
              </a:rPr>
              <a:t>Dasar dari sistem IoT yang mencakup sensor dan aktuator yang memperoleh dan memproses data dari sumber eksternal.</a:t>
            </a:r>
          </a:p>
        </p:txBody>
      </p:sp>
      <p:sp>
        <p:nvSpPr>
          <p:cNvPr name="TextBox 16" id="16"/>
          <p:cNvSpPr txBox="true"/>
          <p:nvPr/>
        </p:nvSpPr>
        <p:spPr>
          <a:xfrm rot="0">
            <a:off x="9905235" y="4829810"/>
            <a:ext cx="6100294" cy="1028065"/>
          </a:xfrm>
          <a:prstGeom prst="rect">
            <a:avLst/>
          </a:prstGeom>
        </p:spPr>
        <p:txBody>
          <a:bodyPr anchor="t" rtlCol="false" tIns="0" lIns="0" bIns="0" rIns="0">
            <a:spAutoFit/>
          </a:bodyPr>
          <a:lstStyle/>
          <a:p>
            <a:pPr algn="ctr">
              <a:lnSpc>
                <a:spcPts val="2660"/>
              </a:lnSpc>
            </a:pPr>
            <a:r>
              <a:rPr lang="en-US" sz="1900">
                <a:solidFill>
                  <a:srgbClr val="FFFFFF"/>
                </a:solidFill>
                <a:latin typeface="Public Sans"/>
                <a:ea typeface="Public Sans"/>
                <a:cs typeface="Public Sans"/>
                <a:sym typeface="Public Sans"/>
              </a:rPr>
              <a:t>Lapisan yang mempunyai peranan yang sangat penting untuk memungkinkan data berpindah di antara semua elemen struktur IoT.</a:t>
            </a:r>
          </a:p>
        </p:txBody>
      </p:sp>
      <p:sp>
        <p:nvSpPr>
          <p:cNvPr name="Freeform 17" id="17"/>
          <p:cNvSpPr/>
          <p:nvPr/>
        </p:nvSpPr>
        <p:spPr>
          <a:xfrm flipH="false" flipV="false" rot="0">
            <a:off x="2336444" y="3647814"/>
            <a:ext cx="6092618" cy="909376"/>
          </a:xfrm>
          <a:custGeom>
            <a:avLst/>
            <a:gdLst/>
            <a:ahLst/>
            <a:cxnLst/>
            <a:rect r="r" b="b" t="t" l="l"/>
            <a:pathLst>
              <a:path h="909376" w="6092618">
                <a:moveTo>
                  <a:pt x="0" y="0"/>
                </a:moveTo>
                <a:lnTo>
                  <a:pt x="6092618" y="0"/>
                </a:lnTo>
                <a:lnTo>
                  <a:pt x="6092618" y="909376"/>
                </a:lnTo>
                <a:lnTo>
                  <a:pt x="0" y="90937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8" id="18"/>
          <p:cNvSpPr txBox="true"/>
          <p:nvPr/>
        </p:nvSpPr>
        <p:spPr>
          <a:xfrm rot="0">
            <a:off x="2336444" y="3887297"/>
            <a:ext cx="732918" cy="628188"/>
          </a:xfrm>
          <a:prstGeom prst="rect">
            <a:avLst/>
          </a:prstGeom>
        </p:spPr>
        <p:txBody>
          <a:bodyPr anchor="t" rtlCol="false" tIns="0" lIns="0" bIns="0" rIns="0">
            <a:spAutoFit/>
          </a:bodyPr>
          <a:lstStyle/>
          <a:p>
            <a:pPr algn="ctr">
              <a:lnSpc>
                <a:spcPts val="5433"/>
              </a:lnSpc>
            </a:pPr>
            <a:r>
              <a:rPr lang="en-US" sz="5433">
                <a:solidFill>
                  <a:srgbClr val="FFFFFF"/>
                </a:solidFill>
                <a:latin typeface="Eastman Condensed Bold"/>
                <a:ea typeface="Eastman Condensed Bold"/>
                <a:cs typeface="Eastman Condensed Bold"/>
                <a:sym typeface="Eastman Condensed Bold"/>
              </a:rPr>
              <a:t>1</a:t>
            </a:r>
          </a:p>
        </p:txBody>
      </p:sp>
      <p:sp>
        <p:nvSpPr>
          <p:cNvPr name="TextBox 19" id="19"/>
          <p:cNvSpPr txBox="true"/>
          <p:nvPr/>
        </p:nvSpPr>
        <p:spPr>
          <a:xfrm rot="0">
            <a:off x="2702903" y="3950335"/>
            <a:ext cx="5487325" cy="431775"/>
          </a:xfrm>
          <a:prstGeom prst="rect">
            <a:avLst/>
          </a:prstGeom>
        </p:spPr>
        <p:txBody>
          <a:bodyPr anchor="t" rtlCol="false" tIns="0" lIns="0" bIns="0" rIns="0">
            <a:spAutoFit/>
          </a:bodyPr>
          <a:lstStyle/>
          <a:p>
            <a:pPr algn="ctr">
              <a:lnSpc>
                <a:spcPts val="3499"/>
              </a:lnSpc>
            </a:pPr>
            <a:r>
              <a:rPr lang="en-US" sz="2499">
                <a:solidFill>
                  <a:srgbClr val="000000"/>
                </a:solidFill>
                <a:latin typeface="Public Sans Bold"/>
                <a:ea typeface="Public Sans Bold"/>
                <a:cs typeface="Public Sans Bold"/>
                <a:sym typeface="Public Sans Bold"/>
              </a:rPr>
              <a:t>PERCEPTION/SENSING LAYER</a:t>
            </a:r>
          </a:p>
        </p:txBody>
      </p:sp>
      <p:sp>
        <p:nvSpPr>
          <p:cNvPr name="TextBox 20" id="20"/>
          <p:cNvSpPr txBox="true"/>
          <p:nvPr/>
        </p:nvSpPr>
        <p:spPr>
          <a:xfrm rot="0">
            <a:off x="10300546" y="3901796"/>
            <a:ext cx="5432970" cy="431775"/>
          </a:xfrm>
          <a:prstGeom prst="rect">
            <a:avLst/>
          </a:prstGeom>
        </p:spPr>
        <p:txBody>
          <a:bodyPr anchor="t" rtlCol="false" tIns="0" lIns="0" bIns="0" rIns="0">
            <a:spAutoFit/>
          </a:bodyPr>
          <a:lstStyle/>
          <a:p>
            <a:pPr algn="ctr">
              <a:lnSpc>
                <a:spcPts val="3499"/>
              </a:lnSpc>
            </a:pPr>
            <a:r>
              <a:rPr lang="en-US" sz="2499">
                <a:solidFill>
                  <a:srgbClr val="000000"/>
                </a:solidFill>
                <a:latin typeface="Public Sans Bold"/>
                <a:ea typeface="Public Sans Bold"/>
                <a:cs typeface="Public Sans Bold"/>
                <a:sym typeface="Public Sans Bold"/>
              </a:rPr>
              <a:t>TRANSPORT</a:t>
            </a:r>
            <a:r>
              <a:rPr lang="en-US" sz="2499">
                <a:solidFill>
                  <a:srgbClr val="000000"/>
                </a:solidFill>
                <a:latin typeface="Public Sans Bold"/>
                <a:ea typeface="Public Sans Bold"/>
                <a:cs typeface="Public Sans Bold"/>
                <a:sym typeface="Public Sans Bold"/>
              </a:rPr>
              <a:t> LAYER</a:t>
            </a:r>
          </a:p>
        </p:txBody>
      </p:sp>
      <p:sp>
        <p:nvSpPr>
          <p:cNvPr name="Freeform 21" id="21"/>
          <p:cNvSpPr/>
          <p:nvPr/>
        </p:nvSpPr>
        <p:spPr>
          <a:xfrm flipH="false" flipV="false" rot="0">
            <a:off x="1657626" y="6427762"/>
            <a:ext cx="7255048" cy="3210786"/>
          </a:xfrm>
          <a:custGeom>
            <a:avLst/>
            <a:gdLst/>
            <a:ahLst/>
            <a:cxnLst/>
            <a:rect r="r" b="b" t="t" l="l"/>
            <a:pathLst>
              <a:path h="3210786" w="7255048">
                <a:moveTo>
                  <a:pt x="0" y="0"/>
                </a:moveTo>
                <a:lnTo>
                  <a:pt x="7255048" y="0"/>
                </a:lnTo>
                <a:lnTo>
                  <a:pt x="7255048" y="3210786"/>
                </a:lnTo>
                <a:lnTo>
                  <a:pt x="0" y="321078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22" id="22"/>
          <p:cNvSpPr txBox="true"/>
          <p:nvPr/>
        </p:nvSpPr>
        <p:spPr>
          <a:xfrm rot="0">
            <a:off x="2235004" y="7929446"/>
            <a:ext cx="6100294" cy="1361440"/>
          </a:xfrm>
          <a:prstGeom prst="rect">
            <a:avLst/>
          </a:prstGeom>
        </p:spPr>
        <p:txBody>
          <a:bodyPr anchor="t" rtlCol="false" tIns="0" lIns="0" bIns="0" rIns="0">
            <a:spAutoFit/>
          </a:bodyPr>
          <a:lstStyle/>
          <a:p>
            <a:pPr algn="ctr">
              <a:lnSpc>
                <a:spcPts val="2660"/>
              </a:lnSpc>
            </a:pPr>
            <a:r>
              <a:rPr lang="en-US" sz="1900">
                <a:solidFill>
                  <a:srgbClr val="FFFFFF"/>
                </a:solidFill>
                <a:latin typeface="Public Sans"/>
                <a:ea typeface="Public Sans"/>
                <a:cs typeface="Public Sans"/>
                <a:sym typeface="Public Sans"/>
              </a:rPr>
              <a:t>Pada lapisan ini, data yang dikumpulkan diproses dan dianalisis untuk membantu bisnis dalam mengambil keputusan serta menyederhanakan operasi suatu bisnis. </a:t>
            </a:r>
          </a:p>
        </p:txBody>
      </p:sp>
      <p:sp>
        <p:nvSpPr>
          <p:cNvPr name="Freeform 23" id="23"/>
          <p:cNvSpPr/>
          <p:nvPr/>
        </p:nvSpPr>
        <p:spPr>
          <a:xfrm flipH="false" flipV="false" rot="0">
            <a:off x="2292814" y="6828240"/>
            <a:ext cx="6092618" cy="909376"/>
          </a:xfrm>
          <a:custGeom>
            <a:avLst/>
            <a:gdLst/>
            <a:ahLst/>
            <a:cxnLst/>
            <a:rect r="r" b="b" t="t" l="l"/>
            <a:pathLst>
              <a:path h="909376" w="6092618">
                <a:moveTo>
                  <a:pt x="0" y="0"/>
                </a:moveTo>
                <a:lnTo>
                  <a:pt x="6092618" y="0"/>
                </a:lnTo>
                <a:lnTo>
                  <a:pt x="6092618" y="909376"/>
                </a:lnTo>
                <a:lnTo>
                  <a:pt x="0" y="90937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4" id="24"/>
          <p:cNvSpPr txBox="true"/>
          <p:nvPr/>
        </p:nvSpPr>
        <p:spPr>
          <a:xfrm rot="0">
            <a:off x="2292814" y="7053633"/>
            <a:ext cx="5897414" cy="488950"/>
          </a:xfrm>
          <a:prstGeom prst="rect">
            <a:avLst/>
          </a:prstGeom>
        </p:spPr>
        <p:txBody>
          <a:bodyPr anchor="t" rtlCol="false" tIns="0" lIns="0" bIns="0" rIns="0">
            <a:spAutoFit/>
          </a:bodyPr>
          <a:lstStyle/>
          <a:p>
            <a:pPr algn="ctr">
              <a:lnSpc>
                <a:spcPts val="3499"/>
              </a:lnSpc>
            </a:pPr>
            <a:r>
              <a:rPr lang="en-US" sz="2499">
                <a:solidFill>
                  <a:srgbClr val="000000"/>
                </a:solidFill>
                <a:latin typeface="Public Sans Bold"/>
                <a:ea typeface="Public Sans Bold"/>
                <a:cs typeface="Public Sans Bold"/>
                <a:sym typeface="Public Sans Bold"/>
              </a:rPr>
              <a:t>DATA PROCESSING LAYER</a:t>
            </a:r>
          </a:p>
        </p:txBody>
      </p:sp>
      <p:sp>
        <p:nvSpPr>
          <p:cNvPr name="Freeform 25" id="25"/>
          <p:cNvSpPr/>
          <p:nvPr/>
        </p:nvSpPr>
        <p:spPr>
          <a:xfrm flipH="false" flipV="false" rot="0">
            <a:off x="9335534" y="6427762"/>
            <a:ext cx="7255048" cy="3210786"/>
          </a:xfrm>
          <a:custGeom>
            <a:avLst/>
            <a:gdLst/>
            <a:ahLst/>
            <a:cxnLst/>
            <a:rect r="r" b="b" t="t" l="l"/>
            <a:pathLst>
              <a:path h="3210786" w="7255048">
                <a:moveTo>
                  <a:pt x="0" y="0"/>
                </a:moveTo>
                <a:lnTo>
                  <a:pt x="7255048" y="0"/>
                </a:lnTo>
                <a:lnTo>
                  <a:pt x="7255048" y="3210786"/>
                </a:lnTo>
                <a:lnTo>
                  <a:pt x="0" y="321078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26" id="26"/>
          <p:cNvSpPr txBox="true"/>
          <p:nvPr/>
        </p:nvSpPr>
        <p:spPr>
          <a:xfrm rot="0">
            <a:off x="9912911" y="7810383"/>
            <a:ext cx="6100294" cy="1694815"/>
          </a:xfrm>
          <a:prstGeom prst="rect">
            <a:avLst/>
          </a:prstGeom>
        </p:spPr>
        <p:txBody>
          <a:bodyPr anchor="t" rtlCol="false" tIns="0" lIns="0" bIns="0" rIns="0">
            <a:spAutoFit/>
          </a:bodyPr>
          <a:lstStyle/>
          <a:p>
            <a:pPr algn="ctr">
              <a:lnSpc>
                <a:spcPts val="2660"/>
              </a:lnSpc>
            </a:pPr>
            <a:r>
              <a:rPr lang="en-US" sz="1900">
                <a:solidFill>
                  <a:srgbClr val="FFFFFF"/>
                </a:solidFill>
                <a:latin typeface="Public Sans"/>
                <a:ea typeface="Public Sans"/>
                <a:cs typeface="Public Sans"/>
                <a:sym typeface="Public Sans"/>
              </a:rPr>
              <a:t>Berfungsi sebagai platform penting bagi pengguna untuk berinteraksi dengan sistem dan mengakses layanan tertentu. Hal ini memungkinkan pengguna untuk menggunakan perangkat mereka dengan nyaman</a:t>
            </a:r>
          </a:p>
        </p:txBody>
      </p:sp>
      <p:sp>
        <p:nvSpPr>
          <p:cNvPr name="Freeform 27" id="27"/>
          <p:cNvSpPr/>
          <p:nvPr/>
        </p:nvSpPr>
        <p:spPr>
          <a:xfrm flipH="false" flipV="false" rot="0">
            <a:off x="9970722" y="6828240"/>
            <a:ext cx="6092618" cy="909376"/>
          </a:xfrm>
          <a:custGeom>
            <a:avLst/>
            <a:gdLst/>
            <a:ahLst/>
            <a:cxnLst/>
            <a:rect r="r" b="b" t="t" l="l"/>
            <a:pathLst>
              <a:path h="909376" w="6092618">
                <a:moveTo>
                  <a:pt x="0" y="0"/>
                </a:moveTo>
                <a:lnTo>
                  <a:pt x="6092618" y="0"/>
                </a:lnTo>
                <a:lnTo>
                  <a:pt x="6092618" y="909376"/>
                </a:lnTo>
                <a:lnTo>
                  <a:pt x="0" y="90937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8" id="28"/>
          <p:cNvSpPr txBox="true"/>
          <p:nvPr/>
        </p:nvSpPr>
        <p:spPr>
          <a:xfrm rot="0">
            <a:off x="10494034" y="7143803"/>
            <a:ext cx="5011760" cy="398780"/>
          </a:xfrm>
          <a:prstGeom prst="rect">
            <a:avLst/>
          </a:prstGeom>
        </p:spPr>
        <p:txBody>
          <a:bodyPr anchor="t" rtlCol="false" tIns="0" lIns="0" bIns="0" rIns="0">
            <a:spAutoFit/>
          </a:bodyPr>
          <a:lstStyle/>
          <a:p>
            <a:pPr algn="ctr">
              <a:lnSpc>
                <a:spcPts val="3220"/>
              </a:lnSpc>
            </a:pPr>
            <a:r>
              <a:rPr lang="en-US" sz="2300">
                <a:solidFill>
                  <a:srgbClr val="000000"/>
                </a:solidFill>
                <a:latin typeface="Public Sans Bold"/>
                <a:ea typeface="Public Sans Bold"/>
                <a:cs typeface="Public Sans Bold"/>
                <a:sym typeface="Public Sans Bold"/>
              </a:rPr>
              <a:t>APPLICATION LAYER</a:t>
            </a:r>
          </a:p>
        </p:txBody>
      </p:sp>
      <p:sp>
        <p:nvSpPr>
          <p:cNvPr name="Freeform 29" id="29"/>
          <p:cNvSpPr/>
          <p:nvPr/>
        </p:nvSpPr>
        <p:spPr>
          <a:xfrm flipH="false" flipV="false" rot="0">
            <a:off x="7084497" y="-355647"/>
            <a:ext cx="4119006" cy="1593145"/>
          </a:xfrm>
          <a:custGeom>
            <a:avLst/>
            <a:gdLst/>
            <a:ahLst/>
            <a:cxnLst/>
            <a:rect r="r" b="b" t="t" l="l"/>
            <a:pathLst>
              <a:path h="1593145" w="4119006">
                <a:moveTo>
                  <a:pt x="0" y="0"/>
                </a:moveTo>
                <a:lnTo>
                  <a:pt x="4119006" y="0"/>
                </a:lnTo>
                <a:lnTo>
                  <a:pt x="4119006" y="1593145"/>
                </a:lnTo>
                <a:lnTo>
                  <a:pt x="0" y="159314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30" id="30"/>
          <p:cNvGrpSpPr/>
          <p:nvPr/>
        </p:nvGrpSpPr>
        <p:grpSpPr>
          <a:xfrm rot="0">
            <a:off x="7507235" y="460949"/>
            <a:ext cx="1421058" cy="606553"/>
            <a:chOff x="0" y="0"/>
            <a:chExt cx="1894744" cy="808737"/>
          </a:xfrm>
        </p:grpSpPr>
        <p:sp>
          <p:nvSpPr>
            <p:cNvPr name="Freeform 31" id="31"/>
            <p:cNvSpPr/>
            <p:nvPr/>
          </p:nvSpPr>
          <p:spPr>
            <a:xfrm flipH="false" flipV="false" rot="0">
              <a:off x="0" y="0"/>
              <a:ext cx="1894713" cy="808736"/>
            </a:xfrm>
            <a:custGeom>
              <a:avLst/>
              <a:gdLst/>
              <a:ahLst/>
              <a:cxnLst/>
              <a:rect r="r" b="b" t="t" l="l"/>
              <a:pathLst>
                <a:path h="808736" w="1894713">
                  <a:moveTo>
                    <a:pt x="0" y="0"/>
                  </a:moveTo>
                  <a:lnTo>
                    <a:pt x="1894713" y="0"/>
                  </a:lnTo>
                  <a:lnTo>
                    <a:pt x="1894713" y="808736"/>
                  </a:lnTo>
                  <a:lnTo>
                    <a:pt x="0" y="808736"/>
                  </a:lnTo>
                  <a:lnTo>
                    <a:pt x="0" y="0"/>
                  </a:lnTo>
                  <a:close/>
                </a:path>
              </a:pathLst>
            </a:custGeom>
            <a:blipFill>
              <a:blip r:embed="rId12"/>
              <a:stretch>
                <a:fillRect l="-944" t="0" r="-946" b="0"/>
              </a:stretch>
            </a:blipFill>
          </p:spPr>
        </p:sp>
      </p:grpSp>
      <p:grpSp>
        <p:nvGrpSpPr>
          <p:cNvPr name="Group 32" id="32"/>
          <p:cNvGrpSpPr/>
          <p:nvPr/>
        </p:nvGrpSpPr>
        <p:grpSpPr>
          <a:xfrm rot="0">
            <a:off x="9166882" y="420794"/>
            <a:ext cx="678920" cy="694317"/>
            <a:chOff x="0" y="0"/>
            <a:chExt cx="905227" cy="925756"/>
          </a:xfrm>
        </p:grpSpPr>
        <p:sp>
          <p:nvSpPr>
            <p:cNvPr name="Freeform 33" id="33"/>
            <p:cNvSpPr/>
            <p:nvPr/>
          </p:nvSpPr>
          <p:spPr>
            <a:xfrm flipH="false" flipV="false" rot="0">
              <a:off x="0" y="0"/>
              <a:ext cx="905256" cy="925703"/>
            </a:xfrm>
            <a:custGeom>
              <a:avLst/>
              <a:gdLst/>
              <a:ahLst/>
              <a:cxnLst/>
              <a:rect r="r" b="b" t="t" l="l"/>
              <a:pathLst>
                <a:path h="925703" w="905256">
                  <a:moveTo>
                    <a:pt x="0" y="0"/>
                  </a:moveTo>
                  <a:lnTo>
                    <a:pt x="905256" y="0"/>
                  </a:lnTo>
                  <a:lnTo>
                    <a:pt x="905256" y="925703"/>
                  </a:lnTo>
                  <a:lnTo>
                    <a:pt x="0" y="925703"/>
                  </a:lnTo>
                  <a:lnTo>
                    <a:pt x="0" y="0"/>
                  </a:lnTo>
                  <a:close/>
                </a:path>
              </a:pathLst>
            </a:custGeom>
            <a:blipFill>
              <a:blip r:embed="rId13"/>
              <a:stretch>
                <a:fillRect l="-1133" t="0" r="-1130" b="-5"/>
              </a:stretch>
            </a:blipFill>
          </p:spPr>
        </p:sp>
      </p:grpSp>
      <p:grpSp>
        <p:nvGrpSpPr>
          <p:cNvPr name="Group 34" id="34"/>
          <p:cNvGrpSpPr/>
          <p:nvPr/>
        </p:nvGrpSpPr>
        <p:grpSpPr>
          <a:xfrm rot="0">
            <a:off x="10084394" y="380639"/>
            <a:ext cx="819282" cy="767174"/>
            <a:chOff x="0" y="0"/>
            <a:chExt cx="1092376" cy="1022899"/>
          </a:xfrm>
        </p:grpSpPr>
        <p:sp>
          <p:nvSpPr>
            <p:cNvPr name="Freeform 35" id="35"/>
            <p:cNvSpPr/>
            <p:nvPr/>
          </p:nvSpPr>
          <p:spPr>
            <a:xfrm flipH="false" flipV="false" rot="0">
              <a:off x="0" y="0"/>
              <a:ext cx="1092327" cy="1022858"/>
            </a:xfrm>
            <a:custGeom>
              <a:avLst/>
              <a:gdLst/>
              <a:ahLst/>
              <a:cxnLst/>
              <a:rect r="r" b="b" t="t" l="l"/>
              <a:pathLst>
                <a:path h="1022858" w="1092327">
                  <a:moveTo>
                    <a:pt x="0" y="0"/>
                  </a:moveTo>
                  <a:lnTo>
                    <a:pt x="1092327" y="0"/>
                  </a:lnTo>
                  <a:lnTo>
                    <a:pt x="1092327" y="1022858"/>
                  </a:lnTo>
                  <a:lnTo>
                    <a:pt x="0" y="1022858"/>
                  </a:lnTo>
                  <a:lnTo>
                    <a:pt x="0" y="0"/>
                  </a:lnTo>
                  <a:close/>
                </a:path>
              </a:pathLst>
            </a:custGeom>
            <a:blipFill>
              <a:blip r:embed="rId14"/>
              <a:stretch>
                <a:fillRect l="-14902" t="0" r="-14907" b="-4"/>
              </a:stretch>
            </a:blipFill>
          </p:spPr>
        </p:sp>
      </p:grpSp>
      <p:sp>
        <p:nvSpPr>
          <p:cNvPr name="TextBox 36" id="36"/>
          <p:cNvSpPr txBox="true"/>
          <p:nvPr/>
        </p:nvSpPr>
        <p:spPr>
          <a:xfrm rot="0">
            <a:off x="9970722" y="3876086"/>
            <a:ext cx="732918" cy="732673"/>
          </a:xfrm>
          <a:prstGeom prst="rect">
            <a:avLst/>
          </a:prstGeom>
        </p:spPr>
        <p:txBody>
          <a:bodyPr anchor="t" rtlCol="false" tIns="0" lIns="0" bIns="0" rIns="0">
            <a:spAutoFit/>
          </a:bodyPr>
          <a:lstStyle/>
          <a:p>
            <a:pPr algn="ctr">
              <a:lnSpc>
                <a:spcPts val="5433"/>
              </a:lnSpc>
            </a:pPr>
            <a:r>
              <a:rPr lang="en-US" sz="5433">
                <a:solidFill>
                  <a:srgbClr val="FFFFFF"/>
                </a:solidFill>
                <a:latin typeface="Eastman Condensed Bold"/>
                <a:ea typeface="Eastman Condensed Bold"/>
                <a:cs typeface="Eastman Condensed Bold"/>
                <a:sym typeface="Eastman Condensed Bold"/>
              </a:rPr>
              <a:t>2</a:t>
            </a:r>
          </a:p>
        </p:txBody>
      </p:sp>
      <p:sp>
        <p:nvSpPr>
          <p:cNvPr name="TextBox 37" id="37"/>
          <p:cNvSpPr txBox="true"/>
          <p:nvPr/>
        </p:nvSpPr>
        <p:spPr>
          <a:xfrm rot="0">
            <a:off x="2336444" y="7039147"/>
            <a:ext cx="732918" cy="732673"/>
          </a:xfrm>
          <a:prstGeom prst="rect">
            <a:avLst/>
          </a:prstGeom>
        </p:spPr>
        <p:txBody>
          <a:bodyPr anchor="t" rtlCol="false" tIns="0" lIns="0" bIns="0" rIns="0">
            <a:spAutoFit/>
          </a:bodyPr>
          <a:lstStyle/>
          <a:p>
            <a:pPr algn="ctr">
              <a:lnSpc>
                <a:spcPts val="5433"/>
              </a:lnSpc>
            </a:pPr>
            <a:r>
              <a:rPr lang="en-US" sz="5433">
                <a:solidFill>
                  <a:srgbClr val="FFFFFF"/>
                </a:solidFill>
                <a:latin typeface="Eastman Condensed Bold"/>
                <a:ea typeface="Eastman Condensed Bold"/>
                <a:cs typeface="Eastman Condensed Bold"/>
                <a:sym typeface="Eastman Condensed Bold"/>
              </a:rPr>
              <a:t>3</a:t>
            </a:r>
          </a:p>
        </p:txBody>
      </p:sp>
      <p:sp>
        <p:nvSpPr>
          <p:cNvPr name="TextBox 38" id="38"/>
          <p:cNvSpPr txBox="true"/>
          <p:nvPr/>
        </p:nvSpPr>
        <p:spPr>
          <a:xfrm rot="0">
            <a:off x="10084394" y="7053056"/>
            <a:ext cx="732918" cy="732673"/>
          </a:xfrm>
          <a:prstGeom prst="rect">
            <a:avLst/>
          </a:prstGeom>
        </p:spPr>
        <p:txBody>
          <a:bodyPr anchor="t" rtlCol="false" tIns="0" lIns="0" bIns="0" rIns="0">
            <a:spAutoFit/>
          </a:bodyPr>
          <a:lstStyle/>
          <a:p>
            <a:pPr algn="ctr">
              <a:lnSpc>
                <a:spcPts val="5433"/>
              </a:lnSpc>
            </a:pPr>
            <a:r>
              <a:rPr lang="en-US" sz="5433">
                <a:solidFill>
                  <a:srgbClr val="FFFFFF"/>
                </a:solidFill>
                <a:latin typeface="Eastman Condensed Bold"/>
                <a:ea typeface="Eastman Condensed Bold"/>
                <a:cs typeface="Eastman Condensed Bold"/>
                <a:sym typeface="Eastman Condensed Bold"/>
              </a:rPr>
              <a:t>4</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7100094" y="2412248"/>
            <a:ext cx="4087811" cy="66675"/>
            <a:chOff x="0" y="0"/>
            <a:chExt cx="5450415" cy="88900"/>
          </a:xfrm>
        </p:grpSpPr>
        <p:sp>
          <p:nvSpPr>
            <p:cNvPr name="Freeform 5" id="5"/>
            <p:cNvSpPr/>
            <p:nvPr/>
          </p:nvSpPr>
          <p:spPr>
            <a:xfrm flipH="false" flipV="false" rot="0">
              <a:off x="44450" y="0"/>
              <a:ext cx="5361559" cy="88900"/>
            </a:xfrm>
            <a:custGeom>
              <a:avLst/>
              <a:gdLst/>
              <a:ahLst/>
              <a:cxnLst/>
              <a:rect r="r" b="b" t="t" l="l"/>
              <a:pathLst>
                <a:path h="88900" w="5361559">
                  <a:moveTo>
                    <a:pt x="0" y="0"/>
                  </a:moveTo>
                  <a:lnTo>
                    <a:pt x="5361559" y="0"/>
                  </a:lnTo>
                  <a:lnTo>
                    <a:pt x="5361559" y="88900"/>
                  </a:lnTo>
                  <a:lnTo>
                    <a:pt x="0" y="88900"/>
                  </a:lnTo>
                  <a:close/>
                </a:path>
              </a:pathLst>
            </a:custGeom>
            <a:solidFill>
              <a:srgbClr val="FDB813"/>
            </a:solidFill>
          </p:spPr>
        </p:sp>
      </p:grpSp>
      <p:sp>
        <p:nvSpPr>
          <p:cNvPr name="Freeform 6" id="6"/>
          <p:cNvSpPr/>
          <p:nvPr/>
        </p:nvSpPr>
        <p:spPr>
          <a:xfrm flipH="false" flipV="false" rot="0">
            <a:off x="-885346" y="7893687"/>
            <a:ext cx="19683299" cy="3230761"/>
          </a:xfrm>
          <a:custGeom>
            <a:avLst/>
            <a:gdLst/>
            <a:ahLst/>
            <a:cxnLst/>
            <a:rect r="r" b="b" t="t" l="l"/>
            <a:pathLst>
              <a:path h="3230761" w="19683299">
                <a:moveTo>
                  <a:pt x="0" y="0"/>
                </a:moveTo>
                <a:lnTo>
                  <a:pt x="19683299" y="0"/>
                </a:lnTo>
                <a:lnTo>
                  <a:pt x="19683299" y="3230761"/>
                </a:lnTo>
                <a:lnTo>
                  <a:pt x="0" y="323076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7" id="7"/>
          <p:cNvGrpSpPr/>
          <p:nvPr/>
        </p:nvGrpSpPr>
        <p:grpSpPr>
          <a:xfrm rot="0">
            <a:off x="-2011109" y="-2057400"/>
            <a:ext cx="4022217" cy="4114800"/>
            <a:chOff x="0" y="0"/>
            <a:chExt cx="5362956" cy="5486400"/>
          </a:xfrm>
        </p:grpSpPr>
        <p:sp>
          <p:nvSpPr>
            <p:cNvPr name="Freeform 8" id="8"/>
            <p:cNvSpPr/>
            <p:nvPr/>
          </p:nvSpPr>
          <p:spPr>
            <a:xfrm flipH="false" flipV="false" rot="0">
              <a:off x="0" y="0"/>
              <a:ext cx="5362956" cy="5486400"/>
            </a:xfrm>
            <a:custGeom>
              <a:avLst/>
              <a:gdLst/>
              <a:ahLst/>
              <a:cxnLst/>
              <a:rect r="r" b="b" t="t" l="l"/>
              <a:pathLst>
                <a:path h="5486400" w="5362956">
                  <a:moveTo>
                    <a:pt x="0" y="0"/>
                  </a:moveTo>
                  <a:lnTo>
                    <a:pt x="5362956" y="0"/>
                  </a:lnTo>
                  <a:lnTo>
                    <a:pt x="5362956" y="5486400"/>
                  </a:lnTo>
                  <a:lnTo>
                    <a:pt x="0" y="5486400"/>
                  </a:lnTo>
                  <a:lnTo>
                    <a:pt x="0" y="0"/>
                  </a:lnTo>
                  <a:close/>
                </a:path>
              </a:pathLst>
            </a:custGeom>
            <a:blipFill>
              <a:blip r:embed="rId5"/>
              <a:stretch>
                <a:fillRect l="-85" t="0" r="-85" b="0"/>
              </a:stretch>
            </a:blipFill>
          </p:spPr>
        </p:sp>
      </p:grpSp>
      <p:grpSp>
        <p:nvGrpSpPr>
          <p:cNvPr name="Group 9" id="9"/>
          <p:cNvGrpSpPr/>
          <p:nvPr/>
        </p:nvGrpSpPr>
        <p:grpSpPr>
          <a:xfrm rot="0">
            <a:off x="15658775" y="-2057400"/>
            <a:ext cx="4022217" cy="4114800"/>
            <a:chOff x="0" y="0"/>
            <a:chExt cx="5362956" cy="5486400"/>
          </a:xfrm>
        </p:grpSpPr>
        <p:sp>
          <p:nvSpPr>
            <p:cNvPr name="Freeform 10" id="10"/>
            <p:cNvSpPr/>
            <p:nvPr/>
          </p:nvSpPr>
          <p:spPr>
            <a:xfrm flipH="false" flipV="false" rot="0">
              <a:off x="0" y="0"/>
              <a:ext cx="5362956" cy="5486400"/>
            </a:xfrm>
            <a:custGeom>
              <a:avLst/>
              <a:gdLst/>
              <a:ahLst/>
              <a:cxnLst/>
              <a:rect r="r" b="b" t="t" l="l"/>
              <a:pathLst>
                <a:path h="5486400" w="5362956">
                  <a:moveTo>
                    <a:pt x="0" y="0"/>
                  </a:moveTo>
                  <a:lnTo>
                    <a:pt x="5362956" y="0"/>
                  </a:lnTo>
                  <a:lnTo>
                    <a:pt x="5362956" y="5486400"/>
                  </a:lnTo>
                  <a:lnTo>
                    <a:pt x="0" y="5486400"/>
                  </a:lnTo>
                  <a:lnTo>
                    <a:pt x="0" y="0"/>
                  </a:lnTo>
                  <a:close/>
                </a:path>
              </a:pathLst>
            </a:custGeom>
            <a:blipFill>
              <a:blip r:embed="rId5"/>
              <a:stretch>
                <a:fillRect l="-85" t="0" r="-85" b="0"/>
              </a:stretch>
            </a:blipFill>
          </p:spPr>
        </p:sp>
      </p:grpSp>
      <p:sp>
        <p:nvSpPr>
          <p:cNvPr name="TextBox 11" id="11"/>
          <p:cNvSpPr txBox="true"/>
          <p:nvPr/>
        </p:nvSpPr>
        <p:spPr>
          <a:xfrm rot="0">
            <a:off x="7364469" y="1472448"/>
            <a:ext cx="3539207" cy="809625"/>
          </a:xfrm>
          <a:prstGeom prst="rect">
            <a:avLst/>
          </a:prstGeom>
        </p:spPr>
        <p:txBody>
          <a:bodyPr anchor="t" rtlCol="false" tIns="0" lIns="0" bIns="0" rIns="0">
            <a:spAutoFit/>
          </a:bodyPr>
          <a:lstStyle/>
          <a:p>
            <a:pPr algn="ctr">
              <a:lnSpc>
                <a:spcPts val="6000"/>
              </a:lnSpc>
            </a:pPr>
            <a:r>
              <a:rPr lang="en-US" sz="6000">
                <a:solidFill>
                  <a:srgbClr val="013049"/>
                </a:solidFill>
                <a:latin typeface="Eastman Condensed Bold"/>
                <a:ea typeface="Eastman Condensed Bold"/>
                <a:cs typeface="Eastman Condensed Bold"/>
                <a:sym typeface="Eastman Condensed Bold"/>
              </a:rPr>
              <a:t>LAYER IoT</a:t>
            </a:r>
          </a:p>
        </p:txBody>
      </p:sp>
      <p:sp>
        <p:nvSpPr>
          <p:cNvPr name="Freeform 12" id="12"/>
          <p:cNvSpPr/>
          <p:nvPr/>
        </p:nvSpPr>
        <p:spPr>
          <a:xfrm flipH="false" flipV="false" rot="0">
            <a:off x="7084497" y="-355647"/>
            <a:ext cx="4119006" cy="1593145"/>
          </a:xfrm>
          <a:custGeom>
            <a:avLst/>
            <a:gdLst/>
            <a:ahLst/>
            <a:cxnLst/>
            <a:rect r="r" b="b" t="t" l="l"/>
            <a:pathLst>
              <a:path h="1593145" w="4119006">
                <a:moveTo>
                  <a:pt x="0" y="0"/>
                </a:moveTo>
                <a:lnTo>
                  <a:pt x="4119006" y="0"/>
                </a:lnTo>
                <a:lnTo>
                  <a:pt x="4119006" y="1593145"/>
                </a:lnTo>
                <a:lnTo>
                  <a:pt x="0" y="159314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3" id="13"/>
          <p:cNvGrpSpPr/>
          <p:nvPr/>
        </p:nvGrpSpPr>
        <p:grpSpPr>
          <a:xfrm rot="0">
            <a:off x="7507235" y="460949"/>
            <a:ext cx="1421058" cy="606553"/>
            <a:chOff x="0" y="0"/>
            <a:chExt cx="1894744" cy="808737"/>
          </a:xfrm>
        </p:grpSpPr>
        <p:sp>
          <p:nvSpPr>
            <p:cNvPr name="Freeform 14" id="14"/>
            <p:cNvSpPr/>
            <p:nvPr/>
          </p:nvSpPr>
          <p:spPr>
            <a:xfrm flipH="false" flipV="false" rot="0">
              <a:off x="0" y="0"/>
              <a:ext cx="1894713" cy="808736"/>
            </a:xfrm>
            <a:custGeom>
              <a:avLst/>
              <a:gdLst/>
              <a:ahLst/>
              <a:cxnLst/>
              <a:rect r="r" b="b" t="t" l="l"/>
              <a:pathLst>
                <a:path h="808736" w="1894713">
                  <a:moveTo>
                    <a:pt x="0" y="0"/>
                  </a:moveTo>
                  <a:lnTo>
                    <a:pt x="1894713" y="0"/>
                  </a:lnTo>
                  <a:lnTo>
                    <a:pt x="1894713" y="808736"/>
                  </a:lnTo>
                  <a:lnTo>
                    <a:pt x="0" y="808736"/>
                  </a:lnTo>
                  <a:lnTo>
                    <a:pt x="0" y="0"/>
                  </a:lnTo>
                  <a:close/>
                </a:path>
              </a:pathLst>
            </a:custGeom>
            <a:blipFill>
              <a:blip r:embed="rId8"/>
              <a:stretch>
                <a:fillRect l="-944" t="0" r="-946" b="0"/>
              </a:stretch>
            </a:blipFill>
          </p:spPr>
        </p:sp>
      </p:grpSp>
      <p:grpSp>
        <p:nvGrpSpPr>
          <p:cNvPr name="Group 15" id="15"/>
          <p:cNvGrpSpPr/>
          <p:nvPr/>
        </p:nvGrpSpPr>
        <p:grpSpPr>
          <a:xfrm rot="0">
            <a:off x="9166882" y="420794"/>
            <a:ext cx="678920" cy="694317"/>
            <a:chOff x="0" y="0"/>
            <a:chExt cx="905227" cy="925756"/>
          </a:xfrm>
        </p:grpSpPr>
        <p:sp>
          <p:nvSpPr>
            <p:cNvPr name="Freeform 16" id="16"/>
            <p:cNvSpPr/>
            <p:nvPr/>
          </p:nvSpPr>
          <p:spPr>
            <a:xfrm flipH="false" flipV="false" rot="0">
              <a:off x="0" y="0"/>
              <a:ext cx="905256" cy="925703"/>
            </a:xfrm>
            <a:custGeom>
              <a:avLst/>
              <a:gdLst/>
              <a:ahLst/>
              <a:cxnLst/>
              <a:rect r="r" b="b" t="t" l="l"/>
              <a:pathLst>
                <a:path h="925703" w="905256">
                  <a:moveTo>
                    <a:pt x="0" y="0"/>
                  </a:moveTo>
                  <a:lnTo>
                    <a:pt x="905256" y="0"/>
                  </a:lnTo>
                  <a:lnTo>
                    <a:pt x="905256" y="925703"/>
                  </a:lnTo>
                  <a:lnTo>
                    <a:pt x="0" y="925703"/>
                  </a:lnTo>
                  <a:lnTo>
                    <a:pt x="0" y="0"/>
                  </a:lnTo>
                  <a:close/>
                </a:path>
              </a:pathLst>
            </a:custGeom>
            <a:blipFill>
              <a:blip r:embed="rId9"/>
              <a:stretch>
                <a:fillRect l="-1133" t="0" r="-1130" b="-5"/>
              </a:stretch>
            </a:blipFill>
          </p:spPr>
        </p:sp>
      </p:grpSp>
      <p:grpSp>
        <p:nvGrpSpPr>
          <p:cNvPr name="Group 17" id="17"/>
          <p:cNvGrpSpPr/>
          <p:nvPr/>
        </p:nvGrpSpPr>
        <p:grpSpPr>
          <a:xfrm rot="0">
            <a:off x="10084394" y="380639"/>
            <a:ext cx="819282" cy="767174"/>
            <a:chOff x="0" y="0"/>
            <a:chExt cx="1092376" cy="1022899"/>
          </a:xfrm>
        </p:grpSpPr>
        <p:sp>
          <p:nvSpPr>
            <p:cNvPr name="Freeform 18" id="18"/>
            <p:cNvSpPr/>
            <p:nvPr/>
          </p:nvSpPr>
          <p:spPr>
            <a:xfrm flipH="false" flipV="false" rot="0">
              <a:off x="0" y="0"/>
              <a:ext cx="1092327" cy="1022858"/>
            </a:xfrm>
            <a:custGeom>
              <a:avLst/>
              <a:gdLst/>
              <a:ahLst/>
              <a:cxnLst/>
              <a:rect r="r" b="b" t="t" l="l"/>
              <a:pathLst>
                <a:path h="1022858" w="1092327">
                  <a:moveTo>
                    <a:pt x="0" y="0"/>
                  </a:moveTo>
                  <a:lnTo>
                    <a:pt x="1092327" y="0"/>
                  </a:lnTo>
                  <a:lnTo>
                    <a:pt x="1092327" y="1022858"/>
                  </a:lnTo>
                  <a:lnTo>
                    <a:pt x="0" y="1022858"/>
                  </a:lnTo>
                  <a:lnTo>
                    <a:pt x="0" y="0"/>
                  </a:lnTo>
                  <a:close/>
                </a:path>
              </a:pathLst>
            </a:custGeom>
            <a:blipFill>
              <a:blip r:embed="rId10"/>
              <a:stretch>
                <a:fillRect l="-14902" t="0" r="-14907" b="-4"/>
              </a:stretch>
            </a:blipFill>
          </p:spPr>
        </p:sp>
      </p:grpSp>
      <p:grpSp>
        <p:nvGrpSpPr>
          <p:cNvPr name="Group 19" id="19"/>
          <p:cNvGrpSpPr/>
          <p:nvPr/>
        </p:nvGrpSpPr>
        <p:grpSpPr>
          <a:xfrm rot="0">
            <a:off x="3377447" y="2367036"/>
            <a:ext cx="11581027" cy="6518283"/>
            <a:chOff x="0" y="0"/>
            <a:chExt cx="15441369" cy="8691044"/>
          </a:xfrm>
        </p:grpSpPr>
        <p:sp>
          <p:nvSpPr>
            <p:cNvPr name="Freeform 20" id="20"/>
            <p:cNvSpPr/>
            <p:nvPr/>
          </p:nvSpPr>
          <p:spPr>
            <a:xfrm flipH="false" flipV="false" rot="0">
              <a:off x="0" y="0"/>
              <a:ext cx="15441422" cy="8690991"/>
            </a:xfrm>
            <a:custGeom>
              <a:avLst/>
              <a:gdLst/>
              <a:ahLst/>
              <a:cxnLst/>
              <a:rect r="r" b="b" t="t" l="l"/>
              <a:pathLst>
                <a:path h="8690991" w="15441422">
                  <a:moveTo>
                    <a:pt x="0" y="0"/>
                  </a:moveTo>
                  <a:lnTo>
                    <a:pt x="15441422" y="0"/>
                  </a:lnTo>
                  <a:lnTo>
                    <a:pt x="15441422" y="8690991"/>
                  </a:lnTo>
                  <a:lnTo>
                    <a:pt x="0" y="8690991"/>
                  </a:lnTo>
                  <a:lnTo>
                    <a:pt x="0" y="0"/>
                  </a:lnTo>
                  <a:close/>
                </a:path>
              </a:pathLst>
            </a:custGeom>
            <a:solidFill>
              <a:srgbClr val="000000">
                <a:alpha val="0"/>
              </a:srgbClr>
            </a:solidFill>
            <a:ln w="12700">
              <a:solidFill>
                <a:srgbClr val="000000"/>
              </a:solidFill>
            </a:ln>
          </p:spPr>
        </p:sp>
      </p:grpSp>
      <p:grpSp>
        <p:nvGrpSpPr>
          <p:cNvPr name="Group 21" id="21"/>
          <p:cNvGrpSpPr/>
          <p:nvPr/>
        </p:nvGrpSpPr>
        <p:grpSpPr>
          <a:xfrm rot="0">
            <a:off x="3529847" y="2519436"/>
            <a:ext cx="11581027" cy="6518283"/>
            <a:chOff x="0" y="0"/>
            <a:chExt cx="15441369" cy="8691044"/>
          </a:xfrm>
        </p:grpSpPr>
        <p:sp>
          <p:nvSpPr>
            <p:cNvPr name="Freeform 22" id="22"/>
            <p:cNvSpPr/>
            <p:nvPr/>
          </p:nvSpPr>
          <p:spPr>
            <a:xfrm flipH="false" flipV="false" rot="0">
              <a:off x="0" y="0"/>
              <a:ext cx="15441422" cy="8690991"/>
            </a:xfrm>
            <a:custGeom>
              <a:avLst/>
              <a:gdLst/>
              <a:ahLst/>
              <a:cxnLst/>
              <a:rect r="r" b="b" t="t" l="l"/>
              <a:pathLst>
                <a:path h="8690991" w="15441422">
                  <a:moveTo>
                    <a:pt x="0" y="0"/>
                  </a:moveTo>
                  <a:lnTo>
                    <a:pt x="15441422" y="0"/>
                  </a:lnTo>
                  <a:lnTo>
                    <a:pt x="15441422" y="8690991"/>
                  </a:lnTo>
                  <a:lnTo>
                    <a:pt x="0" y="8690991"/>
                  </a:lnTo>
                  <a:lnTo>
                    <a:pt x="0" y="0"/>
                  </a:lnTo>
                  <a:close/>
                </a:path>
              </a:pathLst>
            </a:custGeom>
            <a:blipFill>
              <a:blip r:embed="rId11"/>
              <a:stretch>
                <a:fillRect l="0" t="0" r="0" b="0"/>
              </a:stretch>
            </a:blipFill>
          </p:spPr>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1025445" y="-712835"/>
            <a:ext cx="5155920" cy="2857239"/>
            <a:chOff x="0" y="0"/>
            <a:chExt cx="6874560" cy="3809652"/>
          </a:xfrm>
        </p:grpSpPr>
        <p:sp>
          <p:nvSpPr>
            <p:cNvPr name="Freeform 5" id="5"/>
            <p:cNvSpPr/>
            <p:nvPr/>
          </p:nvSpPr>
          <p:spPr>
            <a:xfrm flipH="true" flipV="true" rot="0">
              <a:off x="0" y="0"/>
              <a:ext cx="6874510" cy="3809619"/>
            </a:xfrm>
            <a:custGeom>
              <a:avLst/>
              <a:gdLst/>
              <a:ahLst/>
              <a:cxnLst/>
              <a:rect r="r" b="b" t="t" l="l"/>
              <a:pathLst>
                <a:path h="3809619" w="6874510">
                  <a:moveTo>
                    <a:pt x="6874510" y="3809619"/>
                  </a:moveTo>
                  <a:lnTo>
                    <a:pt x="0" y="3809619"/>
                  </a:lnTo>
                  <a:lnTo>
                    <a:pt x="0" y="0"/>
                  </a:lnTo>
                  <a:lnTo>
                    <a:pt x="6874510" y="0"/>
                  </a:lnTo>
                  <a:lnTo>
                    <a:pt x="6874510" y="3809619"/>
                  </a:lnTo>
                  <a:close/>
                </a:path>
              </a:pathLst>
            </a:custGeom>
            <a:blipFill>
              <a:blip r:embed="rId3"/>
              <a:stretch>
                <a:fillRect l="0" t="-106" r="0" b="-107"/>
              </a:stretch>
            </a:blipFill>
          </p:spPr>
        </p:sp>
      </p:grpSp>
      <p:grpSp>
        <p:nvGrpSpPr>
          <p:cNvPr name="Group 6" id="6"/>
          <p:cNvGrpSpPr/>
          <p:nvPr/>
        </p:nvGrpSpPr>
        <p:grpSpPr>
          <a:xfrm rot="0">
            <a:off x="14563628" y="8229600"/>
            <a:ext cx="4908884" cy="4114800"/>
            <a:chOff x="0" y="0"/>
            <a:chExt cx="6545179" cy="5486400"/>
          </a:xfrm>
        </p:grpSpPr>
        <p:sp>
          <p:nvSpPr>
            <p:cNvPr name="Freeform 7" id="7"/>
            <p:cNvSpPr/>
            <p:nvPr/>
          </p:nvSpPr>
          <p:spPr>
            <a:xfrm flipH="false" flipV="false" rot="0">
              <a:off x="0" y="0"/>
              <a:ext cx="6545199" cy="5486400"/>
            </a:xfrm>
            <a:custGeom>
              <a:avLst/>
              <a:gdLst/>
              <a:ahLst/>
              <a:cxnLst/>
              <a:rect r="r" b="b" t="t" l="l"/>
              <a:pathLst>
                <a:path h="5486400" w="6545199">
                  <a:moveTo>
                    <a:pt x="0" y="0"/>
                  </a:moveTo>
                  <a:lnTo>
                    <a:pt x="6545199" y="0"/>
                  </a:lnTo>
                  <a:lnTo>
                    <a:pt x="6545199" y="5486400"/>
                  </a:lnTo>
                  <a:lnTo>
                    <a:pt x="0" y="5486400"/>
                  </a:lnTo>
                  <a:lnTo>
                    <a:pt x="0" y="0"/>
                  </a:lnTo>
                  <a:close/>
                </a:path>
              </a:pathLst>
            </a:custGeom>
            <a:blipFill>
              <a:blip r:embed="rId4"/>
              <a:stretch>
                <a:fillRect l="0" t="-54" r="0" b="-54"/>
              </a:stretch>
            </a:blipFill>
          </p:spPr>
        </p:sp>
      </p:grpSp>
      <p:grpSp>
        <p:nvGrpSpPr>
          <p:cNvPr name="Group 8" id="8"/>
          <p:cNvGrpSpPr/>
          <p:nvPr/>
        </p:nvGrpSpPr>
        <p:grpSpPr>
          <a:xfrm rot="0">
            <a:off x="1552515" y="8964758"/>
            <a:ext cx="3561608" cy="3643588"/>
            <a:chOff x="0" y="0"/>
            <a:chExt cx="4748811" cy="4858117"/>
          </a:xfrm>
        </p:grpSpPr>
        <p:sp>
          <p:nvSpPr>
            <p:cNvPr name="Freeform 9" id="9"/>
            <p:cNvSpPr/>
            <p:nvPr/>
          </p:nvSpPr>
          <p:spPr>
            <a:xfrm flipH="false" flipV="false" rot="0">
              <a:off x="0" y="0"/>
              <a:ext cx="4748784" cy="4858131"/>
            </a:xfrm>
            <a:custGeom>
              <a:avLst/>
              <a:gdLst/>
              <a:ahLst/>
              <a:cxnLst/>
              <a:rect r="r" b="b" t="t" l="l"/>
              <a:pathLst>
                <a:path h="4858131" w="4748784">
                  <a:moveTo>
                    <a:pt x="0" y="0"/>
                  </a:moveTo>
                  <a:lnTo>
                    <a:pt x="4748784" y="0"/>
                  </a:lnTo>
                  <a:lnTo>
                    <a:pt x="4748784" y="4858131"/>
                  </a:lnTo>
                  <a:lnTo>
                    <a:pt x="0" y="4858131"/>
                  </a:lnTo>
                  <a:lnTo>
                    <a:pt x="0" y="0"/>
                  </a:lnTo>
                  <a:close/>
                </a:path>
              </a:pathLst>
            </a:custGeom>
            <a:blipFill>
              <a:blip r:embed="rId5"/>
              <a:stretch>
                <a:fillRect l="-82" t="0" r="-83" b="0"/>
              </a:stretch>
            </a:blipFill>
          </p:spPr>
        </p:sp>
      </p:grpSp>
      <p:sp>
        <p:nvSpPr>
          <p:cNvPr name="Freeform 10" id="10"/>
          <p:cNvSpPr/>
          <p:nvPr/>
        </p:nvSpPr>
        <p:spPr>
          <a:xfrm flipH="false" flipV="false" rot="0">
            <a:off x="1552434" y="1744447"/>
            <a:ext cx="6798106" cy="6798106"/>
          </a:xfrm>
          <a:custGeom>
            <a:avLst/>
            <a:gdLst/>
            <a:ahLst/>
            <a:cxnLst/>
            <a:rect r="r" b="b" t="t" l="l"/>
            <a:pathLst>
              <a:path h="6798106" w="6798106">
                <a:moveTo>
                  <a:pt x="0" y="0"/>
                </a:moveTo>
                <a:lnTo>
                  <a:pt x="6798106" y="0"/>
                </a:lnTo>
                <a:lnTo>
                  <a:pt x="6798106" y="6798106"/>
                </a:lnTo>
                <a:lnTo>
                  <a:pt x="0" y="67981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5662825" y="1483089"/>
            <a:ext cx="11072740" cy="7182688"/>
          </a:xfrm>
          <a:custGeom>
            <a:avLst/>
            <a:gdLst/>
            <a:ahLst/>
            <a:cxnLst/>
            <a:rect r="r" b="b" t="t" l="l"/>
            <a:pathLst>
              <a:path h="7182688" w="11072740">
                <a:moveTo>
                  <a:pt x="0" y="0"/>
                </a:moveTo>
                <a:lnTo>
                  <a:pt x="11072740" y="0"/>
                </a:lnTo>
                <a:lnTo>
                  <a:pt x="11072740" y="7182689"/>
                </a:lnTo>
                <a:lnTo>
                  <a:pt x="0" y="718268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2" id="12"/>
          <p:cNvGrpSpPr/>
          <p:nvPr/>
        </p:nvGrpSpPr>
        <p:grpSpPr>
          <a:xfrm rot="0">
            <a:off x="1876891" y="1821794"/>
            <a:ext cx="6149192" cy="6149167"/>
            <a:chOff x="0" y="0"/>
            <a:chExt cx="7893772" cy="7893740"/>
          </a:xfrm>
        </p:grpSpPr>
        <p:sp>
          <p:nvSpPr>
            <p:cNvPr name="Freeform 13" id="13"/>
            <p:cNvSpPr/>
            <p:nvPr/>
          </p:nvSpPr>
          <p:spPr>
            <a:xfrm flipH="false" flipV="false" rot="0">
              <a:off x="0" y="0"/>
              <a:ext cx="7893812" cy="7893685"/>
            </a:xfrm>
            <a:custGeom>
              <a:avLst/>
              <a:gdLst/>
              <a:ahLst/>
              <a:cxnLst/>
              <a:rect r="r" b="b" t="t" l="l"/>
              <a:pathLst>
                <a:path h="7893685" w="7893812">
                  <a:moveTo>
                    <a:pt x="7893812" y="3946906"/>
                  </a:moveTo>
                  <a:cubicBezTo>
                    <a:pt x="7893812" y="6126607"/>
                    <a:pt x="6126734" y="7893685"/>
                    <a:pt x="3946906" y="7893685"/>
                  </a:cubicBezTo>
                  <a:cubicBezTo>
                    <a:pt x="1767078" y="7893685"/>
                    <a:pt x="0" y="6126607"/>
                    <a:pt x="0" y="3946906"/>
                  </a:cubicBezTo>
                  <a:cubicBezTo>
                    <a:pt x="0" y="1767205"/>
                    <a:pt x="1767078" y="0"/>
                    <a:pt x="3946906" y="0"/>
                  </a:cubicBezTo>
                  <a:cubicBezTo>
                    <a:pt x="6126734" y="0"/>
                    <a:pt x="7893812" y="1767078"/>
                    <a:pt x="7893812" y="3946906"/>
                  </a:cubicBezTo>
                  <a:close/>
                </a:path>
              </a:pathLst>
            </a:custGeom>
            <a:blipFill>
              <a:blip r:embed="rId10"/>
              <a:stretch>
                <a:fillRect l="0" t="0" r="0" b="0"/>
              </a:stretch>
            </a:blipFill>
          </p:spPr>
        </p:sp>
      </p:grpSp>
      <p:grpSp>
        <p:nvGrpSpPr>
          <p:cNvPr name="Group 14" id="14"/>
          <p:cNvGrpSpPr/>
          <p:nvPr/>
        </p:nvGrpSpPr>
        <p:grpSpPr>
          <a:xfrm rot="0">
            <a:off x="16357519" y="-1821794"/>
            <a:ext cx="3561608" cy="3643588"/>
            <a:chOff x="0" y="0"/>
            <a:chExt cx="4748811" cy="4858117"/>
          </a:xfrm>
        </p:grpSpPr>
        <p:sp>
          <p:nvSpPr>
            <p:cNvPr name="Freeform 15" id="15"/>
            <p:cNvSpPr/>
            <p:nvPr/>
          </p:nvSpPr>
          <p:spPr>
            <a:xfrm flipH="false" flipV="false" rot="0">
              <a:off x="0" y="0"/>
              <a:ext cx="4748784" cy="4858131"/>
            </a:xfrm>
            <a:custGeom>
              <a:avLst/>
              <a:gdLst/>
              <a:ahLst/>
              <a:cxnLst/>
              <a:rect r="r" b="b" t="t" l="l"/>
              <a:pathLst>
                <a:path h="4858131" w="4748784">
                  <a:moveTo>
                    <a:pt x="0" y="0"/>
                  </a:moveTo>
                  <a:lnTo>
                    <a:pt x="4748784" y="0"/>
                  </a:lnTo>
                  <a:lnTo>
                    <a:pt x="4748784" y="4858131"/>
                  </a:lnTo>
                  <a:lnTo>
                    <a:pt x="0" y="4858131"/>
                  </a:lnTo>
                  <a:lnTo>
                    <a:pt x="0" y="0"/>
                  </a:lnTo>
                  <a:close/>
                </a:path>
              </a:pathLst>
            </a:custGeom>
            <a:blipFill>
              <a:blip r:embed="rId5"/>
              <a:stretch>
                <a:fillRect l="-82" t="0" r="-83" b="0"/>
              </a:stretch>
            </a:blipFill>
          </p:spPr>
        </p:sp>
      </p:grpSp>
      <p:sp>
        <p:nvSpPr>
          <p:cNvPr name="TextBox 16" id="16"/>
          <p:cNvSpPr txBox="true"/>
          <p:nvPr/>
        </p:nvSpPr>
        <p:spPr>
          <a:xfrm rot="0">
            <a:off x="8140515" y="4239285"/>
            <a:ext cx="9118785" cy="2258492"/>
          </a:xfrm>
          <a:prstGeom prst="rect">
            <a:avLst/>
          </a:prstGeom>
        </p:spPr>
        <p:txBody>
          <a:bodyPr anchor="t" rtlCol="false" tIns="0" lIns="0" bIns="0" rIns="0">
            <a:spAutoFit/>
          </a:bodyPr>
          <a:lstStyle/>
          <a:p>
            <a:pPr algn="l">
              <a:lnSpc>
                <a:spcPts val="8667"/>
              </a:lnSpc>
            </a:pPr>
            <a:r>
              <a:rPr lang="en-US" sz="8667">
                <a:solidFill>
                  <a:srgbClr val="FFFFFF"/>
                </a:solidFill>
                <a:latin typeface="Eastman Condensed Bold"/>
                <a:ea typeface="Eastman Condensed Bold"/>
                <a:cs typeface="Eastman Condensed Bold"/>
                <a:sym typeface="Eastman Condensed Bold"/>
              </a:rPr>
              <a:t>IMPELEMENTASI </a:t>
            </a:r>
          </a:p>
          <a:p>
            <a:pPr algn="l">
              <a:lnSpc>
                <a:spcPts val="8667"/>
              </a:lnSpc>
            </a:pPr>
            <a:r>
              <a:rPr lang="en-US" sz="8667">
                <a:solidFill>
                  <a:srgbClr val="FFFFFF"/>
                </a:solidFill>
                <a:latin typeface="Eastman Condensed Bold"/>
                <a:ea typeface="Eastman Condensed Bold"/>
                <a:cs typeface="Eastman Condensed Bold"/>
                <a:sym typeface="Eastman Condensed Bold"/>
              </a:rPr>
              <a:t>IOT</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sp>
        <p:nvSpPr>
          <p:cNvPr name="Freeform 4" id="4"/>
          <p:cNvSpPr/>
          <p:nvPr/>
        </p:nvSpPr>
        <p:spPr>
          <a:xfrm flipH="false" flipV="false" rot="0">
            <a:off x="11409671" y="-855537"/>
            <a:ext cx="11699258" cy="11699258"/>
          </a:xfrm>
          <a:custGeom>
            <a:avLst/>
            <a:gdLst/>
            <a:ahLst/>
            <a:cxnLst/>
            <a:rect r="r" b="b" t="t" l="l"/>
            <a:pathLst>
              <a:path h="11699258" w="11699258">
                <a:moveTo>
                  <a:pt x="0" y="0"/>
                </a:moveTo>
                <a:lnTo>
                  <a:pt x="11699258" y="0"/>
                </a:lnTo>
                <a:lnTo>
                  <a:pt x="11699258" y="11699258"/>
                </a:lnTo>
                <a:lnTo>
                  <a:pt x="0" y="1169925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0">
            <a:off x="10172700" y="3058460"/>
            <a:ext cx="8115300" cy="6049829"/>
            <a:chOff x="0" y="0"/>
            <a:chExt cx="14638238" cy="10912577"/>
          </a:xfrm>
        </p:grpSpPr>
        <p:sp>
          <p:nvSpPr>
            <p:cNvPr name="Freeform 6" id="6"/>
            <p:cNvSpPr/>
            <p:nvPr/>
          </p:nvSpPr>
          <p:spPr>
            <a:xfrm flipH="false" flipV="false" rot="0">
              <a:off x="0" y="0"/>
              <a:ext cx="14638289" cy="10912602"/>
            </a:xfrm>
            <a:custGeom>
              <a:avLst/>
              <a:gdLst/>
              <a:ahLst/>
              <a:cxnLst/>
              <a:rect r="r" b="b" t="t" l="l"/>
              <a:pathLst>
                <a:path h="10912602" w="14638289">
                  <a:moveTo>
                    <a:pt x="0" y="0"/>
                  </a:moveTo>
                  <a:lnTo>
                    <a:pt x="14638289" y="0"/>
                  </a:lnTo>
                  <a:lnTo>
                    <a:pt x="14638289" y="10912602"/>
                  </a:lnTo>
                  <a:lnTo>
                    <a:pt x="0" y="10912602"/>
                  </a:lnTo>
                  <a:lnTo>
                    <a:pt x="0" y="0"/>
                  </a:lnTo>
                  <a:close/>
                </a:path>
              </a:pathLst>
            </a:custGeom>
            <a:blipFill>
              <a:blip r:embed="rId5"/>
              <a:stretch>
                <a:fillRect l="-10888" t="0" r="-10888" b="0"/>
              </a:stretch>
            </a:blipFill>
          </p:spPr>
        </p:sp>
      </p:grpSp>
      <p:grpSp>
        <p:nvGrpSpPr>
          <p:cNvPr name="Group 7" id="7"/>
          <p:cNvGrpSpPr/>
          <p:nvPr/>
        </p:nvGrpSpPr>
        <p:grpSpPr>
          <a:xfrm rot="0">
            <a:off x="13745119" y="7351938"/>
            <a:ext cx="984559" cy="967329"/>
            <a:chOff x="0" y="0"/>
            <a:chExt cx="1312745" cy="1289772"/>
          </a:xfrm>
        </p:grpSpPr>
        <p:sp>
          <p:nvSpPr>
            <p:cNvPr name="Freeform 8" id="8"/>
            <p:cNvSpPr/>
            <p:nvPr/>
          </p:nvSpPr>
          <p:spPr>
            <a:xfrm flipH="false" flipV="false" rot="0">
              <a:off x="0" y="0"/>
              <a:ext cx="1312799" cy="1289812"/>
            </a:xfrm>
            <a:custGeom>
              <a:avLst/>
              <a:gdLst/>
              <a:ahLst/>
              <a:cxnLst/>
              <a:rect r="r" b="b" t="t" l="l"/>
              <a:pathLst>
                <a:path h="1289812" w="1312799">
                  <a:moveTo>
                    <a:pt x="0" y="0"/>
                  </a:moveTo>
                  <a:lnTo>
                    <a:pt x="1312799" y="0"/>
                  </a:lnTo>
                  <a:lnTo>
                    <a:pt x="1312799" y="1289812"/>
                  </a:lnTo>
                  <a:lnTo>
                    <a:pt x="0" y="1289812"/>
                  </a:lnTo>
                  <a:lnTo>
                    <a:pt x="0" y="0"/>
                  </a:lnTo>
                  <a:close/>
                </a:path>
              </a:pathLst>
            </a:custGeom>
            <a:blipFill>
              <a:blip r:embed="rId6"/>
              <a:stretch>
                <a:fillRect l="-88" t="0" r="-84" b="3"/>
              </a:stretch>
            </a:blipFill>
          </p:spPr>
        </p:sp>
      </p:grpSp>
      <p:grpSp>
        <p:nvGrpSpPr>
          <p:cNvPr name="Group 9" id="9"/>
          <p:cNvGrpSpPr/>
          <p:nvPr/>
        </p:nvGrpSpPr>
        <p:grpSpPr>
          <a:xfrm rot="0">
            <a:off x="1028700" y="9108289"/>
            <a:ext cx="1813321" cy="300022"/>
            <a:chOff x="0" y="0"/>
            <a:chExt cx="2417761" cy="400029"/>
          </a:xfrm>
        </p:grpSpPr>
        <p:sp>
          <p:nvSpPr>
            <p:cNvPr name="Freeform 10" id="10"/>
            <p:cNvSpPr/>
            <p:nvPr/>
          </p:nvSpPr>
          <p:spPr>
            <a:xfrm flipH="false" flipV="false" rot="0">
              <a:off x="0" y="0"/>
              <a:ext cx="2417699" cy="400050"/>
            </a:xfrm>
            <a:custGeom>
              <a:avLst/>
              <a:gdLst/>
              <a:ahLst/>
              <a:cxnLst/>
              <a:rect r="r" b="b" t="t" l="l"/>
              <a:pathLst>
                <a:path h="400050" w="2417699">
                  <a:moveTo>
                    <a:pt x="0" y="0"/>
                  </a:moveTo>
                  <a:lnTo>
                    <a:pt x="2417699" y="0"/>
                  </a:lnTo>
                  <a:lnTo>
                    <a:pt x="2417699" y="400050"/>
                  </a:lnTo>
                  <a:lnTo>
                    <a:pt x="0" y="400050"/>
                  </a:lnTo>
                  <a:lnTo>
                    <a:pt x="0" y="0"/>
                  </a:lnTo>
                  <a:close/>
                </a:path>
              </a:pathLst>
            </a:custGeom>
            <a:blipFill>
              <a:blip r:embed="rId7"/>
              <a:stretch>
                <a:fillRect l="0" t="-2212" r="-2" b="-2206"/>
              </a:stretch>
            </a:blipFill>
          </p:spPr>
        </p:sp>
      </p:grpSp>
      <p:grpSp>
        <p:nvGrpSpPr>
          <p:cNvPr name="Group 11" id="11"/>
          <p:cNvGrpSpPr/>
          <p:nvPr/>
        </p:nvGrpSpPr>
        <p:grpSpPr>
          <a:xfrm rot="0">
            <a:off x="-1757558" y="-2091297"/>
            <a:ext cx="3268873" cy="3344116"/>
            <a:chOff x="0" y="0"/>
            <a:chExt cx="4358497" cy="4458821"/>
          </a:xfrm>
        </p:grpSpPr>
        <p:sp>
          <p:nvSpPr>
            <p:cNvPr name="Freeform 12" id="12"/>
            <p:cNvSpPr/>
            <p:nvPr/>
          </p:nvSpPr>
          <p:spPr>
            <a:xfrm flipH="false" flipV="false" rot="0">
              <a:off x="0" y="0"/>
              <a:ext cx="4358513" cy="4458843"/>
            </a:xfrm>
            <a:custGeom>
              <a:avLst/>
              <a:gdLst/>
              <a:ahLst/>
              <a:cxnLst/>
              <a:rect r="r" b="b" t="t" l="l"/>
              <a:pathLst>
                <a:path h="4458843" w="4358513">
                  <a:moveTo>
                    <a:pt x="0" y="0"/>
                  </a:moveTo>
                  <a:lnTo>
                    <a:pt x="4358513" y="0"/>
                  </a:lnTo>
                  <a:lnTo>
                    <a:pt x="4358513" y="4458843"/>
                  </a:lnTo>
                  <a:lnTo>
                    <a:pt x="0" y="4458843"/>
                  </a:lnTo>
                  <a:lnTo>
                    <a:pt x="0" y="0"/>
                  </a:lnTo>
                  <a:close/>
                </a:path>
              </a:pathLst>
            </a:custGeom>
            <a:blipFill>
              <a:blip r:embed="rId8"/>
              <a:stretch>
                <a:fillRect l="0" t="-11" r="0" b="-11"/>
              </a:stretch>
            </a:blipFill>
          </p:spPr>
        </p:sp>
      </p:grpSp>
      <p:grpSp>
        <p:nvGrpSpPr>
          <p:cNvPr name="Group 13" id="13"/>
          <p:cNvGrpSpPr/>
          <p:nvPr/>
        </p:nvGrpSpPr>
        <p:grpSpPr>
          <a:xfrm rot="0">
            <a:off x="15852484" y="8229600"/>
            <a:ext cx="4022217" cy="4114800"/>
            <a:chOff x="0" y="0"/>
            <a:chExt cx="5362956" cy="5486400"/>
          </a:xfrm>
        </p:grpSpPr>
        <p:sp>
          <p:nvSpPr>
            <p:cNvPr name="Freeform 14" id="14"/>
            <p:cNvSpPr/>
            <p:nvPr/>
          </p:nvSpPr>
          <p:spPr>
            <a:xfrm flipH="false" flipV="false" rot="0">
              <a:off x="0" y="0"/>
              <a:ext cx="5362956" cy="5486400"/>
            </a:xfrm>
            <a:custGeom>
              <a:avLst/>
              <a:gdLst/>
              <a:ahLst/>
              <a:cxnLst/>
              <a:rect r="r" b="b" t="t" l="l"/>
              <a:pathLst>
                <a:path h="5486400" w="5362956">
                  <a:moveTo>
                    <a:pt x="0" y="0"/>
                  </a:moveTo>
                  <a:lnTo>
                    <a:pt x="5362956" y="0"/>
                  </a:lnTo>
                  <a:lnTo>
                    <a:pt x="5362956" y="5486400"/>
                  </a:lnTo>
                  <a:lnTo>
                    <a:pt x="0" y="5486400"/>
                  </a:lnTo>
                  <a:lnTo>
                    <a:pt x="0" y="0"/>
                  </a:lnTo>
                  <a:close/>
                </a:path>
              </a:pathLst>
            </a:custGeom>
            <a:blipFill>
              <a:blip r:embed="rId8"/>
              <a:stretch>
                <a:fillRect l="-85" t="0" r="-85" b="0"/>
              </a:stretch>
            </a:blipFill>
          </p:spPr>
        </p:sp>
      </p:grpSp>
      <p:sp>
        <p:nvSpPr>
          <p:cNvPr name="Freeform 15" id="15"/>
          <p:cNvSpPr/>
          <p:nvPr/>
        </p:nvSpPr>
        <p:spPr>
          <a:xfrm flipH="false" flipV="false" rot="0">
            <a:off x="-394240" y="-94077"/>
            <a:ext cx="4558185" cy="1593145"/>
          </a:xfrm>
          <a:custGeom>
            <a:avLst/>
            <a:gdLst/>
            <a:ahLst/>
            <a:cxnLst/>
            <a:rect r="r" b="b" t="t" l="l"/>
            <a:pathLst>
              <a:path h="1593145" w="4558185">
                <a:moveTo>
                  <a:pt x="0" y="0"/>
                </a:moveTo>
                <a:lnTo>
                  <a:pt x="4558185" y="0"/>
                </a:lnTo>
                <a:lnTo>
                  <a:pt x="4558185" y="1593145"/>
                </a:lnTo>
                <a:lnTo>
                  <a:pt x="0" y="159314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16" id="16"/>
          <p:cNvGrpSpPr/>
          <p:nvPr/>
        </p:nvGrpSpPr>
        <p:grpSpPr>
          <a:xfrm rot="0">
            <a:off x="467676" y="722519"/>
            <a:ext cx="1421058" cy="606553"/>
            <a:chOff x="0" y="0"/>
            <a:chExt cx="1894744" cy="808737"/>
          </a:xfrm>
        </p:grpSpPr>
        <p:sp>
          <p:nvSpPr>
            <p:cNvPr name="Freeform 17" id="17"/>
            <p:cNvSpPr/>
            <p:nvPr/>
          </p:nvSpPr>
          <p:spPr>
            <a:xfrm flipH="false" flipV="false" rot="0">
              <a:off x="0" y="0"/>
              <a:ext cx="1894713" cy="808736"/>
            </a:xfrm>
            <a:custGeom>
              <a:avLst/>
              <a:gdLst/>
              <a:ahLst/>
              <a:cxnLst/>
              <a:rect r="r" b="b" t="t" l="l"/>
              <a:pathLst>
                <a:path h="808736" w="1894713">
                  <a:moveTo>
                    <a:pt x="0" y="0"/>
                  </a:moveTo>
                  <a:lnTo>
                    <a:pt x="1894713" y="0"/>
                  </a:lnTo>
                  <a:lnTo>
                    <a:pt x="1894713" y="808736"/>
                  </a:lnTo>
                  <a:lnTo>
                    <a:pt x="0" y="808736"/>
                  </a:lnTo>
                  <a:lnTo>
                    <a:pt x="0" y="0"/>
                  </a:lnTo>
                  <a:close/>
                </a:path>
              </a:pathLst>
            </a:custGeom>
            <a:blipFill>
              <a:blip r:embed="rId11"/>
              <a:stretch>
                <a:fillRect l="-944" t="0" r="-946" b="0"/>
              </a:stretch>
            </a:blipFill>
          </p:spPr>
        </p:sp>
      </p:grpSp>
      <p:grpSp>
        <p:nvGrpSpPr>
          <p:cNvPr name="Group 18" id="18"/>
          <p:cNvGrpSpPr/>
          <p:nvPr/>
        </p:nvGrpSpPr>
        <p:grpSpPr>
          <a:xfrm rot="0">
            <a:off x="2127324" y="682364"/>
            <a:ext cx="678920" cy="694317"/>
            <a:chOff x="0" y="0"/>
            <a:chExt cx="905227" cy="925756"/>
          </a:xfrm>
        </p:grpSpPr>
        <p:sp>
          <p:nvSpPr>
            <p:cNvPr name="Freeform 19" id="19"/>
            <p:cNvSpPr/>
            <p:nvPr/>
          </p:nvSpPr>
          <p:spPr>
            <a:xfrm flipH="false" flipV="false" rot="0">
              <a:off x="0" y="0"/>
              <a:ext cx="905256" cy="925703"/>
            </a:xfrm>
            <a:custGeom>
              <a:avLst/>
              <a:gdLst/>
              <a:ahLst/>
              <a:cxnLst/>
              <a:rect r="r" b="b" t="t" l="l"/>
              <a:pathLst>
                <a:path h="925703" w="905256">
                  <a:moveTo>
                    <a:pt x="0" y="0"/>
                  </a:moveTo>
                  <a:lnTo>
                    <a:pt x="905256" y="0"/>
                  </a:lnTo>
                  <a:lnTo>
                    <a:pt x="905256" y="925703"/>
                  </a:lnTo>
                  <a:lnTo>
                    <a:pt x="0" y="925703"/>
                  </a:lnTo>
                  <a:lnTo>
                    <a:pt x="0" y="0"/>
                  </a:lnTo>
                  <a:close/>
                </a:path>
              </a:pathLst>
            </a:custGeom>
            <a:blipFill>
              <a:blip r:embed="rId12"/>
              <a:stretch>
                <a:fillRect l="-1133" t="0" r="-1130" b="-5"/>
              </a:stretch>
            </a:blipFill>
          </p:spPr>
        </p:sp>
      </p:grpSp>
      <p:grpSp>
        <p:nvGrpSpPr>
          <p:cNvPr name="Group 20" id="20"/>
          <p:cNvGrpSpPr/>
          <p:nvPr/>
        </p:nvGrpSpPr>
        <p:grpSpPr>
          <a:xfrm rot="0">
            <a:off x="3044835" y="642209"/>
            <a:ext cx="819282" cy="767174"/>
            <a:chOff x="0" y="0"/>
            <a:chExt cx="1092376" cy="1022899"/>
          </a:xfrm>
        </p:grpSpPr>
        <p:sp>
          <p:nvSpPr>
            <p:cNvPr name="Freeform 21" id="21"/>
            <p:cNvSpPr/>
            <p:nvPr/>
          </p:nvSpPr>
          <p:spPr>
            <a:xfrm flipH="false" flipV="false" rot="0">
              <a:off x="0" y="0"/>
              <a:ext cx="1092327" cy="1022858"/>
            </a:xfrm>
            <a:custGeom>
              <a:avLst/>
              <a:gdLst/>
              <a:ahLst/>
              <a:cxnLst/>
              <a:rect r="r" b="b" t="t" l="l"/>
              <a:pathLst>
                <a:path h="1022858" w="1092327">
                  <a:moveTo>
                    <a:pt x="0" y="0"/>
                  </a:moveTo>
                  <a:lnTo>
                    <a:pt x="1092327" y="0"/>
                  </a:lnTo>
                  <a:lnTo>
                    <a:pt x="1092327" y="1022858"/>
                  </a:lnTo>
                  <a:lnTo>
                    <a:pt x="0" y="1022858"/>
                  </a:lnTo>
                  <a:lnTo>
                    <a:pt x="0" y="0"/>
                  </a:lnTo>
                  <a:close/>
                </a:path>
              </a:pathLst>
            </a:custGeom>
            <a:blipFill>
              <a:blip r:embed="rId13"/>
              <a:stretch>
                <a:fillRect l="-14902" t="0" r="-14907" b="-4"/>
              </a:stretch>
            </a:blipFill>
          </p:spPr>
        </p:sp>
      </p:grpSp>
      <p:grpSp>
        <p:nvGrpSpPr>
          <p:cNvPr name="Group 22" id="22"/>
          <p:cNvGrpSpPr/>
          <p:nvPr/>
        </p:nvGrpSpPr>
        <p:grpSpPr>
          <a:xfrm rot="0">
            <a:off x="1178206" y="4002333"/>
            <a:ext cx="8734654" cy="5629295"/>
            <a:chOff x="0" y="0"/>
            <a:chExt cx="2300485" cy="1482613"/>
          </a:xfrm>
        </p:grpSpPr>
        <p:sp>
          <p:nvSpPr>
            <p:cNvPr name="Freeform 23" id="23"/>
            <p:cNvSpPr/>
            <p:nvPr/>
          </p:nvSpPr>
          <p:spPr>
            <a:xfrm flipH="false" flipV="false" rot="0">
              <a:off x="0" y="0"/>
              <a:ext cx="2300485" cy="1482613"/>
            </a:xfrm>
            <a:custGeom>
              <a:avLst/>
              <a:gdLst/>
              <a:ahLst/>
              <a:cxnLst/>
              <a:rect r="r" b="b" t="t" l="l"/>
              <a:pathLst>
                <a:path h="1482613" w="2300485">
                  <a:moveTo>
                    <a:pt x="14182" y="0"/>
                  </a:moveTo>
                  <a:lnTo>
                    <a:pt x="2286303" y="0"/>
                  </a:lnTo>
                  <a:cubicBezTo>
                    <a:pt x="2290065" y="0"/>
                    <a:pt x="2293672" y="1494"/>
                    <a:pt x="2296331" y="4154"/>
                  </a:cubicBezTo>
                  <a:cubicBezTo>
                    <a:pt x="2298991" y="6813"/>
                    <a:pt x="2300485" y="10420"/>
                    <a:pt x="2300485" y="14182"/>
                  </a:cubicBezTo>
                  <a:lnTo>
                    <a:pt x="2300485" y="1468431"/>
                  </a:lnTo>
                  <a:cubicBezTo>
                    <a:pt x="2300485" y="1472193"/>
                    <a:pt x="2298991" y="1475800"/>
                    <a:pt x="2296331" y="1478459"/>
                  </a:cubicBezTo>
                  <a:cubicBezTo>
                    <a:pt x="2293672" y="1481119"/>
                    <a:pt x="2290065" y="1482613"/>
                    <a:pt x="2286303" y="1482613"/>
                  </a:cubicBezTo>
                  <a:lnTo>
                    <a:pt x="14182" y="1482613"/>
                  </a:lnTo>
                  <a:cubicBezTo>
                    <a:pt x="10420" y="1482613"/>
                    <a:pt x="6813" y="1481119"/>
                    <a:pt x="4154" y="1478459"/>
                  </a:cubicBezTo>
                  <a:cubicBezTo>
                    <a:pt x="1494" y="1475800"/>
                    <a:pt x="0" y="1472193"/>
                    <a:pt x="0" y="1468431"/>
                  </a:cubicBezTo>
                  <a:lnTo>
                    <a:pt x="0" y="14182"/>
                  </a:lnTo>
                  <a:cubicBezTo>
                    <a:pt x="0" y="10420"/>
                    <a:pt x="1494" y="6813"/>
                    <a:pt x="4154" y="4154"/>
                  </a:cubicBezTo>
                  <a:cubicBezTo>
                    <a:pt x="6813" y="1494"/>
                    <a:pt x="10420" y="0"/>
                    <a:pt x="14182" y="0"/>
                  </a:cubicBezTo>
                  <a:close/>
                </a:path>
              </a:pathLst>
            </a:custGeom>
            <a:solidFill>
              <a:srgbClr val="A6A6A6"/>
            </a:solidFill>
          </p:spPr>
        </p:sp>
        <p:sp>
          <p:nvSpPr>
            <p:cNvPr name="TextBox 24" id="24"/>
            <p:cNvSpPr txBox="true"/>
            <p:nvPr/>
          </p:nvSpPr>
          <p:spPr>
            <a:xfrm>
              <a:off x="0" y="-57150"/>
              <a:ext cx="2300485" cy="1539763"/>
            </a:xfrm>
            <a:prstGeom prst="rect">
              <a:avLst/>
            </a:prstGeom>
          </p:spPr>
          <p:txBody>
            <a:bodyPr anchor="ctr" rtlCol="false" tIns="50800" lIns="50800" bIns="50800" rIns="50800"/>
            <a:lstStyle/>
            <a:p>
              <a:pPr algn="ctr">
                <a:lnSpc>
                  <a:spcPts val="3498"/>
                </a:lnSpc>
              </a:pPr>
            </a:p>
          </p:txBody>
        </p:sp>
      </p:grpSp>
      <p:sp>
        <p:nvSpPr>
          <p:cNvPr name="TextBox 25" id="25"/>
          <p:cNvSpPr txBox="true"/>
          <p:nvPr/>
        </p:nvSpPr>
        <p:spPr>
          <a:xfrm rot="0">
            <a:off x="1028700" y="2030658"/>
            <a:ext cx="8672330" cy="1543812"/>
          </a:xfrm>
          <a:prstGeom prst="rect">
            <a:avLst/>
          </a:prstGeom>
        </p:spPr>
        <p:txBody>
          <a:bodyPr anchor="t" rtlCol="false" tIns="0" lIns="0" bIns="0" rIns="0">
            <a:spAutoFit/>
          </a:bodyPr>
          <a:lstStyle/>
          <a:p>
            <a:pPr algn="ctr">
              <a:lnSpc>
                <a:spcPts val="5994"/>
              </a:lnSpc>
            </a:pPr>
            <a:r>
              <a:rPr lang="en-US" sz="6000">
                <a:solidFill>
                  <a:srgbClr val="013049"/>
                </a:solidFill>
                <a:latin typeface="Eastman Condensed Bold"/>
                <a:ea typeface="Eastman Condensed Bold"/>
                <a:cs typeface="Eastman Condensed Bold"/>
                <a:sym typeface="Eastman Condensed Bold"/>
              </a:rPr>
              <a:t>IMPLEMENTASI PADA BIDANG MANUFAKTUR</a:t>
            </a:r>
          </a:p>
        </p:txBody>
      </p:sp>
      <p:sp>
        <p:nvSpPr>
          <p:cNvPr name="TextBox 26" id="26"/>
          <p:cNvSpPr txBox="true"/>
          <p:nvPr/>
        </p:nvSpPr>
        <p:spPr>
          <a:xfrm rot="0">
            <a:off x="1270008" y="4297628"/>
            <a:ext cx="8189715" cy="5334000"/>
          </a:xfrm>
          <a:prstGeom prst="rect">
            <a:avLst/>
          </a:prstGeom>
        </p:spPr>
        <p:txBody>
          <a:bodyPr anchor="t" rtlCol="false" tIns="0" lIns="0" bIns="0" rIns="0">
            <a:spAutoFit/>
          </a:bodyPr>
          <a:lstStyle/>
          <a:p>
            <a:pPr algn="just" marL="647700" indent="-323850" lvl="1">
              <a:lnSpc>
                <a:spcPts val="4200"/>
              </a:lnSpc>
              <a:buFont typeface="Arial"/>
              <a:buChar char="•"/>
            </a:pPr>
            <a:r>
              <a:rPr lang="en-US" sz="3000">
                <a:solidFill>
                  <a:srgbClr val="000000"/>
                </a:solidFill>
                <a:latin typeface="Cloud"/>
                <a:ea typeface="Cloud"/>
                <a:cs typeface="Cloud"/>
                <a:sym typeface="Cloud"/>
              </a:rPr>
              <a:t>·Memantau kondisi mesin untuk mendeteksi permasalahan pada mesin melalui dashboard web</a:t>
            </a:r>
          </a:p>
          <a:p>
            <a:pPr algn="just" marL="647700" indent="-323850" lvl="1">
              <a:lnSpc>
                <a:spcPts val="4200"/>
              </a:lnSpc>
              <a:buFont typeface="Arial"/>
              <a:buChar char="•"/>
            </a:pPr>
            <a:r>
              <a:rPr lang="en-US" sz="3000">
                <a:solidFill>
                  <a:srgbClr val="000000"/>
                </a:solidFill>
                <a:latin typeface="Cloud"/>
                <a:ea typeface="Cloud"/>
                <a:cs typeface="Cloud"/>
                <a:sym typeface="Cloud"/>
              </a:rPr>
              <a:t>·Mengotomatisasi mesin yang dikendalikan melalui aplikasi untuk meningatkan kecepatan dan fleksibilitas.</a:t>
            </a:r>
          </a:p>
          <a:p>
            <a:pPr algn="just" marL="647700" indent="-323850" lvl="1">
              <a:lnSpc>
                <a:spcPts val="4200"/>
              </a:lnSpc>
              <a:buFont typeface="Arial"/>
              <a:buChar char="•"/>
            </a:pPr>
            <a:r>
              <a:rPr lang="en-US" sz="3000">
                <a:solidFill>
                  <a:srgbClr val="000000"/>
                </a:solidFill>
                <a:latin typeface="Cloud"/>
                <a:ea typeface="Cloud"/>
                <a:cs typeface="Cloud"/>
                <a:sym typeface="Cloud"/>
              </a:rPr>
              <a:t>·Memantau stok bahan baku dan produk secara real time untuk mengoptimalkan manajemen inventori.</a:t>
            </a:r>
          </a:p>
          <a:p>
            <a:pPr algn="just">
              <a:lnSpc>
                <a:spcPts val="4200"/>
              </a:lnSpc>
            </a:pP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sp>
        <p:nvSpPr>
          <p:cNvPr name="Freeform 4" id="4"/>
          <p:cNvSpPr/>
          <p:nvPr/>
        </p:nvSpPr>
        <p:spPr>
          <a:xfrm flipH="false" flipV="false" rot="0">
            <a:off x="11409671" y="-855537"/>
            <a:ext cx="11699258" cy="11699258"/>
          </a:xfrm>
          <a:custGeom>
            <a:avLst/>
            <a:gdLst/>
            <a:ahLst/>
            <a:cxnLst/>
            <a:rect r="r" b="b" t="t" l="l"/>
            <a:pathLst>
              <a:path h="11699258" w="11699258">
                <a:moveTo>
                  <a:pt x="0" y="0"/>
                </a:moveTo>
                <a:lnTo>
                  <a:pt x="11699258" y="0"/>
                </a:lnTo>
                <a:lnTo>
                  <a:pt x="11699258" y="11699258"/>
                </a:lnTo>
                <a:lnTo>
                  <a:pt x="0" y="1169925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0">
            <a:off x="10172700" y="3058460"/>
            <a:ext cx="8115300" cy="6049829"/>
            <a:chOff x="0" y="0"/>
            <a:chExt cx="14638238" cy="10912577"/>
          </a:xfrm>
        </p:grpSpPr>
        <p:sp>
          <p:nvSpPr>
            <p:cNvPr name="Freeform 6" id="6"/>
            <p:cNvSpPr/>
            <p:nvPr/>
          </p:nvSpPr>
          <p:spPr>
            <a:xfrm flipH="false" flipV="false" rot="0">
              <a:off x="0" y="0"/>
              <a:ext cx="14638289" cy="10912602"/>
            </a:xfrm>
            <a:custGeom>
              <a:avLst/>
              <a:gdLst/>
              <a:ahLst/>
              <a:cxnLst/>
              <a:rect r="r" b="b" t="t" l="l"/>
              <a:pathLst>
                <a:path h="10912602" w="14638289">
                  <a:moveTo>
                    <a:pt x="0" y="0"/>
                  </a:moveTo>
                  <a:lnTo>
                    <a:pt x="14638289" y="0"/>
                  </a:lnTo>
                  <a:lnTo>
                    <a:pt x="14638289" y="10912602"/>
                  </a:lnTo>
                  <a:lnTo>
                    <a:pt x="0" y="10912602"/>
                  </a:lnTo>
                  <a:lnTo>
                    <a:pt x="0" y="0"/>
                  </a:lnTo>
                  <a:close/>
                </a:path>
              </a:pathLst>
            </a:custGeom>
            <a:blipFill>
              <a:blip r:embed="rId5"/>
              <a:stretch>
                <a:fillRect l="0" t="-17070" r="0" b="-17070"/>
              </a:stretch>
            </a:blipFill>
          </p:spPr>
        </p:sp>
      </p:grpSp>
      <p:grpSp>
        <p:nvGrpSpPr>
          <p:cNvPr name="Group 7" id="7"/>
          <p:cNvGrpSpPr/>
          <p:nvPr/>
        </p:nvGrpSpPr>
        <p:grpSpPr>
          <a:xfrm rot="0">
            <a:off x="13745119" y="7351938"/>
            <a:ext cx="984559" cy="967329"/>
            <a:chOff x="0" y="0"/>
            <a:chExt cx="1312745" cy="1289772"/>
          </a:xfrm>
        </p:grpSpPr>
        <p:sp>
          <p:nvSpPr>
            <p:cNvPr name="Freeform 8" id="8"/>
            <p:cNvSpPr/>
            <p:nvPr/>
          </p:nvSpPr>
          <p:spPr>
            <a:xfrm flipH="false" flipV="false" rot="0">
              <a:off x="0" y="0"/>
              <a:ext cx="1312799" cy="1289812"/>
            </a:xfrm>
            <a:custGeom>
              <a:avLst/>
              <a:gdLst/>
              <a:ahLst/>
              <a:cxnLst/>
              <a:rect r="r" b="b" t="t" l="l"/>
              <a:pathLst>
                <a:path h="1289812" w="1312799">
                  <a:moveTo>
                    <a:pt x="0" y="0"/>
                  </a:moveTo>
                  <a:lnTo>
                    <a:pt x="1312799" y="0"/>
                  </a:lnTo>
                  <a:lnTo>
                    <a:pt x="1312799" y="1289812"/>
                  </a:lnTo>
                  <a:lnTo>
                    <a:pt x="0" y="1289812"/>
                  </a:lnTo>
                  <a:lnTo>
                    <a:pt x="0" y="0"/>
                  </a:lnTo>
                  <a:close/>
                </a:path>
              </a:pathLst>
            </a:custGeom>
            <a:blipFill>
              <a:blip r:embed="rId6"/>
              <a:stretch>
                <a:fillRect l="-88" t="0" r="-84" b="3"/>
              </a:stretch>
            </a:blipFill>
          </p:spPr>
        </p:sp>
      </p:grpSp>
      <p:grpSp>
        <p:nvGrpSpPr>
          <p:cNvPr name="Group 9" id="9"/>
          <p:cNvGrpSpPr/>
          <p:nvPr/>
        </p:nvGrpSpPr>
        <p:grpSpPr>
          <a:xfrm rot="0">
            <a:off x="1028700" y="9108289"/>
            <a:ext cx="1813321" cy="300022"/>
            <a:chOff x="0" y="0"/>
            <a:chExt cx="2417761" cy="400029"/>
          </a:xfrm>
        </p:grpSpPr>
        <p:sp>
          <p:nvSpPr>
            <p:cNvPr name="Freeform 10" id="10"/>
            <p:cNvSpPr/>
            <p:nvPr/>
          </p:nvSpPr>
          <p:spPr>
            <a:xfrm flipH="false" flipV="false" rot="0">
              <a:off x="0" y="0"/>
              <a:ext cx="2417699" cy="400050"/>
            </a:xfrm>
            <a:custGeom>
              <a:avLst/>
              <a:gdLst/>
              <a:ahLst/>
              <a:cxnLst/>
              <a:rect r="r" b="b" t="t" l="l"/>
              <a:pathLst>
                <a:path h="400050" w="2417699">
                  <a:moveTo>
                    <a:pt x="0" y="0"/>
                  </a:moveTo>
                  <a:lnTo>
                    <a:pt x="2417699" y="0"/>
                  </a:lnTo>
                  <a:lnTo>
                    <a:pt x="2417699" y="400050"/>
                  </a:lnTo>
                  <a:lnTo>
                    <a:pt x="0" y="400050"/>
                  </a:lnTo>
                  <a:lnTo>
                    <a:pt x="0" y="0"/>
                  </a:lnTo>
                  <a:close/>
                </a:path>
              </a:pathLst>
            </a:custGeom>
            <a:blipFill>
              <a:blip r:embed="rId7"/>
              <a:stretch>
                <a:fillRect l="0" t="-2212" r="-2" b="-2206"/>
              </a:stretch>
            </a:blipFill>
          </p:spPr>
        </p:sp>
      </p:grpSp>
      <p:grpSp>
        <p:nvGrpSpPr>
          <p:cNvPr name="Group 11" id="11"/>
          <p:cNvGrpSpPr/>
          <p:nvPr/>
        </p:nvGrpSpPr>
        <p:grpSpPr>
          <a:xfrm rot="0">
            <a:off x="-1757558" y="-2091297"/>
            <a:ext cx="3268873" cy="3344116"/>
            <a:chOff x="0" y="0"/>
            <a:chExt cx="4358497" cy="4458821"/>
          </a:xfrm>
        </p:grpSpPr>
        <p:sp>
          <p:nvSpPr>
            <p:cNvPr name="Freeform 12" id="12"/>
            <p:cNvSpPr/>
            <p:nvPr/>
          </p:nvSpPr>
          <p:spPr>
            <a:xfrm flipH="false" flipV="false" rot="0">
              <a:off x="0" y="0"/>
              <a:ext cx="4358513" cy="4458843"/>
            </a:xfrm>
            <a:custGeom>
              <a:avLst/>
              <a:gdLst/>
              <a:ahLst/>
              <a:cxnLst/>
              <a:rect r="r" b="b" t="t" l="l"/>
              <a:pathLst>
                <a:path h="4458843" w="4358513">
                  <a:moveTo>
                    <a:pt x="0" y="0"/>
                  </a:moveTo>
                  <a:lnTo>
                    <a:pt x="4358513" y="0"/>
                  </a:lnTo>
                  <a:lnTo>
                    <a:pt x="4358513" y="4458843"/>
                  </a:lnTo>
                  <a:lnTo>
                    <a:pt x="0" y="4458843"/>
                  </a:lnTo>
                  <a:lnTo>
                    <a:pt x="0" y="0"/>
                  </a:lnTo>
                  <a:close/>
                </a:path>
              </a:pathLst>
            </a:custGeom>
            <a:blipFill>
              <a:blip r:embed="rId8"/>
              <a:stretch>
                <a:fillRect l="0" t="-11" r="0" b="-11"/>
              </a:stretch>
            </a:blipFill>
          </p:spPr>
        </p:sp>
      </p:grpSp>
      <p:grpSp>
        <p:nvGrpSpPr>
          <p:cNvPr name="Group 13" id="13"/>
          <p:cNvGrpSpPr/>
          <p:nvPr/>
        </p:nvGrpSpPr>
        <p:grpSpPr>
          <a:xfrm rot="0">
            <a:off x="15852484" y="8229600"/>
            <a:ext cx="4022217" cy="4114800"/>
            <a:chOff x="0" y="0"/>
            <a:chExt cx="5362956" cy="5486400"/>
          </a:xfrm>
        </p:grpSpPr>
        <p:sp>
          <p:nvSpPr>
            <p:cNvPr name="Freeform 14" id="14"/>
            <p:cNvSpPr/>
            <p:nvPr/>
          </p:nvSpPr>
          <p:spPr>
            <a:xfrm flipH="false" flipV="false" rot="0">
              <a:off x="0" y="0"/>
              <a:ext cx="5362956" cy="5486400"/>
            </a:xfrm>
            <a:custGeom>
              <a:avLst/>
              <a:gdLst/>
              <a:ahLst/>
              <a:cxnLst/>
              <a:rect r="r" b="b" t="t" l="l"/>
              <a:pathLst>
                <a:path h="5486400" w="5362956">
                  <a:moveTo>
                    <a:pt x="0" y="0"/>
                  </a:moveTo>
                  <a:lnTo>
                    <a:pt x="5362956" y="0"/>
                  </a:lnTo>
                  <a:lnTo>
                    <a:pt x="5362956" y="5486400"/>
                  </a:lnTo>
                  <a:lnTo>
                    <a:pt x="0" y="5486400"/>
                  </a:lnTo>
                  <a:lnTo>
                    <a:pt x="0" y="0"/>
                  </a:lnTo>
                  <a:close/>
                </a:path>
              </a:pathLst>
            </a:custGeom>
            <a:blipFill>
              <a:blip r:embed="rId8"/>
              <a:stretch>
                <a:fillRect l="-85" t="0" r="-85" b="0"/>
              </a:stretch>
            </a:blipFill>
          </p:spPr>
        </p:sp>
      </p:grpSp>
      <p:sp>
        <p:nvSpPr>
          <p:cNvPr name="Freeform 15" id="15"/>
          <p:cNvSpPr/>
          <p:nvPr/>
        </p:nvSpPr>
        <p:spPr>
          <a:xfrm flipH="false" flipV="false" rot="0">
            <a:off x="-394240" y="-94077"/>
            <a:ext cx="4558185" cy="1593145"/>
          </a:xfrm>
          <a:custGeom>
            <a:avLst/>
            <a:gdLst/>
            <a:ahLst/>
            <a:cxnLst/>
            <a:rect r="r" b="b" t="t" l="l"/>
            <a:pathLst>
              <a:path h="1593145" w="4558185">
                <a:moveTo>
                  <a:pt x="0" y="0"/>
                </a:moveTo>
                <a:lnTo>
                  <a:pt x="4558185" y="0"/>
                </a:lnTo>
                <a:lnTo>
                  <a:pt x="4558185" y="1593145"/>
                </a:lnTo>
                <a:lnTo>
                  <a:pt x="0" y="159314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16" id="16"/>
          <p:cNvGrpSpPr/>
          <p:nvPr/>
        </p:nvGrpSpPr>
        <p:grpSpPr>
          <a:xfrm rot="0">
            <a:off x="467676" y="722519"/>
            <a:ext cx="1421058" cy="606553"/>
            <a:chOff x="0" y="0"/>
            <a:chExt cx="1894744" cy="808737"/>
          </a:xfrm>
        </p:grpSpPr>
        <p:sp>
          <p:nvSpPr>
            <p:cNvPr name="Freeform 17" id="17"/>
            <p:cNvSpPr/>
            <p:nvPr/>
          </p:nvSpPr>
          <p:spPr>
            <a:xfrm flipH="false" flipV="false" rot="0">
              <a:off x="0" y="0"/>
              <a:ext cx="1894713" cy="808736"/>
            </a:xfrm>
            <a:custGeom>
              <a:avLst/>
              <a:gdLst/>
              <a:ahLst/>
              <a:cxnLst/>
              <a:rect r="r" b="b" t="t" l="l"/>
              <a:pathLst>
                <a:path h="808736" w="1894713">
                  <a:moveTo>
                    <a:pt x="0" y="0"/>
                  </a:moveTo>
                  <a:lnTo>
                    <a:pt x="1894713" y="0"/>
                  </a:lnTo>
                  <a:lnTo>
                    <a:pt x="1894713" y="808736"/>
                  </a:lnTo>
                  <a:lnTo>
                    <a:pt x="0" y="808736"/>
                  </a:lnTo>
                  <a:lnTo>
                    <a:pt x="0" y="0"/>
                  </a:lnTo>
                  <a:close/>
                </a:path>
              </a:pathLst>
            </a:custGeom>
            <a:blipFill>
              <a:blip r:embed="rId11"/>
              <a:stretch>
                <a:fillRect l="-944" t="0" r="-946" b="0"/>
              </a:stretch>
            </a:blipFill>
          </p:spPr>
        </p:sp>
      </p:grpSp>
      <p:grpSp>
        <p:nvGrpSpPr>
          <p:cNvPr name="Group 18" id="18"/>
          <p:cNvGrpSpPr/>
          <p:nvPr/>
        </p:nvGrpSpPr>
        <p:grpSpPr>
          <a:xfrm rot="0">
            <a:off x="2127324" y="682364"/>
            <a:ext cx="678920" cy="694317"/>
            <a:chOff x="0" y="0"/>
            <a:chExt cx="905227" cy="925756"/>
          </a:xfrm>
        </p:grpSpPr>
        <p:sp>
          <p:nvSpPr>
            <p:cNvPr name="Freeform 19" id="19"/>
            <p:cNvSpPr/>
            <p:nvPr/>
          </p:nvSpPr>
          <p:spPr>
            <a:xfrm flipH="false" flipV="false" rot="0">
              <a:off x="0" y="0"/>
              <a:ext cx="905256" cy="925703"/>
            </a:xfrm>
            <a:custGeom>
              <a:avLst/>
              <a:gdLst/>
              <a:ahLst/>
              <a:cxnLst/>
              <a:rect r="r" b="b" t="t" l="l"/>
              <a:pathLst>
                <a:path h="925703" w="905256">
                  <a:moveTo>
                    <a:pt x="0" y="0"/>
                  </a:moveTo>
                  <a:lnTo>
                    <a:pt x="905256" y="0"/>
                  </a:lnTo>
                  <a:lnTo>
                    <a:pt x="905256" y="925703"/>
                  </a:lnTo>
                  <a:lnTo>
                    <a:pt x="0" y="925703"/>
                  </a:lnTo>
                  <a:lnTo>
                    <a:pt x="0" y="0"/>
                  </a:lnTo>
                  <a:close/>
                </a:path>
              </a:pathLst>
            </a:custGeom>
            <a:blipFill>
              <a:blip r:embed="rId12"/>
              <a:stretch>
                <a:fillRect l="-1133" t="0" r="-1130" b="-5"/>
              </a:stretch>
            </a:blipFill>
          </p:spPr>
        </p:sp>
      </p:grpSp>
      <p:grpSp>
        <p:nvGrpSpPr>
          <p:cNvPr name="Group 20" id="20"/>
          <p:cNvGrpSpPr/>
          <p:nvPr/>
        </p:nvGrpSpPr>
        <p:grpSpPr>
          <a:xfrm rot="0">
            <a:off x="3044835" y="642209"/>
            <a:ext cx="819282" cy="767174"/>
            <a:chOff x="0" y="0"/>
            <a:chExt cx="1092376" cy="1022899"/>
          </a:xfrm>
        </p:grpSpPr>
        <p:sp>
          <p:nvSpPr>
            <p:cNvPr name="Freeform 21" id="21"/>
            <p:cNvSpPr/>
            <p:nvPr/>
          </p:nvSpPr>
          <p:spPr>
            <a:xfrm flipH="false" flipV="false" rot="0">
              <a:off x="0" y="0"/>
              <a:ext cx="1092327" cy="1022858"/>
            </a:xfrm>
            <a:custGeom>
              <a:avLst/>
              <a:gdLst/>
              <a:ahLst/>
              <a:cxnLst/>
              <a:rect r="r" b="b" t="t" l="l"/>
              <a:pathLst>
                <a:path h="1022858" w="1092327">
                  <a:moveTo>
                    <a:pt x="0" y="0"/>
                  </a:moveTo>
                  <a:lnTo>
                    <a:pt x="1092327" y="0"/>
                  </a:lnTo>
                  <a:lnTo>
                    <a:pt x="1092327" y="1022858"/>
                  </a:lnTo>
                  <a:lnTo>
                    <a:pt x="0" y="1022858"/>
                  </a:lnTo>
                  <a:lnTo>
                    <a:pt x="0" y="0"/>
                  </a:lnTo>
                  <a:close/>
                </a:path>
              </a:pathLst>
            </a:custGeom>
            <a:blipFill>
              <a:blip r:embed="rId13"/>
              <a:stretch>
                <a:fillRect l="-14902" t="0" r="-14907" b="-4"/>
              </a:stretch>
            </a:blipFill>
          </p:spPr>
        </p:sp>
      </p:grpSp>
      <p:grpSp>
        <p:nvGrpSpPr>
          <p:cNvPr name="Group 22" id="22"/>
          <p:cNvGrpSpPr/>
          <p:nvPr/>
        </p:nvGrpSpPr>
        <p:grpSpPr>
          <a:xfrm rot="0">
            <a:off x="1178206" y="4002333"/>
            <a:ext cx="8734654" cy="5629295"/>
            <a:chOff x="0" y="0"/>
            <a:chExt cx="2300485" cy="1482613"/>
          </a:xfrm>
        </p:grpSpPr>
        <p:sp>
          <p:nvSpPr>
            <p:cNvPr name="Freeform 23" id="23"/>
            <p:cNvSpPr/>
            <p:nvPr/>
          </p:nvSpPr>
          <p:spPr>
            <a:xfrm flipH="false" flipV="false" rot="0">
              <a:off x="0" y="0"/>
              <a:ext cx="2300485" cy="1482613"/>
            </a:xfrm>
            <a:custGeom>
              <a:avLst/>
              <a:gdLst/>
              <a:ahLst/>
              <a:cxnLst/>
              <a:rect r="r" b="b" t="t" l="l"/>
              <a:pathLst>
                <a:path h="1482613" w="2300485">
                  <a:moveTo>
                    <a:pt x="14182" y="0"/>
                  </a:moveTo>
                  <a:lnTo>
                    <a:pt x="2286303" y="0"/>
                  </a:lnTo>
                  <a:cubicBezTo>
                    <a:pt x="2290065" y="0"/>
                    <a:pt x="2293672" y="1494"/>
                    <a:pt x="2296331" y="4154"/>
                  </a:cubicBezTo>
                  <a:cubicBezTo>
                    <a:pt x="2298991" y="6813"/>
                    <a:pt x="2300485" y="10420"/>
                    <a:pt x="2300485" y="14182"/>
                  </a:cubicBezTo>
                  <a:lnTo>
                    <a:pt x="2300485" y="1468431"/>
                  </a:lnTo>
                  <a:cubicBezTo>
                    <a:pt x="2300485" y="1472193"/>
                    <a:pt x="2298991" y="1475800"/>
                    <a:pt x="2296331" y="1478459"/>
                  </a:cubicBezTo>
                  <a:cubicBezTo>
                    <a:pt x="2293672" y="1481119"/>
                    <a:pt x="2290065" y="1482613"/>
                    <a:pt x="2286303" y="1482613"/>
                  </a:cubicBezTo>
                  <a:lnTo>
                    <a:pt x="14182" y="1482613"/>
                  </a:lnTo>
                  <a:cubicBezTo>
                    <a:pt x="10420" y="1482613"/>
                    <a:pt x="6813" y="1481119"/>
                    <a:pt x="4154" y="1478459"/>
                  </a:cubicBezTo>
                  <a:cubicBezTo>
                    <a:pt x="1494" y="1475800"/>
                    <a:pt x="0" y="1472193"/>
                    <a:pt x="0" y="1468431"/>
                  </a:cubicBezTo>
                  <a:lnTo>
                    <a:pt x="0" y="14182"/>
                  </a:lnTo>
                  <a:cubicBezTo>
                    <a:pt x="0" y="10420"/>
                    <a:pt x="1494" y="6813"/>
                    <a:pt x="4154" y="4154"/>
                  </a:cubicBezTo>
                  <a:cubicBezTo>
                    <a:pt x="6813" y="1494"/>
                    <a:pt x="10420" y="0"/>
                    <a:pt x="14182" y="0"/>
                  </a:cubicBezTo>
                  <a:close/>
                </a:path>
              </a:pathLst>
            </a:custGeom>
            <a:solidFill>
              <a:srgbClr val="A6A6A6"/>
            </a:solidFill>
          </p:spPr>
        </p:sp>
        <p:sp>
          <p:nvSpPr>
            <p:cNvPr name="TextBox 24" id="24"/>
            <p:cNvSpPr txBox="true"/>
            <p:nvPr/>
          </p:nvSpPr>
          <p:spPr>
            <a:xfrm>
              <a:off x="0" y="-57150"/>
              <a:ext cx="2300485" cy="1539763"/>
            </a:xfrm>
            <a:prstGeom prst="rect">
              <a:avLst/>
            </a:prstGeom>
          </p:spPr>
          <p:txBody>
            <a:bodyPr anchor="ctr" rtlCol="false" tIns="50800" lIns="50800" bIns="50800" rIns="50800"/>
            <a:lstStyle/>
            <a:p>
              <a:pPr algn="ctr">
                <a:lnSpc>
                  <a:spcPts val="3498"/>
                </a:lnSpc>
              </a:pPr>
            </a:p>
          </p:txBody>
        </p:sp>
      </p:grpSp>
      <p:sp>
        <p:nvSpPr>
          <p:cNvPr name="TextBox 25" id="25"/>
          <p:cNvSpPr txBox="true"/>
          <p:nvPr/>
        </p:nvSpPr>
        <p:spPr>
          <a:xfrm rot="0">
            <a:off x="1028700" y="2030658"/>
            <a:ext cx="8672330" cy="1543812"/>
          </a:xfrm>
          <a:prstGeom prst="rect">
            <a:avLst/>
          </a:prstGeom>
        </p:spPr>
        <p:txBody>
          <a:bodyPr anchor="t" rtlCol="false" tIns="0" lIns="0" bIns="0" rIns="0">
            <a:spAutoFit/>
          </a:bodyPr>
          <a:lstStyle/>
          <a:p>
            <a:pPr algn="ctr">
              <a:lnSpc>
                <a:spcPts val="5994"/>
              </a:lnSpc>
            </a:pPr>
            <a:r>
              <a:rPr lang="en-US" sz="6000">
                <a:solidFill>
                  <a:srgbClr val="013049"/>
                </a:solidFill>
                <a:latin typeface="Eastman Condensed Bold"/>
                <a:ea typeface="Eastman Condensed Bold"/>
                <a:cs typeface="Eastman Condensed Bold"/>
                <a:sym typeface="Eastman Condensed Bold"/>
              </a:rPr>
              <a:t>IMPLEMENTASI PADA BIDANG PERBANKAN</a:t>
            </a:r>
          </a:p>
        </p:txBody>
      </p:sp>
      <p:sp>
        <p:nvSpPr>
          <p:cNvPr name="TextBox 26" id="26"/>
          <p:cNvSpPr txBox="true"/>
          <p:nvPr/>
        </p:nvSpPr>
        <p:spPr>
          <a:xfrm rot="0">
            <a:off x="1270008" y="4297628"/>
            <a:ext cx="8189715" cy="4800600"/>
          </a:xfrm>
          <a:prstGeom prst="rect">
            <a:avLst/>
          </a:prstGeom>
        </p:spPr>
        <p:txBody>
          <a:bodyPr anchor="t" rtlCol="false" tIns="0" lIns="0" bIns="0" rIns="0">
            <a:spAutoFit/>
          </a:bodyPr>
          <a:lstStyle/>
          <a:p>
            <a:pPr algn="just" marL="647700" indent="-323850" lvl="1">
              <a:lnSpc>
                <a:spcPts val="4200"/>
              </a:lnSpc>
              <a:buFont typeface="Arial"/>
              <a:buChar char="•"/>
            </a:pPr>
            <a:r>
              <a:rPr lang="en-US" sz="3000">
                <a:solidFill>
                  <a:srgbClr val="000000"/>
                </a:solidFill>
                <a:latin typeface="Cloud"/>
                <a:ea typeface="Cloud"/>
                <a:cs typeface="Cloud"/>
                <a:sym typeface="Cloud"/>
              </a:rPr>
              <a:t>·Pemantauan mesin ATM dan notifikasi ke pengguna apabila terjadi hal-hal yang berbahaya</a:t>
            </a:r>
          </a:p>
          <a:p>
            <a:pPr algn="just" marL="647700" indent="-323850" lvl="1">
              <a:lnSpc>
                <a:spcPts val="4200"/>
              </a:lnSpc>
              <a:buFont typeface="Arial"/>
              <a:buChar char="•"/>
            </a:pPr>
            <a:r>
              <a:rPr lang="en-US" sz="3000">
                <a:solidFill>
                  <a:srgbClr val="000000"/>
                </a:solidFill>
                <a:latin typeface="Cloud"/>
                <a:ea typeface="Cloud"/>
                <a:cs typeface="Cloud"/>
                <a:sym typeface="Cloud"/>
              </a:rPr>
              <a:t>·Sistem antrian pintar menggunakan sensor untuk memantau jumlah nasabah yang menunggu dan memberikan perkiraan waktu tunggu yang akurat melalu aplikasi real time.</a:t>
            </a:r>
          </a:p>
          <a:p>
            <a:pPr algn="just">
              <a:lnSpc>
                <a:spcPts val="4200"/>
              </a:lnSpc>
            </a:pP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sp>
        <p:nvSpPr>
          <p:cNvPr name="Freeform 4" id="4"/>
          <p:cNvSpPr/>
          <p:nvPr/>
        </p:nvSpPr>
        <p:spPr>
          <a:xfrm flipH="false" flipV="false" rot="0">
            <a:off x="11409671" y="-855537"/>
            <a:ext cx="11699258" cy="11699258"/>
          </a:xfrm>
          <a:custGeom>
            <a:avLst/>
            <a:gdLst/>
            <a:ahLst/>
            <a:cxnLst/>
            <a:rect r="r" b="b" t="t" l="l"/>
            <a:pathLst>
              <a:path h="11699258" w="11699258">
                <a:moveTo>
                  <a:pt x="0" y="0"/>
                </a:moveTo>
                <a:lnTo>
                  <a:pt x="11699258" y="0"/>
                </a:lnTo>
                <a:lnTo>
                  <a:pt x="11699258" y="11699258"/>
                </a:lnTo>
                <a:lnTo>
                  <a:pt x="0" y="1169925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0">
            <a:off x="10172700" y="2745414"/>
            <a:ext cx="8115300" cy="6923711"/>
            <a:chOff x="0" y="0"/>
            <a:chExt cx="14638238" cy="12488871"/>
          </a:xfrm>
        </p:grpSpPr>
        <p:sp>
          <p:nvSpPr>
            <p:cNvPr name="Freeform 6" id="6"/>
            <p:cNvSpPr/>
            <p:nvPr/>
          </p:nvSpPr>
          <p:spPr>
            <a:xfrm flipH="false" flipV="false" rot="0">
              <a:off x="0" y="0"/>
              <a:ext cx="14638289" cy="12488896"/>
            </a:xfrm>
            <a:custGeom>
              <a:avLst/>
              <a:gdLst/>
              <a:ahLst/>
              <a:cxnLst/>
              <a:rect r="r" b="b" t="t" l="l"/>
              <a:pathLst>
                <a:path h="12488896" w="14638289">
                  <a:moveTo>
                    <a:pt x="0" y="0"/>
                  </a:moveTo>
                  <a:lnTo>
                    <a:pt x="14638289" y="0"/>
                  </a:lnTo>
                  <a:lnTo>
                    <a:pt x="14638289" y="12488896"/>
                  </a:lnTo>
                  <a:lnTo>
                    <a:pt x="0" y="12488896"/>
                  </a:lnTo>
                  <a:lnTo>
                    <a:pt x="0" y="0"/>
                  </a:lnTo>
                  <a:close/>
                </a:path>
              </a:pathLst>
            </a:custGeom>
            <a:blipFill>
              <a:blip r:embed="rId5"/>
              <a:stretch>
                <a:fillRect l="0" t="-80" r="0" b="-80"/>
              </a:stretch>
            </a:blipFill>
          </p:spPr>
        </p:sp>
      </p:grpSp>
      <p:grpSp>
        <p:nvGrpSpPr>
          <p:cNvPr name="Group 7" id="7"/>
          <p:cNvGrpSpPr/>
          <p:nvPr/>
        </p:nvGrpSpPr>
        <p:grpSpPr>
          <a:xfrm rot="0">
            <a:off x="13745119" y="7351938"/>
            <a:ext cx="984559" cy="967329"/>
            <a:chOff x="0" y="0"/>
            <a:chExt cx="1312745" cy="1289772"/>
          </a:xfrm>
        </p:grpSpPr>
        <p:sp>
          <p:nvSpPr>
            <p:cNvPr name="Freeform 8" id="8"/>
            <p:cNvSpPr/>
            <p:nvPr/>
          </p:nvSpPr>
          <p:spPr>
            <a:xfrm flipH="false" flipV="false" rot="0">
              <a:off x="0" y="0"/>
              <a:ext cx="1312799" cy="1289812"/>
            </a:xfrm>
            <a:custGeom>
              <a:avLst/>
              <a:gdLst/>
              <a:ahLst/>
              <a:cxnLst/>
              <a:rect r="r" b="b" t="t" l="l"/>
              <a:pathLst>
                <a:path h="1289812" w="1312799">
                  <a:moveTo>
                    <a:pt x="0" y="0"/>
                  </a:moveTo>
                  <a:lnTo>
                    <a:pt x="1312799" y="0"/>
                  </a:lnTo>
                  <a:lnTo>
                    <a:pt x="1312799" y="1289812"/>
                  </a:lnTo>
                  <a:lnTo>
                    <a:pt x="0" y="1289812"/>
                  </a:lnTo>
                  <a:lnTo>
                    <a:pt x="0" y="0"/>
                  </a:lnTo>
                  <a:close/>
                </a:path>
              </a:pathLst>
            </a:custGeom>
            <a:blipFill>
              <a:blip r:embed="rId6"/>
              <a:stretch>
                <a:fillRect l="-88" t="0" r="-84" b="3"/>
              </a:stretch>
            </a:blipFill>
          </p:spPr>
        </p:sp>
      </p:grpSp>
      <p:grpSp>
        <p:nvGrpSpPr>
          <p:cNvPr name="Group 9" id="9"/>
          <p:cNvGrpSpPr/>
          <p:nvPr/>
        </p:nvGrpSpPr>
        <p:grpSpPr>
          <a:xfrm rot="0">
            <a:off x="1028700" y="9108289"/>
            <a:ext cx="1813321" cy="300022"/>
            <a:chOff x="0" y="0"/>
            <a:chExt cx="2417761" cy="400029"/>
          </a:xfrm>
        </p:grpSpPr>
        <p:sp>
          <p:nvSpPr>
            <p:cNvPr name="Freeform 10" id="10"/>
            <p:cNvSpPr/>
            <p:nvPr/>
          </p:nvSpPr>
          <p:spPr>
            <a:xfrm flipH="false" flipV="false" rot="0">
              <a:off x="0" y="0"/>
              <a:ext cx="2417699" cy="400050"/>
            </a:xfrm>
            <a:custGeom>
              <a:avLst/>
              <a:gdLst/>
              <a:ahLst/>
              <a:cxnLst/>
              <a:rect r="r" b="b" t="t" l="l"/>
              <a:pathLst>
                <a:path h="400050" w="2417699">
                  <a:moveTo>
                    <a:pt x="0" y="0"/>
                  </a:moveTo>
                  <a:lnTo>
                    <a:pt x="2417699" y="0"/>
                  </a:lnTo>
                  <a:lnTo>
                    <a:pt x="2417699" y="400050"/>
                  </a:lnTo>
                  <a:lnTo>
                    <a:pt x="0" y="400050"/>
                  </a:lnTo>
                  <a:lnTo>
                    <a:pt x="0" y="0"/>
                  </a:lnTo>
                  <a:close/>
                </a:path>
              </a:pathLst>
            </a:custGeom>
            <a:blipFill>
              <a:blip r:embed="rId7"/>
              <a:stretch>
                <a:fillRect l="0" t="-2212" r="-2" b="-2206"/>
              </a:stretch>
            </a:blipFill>
          </p:spPr>
        </p:sp>
      </p:grpSp>
      <p:grpSp>
        <p:nvGrpSpPr>
          <p:cNvPr name="Group 11" id="11"/>
          <p:cNvGrpSpPr/>
          <p:nvPr/>
        </p:nvGrpSpPr>
        <p:grpSpPr>
          <a:xfrm rot="0">
            <a:off x="-1757558" y="-2091297"/>
            <a:ext cx="3268873" cy="3344116"/>
            <a:chOff x="0" y="0"/>
            <a:chExt cx="4358497" cy="4458821"/>
          </a:xfrm>
        </p:grpSpPr>
        <p:sp>
          <p:nvSpPr>
            <p:cNvPr name="Freeform 12" id="12"/>
            <p:cNvSpPr/>
            <p:nvPr/>
          </p:nvSpPr>
          <p:spPr>
            <a:xfrm flipH="false" flipV="false" rot="0">
              <a:off x="0" y="0"/>
              <a:ext cx="4358513" cy="4458843"/>
            </a:xfrm>
            <a:custGeom>
              <a:avLst/>
              <a:gdLst/>
              <a:ahLst/>
              <a:cxnLst/>
              <a:rect r="r" b="b" t="t" l="l"/>
              <a:pathLst>
                <a:path h="4458843" w="4358513">
                  <a:moveTo>
                    <a:pt x="0" y="0"/>
                  </a:moveTo>
                  <a:lnTo>
                    <a:pt x="4358513" y="0"/>
                  </a:lnTo>
                  <a:lnTo>
                    <a:pt x="4358513" y="4458843"/>
                  </a:lnTo>
                  <a:lnTo>
                    <a:pt x="0" y="4458843"/>
                  </a:lnTo>
                  <a:lnTo>
                    <a:pt x="0" y="0"/>
                  </a:lnTo>
                  <a:close/>
                </a:path>
              </a:pathLst>
            </a:custGeom>
            <a:blipFill>
              <a:blip r:embed="rId8"/>
              <a:stretch>
                <a:fillRect l="0" t="-11" r="0" b="-11"/>
              </a:stretch>
            </a:blipFill>
          </p:spPr>
        </p:sp>
      </p:grpSp>
      <p:grpSp>
        <p:nvGrpSpPr>
          <p:cNvPr name="Group 13" id="13"/>
          <p:cNvGrpSpPr/>
          <p:nvPr/>
        </p:nvGrpSpPr>
        <p:grpSpPr>
          <a:xfrm rot="0">
            <a:off x="15852484" y="8229600"/>
            <a:ext cx="4022217" cy="4114800"/>
            <a:chOff x="0" y="0"/>
            <a:chExt cx="5362956" cy="5486400"/>
          </a:xfrm>
        </p:grpSpPr>
        <p:sp>
          <p:nvSpPr>
            <p:cNvPr name="Freeform 14" id="14"/>
            <p:cNvSpPr/>
            <p:nvPr/>
          </p:nvSpPr>
          <p:spPr>
            <a:xfrm flipH="false" flipV="false" rot="0">
              <a:off x="0" y="0"/>
              <a:ext cx="5362956" cy="5486400"/>
            </a:xfrm>
            <a:custGeom>
              <a:avLst/>
              <a:gdLst/>
              <a:ahLst/>
              <a:cxnLst/>
              <a:rect r="r" b="b" t="t" l="l"/>
              <a:pathLst>
                <a:path h="5486400" w="5362956">
                  <a:moveTo>
                    <a:pt x="0" y="0"/>
                  </a:moveTo>
                  <a:lnTo>
                    <a:pt x="5362956" y="0"/>
                  </a:lnTo>
                  <a:lnTo>
                    <a:pt x="5362956" y="5486400"/>
                  </a:lnTo>
                  <a:lnTo>
                    <a:pt x="0" y="5486400"/>
                  </a:lnTo>
                  <a:lnTo>
                    <a:pt x="0" y="0"/>
                  </a:lnTo>
                  <a:close/>
                </a:path>
              </a:pathLst>
            </a:custGeom>
            <a:blipFill>
              <a:blip r:embed="rId8"/>
              <a:stretch>
                <a:fillRect l="-85" t="0" r="-85" b="0"/>
              </a:stretch>
            </a:blipFill>
          </p:spPr>
        </p:sp>
      </p:grpSp>
      <p:sp>
        <p:nvSpPr>
          <p:cNvPr name="Freeform 15" id="15"/>
          <p:cNvSpPr/>
          <p:nvPr/>
        </p:nvSpPr>
        <p:spPr>
          <a:xfrm flipH="false" flipV="false" rot="0">
            <a:off x="-394240" y="-94077"/>
            <a:ext cx="4558185" cy="1593145"/>
          </a:xfrm>
          <a:custGeom>
            <a:avLst/>
            <a:gdLst/>
            <a:ahLst/>
            <a:cxnLst/>
            <a:rect r="r" b="b" t="t" l="l"/>
            <a:pathLst>
              <a:path h="1593145" w="4558185">
                <a:moveTo>
                  <a:pt x="0" y="0"/>
                </a:moveTo>
                <a:lnTo>
                  <a:pt x="4558185" y="0"/>
                </a:lnTo>
                <a:lnTo>
                  <a:pt x="4558185" y="1593145"/>
                </a:lnTo>
                <a:lnTo>
                  <a:pt x="0" y="159314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16" id="16"/>
          <p:cNvGrpSpPr/>
          <p:nvPr/>
        </p:nvGrpSpPr>
        <p:grpSpPr>
          <a:xfrm rot="0">
            <a:off x="467676" y="722519"/>
            <a:ext cx="1421058" cy="606553"/>
            <a:chOff x="0" y="0"/>
            <a:chExt cx="1894744" cy="808737"/>
          </a:xfrm>
        </p:grpSpPr>
        <p:sp>
          <p:nvSpPr>
            <p:cNvPr name="Freeform 17" id="17"/>
            <p:cNvSpPr/>
            <p:nvPr/>
          </p:nvSpPr>
          <p:spPr>
            <a:xfrm flipH="false" flipV="false" rot="0">
              <a:off x="0" y="0"/>
              <a:ext cx="1894713" cy="808736"/>
            </a:xfrm>
            <a:custGeom>
              <a:avLst/>
              <a:gdLst/>
              <a:ahLst/>
              <a:cxnLst/>
              <a:rect r="r" b="b" t="t" l="l"/>
              <a:pathLst>
                <a:path h="808736" w="1894713">
                  <a:moveTo>
                    <a:pt x="0" y="0"/>
                  </a:moveTo>
                  <a:lnTo>
                    <a:pt x="1894713" y="0"/>
                  </a:lnTo>
                  <a:lnTo>
                    <a:pt x="1894713" y="808736"/>
                  </a:lnTo>
                  <a:lnTo>
                    <a:pt x="0" y="808736"/>
                  </a:lnTo>
                  <a:lnTo>
                    <a:pt x="0" y="0"/>
                  </a:lnTo>
                  <a:close/>
                </a:path>
              </a:pathLst>
            </a:custGeom>
            <a:blipFill>
              <a:blip r:embed="rId11"/>
              <a:stretch>
                <a:fillRect l="-944" t="0" r="-946" b="0"/>
              </a:stretch>
            </a:blipFill>
          </p:spPr>
        </p:sp>
      </p:grpSp>
      <p:grpSp>
        <p:nvGrpSpPr>
          <p:cNvPr name="Group 18" id="18"/>
          <p:cNvGrpSpPr/>
          <p:nvPr/>
        </p:nvGrpSpPr>
        <p:grpSpPr>
          <a:xfrm rot="0">
            <a:off x="2127324" y="682364"/>
            <a:ext cx="678920" cy="694317"/>
            <a:chOff x="0" y="0"/>
            <a:chExt cx="905227" cy="925756"/>
          </a:xfrm>
        </p:grpSpPr>
        <p:sp>
          <p:nvSpPr>
            <p:cNvPr name="Freeform 19" id="19"/>
            <p:cNvSpPr/>
            <p:nvPr/>
          </p:nvSpPr>
          <p:spPr>
            <a:xfrm flipH="false" flipV="false" rot="0">
              <a:off x="0" y="0"/>
              <a:ext cx="905256" cy="925703"/>
            </a:xfrm>
            <a:custGeom>
              <a:avLst/>
              <a:gdLst/>
              <a:ahLst/>
              <a:cxnLst/>
              <a:rect r="r" b="b" t="t" l="l"/>
              <a:pathLst>
                <a:path h="925703" w="905256">
                  <a:moveTo>
                    <a:pt x="0" y="0"/>
                  </a:moveTo>
                  <a:lnTo>
                    <a:pt x="905256" y="0"/>
                  </a:lnTo>
                  <a:lnTo>
                    <a:pt x="905256" y="925703"/>
                  </a:lnTo>
                  <a:lnTo>
                    <a:pt x="0" y="925703"/>
                  </a:lnTo>
                  <a:lnTo>
                    <a:pt x="0" y="0"/>
                  </a:lnTo>
                  <a:close/>
                </a:path>
              </a:pathLst>
            </a:custGeom>
            <a:blipFill>
              <a:blip r:embed="rId12"/>
              <a:stretch>
                <a:fillRect l="-1133" t="0" r="-1130" b="-5"/>
              </a:stretch>
            </a:blipFill>
          </p:spPr>
        </p:sp>
      </p:grpSp>
      <p:grpSp>
        <p:nvGrpSpPr>
          <p:cNvPr name="Group 20" id="20"/>
          <p:cNvGrpSpPr/>
          <p:nvPr/>
        </p:nvGrpSpPr>
        <p:grpSpPr>
          <a:xfrm rot="0">
            <a:off x="3044835" y="642209"/>
            <a:ext cx="819282" cy="767174"/>
            <a:chOff x="0" y="0"/>
            <a:chExt cx="1092376" cy="1022899"/>
          </a:xfrm>
        </p:grpSpPr>
        <p:sp>
          <p:nvSpPr>
            <p:cNvPr name="Freeform 21" id="21"/>
            <p:cNvSpPr/>
            <p:nvPr/>
          </p:nvSpPr>
          <p:spPr>
            <a:xfrm flipH="false" flipV="false" rot="0">
              <a:off x="0" y="0"/>
              <a:ext cx="1092327" cy="1022858"/>
            </a:xfrm>
            <a:custGeom>
              <a:avLst/>
              <a:gdLst/>
              <a:ahLst/>
              <a:cxnLst/>
              <a:rect r="r" b="b" t="t" l="l"/>
              <a:pathLst>
                <a:path h="1022858" w="1092327">
                  <a:moveTo>
                    <a:pt x="0" y="0"/>
                  </a:moveTo>
                  <a:lnTo>
                    <a:pt x="1092327" y="0"/>
                  </a:lnTo>
                  <a:lnTo>
                    <a:pt x="1092327" y="1022858"/>
                  </a:lnTo>
                  <a:lnTo>
                    <a:pt x="0" y="1022858"/>
                  </a:lnTo>
                  <a:lnTo>
                    <a:pt x="0" y="0"/>
                  </a:lnTo>
                  <a:close/>
                </a:path>
              </a:pathLst>
            </a:custGeom>
            <a:blipFill>
              <a:blip r:embed="rId13"/>
              <a:stretch>
                <a:fillRect l="-14902" t="0" r="-14907" b="-4"/>
              </a:stretch>
            </a:blipFill>
          </p:spPr>
        </p:sp>
      </p:grpSp>
      <p:grpSp>
        <p:nvGrpSpPr>
          <p:cNvPr name="Group 22" id="22"/>
          <p:cNvGrpSpPr/>
          <p:nvPr/>
        </p:nvGrpSpPr>
        <p:grpSpPr>
          <a:xfrm rot="0">
            <a:off x="1178206" y="3574470"/>
            <a:ext cx="8734654" cy="6399112"/>
            <a:chOff x="0" y="0"/>
            <a:chExt cx="2300485" cy="1685363"/>
          </a:xfrm>
        </p:grpSpPr>
        <p:sp>
          <p:nvSpPr>
            <p:cNvPr name="Freeform 23" id="23"/>
            <p:cNvSpPr/>
            <p:nvPr/>
          </p:nvSpPr>
          <p:spPr>
            <a:xfrm flipH="false" flipV="false" rot="0">
              <a:off x="0" y="0"/>
              <a:ext cx="2300485" cy="1685363"/>
            </a:xfrm>
            <a:custGeom>
              <a:avLst/>
              <a:gdLst/>
              <a:ahLst/>
              <a:cxnLst/>
              <a:rect r="r" b="b" t="t" l="l"/>
              <a:pathLst>
                <a:path h="1685363" w="2300485">
                  <a:moveTo>
                    <a:pt x="14182" y="0"/>
                  </a:moveTo>
                  <a:lnTo>
                    <a:pt x="2286303" y="0"/>
                  </a:lnTo>
                  <a:cubicBezTo>
                    <a:pt x="2290065" y="0"/>
                    <a:pt x="2293672" y="1494"/>
                    <a:pt x="2296331" y="4154"/>
                  </a:cubicBezTo>
                  <a:cubicBezTo>
                    <a:pt x="2298991" y="6813"/>
                    <a:pt x="2300485" y="10420"/>
                    <a:pt x="2300485" y="14182"/>
                  </a:cubicBezTo>
                  <a:lnTo>
                    <a:pt x="2300485" y="1671181"/>
                  </a:lnTo>
                  <a:cubicBezTo>
                    <a:pt x="2300485" y="1674943"/>
                    <a:pt x="2298991" y="1678550"/>
                    <a:pt x="2296331" y="1681209"/>
                  </a:cubicBezTo>
                  <a:cubicBezTo>
                    <a:pt x="2293672" y="1683869"/>
                    <a:pt x="2290065" y="1685363"/>
                    <a:pt x="2286303" y="1685363"/>
                  </a:cubicBezTo>
                  <a:lnTo>
                    <a:pt x="14182" y="1685363"/>
                  </a:lnTo>
                  <a:cubicBezTo>
                    <a:pt x="10420" y="1685363"/>
                    <a:pt x="6813" y="1683869"/>
                    <a:pt x="4154" y="1681209"/>
                  </a:cubicBezTo>
                  <a:cubicBezTo>
                    <a:pt x="1494" y="1678550"/>
                    <a:pt x="0" y="1674943"/>
                    <a:pt x="0" y="1671181"/>
                  </a:cubicBezTo>
                  <a:lnTo>
                    <a:pt x="0" y="14182"/>
                  </a:lnTo>
                  <a:cubicBezTo>
                    <a:pt x="0" y="10420"/>
                    <a:pt x="1494" y="6813"/>
                    <a:pt x="4154" y="4154"/>
                  </a:cubicBezTo>
                  <a:cubicBezTo>
                    <a:pt x="6813" y="1494"/>
                    <a:pt x="10420" y="0"/>
                    <a:pt x="14182" y="0"/>
                  </a:cubicBezTo>
                  <a:close/>
                </a:path>
              </a:pathLst>
            </a:custGeom>
            <a:solidFill>
              <a:srgbClr val="A6A6A6"/>
            </a:solidFill>
          </p:spPr>
        </p:sp>
        <p:sp>
          <p:nvSpPr>
            <p:cNvPr name="TextBox 24" id="24"/>
            <p:cNvSpPr txBox="true"/>
            <p:nvPr/>
          </p:nvSpPr>
          <p:spPr>
            <a:xfrm>
              <a:off x="0" y="-57150"/>
              <a:ext cx="2300485" cy="1742513"/>
            </a:xfrm>
            <a:prstGeom prst="rect">
              <a:avLst/>
            </a:prstGeom>
          </p:spPr>
          <p:txBody>
            <a:bodyPr anchor="ctr" rtlCol="false" tIns="50800" lIns="50800" bIns="50800" rIns="50800"/>
            <a:lstStyle/>
            <a:p>
              <a:pPr algn="ctr">
                <a:lnSpc>
                  <a:spcPts val="3498"/>
                </a:lnSpc>
              </a:pPr>
            </a:p>
          </p:txBody>
        </p:sp>
      </p:grpSp>
      <p:sp>
        <p:nvSpPr>
          <p:cNvPr name="TextBox 25" id="25"/>
          <p:cNvSpPr txBox="true"/>
          <p:nvPr/>
        </p:nvSpPr>
        <p:spPr>
          <a:xfrm rot="0">
            <a:off x="1028700" y="2030658"/>
            <a:ext cx="8672330" cy="1543812"/>
          </a:xfrm>
          <a:prstGeom prst="rect">
            <a:avLst/>
          </a:prstGeom>
        </p:spPr>
        <p:txBody>
          <a:bodyPr anchor="t" rtlCol="false" tIns="0" lIns="0" bIns="0" rIns="0">
            <a:spAutoFit/>
          </a:bodyPr>
          <a:lstStyle/>
          <a:p>
            <a:pPr algn="ctr">
              <a:lnSpc>
                <a:spcPts val="5994"/>
              </a:lnSpc>
            </a:pPr>
            <a:r>
              <a:rPr lang="en-US" sz="6000">
                <a:solidFill>
                  <a:srgbClr val="013049"/>
                </a:solidFill>
                <a:latin typeface="Eastman Condensed Bold"/>
                <a:ea typeface="Eastman Condensed Bold"/>
                <a:cs typeface="Eastman Condensed Bold"/>
                <a:sym typeface="Eastman Condensed Bold"/>
              </a:rPr>
              <a:t>IMPLEMENTASI PADA BIDANG TRANSPORTASI</a:t>
            </a:r>
          </a:p>
        </p:txBody>
      </p:sp>
      <p:sp>
        <p:nvSpPr>
          <p:cNvPr name="TextBox 26" id="26"/>
          <p:cNvSpPr txBox="true"/>
          <p:nvPr/>
        </p:nvSpPr>
        <p:spPr>
          <a:xfrm rot="0">
            <a:off x="1270008" y="3926133"/>
            <a:ext cx="8189715" cy="6400800"/>
          </a:xfrm>
          <a:prstGeom prst="rect">
            <a:avLst/>
          </a:prstGeom>
        </p:spPr>
        <p:txBody>
          <a:bodyPr anchor="t" rtlCol="false" tIns="0" lIns="0" bIns="0" rIns="0">
            <a:spAutoFit/>
          </a:bodyPr>
          <a:lstStyle/>
          <a:p>
            <a:pPr algn="just" marL="647700" indent="-323850" lvl="1">
              <a:lnSpc>
                <a:spcPts val="4200"/>
              </a:lnSpc>
              <a:buFont typeface="Arial"/>
              <a:buChar char="•"/>
            </a:pPr>
            <a:r>
              <a:rPr lang="en-US" sz="3000">
                <a:solidFill>
                  <a:srgbClr val="000000"/>
                </a:solidFill>
                <a:latin typeface="Cloud"/>
                <a:ea typeface="Cloud"/>
                <a:cs typeface="Cloud"/>
                <a:sym typeface="Cloud"/>
              </a:rPr>
              <a:t>·Pemantauan kendaraan secara real time dengan memanfaatkan GPS Tracking untuk membantu dalam manajemen armada dan penjadwalan.</a:t>
            </a:r>
          </a:p>
          <a:p>
            <a:pPr algn="just" marL="647700" indent="-323850" lvl="1">
              <a:lnSpc>
                <a:spcPts val="4200"/>
              </a:lnSpc>
              <a:buFont typeface="Arial"/>
              <a:buChar char="•"/>
            </a:pPr>
            <a:r>
              <a:rPr lang="en-US" sz="3000">
                <a:solidFill>
                  <a:srgbClr val="000000"/>
                </a:solidFill>
                <a:latin typeface="Cloud"/>
                <a:ea typeface="Cloud"/>
                <a:cs typeface="Cloud"/>
                <a:sym typeface="Cloud"/>
              </a:rPr>
              <a:t>·Memberikan peringatan dini apabila kendaraan dalam laju yang berbahaya untuk menghindari tabrakan.</a:t>
            </a:r>
          </a:p>
          <a:p>
            <a:pPr algn="just" marL="647700" indent="-323850" lvl="1">
              <a:lnSpc>
                <a:spcPts val="4200"/>
              </a:lnSpc>
              <a:buFont typeface="Arial"/>
              <a:buChar char="•"/>
            </a:pPr>
            <a:r>
              <a:rPr lang="en-US" sz="3000">
                <a:solidFill>
                  <a:srgbClr val="000000"/>
                </a:solidFill>
                <a:latin typeface="Cloud"/>
                <a:ea typeface="Cloud"/>
                <a:cs typeface="Cloud"/>
                <a:sym typeface="Cloud"/>
              </a:rPr>
              <a:t>·Memantau kondisi kendaraan sepeti suhu mesin dan tekanan ban dan memberikan data diagnostik untuk pemeliharaan kendaraan.</a:t>
            </a:r>
          </a:p>
          <a:p>
            <a:pPr algn="just">
              <a:lnSpc>
                <a:spcPts val="4200"/>
              </a:lnSpc>
            </a:pP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1025445" y="-712835"/>
            <a:ext cx="5155920" cy="2857239"/>
            <a:chOff x="0" y="0"/>
            <a:chExt cx="6874560" cy="3809652"/>
          </a:xfrm>
        </p:grpSpPr>
        <p:sp>
          <p:nvSpPr>
            <p:cNvPr name="Freeform 5" id="5"/>
            <p:cNvSpPr/>
            <p:nvPr/>
          </p:nvSpPr>
          <p:spPr>
            <a:xfrm flipH="true" flipV="true" rot="0">
              <a:off x="0" y="0"/>
              <a:ext cx="6874510" cy="3809619"/>
            </a:xfrm>
            <a:custGeom>
              <a:avLst/>
              <a:gdLst/>
              <a:ahLst/>
              <a:cxnLst/>
              <a:rect r="r" b="b" t="t" l="l"/>
              <a:pathLst>
                <a:path h="3809619" w="6874510">
                  <a:moveTo>
                    <a:pt x="6874510" y="3809619"/>
                  </a:moveTo>
                  <a:lnTo>
                    <a:pt x="0" y="3809619"/>
                  </a:lnTo>
                  <a:lnTo>
                    <a:pt x="0" y="0"/>
                  </a:lnTo>
                  <a:lnTo>
                    <a:pt x="6874510" y="0"/>
                  </a:lnTo>
                  <a:lnTo>
                    <a:pt x="6874510" y="3809619"/>
                  </a:lnTo>
                  <a:close/>
                </a:path>
              </a:pathLst>
            </a:custGeom>
            <a:blipFill>
              <a:blip r:embed="rId3"/>
              <a:stretch>
                <a:fillRect l="0" t="-106" r="0" b="-107"/>
              </a:stretch>
            </a:blipFill>
          </p:spPr>
        </p:sp>
      </p:grpSp>
      <p:grpSp>
        <p:nvGrpSpPr>
          <p:cNvPr name="Group 6" id="6"/>
          <p:cNvGrpSpPr/>
          <p:nvPr/>
        </p:nvGrpSpPr>
        <p:grpSpPr>
          <a:xfrm rot="0">
            <a:off x="14563628" y="8229600"/>
            <a:ext cx="4908884" cy="4114800"/>
            <a:chOff x="0" y="0"/>
            <a:chExt cx="6545179" cy="5486400"/>
          </a:xfrm>
        </p:grpSpPr>
        <p:sp>
          <p:nvSpPr>
            <p:cNvPr name="Freeform 7" id="7"/>
            <p:cNvSpPr/>
            <p:nvPr/>
          </p:nvSpPr>
          <p:spPr>
            <a:xfrm flipH="false" flipV="false" rot="0">
              <a:off x="0" y="0"/>
              <a:ext cx="6545199" cy="5486400"/>
            </a:xfrm>
            <a:custGeom>
              <a:avLst/>
              <a:gdLst/>
              <a:ahLst/>
              <a:cxnLst/>
              <a:rect r="r" b="b" t="t" l="l"/>
              <a:pathLst>
                <a:path h="5486400" w="6545199">
                  <a:moveTo>
                    <a:pt x="0" y="0"/>
                  </a:moveTo>
                  <a:lnTo>
                    <a:pt x="6545199" y="0"/>
                  </a:lnTo>
                  <a:lnTo>
                    <a:pt x="6545199" y="5486400"/>
                  </a:lnTo>
                  <a:lnTo>
                    <a:pt x="0" y="5486400"/>
                  </a:lnTo>
                  <a:lnTo>
                    <a:pt x="0" y="0"/>
                  </a:lnTo>
                  <a:close/>
                </a:path>
              </a:pathLst>
            </a:custGeom>
            <a:blipFill>
              <a:blip r:embed="rId4"/>
              <a:stretch>
                <a:fillRect l="0" t="-54" r="0" b="-54"/>
              </a:stretch>
            </a:blipFill>
          </p:spPr>
        </p:sp>
      </p:grpSp>
      <p:grpSp>
        <p:nvGrpSpPr>
          <p:cNvPr name="Group 8" id="8"/>
          <p:cNvGrpSpPr/>
          <p:nvPr/>
        </p:nvGrpSpPr>
        <p:grpSpPr>
          <a:xfrm rot="0">
            <a:off x="5799474" y="0"/>
            <a:ext cx="5917455" cy="2144404"/>
            <a:chOff x="0" y="0"/>
            <a:chExt cx="1558507" cy="564781"/>
          </a:xfrm>
        </p:grpSpPr>
        <p:sp>
          <p:nvSpPr>
            <p:cNvPr name="Freeform 9" id="9"/>
            <p:cNvSpPr/>
            <p:nvPr/>
          </p:nvSpPr>
          <p:spPr>
            <a:xfrm flipH="false" flipV="false" rot="0">
              <a:off x="0" y="0"/>
              <a:ext cx="1558507" cy="564781"/>
            </a:xfrm>
            <a:custGeom>
              <a:avLst/>
              <a:gdLst/>
              <a:ahLst/>
              <a:cxnLst/>
              <a:rect r="r" b="b" t="t" l="l"/>
              <a:pathLst>
                <a:path h="564781" w="1558507">
                  <a:moveTo>
                    <a:pt x="0" y="0"/>
                  </a:moveTo>
                  <a:lnTo>
                    <a:pt x="1558507" y="0"/>
                  </a:lnTo>
                  <a:lnTo>
                    <a:pt x="1558507" y="564781"/>
                  </a:lnTo>
                  <a:lnTo>
                    <a:pt x="0" y="564781"/>
                  </a:lnTo>
                  <a:close/>
                </a:path>
              </a:pathLst>
            </a:custGeom>
            <a:solidFill>
              <a:srgbClr val="D9D9D9"/>
            </a:solidFill>
          </p:spPr>
        </p:sp>
        <p:sp>
          <p:nvSpPr>
            <p:cNvPr name="TextBox 10" id="10"/>
            <p:cNvSpPr txBox="true"/>
            <p:nvPr/>
          </p:nvSpPr>
          <p:spPr>
            <a:xfrm>
              <a:off x="0" y="-57150"/>
              <a:ext cx="1558507" cy="621931"/>
            </a:xfrm>
            <a:prstGeom prst="rect">
              <a:avLst/>
            </a:prstGeom>
          </p:spPr>
          <p:txBody>
            <a:bodyPr anchor="ctr" rtlCol="false" tIns="50800" lIns="50800" bIns="50800" rIns="50800"/>
            <a:lstStyle/>
            <a:p>
              <a:pPr algn="ctr">
                <a:lnSpc>
                  <a:spcPts val="3498"/>
                </a:lnSpc>
              </a:pPr>
            </a:p>
          </p:txBody>
        </p:sp>
      </p:grpSp>
      <p:sp>
        <p:nvSpPr>
          <p:cNvPr name="TextBox 11" id="11"/>
          <p:cNvSpPr txBox="true"/>
          <p:nvPr/>
        </p:nvSpPr>
        <p:spPr>
          <a:xfrm rot="0">
            <a:off x="1789124" y="4733921"/>
            <a:ext cx="14709752" cy="1181108"/>
          </a:xfrm>
          <a:prstGeom prst="rect">
            <a:avLst/>
          </a:prstGeom>
        </p:spPr>
        <p:txBody>
          <a:bodyPr anchor="t" rtlCol="false" tIns="0" lIns="0" bIns="0" rIns="0">
            <a:spAutoFit/>
          </a:bodyPr>
          <a:lstStyle/>
          <a:p>
            <a:pPr algn="ctr">
              <a:lnSpc>
                <a:spcPts val="10083"/>
              </a:lnSpc>
            </a:pPr>
            <a:r>
              <a:rPr lang="en-US" sz="10083">
                <a:solidFill>
                  <a:srgbClr val="013049"/>
                </a:solidFill>
                <a:latin typeface="Eastman Condensed Bold"/>
                <a:ea typeface="Eastman Condensed Bold"/>
                <a:cs typeface="Eastman Condensed Bold"/>
                <a:sym typeface="Eastman Condensed Bold"/>
              </a:rPr>
              <a:t>TERIMA KASIH</a:t>
            </a:r>
          </a:p>
        </p:txBody>
      </p:sp>
      <p:grpSp>
        <p:nvGrpSpPr>
          <p:cNvPr name="Group 12" id="12"/>
          <p:cNvGrpSpPr/>
          <p:nvPr/>
        </p:nvGrpSpPr>
        <p:grpSpPr>
          <a:xfrm rot="0">
            <a:off x="6167541" y="544926"/>
            <a:ext cx="2266811" cy="967547"/>
            <a:chOff x="0" y="0"/>
            <a:chExt cx="1894744" cy="808737"/>
          </a:xfrm>
        </p:grpSpPr>
        <p:sp>
          <p:nvSpPr>
            <p:cNvPr name="Freeform 13" id="13"/>
            <p:cNvSpPr/>
            <p:nvPr/>
          </p:nvSpPr>
          <p:spPr>
            <a:xfrm flipH="false" flipV="false" rot="0">
              <a:off x="0" y="0"/>
              <a:ext cx="1894713" cy="808736"/>
            </a:xfrm>
            <a:custGeom>
              <a:avLst/>
              <a:gdLst/>
              <a:ahLst/>
              <a:cxnLst/>
              <a:rect r="r" b="b" t="t" l="l"/>
              <a:pathLst>
                <a:path h="808736" w="1894713">
                  <a:moveTo>
                    <a:pt x="0" y="0"/>
                  </a:moveTo>
                  <a:lnTo>
                    <a:pt x="1894713" y="0"/>
                  </a:lnTo>
                  <a:lnTo>
                    <a:pt x="1894713" y="808736"/>
                  </a:lnTo>
                  <a:lnTo>
                    <a:pt x="0" y="808736"/>
                  </a:lnTo>
                  <a:lnTo>
                    <a:pt x="0" y="0"/>
                  </a:lnTo>
                  <a:close/>
                </a:path>
              </a:pathLst>
            </a:custGeom>
            <a:blipFill>
              <a:blip r:embed="rId5"/>
              <a:stretch>
                <a:fillRect l="-944" t="0" r="-946" b="0"/>
              </a:stretch>
            </a:blipFill>
          </p:spPr>
        </p:sp>
      </p:grpSp>
      <p:grpSp>
        <p:nvGrpSpPr>
          <p:cNvPr name="Group 14" id="14"/>
          <p:cNvGrpSpPr/>
          <p:nvPr/>
        </p:nvGrpSpPr>
        <p:grpSpPr>
          <a:xfrm rot="0">
            <a:off x="8758202" y="543106"/>
            <a:ext cx="1034727" cy="1058193"/>
            <a:chOff x="0" y="0"/>
            <a:chExt cx="905227" cy="925756"/>
          </a:xfrm>
        </p:grpSpPr>
        <p:sp>
          <p:nvSpPr>
            <p:cNvPr name="Freeform 15" id="15"/>
            <p:cNvSpPr/>
            <p:nvPr/>
          </p:nvSpPr>
          <p:spPr>
            <a:xfrm flipH="false" flipV="false" rot="0">
              <a:off x="0" y="0"/>
              <a:ext cx="905256" cy="925703"/>
            </a:xfrm>
            <a:custGeom>
              <a:avLst/>
              <a:gdLst/>
              <a:ahLst/>
              <a:cxnLst/>
              <a:rect r="r" b="b" t="t" l="l"/>
              <a:pathLst>
                <a:path h="925703" w="905256">
                  <a:moveTo>
                    <a:pt x="0" y="0"/>
                  </a:moveTo>
                  <a:lnTo>
                    <a:pt x="905256" y="0"/>
                  </a:lnTo>
                  <a:lnTo>
                    <a:pt x="905256" y="925703"/>
                  </a:lnTo>
                  <a:lnTo>
                    <a:pt x="0" y="925703"/>
                  </a:lnTo>
                  <a:lnTo>
                    <a:pt x="0" y="0"/>
                  </a:lnTo>
                  <a:close/>
                </a:path>
              </a:pathLst>
            </a:custGeom>
            <a:blipFill>
              <a:blip r:embed="rId6"/>
              <a:stretch>
                <a:fillRect l="-1133" t="0" r="-1130" b="-5"/>
              </a:stretch>
            </a:blipFill>
          </p:spPr>
        </p:sp>
      </p:grpSp>
      <p:grpSp>
        <p:nvGrpSpPr>
          <p:cNvPr name="Group 16" id="16"/>
          <p:cNvGrpSpPr/>
          <p:nvPr/>
        </p:nvGrpSpPr>
        <p:grpSpPr>
          <a:xfrm rot="0">
            <a:off x="10121440" y="402846"/>
            <a:ext cx="1336726" cy="1251709"/>
            <a:chOff x="0" y="0"/>
            <a:chExt cx="1092376" cy="1022899"/>
          </a:xfrm>
        </p:grpSpPr>
        <p:sp>
          <p:nvSpPr>
            <p:cNvPr name="Freeform 17" id="17"/>
            <p:cNvSpPr/>
            <p:nvPr/>
          </p:nvSpPr>
          <p:spPr>
            <a:xfrm flipH="false" flipV="false" rot="0">
              <a:off x="0" y="0"/>
              <a:ext cx="1092327" cy="1022858"/>
            </a:xfrm>
            <a:custGeom>
              <a:avLst/>
              <a:gdLst/>
              <a:ahLst/>
              <a:cxnLst/>
              <a:rect r="r" b="b" t="t" l="l"/>
              <a:pathLst>
                <a:path h="1022858" w="1092327">
                  <a:moveTo>
                    <a:pt x="0" y="0"/>
                  </a:moveTo>
                  <a:lnTo>
                    <a:pt x="1092327" y="0"/>
                  </a:lnTo>
                  <a:lnTo>
                    <a:pt x="1092327" y="1022858"/>
                  </a:lnTo>
                  <a:lnTo>
                    <a:pt x="0" y="1022858"/>
                  </a:lnTo>
                  <a:lnTo>
                    <a:pt x="0" y="0"/>
                  </a:lnTo>
                  <a:close/>
                </a:path>
              </a:pathLst>
            </a:custGeom>
            <a:blipFill>
              <a:blip r:embed="rId7"/>
              <a:stretch>
                <a:fillRect l="-14902" t="0" r="-14907" b="-4"/>
              </a:stretch>
            </a:blipFill>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sp>
        <p:nvSpPr>
          <p:cNvPr name="Freeform 4" id="4"/>
          <p:cNvSpPr/>
          <p:nvPr/>
        </p:nvSpPr>
        <p:spPr>
          <a:xfrm flipH="false" flipV="false" rot="0">
            <a:off x="-628747" y="3052974"/>
            <a:ext cx="5921651" cy="1240500"/>
          </a:xfrm>
          <a:custGeom>
            <a:avLst/>
            <a:gdLst/>
            <a:ahLst/>
            <a:cxnLst/>
            <a:rect r="r" b="b" t="t" l="l"/>
            <a:pathLst>
              <a:path h="1240500" w="5921651">
                <a:moveTo>
                  <a:pt x="0" y="0"/>
                </a:moveTo>
                <a:lnTo>
                  <a:pt x="5921651" y="0"/>
                </a:lnTo>
                <a:lnTo>
                  <a:pt x="5921651" y="1240500"/>
                </a:lnTo>
                <a:lnTo>
                  <a:pt x="0" y="12405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0">
            <a:off x="6233161" y="3544701"/>
            <a:ext cx="12648448" cy="7009348"/>
            <a:chOff x="0" y="0"/>
            <a:chExt cx="16864597" cy="9345797"/>
          </a:xfrm>
        </p:grpSpPr>
        <p:sp>
          <p:nvSpPr>
            <p:cNvPr name="Freeform 6" id="6"/>
            <p:cNvSpPr/>
            <p:nvPr/>
          </p:nvSpPr>
          <p:spPr>
            <a:xfrm flipH="false" flipV="false" rot="0">
              <a:off x="0" y="0"/>
              <a:ext cx="16864585" cy="9345803"/>
            </a:xfrm>
            <a:custGeom>
              <a:avLst/>
              <a:gdLst/>
              <a:ahLst/>
              <a:cxnLst/>
              <a:rect r="r" b="b" t="t" l="l"/>
              <a:pathLst>
                <a:path h="9345803" w="16864585">
                  <a:moveTo>
                    <a:pt x="0" y="0"/>
                  </a:moveTo>
                  <a:lnTo>
                    <a:pt x="16864585" y="0"/>
                  </a:lnTo>
                  <a:lnTo>
                    <a:pt x="16864585" y="9345803"/>
                  </a:lnTo>
                  <a:lnTo>
                    <a:pt x="0" y="9345803"/>
                  </a:lnTo>
                  <a:lnTo>
                    <a:pt x="0" y="0"/>
                  </a:lnTo>
                  <a:close/>
                </a:path>
              </a:pathLst>
            </a:custGeom>
            <a:blipFill>
              <a:blip r:embed="rId5"/>
              <a:stretch>
                <a:fillRect l="0" t="-4" r="0" b="-4"/>
              </a:stretch>
            </a:blipFill>
          </p:spPr>
        </p:sp>
      </p:grpSp>
      <p:grpSp>
        <p:nvGrpSpPr>
          <p:cNvPr name="Group 7" id="7"/>
          <p:cNvGrpSpPr/>
          <p:nvPr/>
        </p:nvGrpSpPr>
        <p:grpSpPr>
          <a:xfrm rot="0">
            <a:off x="9473415" y="1305474"/>
            <a:ext cx="8602304" cy="8602304"/>
            <a:chOff x="0" y="0"/>
            <a:chExt cx="11469739" cy="11469739"/>
          </a:xfrm>
        </p:grpSpPr>
        <p:sp>
          <p:nvSpPr>
            <p:cNvPr name="Freeform 8" id="8"/>
            <p:cNvSpPr/>
            <p:nvPr/>
          </p:nvSpPr>
          <p:spPr>
            <a:xfrm flipH="false" flipV="false" rot="0">
              <a:off x="0" y="0"/>
              <a:ext cx="11469751" cy="11469751"/>
            </a:xfrm>
            <a:custGeom>
              <a:avLst/>
              <a:gdLst/>
              <a:ahLst/>
              <a:cxnLst/>
              <a:rect r="r" b="b" t="t" l="l"/>
              <a:pathLst>
                <a:path h="11469751" w="11469751">
                  <a:moveTo>
                    <a:pt x="0" y="0"/>
                  </a:moveTo>
                  <a:lnTo>
                    <a:pt x="11469751" y="0"/>
                  </a:lnTo>
                  <a:lnTo>
                    <a:pt x="11469751" y="11469751"/>
                  </a:lnTo>
                  <a:lnTo>
                    <a:pt x="0" y="11469751"/>
                  </a:lnTo>
                  <a:lnTo>
                    <a:pt x="0" y="0"/>
                  </a:lnTo>
                  <a:close/>
                </a:path>
              </a:pathLst>
            </a:custGeom>
            <a:blipFill>
              <a:blip r:embed="rId6"/>
              <a:stretch>
                <a:fillRect l="0" t="0" r="0" b="0"/>
              </a:stretch>
            </a:blipFill>
          </p:spPr>
        </p:sp>
      </p:grpSp>
      <p:grpSp>
        <p:nvGrpSpPr>
          <p:cNvPr name="Group 9" id="9"/>
          <p:cNvGrpSpPr/>
          <p:nvPr/>
        </p:nvGrpSpPr>
        <p:grpSpPr>
          <a:xfrm rot="0">
            <a:off x="9909561" y="1917624"/>
            <a:ext cx="7730013" cy="7378004"/>
            <a:chOff x="0" y="0"/>
            <a:chExt cx="10306685" cy="9837339"/>
          </a:xfrm>
        </p:grpSpPr>
        <p:sp>
          <p:nvSpPr>
            <p:cNvPr name="Freeform 10" id="10"/>
            <p:cNvSpPr/>
            <p:nvPr/>
          </p:nvSpPr>
          <p:spPr>
            <a:xfrm flipH="false" flipV="false" rot="0">
              <a:off x="0" y="0"/>
              <a:ext cx="10306686" cy="9837293"/>
            </a:xfrm>
            <a:custGeom>
              <a:avLst/>
              <a:gdLst/>
              <a:ahLst/>
              <a:cxnLst/>
              <a:rect r="r" b="b" t="t" l="l"/>
              <a:pathLst>
                <a:path h="9837293" w="10306686">
                  <a:moveTo>
                    <a:pt x="5153279" y="7874"/>
                  </a:moveTo>
                  <a:cubicBezTo>
                    <a:pt x="3393694" y="0"/>
                    <a:pt x="1764284" y="934212"/>
                    <a:pt x="882142" y="2456942"/>
                  </a:cubicBezTo>
                  <a:cubicBezTo>
                    <a:pt x="0" y="3979672"/>
                    <a:pt x="0" y="5857748"/>
                    <a:pt x="882142" y="7380478"/>
                  </a:cubicBezTo>
                  <a:cubicBezTo>
                    <a:pt x="1764284" y="8903208"/>
                    <a:pt x="3393694" y="9837293"/>
                    <a:pt x="5153279" y="9829419"/>
                  </a:cubicBezTo>
                  <a:cubicBezTo>
                    <a:pt x="6912991" y="9837293"/>
                    <a:pt x="8542401" y="8903081"/>
                    <a:pt x="9424543" y="7380351"/>
                  </a:cubicBezTo>
                  <a:cubicBezTo>
                    <a:pt x="10306686" y="5857621"/>
                    <a:pt x="10306685" y="3979418"/>
                    <a:pt x="9424543" y="2456815"/>
                  </a:cubicBezTo>
                  <a:cubicBezTo>
                    <a:pt x="8542401" y="934212"/>
                    <a:pt x="6912991" y="0"/>
                    <a:pt x="5153279" y="7874"/>
                  </a:cubicBezTo>
                  <a:close/>
                </a:path>
              </a:pathLst>
            </a:custGeom>
            <a:solidFill>
              <a:srgbClr val="FDB813"/>
            </a:solidFill>
          </p:spPr>
        </p:sp>
      </p:grpSp>
      <p:grpSp>
        <p:nvGrpSpPr>
          <p:cNvPr name="Group 11" id="11"/>
          <p:cNvGrpSpPr/>
          <p:nvPr/>
        </p:nvGrpSpPr>
        <p:grpSpPr>
          <a:xfrm rot="0">
            <a:off x="10421288" y="2406049"/>
            <a:ext cx="6706559" cy="6401157"/>
            <a:chOff x="0" y="0"/>
            <a:chExt cx="8942079" cy="8534876"/>
          </a:xfrm>
        </p:grpSpPr>
        <p:sp>
          <p:nvSpPr>
            <p:cNvPr name="Freeform 12" id="12"/>
            <p:cNvSpPr/>
            <p:nvPr/>
          </p:nvSpPr>
          <p:spPr>
            <a:xfrm flipH="false" flipV="false" rot="0">
              <a:off x="0" y="0"/>
              <a:ext cx="8942070" cy="8534908"/>
            </a:xfrm>
            <a:custGeom>
              <a:avLst/>
              <a:gdLst/>
              <a:ahLst/>
              <a:cxnLst/>
              <a:rect r="r" b="b" t="t" l="l"/>
              <a:pathLst>
                <a:path h="8534908" w="8942070">
                  <a:moveTo>
                    <a:pt x="4471035" y="6858"/>
                  </a:moveTo>
                  <a:cubicBezTo>
                    <a:pt x="2944368" y="0"/>
                    <a:pt x="1530604" y="810514"/>
                    <a:pt x="765302" y="2131568"/>
                  </a:cubicBezTo>
                  <a:cubicBezTo>
                    <a:pt x="0" y="3452622"/>
                    <a:pt x="0" y="5082159"/>
                    <a:pt x="765302" y="6403213"/>
                  </a:cubicBezTo>
                  <a:cubicBezTo>
                    <a:pt x="1530604" y="7724267"/>
                    <a:pt x="2944368" y="8534908"/>
                    <a:pt x="4471035" y="8528050"/>
                  </a:cubicBezTo>
                  <a:cubicBezTo>
                    <a:pt x="5997702" y="8534908"/>
                    <a:pt x="7411466" y="7724267"/>
                    <a:pt x="8176768" y="6403213"/>
                  </a:cubicBezTo>
                  <a:cubicBezTo>
                    <a:pt x="8942070" y="5082159"/>
                    <a:pt x="8942070" y="3452622"/>
                    <a:pt x="8176768" y="2131568"/>
                  </a:cubicBezTo>
                  <a:cubicBezTo>
                    <a:pt x="7411466" y="810514"/>
                    <a:pt x="5997702" y="0"/>
                    <a:pt x="4471035" y="6858"/>
                  </a:cubicBezTo>
                  <a:close/>
                </a:path>
              </a:pathLst>
            </a:custGeom>
            <a:blipFill>
              <a:blip r:embed="rId7"/>
              <a:stretch>
                <a:fillRect l="-38821" t="0" r="-38821" b="0"/>
              </a:stretch>
            </a:blipFill>
          </p:spPr>
        </p:sp>
      </p:grpSp>
      <p:grpSp>
        <p:nvGrpSpPr>
          <p:cNvPr name="Group 13" id="13"/>
          <p:cNvGrpSpPr/>
          <p:nvPr/>
        </p:nvGrpSpPr>
        <p:grpSpPr>
          <a:xfrm rot="0">
            <a:off x="783418" y="7524511"/>
            <a:ext cx="4087811" cy="66675"/>
            <a:chOff x="0" y="0"/>
            <a:chExt cx="5450415" cy="88900"/>
          </a:xfrm>
        </p:grpSpPr>
        <p:sp>
          <p:nvSpPr>
            <p:cNvPr name="Freeform 14" id="14"/>
            <p:cNvSpPr/>
            <p:nvPr/>
          </p:nvSpPr>
          <p:spPr>
            <a:xfrm flipH="false" flipV="false" rot="0">
              <a:off x="44450" y="0"/>
              <a:ext cx="5361559" cy="88900"/>
            </a:xfrm>
            <a:custGeom>
              <a:avLst/>
              <a:gdLst/>
              <a:ahLst/>
              <a:cxnLst/>
              <a:rect r="r" b="b" t="t" l="l"/>
              <a:pathLst>
                <a:path h="88900" w="5361559">
                  <a:moveTo>
                    <a:pt x="0" y="0"/>
                  </a:moveTo>
                  <a:lnTo>
                    <a:pt x="5361559" y="0"/>
                  </a:lnTo>
                  <a:lnTo>
                    <a:pt x="5361559" y="88900"/>
                  </a:lnTo>
                  <a:lnTo>
                    <a:pt x="0" y="88900"/>
                  </a:lnTo>
                  <a:close/>
                </a:path>
              </a:pathLst>
            </a:custGeom>
            <a:solidFill>
              <a:srgbClr val="FDB813"/>
            </a:solidFill>
          </p:spPr>
        </p:sp>
      </p:grpSp>
      <p:sp>
        <p:nvSpPr>
          <p:cNvPr name="Freeform 15" id="15"/>
          <p:cNvSpPr/>
          <p:nvPr/>
        </p:nvSpPr>
        <p:spPr>
          <a:xfrm flipH="false" flipV="false" rot="0">
            <a:off x="14319873" y="-287671"/>
            <a:ext cx="4350590" cy="1593145"/>
          </a:xfrm>
          <a:custGeom>
            <a:avLst/>
            <a:gdLst/>
            <a:ahLst/>
            <a:cxnLst/>
            <a:rect r="r" b="b" t="t" l="l"/>
            <a:pathLst>
              <a:path h="1593145" w="4350590">
                <a:moveTo>
                  <a:pt x="0" y="0"/>
                </a:moveTo>
                <a:lnTo>
                  <a:pt x="4350590" y="0"/>
                </a:lnTo>
                <a:lnTo>
                  <a:pt x="4350590" y="1593145"/>
                </a:lnTo>
                <a:lnTo>
                  <a:pt x="0" y="159314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6" id="16"/>
          <p:cNvGrpSpPr/>
          <p:nvPr/>
        </p:nvGrpSpPr>
        <p:grpSpPr>
          <a:xfrm rot="0">
            <a:off x="14569950" y="528925"/>
            <a:ext cx="1421058" cy="606553"/>
            <a:chOff x="0" y="0"/>
            <a:chExt cx="1894744" cy="808737"/>
          </a:xfrm>
        </p:grpSpPr>
        <p:sp>
          <p:nvSpPr>
            <p:cNvPr name="Freeform 17" id="17"/>
            <p:cNvSpPr/>
            <p:nvPr/>
          </p:nvSpPr>
          <p:spPr>
            <a:xfrm flipH="false" flipV="false" rot="0">
              <a:off x="0" y="0"/>
              <a:ext cx="1894713" cy="808736"/>
            </a:xfrm>
            <a:custGeom>
              <a:avLst/>
              <a:gdLst/>
              <a:ahLst/>
              <a:cxnLst/>
              <a:rect r="r" b="b" t="t" l="l"/>
              <a:pathLst>
                <a:path h="808736" w="1894713">
                  <a:moveTo>
                    <a:pt x="0" y="0"/>
                  </a:moveTo>
                  <a:lnTo>
                    <a:pt x="1894713" y="0"/>
                  </a:lnTo>
                  <a:lnTo>
                    <a:pt x="1894713" y="808736"/>
                  </a:lnTo>
                  <a:lnTo>
                    <a:pt x="0" y="808736"/>
                  </a:lnTo>
                  <a:lnTo>
                    <a:pt x="0" y="0"/>
                  </a:lnTo>
                  <a:close/>
                </a:path>
              </a:pathLst>
            </a:custGeom>
            <a:blipFill>
              <a:blip r:embed="rId10"/>
              <a:stretch>
                <a:fillRect l="-944" t="0" r="-946" b="0"/>
              </a:stretch>
            </a:blipFill>
          </p:spPr>
        </p:sp>
      </p:grpSp>
      <p:grpSp>
        <p:nvGrpSpPr>
          <p:cNvPr name="Group 18" id="18"/>
          <p:cNvGrpSpPr/>
          <p:nvPr/>
        </p:nvGrpSpPr>
        <p:grpSpPr>
          <a:xfrm rot="0">
            <a:off x="16182666" y="448615"/>
            <a:ext cx="757450" cy="774627"/>
            <a:chOff x="0" y="0"/>
            <a:chExt cx="1009933" cy="1032836"/>
          </a:xfrm>
        </p:grpSpPr>
        <p:sp>
          <p:nvSpPr>
            <p:cNvPr name="Freeform 19" id="19"/>
            <p:cNvSpPr/>
            <p:nvPr/>
          </p:nvSpPr>
          <p:spPr>
            <a:xfrm flipH="false" flipV="false" rot="0">
              <a:off x="0" y="0"/>
              <a:ext cx="1009904" cy="1032891"/>
            </a:xfrm>
            <a:custGeom>
              <a:avLst/>
              <a:gdLst/>
              <a:ahLst/>
              <a:cxnLst/>
              <a:rect r="r" b="b" t="t" l="l"/>
              <a:pathLst>
                <a:path h="1032891" w="1009904">
                  <a:moveTo>
                    <a:pt x="0" y="0"/>
                  </a:moveTo>
                  <a:lnTo>
                    <a:pt x="1009904" y="0"/>
                  </a:lnTo>
                  <a:lnTo>
                    <a:pt x="1009904" y="1032891"/>
                  </a:lnTo>
                  <a:lnTo>
                    <a:pt x="0" y="1032891"/>
                  </a:lnTo>
                  <a:lnTo>
                    <a:pt x="0" y="0"/>
                  </a:lnTo>
                  <a:close/>
                </a:path>
              </a:pathLst>
            </a:custGeom>
            <a:blipFill>
              <a:blip r:embed="rId11"/>
              <a:stretch>
                <a:fillRect l="-1133" t="0" r="-1136" b="5"/>
              </a:stretch>
            </a:blipFill>
          </p:spPr>
        </p:sp>
      </p:grpSp>
      <p:grpSp>
        <p:nvGrpSpPr>
          <p:cNvPr name="Group 20" id="20"/>
          <p:cNvGrpSpPr/>
          <p:nvPr/>
        </p:nvGrpSpPr>
        <p:grpSpPr>
          <a:xfrm rot="0">
            <a:off x="17147110" y="448615"/>
            <a:ext cx="819282" cy="767174"/>
            <a:chOff x="0" y="0"/>
            <a:chExt cx="1092376" cy="1022899"/>
          </a:xfrm>
        </p:grpSpPr>
        <p:sp>
          <p:nvSpPr>
            <p:cNvPr name="Freeform 21" id="21"/>
            <p:cNvSpPr/>
            <p:nvPr/>
          </p:nvSpPr>
          <p:spPr>
            <a:xfrm flipH="false" flipV="false" rot="0">
              <a:off x="0" y="0"/>
              <a:ext cx="1092327" cy="1022858"/>
            </a:xfrm>
            <a:custGeom>
              <a:avLst/>
              <a:gdLst/>
              <a:ahLst/>
              <a:cxnLst/>
              <a:rect r="r" b="b" t="t" l="l"/>
              <a:pathLst>
                <a:path h="1022858" w="1092327">
                  <a:moveTo>
                    <a:pt x="0" y="0"/>
                  </a:moveTo>
                  <a:lnTo>
                    <a:pt x="1092327" y="0"/>
                  </a:lnTo>
                  <a:lnTo>
                    <a:pt x="1092327" y="1022858"/>
                  </a:lnTo>
                  <a:lnTo>
                    <a:pt x="0" y="1022858"/>
                  </a:lnTo>
                  <a:lnTo>
                    <a:pt x="0" y="0"/>
                  </a:lnTo>
                  <a:close/>
                </a:path>
              </a:pathLst>
            </a:custGeom>
            <a:blipFill>
              <a:blip r:embed="rId12"/>
              <a:stretch>
                <a:fillRect l="-14902" t="0" r="-14907" b="-3"/>
              </a:stretch>
            </a:blipFill>
          </p:spPr>
        </p:sp>
      </p:grpSp>
      <p:grpSp>
        <p:nvGrpSpPr>
          <p:cNvPr name="Group 22" id="22"/>
          <p:cNvGrpSpPr/>
          <p:nvPr/>
        </p:nvGrpSpPr>
        <p:grpSpPr>
          <a:xfrm rot="0">
            <a:off x="-877366" y="-569306"/>
            <a:ext cx="5155920" cy="2857239"/>
            <a:chOff x="0" y="0"/>
            <a:chExt cx="6874560" cy="3809652"/>
          </a:xfrm>
        </p:grpSpPr>
        <p:sp>
          <p:nvSpPr>
            <p:cNvPr name="Freeform 23" id="23"/>
            <p:cNvSpPr/>
            <p:nvPr/>
          </p:nvSpPr>
          <p:spPr>
            <a:xfrm flipH="true" flipV="true" rot="0">
              <a:off x="0" y="0"/>
              <a:ext cx="6874510" cy="3809619"/>
            </a:xfrm>
            <a:custGeom>
              <a:avLst/>
              <a:gdLst/>
              <a:ahLst/>
              <a:cxnLst/>
              <a:rect r="r" b="b" t="t" l="l"/>
              <a:pathLst>
                <a:path h="3809619" w="6874510">
                  <a:moveTo>
                    <a:pt x="6874510" y="3809619"/>
                  </a:moveTo>
                  <a:lnTo>
                    <a:pt x="0" y="3809619"/>
                  </a:lnTo>
                  <a:lnTo>
                    <a:pt x="0" y="0"/>
                  </a:lnTo>
                  <a:lnTo>
                    <a:pt x="6874510" y="0"/>
                  </a:lnTo>
                  <a:lnTo>
                    <a:pt x="6874510" y="3809619"/>
                  </a:lnTo>
                  <a:close/>
                </a:path>
              </a:pathLst>
            </a:custGeom>
            <a:blipFill>
              <a:blip r:embed="rId5"/>
              <a:stretch>
                <a:fillRect l="0" t="-106" r="0" b="-107"/>
              </a:stretch>
            </a:blipFill>
          </p:spPr>
        </p:sp>
      </p:grpSp>
      <p:grpSp>
        <p:nvGrpSpPr>
          <p:cNvPr name="Group 24" id="24"/>
          <p:cNvGrpSpPr/>
          <p:nvPr/>
        </p:nvGrpSpPr>
        <p:grpSpPr>
          <a:xfrm rot="0">
            <a:off x="0" y="8267461"/>
            <a:ext cx="8157818" cy="1327780"/>
            <a:chOff x="0" y="0"/>
            <a:chExt cx="2148561" cy="349703"/>
          </a:xfrm>
        </p:grpSpPr>
        <p:sp>
          <p:nvSpPr>
            <p:cNvPr name="Freeform 25" id="25"/>
            <p:cNvSpPr/>
            <p:nvPr/>
          </p:nvSpPr>
          <p:spPr>
            <a:xfrm flipH="false" flipV="false" rot="0">
              <a:off x="0" y="0"/>
              <a:ext cx="2148561" cy="349703"/>
            </a:xfrm>
            <a:custGeom>
              <a:avLst/>
              <a:gdLst/>
              <a:ahLst/>
              <a:cxnLst/>
              <a:rect r="r" b="b" t="t" l="l"/>
              <a:pathLst>
                <a:path h="349703" w="2148561">
                  <a:moveTo>
                    <a:pt x="0" y="0"/>
                  </a:moveTo>
                  <a:lnTo>
                    <a:pt x="2148561" y="0"/>
                  </a:lnTo>
                  <a:lnTo>
                    <a:pt x="2148561" y="349703"/>
                  </a:lnTo>
                  <a:lnTo>
                    <a:pt x="0" y="349703"/>
                  </a:lnTo>
                  <a:close/>
                </a:path>
              </a:pathLst>
            </a:custGeom>
            <a:solidFill>
              <a:srgbClr val="022135"/>
            </a:solidFill>
          </p:spPr>
        </p:sp>
        <p:sp>
          <p:nvSpPr>
            <p:cNvPr name="TextBox 26" id="26"/>
            <p:cNvSpPr txBox="true"/>
            <p:nvPr/>
          </p:nvSpPr>
          <p:spPr>
            <a:xfrm>
              <a:off x="0" y="-57150"/>
              <a:ext cx="2148561" cy="406853"/>
            </a:xfrm>
            <a:prstGeom prst="rect">
              <a:avLst/>
            </a:prstGeom>
          </p:spPr>
          <p:txBody>
            <a:bodyPr anchor="ctr" rtlCol="false" tIns="50800" lIns="50800" bIns="50800" rIns="50800"/>
            <a:lstStyle/>
            <a:p>
              <a:pPr algn="ctr">
                <a:lnSpc>
                  <a:spcPts val="3498"/>
                </a:lnSpc>
              </a:pPr>
            </a:p>
          </p:txBody>
        </p:sp>
      </p:grpSp>
      <p:sp>
        <p:nvSpPr>
          <p:cNvPr name="TextBox 27" id="27"/>
          <p:cNvSpPr txBox="true"/>
          <p:nvPr/>
        </p:nvSpPr>
        <p:spPr>
          <a:xfrm rot="0">
            <a:off x="816756" y="5112624"/>
            <a:ext cx="8656659" cy="1069975"/>
          </a:xfrm>
          <a:prstGeom prst="rect">
            <a:avLst/>
          </a:prstGeom>
        </p:spPr>
        <p:txBody>
          <a:bodyPr anchor="t" rtlCol="false" tIns="0" lIns="0" bIns="0" rIns="0">
            <a:spAutoFit/>
          </a:bodyPr>
          <a:lstStyle/>
          <a:p>
            <a:pPr algn="l">
              <a:lnSpc>
                <a:spcPts val="8000"/>
              </a:lnSpc>
            </a:pPr>
            <a:r>
              <a:rPr lang="en-US" sz="8000">
                <a:solidFill>
                  <a:srgbClr val="022135"/>
                </a:solidFill>
                <a:latin typeface="Eastman Condensed Bold"/>
                <a:ea typeface="Eastman Condensed Bold"/>
                <a:cs typeface="Eastman Condensed Bold"/>
                <a:sym typeface="Eastman Condensed Bold"/>
              </a:rPr>
              <a:t>ARSITEKTUR IOT</a:t>
            </a:r>
          </a:p>
        </p:txBody>
      </p:sp>
      <p:sp>
        <p:nvSpPr>
          <p:cNvPr name="TextBox 28" id="28"/>
          <p:cNvSpPr txBox="true"/>
          <p:nvPr/>
        </p:nvSpPr>
        <p:spPr>
          <a:xfrm rot="0">
            <a:off x="679018" y="3327639"/>
            <a:ext cx="3305919" cy="622935"/>
          </a:xfrm>
          <a:prstGeom prst="rect">
            <a:avLst/>
          </a:prstGeom>
        </p:spPr>
        <p:txBody>
          <a:bodyPr anchor="t" rtlCol="false" tIns="0" lIns="0" bIns="0" rIns="0">
            <a:spAutoFit/>
          </a:bodyPr>
          <a:lstStyle/>
          <a:p>
            <a:pPr algn="l">
              <a:lnSpc>
                <a:spcPts val="5040"/>
              </a:lnSpc>
            </a:pPr>
            <a:r>
              <a:rPr lang="en-US" sz="3600">
                <a:solidFill>
                  <a:srgbClr val="FDB813"/>
                </a:solidFill>
                <a:latin typeface="Public Sans Bold"/>
                <a:ea typeface="Public Sans Bold"/>
                <a:cs typeface="Public Sans Bold"/>
                <a:sym typeface="Public Sans Bold"/>
              </a:rPr>
              <a:t>PERTEMUAN 2</a:t>
            </a:r>
          </a:p>
        </p:txBody>
      </p:sp>
      <p:sp>
        <p:nvSpPr>
          <p:cNvPr name="TextBox 29" id="29"/>
          <p:cNvSpPr txBox="true"/>
          <p:nvPr/>
        </p:nvSpPr>
        <p:spPr>
          <a:xfrm rot="0">
            <a:off x="339509" y="8581784"/>
            <a:ext cx="7818310" cy="622935"/>
          </a:xfrm>
          <a:prstGeom prst="rect">
            <a:avLst/>
          </a:prstGeom>
        </p:spPr>
        <p:txBody>
          <a:bodyPr anchor="t" rtlCol="false" tIns="0" lIns="0" bIns="0" rIns="0">
            <a:spAutoFit/>
          </a:bodyPr>
          <a:lstStyle/>
          <a:p>
            <a:pPr algn="l">
              <a:lnSpc>
                <a:spcPts val="5040"/>
              </a:lnSpc>
            </a:pPr>
            <a:r>
              <a:rPr lang="en-US" sz="3600">
                <a:solidFill>
                  <a:srgbClr val="FDB813"/>
                </a:solidFill>
                <a:latin typeface="Public Sans Bold"/>
                <a:ea typeface="Public Sans Bold"/>
                <a:cs typeface="Public Sans Bold"/>
                <a:sym typeface="Public Sans Bold"/>
              </a:rPr>
              <a:t>PROGRAM STUDI INFORMATIKA</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8332772" y="-66638"/>
            <a:ext cx="10420276" cy="10420276"/>
            <a:chOff x="0" y="0"/>
            <a:chExt cx="13893701" cy="13893701"/>
          </a:xfrm>
        </p:grpSpPr>
        <p:sp>
          <p:nvSpPr>
            <p:cNvPr name="Freeform 5" id="5"/>
            <p:cNvSpPr/>
            <p:nvPr/>
          </p:nvSpPr>
          <p:spPr>
            <a:xfrm flipH="true" flipV="false" rot="0">
              <a:off x="0" y="0"/>
              <a:ext cx="13893673" cy="13893673"/>
            </a:xfrm>
            <a:custGeom>
              <a:avLst/>
              <a:gdLst/>
              <a:ahLst/>
              <a:cxnLst/>
              <a:rect r="r" b="b" t="t" l="l"/>
              <a:pathLst>
                <a:path h="13893673" w="13893673">
                  <a:moveTo>
                    <a:pt x="13893673" y="0"/>
                  </a:moveTo>
                  <a:lnTo>
                    <a:pt x="0" y="0"/>
                  </a:lnTo>
                  <a:lnTo>
                    <a:pt x="0" y="13893673"/>
                  </a:lnTo>
                  <a:lnTo>
                    <a:pt x="13893673" y="13893673"/>
                  </a:lnTo>
                  <a:lnTo>
                    <a:pt x="13893673" y="0"/>
                  </a:lnTo>
                  <a:close/>
                </a:path>
              </a:pathLst>
            </a:custGeom>
            <a:blipFill>
              <a:blip r:embed="rId3"/>
              <a:stretch>
                <a:fillRect l="0" t="0" r="0" b="0"/>
              </a:stretch>
            </a:blipFill>
          </p:spPr>
        </p:sp>
      </p:grpSp>
      <p:sp>
        <p:nvSpPr>
          <p:cNvPr name="TextBox 6" id="6"/>
          <p:cNvSpPr txBox="true"/>
          <p:nvPr/>
        </p:nvSpPr>
        <p:spPr>
          <a:xfrm rot="0">
            <a:off x="1028700" y="1868010"/>
            <a:ext cx="10273597" cy="1038225"/>
          </a:xfrm>
          <a:prstGeom prst="rect">
            <a:avLst/>
          </a:prstGeom>
        </p:spPr>
        <p:txBody>
          <a:bodyPr anchor="t" rtlCol="false" tIns="0" lIns="0" bIns="0" rIns="0">
            <a:spAutoFit/>
          </a:bodyPr>
          <a:lstStyle/>
          <a:p>
            <a:pPr algn="l">
              <a:lnSpc>
                <a:spcPts val="8400"/>
              </a:lnSpc>
            </a:pPr>
            <a:r>
              <a:rPr lang="en-US" sz="6000">
                <a:solidFill>
                  <a:srgbClr val="022135"/>
                </a:solidFill>
                <a:latin typeface="Eastman Condensed Bold"/>
                <a:ea typeface="Eastman Condensed Bold"/>
                <a:cs typeface="Eastman Condensed Bold"/>
                <a:sym typeface="Eastman Condensed Bold"/>
              </a:rPr>
              <a:t>TUJUAN PEMBELAJARAN</a:t>
            </a:r>
          </a:p>
        </p:txBody>
      </p:sp>
      <p:grpSp>
        <p:nvGrpSpPr>
          <p:cNvPr name="Group 7" id="7"/>
          <p:cNvGrpSpPr/>
          <p:nvPr/>
        </p:nvGrpSpPr>
        <p:grpSpPr>
          <a:xfrm rot="0">
            <a:off x="8913760" y="514350"/>
            <a:ext cx="9258300" cy="9258300"/>
            <a:chOff x="0" y="0"/>
            <a:chExt cx="12344400" cy="12344400"/>
          </a:xfrm>
        </p:grpSpPr>
        <p:sp>
          <p:nvSpPr>
            <p:cNvPr name="Freeform 8" id="8"/>
            <p:cNvSpPr/>
            <p:nvPr/>
          </p:nvSpPr>
          <p:spPr>
            <a:xfrm flipH="false" flipV="false" rot="0">
              <a:off x="0" y="0"/>
              <a:ext cx="12344400" cy="12344400"/>
            </a:xfrm>
            <a:custGeom>
              <a:avLst/>
              <a:gdLst/>
              <a:ahLst/>
              <a:cxnLst/>
              <a:rect r="r" b="b" t="t" l="l"/>
              <a:pathLst>
                <a:path h="12344400" w="12344400">
                  <a:moveTo>
                    <a:pt x="0" y="0"/>
                  </a:moveTo>
                  <a:lnTo>
                    <a:pt x="12344400" y="0"/>
                  </a:lnTo>
                  <a:lnTo>
                    <a:pt x="12344400" y="12344400"/>
                  </a:lnTo>
                  <a:lnTo>
                    <a:pt x="0" y="12344400"/>
                  </a:lnTo>
                  <a:lnTo>
                    <a:pt x="0" y="0"/>
                  </a:lnTo>
                  <a:close/>
                </a:path>
              </a:pathLst>
            </a:custGeom>
            <a:blipFill>
              <a:blip r:embed="rId4"/>
              <a:stretch>
                <a:fillRect l="0" t="0" r="0" b="0"/>
              </a:stretch>
            </a:blipFill>
          </p:spPr>
        </p:sp>
      </p:grpSp>
      <p:grpSp>
        <p:nvGrpSpPr>
          <p:cNvPr name="Group 9" id="9"/>
          <p:cNvGrpSpPr/>
          <p:nvPr/>
        </p:nvGrpSpPr>
        <p:grpSpPr>
          <a:xfrm rot="0">
            <a:off x="9383165" y="1173182"/>
            <a:ext cx="8319489" cy="7940637"/>
            <a:chOff x="0" y="0"/>
            <a:chExt cx="11092653" cy="10587516"/>
          </a:xfrm>
        </p:grpSpPr>
        <p:sp>
          <p:nvSpPr>
            <p:cNvPr name="Freeform 10" id="10"/>
            <p:cNvSpPr/>
            <p:nvPr/>
          </p:nvSpPr>
          <p:spPr>
            <a:xfrm flipH="false" flipV="false" rot="0">
              <a:off x="0" y="0"/>
              <a:ext cx="11092688" cy="10587609"/>
            </a:xfrm>
            <a:custGeom>
              <a:avLst/>
              <a:gdLst/>
              <a:ahLst/>
              <a:cxnLst/>
              <a:rect r="r" b="b" t="t" l="l"/>
              <a:pathLst>
                <a:path h="10587609" w="11092688">
                  <a:moveTo>
                    <a:pt x="5546344" y="8509"/>
                  </a:moveTo>
                  <a:cubicBezTo>
                    <a:pt x="3652393" y="0"/>
                    <a:pt x="1898777" y="1005459"/>
                    <a:pt x="949452" y="2644267"/>
                  </a:cubicBezTo>
                  <a:cubicBezTo>
                    <a:pt x="127" y="4283075"/>
                    <a:pt x="0" y="6304534"/>
                    <a:pt x="949452" y="7943215"/>
                  </a:cubicBezTo>
                  <a:cubicBezTo>
                    <a:pt x="1898904" y="9581897"/>
                    <a:pt x="3652393" y="10587482"/>
                    <a:pt x="5546344" y="10579100"/>
                  </a:cubicBezTo>
                  <a:cubicBezTo>
                    <a:pt x="7440168" y="10587609"/>
                    <a:pt x="9193911" y="9582023"/>
                    <a:pt x="10143236" y="7943342"/>
                  </a:cubicBezTo>
                  <a:cubicBezTo>
                    <a:pt x="11092561" y="6304661"/>
                    <a:pt x="11092688" y="4283075"/>
                    <a:pt x="10143236" y="2644394"/>
                  </a:cubicBezTo>
                  <a:cubicBezTo>
                    <a:pt x="9193784" y="1005713"/>
                    <a:pt x="7440168" y="0"/>
                    <a:pt x="5546344" y="8509"/>
                  </a:cubicBezTo>
                  <a:close/>
                </a:path>
              </a:pathLst>
            </a:custGeom>
            <a:solidFill>
              <a:srgbClr val="FFFFFF"/>
            </a:solidFill>
          </p:spPr>
        </p:sp>
      </p:grpSp>
      <p:grpSp>
        <p:nvGrpSpPr>
          <p:cNvPr name="Group 11" id="11"/>
          <p:cNvGrpSpPr/>
          <p:nvPr/>
        </p:nvGrpSpPr>
        <p:grpSpPr>
          <a:xfrm rot="0">
            <a:off x="9933916" y="1698852"/>
            <a:ext cx="7217989" cy="6889297"/>
            <a:chOff x="0" y="0"/>
            <a:chExt cx="9623985" cy="9185729"/>
          </a:xfrm>
        </p:grpSpPr>
        <p:sp>
          <p:nvSpPr>
            <p:cNvPr name="Freeform 12" id="12"/>
            <p:cNvSpPr/>
            <p:nvPr/>
          </p:nvSpPr>
          <p:spPr>
            <a:xfrm flipH="false" flipV="false" rot="0">
              <a:off x="0" y="0"/>
              <a:ext cx="9624061" cy="9185783"/>
            </a:xfrm>
            <a:custGeom>
              <a:avLst/>
              <a:gdLst/>
              <a:ahLst/>
              <a:cxnLst/>
              <a:rect r="r" b="b" t="t" l="l"/>
              <a:pathLst>
                <a:path h="9185783" w="9624061">
                  <a:moveTo>
                    <a:pt x="4812030" y="7366"/>
                  </a:moveTo>
                  <a:cubicBezTo>
                    <a:pt x="3168904" y="0"/>
                    <a:pt x="1647444" y="872363"/>
                    <a:pt x="823722" y="2294128"/>
                  </a:cubicBezTo>
                  <a:cubicBezTo>
                    <a:pt x="0" y="3715893"/>
                    <a:pt x="0" y="5469763"/>
                    <a:pt x="823722" y="6891528"/>
                  </a:cubicBezTo>
                  <a:cubicBezTo>
                    <a:pt x="1647444" y="8313293"/>
                    <a:pt x="3168904" y="9185783"/>
                    <a:pt x="4812030" y="9178417"/>
                  </a:cubicBezTo>
                  <a:cubicBezTo>
                    <a:pt x="6455156" y="9185783"/>
                    <a:pt x="7976616" y="8313420"/>
                    <a:pt x="8800338" y="6891655"/>
                  </a:cubicBezTo>
                  <a:cubicBezTo>
                    <a:pt x="9624061" y="5469891"/>
                    <a:pt x="9624060" y="3716020"/>
                    <a:pt x="8800338" y="2294255"/>
                  </a:cubicBezTo>
                  <a:cubicBezTo>
                    <a:pt x="7976616" y="872490"/>
                    <a:pt x="6455156" y="0"/>
                    <a:pt x="4812030" y="7366"/>
                  </a:cubicBezTo>
                  <a:close/>
                </a:path>
              </a:pathLst>
            </a:custGeom>
            <a:blipFill>
              <a:blip r:embed="rId5"/>
              <a:stretch>
                <a:fillRect l="-14610" t="-79" r="-14609" b="-79"/>
              </a:stretch>
            </a:blipFill>
          </p:spPr>
        </p:sp>
      </p:grpSp>
      <p:grpSp>
        <p:nvGrpSpPr>
          <p:cNvPr name="Group 13" id="13"/>
          <p:cNvGrpSpPr/>
          <p:nvPr/>
        </p:nvGrpSpPr>
        <p:grpSpPr>
          <a:xfrm rot="0">
            <a:off x="995362" y="3960268"/>
            <a:ext cx="4087811" cy="66675"/>
            <a:chOff x="0" y="0"/>
            <a:chExt cx="5450415" cy="88900"/>
          </a:xfrm>
        </p:grpSpPr>
        <p:sp>
          <p:nvSpPr>
            <p:cNvPr name="Freeform 14" id="14"/>
            <p:cNvSpPr/>
            <p:nvPr/>
          </p:nvSpPr>
          <p:spPr>
            <a:xfrm flipH="false" flipV="false" rot="0">
              <a:off x="44450" y="0"/>
              <a:ext cx="5361559" cy="88900"/>
            </a:xfrm>
            <a:custGeom>
              <a:avLst/>
              <a:gdLst/>
              <a:ahLst/>
              <a:cxnLst/>
              <a:rect r="r" b="b" t="t" l="l"/>
              <a:pathLst>
                <a:path h="88900" w="5361559">
                  <a:moveTo>
                    <a:pt x="0" y="0"/>
                  </a:moveTo>
                  <a:lnTo>
                    <a:pt x="5361559" y="0"/>
                  </a:lnTo>
                  <a:lnTo>
                    <a:pt x="5361559" y="88900"/>
                  </a:lnTo>
                  <a:lnTo>
                    <a:pt x="0" y="88900"/>
                  </a:lnTo>
                  <a:close/>
                </a:path>
              </a:pathLst>
            </a:custGeom>
            <a:solidFill>
              <a:srgbClr val="FDB813"/>
            </a:solidFill>
          </p:spPr>
        </p:sp>
      </p:grpSp>
      <p:grpSp>
        <p:nvGrpSpPr>
          <p:cNvPr name="Group 15" id="15"/>
          <p:cNvGrpSpPr/>
          <p:nvPr/>
        </p:nvGrpSpPr>
        <p:grpSpPr>
          <a:xfrm rot="0">
            <a:off x="15693555" y="1029523"/>
            <a:ext cx="1813321" cy="300022"/>
            <a:chOff x="0" y="0"/>
            <a:chExt cx="2417761" cy="400029"/>
          </a:xfrm>
        </p:grpSpPr>
        <p:sp>
          <p:nvSpPr>
            <p:cNvPr name="Freeform 16" id="16"/>
            <p:cNvSpPr/>
            <p:nvPr/>
          </p:nvSpPr>
          <p:spPr>
            <a:xfrm flipH="false" flipV="false" rot="0">
              <a:off x="0" y="0"/>
              <a:ext cx="2417699" cy="400050"/>
            </a:xfrm>
            <a:custGeom>
              <a:avLst/>
              <a:gdLst/>
              <a:ahLst/>
              <a:cxnLst/>
              <a:rect r="r" b="b" t="t" l="l"/>
              <a:pathLst>
                <a:path h="400050" w="2417699">
                  <a:moveTo>
                    <a:pt x="0" y="0"/>
                  </a:moveTo>
                  <a:lnTo>
                    <a:pt x="2417699" y="0"/>
                  </a:lnTo>
                  <a:lnTo>
                    <a:pt x="2417699" y="400050"/>
                  </a:lnTo>
                  <a:lnTo>
                    <a:pt x="0" y="400050"/>
                  </a:lnTo>
                  <a:lnTo>
                    <a:pt x="0" y="0"/>
                  </a:lnTo>
                  <a:close/>
                </a:path>
              </a:pathLst>
            </a:custGeom>
            <a:blipFill>
              <a:blip r:embed="rId6"/>
              <a:stretch>
                <a:fillRect l="0" t="-2212" r="-2" b="-2206"/>
              </a:stretch>
            </a:blipFill>
          </p:spPr>
        </p:sp>
      </p:grpSp>
      <p:grpSp>
        <p:nvGrpSpPr>
          <p:cNvPr name="Group 17" id="17"/>
          <p:cNvGrpSpPr/>
          <p:nvPr/>
        </p:nvGrpSpPr>
        <p:grpSpPr>
          <a:xfrm rot="0">
            <a:off x="6921618" y="-2017253"/>
            <a:ext cx="3561608" cy="3643588"/>
            <a:chOff x="0" y="0"/>
            <a:chExt cx="4748811" cy="4858117"/>
          </a:xfrm>
        </p:grpSpPr>
        <p:sp>
          <p:nvSpPr>
            <p:cNvPr name="Freeform 18" id="18"/>
            <p:cNvSpPr/>
            <p:nvPr/>
          </p:nvSpPr>
          <p:spPr>
            <a:xfrm flipH="false" flipV="false" rot="0">
              <a:off x="0" y="0"/>
              <a:ext cx="4748784" cy="4858131"/>
            </a:xfrm>
            <a:custGeom>
              <a:avLst/>
              <a:gdLst/>
              <a:ahLst/>
              <a:cxnLst/>
              <a:rect r="r" b="b" t="t" l="l"/>
              <a:pathLst>
                <a:path h="4858131" w="4748784">
                  <a:moveTo>
                    <a:pt x="0" y="0"/>
                  </a:moveTo>
                  <a:lnTo>
                    <a:pt x="4748784" y="0"/>
                  </a:lnTo>
                  <a:lnTo>
                    <a:pt x="4748784" y="4858131"/>
                  </a:lnTo>
                  <a:lnTo>
                    <a:pt x="0" y="4858131"/>
                  </a:lnTo>
                  <a:lnTo>
                    <a:pt x="0" y="0"/>
                  </a:lnTo>
                  <a:close/>
                </a:path>
              </a:pathLst>
            </a:custGeom>
            <a:blipFill>
              <a:blip r:embed="rId7"/>
              <a:stretch>
                <a:fillRect l="-82" t="0" r="-83" b="0"/>
              </a:stretch>
            </a:blipFill>
          </p:spPr>
        </p:sp>
      </p:grpSp>
      <p:sp>
        <p:nvSpPr>
          <p:cNvPr name="Freeform 19" id="19"/>
          <p:cNvSpPr/>
          <p:nvPr/>
        </p:nvSpPr>
        <p:spPr>
          <a:xfrm flipH="false" flipV="false" rot="0">
            <a:off x="-394240" y="-94077"/>
            <a:ext cx="4558185" cy="1593145"/>
          </a:xfrm>
          <a:custGeom>
            <a:avLst/>
            <a:gdLst/>
            <a:ahLst/>
            <a:cxnLst/>
            <a:rect r="r" b="b" t="t" l="l"/>
            <a:pathLst>
              <a:path h="1593145" w="4558185">
                <a:moveTo>
                  <a:pt x="0" y="0"/>
                </a:moveTo>
                <a:lnTo>
                  <a:pt x="4558185" y="0"/>
                </a:lnTo>
                <a:lnTo>
                  <a:pt x="4558185" y="1593145"/>
                </a:lnTo>
                <a:lnTo>
                  <a:pt x="0" y="159314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20" id="20"/>
          <p:cNvGrpSpPr/>
          <p:nvPr/>
        </p:nvGrpSpPr>
        <p:grpSpPr>
          <a:xfrm rot="0">
            <a:off x="467676" y="722519"/>
            <a:ext cx="1421058" cy="606553"/>
            <a:chOff x="0" y="0"/>
            <a:chExt cx="1894744" cy="808737"/>
          </a:xfrm>
        </p:grpSpPr>
        <p:sp>
          <p:nvSpPr>
            <p:cNvPr name="Freeform 21" id="21"/>
            <p:cNvSpPr/>
            <p:nvPr/>
          </p:nvSpPr>
          <p:spPr>
            <a:xfrm flipH="false" flipV="false" rot="0">
              <a:off x="0" y="0"/>
              <a:ext cx="1894713" cy="808736"/>
            </a:xfrm>
            <a:custGeom>
              <a:avLst/>
              <a:gdLst/>
              <a:ahLst/>
              <a:cxnLst/>
              <a:rect r="r" b="b" t="t" l="l"/>
              <a:pathLst>
                <a:path h="808736" w="1894713">
                  <a:moveTo>
                    <a:pt x="0" y="0"/>
                  </a:moveTo>
                  <a:lnTo>
                    <a:pt x="1894713" y="0"/>
                  </a:lnTo>
                  <a:lnTo>
                    <a:pt x="1894713" y="808736"/>
                  </a:lnTo>
                  <a:lnTo>
                    <a:pt x="0" y="808736"/>
                  </a:lnTo>
                  <a:lnTo>
                    <a:pt x="0" y="0"/>
                  </a:lnTo>
                  <a:close/>
                </a:path>
              </a:pathLst>
            </a:custGeom>
            <a:blipFill>
              <a:blip r:embed="rId10"/>
              <a:stretch>
                <a:fillRect l="-944" t="0" r="-946" b="0"/>
              </a:stretch>
            </a:blipFill>
          </p:spPr>
        </p:sp>
      </p:grpSp>
      <p:grpSp>
        <p:nvGrpSpPr>
          <p:cNvPr name="Group 22" id="22"/>
          <p:cNvGrpSpPr/>
          <p:nvPr/>
        </p:nvGrpSpPr>
        <p:grpSpPr>
          <a:xfrm rot="0">
            <a:off x="2127324" y="682364"/>
            <a:ext cx="678920" cy="694317"/>
            <a:chOff x="0" y="0"/>
            <a:chExt cx="905227" cy="925756"/>
          </a:xfrm>
        </p:grpSpPr>
        <p:sp>
          <p:nvSpPr>
            <p:cNvPr name="Freeform 23" id="23"/>
            <p:cNvSpPr/>
            <p:nvPr/>
          </p:nvSpPr>
          <p:spPr>
            <a:xfrm flipH="false" flipV="false" rot="0">
              <a:off x="0" y="0"/>
              <a:ext cx="905256" cy="925703"/>
            </a:xfrm>
            <a:custGeom>
              <a:avLst/>
              <a:gdLst/>
              <a:ahLst/>
              <a:cxnLst/>
              <a:rect r="r" b="b" t="t" l="l"/>
              <a:pathLst>
                <a:path h="925703" w="905256">
                  <a:moveTo>
                    <a:pt x="0" y="0"/>
                  </a:moveTo>
                  <a:lnTo>
                    <a:pt x="905256" y="0"/>
                  </a:lnTo>
                  <a:lnTo>
                    <a:pt x="905256" y="925703"/>
                  </a:lnTo>
                  <a:lnTo>
                    <a:pt x="0" y="925703"/>
                  </a:lnTo>
                  <a:lnTo>
                    <a:pt x="0" y="0"/>
                  </a:lnTo>
                  <a:close/>
                </a:path>
              </a:pathLst>
            </a:custGeom>
            <a:blipFill>
              <a:blip r:embed="rId11"/>
              <a:stretch>
                <a:fillRect l="-1133" t="0" r="-1130" b="-5"/>
              </a:stretch>
            </a:blipFill>
          </p:spPr>
        </p:sp>
      </p:grpSp>
      <p:grpSp>
        <p:nvGrpSpPr>
          <p:cNvPr name="Group 24" id="24"/>
          <p:cNvGrpSpPr/>
          <p:nvPr/>
        </p:nvGrpSpPr>
        <p:grpSpPr>
          <a:xfrm rot="0">
            <a:off x="3044835" y="642209"/>
            <a:ext cx="819282" cy="767174"/>
            <a:chOff x="0" y="0"/>
            <a:chExt cx="1092376" cy="1022899"/>
          </a:xfrm>
        </p:grpSpPr>
        <p:sp>
          <p:nvSpPr>
            <p:cNvPr name="Freeform 25" id="25"/>
            <p:cNvSpPr/>
            <p:nvPr/>
          </p:nvSpPr>
          <p:spPr>
            <a:xfrm flipH="false" flipV="false" rot="0">
              <a:off x="0" y="0"/>
              <a:ext cx="1092327" cy="1022858"/>
            </a:xfrm>
            <a:custGeom>
              <a:avLst/>
              <a:gdLst/>
              <a:ahLst/>
              <a:cxnLst/>
              <a:rect r="r" b="b" t="t" l="l"/>
              <a:pathLst>
                <a:path h="1022858" w="1092327">
                  <a:moveTo>
                    <a:pt x="0" y="0"/>
                  </a:moveTo>
                  <a:lnTo>
                    <a:pt x="1092327" y="0"/>
                  </a:lnTo>
                  <a:lnTo>
                    <a:pt x="1092327" y="1022858"/>
                  </a:lnTo>
                  <a:lnTo>
                    <a:pt x="0" y="1022858"/>
                  </a:lnTo>
                  <a:lnTo>
                    <a:pt x="0" y="0"/>
                  </a:lnTo>
                  <a:close/>
                </a:path>
              </a:pathLst>
            </a:custGeom>
            <a:blipFill>
              <a:blip r:embed="rId12"/>
              <a:stretch>
                <a:fillRect l="-14902" t="0" r="-14907" b="-4"/>
              </a:stretch>
            </a:blipFill>
          </p:spPr>
        </p:sp>
      </p:grpSp>
      <p:grpSp>
        <p:nvGrpSpPr>
          <p:cNvPr name="Group 26" id="26"/>
          <p:cNvGrpSpPr/>
          <p:nvPr/>
        </p:nvGrpSpPr>
        <p:grpSpPr>
          <a:xfrm rot="0">
            <a:off x="1028700" y="4937151"/>
            <a:ext cx="6504810" cy="3006771"/>
            <a:chOff x="0" y="0"/>
            <a:chExt cx="1713201" cy="791907"/>
          </a:xfrm>
        </p:grpSpPr>
        <p:sp>
          <p:nvSpPr>
            <p:cNvPr name="Freeform 27" id="27"/>
            <p:cNvSpPr/>
            <p:nvPr/>
          </p:nvSpPr>
          <p:spPr>
            <a:xfrm flipH="false" flipV="false" rot="0">
              <a:off x="0" y="0"/>
              <a:ext cx="1713201" cy="791907"/>
            </a:xfrm>
            <a:custGeom>
              <a:avLst/>
              <a:gdLst/>
              <a:ahLst/>
              <a:cxnLst/>
              <a:rect r="r" b="b" t="t" l="l"/>
              <a:pathLst>
                <a:path h="791907" w="1713201">
                  <a:moveTo>
                    <a:pt x="19043" y="0"/>
                  </a:moveTo>
                  <a:lnTo>
                    <a:pt x="1694158" y="0"/>
                  </a:lnTo>
                  <a:cubicBezTo>
                    <a:pt x="1699208" y="0"/>
                    <a:pt x="1704052" y="2006"/>
                    <a:pt x="1707623" y="5578"/>
                  </a:cubicBezTo>
                  <a:cubicBezTo>
                    <a:pt x="1711195" y="9149"/>
                    <a:pt x="1713201" y="13992"/>
                    <a:pt x="1713201" y="19043"/>
                  </a:cubicBezTo>
                  <a:lnTo>
                    <a:pt x="1713201" y="772864"/>
                  </a:lnTo>
                  <a:cubicBezTo>
                    <a:pt x="1713201" y="777914"/>
                    <a:pt x="1711195" y="782758"/>
                    <a:pt x="1707623" y="786329"/>
                  </a:cubicBezTo>
                  <a:cubicBezTo>
                    <a:pt x="1704052" y="789900"/>
                    <a:pt x="1699208" y="791907"/>
                    <a:pt x="1694158" y="791907"/>
                  </a:cubicBezTo>
                  <a:lnTo>
                    <a:pt x="19043" y="791907"/>
                  </a:lnTo>
                  <a:cubicBezTo>
                    <a:pt x="8526" y="791907"/>
                    <a:pt x="0" y="783381"/>
                    <a:pt x="0" y="772864"/>
                  </a:cubicBezTo>
                  <a:lnTo>
                    <a:pt x="0" y="19043"/>
                  </a:lnTo>
                  <a:cubicBezTo>
                    <a:pt x="0" y="8526"/>
                    <a:pt x="8526" y="0"/>
                    <a:pt x="19043" y="0"/>
                  </a:cubicBezTo>
                  <a:close/>
                </a:path>
              </a:pathLst>
            </a:custGeom>
            <a:solidFill>
              <a:srgbClr val="A6A6A6"/>
            </a:solidFill>
          </p:spPr>
        </p:sp>
        <p:sp>
          <p:nvSpPr>
            <p:cNvPr name="TextBox 28" id="28"/>
            <p:cNvSpPr txBox="true"/>
            <p:nvPr/>
          </p:nvSpPr>
          <p:spPr>
            <a:xfrm>
              <a:off x="0" y="-57150"/>
              <a:ext cx="1713201" cy="849057"/>
            </a:xfrm>
            <a:prstGeom prst="rect">
              <a:avLst/>
            </a:prstGeom>
          </p:spPr>
          <p:txBody>
            <a:bodyPr anchor="ctr" rtlCol="false" tIns="50800" lIns="50800" bIns="50800" rIns="50800"/>
            <a:lstStyle/>
            <a:p>
              <a:pPr algn="ctr">
                <a:lnSpc>
                  <a:spcPts val="3498"/>
                </a:lnSpc>
              </a:pPr>
            </a:p>
          </p:txBody>
        </p:sp>
      </p:grpSp>
      <p:sp>
        <p:nvSpPr>
          <p:cNvPr name="TextBox 29" id="29"/>
          <p:cNvSpPr txBox="true"/>
          <p:nvPr/>
        </p:nvSpPr>
        <p:spPr>
          <a:xfrm rot="0">
            <a:off x="1352176" y="5348337"/>
            <a:ext cx="5857857" cy="2098675"/>
          </a:xfrm>
          <a:prstGeom prst="rect">
            <a:avLst/>
          </a:prstGeom>
        </p:spPr>
        <p:txBody>
          <a:bodyPr anchor="t" rtlCol="false" tIns="0" lIns="0" bIns="0" rIns="0">
            <a:spAutoFit/>
          </a:bodyPr>
          <a:lstStyle/>
          <a:p>
            <a:pPr algn="ctr">
              <a:lnSpc>
                <a:spcPts val="5599"/>
              </a:lnSpc>
            </a:pPr>
            <a:r>
              <a:rPr lang="en-US" sz="3999">
                <a:solidFill>
                  <a:srgbClr val="022135"/>
                </a:solidFill>
                <a:latin typeface="Cloud"/>
                <a:ea typeface="Cloud"/>
                <a:cs typeface="Cloud"/>
                <a:sym typeface="Cloud"/>
              </a:rPr>
              <a:t>Mahasiswa mampu memahami Arsitektur Internet of Things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1025445" y="-712835"/>
            <a:ext cx="5155920" cy="2857239"/>
            <a:chOff x="0" y="0"/>
            <a:chExt cx="6874560" cy="3809652"/>
          </a:xfrm>
        </p:grpSpPr>
        <p:sp>
          <p:nvSpPr>
            <p:cNvPr name="Freeform 5" id="5"/>
            <p:cNvSpPr/>
            <p:nvPr/>
          </p:nvSpPr>
          <p:spPr>
            <a:xfrm flipH="true" flipV="true" rot="0">
              <a:off x="0" y="0"/>
              <a:ext cx="6874510" cy="3809619"/>
            </a:xfrm>
            <a:custGeom>
              <a:avLst/>
              <a:gdLst/>
              <a:ahLst/>
              <a:cxnLst/>
              <a:rect r="r" b="b" t="t" l="l"/>
              <a:pathLst>
                <a:path h="3809619" w="6874510">
                  <a:moveTo>
                    <a:pt x="6874510" y="3809619"/>
                  </a:moveTo>
                  <a:lnTo>
                    <a:pt x="0" y="3809619"/>
                  </a:lnTo>
                  <a:lnTo>
                    <a:pt x="0" y="0"/>
                  </a:lnTo>
                  <a:lnTo>
                    <a:pt x="6874510" y="0"/>
                  </a:lnTo>
                  <a:lnTo>
                    <a:pt x="6874510" y="3809619"/>
                  </a:lnTo>
                  <a:close/>
                </a:path>
              </a:pathLst>
            </a:custGeom>
            <a:blipFill>
              <a:blip r:embed="rId3"/>
              <a:stretch>
                <a:fillRect l="0" t="-106" r="0" b="-107"/>
              </a:stretch>
            </a:blipFill>
          </p:spPr>
        </p:sp>
      </p:grpSp>
      <p:grpSp>
        <p:nvGrpSpPr>
          <p:cNvPr name="Group 6" id="6"/>
          <p:cNvGrpSpPr/>
          <p:nvPr/>
        </p:nvGrpSpPr>
        <p:grpSpPr>
          <a:xfrm rot="0">
            <a:off x="14563628" y="8229600"/>
            <a:ext cx="4908884" cy="4114800"/>
            <a:chOff x="0" y="0"/>
            <a:chExt cx="6545179" cy="5486400"/>
          </a:xfrm>
        </p:grpSpPr>
        <p:sp>
          <p:nvSpPr>
            <p:cNvPr name="Freeform 7" id="7"/>
            <p:cNvSpPr/>
            <p:nvPr/>
          </p:nvSpPr>
          <p:spPr>
            <a:xfrm flipH="false" flipV="false" rot="0">
              <a:off x="0" y="0"/>
              <a:ext cx="6545199" cy="5486400"/>
            </a:xfrm>
            <a:custGeom>
              <a:avLst/>
              <a:gdLst/>
              <a:ahLst/>
              <a:cxnLst/>
              <a:rect r="r" b="b" t="t" l="l"/>
              <a:pathLst>
                <a:path h="5486400" w="6545199">
                  <a:moveTo>
                    <a:pt x="0" y="0"/>
                  </a:moveTo>
                  <a:lnTo>
                    <a:pt x="6545199" y="0"/>
                  </a:lnTo>
                  <a:lnTo>
                    <a:pt x="6545199" y="5486400"/>
                  </a:lnTo>
                  <a:lnTo>
                    <a:pt x="0" y="5486400"/>
                  </a:lnTo>
                  <a:lnTo>
                    <a:pt x="0" y="0"/>
                  </a:lnTo>
                  <a:close/>
                </a:path>
              </a:pathLst>
            </a:custGeom>
            <a:blipFill>
              <a:blip r:embed="rId4"/>
              <a:stretch>
                <a:fillRect l="0" t="-54" r="0" b="-54"/>
              </a:stretch>
            </a:blipFill>
          </p:spPr>
        </p:sp>
      </p:grpSp>
      <p:grpSp>
        <p:nvGrpSpPr>
          <p:cNvPr name="Group 8" id="8"/>
          <p:cNvGrpSpPr/>
          <p:nvPr/>
        </p:nvGrpSpPr>
        <p:grpSpPr>
          <a:xfrm rot="0">
            <a:off x="1552515" y="8964758"/>
            <a:ext cx="3561608" cy="3643588"/>
            <a:chOff x="0" y="0"/>
            <a:chExt cx="4748811" cy="4858117"/>
          </a:xfrm>
        </p:grpSpPr>
        <p:sp>
          <p:nvSpPr>
            <p:cNvPr name="Freeform 9" id="9"/>
            <p:cNvSpPr/>
            <p:nvPr/>
          </p:nvSpPr>
          <p:spPr>
            <a:xfrm flipH="false" flipV="false" rot="0">
              <a:off x="0" y="0"/>
              <a:ext cx="4748784" cy="4858131"/>
            </a:xfrm>
            <a:custGeom>
              <a:avLst/>
              <a:gdLst/>
              <a:ahLst/>
              <a:cxnLst/>
              <a:rect r="r" b="b" t="t" l="l"/>
              <a:pathLst>
                <a:path h="4858131" w="4748784">
                  <a:moveTo>
                    <a:pt x="0" y="0"/>
                  </a:moveTo>
                  <a:lnTo>
                    <a:pt x="4748784" y="0"/>
                  </a:lnTo>
                  <a:lnTo>
                    <a:pt x="4748784" y="4858131"/>
                  </a:lnTo>
                  <a:lnTo>
                    <a:pt x="0" y="4858131"/>
                  </a:lnTo>
                  <a:lnTo>
                    <a:pt x="0" y="0"/>
                  </a:lnTo>
                  <a:close/>
                </a:path>
              </a:pathLst>
            </a:custGeom>
            <a:blipFill>
              <a:blip r:embed="rId5"/>
              <a:stretch>
                <a:fillRect l="-82" t="0" r="-83" b="0"/>
              </a:stretch>
            </a:blipFill>
          </p:spPr>
        </p:sp>
      </p:grpSp>
      <p:sp>
        <p:nvSpPr>
          <p:cNvPr name="Freeform 10" id="10"/>
          <p:cNvSpPr/>
          <p:nvPr/>
        </p:nvSpPr>
        <p:spPr>
          <a:xfrm flipH="false" flipV="false" rot="0">
            <a:off x="1552434" y="1744447"/>
            <a:ext cx="6798106" cy="6798106"/>
          </a:xfrm>
          <a:custGeom>
            <a:avLst/>
            <a:gdLst/>
            <a:ahLst/>
            <a:cxnLst/>
            <a:rect r="r" b="b" t="t" l="l"/>
            <a:pathLst>
              <a:path h="6798106" w="6798106">
                <a:moveTo>
                  <a:pt x="0" y="0"/>
                </a:moveTo>
                <a:lnTo>
                  <a:pt x="6798106" y="0"/>
                </a:lnTo>
                <a:lnTo>
                  <a:pt x="6798106" y="6798106"/>
                </a:lnTo>
                <a:lnTo>
                  <a:pt x="0" y="67981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5662825" y="1483089"/>
            <a:ext cx="11072740" cy="7182688"/>
          </a:xfrm>
          <a:custGeom>
            <a:avLst/>
            <a:gdLst/>
            <a:ahLst/>
            <a:cxnLst/>
            <a:rect r="r" b="b" t="t" l="l"/>
            <a:pathLst>
              <a:path h="7182688" w="11072740">
                <a:moveTo>
                  <a:pt x="0" y="0"/>
                </a:moveTo>
                <a:lnTo>
                  <a:pt x="11072740" y="0"/>
                </a:lnTo>
                <a:lnTo>
                  <a:pt x="11072740" y="7182689"/>
                </a:lnTo>
                <a:lnTo>
                  <a:pt x="0" y="718268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2" id="12"/>
          <p:cNvGrpSpPr/>
          <p:nvPr/>
        </p:nvGrpSpPr>
        <p:grpSpPr>
          <a:xfrm rot="0">
            <a:off x="1991323" y="2183348"/>
            <a:ext cx="5920329" cy="5920305"/>
            <a:chOff x="0" y="0"/>
            <a:chExt cx="7893772" cy="7893740"/>
          </a:xfrm>
        </p:grpSpPr>
        <p:sp>
          <p:nvSpPr>
            <p:cNvPr name="Freeform 13" id="13"/>
            <p:cNvSpPr/>
            <p:nvPr/>
          </p:nvSpPr>
          <p:spPr>
            <a:xfrm flipH="false" flipV="false" rot="0">
              <a:off x="0" y="0"/>
              <a:ext cx="7893812" cy="7893685"/>
            </a:xfrm>
            <a:custGeom>
              <a:avLst/>
              <a:gdLst/>
              <a:ahLst/>
              <a:cxnLst/>
              <a:rect r="r" b="b" t="t" l="l"/>
              <a:pathLst>
                <a:path h="7893685" w="7893812">
                  <a:moveTo>
                    <a:pt x="7893812" y="3946906"/>
                  </a:moveTo>
                  <a:cubicBezTo>
                    <a:pt x="7893812" y="6126607"/>
                    <a:pt x="6126734" y="7893685"/>
                    <a:pt x="3946906" y="7893685"/>
                  </a:cubicBezTo>
                  <a:cubicBezTo>
                    <a:pt x="1767078" y="7893685"/>
                    <a:pt x="0" y="6126607"/>
                    <a:pt x="0" y="3946906"/>
                  </a:cubicBezTo>
                  <a:cubicBezTo>
                    <a:pt x="0" y="1767205"/>
                    <a:pt x="1767078" y="0"/>
                    <a:pt x="3946906" y="0"/>
                  </a:cubicBezTo>
                  <a:cubicBezTo>
                    <a:pt x="6126734" y="0"/>
                    <a:pt x="7893812" y="1767078"/>
                    <a:pt x="7893812" y="3946906"/>
                  </a:cubicBezTo>
                  <a:close/>
                </a:path>
              </a:pathLst>
            </a:custGeom>
            <a:blipFill>
              <a:blip r:embed="rId10"/>
              <a:stretch>
                <a:fillRect l="0" t="-25000" r="0" b="-25001"/>
              </a:stretch>
            </a:blipFill>
          </p:spPr>
        </p:sp>
      </p:grpSp>
      <p:grpSp>
        <p:nvGrpSpPr>
          <p:cNvPr name="Group 14" id="14"/>
          <p:cNvGrpSpPr/>
          <p:nvPr/>
        </p:nvGrpSpPr>
        <p:grpSpPr>
          <a:xfrm rot="0">
            <a:off x="16357519" y="-1821794"/>
            <a:ext cx="3561608" cy="3643588"/>
            <a:chOff x="0" y="0"/>
            <a:chExt cx="4748811" cy="4858117"/>
          </a:xfrm>
        </p:grpSpPr>
        <p:sp>
          <p:nvSpPr>
            <p:cNvPr name="Freeform 15" id="15"/>
            <p:cNvSpPr/>
            <p:nvPr/>
          </p:nvSpPr>
          <p:spPr>
            <a:xfrm flipH="false" flipV="false" rot="0">
              <a:off x="0" y="0"/>
              <a:ext cx="4748784" cy="4858131"/>
            </a:xfrm>
            <a:custGeom>
              <a:avLst/>
              <a:gdLst/>
              <a:ahLst/>
              <a:cxnLst/>
              <a:rect r="r" b="b" t="t" l="l"/>
              <a:pathLst>
                <a:path h="4858131" w="4748784">
                  <a:moveTo>
                    <a:pt x="0" y="0"/>
                  </a:moveTo>
                  <a:lnTo>
                    <a:pt x="4748784" y="0"/>
                  </a:lnTo>
                  <a:lnTo>
                    <a:pt x="4748784" y="4858131"/>
                  </a:lnTo>
                  <a:lnTo>
                    <a:pt x="0" y="4858131"/>
                  </a:lnTo>
                  <a:lnTo>
                    <a:pt x="0" y="0"/>
                  </a:lnTo>
                  <a:close/>
                </a:path>
              </a:pathLst>
            </a:custGeom>
            <a:blipFill>
              <a:blip r:embed="rId5"/>
              <a:stretch>
                <a:fillRect l="-82" t="0" r="-83" b="0"/>
              </a:stretch>
            </a:blipFill>
          </p:spPr>
        </p:sp>
      </p:grpSp>
      <p:sp>
        <p:nvSpPr>
          <p:cNvPr name="TextBox 16" id="16"/>
          <p:cNvSpPr txBox="true"/>
          <p:nvPr/>
        </p:nvSpPr>
        <p:spPr>
          <a:xfrm rot="0">
            <a:off x="8140515" y="4239285"/>
            <a:ext cx="9118785" cy="2113230"/>
          </a:xfrm>
          <a:prstGeom prst="rect">
            <a:avLst/>
          </a:prstGeom>
        </p:spPr>
        <p:txBody>
          <a:bodyPr anchor="t" rtlCol="false" tIns="0" lIns="0" bIns="0" rIns="0">
            <a:spAutoFit/>
          </a:bodyPr>
          <a:lstStyle/>
          <a:p>
            <a:pPr algn="l">
              <a:lnSpc>
                <a:spcPts val="8667"/>
              </a:lnSpc>
            </a:pPr>
            <a:r>
              <a:rPr lang="en-US" sz="8667">
                <a:solidFill>
                  <a:srgbClr val="FFFFFF"/>
                </a:solidFill>
                <a:latin typeface="Eastman Condensed Bold"/>
                <a:ea typeface="Eastman Condensed Bold"/>
                <a:cs typeface="Eastman Condensed Bold"/>
                <a:sym typeface="Eastman Condensed Bold"/>
              </a:rPr>
              <a:t>Arsitektur</a:t>
            </a:r>
          </a:p>
          <a:p>
            <a:pPr algn="l">
              <a:lnSpc>
                <a:spcPts val="8667"/>
              </a:lnSpc>
            </a:pPr>
            <a:r>
              <a:rPr lang="en-US" sz="8667">
                <a:solidFill>
                  <a:srgbClr val="FFFFFF"/>
                </a:solidFill>
                <a:latin typeface="Eastman Condensed Bold"/>
                <a:ea typeface="Eastman Condensed Bold"/>
                <a:cs typeface="Eastman Condensed Bold"/>
                <a:sym typeface="Eastman Condensed Bold"/>
              </a:rPr>
              <a:t>Internet of Things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5400000">
            <a:off x="10158524" y="2998488"/>
            <a:ext cx="11985656" cy="4904131"/>
            <a:chOff x="0" y="0"/>
            <a:chExt cx="15980875" cy="6538841"/>
          </a:xfrm>
        </p:grpSpPr>
        <p:sp>
          <p:nvSpPr>
            <p:cNvPr name="Freeform 5" id="5"/>
            <p:cNvSpPr/>
            <p:nvPr/>
          </p:nvSpPr>
          <p:spPr>
            <a:xfrm flipH="false" flipV="false" rot="0">
              <a:off x="0" y="0"/>
              <a:ext cx="15980918" cy="6538849"/>
            </a:xfrm>
            <a:custGeom>
              <a:avLst/>
              <a:gdLst/>
              <a:ahLst/>
              <a:cxnLst/>
              <a:rect r="r" b="b" t="t" l="l"/>
              <a:pathLst>
                <a:path h="6538849" w="15980918">
                  <a:moveTo>
                    <a:pt x="0" y="0"/>
                  </a:moveTo>
                  <a:lnTo>
                    <a:pt x="15980918" y="0"/>
                  </a:lnTo>
                  <a:lnTo>
                    <a:pt x="15980918" y="6538849"/>
                  </a:lnTo>
                  <a:lnTo>
                    <a:pt x="0" y="6538849"/>
                  </a:lnTo>
                  <a:lnTo>
                    <a:pt x="0" y="0"/>
                  </a:lnTo>
                  <a:close/>
                </a:path>
              </a:pathLst>
            </a:custGeom>
            <a:blipFill>
              <a:blip r:embed="rId3"/>
              <a:stretch>
                <a:fillRect l="0" t="-83" r="0" b="-83"/>
              </a:stretch>
            </a:blipFill>
          </p:spPr>
        </p:sp>
      </p:grpSp>
      <p:sp>
        <p:nvSpPr>
          <p:cNvPr name="TextBox 6" id="6"/>
          <p:cNvSpPr txBox="true"/>
          <p:nvPr/>
        </p:nvSpPr>
        <p:spPr>
          <a:xfrm rot="0">
            <a:off x="1284858" y="2317796"/>
            <a:ext cx="8171101" cy="809625"/>
          </a:xfrm>
          <a:prstGeom prst="rect">
            <a:avLst/>
          </a:prstGeom>
        </p:spPr>
        <p:txBody>
          <a:bodyPr anchor="t" rtlCol="false" tIns="0" lIns="0" bIns="0" rIns="0">
            <a:spAutoFit/>
          </a:bodyPr>
          <a:lstStyle/>
          <a:p>
            <a:pPr algn="ctr">
              <a:lnSpc>
                <a:spcPts val="6000"/>
              </a:lnSpc>
            </a:pPr>
            <a:r>
              <a:rPr lang="en-US" sz="6000">
                <a:solidFill>
                  <a:srgbClr val="013049"/>
                </a:solidFill>
                <a:latin typeface="Eastman Condensed Bold"/>
                <a:ea typeface="Eastman Condensed Bold"/>
                <a:cs typeface="Eastman Condensed Bold"/>
                <a:sym typeface="Eastman Condensed Bold"/>
              </a:rPr>
              <a:t>DEFINISI ARSITEKTUR IOT</a:t>
            </a:r>
          </a:p>
        </p:txBody>
      </p:sp>
      <p:grpSp>
        <p:nvGrpSpPr>
          <p:cNvPr name="Group 7" id="7"/>
          <p:cNvGrpSpPr/>
          <p:nvPr/>
        </p:nvGrpSpPr>
        <p:grpSpPr>
          <a:xfrm rot="0">
            <a:off x="9945351" y="1323880"/>
            <a:ext cx="7934420" cy="7934420"/>
            <a:chOff x="0" y="0"/>
            <a:chExt cx="10579227" cy="10579227"/>
          </a:xfrm>
        </p:grpSpPr>
        <p:sp>
          <p:nvSpPr>
            <p:cNvPr name="Freeform 8" id="8"/>
            <p:cNvSpPr/>
            <p:nvPr/>
          </p:nvSpPr>
          <p:spPr>
            <a:xfrm flipH="false" flipV="false" rot="0">
              <a:off x="0" y="0"/>
              <a:ext cx="10579227" cy="10579227"/>
            </a:xfrm>
            <a:custGeom>
              <a:avLst/>
              <a:gdLst/>
              <a:ahLst/>
              <a:cxnLst/>
              <a:rect r="r" b="b" t="t" l="l"/>
              <a:pathLst>
                <a:path h="10579227" w="10579227">
                  <a:moveTo>
                    <a:pt x="0" y="0"/>
                  </a:moveTo>
                  <a:lnTo>
                    <a:pt x="10579227" y="0"/>
                  </a:lnTo>
                  <a:lnTo>
                    <a:pt x="10579227" y="10579227"/>
                  </a:lnTo>
                  <a:lnTo>
                    <a:pt x="0" y="10579227"/>
                  </a:lnTo>
                  <a:lnTo>
                    <a:pt x="0" y="0"/>
                  </a:lnTo>
                  <a:close/>
                </a:path>
              </a:pathLst>
            </a:custGeom>
            <a:blipFill>
              <a:blip r:embed="rId4"/>
              <a:stretch>
                <a:fillRect l="0" t="0" r="0" b="0"/>
              </a:stretch>
            </a:blipFill>
          </p:spPr>
        </p:sp>
      </p:grpSp>
      <p:grpSp>
        <p:nvGrpSpPr>
          <p:cNvPr name="Group 9" id="9"/>
          <p:cNvGrpSpPr/>
          <p:nvPr/>
        </p:nvGrpSpPr>
        <p:grpSpPr>
          <a:xfrm rot="0">
            <a:off x="10347634" y="1888503"/>
            <a:ext cx="7129853" cy="6805174"/>
            <a:chOff x="0" y="0"/>
            <a:chExt cx="9506471" cy="9073565"/>
          </a:xfrm>
        </p:grpSpPr>
        <p:sp>
          <p:nvSpPr>
            <p:cNvPr name="Freeform 10" id="10"/>
            <p:cNvSpPr/>
            <p:nvPr/>
          </p:nvSpPr>
          <p:spPr>
            <a:xfrm flipH="false" flipV="false" rot="0">
              <a:off x="0" y="0"/>
              <a:ext cx="9506458" cy="9073642"/>
            </a:xfrm>
            <a:custGeom>
              <a:avLst/>
              <a:gdLst/>
              <a:ahLst/>
              <a:cxnLst/>
              <a:rect r="r" b="b" t="t" l="l"/>
              <a:pathLst>
                <a:path h="9073642" w="9506458">
                  <a:moveTo>
                    <a:pt x="4753229" y="7239"/>
                  </a:moveTo>
                  <a:cubicBezTo>
                    <a:pt x="3130169" y="0"/>
                    <a:pt x="1627251" y="861695"/>
                    <a:pt x="813689" y="2266188"/>
                  </a:cubicBezTo>
                  <a:cubicBezTo>
                    <a:pt x="127" y="3670681"/>
                    <a:pt x="0" y="5403088"/>
                    <a:pt x="813689" y="6807454"/>
                  </a:cubicBezTo>
                  <a:cubicBezTo>
                    <a:pt x="1627378" y="8211820"/>
                    <a:pt x="3130169" y="9073642"/>
                    <a:pt x="4753229" y="9066403"/>
                  </a:cubicBezTo>
                  <a:cubicBezTo>
                    <a:pt x="6376289" y="9073642"/>
                    <a:pt x="7879207" y="8211947"/>
                    <a:pt x="8692769" y="6807454"/>
                  </a:cubicBezTo>
                  <a:cubicBezTo>
                    <a:pt x="9506331" y="5402961"/>
                    <a:pt x="9506458" y="3670554"/>
                    <a:pt x="8692769" y="2266188"/>
                  </a:cubicBezTo>
                  <a:cubicBezTo>
                    <a:pt x="7879080" y="861822"/>
                    <a:pt x="6376289" y="0"/>
                    <a:pt x="4753229" y="7239"/>
                  </a:cubicBezTo>
                  <a:close/>
                </a:path>
              </a:pathLst>
            </a:custGeom>
            <a:solidFill>
              <a:srgbClr val="FFFFFF"/>
            </a:solidFill>
          </p:spPr>
        </p:sp>
      </p:grpSp>
      <p:grpSp>
        <p:nvGrpSpPr>
          <p:cNvPr name="Group 11" id="11"/>
          <p:cNvGrpSpPr/>
          <p:nvPr/>
        </p:nvGrpSpPr>
        <p:grpSpPr>
          <a:xfrm rot="0">
            <a:off x="10819631" y="2339006"/>
            <a:ext cx="6185860" cy="5904169"/>
            <a:chOff x="0" y="0"/>
            <a:chExt cx="8247814" cy="7872226"/>
          </a:xfrm>
        </p:grpSpPr>
        <p:sp>
          <p:nvSpPr>
            <p:cNvPr name="Freeform 12" id="12"/>
            <p:cNvSpPr/>
            <p:nvPr/>
          </p:nvSpPr>
          <p:spPr>
            <a:xfrm flipH="false" flipV="false" rot="0">
              <a:off x="-127" y="0"/>
              <a:ext cx="8247888" cy="7872222"/>
            </a:xfrm>
            <a:custGeom>
              <a:avLst/>
              <a:gdLst/>
              <a:ahLst/>
              <a:cxnLst/>
              <a:rect r="r" b="b" t="t" l="l"/>
              <a:pathLst>
                <a:path h="7872222" w="8247888">
                  <a:moveTo>
                    <a:pt x="4124071" y="6350"/>
                  </a:moveTo>
                  <a:cubicBezTo>
                    <a:pt x="2715895" y="0"/>
                    <a:pt x="1411986" y="747649"/>
                    <a:pt x="705993" y="1966087"/>
                  </a:cubicBezTo>
                  <a:cubicBezTo>
                    <a:pt x="0" y="3184525"/>
                    <a:pt x="127" y="4687697"/>
                    <a:pt x="705993" y="5906135"/>
                  </a:cubicBezTo>
                  <a:cubicBezTo>
                    <a:pt x="1411859" y="7124573"/>
                    <a:pt x="2715895" y="7872222"/>
                    <a:pt x="4124071" y="7865872"/>
                  </a:cubicBezTo>
                  <a:cubicBezTo>
                    <a:pt x="5532247" y="7872222"/>
                    <a:pt x="6836156" y="7124573"/>
                    <a:pt x="7542022" y="5906008"/>
                  </a:cubicBezTo>
                  <a:cubicBezTo>
                    <a:pt x="8247888" y="4687443"/>
                    <a:pt x="8247888" y="3184525"/>
                    <a:pt x="7542022" y="1965960"/>
                  </a:cubicBezTo>
                  <a:cubicBezTo>
                    <a:pt x="6836156" y="747395"/>
                    <a:pt x="5532247" y="0"/>
                    <a:pt x="4124071" y="6350"/>
                  </a:cubicBezTo>
                  <a:close/>
                </a:path>
              </a:pathLst>
            </a:custGeom>
            <a:blipFill>
              <a:blip r:embed="rId5"/>
              <a:stretch>
                <a:fillRect l="-24355" t="-80" r="-24356" b="-80"/>
              </a:stretch>
            </a:blipFill>
          </p:spPr>
        </p:sp>
      </p:grpSp>
      <p:grpSp>
        <p:nvGrpSpPr>
          <p:cNvPr name="Group 13" id="13"/>
          <p:cNvGrpSpPr/>
          <p:nvPr/>
        </p:nvGrpSpPr>
        <p:grpSpPr>
          <a:xfrm rot="0">
            <a:off x="1251520" y="3627470"/>
            <a:ext cx="4087811" cy="66675"/>
            <a:chOff x="0" y="0"/>
            <a:chExt cx="5450415" cy="88900"/>
          </a:xfrm>
        </p:grpSpPr>
        <p:sp>
          <p:nvSpPr>
            <p:cNvPr name="Freeform 14" id="14"/>
            <p:cNvSpPr/>
            <p:nvPr/>
          </p:nvSpPr>
          <p:spPr>
            <a:xfrm flipH="false" flipV="false" rot="0">
              <a:off x="44450" y="0"/>
              <a:ext cx="5361559" cy="88900"/>
            </a:xfrm>
            <a:custGeom>
              <a:avLst/>
              <a:gdLst/>
              <a:ahLst/>
              <a:cxnLst/>
              <a:rect r="r" b="b" t="t" l="l"/>
              <a:pathLst>
                <a:path h="88900" w="5361559">
                  <a:moveTo>
                    <a:pt x="0" y="0"/>
                  </a:moveTo>
                  <a:lnTo>
                    <a:pt x="5361559" y="0"/>
                  </a:lnTo>
                  <a:lnTo>
                    <a:pt x="5361559" y="88900"/>
                  </a:lnTo>
                  <a:lnTo>
                    <a:pt x="0" y="88900"/>
                  </a:lnTo>
                  <a:close/>
                </a:path>
              </a:pathLst>
            </a:custGeom>
            <a:solidFill>
              <a:srgbClr val="FDB813"/>
            </a:solidFill>
          </p:spPr>
        </p:sp>
      </p:grpSp>
      <p:grpSp>
        <p:nvGrpSpPr>
          <p:cNvPr name="Group 15" id="15"/>
          <p:cNvGrpSpPr/>
          <p:nvPr/>
        </p:nvGrpSpPr>
        <p:grpSpPr>
          <a:xfrm rot="0">
            <a:off x="10532984" y="8867085"/>
            <a:ext cx="1813321" cy="300022"/>
            <a:chOff x="0" y="0"/>
            <a:chExt cx="2417761" cy="400029"/>
          </a:xfrm>
        </p:grpSpPr>
        <p:sp>
          <p:nvSpPr>
            <p:cNvPr name="Freeform 16" id="16"/>
            <p:cNvSpPr/>
            <p:nvPr/>
          </p:nvSpPr>
          <p:spPr>
            <a:xfrm flipH="false" flipV="false" rot="0">
              <a:off x="0" y="0"/>
              <a:ext cx="2417699" cy="400050"/>
            </a:xfrm>
            <a:custGeom>
              <a:avLst/>
              <a:gdLst/>
              <a:ahLst/>
              <a:cxnLst/>
              <a:rect r="r" b="b" t="t" l="l"/>
              <a:pathLst>
                <a:path h="400050" w="2417699">
                  <a:moveTo>
                    <a:pt x="0" y="0"/>
                  </a:moveTo>
                  <a:lnTo>
                    <a:pt x="2417699" y="0"/>
                  </a:lnTo>
                  <a:lnTo>
                    <a:pt x="2417699" y="400050"/>
                  </a:lnTo>
                  <a:lnTo>
                    <a:pt x="0" y="400050"/>
                  </a:lnTo>
                  <a:lnTo>
                    <a:pt x="0" y="0"/>
                  </a:lnTo>
                  <a:close/>
                </a:path>
              </a:pathLst>
            </a:custGeom>
            <a:blipFill>
              <a:blip r:embed="rId6"/>
              <a:stretch>
                <a:fillRect l="0" t="-2212" r="-2" b="-2206"/>
              </a:stretch>
            </a:blipFill>
          </p:spPr>
        </p:sp>
      </p:grpSp>
      <p:grpSp>
        <p:nvGrpSpPr>
          <p:cNvPr name="Group 17" id="17"/>
          <p:cNvGrpSpPr/>
          <p:nvPr/>
        </p:nvGrpSpPr>
        <p:grpSpPr>
          <a:xfrm rot="0">
            <a:off x="-2011109" y="8304746"/>
            <a:ext cx="4022217" cy="4114800"/>
            <a:chOff x="0" y="0"/>
            <a:chExt cx="5362956" cy="5486400"/>
          </a:xfrm>
        </p:grpSpPr>
        <p:sp>
          <p:nvSpPr>
            <p:cNvPr name="Freeform 18" id="18"/>
            <p:cNvSpPr/>
            <p:nvPr/>
          </p:nvSpPr>
          <p:spPr>
            <a:xfrm flipH="false" flipV="false" rot="0">
              <a:off x="0" y="0"/>
              <a:ext cx="5362956" cy="5486400"/>
            </a:xfrm>
            <a:custGeom>
              <a:avLst/>
              <a:gdLst/>
              <a:ahLst/>
              <a:cxnLst/>
              <a:rect r="r" b="b" t="t" l="l"/>
              <a:pathLst>
                <a:path h="5486400" w="5362956">
                  <a:moveTo>
                    <a:pt x="0" y="0"/>
                  </a:moveTo>
                  <a:lnTo>
                    <a:pt x="5362956" y="0"/>
                  </a:lnTo>
                  <a:lnTo>
                    <a:pt x="5362956" y="5486400"/>
                  </a:lnTo>
                  <a:lnTo>
                    <a:pt x="0" y="5486400"/>
                  </a:lnTo>
                  <a:lnTo>
                    <a:pt x="0" y="0"/>
                  </a:lnTo>
                  <a:close/>
                </a:path>
              </a:pathLst>
            </a:custGeom>
            <a:blipFill>
              <a:blip r:embed="rId7"/>
              <a:stretch>
                <a:fillRect l="-85" t="0" r="-85" b="0"/>
              </a:stretch>
            </a:blipFill>
          </p:spPr>
        </p:sp>
      </p:grpSp>
      <p:sp>
        <p:nvSpPr>
          <p:cNvPr name="Freeform 19" id="19"/>
          <p:cNvSpPr/>
          <p:nvPr/>
        </p:nvSpPr>
        <p:spPr>
          <a:xfrm flipH="false" flipV="false" rot="0">
            <a:off x="-394240" y="-94077"/>
            <a:ext cx="4558185" cy="1593145"/>
          </a:xfrm>
          <a:custGeom>
            <a:avLst/>
            <a:gdLst/>
            <a:ahLst/>
            <a:cxnLst/>
            <a:rect r="r" b="b" t="t" l="l"/>
            <a:pathLst>
              <a:path h="1593145" w="4558185">
                <a:moveTo>
                  <a:pt x="0" y="0"/>
                </a:moveTo>
                <a:lnTo>
                  <a:pt x="4558185" y="0"/>
                </a:lnTo>
                <a:lnTo>
                  <a:pt x="4558185" y="1593145"/>
                </a:lnTo>
                <a:lnTo>
                  <a:pt x="0" y="159314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20" id="20"/>
          <p:cNvGrpSpPr/>
          <p:nvPr/>
        </p:nvGrpSpPr>
        <p:grpSpPr>
          <a:xfrm rot="0">
            <a:off x="467676" y="722519"/>
            <a:ext cx="1421058" cy="606553"/>
            <a:chOff x="0" y="0"/>
            <a:chExt cx="1894744" cy="808737"/>
          </a:xfrm>
        </p:grpSpPr>
        <p:sp>
          <p:nvSpPr>
            <p:cNvPr name="Freeform 21" id="21"/>
            <p:cNvSpPr/>
            <p:nvPr/>
          </p:nvSpPr>
          <p:spPr>
            <a:xfrm flipH="false" flipV="false" rot="0">
              <a:off x="0" y="0"/>
              <a:ext cx="1894713" cy="808736"/>
            </a:xfrm>
            <a:custGeom>
              <a:avLst/>
              <a:gdLst/>
              <a:ahLst/>
              <a:cxnLst/>
              <a:rect r="r" b="b" t="t" l="l"/>
              <a:pathLst>
                <a:path h="808736" w="1894713">
                  <a:moveTo>
                    <a:pt x="0" y="0"/>
                  </a:moveTo>
                  <a:lnTo>
                    <a:pt x="1894713" y="0"/>
                  </a:lnTo>
                  <a:lnTo>
                    <a:pt x="1894713" y="808736"/>
                  </a:lnTo>
                  <a:lnTo>
                    <a:pt x="0" y="808736"/>
                  </a:lnTo>
                  <a:lnTo>
                    <a:pt x="0" y="0"/>
                  </a:lnTo>
                  <a:close/>
                </a:path>
              </a:pathLst>
            </a:custGeom>
            <a:blipFill>
              <a:blip r:embed="rId10"/>
              <a:stretch>
                <a:fillRect l="-944" t="0" r="-946" b="0"/>
              </a:stretch>
            </a:blipFill>
          </p:spPr>
        </p:sp>
      </p:grpSp>
      <p:grpSp>
        <p:nvGrpSpPr>
          <p:cNvPr name="Group 22" id="22"/>
          <p:cNvGrpSpPr/>
          <p:nvPr/>
        </p:nvGrpSpPr>
        <p:grpSpPr>
          <a:xfrm rot="0">
            <a:off x="2127324" y="682364"/>
            <a:ext cx="678920" cy="694317"/>
            <a:chOff x="0" y="0"/>
            <a:chExt cx="905227" cy="925756"/>
          </a:xfrm>
        </p:grpSpPr>
        <p:sp>
          <p:nvSpPr>
            <p:cNvPr name="Freeform 23" id="23"/>
            <p:cNvSpPr/>
            <p:nvPr/>
          </p:nvSpPr>
          <p:spPr>
            <a:xfrm flipH="false" flipV="false" rot="0">
              <a:off x="0" y="0"/>
              <a:ext cx="905256" cy="925703"/>
            </a:xfrm>
            <a:custGeom>
              <a:avLst/>
              <a:gdLst/>
              <a:ahLst/>
              <a:cxnLst/>
              <a:rect r="r" b="b" t="t" l="l"/>
              <a:pathLst>
                <a:path h="925703" w="905256">
                  <a:moveTo>
                    <a:pt x="0" y="0"/>
                  </a:moveTo>
                  <a:lnTo>
                    <a:pt x="905256" y="0"/>
                  </a:lnTo>
                  <a:lnTo>
                    <a:pt x="905256" y="925703"/>
                  </a:lnTo>
                  <a:lnTo>
                    <a:pt x="0" y="925703"/>
                  </a:lnTo>
                  <a:lnTo>
                    <a:pt x="0" y="0"/>
                  </a:lnTo>
                  <a:close/>
                </a:path>
              </a:pathLst>
            </a:custGeom>
            <a:blipFill>
              <a:blip r:embed="rId11"/>
              <a:stretch>
                <a:fillRect l="-1133" t="0" r="-1130" b="-5"/>
              </a:stretch>
            </a:blipFill>
          </p:spPr>
        </p:sp>
      </p:grpSp>
      <p:grpSp>
        <p:nvGrpSpPr>
          <p:cNvPr name="Group 24" id="24"/>
          <p:cNvGrpSpPr/>
          <p:nvPr/>
        </p:nvGrpSpPr>
        <p:grpSpPr>
          <a:xfrm rot="0">
            <a:off x="3044835" y="642209"/>
            <a:ext cx="819282" cy="767174"/>
            <a:chOff x="0" y="0"/>
            <a:chExt cx="1092376" cy="1022899"/>
          </a:xfrm>
        </p:grpSpPr>
        <p:sp>
          <p:nvSpPr>
            <p:cNvPr name="Freeform 25" id="25"/>
            <p:cNvSpPr/>
            <p:nvPr/>
          </p:nvSpPr>
          <p:spPr>
            <a:xfrm flipH="false" flipV="false" rot="0">
              <a:off x="0" y="0"/>
              <a:ext cx="1092327" cy="1022858"/>
            </a:xfrm>
            <a:custGeom>
              <a:avLst/>
              <a:gdLst/>
              <a:ahLst/>
              <a:cxnLst/>
              <a:rect r="r" b="b" t="t" l="l"/>
              <a:pathLst>
                <a:path h="1022858" w="1092327">
                  <a:moveTo>
                    <a:pt x="0" y="0"/>
                  </a:moveTo>
                  <a:lnTo>
                    <a:pt x="1092327" y="0"/>
                  </a:lnTo>
                  <a:lnTo>
                    <a:pt x="1092327" y="1022858"/>
                  </a:lnTo>
                  <a:lnTo>
                    <a:pt x="0" y="1022858"/>
                  </a:lnTo>
                  <a:lnTo>
                    <a:pt x="0" y="0"/>
                  </a:lnTo>
                  <a:close/>
                </a:path>
              </a:pathLst>
            </a:custGeom>
            <a:blipFill>
              <a:blip r:embed="rId12"/>
              <a:stretch>
                <a:fillRect l="-14902" t="0" r="-14907" b="-4"/>
              </a:stretch>
            </a:blipFill>
          </p:spPr>
        </p:sp>
      </p:grpSp>
      <p:sp>
        <p:nvSpPr>
          <p:cNvPr name="TextBox 26" id="26"/>
          <p:cNvSpPr txBox="true"/>
          <p:nvPr/>
        </p:nvSpPr>
        <p:spPr>
          <a:xfrm rot="0">
            <a:off x="1284858" y="3970871"/>
            <a:ext cx="8549641" cy="4481195"/>
          </a:xfrm>
          <a:prstGeom prst="rect">
            <a:avLst/>
          </a:prstGeom>
        </p:spPr>
        <p:txBody>
          <a:bodyPr anchor="t" rtlCol="false" tIns="0" lIns="0" bIns="0" rIns="0">
            <a:spAutoFit/>
          </a:bodyPr>
          <a:lstStyle/>
          <a:p>
            <a:pPr algn="just">
              <a:lnSpc>
                <a:spcPts val="4480"/>
              </a:lnSpc>
            </a:pPr>
            <a:r>
              <a:rPr lang="en-US" sz="3200">
                <a:solidFill>
                  <a:srgbClr val="022135"/>
                </a:solidFill>
                <a:latin typeface="Cloud"/>
                <a:ea typeface="Cloud"/>
                <a:cs typeface="Cloud"/>
                <a:sym typeface="Cloud"/>
              </a:rPr>
              <a:t> Arsitektur IoT adalah struktur yang memungkinkan perangkat, layanan cloud, dan protokol saling terhubung untuk menciptakan ekosistem IoT. Jaringan ini terdiri dari sensor, aktuator, kontroller konektivitas dan elemen terhubung lainnya yang memungkinkan aliran data dari sumber fisik melalui jaringan ke penyimpanan di cloud.</a:t>
            </a:r>
          </a:p>
        </p:txBody>
      </p:sp>
      <p:grpSp>
        <p:nvGrpSpPr>
          <p:cNvPr name="Group 27" id="27"/>
          <p:cNvGrpSpPr/>
          <p:nvPr/>
        </p:nvGrpSpPr>
        <p:grpSpPr>
          <a:xfrm rot="0">
            <a:off x="8963099" y="-2401828"/>
            <a:ext cx="4022217" cy="4114800"/>
            <a:chOff x="0" y="0"/>
            <a:chExt cx="5362956" cy="5486400"/>
          </a:xfrm>
        </p:grpSpPr>
        <p:sp>
          <p:nvSpPr>
            <p:cNvPr name="Freeform 28" id="28"/>
            <p:cNvSpPr/>
            <p:nvPr/>
          </p:nvSpPr>
          <p:spPr>
            <a:xfrm flipH="false" flipV="false" rot="0">
              <a:off x="0" y="0"/>
              <a:ext cx="5362956" cy="5486400"/>
            </a:xfrm>
            <a:custGeom>
              <a:avLst/>
              <a:gdLst/>
              <a:ahLst/>
              <a:cxnLst/>
              <a:rect r="r" b="b" t="t" l="l"/>
              <a:pathLst>
                <a:path h="5486400" w="5362956">
                  <a:moveTo>
                    <a:pt x="0" y="0"/>
                  </a:moveTo>
                  <a:lnTo>
                    <a:pt x="5362956" y="0"/>
                  </a:lnTo>
                  <a:lnTo>
                    <a:pt x="5362956" y="5486400"/>
                  </a:lnTo>
                  <a:lnTo>
                    <a:pt x="0" y="5486400"/>
                  </a:lnTo>
                  <a:lnTo>
                    <a:pt x="0" y="0"/>
                  </a:lnTo>
                  <a:close/>
                </a:path>
              </a:pathLst>
            </a:custGeom>
            <a:blipFill>
              <a:blip r:embed="rId7"/>
              <a:stretch>
                <a:fillRect l="-85" t="0" r="-85" b="0"/>
              </a:stretch>
            </a:blipFill>
          </p:spPr>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7802842" y="2704900"/>
            <a:ext cx="4087811" cy="66675"/>
            <a:chOff x="0" y="0"/>
            <a:chExt cx="5450415" cy="88900"/>
          </a:xfrm>
        </p:grpSpPr>
        <p:sp>
          <p:nvSpPr>
            <p:cNvPr name="Freeform 5" id="5"/>
            <p:cNvSpPr/>
            <p:nvPr/>
          </p:nvSpPr>
          <p:spPr>
            <a:xfrm flipH="false" flipV="false" rot="0">
              <a:off x="44450" y="0"/>
              <a:ext cx="5361559" cy="88900"/>
            </a:xfrm>
            <a:custGeom>
              <a:avLst/>
              <a:gdLst/>
              <a:ahLst/>
              <a:cxnLst/>
              <a:rect r="r" b="b" t="t" l="l"/>
              <a:pathLst>
                <a:path h="88900" w="5361559">
                  <a:moveTo>
                    <a:pt x="0" y="0"/>
                  </a:moveTo>
                  <a:lnTo>
                    <a:pt x="5361559" y="0"/>
                  </a:lnTo>
                  <a:lnTo>
                    <a:pt x="5361559" y="88900"/>
                  </a:lnTo>
                  <a:lnTo>
                    <a:pt x="0" y="88900"/>
                  </a:lnTo>
                  <a:close/>
                </a:path>
              </a:pathLst>
            </a:custGeom>
            <a:solidFill>
              <a:srgbClr val="FDB813"/>
            </a:solidFill>
          </p:spPr>
        </p:sp>
      </p:grpSp>
      <p:sp>
        <p:nvSpPr>
          <p:cNvPr name="Freeform 6" id="6"/>
          <p:cNvSpPr/>
          <p:nvPr/>
        </p:nvSpPr>
        <p:spPr>
          <a:xfrm flipH="false" flipV="false" rot="0">
            <a:off x="-302571" y="-144661"/>
            <a:ext cx="3813634" cy="10726560"/>
          </a:xfrm>
          <a:custGeom>
            <a:avLst/>
            <a:gdLst/>
            <a:ahLst/>
            <a:cxnLst/>
            <a:rect r="r" b="b" t="t" l="l"/>
            <a:pathLst>
              <a:path h="10726560" w="3813634">
                <a:moveTo>
                  <a:pt x="0" y="0"/>
                </a:moveTo>
                <a:lnTo>
                  <a:pt x="3813634" y="0"/>
                </a:lnTo>
                <a:lnTo>
                  <a:pt x="3813634" y="10726560"/>
                </a:lnTo>
                <a:lnTo>
                  <a:pt x="0" y="107265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7" id="7"/>
          <p:cNvGrpSpPr/>
          <p:nvPr/>
        </p:nvGrpSpPr>
        <p:grpSpPr>
          <a:xfrm rot="0">
            <a:off x="-2011109" y="-2057400"/>
            <a:ext cx="4022217" cy="4114800"/>
            <a:chOff x="0" y="0"/>
            <a:chExt cx="5362956" cy="5486400"/>
          </a:xfrm>
        </p:grpSpPr>
        <p:sp>
          <p:nvSpPr>
            <p:cNvPr name="Freeform 8" id="8"/>
            <p:cNvSpPr/>
            <p:nvPr/>
          </p:nvSpPr>
          <p:spPr>
            <a:xfrm flipH="false" flipV="false" rot="0">
              <a:off x="0" y="0"/>
              <a:ext cx="5362956" cy="5486400"/>
            </a:xfrm>
            <a:custGeom>
              <a:avLst/>
              <a:gdLst/>
              <a:ahLst/>
              <a:cxnLst/>
              <a:rect r="r" b="b" t="t" l="l"/>
              <a:pathLst>
                <a:path h="5486400" w="5362956">
                  <a:moveTo>
                    <a:pt x="0" y="0"/>
                  </a:moveTo>
                  <a:lnTo>
                    <a:pt x="5362956" y="0"/>
                  </a:lnTo>
                  <a:lnTo>
                    <a:pt x="5362956" y="5486400"/>
                  </a:lnTo>
                  <a:lnTo>
                    <a:pt x="0" y="5486400"/>
                  </a:lnTo>
                  <a:lnTo>
                    <a:pt x="0" y="0"/>
                  </a:lnTo>
                  <a:close/>
                </a:path>
              </a:pathLst>
            </a:custGeom>
            <a:blipFill>
              <a:blip r:embed="rId5"/>
              <a:stretch>
                <a:fillRect l="-85" t="0" r="-85" b="0"/>
              </a:stretch>
            </a:blipFill>
          </p:spPr>
        </p:sp>
      </p:grpSp>
      <p:grpSp>
        <p:nvGrpSpPr>
          <p:cNvPr name="Group 9" id="9"/>
          <p:cNvGrpSpPr/>
          <p:nvPr/>
        </p:nvGrpSpPr>
        <p:grpSpPr>
          <a:xfrm rot="-10800000">
            <a:off x="887878" y="768608"/>
            <a:ext cx="5246370" cy="5246370"/>
            <a:chOff x="0" y="0"/>
            <a:chExt cx="6995160" cy="6995160"/>
          </a:xfrm>
        </p:grpSpPr>
        <p:sp>
          <p:nvSpPr>
            <p:cNvPr name="Freeform 10" id="10"/>
            <p:cNvSpPr/>
            <p:nvPr/>
          </p:nvSpPr>
          <p:spPr>
            <a:xfrm flipH="true" flipV="true" rot="0">
              <a:off x="0" y="0"/>
              <a:ext cx="6995160" cy="6995160"/>
            </a:xfrm>
            <a:custGeom>
              <a:avLst/>
              <a:gdLst/>
              <a:ahLst/>
              <a:cxnLst/>
              <a:rect r="r" b="b" t="t" l="l"/>
              <a:pathLst>
                <a:path h="6995160" w="6995160">
                  <a:moveTo>
                    <a:pt x="6995160" y="6995160"/>
                  </a:moveTo>
                  <a:lnTo>
                    <a:pt x="1599311" y="6995160"/>
                  </a:lnTo>
                  <a:cubicBezTo>
                    <a:pt x="717042" y="6995160"/>
                    <a:pt x="0" y="6278118"/>
                    <a:pt x="0" y="5395849"/>
                  </a:cubicBezTo>
                  <a:lnTo>
                    <a:pt x="0" y="0"/>
                  </a:lnTo>
                  <a:lnTo>
                    <a:pt x="6995160" y="0"/>
                  </a:lnTo>
                  <a:lnTo>
                    <a:pt x="6995160" y="6995160"/>
                  </a:lnTo>
                  <a:close/>
                </a:path>
              </a:pathLst>
            </a:custGeom>
            <a:blipFill>
              <a:blip r:embed="rId6"/>
              <a:stretch>
                <a:fillRect l="-30099" t="0" r="-30099" b="0"/>
              </a:stretch>
            </a:blipFill>
          </p:spPr>
        </p:sp>
      </p:grpSp>
      <p:grpSp>
        <p:nvGrpSpPr>
          <p:cNvPr name="Group 11" id="11"/>
          <p:cNvGrpSpPr/>
          <p:nvPr/>
        </p:nvGrpSpPr>
        <p:grpSpPr>
          <a:xfrm rot="0">
            <a:off x="2085432" y="3911497"/>
            <a:ext cx="5246370" cy="5246370"/>
            <a:chOff x="0" y="0"/>
            <a:chExt cx="6995160" cy="6995160"/>
          </a:xfrm>
        </p:grpSpPr>
        <p:sp>
          <p:nvSpPr>
            <p:cNvPr name="Freeform 12" id="12"/>
            <p:cNvSpPr/>
            <p:nvPr/>
          </p:nvSpPr>
          <p:spPr>
            <a:xfrm flipH="false" flipV="false" rot="0">
              <a:off x="0" y="0"/>
              <a:ext cx="6995160" cy="6995160"/>
            </a:xfrm>
            <a:custGeom>
              <a:avLst/>
              <a:gdLst/>
              <a:ahLst/>
              <a:cxnLst/>
              <a:rect r="r" b="b" t="t" l="l"/>
              <a:pathLst>
                <a:path h="6995160" w="6995160">
                  <a:moveTo>
                    <a:pt x="0" y="0"/>
                  </a:moveTo>
                  <a:lnTo>
                    <a:pt x="5395849" y="0"/>
                  </a:lnTo>
                  <a:cubicBezTo>
                    <a:pt x="6278118" y="0"/>
                    <a:pt x="6995160" y="717042"/>
                    <a:pt x="6995160" y="1599311"/>
                  </a:cubicBezTo>
                  <a:lnTo>
                    <a:pt x="6995160" y="6995160"/>
                  </a:lnTo>
                  <a:lnTo>
                    <a:pt x="0" y="6995160"/>
                  </a:lnTo>
                  <a:lnTo>
                    <a:pt x="0" y="0"/>
                  </a:lnTo>
                  <a:close/>
                </a:path>
              </a:pathLst>
            </a:custGeom>
            <a:blipFill>
              <a:blip r:embed="rId7"/>
              <a:stretch>
                <a:fillRect l="-25497" t="0" r="-25497" b="0"/>
              </a:stretch>
            </a:blipFill>
          </p:spPr>
        </p:sp>
      </p:grpSp>
      <p:grpSp>
        <p:nvGrpSpPr>
          <p:cNvPr name="Group 13" id="13"/>
          <p:cNvGrpSpPr/>
          <p:nvPr/>
        </p:nvGrpSpPr>
        <p:grpSpPr>
          <a:xfrm rot="0">
            <a:off x="16276892" y="7928800"/>
            <a:ext cx="4022217" cy="4114800"/>
            <a:chOff x="0" y="0"/>
            <a:chExt cx="5362956" cy="5486400"/>
          </a:xfrm>
        </p:grpSpPr>
        <p:sp>
          <p:nvSpPr>
            <p:cNvPr name="Freeform 14" id="14"/>
            <p:cNvSpPr/>
            <p:nvPr/>
          </p:nvSpPr>
          <p:spPr>
            <a:xfrm flipH="false" flipV="false" rot="0">
              <a:off x="0" y="0"/>
              <a:ext cx="5362956" cy="5486400"/>
            </a:xfrm>
            <a:custGeom>
              <a:avLst/>
              <a:gdLst/>
              <a:ahLst/>
              <a:cxnLst/>
              <a:rect r="r" b="b" t="t" l="l"/>
              <a:pathLst>
                <a:path h="5486400" w="5362956">
                  <a:moveTo>
                    <a:pt x="0" y="0"/>
                  </a:moveTo>
                  <a:lnTo>
                    <a:pt x="5362956" y="0"/>
                  </a:lnTo>
                  <a:lnTo>
                    <a:pt x="5362956" y="5486400"/>
                  </a:lnTo>
                  <a:lnTo>
                    <a:pt x="0" y="5486400"/>
                  </a:lnTo>
                  <a:lnTo>
                    <a:pt x="0" y="0"/>
                  </a:lnTo>
                  <a:close/>
                </a:path>
              </a:pathLst>
            </a:custGeom>
            <a:blipFill>
              <a:blip r:embed="rId5"/>
              <a:stretch>
                <a:fillRect l="-85" t="0" r="-85" b="0"/>
              </a:stretch>
            </a:blipFill>
          </p:spPr>
        </p:sp>
      </p:grpSp>
      <p:sp>
        <p:nvSpPr>
          <p:cNvPr name="Freeform 15" id="15"/>
          <p:cNvSpPr/>
          <p:nvPr/>
        </p:nvSpPr>
        <p:spPr>
          <a:xfrm flipH="false" flipV="false" rot="0">
            <a:off x="13893024" y="-266349"/>
            <a:ext cx="4558185" cy="1593145"/>
          </a:xfrm>
          <a:custGeom>
            <a:avLst/>
            <a:gdLst/>
            <a:ahLst/>
            <a:cxnLst/>
            <a:rect r="r" b="b" t="t" l="l"/>
            <a:pathLst>
              <a:path h="1593145" w="4558185">
                <a:moveTo>
                  <a:pt x="0" y="0"/>
                </a:moveTo>
                <a:lnTo>
                  <a:pt x="4558185" y="0"/>
                </a:lnTo>
                <a:lnTo>
                  <a:pt x="4558185" y="1593145"/>
                </a:lnTo>
                <a:lnTo>
                  <a:pt x="0" y="159314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6" id="16"/>
          <p:cNvGrpSpPr/>
          <p:nvPr/>
        </p:nvGrpSpPr>
        <p:grpSpPr>
          <a:xfrm rot="0">
            <a:off x="14754940" y="550247"/>
            <a:ext cx="1421058" cy="606553"/>
            <a:chOff x="0" y="0"/>
            <a:chExt cx="1894744" cy="808737"/>
          </a:xfrm>
        </p:grpSpPr>
        <p:sp>
          <p:nvSpPr>
            <p:cNvPr name="Freeform 17" id="17"/>
            <p:cNvSpPr/>
            <p:nvPr/>
          </p:nvSpPr>
          <p:spPr>
            <a:xfrm flipH="false" flipV="false" rot="0">
              <a:off x="0" y="0"/>
              <a:ext cx="1894713" cy="808736"/>
            </a:xfrm>
            <a:custGeom>
              <a:avLst/>
              <a:gdLst/>
              <a:ahLst/>
              <a:cxnLst/>
              <a:rect r="r" b="b" t="t" l="l"/>
              <a:pathLst>
                <a:path h="808736" w="1894713">
                  <a:moveTo>
                    <a:pt x="0" y="0"/>
                  </a:moveTo>
                  <a:lnTo>
                    <a:pt x="1894713" y="0"/>
                  </a:lnTo>
                  <a:lnTo>
                    <a:pt x="1894713" y="808736"/>
                  </a:lnTo>
                  <a:lnTo>
                    <a:pt x="0" y="808736"/>
                  </a:lnTo>
                  <a:lnTo>
                    <a:pt x="0" y="0"/>
                  </a:lnTo>
                  <a:close/>
                </a:path>
              </a:pathLst>
            </a:custGeom>
            <a:blipFill>
              <a:blip r:embed="rId10"/>
              <a:stretch>
                <a:fillRect l="-944" t="0" r="-946" b="0"/>
              </a:stretch>
            </a:blipFill>
          </p:spPr>
        </p:sp>
      </p:grpSp>
      <p:grpSp>
        <p:nvGrpSpPr>
          <p:cNvPr name="Group 18" id="18"/>
          <p:cNvGrpSpPr/>
          <p:nvPr/>
        </p:nvGrpSpPr>
        <p:grpSpPr>
          <a:xfrm rot="0">
            <a:off x="16414588" y="510092"/>
            <a:ext cx="678920" cy="694317"/>
            <a:chOff x="0" y="0"/>
            <a:chExt cx="905227" cy="925756"/>
          </a:xfrm>
        </p:grpSpPr>
        <p:sp>
          <p:nvSpPr>
            <p:cNvPr name="Freeform 19" id="19"/>
            <p:cNvSpPr/>
            <p:nvPr/>
          </p:nvSpPr>
          <p:spPr>
            <a:xfrm flipH="false" flipV="false" rot="0">
              <a:off x="0" y="0"/>
              <a:ext cx="905256" cy="925703"/>
            </a:xfrm>
            <a:custGeom>
              <a:avLst/>
              <a:gdLst/>
              <a:ahLst/>
              <a:cxnLst/>
              <a:rect r="r" b="b" t="t" l="l"/>
              <a:pathLst>
                <a:path h="925703" w="905256">
                  <a:moveTo>
                    <a:pt x="0" y="0"/>
                  </a:moveTo>
                  <a:lnTo>
                    <a:pt x="905256" y="0"/>
                  </a:lnTo>
                  <a:lnTo>
                    <a:pt x="905256" y="925703"/>
                  </a:lnTo>
                  <a:lnTo>
                    <a:pt x="0" y="925703"/>
                  </a:lnTo>
                  <a:lnTo>
                    <a:pt x="0" y="0"/>
                  </a:lnTo>
                  <a:close/>
                </a:path>
              </a:pathLst>
            </a:custGeom>
            <a:blipFill>
              <a:blip r:embed="rId11"/>
              <a:stretch>
                <a:fillRect l="-1133" t="0" r="-1130" b="-5"/>
              </a:stretch>
            </a:blipFill>
          </p:spPr>
        </p:sp>
      </p:grpSp>
      <p:grpSp>
        <p:nvGrpSpPr>
          <p:cNvPr name="Group 20" id="20"/>
          <p:cNvGrpSpPr/>
          <p:nvPr/>
        </p:nvGrpSpPr>
        <p:grpSpPr>
          <a:xfrm rot="0">
            <a:off x="17332099" y="469937"/>
            <a:ext cx="819282" cy="767174"/>
            <a:chOff x="0" y="0"/>
            <a:chExt cx="1092376" cy="1022899"/>
          </a:xfrm>
        </p:grpSpPr>
        <p:sp>
          <p:nvSpPr>
            <p:cNvPr name="Freeform 21" id="21"/>
            <p:cNvSpPr/>
            <p:nvPr/>
          </p:nvSpPr>
          <p:spPr>
            <a:xfrm flipH="false" flipV="false" rot="0">
              <a:off x="0" y="0"/>
              <a:ext cx="1092327" cy="1022858"/>
            </a:xfrm>
            <a:custGeom>
              <a:avLst/>
              <a:gdLst/>
              <a:ahLst/>
              <a:cxnLst/>
              <a:rect r="r" b="b" t="t" l="l"/>
              <a:pathLst>
                <a:path h="1022858" w="1092327">
                  <a:moveTo>
                    <a:pt x="0" y="0"/>
                  </a:moveTo>
                  <a:lnTo>
                    <a:pt x="1092327" y="0"/>
                  </a:lnTo>
                  <a:lnTo>
                    <a:pt x="1092327" y="1022858"/>
                  </a:lnTo>
                  <a:lnTo>
                    <a:pt x="0" y="1022858"/>
                  </a:lnTo>
                  <a:lnTo>
                    <a:pt x="0" y="0"/>
                  </a:lnTo>
                  <a:close/>
                </a:path>
              </a:pathLst>
            </a:custGeom>
            <a:blipFill>
              <a:blip r:embed="rId12"/>
              <a:stretch>
                <a:fillRect l="-14902" t="0" r="-14907" b="-4"/>
              </a:stretch>
            </a:blipFill>
          </p:spPr>
        </p:sp>
      </p:grpSp>
      <p:grpSp>
        <p:nvGrpSpPr>
          <p:cNvPr name="Group 22" id="22"/>
          <p:cNvGrpSpPr/>
          <p:nvPr/>
        </p:nvGrpSpPr>
        <p:grpSpPr>
          <a:xfrm rot="0">
            <a:off x="7836180" y="3466900"/>
            <a:ext cx="9833984" cy="1815459"/>
            <a:chOff x="0" y="0"/>
            <a:chExt cx="2590021" cy="478146"/>
          </a:xfrm>
        </p:grpSpPr>
        <p:sp>
          <p:nvSpPr>
            <p:cNvPr name="Freeform 23" id="23"/>
            <p:cNvSpPr/>
            <p:nvPr/>
          </p:nvSpPr>
          <p:spPr>
            <a:xfrm flipH="false" flipV="false" rot="0">
              <a:off x="0" y="0"/>
              <a:ext cx="2590021" cy="478146"/>
            </a:xfrm>
            <a:custGeom>
              <a:avLst/>
              <a:gdLst/>
              <a:ahLst/>
              <a:cxnLst/>
              <a:rect r="r" b="b" t="t" l="l"/>
              <a:pathLst>
                <a:path h="478146" w="2590021">
                  <a:moveTo>
                    <a:pt x="12596" y="0"/>
                  </a:moveTo>
                  <a:lnTo>
                    <a:pt x="2577424" y="0"/>
                  </a:lnTo>
                  <a:cubicBezTo>
                    <a:pt x="2580765" y="0"/>
                    <a:pt x="2583969" y="1327"/>
                    <a:pt x="2586331" y="3689"/>
                  </a:cubicBezTo>
                  <a:cubicBezTo>
                    <a:pt x="2588694" y="6052"/>
                    <a:pt x="2590021" y="9255"/>
                    <a:pt x="2590021" y="12596"/>
                  </a:cubicBezTo>
                  <a:lnTo>
                    <a:pt x="2590021" y="465549"/>
                  </a:lnTo>
                  <a:cubicBezTo>
                    <a:pt x="2590021" y="468890"/>
                    <a:pt x="2588694" y="472094"/>
                    <a:pt x="2586331" y="474456"/>
                  </a:cubicBezTo>
                  <a:cubicBezTo>
                    <a:pt x="2583969" y="476818"/>
                    <a:pt x="2580765" y="478146"/>
                    <a:pt x="2577424" y="478146"/>
                  </a:cubicBezTo>
                  <a:lnTo>
                    <a:pt x="12596" y="478146"/>
                  </a:lnTo>
                  <a:cubicBezTo>
                    <a:pt x="9255" y="478146"/>
                    <a:pt x="6052" y="476818"/>
                    <a:pt x="3689" y="474456"/>
                  </a:cubicBezTo>
                  <a:cubicBezTo>
                    <a:pt x="1327" y="472094"/>
                    <a:pt x="0" y="468890"/>
                    <a:pt x="0" y="465549"/>
                  </a:cubicBezTo>
                  <a:lnTo>
                    <a:pt x="0" y="12596"/>
                  </a:lnTo>
                  <a:cubicBezTo>
                    <a:pt x="0" y="9255"/>
                    <a:pt x="1327" y="6052"/>
                    <a:pt x="3689" y="3689"/>
                  </a:cubicBezTo>
                  <a:cubicBezTo>
                    <a:pt x="6052" y="1327"/>
                    <a:pt x="9255" y="0"/>
                    <a:pt x="12596" y="0"/>
                  </a:cubicBezTo>
                  <a:close/>
                </a:path>
              </a:pathLst>
            </a:custGeom>
            <a:solidFill>
              <a:srgbClr val="A6A6A6"/>
            </a:solidFill>
          </p:spPr>
        </p:sp>
        <p:sp>
          <p:nvSpPr>
            <p:cNvPr name="TextBox 24" id="24"/>
            <p:cNvSpPr txBox="true"/>
            <p:nvPr/>
          </p:nvSpPr>
          <p:spPr>
            <a:xfrm>
              <a:off x="0" y="-57150"/>
              <a:ext cx="2590021" cy="535296"/>
            </a:xfrm>
            <a:prstGeom prst="rect">
              <a:avLst/>
            </a:prstGeom>
          </p:spPr>
          <p:txBody>
            <a:bodyPr anchor="ctr" rtlCol="false" tIns="50800" lIns="50800" bIns="50800" rIns="50800"/>
            <a:lstStyle/>
            <a:p>
              <a:pPr algn="ctr">
                <a:lnSpc>
                  <a:spcPts val="3498"/>
                </a:lnSpc>
              </a:pPr>
            </a:p>
          </p:txBody>
        </p:sp>
      </p:grpSp>
      <p:grpSp>
        <p:nvGrpSpPr>
          <p:cNvPr name="Group 25" id="25"/>
          <p:cNvGrpSpPr/>
          <p:nvPr/>
        </p:nvGrpSpPr>
        <p:grpSpPr>
          <a:xfrm rot="0">
            <a:off x="7907756" y="6324176"/>
            <a:ext cx="9833984" cy="1815459"/>
            <a:chOff x="0" y="0"/>
            <a:chExt cx="2590021" cy="478146"/>
          </a:xfrm>
        </p:grpSpPr>
        <p:sp>
          <p:nvSpPr>
            <p:cNvPr name="Freeform 26" id="26"/>
            <p:cNvSpPr/>
            <p:nvPr/>
          </p:nvSpPr>
          <p:spPr>
            <a:xfrm flipH="false" flipV="false" rot="0">
              <a:off x="0" y="0"/>
              <a:ext cx="2590021" cy="478146"/>
            </a:xfrm>
            <a:custGeom>
              <a:avLst/>
              <a:gdLst/>
              <a:ahLst/>
              <a:cxnLst/>
              <a:rect r="r" b="b" t="t" l="l"/>
              <a:pathLst>
                <a:path h="478146" w="2590021">
                  <a:moveTo>
                    <a:pt x="12596" y="0"/>
                  </a:moveTo>
                  <a:lnTo>
                    <a:pt x="2577424" y="0"/>
                  </a:lnTo>
                  <a:cubicBezTo>
                    <a:pt x="2580765" y="0"/>
                    <a:pt x="2583969" y="1327"/>
                    <a:pt x="2586331" y="3689"/>
                  </a:cubicBezTo>
                  <a:cubicBezTo>
                    <a:pt x="2588694" y="6052"/>
                    <a:pt x="2590021" y="9255"/>
                    <a:pt x="2590021" y="12596"/>
                  </a:cubicBezTo>
                  <a:lnTo>
                    <a:pt x="2590021" y="465549"/>
                  </a:lnTo>
                  <a:cubicBezTo>
                    <a:pt x="2590021" y="468890"/>
                    <a:pt x="2588694" y="472094"/>
                    <a:pt x="2586331" y="474456"/>
                  </a:cubicBezTo>
                  <a:cubicBezTo>
                    <a:pt x="2583969" y="476818"/>
                    <a:pt x="2580765" y="478146"/>
                    <a:pt x="2577424" y="478146"/>
                  </a:cubicBezTo>
                  <a:lnTo>
                    <a:pt x="12596" y="478146"/>
                  </a:lnTo>
                  <a:cubicBezTo>
                    <a:pt x="9255" y="478146"/>
                    <a:pt x="6052" y="476818"/>
                    <a:pt x="3689" y="474456"/>
                  </a:cubicBezTo>
                  <a:cubicBezTo>
                    <a:pt x="1327" y="472094"/>
                    <a:pt x="0" y="468890"/>
                    <a:pt x="0" y="465549"/>
                  </a:cubicBezTo>
                  <a:lnTo>
                    <a:pt x="0" y="12596"/>
                  </a:lnTo>
                  <a:cubicBezTo>
                    <a:pt x="0" y="9255"/>
                    <a:pt x="1327" y="6052"/>
                    <a:pt x="3689" y="3689"/>
                  </a:cubicBezTo>
                  <a:cubicBezTo>
                    <a:pt x="6052" y="1327"/>
                    <a:pt x="9255" y="0"/>
                    <a:pt x="12596" y="0"/>
                  </a:cubicBezTo>
                  <a:close/>
                </a:path>
              </a:pathLst>
            </a:custGeom>
            <a:solidFill>
              <a:srgbClr val="A6A6A6"/>
            </a:solidFill>
          </p:spPr>
        </p:sp>
        <p:sp>
          <p:nvSpPr>
            <p:cNvPr name="TextBox 27" id="27"/>
            <p:cNvSpPr txBox="true"/>
            <p:nvPr/>
          </p:nvSpPr>
          <p:spPr>
            <a:xfrm>
              <a:off x="0" y="-57150"/>
              <a:ext cx="2590021" cy="535296"/>
            </a:xfrm>
            <a:prstGeom prst="rect">
              <a:avLst/>
            </a:prstGeom>
          </p:spPr>
          <p:txBody>
            <a:bodyPr anchor="ctr" rtlCol="false" tIns="50800" lIns="50800" bIns="50800" rIns="50800"/>
            <a:lstStyle/>
            <a:p>
              <a:pPr algn="ctr">
                <a:lnSpc>
                  <a:spcPts val="3498"/>
                </a:lnSpc>
              </a:pPr>
            </a:p>
          </p:txBody>
        </p:sp>
      </p:grpSp>
      <p:grpSp>
        <p:nvGrpSpPr>
          <p:cNvPr name="Group 28" id="28"/>
          <p:cNvGrpSpPr/>
          <p:nvPr/>
        </p:nvGrpSpPr>
        <p:grpSpPr>
          <a:xfrm rot="5319282">
            <a:off x="12103813" y="5158566"/>
            <a:ext cx="1298717" cy="1298717"/>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A6A6A6"/>
            </a:solidFill>
          </p:spPr>
        </p:sp>
        <p:sp>
          <p:nvSpPr>
            <p:cNvPr name="TextBox 30" id="30"/>
            <p:cNvSpPr txBox="true"/>
            <p:nvPr/>
          </p:nvSpPr>
          <p:spPr>
            <a:xfrm>
              <a:off x="0" y="146050"/>
              <a:ext cx="711200" cy="463550"/>
            </a:xfrm>
            <a:prstGeom prst="rect">
              <a:avLst/>
            </a:prstGeom>
          </p:spPr>
          <p:txBody>
            <a:bodyPr anchor="ctr" rtlCol="false" tIns="50800" lIns="50800" bIns="50800" rIns="50800"/>
            <a:lstStyle/>
            <a:p>
              <a:pPr algn="ctr">
                <a:lnSpc>
                  <a:spcPts val="3498"/>
                </a:lnSpc>
              </a:pPr>
            </a:p>
          </p:txBody>
        </p:sp>
      </p:grpSp>
      <p:sp>
        <p:nvSpPr>
          <p:cNvPr name="TextBox 31" id="31"/>
          <p:cNvSpPr txBox="true"/>
          <p:nvPr/>
        </p:nvSpPr>
        <p:spPr>
          <a:xfrm rot="0">
            <a:off x="7836180" y="1968302"/>
            <a:ext cx="7090333" cy="755649"/>
          </a:xfrm>
          <a:prstGeom prst="rect">
            <a:avLst/>
          </a:prstGeom>
        </p:spPr>
        <p:txBody>
          <a:bodyPr anchor="t" rtlCol="false" tIns="0" lIns="0" bIns="0" rIns="0">
            <a:spAutoFit/>
          </a:bodyPr>
          <a:lstStyle/>
          <a:p>
            <a:pPr algn="l">
              <a:lnSpc>
                <a:spcPts val="6498"/>
              </a:lnSpc>
            </a:pPr>
            <a:r>
              <a:rPr lang="en-US" sz="6498">
                <a:solidFill>
                  <a:srgbClr val="022135"/>
                </a:solidFill>
                <a:latin typeface="Eastman Condensed Bold"/>
                <a:ea typeface="Eastman Condensed Bold"/>
                <a:cs typeface="Eastman Condensed Bold"/>
                <a:sym typeface="Eastman Condensed Bold"/>
              </a:rPr>
              <a:t>TUJUAN ARSITEKTUR</a:t>
            </a:r>
          </a:p>
        </p:txBody>
      </p:sp>
      <p:sp>
        <p:nvSpPr>
          <p:cNvPr name="TextBox 32" id="32"/>
          <p:cNvSpPr txBox="true"/>
          <p:nvPr/>
        </p:nvSpPr>
        <p:spPr>
          <a:xfrm rot="0">
            <a:off x="8246553" y="3560255"/>
            <a:ext cx="8846956" cy="1562075"/>
          </a:xfrm>
          <a:prstGeom prst="rect">
            <a:avLst/>
          </a:prstGeom>
        </p:spPr>
        <p:txBody>
          <a:bodyPr anchor="t" rtlCol="false" tIns="0" lIns="0" bIns="0" rIns="0">
            <a:spAutoFit/>
          </a:bodyPr>
          <a:lstStyle/>
          <a:p>
            <a:pPr algn="just">
              <a:lnSpc>
                <a:spcPts val="4198"/>
              </a:lnSpc>
            </a:pPr>
            <a:r>
              <a:rPr lang="en-US" sz="2999">
                <a:solidFill>
                  <a:srgbClr val="022135"/>
                </a:solidFill>
                <a:latin typeface="Cloud"/>
                <a:ea typeface="Cloud"/>
                <a:cs typeface="Cloud"/>
                <a:sym typeface="Cloud"/>
              </a:rPr>
              <a:t>M</a:t>
            </a:r>
            <a:r>
              <a:rPr lang="en-US" sz="2999">
                <a:solidFill>
                  <a:srgbClr val="022135"/>
                </a:solidFill>
                <a:latin typeface="Cloud"/>
                <a:ea typeface="Cloud"/>
                <a:cs typeface="Cloud"/>
                <a:sym typeface="Cloud"/>
              </a:rPr>
              <a:t>engelola informasi yang dikumpulkan oleh perangkat IoT sehingga dapat dianalisis atau diproses sesuai kebutuhan. </a:t>
            </a:r>
          </a:p>
        </p:txBody>
      </p:sp>
      <p:sp>
        <p:nvSpPr>
          <p:cNvPr name="TextBox 33" id="33"/>
          <p:cNvSpPr txBox="true"/>
          <p:nvPr/>
        </p:nvSpPr>
        <p:spPr>
          <a:xfrm rot="0">
            <a:off x="8246553" y="6384181"/>
            <a:ext cx="8846956" cy="1628775"/>
          </a:xfrm>
          <a:prstGeom prst="rect">
            <a:avLst/>
          </a:prstGeom>
        </p:spPr>
        <p:txBody>
          <a:bodyPr anchor="t" rtlCol="false" tIns="0" lIns="0" bIns="0" rIns="0">
            <a:spAutoFit/>
          </a:bodyPr>
          <a:lstStyle/>
          <a:p>
            <a:pPr algn="just">
              <a:lnSpc>
                <a:spcPts val="4198"/>
              </a:lnSpc>
            </a:pPr>
            <a:r>
              <a:rPr lang="en-US" sz="2999">
                <a:solidFill>
                  <a:srgbClr val="022135"/>
                </a:solidFill>
                <a:latin typeface="Public Sans"/>
                <a:ea typeface="Public Sans"/>
                <a:cs typeface="Public Sans"/>
                <a:sym typeface="Public Sans"/>
              </a:rPr>
              <a:t>Perangkat, sensor, dan infrastruktur jaringan semuanya harus bekerja sama agar komunikasi berjalan dengan sukses.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sp>
        <p:nvSpPr>
          <p:cNvPr name="Freeform 4" id="4"/>
          <p:cNvSpPr/>
          <p:nvPr/>
        </p:nvSpPr>
        <p:spPr>
          <a:xfrm flipH="false" flipV="false" rot="0">
            <a:off x="11409671" y="-855537"/>
            <a:ext cx="11699258" cy="11699258"/>
          </a:xfrm>
          <a:custGeom>
            <a:avLst/>
            <a:gdLst/>
            <a:ahLst/>
            <a:cxnLst/>
            <a:rect r="r" b="b" t="t" l="l"/>
            <a:pathLst>
              <a:path h="11699258" w="11699258">
                <a:moveTo>
                  <a:pt x="0" y="0"/>
                </a:moveTo>
                <a:lnTo>
                  <a:pt x="11699258" y="0"/>
                </a:lnTo>
                <a:lnTo>
                  <a:pt x="11699258" y="11699258"/>
                </a:lnTo>
                <a:lnTo>
                  <a:pt x="0" y="1169925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0">
            <a:off x="10172700" y="2749795"/>
            <a:ext cx="8115300" cy="6049829"/>
            <a:chOff x="0" y="0"/>
            <a:chExt cx="14638238" cy="10912577"/>
          </a:xfrm>
        </p:grpSpPr>
        <p:sp>
          <p:nvSpPr>
            <p:cNvPr name="Freeform 6" id="6"/>
            <p:cNvSpPr/>
            <p:nvPr/>
          </p:nvSpPr>
          <p:spPr>
            <a:xfrm flipH="false" flipV="false" rot="0">
              <a:off x="0" y="0"/>
              <a:ext cx="14638289" cy="10912602"/>
            </a:xfrm>
            <a:custGeom>
              <a:avLst/>
              <a:gdLst/>
              <a:ahLst/>
              <a:cxnLst/>
              <a:rect r="r" b="b" t="t" l="l"/>
              <a:pathLst>
                <a:path h="10912602" w="14638289">
                  <a:moveTo>
                    <a:pt x="0" y="0"/>
                  </a:moveTo>
                  <a:lnTo>
                    <a:pt x="14638289" y="0"/>
                  </a:lnTo>
                  <a:lnTo>
                    <a:pt x="14638289" y="10912602"/>
                  </a:lnTo>
                  <a:lnTo>
                    <a:pt x="0" y="10912602"/>
                  </a:lnTo>
                  <a:lnTo>
                    <a:pt x="0" y="0"/>
                  </a:lnTo>
                  <a:close/>
                </a:path>
              </a:pathLst>
            </a:custGeom>
            <a:blipFill>
              <a:blip r:embed="rId5"/>
              <a:stretch>
                <a:fillRect l="-1343" t="0" r="-1343" b="0"/>
              </a:stretch>
            </a:blipFill>
          </p:spPr>
        </p:sp>
      </p:grpSp>
      <p:grpSp>
        <p:nvGrpSpPr>
          <p:cNvPr name="Group 7" id="7"/>
          <p:cNvGrpSpPr/>
          <p:nvPr/>
        </p:nvGrpSpPr>
        <p:grpSpPr>
          <a:xfrm rot="0">
            <a:off x="13745119" y="7351938"/>
            <a:ext cx="984559" cy="967329"/>
            <a:chOff x="0" y="0"/>
            <a:chExt cx="1312745" cy="1289772"/>
          </a:xfrm>
        </p:grpSpPr>
        <p:sp>
          <p:nvSpPr>
            <p:cNvPr name="Freeform 8" id="8"/>
            <p:cNvSpPr/>
            <p:nvPr/>
          </p:nvSpPr>
          <p:spPr>
            <a:xfrm flipH="false" flipV="false" rot="0">
              <a:off x="0" y="0"/>
              <a:ext cx="1312799" cy="1289812"/>
            </a:xfrm>
            <a:custGeom>
              <a:avLst/>
              <a:gdLst/>
              <a:ahLst/>
              <a:cxnLst/>
              <a:rect r="r" b="b" t="t" l="l"/>
              <a:pathLst>
                <a:path h="1289812" w="1312799">
                  <a:moveTo>
                    <a:pt x="0" y="0"/>
                  </a:moveTo>
                  <a:lnTo>
                    <a:pt x="1312799" y="0"/>
                  </a:lnTo>
                  <a:lnTo>
                    <a:pt x="1312799" y="1289812"/>
                  </a:lnTo>
                  <a:lnTo>
                    <a:pt x="0" y="1289812"/>
                  </a:lnTo>
                  <a:lnTo>
                    <a:pt x="0" y="0"/>
                  </a:lnTo>
                  <a:close/>
                </a:path>
              </a:pathLst>
            </a:custGeom>
            <a:blipFill>
              <a:blip r:embed="rId6"/>
              <a:stretch>
                <a:fillRect l="-88" t="0" r="-84" b="3"/>
              </a:stretch>
            </a:blipFill>
          </p:spPr>
        </p:sp>
      </p:grpSp>
      <p:grpSp>
        <p:nvGrpSpPr>
          <p:cNvPr name="Group 9" id="9"/>
          <p:cNvGrpSpPr/>
          <p:nvPr/>
        </p:nvGrpSpPr>
        <p:grpSpPr>
          <a:xfrm rot="0">
            <a:off x="1028700" y="9108289"/>
            <a:ext cx="1813321" cy="300022"/>
            <a:chOff x="0" y="0"/>
            <a:chExt cx="2417761" cy="400029"/>
          </a:xfrm>
        </p:grpSpPr>
        <p:sp>
          <p:nvSpPr>
            <p:cNvPr name="Freeform 10" id="10"/>
            <p:cNvSpPr/>
            <p:nvPr/>
          </p:nvSpPr>
          <p:spPr>
            <a:xfrm flipH="false" flipV="false" rot="0">
              <a:off x="0" y="0"/>
              <a:ext cx="2417699" cy="400050"/>
            </a:xfrm>
            <a:custGeom>
              <a:avLst/>
              <a:gdLst/>
              <a:ahLst/>
              <a:cxnLst/>
              <a:rect r="r" b="b" t="t" l="l"/>
              <a:pathLst>
                <a:path h="400050" w="2417699">
                  <a:moveTo>
                    <a:pt x="0" y="0"/>
                  </a:moveTo>
                  <a:lnTo>
                    <a:pt x="2417699" y="0"/>
                  </a:lnTo>
                  <a:lnTo>
                    <a:pt x="2417699" y="400050"/>
                  </a:lnTo>
                  <a:lnTo>
                    <a:pt x="0" y="400050"/>
                  </a:lnTo>
                  <a:lnTo>
                    <a:pt x="0" y="0"/>
                  </a:lnTo>
                  <a:close/>
                </a:path>
              </a:pathLst>
            </a:custGeom>
            <a:blipFill>
              <a:blip r:embed="rId7"/>
              <a:stretch>
                <a:fillRect l="0" t="-2212" r="-2" b="-2206"/>
              </a:stretch>
            </a:blipFill>
          </p:spPr>
        </p:sp>
      </p:grpSp>
      <p:grpSp>
        <p:nvGrpSpPr>
          <p:cNvPr name="Group 11" id="11"/>
          <p:cNvGrpSpPr/>
          <p:nvPr/>
        </p:nvGrpSpPr>
        <p:grpSpPr>
          <a:xfrm rot="0">
            <a:off x="-1757558" y="-2091297"/>
            <a:ext cx="3268873" cy="3344116"/>
            <a:chOff x="0" y="0"/>
            <a:chExt cx="4358497" cy="4458821"/>
          </a:xfrm>
        </p:grpSpPr>
        <p:sp>
          <p:nvSpPr>
            <p:cNvPr name="Freeform 12" id="12"/>
            <p:cNvSpPr/>
            <p:nvPr/>
          </p:nvSpPr>
          <p:spPr>
            <a:xfrm flipH="false" flipV="false" rot="0">
              <a:off x="0" y="0"/>
              <a:ext cx="4358513" cy="4458843"/>
            </a:xfrm>
            <a:custGeom>
              <a:avLst/>
              <a:gdLst/>
              <a:ahLst/>
              <a:cxnLst/>
              <a:rect r="r" b="b" t="t" l="l"/>
              <a:pathLst>
                <a:path h="4458843" w="4358513">
                  <a:moveTo>
                    <a:pt x="0" y="0"/>
                  </a:moveTo>
                  <a:lnTo>
                    <a:pt x="4358513" y="0"/>
                  </a:lnTo>
                  <a:lnTo>
                    <a:pt x="4358513" y="4458843"/>
                  </a:lnTo>
                  <a:lnTo>
                    <a:pt x="0" y="4458843"/>
                  </a:lnTo>
                  <a:lnTo>
                    <a:pt x="0" y="0"/>
                  </a:lnTo>
                  <a:close/>
                </a:path>
              </a:pathLst>
            </a:custGeom>
            <a:blipFill>
              <a:blip r:embed="rId8"/>
              <a:stretch>
                <a:fillRect l="0" t="-11" r="0" b="-11"/>
              </a:stretch>
            </a:blipFill>
          </p:spPr>
        </p:sp>
      </p:grpSp>
      <p:grpSp>
        <p:nvGrpSpPr>
          <p:cNvPr name="Group 13" id="13"/>
          <p:cNvGrpSpPr/>
          <p:nvPr/>
        </p:nvGrpSpPr>
        <p:grpSpPr>
          <a:xfrm rot="0">
            <a:off x="15852484" y="8229600"/>
            <a:ext cx="4022217" cy="4114800"/>
            <a:chOff x="0" y="0"/>
            <a:chExt cx="5362956" cy="5486400"/>
          </a:xfrm>
        </p:grpSpPr>
        <p:sp>
          <p:nvSpPr>
            <p:cNvPr name="Freeform 14" id="14"/>
            <p:cNvSpPr/>
            <p:nvPr/>
          </p:nvSpPr>
          <p:spPr>
            <a:xfrm flipH="false" flipV="false" rot="0">
              <a:off x="0" y="0"/>
              <a:ext cx="5362956" cy="5486400"/>
            </a:xfrm>
            <a:custGeom>
              <a:avLst/>
              <a:gdLst/>
              <a:ahLst/>
              <a:cxnLst/>
              <a:rect r="r" b="b" t="t" l="l"/>
              <a:pathLst>
                <a:path h="5486400" w="5362956">
                  <a:moveTo>
                    <a:pt x="0" y="0"/>
                  </a:moveTo>
                  <a:lnTo>
                    <a:pt x="5362956" y="0"/>
                  </a:lnTo>
                  <a:lnTo>
                    <a:pt x="5362956" y="5486400"/>
                  </a:lnTo>
                  <a:lnTo>
                    <a:pt x="0" y="5486400"/>
                  </a:lnTo>
                  <a:lnTo>
                    <a:pt x="0" y="0"/>
                  </a:lnTo>
                  <a:close/>
                </a:path>
              </a:pathLst>
            </a:custGeom>
            <a:blipFill>
              <a:blip r:embed="rId8"/>
              <a:stretch>
                <a:fillRect l="-85" t="0" r="-85" b="0"/>
              </a:stretch>
            </a:blipFill>
          </p:spPr>
        </p:sp>
      </p:grpSp>
      <p:grpSp>
        <p:nvGrpSpPr>
          <p:cNvPr name="Group 15" id="15"/>
          <p:cNvGrpSpPr/>
          <p:nvPr/>
        </p:nvGrpSpPr>
        <p:grpSpPr>
          <a:xfrm rot="0">
            <a:off x="10682146" y="4266567"/>
            <a:ext cx="1455050" cy="1455050"/>
            <a:chOff x="0" y="0"/>
            <a:chExt cx="1940067" cy="1940067"/>
          </a:xfrm>
        </p:grpSpPr>
        <p:sp>
          <p:nvSpPr>
            <p:cNvPr name="Freeform 16" id="16"/>
            <p:cNvSpPr/>
            <p:nvPr/>
          </p:nvSpPr>
          <p:spPr>
            <a:xfrm flipH="false" flipV="false" rot="0">
              <a:off x="0" y="0"/>
              <a:ext cx="1940052" cy="1940052"/>
            </a:xfrm>
            <a:custGeom>
              <a:avLst/>
              <a:gdLst/>
              <a:ahLst/>
              <a:cxnLst/>
              <a:rect r="r" b="b" t="t" l="l"/>
              <a:pathLst>
                <a:path h="1940052" w="1940052">
                  <a:moveTo>
                    <a:pt x="0" y="0"/>
                  </a:moveTo>
                  <a:lnTo>
                    <a:pt x="1940052" y="0"/>
                  </a:lnTo>
                  <a:lnTo>
                    <a:pt x="1940052" y="1940052"/>
                  </a:lnTo>
                  <a:lnTo>
                    <a:pt x="0" y="1940052"/>
                  </a:lnTo>
                  <a:lnTo>
                    <a:pt x="0" y="0"/>
                  </a:lnTo>
                  <a:close/>
                </a:path>
              </a:pathLst>
            </a:custGeom>
            <a:blipFill>
              <a:blip r:embed="rId9"/>
              <a:stretch>
                <a:fillRect l="0" t="0" r="0" b="0"/>
              </a:stretch>
            </a:blipFill>
          </p:spPr>
        </p:sp>
      </p:grpSp>
      <p:sp>
        <p:nvSpPr>
          <p:cNvPr name="Freeform 17" id="17"/>
          <p:cNvSpPr/>
          <p:nvPr/>
        </p:nvSpPr>
        <p:spPr>
          <a:xfrm flipH="false" flipV="false" rot="0">
            <a:off x="-394240" y="-94077"/>
            <a:ext cx="4558185" cy="1593145"/>
          </a:xfrm>
          <a:custGeom>
            <a:avLst/>
            <a:gdLst/>
            <a:ahLst/>
            <a:cxnLst/>
            <a:rect r="r" b="b" t="t" l="l"/>
            <a:pathLst>
              <a:path h="1593145" w="4558185">
                <a:moveTo>
                  <a:pt x="0" y="0"/>
                </a:moveTo>
                <a:lnTo>
                  <a:pt x="4558185" y="0"/>
                </a:lnTo>
                <a:lnTo>
                  <a:pt x="4558185" y="1593145"/>
                </a:lnTo>
                <a:lnTo>
                  <a:pt x="0" y="159314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18" id="18"/>
          <p:cNvGrpSpPr/>
          <p:nvPr/>
        </p:nvGrpSpPr>
        <p:grpSpPr>
          <a:xfrm rot="0">
            <a:off x="467676" y="722519"/>
            <a:ext cx="1421058" cy="606553"/>
            <a:chOff x="0" y="0"/>
            <a:chExt cx="1894744" cy="808737"/>
          </a:xfrm>
        </p:grpSpPr>
        <p:sp>
          <p:nvSpPr>
            <p:cNvPr name="Freeform 19" id="19"/>
            <p:cNvSpPr/>
            <p:nvPr/>
          </p:nvSpPr>
          <p:spPr>
            <a:xfrm flipH="false" flipV="false" rot="0">
              <a:off x="0" y="0"/>
              <a:ext cx="1894713" cy="808736"/>
            </a:xfrm>
            <a:custGeom>
              <a:avLst/>
              <a:gdLst/>
              <a:ahLst/>
              <a:cxnLst/>
              <a:rect r="r" b="b" t="t" l="l"/>
              <a:pathLst>
                <a:path h="808736" w="1894713">
                  <a:moveTo>
                    <a:pt x="0" y="0"/>
                  </a:moveTo>
                  <a:lnTo>
                    <a:pt x="1894713" y="0"/>
                  </a:lnTo>
                  <a:lnTo>
                    <a:pt x="1894713" y="808736"/>
                  </a:lnTo>
                  <a:lnTo>
                    <a:pt x="0" y="808736"/>
                  </a:lnTo>
                  <a:lnTo>
                    <a:pt x="0" y="0"/>
                  </a:lnTo>
                  <a:close/>
                </a:path>
              </a:pathLst>
            </a:custGeom>
            <a:blipFill>
              <a:blip r:embed="rId12"/>
              <a:stretch>
                <a:fillRect l="-944" t="0" r="-946" b="0"/>
              </a:stretch>
            </a:blipFill>
          </p:spPr>
        </p:sp>
      </p:grpSp>
      <p:grpSp>
        <p:nvGrpSpPr>
          <p:cNvPr name="Group 20" id="20"/>
          <p:cNvGrpSpPr/>
          <p:nvPr/>
        </p:nvGrpSpPr>
        <p:grpSpPr>
          <a:xfrm rot="0">
            <a:off x="2127324" y="682364"/>
            <a:ext cx="678920" cy="694317"/>
            <a:chOff x="0" y="0"/>
            <a:chExt cx="905227" cy="925756"/>
          </a:xfrm>
        </p:grpSpPr>
        <p:sp>
          <p:nvSpPr>
            <p:cNvPr name="Freeform 21" id="21"/>
            <p:cNvSpPr/>
            <p:nvPr/>
          </p:nvSpPr>
          <p:spPr>
            <a:xfrm flipH="false" flipV="false" rot="0">
              <a:off x="0" y="0"/>
              <a:ext cx="905256" cy="925703"/>
            </a:xfrm>
            <a:custGeom>
              <a:avLst/>
              <a:gdLst/>
              <a:ahLst/>
              <a:cxnLst/>
              <a:rect r="r" b="b" t="t" l="l"/>
              <a:pathLst>
                <a:path h="925703" w="905256">
                  <a:moveTo>
                    <a:pt x="0" y="0"/>
                  </a:moveTo>
                  <a:lnTo>
                    <a:pt x="905256" y="0"/>
                  </a:lnTo>
                  <a:lnTo>
                    <a:pt x="905256" y="925703"/>
                  </a:lnTo>
                  <a:lnTo>
                    <a:pt x="0" y="925703"/>
                  </a:lnTo>
                  <a:lnTo>
                    <a:pt x="0" y="0"/>
                  </a:lnTo>
                  <a:close/>
                </a:path>
              </a:pathLst>
            </a:custGeom>
            <a:blipFill>
              <a:blip r:embed="rId13"/>
              <a:stretch>
                <a:fillRect l="-1133" t="0" r="-1130" b="-5"/>
              </a:stretch>
            </a:blipFill>
          </p:spPr>
        </p:sp>
      </p:grpSp>
      <p:grpSp>
        <p:nvGrpSpPr>
          <p:cNvPr name="Group 22" id="22"/>
          <p:cNvGrpSpPr/>
          <p:nvPr/>
        </p:nvGrpSpPr>
        <p:grpSpPr>
          <a:xfrm rot="0">
            <a:off x="3044835" y="642209"/>
            <a:ext cx="819282" cy="767174"/>
            <a:chOff x="0" y="0"/>
            <a:chExt cx="1092376" cy="1022899"/>
          </a:xfrm>
        </p:grpSpPr>
        <p:sp>
          <p:nvSpPr>
            <p:cNvPr name="Freeform 23" id="23"/>
            <p:cNvSpPr/>
            <p:nvPr/>
          </p:nvSpPr>
          <p:spPr>
            <a:xfrm flipH="false" flipV="false" rot="0">
              <a:off x="0" y="0"/>
              <a:ext cx="1092327" cy="1022858"/>
            </a:xfrm>
            <a:custGeom>
              <a:avLst/>
              <a:gdLst/>
              <a:ahLst/>
              <a:cxnLst/>
              <a:rect r="r" b="b" t="t" l="l"/>
              <a:pathLst>
                <a:path h="1022858" w="1092327">
                  <a:moveTo>
                    <a:pt x="0" y="0"/>
                  </a:moveTo>
                  <a:lnTo>
                    <a:pt x="1092327" y="0"/>
                  </a:lnTo>
                  <a:lnTo>
                    <a:pt x="1092327" y="1022858"/>
                  </a:lnTo>
                  <a:lnTo>
                    <a:pt x="0" y="1022858"/>
                  </a:lnTo>
                  <a:lnTo>
                    <a:pt x="0" y="0"/>
                  </a:lnTo>
                  <a:close/>
                </a:path>
              </a:pathLst>
            </a:custGeom>
            <a:blipFill>
              <a:blip r:embed="rId14"/>
              <a:stretch>
                <a:fillRect l="-14902" t="0" r="-14907" b="-4"/>
              </a:stretch>
            </a:blipFill>
          </p:spPr>
        </p:sp>
      </p:grpSp>
      <p:sp>
        <p:nvSpPr>
          <p:cNvPr name="TextBox 24" id="24"/>
          <p:cNvSpPr txBox="true"/>
          <p:nvPr/>
        </p:nvSpPr>
        <p:spPr>
          <a:xfrm rot="0">
            <a:off x="1028700" y="2030658"/>
            <a:ext cx="8672330" cy="1552575"/>
          </a:xfrm>
          <a:prstGeom prst="rect">
            <a:avLst/>
          </a:prstGeom>
        </p:spPr>
        <p:txBody>
          <a:bodyPr anchor="t" rtlCol="false" tIns="0" lIns="0" bIns="0" rIns="0">
            <a:spAutoFit/>
          </a:bodyPr>
          <a:lstStyle/>
          <a:p>
            <a:pPr algn="ctr">
              <a:lnSpc>
                <a:spcPts val="5999"/>
              </a:lnSpc>
            </a:pPr>
            <a:r>
              <a:rPr lang="en-US" sz="6000">
                <a:solidFill>
                  <a:srgbClr val="013049"/>
                </a:solidFill>
                <a:latin typeface="Eastman Condensed Bold"/>
                <a:ea typeface="Eastman Condensed Bold"/>
                <a:cs typeface="Eastman Condensed Bold"/>
                <a:sym typeface="Eastman Condensed Bold"/>
              </a:rPr>
              <a:t>ARSITEKTUR</a:t>
            </a:r>
          </a:p>
          <a:p>
            <a:pPr algn="ctr">
              <a:lnSpc>
                <a:spcPts val="6000"/>
              </a:lnSpc>
            </a:pPr>
            <a:r>
              <a:rPr lang="en-US" sz="6000">
                <a:solidFill>
                  <a:srgbClr val="013049"/>
                </a:solidFill>
                <a:latin typeface="Eastman Condensed Bold"/>
                <a:ea typeface="Eastman Condensed Bold"/>
                <a:cs typeface="Eastman Condensed Bold"/>
                <a:sym typeface="Eastman Condensed Bold"/>
              </a:rPr>
              <a:t>INTERNET OF THINGS (IOT) </a:t>
            </a:r>
          </a:p>
        </p:txBody>
      </p:sp>
      <p:sp>
        <p:nvSpPr>
          <p:cNvPr name="TextBox 25" id="25"/>
          <p:cNvSpPr txBox="true"/>
          <p:nvPr/>
        </p:nvSpPr>
        <p:spPr>
          <a:xfrm rot="0">
            <a:off x="1226989" y="3935658"/>
            <a:ext cx="8275753" cy="4481195"/>
          </a:xfrm>
          <a:prstGeom prst="rect">
            <a:avLst/>
          </a:prstGeom>
        </p:spPr>
        <p:txBody>
          <a:bodyPr anchor="t" rtlCol="false" tIns="0" lIns="0" bIns="0" rIns="0">
            <a:spAutoFit/>
          </a:bodyPr>
          <a:lstStyle/>
          <a:p>
            <a:pPr algn="just">
              <a:lnSpc>
                <a:spcPts val="4480"/>
              </a:lnSpc>
            </a:pPr>
            <a:r>
              <a:rPr lang="en-US" sz="3200">
                <a:solidFill>
                  <a:srgbClr val="022135"/>
                </a:solidFill>
                <a:latin typeface="Cloud"/>
                <a:ea typeface="Cloud"/>
                <a:cs typeface="Cloud"/>
                <a:sym typeface="Cloud"/>
              </a:rPr>
              <a:t>Keberhasilan implementasi IoT bergantung pada arsitektur IoT yang terdefinisi dengan baik yang memungkinkan beragam komponen untuk berinteraksi dan beroperasi tanpa masala hdengan tetap meningkatkan skala, tetap kompatibel, dan meningkatkan keamanan.</a:t>
            </a:r>
          </a:p>
          <a:p>
            <a:pPr algn="just">
              <a:lnSpc>
                <a:spcPts val="4480"/>
              </a:lnSpc>
            </a:pPr>
          </a:p>
        </p:txBody>
      </p:sp>
      <p:sp>
        <p:nvSpPr>
          <p:cNvPr name="TextBox 26" id="26"/>
          <p:cNvSpPr txBox="true"/>
          <p:nvPr/>
        </p:nvSpPr>
        <p:spPr>
          <a:xfrm rot="0">
            <a:off x="11976923" y="9136864"/>
            <a:ext cx="4520952" cy="269875"/>
          </a:xfrm>
          <a:prstGeom prst="rect">
            <a:avLst/>
          </a:prstGeom>
        </p:spPr>
        <p:txBody>
          <a:bodyPr anchor="t" rtlCol="false" tIns="0" lIns="0" bIns="0" rIns="0">
            <a:spAutoFit/>
          </a:bodyPr>
          <a:lstStyle/>
          <a:p>
            <a:pPr algn="ctr">
              <a:lnSpc>
                <a:spcPts val="2000"/>
              </a:lnSpc>
              <a:spcBef>
                <a:spcPct val="0"/>
              </a:spcBef>
            </a:pPr>
            <a:r>
              <a:rPr lang="en-US" sz="2000">
                <a:solidFill>
                  <a:srgbClr val="000000"/>
                </a:solidFill>
                <a:latin typeface="Cloud Bold Italics"/>
                <a:ea typeface="Cloud Bold Italics"/>
                <a:cs typeface="Cloud Bold Italics"/>
                <a:sym typeface="Cloud Bold Italics"/>
              </a:rPr>
              <a:t>Sumber: The Era of Internet of Things)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15708" y="-231613"/>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7100094" y="2412248"/>
            <a:ext cx="4087811" cy="66675"/>
            <a:chOff x="0" y="0"/>
            <a:chExt cx="5450415" cy="88900"/>
          </a:xfrm>
        </p:grpSpPr>
        <p:sp>
          <p:nvSpPr>
            <p:cNvPr name="Freeform 5" id="5"/>
            <p:cNvSpPr/>
            <p:nvPr/>
          </p:nvSpPr>
          <p:spPr>
            <a:xfrm flipH="false" flipV="false" rot="0">
              <a:off x="44450" y="0"/>
              <a:ext cx="5361559" cy="88900"/>
            </a:xfrm>
            <a:custGeom>
              <a:avLst/>
              <a:gdLst/>
              <a:ahLst/>
              <a:cxnLst/>
              <a:rect r="r" b="b" t="t" l="l"/>
              <a:pathLst>
                <a:path h="88900" w="5361559">
                  <a:moveTo>
                    <a:pt x="0" y="0"/>
                  </a:moveTo>
                  <a:lnTo>
                    <a:pt x="5361559" y="0"/>
                  </a:lnTo>
                  <a:lnTo>
                    <a:pt x="5361559" y="88900"/>
                  </a:lnTo>
                  <a:lnTo>
                    <a:pt x="0" y="88900"/>
                  </a:lnTo>
                  <a:close/>
                </a:path>
              </a:pathLst>
            </a:custGeom>
            <a:solidFill>
              <a:srgbClr val="FDB813"/>
            </a:solidFill>
          </p:spPr>
        </p:sp>
      </p:grpSp>
      <p:sp>
        <p:nvSpPr>
          <p:cNvPr name="Freeform 6" id="6"/>
          <p:cNvSpPr/>
          <p:nvPr/>
        </p:nvSpPr>
        <p:spPr>
          <a:xfrm flipH="false" flipV="false" rot="0">
            <a:off x="-171317" y="9233358"/>
            <a:ext cx="19683299" cy="3230761"/>
          </a:xfrm>
          <a:custGeom>
            <a:avLst/>
            <a:gdLst/>
            <a:ahLst/>
            <a:cxnLst/>
            <a:rect r="r" b="b" t="t" l="l"/>
            <a:pathLst>
              <a:path h="3230761" w="19683299">
                <a:moveTo>
                  <a:pt x="0" y="0"/>
                </a:moveTo>
                <a:lnTo>
                  <a:pt x="19683299" y="0"/>
                </a:lnTo>
                <a:lnTo>
                  <a:pt x="19683299" y="3230761"/>
                </a:lnTo>
                <a:lnTo>
                  <a:pt x="0" y="323076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7" id="7"/>
          <p:cNvGrpSpPr/>
          <p:nvPr/>
        </p:nvGrpSpPr>
        <p:grpSpPr>
          <a:xfrm rot="0">
            <a:off x="-2011109" y="-2057400"/>
            <a:ext cx="4022217" cy="4114800"/>
            <a:chOff x="0" y="0"/>
            <a:chExt cx="5362956" cy="5486400"/>
          </a:xfrm>
        </p:grpSpPr>
        <p:sp>
          <p:nvSpPr>
            <p:cNvPr name="Freeform 8" id="8"/>
            <p:cNvSpPr/>
            <p:nvPr/>
          </p:nvSpPr>
          <p:spPr>
            <a:xfrm flipH="false" flipV="false" rot="0">
              <a:off x="0" y="0"/>
              <a:ext cx="5362956" cy="5486400"/>
            </a:xfrm>
            <a:custGeom>
              <a:avLst/>
              <a:gdLst/>
              <a:ahLst/>
              <a:cxnLst/>
              <a:rect r="r" b="b" t="t" l="l"/>
              <a:pathLst>
                <a:path h="5486400" w="5362956">
                  <a:moveTo>
                    <a:pt x="0" y="0"/>
                  </a:moveTo>
                  <a:lnTo>
                    <a:pt x="5362956" y="0"/>
                  </a:lnTo>
                  <a:lnTo>
                    <a:pt x="5362956" y="5486400"/>
                  </a:lnTo>
                  <a:lnTo>
                    <a:pt x="0" y="5486400"/>
                  </a:lnTo>
                  <a:lnTo>
                    <a:pt x="0" y="0"/>
                  </a:lnTo>
                  <a:close/>
                </a:path>
              </a:pathLst>
            </a:custGeom>
            <a:blipFill>
              <a:blip r:embed="rId5"/>
              <a:stretch>
                <a:fillRect l="-85" t="0" r="-85" b="0"/>
              </a:stretch>
            </a:blipFill>
          </p:spPr>
        </p:sp>
      </p:grpSp>
      <p:grpSp>
        <p:nvGrpSpPr>
          <p:cNvPr name="Group 9" id="9"/>
          <p:cNvGrpSpPr/>
          <p:nvPr/>
        </p:nvGrpSpPr>
        <p:grpSpPr>
          <a:xfrm rot="0">
            <a:off x="15658775" y="-2057400"/>
            <a:ext cx="4022217" cy="4114800"/>
            <a:chOff x="0" y="0"/>
            <a:chExt cx="5362956" cy="5486400"/>
          </a:xfrm>
        </p:grpSpPr>
        <p:sp>
          <p:nvSpPr>
            <p:cNvPr name="Freeform 10" id="10"/>
            <p:cNvSpPr/>
            <p:nvPr/>
          </p:nvSpPr>
          <p:spPr>
            <a:xfrm flipH="false" flipV="false" rot="0">
              <a:off x="0" y="0"/>
              <a:ext cx="5362956" cy="5486400"/>
            </a:xfrm>
            <a:custGeom>
              <a:avLst/>
              <a:gdLst/>
              <a:ahLst/>
              <a:cxnLst/>
              <a:rect r="r" b="b" t="t" l="l"/>
              <a:pathLst>
                <a:path h="5486400" w="5362956">
                  <a:moveTo>
                    <a:pt x="0" y="0"/>
                  </a:moveTo>
                  <a:lnTo>
                    <a:pt x="5362956" y="0"/>
                  </a:lnTo>
                  <a:lnTo>
                    <a:pt x="5362956" y="5486400"/>
                  </a:lnTo>
                  <a:lnTo>
                    <a:pt x="0" y="5486400"/>
                  </a:lnTo>
                  <a:lnTo>
                    <a:pt x="0" y="0"/>
                  </a:lnTo>
                  <a:close/>
                </a:path>
              </a:pathLst>
            </a:custGeom>
            <a:blipFill>
              <a:blip r:embed="rId5"/>
              <a:stretch>
                <a:fillRect l="-85" t="0" r="-85" b="0"/>
              </a:stretch>
            </a:blipFill>
          </p:spPr>
        </p:sp>
      </p:grpSp>
      <p:sp>
        <p:nvSpPr>
          <p:cNvPr name="Freeform 11" id="11"/>
          <p:cNvSpPr/>
          <p:nvPr/>
        </p:nvSpPr>
        <p:spPr>
          <a:xfrm flipH="false" flipV="false" rot="0">
            <a:off x="7084497" y="-355647"/>
            <a:ext cx="4119006" cy="1593145"/>
          </a:xfrm>
          <a:custGeom>
            <a:avLst/>
            <a:gdLst/>
            <a:ahLst/>
            <a:cxnLst/>
            <a:rect r="r" b="b" t="t" l="l"/>
            <a:pathLst>
              <a:path h="1593145" w="4119006">
                <a:moveTo>
                  <a:pt x="0" y="0"/>
                </a:moveTo>
                <a:lnTo>
                  <a:pt x="4119006" y="0"/>
                </a:lnTo>
                <a:lnTo>
                  <a:pt x="4119006" y="1593145"/>
                </a:lnTo>
                <a:lnTo>
                  <a:pt x="0" y="159314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2" id="12"/>
          <p:cNvGrpSpPr/>
          <p:nvPr/>
        </p:nvGrpSpPr>
        <p:grpSpPr>
          <a:xfrm rot="0">
            <a:off x="7507235" y="460949"/>
            <a:ext cx="1421058" cy="606553"/>
            <a:chOff x="0" y="0"/>
            <a:chExt cx="1894744" cy="808737"/>
          </a:xfrm>
        </p:grpSpPr>
        <p:sp>
          <p:nvSpPr>
            <p:cNvPr name="Freeform 13" id="13"/>
            <p:cNvSpPr/>
            <p:nvPr/>
          </p:nvSpPr>
          <p:spPr>
            <a:xfrm flipH="false" flipV="false" rot="0">
              <a:off x="0" y="0"/>
              <a:ext cx="1894713" cy="808736"/>
            </a:xfrm>
            <a:custGeom>
              <a:avLst/>
              <a:gdLst/>
              <a:ahLst/>
              <a:cxnLst/>
              <a:rect r="r" b="b" t="t" l="l"/>
              <a:pathLst>
                <a:path h="808736" w="1894713">
                  <a:moveTo>
                    <a:pt x="0" y="0"/>
                  </a:moveTo>
                  <a:lnTo>
                    <a:pt x="1894713" y="0"/>
                  </a:lnTo>
                  <a:lnTo>
                    <a:pt x="1894713" y="808736"/>
                  </a:lnTo>
                  <a:lnTo>
                    <a:pt x="0" y="808736"/>
                  </a:lnTo>
                  <a:lnTo>
                    <a:pt x="0" y="0"/>
                  </a:lnTo>
                  <a:close/>
                </a:path>
              </a:pathLst>
            </a:custGeom>
            <a:blipFill>
              <a:blip r:embed="rId8"/>
              <a:stretch>
                <a:fillRect l="-944" t="0" r="-946" b="0"/>
              </a:stretch>
            </a:blipFill>
          </p:spPr>
        </p:sp>
      </p:grpSp>
      <p:grpSp>
        <p:nvGrpSpPr>
          <p:cNvPr name="Group 14" id="14"/>
          <p:cNvGrpSpPr/>
          <p:nvPr/>
        </p:nvGrpSpPr>
        <p:grpSpPr>
          <a:xfrm rot="0">
            <a:off x="9166882" y="420794"/>
            <a:ext cx="678920" cy="694317"/>
            <a:chOff x="0" y="0"/>
            <a:chExt cx="905227" cy="925756"/>
          </a:xfrm>
        </p:grpSpPr>
        <p:sp>
          <p:nvSpPr>
            <p:cNvPr name="Freeform 15" id="15"/>
            <p:cNvSpPr/>
            <p:nvPr/>
          </p:nvSpPr>
          <p:spPr>
            <a:xfrm flipH="false" flipV="false" rot="0">
              <a:off x="0" y="0"/>
              <a:ext cx="905256" cy="925703"/>
            </a:xfrm>
            <a:custGeom>
              <a:avLst/>
              <a:gdLst/>
              <a:ahLst/>
              <a:cxnLst/>
              <a:rect r="r" b="b" t="t" l="l"/>
              <a:pathLst>
                <a:path h="925703" w="905256">
                  <a:moveTo>
                    <a:pt x="0" y="0"/>
                  </a:moveTo>
                  <a:lnTo>
                    <a:pt x="905256" y="0"/>
                  </a:lnTo>
                  <a:lnTo>
                    <a:pt x="905256" y="925703"/>
                  </a:lnTo>
                  <a:lnTo>
                    <a:pt x="0" y="925703"/>
                  </a:lnTo>
                  <a:lnTo>
                    <a:pt x="0" y="0"/>
                  </a:lnTo>
                  <a:close/>
                </a:path>
              </a:pathLst>
            </a:custGeom>
            <a:blipFill>
              <a:blip r:embed="rId9"/>
              <a:stretch>
                <a:fillRect l="-1133" t="0" r="-1130" b="-5"/>
              </a:stretch>
            </a:blipFill>
          </p:spPr>
        </p:sp>
      </p:grpSp>
      <p:grpSp>
        <p:nvGrpSpPr>
          <p:cNvPr name="Group 16" id="16"/>
          <p:cNvGrpSpPr/>
          <p:nvPr/>
        </p:nvGrpSpPr>
        <p:grpSpPr>
          <a:xfrm rot="0">
            <a:off x="10084394" y="380639"/>
            <a:ext cx="819282" cy="767174"/>
            <a:chOff x="0" y="0"/>
            <a:chExt cx="1092376" cy="1022899"/>
          </a:xfrm>
        </p:grpSpPr>
        <p:sp>
          <p:nvSpPr>
            <p:cNvPr name="Freeform 17" id="17"/>
            <p:cNvSpPr/>
            <p:nvPr/>
          </p:nvSpPr>
          <p:spPr>
            <a:xfrm flipH="false" flipV="false" rot="0">
              <a:off x="0" y="0"/>
              <a:ext cx="1092327" cy="1022858"/>
            </a:xfrm>
            <a:custGeom>
              <a:avLst/>
              <a:gdLst/>
              <a:ahLst/>
              <a:cxnLst/>
              <a:rect r="r" b="b" t="t" l="l"/>
              <a:pathLst>
                <a:path h="1022858" w="1092327">
                  <a:moveTo>
                    <a:pt x="0" y="0"/>
                  </a:moveTo>
                  <a:lnTo>
                    <a:pt x="1092327" y="0"/>
                  </a:lnTo>
                  <a:lnTo>
                    <a:pt x="1092327" y="1022858"/>
                  </a:lnTo>
                  <a:lnTo>
                    <a:pt x="0" y="1022858"/>
                  </a:lnTo>
                  <a:lnTo>
                    <a:pt x="0" y="0"/>
                  </a:lnTo>
                  <a:close/>
                </a:path>
              </a:pathLst>
            </a:custGeom>
            <a:blipFill>
              <a:blip r:embed="rId10"/>
              <a:stretch>
                <a:fillRect l="-14902" t="0" r="-14907" b="-4"/>
              </a:stretch>
            </a:blipFill>
          </p:spPr>
        </p:sp>
      </p:grpSp>
      <p:grpSp>
        <p:nvGrpSpPr>
          <p:cNvPr name="Group 18" id="18"/>
          <p:cNvGrpSpPr/>
          <p:nvPr/>
        </p:nvGrpSpPr>
        <p:grpSpPr>
          <a:xfrm rot="0">
            <a:off x="2301952" y="2871678"/>
            <a:ext cx="6092618" cy="1461696"/>
            <a:chOff x="0" y="0"/>
            <a:chExt cx="1604640" cy="384973"/>
          </a:xfrm>
        </p:grpSpPr>
        <p:sp>
          <p:nvSpPr>
            <p:cNvPr name="Freeform 19" id="19"/>
            <p:cNvSpPr/>
            <p:nvPr/>
          </p:nvSpPr>
          <p:spPr>
            <a:xfrm flipH="false" flipV="false" rot="0">
              <a:off x="0" y="0"/>
              <a:ext cx="1604640" cy="384973"/>
            </a:xfrm>
            <a:custGeom>
              <a:avLst/>
              <a:gdLst/>
              <a:ahLst/>
              <a:cxnLst/>
              <a:rect r="r" b="b" t="t" l="l"/>
              <a:pathLst>
                <a:path h="384973" w="1604640">
                  <a:moveTo>
                    <a:pt x="0" y="0"/>
                  </a:moveTo>
                  <a:lnTo>
                    <a:pt x="1604640" y="0"/>
                  </a:lnTo>
                  <a:lnTo>
                    <a:pt x="1604640" y="384973"/>
                  </a:lnTo>
                  <a:lnTo>
                    <a:pt x="0" y="384973"/>
                  </a:lnTo>
                  <a:close/>
                </a:path>
              </a:pathLst>
            </a:custGeom>
            <a:solidFill>
              <a:srgbClr val="013049"/>
            </a:solidFill>
          </p:spPr>
        </p:sp>
        <p:sp>
          <p:nvSpPr>
            <p:cNvPr name="TextBox 20" id="20"/>
            <p:cNvSpPr txBox="true"/>
            <p:nvPr/>
          </p:nvSpPr>
          <p:spPr>
            <a:xfrm>
              <a:off x="0" y="-57150"/>
              <a:ext cx="1604640" cy="442123"/>
            </a:xfrm>
            <a:prstGeom prst="rect">
              <a:avLst/>
            </a:prstGeom>
          </p:spPr>
          <p:txBody>
            <a:bodyPr anchor="ctr" rtlCol="false" tIns="50800" lIns="50800" bIns="50800" rIns="50800"/>
            <a:lstStyle/>
            <a:p>
              <a:pPr algn="ctr">
                <a:lnSpc>
                  <a:spcPts val="3498"/>
                </a:lnSpc>
              </a:pPr>
            </a:p>
          </p:txBody>
        </p:sp>
      </p:grpSp>
      <p:sp>
        <p:nvSpPr>
          <p:cNvPr name="TextBox 21" id="21"/>
          <p:cNvSpPr txBox="true"/>
          <p:nvPr/>
        </p:nvSpPr>
        <p:spPr>
          <a:xfrm rot="0">
            <a:off x="6317719" y="1472448"/>
            <a:ext cx="5652562" cy="809625"/>
          </a:xfrm>
          <a:prstGeom prst="rect">
            <a:avLst/>
          </a:prstGeom>
        </p:spPr>
        <p:txBody>
          <a:bodyPr anchor="t" rtlCol="false" tIns="0" lIns="0" bIns="0" rIns="0">
            <a:spAutoFit/>
          </a:bodyPr>
          <a:lstStyle/>
          <a:p>
            <a:pPr algn="ctr">
              <a:lnSpc>
                <a:spcPts val="6000"/>
              </a:lnSpc>
            </a:pPr>
            <a:r>
              <a:rPr lang="en-US" sz="6000">
                <a:solidFill>
                  <a:srgbClr val="013049"/>
                </a:solidFill>
                <a:latin typeface="Eastman Condensed Bold"/>
                <a:ea typeface="Eastman Condensed Bold"/>
                <a:cs typeface="Eastman Condensed Bold"/>
                <a:sym typeface="Eastman Condensed Bold"/>
              </a:rPr>
              <a:t>KOMPONEN</a:t>
            </a:r>
            <a:r>
              <a:rPr lang="en-US" sz="6000">
                <a:solidFill>
                  <a:srgbClr val="013049"/>
                </a:solidFill>
                <a:latin typeface="Eastman Condensed Bold"/>
                <a:ea typeface="Eastman Condensed Bold"/>
                <a:cs typeface="Eastman Condensed Bold"/>
                <a:sym typeface="Eastman Condensed Bold"/>
              </a:rPr>
              <a:t> IOT</a:t>
            </a:r>
          </a:p>
        </p:txBody>
      </p:sp>
      <p:sp>
        <p:nvSpPr>
          <p:cNvPr name="TextBox 22" id="22"/>
          <p:cNvSpPr txBox="true"/>
          <p:nvPr/>
        </p:nvSpPr>
        <p:spPr>
          <a:xfrm rot="0">
            <a:off x="2458448" y="3824056"/>
            <a:ext cx="6100294" cy="323215"/>
          </a:xfrm>
          <a:prstGeom prst="rect">
            <a:avLst/>
          </a:prstGeom>
        </p:spPr>
        <p:txBody>
          <a:bodyPr anchor="t" rtlCol="false" tIns="0" lIns="0" bIns="0" rIns="0">
            <a:spAutoFit/>
          </a:bodyPr>
          <a:lstStyle/>
          <a:p>
            <a:pPr algn="ctr">
              <a:lnSpc>
                <a:spcPts val="2660"/>
              </a:lnSpc>
            </a:pPr>
            <a:r>
              <a:rPr lang="en-US" sz="1900">
                <a:solidFill>
                  <a:srgbClr val="FFFFFF"/>
                </a:solidFill>
                <a:latin typeface="Public Sans"/>
                <a:ea typeface="Public Sans"/>
                <a:cs typeface="Public Sans"/>
                <a:sym typeface="Public Sans"/>
              </a:rPr>
              <a:t>Mellputi sensor, aktuator dan perangkat pintar</a:t>
            </a:r>
          </a:p>
        </p:txBody>
      </p:sp>
      <p:sp>
        <p:nvSpPr>
          <p:cNvPr name="Freeform 23" id="23"/>
          <p:cNvSpPr/>
          <p:nvPr/>
        </p:nvSpPr>
        <p:spPr>
          <a:xfrm flipH="false" flipV="false" rot="0">
            <a:off x="2301952" y="2831348"/>
            <a:ext cx="6092618" cy="909376"/>
          </a:xfrm>
          <a:custGeom>
            <a:avLst/>
            <a:gdLst/>
            <a:ahLst/>
            <a:cxnLst/>
            <a:rect r="r" b="b" t="t" l="l"/>
            <a:pathLst>
              <a:path h="909376" w="6092618">
                <a:moveTo>
                  <a:pt x="0" y="0"/>
                </a:moveTo>
                <a:lnTo>
                  <a:pt x="6092618" y="0"/>
                </a:lnTo>
                <a:lnTo>
                  <a:pt x="6092618" y="909377"/>
                </a:lnTo>
                <a:lnTo>
                  <a:pt x="0" y="90937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24" id="24"/>
          <p:cNvSpPr txBox="true"/>
          <p:nvPr/>
        </p:nvSpPr>
        <p:spPr>
          <a:xfrm rot="0">
            <a:off x="2656754" y="3041574"/>
            <a:ext cx="5487325" cy="431775"/>
          </a:xfrm>
          <a:prstGeom prst="rect">
            <a:avLst/>
          </a:prstGeom>
        </p:spPr>
        <p:txBody>
          <a:bodyPr anchor="t" rtlCol="false" tIns="0" lIns="0" bIns="0" rIns="0">
            <a:spAutoFit/>
          </a:bodyPr>
          <a:lstStyle/>
          <a:p>
            <a:pPr algn="ctr">
              <a:lnSpc>
                <a:spcPts val="3499"/>
              </a:lnSpc>
            </a:pPr>
            <a:r>
              <a:rPr lang="en-US" sz="2499">
                <a:solidFill>
                  <a:srgbClr val="000000"/>
                </a:solidFill>
                <a:latin typeface="Public Sans Bold"/>
                <a:ea typeface="Public Sans Bold"/>
                <a:cs typeface="Public Sans Bold"/>
                <a:sym typeface="Public Sans Bold"/>
              </a:rPr>
              <a:t>Perangkat (Things)</a:t>
            </a:r>
          </a:p>
        </p:txBody>
      </p:sp>
      <p:grpSp>
        <p:nvGrpSpPr>
          <p:cNvPr name="Group 25" id="25"/>
          <p:cNvGrpSpPr/>
          <p:nvPr/>
        </p:nvGrpSpPr>
        <p:grpSpPr>
          <a:xfrm rot="0">
            <a:off x="2301952" y="4497528"/>
            <a:ext cx="6092618" cy="1461696"/>
            <a:chOff x="0" y="0"/>
            <a:chExt cx="1604640" cy="384973"/>
          </a:xfrm>
        </p:grpSpPr>
        <p:sp>
          <p:nvSpPr>
            <p:cNvPr name="Freeform 26" id="26"/>
            <p:cNvSpPr/>
            <p:nvPr/>
          </p:nvSpPr>
          <p:spPr>
            <a:xfrm flipH="false" flipV="false" rot="0">
              <a:off x="0" y="0"/>
              <a:ext cx="1604640" cy="384973"/>
            </a:xfrm>
            <a:custGeom>
              <a:avLst/>
              <a:gdLst/>
              <a:ahLst/>
              <a:cxnLst/>
              <a:rect r="r" b="b" t="t" l="l"/>
              <a:pathLst>
                <a:path h="384973" w="1604640">
                  <a:moveTo>
                    <a:pt x="0" y="0"/>
                  </a:moveTo>
                  <a:lnTo>
                    <a:pt x="1604640" y="0"/>
                  </a:lnTo>
                  <a:lnTo>
                    <a:pt x="1604640" y="384973"/>
                  </a:lnTo>
                  <a:lnTo>
                    <a:pt x="0" y="384973"/>
                  </a:lnTo>
                  <a:close/>
                </a:path>
              </a:pathLst>
            </a:custGeom>
            <a:solidFill>
              <a:srgbClr val="013049"/>
            </a:solidFill>
          </p:spPr>
        </p:sp>
        <p:sp>
          <p:nvSpPr>
            <p:cNvPr name="TextBox 27" id="27"/>
            <p:cNvSpPr txBox="true"/>
            <p:nvPr/>
          </p:nvSpPr>
          <p:spPr>
            <a:xfrm>
              <a:off x="0" y="-57150"/>
              <a:ext cx="1604640" cy="442123"/>
            </a:xfrm>
            <a:prstGeom prst="rect">
              <a:avLst/>
            </a:prstGeom>
          </p:spPr>
          <p:txBody>
            <a:bodyPr anchor="ctr" rtlCol="false" tIns="50800" lIns="50800" bIns="50800" rIns="50800"/>
            <a:lstStyle/>
            <a:p>
              <a:pPr algn="ctr">
                <a:lnSpc>
                  <a:spcPts val="3498"/>
                </a:lnSpc>
              </a:pPr>
            </a:p>
          </p:txBody>
        </p:sp>
      </p:grpSp>
      <p:sp>
        <p:nvSpPr>
          <p:cNvPr name="TextBox 28" id="28"/>
          <p:cNvSpPr txBox="true"/>
          <p:nvPr/>
        </p:nvSpPr>
        <p:spPr>
          <a:xfrm rot="0">
            <a:off x="2458448" y="5449906"/>
            <a:ext cx="6100294" cy="323215"/>
          </a:xfrm>
          <a:prstGeom prst="rect">
            <a:avLst/>
          </a:prstGeom>
        </p:spPr>
        <p:txBody>
          <a:bodyPr anchor="t" rtlCol="false" tIns="0" lIns="0" bIns="0" rIns="0">
            <a:spAutoFit/>
          </a:bodyPr>
          <a:lstStyle/>
          <a:p>
            <a:pPr algn="ctr">
              <a:lnSpc>
                <a:spcPts val="2660"/>
              </a:lnSpc>
            </a:pPr>
            <a:r>
              <a:rPr lang="en-US" sz="1900">
                <a:solidFill>
                  <a:srgbClr val="FFFFFF"/>
                </a:solidFill>
                <a:latin typeface="Public Sans"/>
                <a:ea typeface="Public Sans"/>
                <a:cs typeface="Public Sans"/>
                <a:sym typeface="Public Sans"/>
              </a:rPr>
              <a:t>Mellputi protokol komunikasi dan gateway</a:t>
            </a:r>
          </a:p>
        </p:txBody>
      </p:sp>
      <p:sp>
        <p:nvSpPr>
          <p:cNvPr name="Freeform 29" id="29"/>
          <p:cNvSpPr/>
          <p:nvPr/>
        </p:nvSpPr>
        <p:spPr>
          <a:xfrm flipH="false" flipV="false" rot="0">
            <a:off x="2301952" y="4457198"/>
            <a:ext cx="6092618" cy="909376"/>
          </a:xfrm>
          <a:custGeom>
            <a:avLst/>
            <a:gdLst/>
            <a:ahLst/>
            <a:cxnLst/>
            <a:rect r="r" b="b" t="t" l="l"/>
            <a:pathLst>
              <a:path h="909376" w="6092618">
                <a:moveTo>
                  <a:pt x="0" y="0"/>
                </a:moveTo>
                <a:lnTo>
                  <a:pt x="6092618" y="0"/>
                </a:lnTo>
                <a:lnTo>
                  <a:pt x="6092618" y="909377"/>
                </a:lnTo>
                <a:lnTo>
                  <a:pt x="0" y="90937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30" id="30"/>
          <p:cNvSpPr txBox="true"/>
          <p:nvPr/>
        </p:nvSpPr>
        <p:spPr>
          <a:xfrm rot="0">
            <a:off x="2656754" y="4667424"/>
            <a:ext cx="5487325" cy="431775"/>
          </a:xfrm>
          <a:prstGeom prst="rect">
            <a:avLst/>
          </a:prstGeom>
        </p:spPr>
        <p:txBody>
          <a:bodyPr anchor="t" rtlCol="false" tIns="0" lIns="0" bIns="0" rIns="0">
            <a:spAutoFit/>
          </a:bodyPr>
          <a:lstStyle/>
          <a:p>
            <a:pPr algn="ctr">
              <a:lnSpc>
                <a:spcPts val="3499"/>
              </a:lnSpc>
            </a:pPr>
            <a:r>
              <a:rPr lang="en-US" sz="2499">
                <a:solidFill>
                  <a:srgbClr val="000000"/>
                </a:solidFill>
                <a:latin typeface="Public Sans Bold"/>
                <a:ea typeface="Public Sans Bold"/>
                <a:cs typeface="Public Sans Bold"/>
                <a:sym typeface="Public Sans Bold"/>
              </a:rPr>
              <a:t>Konektivitas</a:t>
            </a:r>
          </a:p>
        </p:txBody>
      </p:sp>
      <p:grpSp>
        <p:nvGrpSpPr>
          <p:cNvPr name="Group 31" id="31"/>
          <p:cNvGrpSpPr/>
          <p:nvPr/>
        </p:nvGrpSpPr>
        <p:grpSpPr>
          <a:xfrm rot="0">
            <a:off x="2301952" y="6161478"/>
            <a:ext cx="6092618" cy="1461696"/>
            <a:chOff x="0" y="0"/>
            <a:chExt cx="1604640" cy="384973"/>
          </a:xfrm>
        </p:grpSpPr>
        <p:sp>
          <p:nvSpPr>
            <p:cNvPr name="Freeform 32" id="32"/>
            <p:cNvSpPr/>
            <p:nvPr/>
          </p:nvSpPr>
          <p:spPr>
            <a:xfrm flipH="false" flipV="false" rot="0">
              <a:off x="0" y="0"/>
              <a:ext cx="1604640" cy="384973"/>
            </a:xfrm>
            <a:custGeom>
              <a:avLst/>
              <a:gdLst/>
              <a:ahLst/>
              <a:cxnLst/>
              <a:rect r="r" b="b" t="t" l="l"/>
              <a:pathLst>
                <a:path h="384973" w="1604640">
                  <a:moveTo>
                    <a:pt x="0" y="0"/>
                  </a:moveTo>
                  <a:lnTo>
                    <a:pt x="1604640" y="0"/>
                  </a:lnTo>
                  <a:lnTo>
                    <a:pt x="1604640" y="384973"/>
                  </a:lnTo>
                  <a:lnTo>
                    <a:pt x="0" y="384973"/>
                  </a:lnTo>
                  <a:close/>
                </a:path>
              </a:pathLst>
            </a:custGeom>
            <a:solidFill>
              <a:srgbClr val="013049"/>
            </a:solidFill>
          </p:spPr>
        </p:sp>
        <p:sp>
          <p:nvSpPr>
            <p:cNvPr name="TextBox 33" id="33"/>
            <p:cNvSpPr txBox="true"/>
            <p:nvPr/>
          </p:nvSpPr>
          <p:spPr>
            <a:xfrm>
              <a:off x="0" y="-57150"/>
              <a:ext cx="1604640" cy="442123"/>
            </a:xfrm>
            <a:prstGeom prst="rect">
              <a:avLst/>
            </a:prstGeom>
          </p:spPr>
          <p:txBody>
            <a:bodyPr anchor="ctr" rtlCol="false" tIns="50800" lIns="50800" bIns="50800" rIns="50800"/>
            <a:lstStyle/>
            <a:p>
              <a:pPr algn="ctr">
                <a:lnSpc>
                  <a:spcPts val="3498"/>
                </a:lnSpc>
              </a:pPr>
            </a:p>
          </p:txBody>
        </p:sp>
      </p:grpSp>
      <p:sp>
        <p:nvSpPr>
          <p:cNvPr name="TextBox 34" id="34"/>
          <p:cNvSpPr txBox="true"/>
          <p:nvPr/>
        </p:nvSpPr>
        <p:spPr>
          <a:xfrm rot="0">
            <a:off x="2458448" y="7113856"/>
            <a:ext cx="6100294" cy="323215"/>
          </a:xfrm>
          <a:prstGeom prst="rect">
            <a:avLst/>
          </a:prstGeom>
        </p:spPr>
        <p:txBody>
          <a:bodyPr anchor="t" rtlCol="false" tIns="0" lIns="0" bIns="0" rIns="0">
            <a:spAutoFit/>
          </a:bodyPr>
          <a:lstStyle/>
          <a:p>
            <a:pPr algn="ctr">
              <a:lnSpc>
                <a:spcPts val="2660"/>
              </a:lnSpc>
            </a:pPr>
            <a:r>
              <a:rPr lang="en-US" sz="1900">
                <a:solidFill>
                  <a:srgbClr val="FFFFFF"/>
                </a:solidFill>
                <a:latin typeface="Public Sans"/>
                <a:ea typeface="Public Sans"/>
                <a:cs typeface="Public Sans"/>
                <a:sym typeface="Public Sans"/>
              </a:rPr>
              <a:t>Mellputi edge computing dan cloud computing</a:t>
            </a:r>
          </a:p>
        </p:txBody>
      </p:sp>
      <p:sp>
        <p:nvSpPr>
          <p:cNvPr name="Freeform 35" id="35"/>
          <p:cNvSpPr/>
          <p:nvPr/>
        </p:nvSpPr>
        <p:spPr>
          <a:xfrm flipH="false" flipV="false" rot="0">
            <a:off x="2301952" y="6121148"/>
            <a:ext cx="6092618" cy="909376"/>
          </a:xfrm>
          <a:custGeom>
            <a:avLst/>
            <a:gdLst/>
            <a:ahLst/>
            <a:cxnLst/>
            <a:rect r="r" b="b" t="t" l="l"/>
            <a:pathLst>
              <a:path h="909376" w="6092618">
                <a:moveTo>
                  <a:pt x="0" y="0"/>
                </a:moveTo>
                <a:lnTo>
                  <a:pt x="6092618" y="0"/>
                </a:lnTo>
                <a:lnTo>
                  <a:pt x="6092618" y="909377"/>
                </a:lnTo>
                <a:lnTo>
                  <a:pt x="0" y="90937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36" id="36"/>
          <p:cNvSpPr txBox="true"/>
          <p:nvPr/>
        </p:nvSpPr>
        <p:spPr>
          <a:xfrm rot="0">
            <a:off x="2656754" y="6331374"/>
            <a:ext cx="5487325" cy="431775"/>
          </a:xfrm>
          <a:prstGeom prst="rect">
            <a:avLst/>
          </a:prstGeom>
        </p:spPr>
        <p:txBody>
          <a:bodyPr anchor="t" rtlCol="false" tIns="0" lIns="0" bIns="0" rIns="0">
            <a:spAutoFit/>
          </a:bodyPr>
          <a:lstStyle/>
          <a:p>
            <a:pPr algn="ctr">
              <a:lnSpc>
                <a:spcPts val="3499"/>
              </a:lnSpc>
            </a:pPr>
            <a:r>
              <a:rPr lang="en-US" sz="2499">
                <a:solidFill>
                  <a:srgbClr val="000000"/>
                </a:solidFill>
                <a:latin typeface="Public Sans Bold"/>
                <a:ea typeface="Public Sans Bold"/>
                <a:cs typeface="Public Sans Bold"/>
                <a:sym typeface="Public Sans Bold"/>
              </a:rPr>
              <a:t>Pengolahan Data</a:t>
            </a:r>
          </a:p>
        </p:txBody>
      </p:sp>
      <p:grpSp>
        <p:nvGrpSpPr>
          <p:cNvPr name="Group 37" id="37"/>
          <p:cNvGrpSpPr/>
          <p:nvPr/>
        </p:nvGrpSpPr>
        <p:grpSpPr>
          <a:xfrm rot="0">
            <a:off x="6067227" y="7889873"/>
            <a:ext cx="6092618" cy="1712774"/>
            <a:chOff x="0" y="0"/>
            <a:chExt cx="1604640" cy="451101"/>
          </a:xfrm>
        </p:grpSpPr>
        <p:sp>
          <p:nvSpPr>
            <p:cNvPr name="Freeform 38" id="38"/>
            <p:cNvSpPr/>
            <p:nvPr/>
          </p:nvSpPr>
          <p:spPr>
            <a:xfrm flipH="false" flipV="false" rot="0">
              <a:off x="0" y="0"/>
              <a:ext cx="1604640" cy="451101"/>
            </a:xfrm>
            <a:custGeom>
              <a:avLst/>
              <a:gdLst/>
              <a:ahLst/>
              <a:cxnLst/>
              <a:rect r="r" b="b" t="t" l="l"/>
              <a:pathLst>
                <a:path h="451101" w="1604640">
                  <a:moveTo>
                    <a:pt x="0" y="0"/>
                  </a:moveTo>
                  <a:lnTo>
                    <a:pt x="1604640" y="0"/>
                  </a:lnTo>
                  <a:lnTo>
                    <a:pt x="1604640" y="451101"/>
                  </a:lnTo>
                  <a:lnTo>
                    <a:pt x="0" y="451101"/>
                  </a:lnTo>
                  <a:close/>
                </a:path>
              </a:pathLst>
            </a:custGeom>
            <a:solidFill>
              <a:srgbClr val="013049"/>
            </a:solidFill>
          </p:spPr>
        </p:sp>
        <p:sp>
          <p:nvSpPr>
            <p:cNvPr name="TextBox 39" id="39"/>
            <p:cNvSpPr txBox="true"/>
            <p:nvPr/>
          </p:nvSpPr>
          <p:spPr>
            <a:xfrm>
              <a:off x="0" y="-57150"/>
              <a:ext cx="1604640" cy="508251"/>
            </a:xfrm>
            <a:prstGeom prst="rect">
              <a:avLst/>
            </a:prstGeom>
          </p:spPr>
          <p:txBody>
            <a:bodyPr anchor="ctr" rtlCol="false" tIns="50800" lIns="50800" bIns="50800" rIns="50800"/>
            <a:lstStyle/>
            <a:p>
              <a:pPr algn="ctr">
                <a:lnSpc>
                  <a:spcPts val="3498"/>
                </a:lnSpc>
              </a:pPr>
            </a:p>
          </p:txBody>
        </p:sp>
      </p:grpSp>
      <p:sp>
        <p:nvSpPr>
          <p:cNvPr name="TextBox 40" id="40"/>
          <p:cNvSpPr txBox="true"/>
          <p:nvPr/>
        </p:nvSpPr>
        <p:spPr>
          <a:xfrm rot="0">
            <a:off x="6059551" y="8865925"/>
            <a:ext cx="6100294" cy="656590"/>
          </a:xfrm>
          <a:prstGeom prst="rect">
            <a:avLst/>
          </a:prstGeom>
        </p:spPr>
        <p:txBody>
          <a:bodyPr anchor="t" rtlCol="false" tIns="0" lIns="0" bIns="0" rIns="0">
            <a:spAutoFit/>
          </a:bodyPr>
          <a:lstStyle/>
          <a:p>
            <a:pPr algn="ctr">
              <a:lnSpc>
                <a:spcPts val="2660"/>
              </a:lnSpc>
            </a:pPr>
            <a:r>
              <a:rPr lang="en-US" sz="1900">
                <a:solidFill>
                  <a:srgbClr val="FFFFFF"/>
                </a:solidFill>
                <a:latin typeface="Public Sans"/>
                <a:ea typeface="Public Sans"/>
                <a:cs typeface="Public Sans"/>
                <a:sym typeface="Public Sans"/>
              </a:rPr>
              <a:t>Mellputi manajemen perangkat dan orkestrasi layanan</a:t>
            </a:r>
          </a:p>
        </p:txBody>
      </p:sp>
      <p:sp>
        <p:nvSpPr>
          <p:cNvPr name="Freeform 41" id="41"/>
          <p:cNvSpPr/>
          <p:nvPr/>
        </p:nvSpPr>
        <p:spPr>
          <a:xfrm flipH="false" flipV="false" rot="0">
            <a:off x="6097691" y="7870823"/>
            <a:ext cx="6092618" cy="909376"/>
          </a:xfrm>
          <a:custGeom>
            <a:avLst/>
            <a:gdLst/>
            <a:ahLst/>
            <a:cxnLst/>
            <a:rect r="r" b="b" t="t" l="l"/>
            <a:pathLst>
              <a:path h="909376" w="6092618">
                <a:moveTo>
                  <a:pt x="0" y="0"/>
                </a:moveTo>
                <a:lnTo>
                  <a:pt x="6092618" y="0"/>
                </a:lnTo>
                <a:lnTo>
                  <a:pt x="6092618" y="909377"/>
                </a:lnTo>
                <a:lnTo>
                  <a:pt x="0" y="90937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42" id="42"/>
          <p:cNvSpPr txBox="true"/>
          <p:nvPr/>
        </p:nvSpPr>
        <p:spPr>
          <a:xfrm rot="0">
            <a:off x="6317719" y="8137523"/>
            <a:ext cx="5487325" cy="431775"/>
          </a:xfrm>
          <a:prstGeom prst="rect">
            <a:avLst/>
          </a:prstGeom>
        </p:spPr>
        <p:txBody>
          <a:bodyPr anchor="t" rtlCol="false" tIns="0" lIns="0" bIns="0" rIns="0">
            <a:spAutoFit/>
          </a:bodyPr>
          <a:lstStyle/>
          <a:p>
            <a:pPr algn="ctr">
              <a:lnSpc>
                <a:spcPts val="3499"/>
              </a:lnSpc>
            </a:pPr>
            <a:r>
              <a:rPr lang="en-US" sz="2499">
                <a:solidFill>
                  <a:srgbClr val="000000"/>
                </a:solidFill>
                <a:latin typeface="Public Sans Bold"/>
                <a:ea typeface="Public Sans Bold"/>
                <a:cs typeface="Public Sans Bold"/>
                <a:sym typeface="Public Sans Bold"/>
              </a:rPr>
              <a:t>Manajemen dan Orkestrasi</a:t>
            </a:r>
          </a:p>
        </p:txBody>
      </p:sp>
      <p:grpSp>
        <p:nvGrpSpPr>
          <p:cNvPr name="Group 43" id="43"/>
          <p:cNvGrpSpPr/>
          <p:nvPr/>
        </p:nvGrpSpPr>
        <p:grpSpPr>
          <a:xfrm rot="0">
            <a:off x="9845803" y="2830076"/>
            <a:ext cx="6092618" cy="1461696"/>
            <a:chOff x="0" y="0"/>
            <a:chExt cx="1604640" cy="384973"/>
          </a:xfrm>
        </p:grpSpPr>
        <p:sp>
          <p:nvSpPr>
            <p:cNvPr name="Freeform 44" id="44"/>
            <p:cNvSpPr/>
            <p:nvPr/>
          </p:nvSpPr>
          <p:spPr>
            <a:xfrm flipH="false" flipV="false" rot="0">
              <a:off x="0" y="0"/>
              <a:ext cx="1604640" cy="384973"/>
            </a:xfrm>
            <a:custGeom>
              <a:avLst/>
              <a:gdLst/>
              <a:ahLst/>
              <a:cxnLst/>
              <a:rect r="r" b="b" t="t" l="l"/>
              <a:pathLst>
                <a:path h="384973" w="1604640">
                  <a:moveTo>
                    <a:pt x="0" y="0"/>
                  </a:moveTo>
                  <a:lnTo>
                    <a:pt x="1604640" y="0"/>
                  </a:lnTo>
                  <a:lnTo>
                    <a:pt x="1604640" y="384973"/>
                  </a:lnTo>
                  <a:lnTo>
                    <a:pt x="0" y="384973"/>
                  </a:lnTo>
                  <a:close/>
                </a:path>
              </a:pathLst>
            </a:custGeom>
            <a:solidFill>
              <a:srgbClr val="013049"/>
            </a:solidFill>
          </p:spPr>
        </p:sp>
        <p:sp>
          <p:nvSpPr>
            <p:cNvPr name="TextBox 45" id="45"/>
            <p:cNvSpPr txBox="true"/>
            <p:nvPr/>
          </p:nvSpPr>
          <p:spPr>
            <a:xfrm>
              <a:off x="0" y="-57150"/>
              <a:ext cx="1604640" cy="442123"/>
            </a:xfrm>
            <a:prstGeom prst="rect">
              <a:avLst/>
            </a:prstGeom>
          </p:spPr>
          <p:txBody>
            <a:bodyPr anchor="ctr" rtlCol="false" tIns="50800" lIns="50800" bIns="50800" rIns="50800"/>
            <a:lstStyle/>
            <a:p>
              <a:pPr algn="ctr">
                <a:lnSpc>
                  <a:spcPts val="3498"/>
                </a:lnSpc>
              </a:pPr>
            </a:p>
          </p:txBody>
        </p:sp>
      </p:grpSp>
      <p:sp>
        <p:nvSpPr>
          <p:cNvPr name="TextBox 46" id="46"/>
          <p:cNvSpPr txBox="true"/>
          <p:nvPr/>
        </p:nvSpPr>
        <p:spPr>
          <a:xfrm rot="0">
            <a:off x="10002298" y="3782454"/>
            <a:ext cx="6100294" cy="323215"/>
          </a:xfrm>
          <a:prstGeom prst="rect">
            <a:avLst/>
          </a:prstGeom>
        </p:spPr>
        <p:txBody>
          <a:bodyPr anchor="t" rtlCol="false" tIns="0" lIns="0" bIns="0" rIns="0">
            <a:spAutoFit/>
          </a:bodyPr>
          <a:lstStyle/>
          <a:p>
            <a:pPr algn="ctr">
              <a:lnSpc>
                <a:spcPts val="2660"/>
              </a:lnSpc>
            </a:pPr>
            <a:r>
              <a:rPr lang="en-US" sz="1900">
                <a:solidFill>
                  <a:srgbClr val="FFFFFF"/>
                </a:solidFill>
                <a:latin typeface="Public Sans"/>
                <a:ea typeface="Public Sans"/>
                <a:cs typeface="Public Sans"/>
                <a:sym typeface="Public Sans"/>
              </a:rPr>
              <a:t>Mellputi database dan analitik data</a:t>
            </a:r>
          </a:p>
        </p:txBody>
      </p:sp>
      <p:sp>
        <p:nvSpPr>
          <p:cNvPr name="Freeform 47" id="47"/>
          <p:cNvSpPr/>
          <p:nvPr/>
        </p:nvSpPr>
        <p:spPr>
          <a:xfrm flipH="false" flipV="false" rot="0">
            <a:off x="9845803" y="2789747"/>
            <a:ext cx="6092618" cy="909376"/>
          </a:xfrm>
          <a:custGeom>
            <a:avLst/>
            <a:gdLst/>
            <a:ahLst/>
            <a:cxnLst/>
            <a:rect r="r" b="b" t="t" l="l"/>
            <a:pathLst>
              <a:path h="909376" w="6092618">
                <a:moveTo>
                  <a:pt x="0" y="0"/>
                </a:moveTo>
                <a:lnTo>
                  <a:pt x="6092618" y="0"/>
                </a:lnTo>
                <a:lnTo>
                  <a:pt x="6092618" y="909376"/>
                </a:lnTo>
                <a:lnTo>
                  <a:pt x="0" y="90937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48" id="48"/>
          <p:cNvSpPr txBox="true"/>
          <p:nvPr/>
        </p:nvSpPr>
        <p:spPr>
          <a:xfrm rot="0">
            <a:off x="10200604" y="2999973"/>
            <a:ext cx="5487325" cy="431775"/>
          </a:xfrm>
          <a:prstGeom prst="rect">
            <a:avLst/>
          </a:prstGeom>
        </p:spPr>
        <p:txBody>
          <a:bodyPr anchor="t" rtlCol="false" tIns="0" lIns="0" bIns="0" rIns="0">
            <a:spAutoFit/>
          </a:bodyPr>
          <a:lstStyle/>
          <a:p>
            <a:pPr algn="ctr">
              <a:lnSpc>
                <a:spcPts val="3499"/>
              </a:lnSpc>
            </a:pPr>
            <a:r>
              <a:rPr lang="en-US" sz="2499">
                <a:solidFill>
                  <a:srgbClr val="000000"/>
                </a:solidFill>
                <a:latin typeface="Public Sans Bold"/>
                <a:ea typeface="Public Sans Bold"/>
                <a:cs typeface="Public Sans Bold"/>
                <a:sym typeface="Public Sans Bold"/>
              </a:rPr>
              <a:t>Manajemen Data</a:t>
            </a:r>
          </a:p>
        </p:txBody>
      </p:sp>
      <p:grpSp>
        <p:nvGrpSpPr>
          <p:cNvPr name="Group 49" id="49"/>
          <p:cNvGrpSpPr/>
          <p:nvPr/>
        </p:nvGrpSpPr>
        <p:grpSpPr>
          <a:xfrm rot="0">
            <a:off x="9845803" y="4455926"/>
            <a:ext cx="6092618" cy="1461696"/>
            <a:chOff x="0" y="0"/>
            <a:chExt cx="1604640" cy="384973"/>
          </a:xfrm>
        </p:grpSpPr>
        <p:sp>
          <p:nvSpPr>
            <p:cNvPr name="Freeform 50" id="50"/>
            <p:cNvSpPr/>
            <p:nvPr/>
          </p:nvSpPr>
          <p:spPr>
            <a:xfrm flipH="false" flipV="false" rot="0">
              <a:off x="0" y="0"/>
              <a:ext cx="1604640" cy="384973"/>
            </a:xfrm>
            <a:custGeom>
              <a:avLst/>
              <a:gdLst/>
              <a:ahLst/>
              <a:cxnLst/>
              <a:rect r="r" b="b" t="t" l="l"/>
              <a:pathLst>
                <a:path h="384973" w="1604640">
                  <a:moveTo>
                    <a:pt x="0" y="0"/>
                  </a:moveTo>
                  <a:lnTo>
                    <a:pt x="1604640" y="0"/>
                  </a:lnTo>
                  <a:lnTo>
                    <a:pt x="1604640" y="384973"/>
                  </a:lnTo>
                  <a:lnTo>
                    <a:pt x="0" y="384973"/>
                  </a:lnTo>
                  <a:close/>
                </a:path>
              </a:pathLst>
            </a:custGeom>
            <a:solidFill>
              <a:srgbClr val="013049"/>
            </a:solidFill>
          </p:spPr>
        </p:sp>
        <p:sp>
          <p:nvSpPr>
            <p:cNvPr name="TextBox 51" id="51"/>
            <p:cNvSpPr txBox="true"/>
            <p:nvPr/>
          </p:nvSpPr>
          <p:spPr>
            <a:xfrm>
              <a:off x="0" y="-57150"/>
              <a:ext cx="1604640" cy="442123"/>
            </a:xfrm>
            <a:prstGeom prst="rect">
              <a:avLst/>
            </a:prstGeom>
          </p:spPr>
          <p:txBody>
            <a:bodyPr anchor="ctr" rtlCol="false" tIns="50800" lIns="50800" bIns="50800" rIns="50800"/>
            <a:lstStyle/>
            <a:p>
              <a:pPr algn="ctr">
                <a:lnSpc>
                  <a:spcPts val="3498"/>
                </a:lnSpc>
              </a:pPr>
            </a:p>
          </p:txBody>
        </p:sp>
      </p:grpSp>
      <p:sp>
        <p:nvSpPr>
          <p:cNvPr name="TextBox 52" id="52"/>
          <p:cNvSpPr txBox="true"/>
          <p:nvPr/>
        </p:nvSpPr>
        <p:spPr>
          <a:xfrm rot="0">
            <a:off x="10002298" y="5408304"/>
            <a:ext cx="6100294" cy="323215"/>
          </a:xfrm>
          <a:prstGeom prst="rect">
            <a:avLst/>
          </a:prstGeom>
        </p:spPr>
        <p:txBody>
          <a:bodyPr anchor="t" rtlCol="false" tIns="0" lIns="0" bIns="0" rIns="0">
            <a:spAutoFit/>
          </a:bodyPr>
          <a:lstStyle/>
          <a:p>
            <a:pPr algn="ctr">
              <a:lnSpc>
                <a:spcPts val="2660"/>
              </a:lnSpc>
            </a:pPr>
            <a:r>
              <a:rPr lang="en-US" sz="1900">
                <a:solidFill>
                  <a:srgbClr val="FFFFFF"/>
                </a:solidFill>
                <a:latin typeface="Public Sans"/>
                <a:ea typeface="Public Sans"/>
                <a:cs typeface="Public Sans"/>
                <a:sym typeface="Public Sans"/>
              </a:rPr>
              <a:t>Mellputi aplikasi dan layanan IoT</a:t>
            </a:r>
          </a:p>
        </p:txBody>
      </p:sp>
      <p:sp>
        <p:nvSpPr>
          <p:cNvPr name="Freeform 53" id="53"/>
          <p:cNvSpPr/>
          <p:nvPr/>
        </p:nvSpPr>
        <p:spPr>
          <a:xfrm flipH="false" flipV="false" rot="0">
            <a:off x="9845803" y="4415597"/>
            <a:ext cx="6092618" cy="909376"/>
          </a:xfrm>
          <a:custGeom>
            <a:avLst/>
            <a:gdLst/>
            <a:ahLst/>
            <a:cxnLst/>
            <a:rect r="r" b="b" t="t" l="l"/>
            <a:pathLst>
              <a:path h="909376" w="6092618">
                <a:moveTo>
                  <a:pt x="0" y="0"/>
                </a:moveTo>
                <a:lnTo>
                  <a:pt x="6092618" y="0"/>
                </a:lnTo>
                <a:lnTo>
                  <a:pt x="6092618" y="909376"/>
                </a:lnTo>
                <a:lnTo>
                  <a:pt x="0" y="90937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54" id="54"/>
          <p:cNvSpPr txBox="true"/>
          <p:nvPr/>
        </p:nvSpPr>
        <p:spPr>
          <a:xfrm rot="0">
            <a:off x="10200604" y="4625823"/>
            <a:ext cx="5487325" cy="431775"/>
          </a:xfrm>
          <a:prstGeom prst="rect">
            <a:avLst/>
          </a:prstGeom>
        </p:spPr>
        <p:txBody>
          <a:bodyPr anchor="t" rtlCol="false" tIns="0" lIns="0" bIns="0" rIns="0">
            <a:spAutoFit/>
          </a:bodyPr>
          <a:lstStyle/>
          <a:p>
            <a:pPr algn="ctr">
              <a:lnSpc>
                <a:spcPts val="3499"/>
              </a:lnSpc>
            </a:pPr>
            <a:r>
              <a:rPr lang="en-US" sz="2499">
                <a:solidFill>
                  <a:srgbClr val="000000"/>
                </a:solidFill>
                <a:latin typeface="Public Sans Bold"/>
                <a:ea typeface="Public Sans Bold"/>
                <a:cs typeface="Public Sans Bold"/>
                <a:sym typeface="Public Sans Bold"/>
              </a:rPr>
              <a:t>Aplikasi dan Layanan</a:t>
            </a:r>
          </a:p>
        </p:txBody>
      </p:sp>
      <p:grpSp>
        <p:nvGrpSpPr>
          <p:cNvPr name="Group 55" id="55"/>
          <p:cNvGrpSpPr/>
          <p:nvPr/>
        </p:nvGrpSpPr>
        <p:grpSpPr>
          <a:xfrm rot="0">
            <a:off x="9845803" y="6119876"/>
            <a:ext cx="6092618" cy="1461696"/>
            <a:chOff x="0" y="0"/>
            <a:chExt cx="1604640" cy="384973"/>
          </a:xfrm>
        </p:grpSpPr>
        <p:sp>
          <p:nvSpPr>
            <p:cNvPr name="Freeform 56" id="56"/>
            <p:cNvSpPr/>
            <p:nvPr/>
          </p:nvSpPr>
          <p:spPr>
            <a:xfrm flipH="false" flipV="false" rot="0">
              <a:off x="0" y="0"/>
              <a:ext cx="1604640" cy="384973"/>
            </a:xfrm>
            <a:custGeom>
              <a:avLst/>
              <a:gdLst/>
              <a:ahLst/>
              <a:cxnLst/>
              <a:rect r="r" b="b" t="t" l="l"/>
              <a:pathLst>
                <a:path h="384973" w="1604640">
                  <a:moveTo>
                    <a:pt x="0" y="0"/>
                  </a:moveTo>
                  <a:lnTo>
                    <a:pt x="1604640" y="0"/>
                  </a:lnTo>
                  <a:lnTo>
                    <a:pt x="1604640" y="384973"/>
                  </a:lnTo>
                  <a:lnTo>
                    <a:pt x="0" y="384973"/>
                  </a:lnTo>
                  <a:close/>
                </a:path>
              </a:pathLst>
            </a:custGeom>
            <a:solidFill>
              <a:srgbClr val="013049"/>
            </a:solidFill>
          </p:spPr>
        </p:sp>
        <p:sp>
          <p:nvSpPr>
            <p:cNvPr name="TextBox 57" id="57"/>
            <p:cNvSpPr txBox="true"/>
            <p:nvPr/>
          </p:nvSpPr>
          <p:spPr>
            <a:xfrm>
              <a:off x="0" y="-57150"/>
              <a:ext cx="1604640" cy="442123"/>
            </a:xfrm>
            <a:prstGeom prst="rect">
              <a:avLst/>
            </a:prstGeom>
          </p:spPr>
          <p:txBody>
            <a:bodyPr anchor="ctr" rtlCol="false" tIns="50800" lIns="50800" bIns="50800" rIns="50800"/>
            <a:lstStyle/>
            <a:p>
              <a:pPr algn="ctr">
                <a:lnSpc>
                  <a:spcPts val="3498"/>
                </a:lnSpc>
              </a:pPr>
            </a:p>
          </p:txBody>
        </p:sp>
      </p:grpSp>
      <p:sp>
        <p:nvSpPr>
          <p:cNvPr name="TextBox 58" id="58"/>
          <p:cNvSpPr txBox="true"/>
          <p:nvPr/>
        </p:nvSpPr>
        <p:spPr>
          <a:xfrm rot="0">
            <a:off x="10002298" y="7072254"/>
            <a:ext cx="6100294" cy="323215"/>
          </a:xfrm>
          <a:prstGeom prst="rect">
            <a:avLst/>
          </a:prstGeom>
        </p:spPr>
        <p:txBody>
          <a:bodyPr anchor="t" rtlCol="false" tIns="0" lIns="0" bIns="0" rIns="0">
            <a:spAutoFit/>
          </a:bodyPr>
          <a:lstStyle/>
          <a:p>
            <a:pPr algn="ctr">
              <a:lnSpc>
                <a:spcPts val="2660"/>
              </a:lnSpc>
            </a:pPr>
            <a:r>
              <a:rPr lang="en-US" sz="1900">
                <a:solidFill>
                  <a:srgbClr val="FFFFFF"/>
                </a:solidFill>
                <a:latin typeface="Public Sans"/>
                <a:ea typeface="Public Sans"/>
                <a:cs typeface="Public Sans"/>
                <a:sym typeface="Public Sans"/>
              </a:rPr>
              <a:t>Mellputi enkripsi data, otentikasi dan otorisasi</a:t>
            </a:r>
          </a:p>
        </p:txBody>
      </p:sp>
      <p:sp>
        <p:nvSpPr>
          <p:cNvPr name="Freeform 59" id="59"/>
          <p:cNvSpPr/>
          <p:nvPr/>
        </p:nvSpPr>
        <p:spPr>
          <a:xfrm flipH="false" flipV="false" rot="0">
            <a:off x="9845803" y="6079547"/>
            <a:ext cx="6092618" cy="909376"/>
          </a:xfrm>
          <a:custGeom>
            <a:avLst/>
            <a:gdLst/>
            <a:ahLst/>
            <a:cxnLst/>
            <a:rect r="r" b="b" t="t" l="l"/>
            <a:pathLst>
              <a:path h="909376" w="6092618">
                <a:moveTo>
                  <a:pt x="0" y="0"/>
                </a:moveTo>
                <a:lnTo>
                  <a:pt x="6092618" y="0"/>
                </a:lnTo>
                <a:lnTo>
                  <a:pt x="6092618" y="909376"/>
                </a:lnTo>
                <a:lnTo>
                  <a:pt x="0" y="90937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60" id="60"/>
          <p:cNvSpPr txBox="true"/>
          <p:nvPr/>
        </p:nvSpPr>
        <p:spPr>
          <a:xfrm rot="0">
            <a:off x="10200604" y="6289773"/>
            <a:ext cx="5487325" cy="431775"/>
          </a:xfrm>
          <a:prstGeom prst="rect">
            <a:avLst/>
          </a:prstGeom>
        </p:spPr>
        <p:txBody>
          <a:bodyPr anchor="t" rtlCol="false" tIns="0" lIns="0" bIns="0" rIns="0">
            <a:spAutoFit/>
          </a:bodyPr>
          <a:lstStyle/>
          <a:p>
            <a:pPr algn="ctr">
              <a:lnSpc>
                <a:spcPts val="3499"/>
              </a:lnSpc>
            </a:pPr>
            <a:r>
              <a:rPr lang="en-US" sz="2499">
                <a:solidFill>
                  <a:srgbClr val="000000"/>
                </a:solidFill>
                <a:latin typeface="Public Sans Bold"/>
                <a:ea typeface="Public Sans Bold"/>
                <a:cs typeface="Public Sans Bold"/>
                <a:sym typeface="Public Sans Bold"/>
              </a:rPr>
              <a:t>Keamanan</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1025445" y="-712835"/>
            <a:ext cx="5155920" cy="2857239"/>
            <a:chOff x="0" y="0"/>
            <a:chExt cx="6874560" cy="3809652"/>
          </a:xfrm>
        </p:grpSpPr>
        <p:sp>
          <p:nvSpPr>
            <p:cNvPr name="Freeform 5" id="5"/>
            <p:cNvSpPr/>
            <p:nvPr/>
          </p:nvSpPr>
          <p:spPr>
            <a:xfrm flipH="true" flipV="true" rot="0">
              <a:off x="0" y="0"/>
              <a:ext cx="6874510" cy="3809619"/>
            </a:xfrm>
            <a:custGeom>
              <a:avLst/>
              <a:gdLst/>
              <a:ahLst/>
              <a:cxnLst/>
              <a:rect r="r" b="b" t="t" l="l"/>
              <a:pathLst>
                <a:path h="3809619" w="6874510">
                  <a:moveTo>
                    <a:pt x="6874510" y="3809619"/>
                  </a:moveTo>
                  <a:lnTo>
                    <a:pt x="0" y="3809619"/>
                  </a:lnTo>
                  <a:lnTo>
                    <a:pt x="0" y="0"/>
                  </a:lnTo>
                  <a:lnTo>
                    <a:pt x="6874510" y="0"/>
                  </a:lnTo>
                  <a:lnTo>
                    <a:pt x="6874510" y="3809619"/>
                  </a:lnTo>
                  <a:close/>
                </a:path>
              </a:pathLst>
            </a:custGeom>
            <a:blipFill>
              <a:blip r:embed="rId3"/>
              <a:stretch>
                <a:fillRect l="0" t="-106" r="0" b="-107"/>
              </a:stretch>
            </a:blipFill>
          </p:spPr>
        </p:sp>
      </p:grpSp>
      <p:grpSp>
        <p:nvGrpSpPr>
          <p:cNvPr name="Group 6" id="6"/>
          <p:cNvGrpSpPr/>
          <p:nvPr/>
        </p:nvGrpSpPr>
        <p:grpSpPr>
          <a:xfrm rot="0">
            <a:off x="14563628" y="8229600"/>
            <a:ext cx="4908884" cy="4114800"/>
            <a:chOff x="0" y="0"/>
            <a:chExt cx="6545179" cy="5486400"/>
          </a:xfrm>
        </p:grpSpPr>
        <p:sp>
          <p:nvSpPr>
            <p:cNvPr name="Freeform 7" id="7"/>
            <p:cNvSpPr/>
            <p:nvPr/>
          </p:nvSpPr>
          <p:spPr>
            <a:xfrm flipH="false" flipV="false" rot="0">
              <a:off x="0" y="0"/>
              <a:ext cx="6545199" cy="5486400"/>
            </a:xfrm>
            <a:custGeom>
              <a:avLst/>
              <a:gdLst/>
              <a:ahLst/>
              <a:cxnLst/>
              <a:rect r="r" b="b" t="t" l="l"/>
              <a:pathLst>
                <a:path h="5486400" w="6545199">
                  <a:moveTo>
                    <a:pt x="0" y="0"/>
                  </a:moveTo>
                  <a:lnTo>
                    <a:pt x="6545199" y="0"/>
                  </a:lnTo>
                  <a:lnTo>
                    <a:pt x="6545199" y="5486400"/>
                  </a:lnTo>
                  <a:lnTo>
                    <a:pt x="0" y="5486400"/>
                  </a:lnTo>
                  <a:lnTo>
                    <a:pt x="0" y="0"/>
                  </a:lnTo>
                  <a:close/>
                </a:path>
              </a:pathLst>
            </a:custGeom>
            <a:blipFill>
              <a:blip r:embed="rId4"/>
              <a:stretch>
                <a:fillRect l="0" t="-54" r="0" b="-54"/>
              </a:stretch>
            </a:blipFill>
          </p:spPr>
        </p:sp>
      </p:grpSp>
      <p:grpSp>
        <p:nvGrpSpPr>
          <p:cNvPr name="Group 8" id="8"/>
          <p:cNvGrpSpPr/>
          <p:nvPr/>
        </p:nvGrpSpPr>
        <p:grpSpPr>
          <a:xfrm rot="0">
            <a:off x="1552515" y="8964758"/>
            <a:ext cx="3561608" cy="3643588"/>
            <a:chOff x="0" y="0"/>
            <a:chExt cx="4748811" cy="4858117"/>
          </a:xfrm>
        </p:grpSpPr>
        <p:sp>
          <p:nvSpPr>
            <p:cNvPr name="Freeform 9" id="9"/>
            <p:cNvSpPr/>
            <p:nvPr/>
          </p:nvSpPr>
          <p:spPr>
            <a:xfrm flipH="false" flipV="false" rot="0">
              <a:off x="0" y="0"/>
              <a:ext cx="4748784" cy="4858131"/>
            </a:xfrm>
            <a:custGeom>
              <a:avLst/>
              <a:gdLst/>
              <a:ahLst/>
              <a:cxnLst/>
              <a:rect r="r" b="b" t="t" l="l"/>
              <a:pathLst>
                <a:path h="4858131" w="4748784">
                  <a:moveTo>
                    <a:pt x="0" y="0"/>
                  </a:moveTo>
                  <a:lnTo>
                    <a:pt x="4748784" y="0"/>
                  </a:lnTo>
                  <a:lnTo>
                    <a:pt x="4748784" y="4858131"/>
                  </a:lnTo>
                  <a:lnTo>
                    <a:pt x="0" y="4858131"/>
                  </a:lnTo>
                  <a:lnTo>
                    <a:pt x="0" y="0"/>
                  </a:lnTo>
                  <a:close/>
                </a:path>
              </a:pathLst>
            </a:custGeom>
            <a:blipFill>
              <a:blip r:embed="rId5"/>
              <a:stretch>
                <a:fillRect l="-82" t="0" r="-83" b="0"/>
              </a:stretch>
            </a:blipFill>
          </p:spPr>
        </p:sp>
      </p:grpSp>
      <p:sp>
        <p:nvSpPr>
          <p:cNvPr name="Freeform 10" id="10"/>
          <p:cNvSpPr/>
          <p:nvPr/>
        </p:nvSpPr>
        <p:spPr>
          <a:xfrm flipH="false" flipV="false" rot="0">
            <a:off x="1552434" y="1744447"/>
            <a:ext cx="6798106" cy="6798106"/>
          </a:xfrm>
          <a:custGeom>
            <a:avLst/>
            <a:gdLst/>
            <a:ahLst/>
            <a:cxnLst/>
            <a:rect r="r" b="b" t="t" l="l"/>
            <a:pathLst>
              <a:path h="6798106" w="6798106">
                <a:moveTo>
                  <a:pt x="0" y="0"/>
                </a:moveTo>
                <a:lnTo>
                  <a:pt x="6798106" y="0"/>
                </a:lnTo>
                <a:lnTo>
                  <a:pt x="6798106" y="6798106"/>
                </a:lnTo>
                <a:lnTo>
                  <a:pt x="0" y="67981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5662825" y="1483089"/>
            <a:ext cx="11072740" cy="7182688"/>
          </a:xfrm>
          <a:custGeom>
            <a:avLst/>
            <a:gdLst/>
            <a:ahLst/>
            <a:cxnLst/>
            <a:rect r="r" b="b" t="t" l="l"/>
            <a:pathLst>
              <a:path h="7182688" w="11072740">
                <a:moveTo>
                  <a:pt x="0" y="0"/>
                </a:moveTo>
                <a:lnTo>
                  <a:pt x="11072740" y="0"/>
                </a:lnTo>
                <a:lnTo>
                  <a:pt x="11072740" y="7182689"/>
                </a:lnTo>
                <a:lnTo>
                  <a:pt x="0" y="718268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2" id="12"/>
          <p:cNvGrpSpPr/>
          <p:nvPr/>
        </p:nvGrpSpPr>
        <p:grpSpPr>
          <a:xfrm rot="0">
            <a:off x="1991323" y="2183348"/>
            <a:ext cx="5920329" cy="5920305"/>
            <a:chOff x="0" y="0"/>
            <a:chExt cx="7893772" cy="7893740"/>
          </a:xfrm>
        </p:grpSpPr>
        <p:sp>
          <p:nvSpPr>
            <p:cNvPr name="Freeform 13" id="13"/>
            <p:cNvSpPr/>
            <p:nvPr/>
          </p:nvSpPr>
          <p:spPr>
            <a:xfrm flipH="false" flipV="false" rot="0">
              <a:off x="0" y="0"/>
              <a:ext cx="7893812" cy="7893685"/>
            </a:xfrm>
            <a:custGeom>
              <a:avLst/>
              <a:gdLst/>
              <a:ahLst/>
              <a:cxnLst/>
              <a:rect r="r" b="b" t="t" l="l"/>
              <a:pathLst>
                <a:path h="7893685" w="7893812">
                  <a:moveTo>
                    <a:pt x="7893812" y="3946906"/>
                  </a:moveTo>
                  <a:cubicBezTo>
                    <a:pt x="7893812" y="6126607"/>
                    <a:pt x="6126734" y="7893685"/>
                    <a:pt x="3946906" y="7893685"/>
                  </a:cubicBezTo>
                  <a:cubicBezTo>
                    <a:pt x="1767078" y="7893685"/>
                    <a:pt x="0" y="6126607"/>
                    <a:pt x="0" y="3946906"/>
                  </a:cubicBezTo>
                  <a:cubicBezTo>
                    <a:pt x="0" y="1767205"/>
                    <a:pt x="1767078" y="0"/>
                    <a:pt x="3946906" y="0"/>
                  </a:cubicBezTo>
                  <a:cubicBezTo>
                    <a:pt x="6126734" y="0"/>
                    <a:pt x="7893812" y="1767078"/>
                    <a:pt x="7893812" y="3946906"/>
                  </a:cubicBezTo>
                  <a:close/>
                </a:path>
              </a:pathLst>
            </a:custGeom>
            <a:blipFill>
              <a:blip r:embed="rId10"/>
              <a:stretch>
                <a:fillRect l="-16569" t="0" r="-16569" b="0"/>
              </a:stretch>
            </a:blipFill>
          </p:spPr>
        </p:sp>
      </p:grpSp>
      <p:sp>
        <p:nvSpPr>
          <p:cNvPr name="TextBox 14" id="14"/>
          <p:cNvSpPr txBox="true"/>
          <p:nvPr/>
        </p:nvSpPr>
        <p:spPr>
          <a:xfrm rot="0">
            <a:off x="8140515" y="4239285"/>
            <a:ext cx="9118785" cy="1163117"/>
          </a:xfrm>
          <a:prstGeom prst="rect">
            <a:avLst/>
          </a:prstGeom>
        </p:spPr>
        <p:txBody>
          <a:bodyPr anchor="t" rtlCol="false" tIns="0" lIns="0" bIns="0" rIns="0">
            <a:spAutoFit/>
          </a:bodyPr>
          <a:lstStyle/>
          <a:p>
            <a:pPr algn="l">
              <a:lnSpc>
                <a:spcPts val="8667"/>
              </a:lnSpc>
            </a:pPr>
            <a:r>
              <a:rPr lang="en-US" sz="8667">
                <a:solidFill>
                  <a:srgbClr val="FFFFFF"/>
                </a:solidFill>
                <a:latin typeface="Eastman Condensed Bold"/>
                <a:ea typeface="Eastman Condensed Bold"/>
                <a:cs typeface="Eastman Condensed Bold"/>
                <a:sym typeface="Eastman Condensed Bold"/>
              </a:rPr>
              <a:t>Ekosistem IoT</a:t>
            </a:r>
          </a:p>
        </p:txBody>
      </p:sp>
      <p:grpSp>
        <p:nvGrpSpPr>
          <p:cNvPr name="Group 15" id="15"/>
          <p:cNvGrpSpPr/>
          <p:nvPr/>
        </p:nvGrpSpPr>
        <p:grpSpPr>
          <a:xfrm rot="0">
            <a:off x="16357519" y="-1821794"/>
            <a:ext cx="3561608" cy="3643588"/>
            <a:chOff x="0" y="0"/>
            <a:chExt cx="4748811" cy="4858117"/>
          </a:xfrm>
        </p:grpSpPr>
        <p:sp>
          <p:nvSpPr>
            <p:cNvPr name="Freeform 16" id="16"/>
            <p:cNvSpPr/>
            <p:nvPr/>
          </p:nvSpPr>
          <p:spPr>
            <a:xfrm flipH="false" flipV="false" rot="0">
              <a:off x="0" y="0"/>
              <a:ext cx="4748784" cy="4858131"/>
            </a:xfrm>
            <a:custGeom>
              <a:avLst/>
              <a:gdLst/>
              <a:ahLst/>
              <a:cxnLst/>
              <a:rect r="r" b="b" t="t" l="l"/>
              <a:pathLst>
                <a:path h="4858131" w="4748784">
                  <a:moveTo>
                    <a:pt x="0" y="0"/>
                  </a:moveTo>
                  <a:lnTo>
                    <a:pt x="4748784" y="0"/>
                  </a:lnTo>
                  <a:lnTo>
                    <a:pt x="4748784" y="4858131"/>
                  </a:lnTo>
                  <a:lnTo>
                    <a:pt x="0" y="4858131"/>
                  </a:lnTo>
                  <a:lnTo>
                    <a:pt x="0" y="0"/>
                  </a:lnTo>
                  <a:close/>
                </a:path>
              </a:pathLst>
            </a:custGeom>
            <a:blipFill>
              <a:blip r:embed="rId5"/>
              <a:stretch>
                <a:fillRect l="-82" t="0" r="-83" b="0"/>
              </a:stretch>
            </a:bli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DAGIcpVvucs</dc:identifier>
  <dcterms:modified xsi:type="dcterms:W3CDTF">2011-08-01T06:04:30Z</dcterms:modified>
  <cp:revision>1</cp:revision>
  <dc:title>BAB 2 Arsitektur IoT</dc:title>
</cp:coreProperties>
</file>