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1"/>
  </p:notesMasterIdLst>
  <p:sldIdLst>
    <p:sldId id="256" r:id="rId2"/>
    <p:sldId id="258" r:id="rId3"/>
    <p:sldId id="260" r:id="rId4"/>
    <p:sldId id="280" r:id="rId5"/>
    <p:sldId id="283" r:id="rId6"/>
    <p:sldId id="261" r:id="rId7"/>
    <p:sldId id="281" r:id="rId8"/>
    <p:sldId id="282" r:id="rId9"/>
    <p:sldId id="274" r:id="rId10"/>
  </p:sldIdLst>
  <p:sldSz cx="12192000" cy="6858000"/>
  <p:notesSz cx="6858000" cy="9144000"/>
  <p:embeddedFontLst>
    <p:embeddedFont>
      <p:font typeface="Abril Fatface" panose="02000503000000020003" pitchFamily="2" charset="0"/>
      <p:regular r:id="rId12"/>
    </p:embeddedFont>
    <p:embeddedFont>
      <p:font typeface="Belanosima" panose="020B0604020202020204" charset="0"/>
      <p:regular r:id="rId13"/>
      <p:bold r:id="rId14"/>
    </p:embeddedFont>
    <p:embeddedFont>
      <p:font typeface="Cambria Math" panose="02040503050406030204" pitchFamily="18" charset="0"/>
      <p:regular r:id="rId15"/>
    </p:embeddedFont>
    <p:embeddedFont>
      <p:font typeface="Lexend Light" panose="020B0604020202020204" charset="0"/>
      <p:regular r:id="rId16"/>
      <p:bold r:id="rId17"/>
    </p:embeddedFont>
    <p:embeddedFont>
      <p:font typeface="Roboto Slab" pitchFamily="2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4" y="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6849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5996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9426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1674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1634750" y="480150"/>
            <a:ext cx="9972900" cy="5897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634750" y="480150"/>
            <a:ext cx="99729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flipH="1">
            <a:off x="10756091" y="536725"/>
            <a:ext cx="792253" cy="230688"/>
            <a:chOff x="745813" y="1290313"/>
            <a:chExt cx="1236350" cy="360000"/>
          </a:xfrm>
        </p:grpSpPr>
        <p:sp>
          <p:nvSpPr>
            <p:cNvPr id="15" name="Google Shape;15;p2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20" name="Google Shape;20;p2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21" name="Google Shape;21;p2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052650" y="53776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title"/>
          </p:nvPr>
        </p:nvSpPr>
        <p:spPr>
          <a:xfrm>
            <a:off x="2052650" y="17789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ldrich"/>
              <a:buNone/>
              <a:defRPr sz="9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4893" y="5364314"/>
            <a:ext cx="792208" cy="710851"/>
            <a:chOff x="304016" y="596485"/>
            <a:chExt cx="1168621" cy="1048607"/>
          </a:xfrm>
        </p:grpSpPr>
        <p:sp>
          <p:nvSpPr>
            <p:cNvPr id="26" name="Google Shape;2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404893" y="4492306"/>
            <a:ext cx="792208" cy="710851"/>
            <a:chOff x="304016" y="596485"/>
            <a:chExt cx="1168621" cy="1048607"/>
          </a:xfrm>
        </p:grpSpPr>
        <p:sp>
          <p:nvSpPr>
            <p:cNvPr id="31" name="Google Shape;3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404893" y="3620298"/>
            <a:ext cx="792208" cy="710851"/>
            <a:chOff x="304016" y="596485"/>
            <a:chExt cx="1168621" cy="1048607"/>
          </a:xfrm>
        </p:grpSpPr>
        <p:sp>
          <p:nvSpPr>
            <p:cNvPr id="36" name="Google Shape;3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0" name="Google Shape;40;p2"/>
          <p:cNvGrpSpPr/>
          <p:nvPr/>
        </p:nvGrpSpPr>
        <p:grpSpPr>
          <a:xfrm>
            <a:off x="404893" y="2748289"/>
            <a:ext cx="792208" cy="710851"/>
            <a:chOff x="304016" y="596485"/>
            <a:chExt cx="1168621" cy="1048607"/>
          </a:xfrm>
        </p:grpSpPr>
        <p:sp>
          <p:nvSpPr>
            <p:cNvPr id="41" name="Google Shape;4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Six columns">
  <p:cSld name="CUSTOM_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/>
          <p:nvPr/>
        </p:nvSpPr>
        <p:spPr>
          <a:xfrm>
            <a:off x="537575" y="480150"/>
            <a:ext cx="11116800" cy="5897700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537575" y="480150"/>
            <a:ext cx="11116800" cy="336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5"/>
          <p:cNvGrpSpPr/>
          <p:nvPr/>
        </p:nvGrpSpPr>
        <p:grpSpPr>
          <a:xfrm flipH="1">
            <a:off x="10802891" y="536725"/>
            <a:ext cx="792253" cy="230688"/>
            <a:chOff x="745813" y="1290313"/>
            <a:chExt cx="1236350" cy="360000"/>
          </a:xfrm>
        </p:grpSpPr>
        <p:sp>
          <p:nvSpPr>
            <p:cNvPr id="126" name="Google Shape;126;p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131" name="Google Shape;131;p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132" name="Google Shape;132;p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133" name="Google Shape;133;p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4106925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6" name="Google Shape;136;p5"/>
          <p:cNvSpPr txBox="1">
            <a:spLocks noGrp="1"/>
          </p:cNvSpPr>
          <p:nvPr>
            <p:ph type="body" idx="2"/>
          </p:nvPr>
        </p:nvSpPr>
        <p:spPr>
          <a:xfrm>
            <a:off x="8064850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7" name="Google Shape;137;p5"/>
          <p:cNvSpPr txBox="1">
            <a:spLocks noGrp="1"/>
          </p:cNvSpPr>
          <p:nvPr>
            <p:ph type="body" idx="3"/>
          </p:nvPr>
        </p:nvSpPr>
        <p:spPr>
          <a:xfrm>
            <a:off x="8064850" y="4437204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8" name="Google Shape;138;p5"/>
          <p:cNvSpPr txBox="1">
            <a:spLocks noGrp="1"/>
          </p:cNvSpPr>
          <p:nvPr>
            <p:ph type="title" idx="4"/>
          </p:nvPr>
        </p:nvSpPr>
        <p:spPr>
          <a:xfrm>
            <a:off x="5126875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9" name="Google Shape;139;p5"/>
          <p:cNvSpPr txBox="1">
            <a:spLocks noGrp="1"/>
          </p:cNvSpPr>
          <p:nvPr>
            <p:ph type="title" idx="5"/>
          </p:nvPr>
        </p:nvSpPr>
        <p:spPr>
          <a:xfrm>
            <a:off x="9084850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 idx="6"/>
          </p:nvPr>
        </p:nvSpPr>
        <p:spPr>
          <a:xfrm>
            <a:off x="9084850" y="3741428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7"/>
          </p:nvPr>
        </p:nvSpPr>
        <p:spPr>
          <a:xfrm>
            <a:off x="4106925" y="44371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title" idx="8"/>
          </p:nvPr>
        </p:nvSpPr>
        <p:spPr>
          <a:xfrm>
            <a:off x="5126875" y="37414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494150" y="1256400"/>
            <a:ext cx="9203700" cy="4345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"/>
          <p:cNvSpPr txBox="1">
            <a:spLocks noGrp="1"/>
          </p:cNvSpPr>
          <p:nvPr>
            <p:ph type="title"/>
          </p:nvPr>
        </p:nvSpPr>
        <p:spPr>
          <a:xfrm>
            <a:off x="2401350" y="218350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drich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6" name="Google Shape;146;p6"/>
          <p:cNvSpPr txBox="1">
            <a:spLocks noGrp="1"/>
          </p:cNvSpPr>
          <p:nvPr>
            <p:ph type="body" idx="1"/>
          </p:nvPr>
        </p:nvSpPr>
        <p:spPr>
          <a:xfrm>
            <a:off x="2401350" y="4267150"/>
            <a:ext cx="73893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6 One column">
  <p:cSld name="CUSTOM_5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/>
          <p:nvPr/>
        </p:nvSpPr>
        <p:spPr>
          <a:xfrm>
            <a:off x="904800" y="880500"/>
            <a:ext cx="10382400" cy="5097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904775" y="880500"/>
            <a:ext cx="10382400" cy="3363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6" name="Google Shape;176;p8"/>
          <p:cNvGrpSpPr/>
          <p:nvPr/>
        </p:nvGrpSpPr>
        <p:grpSpPr>
          <a:xfrm flipH="1">
            <a:off x="10435616" y="937075"/>
            <a:ext cx="792253" cy="230688"/>
            <a:chOff x="745813" y="1290313"/>
            <a:chExt cx="1236350" cy="360000"/>
          </a:xfrm>
        </p:grpSpPr>
        <p:sp>
          <p:nvSpPr>
            <p:cNvPr id="177" name="Google Shape;177;p8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182" name="Google Shape;182;p8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183" name="Google Shape;183;p8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184" name="Google Shape;184;p8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185" name="Google Shape;185;p8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6" name="Google Shape;186;p8"/>
          <p:cNvSpPr txBox="1">
            <a:spLocks noGrp="1"/>
          </p:cNvSpPr>
          <p:nvPr>
            <p:ph type="body" idx="1"/>
          </p:nvPr>
        </p:nvSpPr>
        <p:spPr>
          <a:xfrm>
            <a:off x="1231650" y="2446575"/>
            <a:ext cx="9728700" cy="308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2 Title and text right">
  <p:cSld name="CUSTOM_16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6"/>
          <p:cNvSpPr/>
          <p:nvPr/>
        </p:nvSpPr>
        <p:spPr>
          <a:xfrm>
            <a:off x="904800" y="880500"/>
            <a:ext cx="10382400" cy="5097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6"/>
          <p:cNvSpPr/>
          <p:nvPr/>
        </p:nvSpPr>
        <p:spPr>
          <a:xfrm>
            <a:off x="904775" y="880500"/>
            <a:ext cx="10382400" cy="3363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308;p16"/>
          <p:cNvGrpSpPr/>
          <p:nvPr/>
        </p:nvGrpSpPr>
        <p:grpSpPr>
          <a:xfrm flipH="1">
            <a:off x="10435616" y="937075"/>
            <a:ext cx="792253" cy="230688"/>
            <a:chOff x="745813" y="1290313"/>
            <a:chExt cx="1236350" cy="360000"/>
          </a:xfrm>
        </p:grpSpPr>
        <p:sp>
          <p:nvSpPr>
            <p:cNvPr id="309" name="Google Shape;309;p16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314" name="Google Shape;314;p16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315" name="Google Shape;315;p16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316" name="Google Shape;316;p16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317" name="Google Shape;317;p16"/>
          <p:cNvSpPr txBox="1">
            <a:spLocks noGrp="1"/>
          </p:cNvSpPr>
          <p:nvPr>
            <p:ph type="title"/>
          </p:nvPr>
        </p:nvSpPr>
        <p:spPr>
          <a:xfrm>
            <a:off x="4918988" y="2122000"/>
            <a:ext cx="5581500" cy="1242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8" name="Google Shape;318;p16"/>
          <p:cNvSpPr txBox="1">
            <a:spLocks noGrp="1"/>
          </p:cNvSpPr>
          <p:nvPr>
            <p:ph type="body" idx="1"/>
          </p:nvPr>
        </p:nvSpPr>
        <p:spPr>
          <a:xfrm>
            <a:off x="4919088" y="3503650"/>
            <a:ext cx="5581500" cy="1702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2688684" y="-2690838"/>
            <a:ext cx="6817129" cy="12194497"/>
          </a:xfrm>
          <a:custGeom>
            <a:avLst/>
            <a:gdLst/>
            <a:ahLst/>
            <a:cxnLst/>
            <a:rect l="l" t="t" r="r" b="b"/>
            <a:pathLst>
              <a:path w="7119717" h="12539329" extrusionOk="0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rgbClr val="FFFFFF">
              <a:alpha val="32700"/>
            </a:srgbClr>
          </a:solidFill>
          <a:ln>
            <a:noFill/>
          </a:ln>
        </p:spPr>
        <p:txBody>
          <a:bodyPr spcFirstLastPara="1" wrap="square" lIns="137150" tIns="68550" rIns="137150" bIns="685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/>
          <p:nvPr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>
              <a:alpha val="2353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6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1"/>
          <p:cNvSpPr txBox="1">
            <a:spLocks noGrp="1"/>
          </p:cNvSpPr>
          <p:nvPr>
            <p:ph type="subTitle" idx="1"/>
          </p:nvPr>
        </p:nvSpPr>
        <p:spPr>
          <a:xfrm>
            <a:off x="2052650" y="52252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Oleh: ILHAM SAIFUDIN, S.Pd., M.Si.</a:t>
            </a:r>
            <a:endParaRPr dirty="0"/>
          </a:p>
        </p:txBody>
      </p:sp>
      <p:sp>
        <p:nvSpPr>
          <p:cNvPr id="403" name="Google Shape;403;p21"/>
          <p:cNvSpPr txBox="1">
            <a:spLocks noGrp="1"/>
          </p:cNvSpPr>
          <p:nvPr>
            <p:ph type="title"/>
          </p:nvPr>
        </p:nvSpPr>
        <p:spPr>
          <a:xfrm>
            <a:off x="2052650" y="16265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BAB 3 PENYELESAIAN PERSAMAAN NON LINEAR</a:t>
            </a:r>
            <a:endParaRPr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420;p23"/>
          <p:cNvGrpSpPr/>
          <p:nvPr/>
        </p:nvGrpSpPr>
        <p:grpSpPr>
          <a:xfrm>
            <a:off x="8125143" y="1818631"/>
            <a:ext cx="792208" cy="710851"/>
            <a:chOff x="304016" y="596485"/>
            <a:chExt cx="1168621" cy="1048607"/>
          </a:xfrm>
        </p:grpSpPr>
        <p:sp>
          <p:nvSpPr>
            <p:cNvPr id="421" name="Google Shape;421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2" name="Google Shape;422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3" name="Google Shape;423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25" name="Google Shape;425;p23"/>
          <p:cNvGrpSpPr/>
          <p:nvPr/>
        </p:nvGrpSpPr>
        <p:grpSpPr>
          <a:xfrm>
            <a:off x="4194843" y="3733848"/>
            <a:ext cx="792208" cy="710851"/>
            <a:chOff x="304016" y="596485"/>
            <a:chExt cx="1168621" cy="1048607"/>
          </a:xfrm>
        </p:grpSpPr>
        <p:sp>
          <p:nvSpPr>
            <p:cNvPr id="426" name="Google Shape;426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7" name="Google Shape;427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8" name="Google Shape;428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30" name="Google Shape;430;p23"/>
          <p:cNvGrpSpPr/>
          <p:nvPr/>
        </p:nvGrpSpPr>
        <p:grpSpPr>
          <a:xfrm>
            <a:off x="4194843" y="1818614"/>
            <a:ext cx="792208" cy="710851"/>
            <a:chOff x="304016" y="596485"/>
            <a:chExt cx="1168621" cy="1048607"/>
          </a:xfrm>
        </p:grpSpPr>
        <p:sp>
          <p:nvSpPr>
            <p:cNvPr id="431" name="Google Shape;431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2" name="Google Shape;432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3" name="Google Shape;433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35" name="Google Shape;435;p23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CONTENTS</a:t>
            </a:r>
            <a:endParaRPr dirty="0"/>
          </a:p>
        </p:txBody>
      </p:sp>
      <p:sp>
        <p:nvSpPr>
          <p:cNvPr id="439" name="Google Shape;439;p23"/>
          <p:cNvSpPr txBox="1">
            <a:spLocks noGrp="1"/>
          </p:cNvSpPr>
          <p:nvPr>
            <p:ph type="title" idx="4"/>
          </p:nvPr>
        </p:nvSpPr>
        <p:spPr>
          <a:xfrm>
            <a:off x="5126875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Definisi</a:t>
            </a:r>
            <a:endParaRPr dirty="0"/>
          </a:p>
        </p:txBody>
      </p:sp>
      <p:sp>
        <p:nvSpPr>
          <p:cNvPr id="440" name="Google Shape;440;p23"/>
          <p:cNvSpPr txBox="1">
            <a:spLocks noGrp="1"/>
          </p:cNvSpPr>
          <p:nvPr>
            <p:ph type="title" idx="5"/>
          </p:nvPr>
        </p:nvSpPr>
        <p:spPr>
          <a:xfrm>
            <a:off x="9084850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Metode Newton Rapshon</a:t>
            </a:r>
            <a:endParaRPr dirty="0"/>
          </a:p>
        </p:txBody>
      </p:sp>
      <p:sp>
        <p:nvSpPr>
          <p:cNvPr id="443" name="Google Shape;443;p23"/>
          <p:cNvSpPr txBox="1">
            <a:spLocks noGrp="1"/>
          </p:cNvSpPr>
          <p:nvPr>
            <p:ph type="title" idx="8"/>
          </p:nvPr>
        </p:nvSpPr>
        <p:spPr>
          <a:xfrm>
            <a:off x="5126875" y="37414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Metode Subtitusi</a:t>
            </a:r>
            <a:endParaRPr dirty="0"/>
          </a:p>
        </p:txBody>
      </p:sp>
      <p:sp>
        <p:nvSpPr>
          <p:cNvPr id="444" name="Google Shape;444;p23"/>
          <p:cNvSpPr/>
          <p:nvPr/>
        </p:nvSpPr>
        <p:spPr>
          <a:xfrm>
            <a:off x="4364850" y="2167128"/>
            <a:ext cx="385326" cy="2876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sp>
        <p:nvSpPr>
          <p:cNvPr id="445" name="Google Shape;445;p23"/>
          <p:cNvSpPr/>
          <p:nvPr/>
        </p:nvSpPr>
        <p:spPr>
          <a:xfrm>
            <a:off x="8252387" y="2167128"/>
            <a:ext cx="499605" cy="2876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2</a:t>
            </a:r>
          </a:p>
        </p:txBody>
      </p:sp>
      <p:sp>
        <p:nvSpPr>
          <p:cNvPr id="446" name="Google Shape;446;p23"/>
          <p:cNvSpPr/>
          <p:nvPr/>
        </p:nvSpPr>
        <p:spPr>
          <a:xfrm>
            <a:off x="4364850" y="4096512"/>
            <a:ext cx="488372" cy="29106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400" dirty="0"/>
                  <a:t>Memiliki </a:t>
                </a:r>
                <a:r>
                  <a:rPr lang="en-ID" sz="2400" dirty="0" err="1"/>
                  <a:t>pangkat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selain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satu</a:t>
                </a:r>
                <a:r>
                  <a:rPr lang="en-ID" sz="2400" dirty="0"/>
                  <a:t>, </a:t>
                </a:r>
                <a:r>
                  <a:rPr lang="en-ID" sz="2400" dirty="0" err="1"/>
                  <a:t>contoh</a:t>
                </a:r>
                <a:r>
                  <a:rPr lang="en-ID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ID" sz="2400" dirty="0"/>
              </a:p>
              <a:p>
                <a:pPr marL="342900" indent="-342900" algn="just"/>
                <a:r>
                  <a:rPr lang="en-ID" sz="2400" dirty="0" err="1"/>
                  <a:t>Memiliki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suku</a:t>
                </a:r>
                <a:r>
                  <a:rPr lang="en-ID" sz="2400" dirty="0"/>
                  <a:t> </a:t>
                </a:r>
                <a:r>
                  <a:rPr lang="en-ID" sz="2400" dirty="0" err="1"/>
                  <a:t>hasil</a:t>
                </a:r>
                <a:r>
                  <a:rPr lang="en-ID" sz="2400" dirty="0"/>
                  <a:t> kali </a:t>
                </a:r>
                <a:r>
                  <a:rPr lang="en-ID" sz="2400" dirty="0" err="1"/>
                  <a:t>dari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variabel-variabelnya</a:t>
                </a:r>
                <a:r>
                  <a:rPr lang="en-ID" sz="2400" dirty="0"/>
                  <a:t>, </a:t>
                </a:r>
                <a:r>
                  <a:rPr lang="en-ID" sz="2400" dirty="0" err="1"/>
                  <a:t>contoh</a:t>
                </a:r>
                <a:r>
                  <a:rPr lang="en-ID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sz="2400" dirty="0"/>
              </a:p>
            </p:txBody>
          </p:sp>
        </mc:Choice>
        <mc:Fallback xmlns=""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r="-758" b="-912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7016" y="1923128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Definisi Persamaan Non Linear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8" name="Google Shape;488;p25"/>
          <p:cNvSpPr txBox="1">
            <a:spLocks noGrp="1"/>
          </p:cNvSpPr>
          <p:nvPr>
            <p:ph type="body" idx="1"/>
          </p:nvPr>
        </p:nvSpPr>
        <p:spPr>
          <a:xfrm>
            <a:off x="1728453" y="3912875"/>
            <a:ext cx="8851005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paling </a:t>
            </a:r>
            <a:r>
              <a:rPr lang="en-ID" sz="2400" dirty="0" err="1"/>
              <a:t>banyak</a:t>
            </a:r>
            <a:r>
              <a:rPr lang="en-ID" sz="2400" dirty="0"/>
              <a:t>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mencari</a:t>
            </a:r>
            <a:r>
              <a:rPr lang="en-ID" sz="2400" dirty="0"/>
              <a:t> </a:t>
            </a:r>
            <a:r>
              <a:rPr lang="en-ID" sz="2400" dirty="0" err="1"/>
              <a:t>akar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persamaan</a:t>
            </a:r>
            <a:endParaRPr lang="en-ID" sz="2400" dirty="0"/>
          </a:p>
        </p:txBody>
      </p: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7016" y="1923128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Newton Rapshon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19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609450" y="2486027"/>
                <a:ext cx="8851005" cy="2889989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400" dirty="0"/>
                  <a:t>Langkah </a:t>
                </a:r>
                <a:r>
                  <a:rPr lang="en-ID" sz="2400" dirty="0" err="1"/>
                  <a:t>pertama</a:t>
                </a:r>
                <a:r>
                  <a:rPr lang="en-ID" sz="2400" dirty="0"/>
                  <a:t> </a:t>
                </a:r>
                <a:r>
                  <a:rPr lang="en-ID" sz="2400" dirty="0" err="1"/>
                  <a:t>yaitu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mencari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turunan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fungsi</a:t>
                </a:r>
                <a:r>
                  <a:rPr lang="en-ID" sz="2400" dirty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−0</m:t>
                        </m:r>
                      </m:num>
                      <m:den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den>
                    </m:f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D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400" dirty="0"/>
                  <a:t>   atau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ID"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609450" y="2486027"/>
                <a:ext cx="8851005" cy="2889989"/>
              </a:xfrm>
              <a:prstGeom prst="rect">
                <a:avLst/>
              </a:prstGeom>
              <a:blipFill>
                <a:blip r:embed="rId3"/>
                <a:stretch>
                  <a:fillRect l="-20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580165" y="1256399"/>
            <a:ext cx="7389300" cy="1229629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Newton Rapshon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344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6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Tugas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6" name="Google Shape;516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/>
                  <a:t>Selesaikan </a:t>
                </a:r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berikut</a:t>
                </a:r>
                <a:r>
                  <a:rPr lang="en-ID" dirty="0"/>
                  <a:t> </a:t>
                </a:r>
                <a:r>
                  <a:rPr lang="en-ID" dirty="0" err="1"/>
                  <a:t>menggunakan</a:t>
                </a:r>
                <a:r>
                  <a:rPr lang="en-ID" dirty="0"/>
                  <a:t> </a:t>
                </a:r>
                <a:r>
                  <a:rPr lang="en-ID" dirty="0" err="1"/>
                  <a:t>metode</a:t>
                </a:r>
                <a:r>
                  <a:rPr lang="en-ID" dirty="0"/>
                  <a:t> Newton </a:t>
                </a:r>
                <a:r>
                  <a:rPr lang="en-ID" dirty="0" err="1"/>
                  <a:t>Rapshon</a:t>
                </a:r>
                <a:endParaRPr lang="en-ID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516" name="Google Shape;516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  <a:blipFill>
                <a:blip r:embed="rId3"/>
                <a:stretch>
                  <a:fillRect l="-25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87564" y="2852922"/>
                <a:ext cx="8851005" cy="1688725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400" dirty="0"/>
                  <a:t>Prinsip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ini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adalah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iterasi</a:t>
                </a:r>
                <a:endParaRPr lang="en-ID" sz="2400" dirty="0"/>
              </a:p>
              <a:p>
                <a:pPr marL="342900" indent="-342900" algn="just"/>
                <a14:m>
                  <m:oMath xmlns:m="http://schemas.openxmlformats.org/officeDocument/2006/math">
                    <m:r>
                      <a:rPr lang="en-ID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ID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𝑖𝑡</m:t>
                            </m:r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𝑖𝑡</m:t>
                            </m:r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−1)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ID" sz="2400" dirty="0"/>
              </a:p>
              <a:p>
                <a:pPr marL="342900" indent="-342900" algn="just"/>
                <a:r>
                  <a:rPr lang="en-ID" sz="2400" dirty="0"/>
                  <a:t>Proses </a:t>
                </a:r>
                <a:r>
                  <a:rPr lang="en-ID" sz="2400" dirty="0" err="1"/>
                  <a:t>tersebut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diulangi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menggunakan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ID" sz="2400" dirty="0"/>
                  <a:t> </a:t>
                </a:r>
                <a:r>
                  <a:rPr lang="en-ID" sz="2400" dirty="0" err="1"/>
                  <a:t>untuk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menghitung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ID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  <m:r>
                          <a:rPr lang="en-ID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ID" sz="2400" dirty="0"/>
                  <a:t> </a:t>
                </a:r>
                <a:r>
                  <a:rPr lang="en-ID" sz="2400" dirty="0" err="1"/>
                  <a:t>sampai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konvergen</a:t>
                </a:r>
                <a:r>
                  <a:rPr lang="en-ID" sz="2400" dirty="0"/>
                  <a:t> 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87564" y="2852922"/>
                <a:ext cx="8851005" cy="1688725"/>
              </a:xfrm>
              <a:prstGeom prst="rect">
                <a:avLst/>
              </a:prstGeom>
              <a:blipFill>
                <a:blip r:embed="rId3"/>
                <a:stretch>
                  <a:fillRect l="-207" b="-3610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7016" y="879026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Subtitusi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3.3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610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6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Tugas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6" name="Google Shape;516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/>
                  <a:t>Gunakan </a:t>
                </a:r>
                <a:r>
                  <a:rPr lang="en-ID" dirty="0" err="1"/>
                  <a:t>Metode</a:t>
                </a:r>
                <a:r>
                  <a:rPr lang="en-ID" dirty="0"/>
                  <a:t> </a:t>
                </a:r>
                <a:r>
                  <a:rPr lang="en-ID" dirty="0" err="1"/>
                  <a:t>Sbtitusi</a:t>
                </a:r>
                <a:r>
                  <a:rPr lang="en-ID" dirty="0"/>
                  <a:t> </a:t>
                </a:r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menyelesaikan</a:t>
                </a:r>
                <a:r>
                  <a:rPr lang="en-ID" dirty="0"/>
                  <a:t> </a:t>
                </a:r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berikut</a:t>
                </a:r>
                <a:r>
                  <a:rPr lang="en-ID" dirty="0"/>
                  <a:t>:</a:t>
                </a: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−10</m:t>
                      </m:r>
                      <m:sSub>
                        <m:sSub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=−8</m:t>
                      </m:r>
                    </m:oMath>
                  </m:oMathPara>
                </a14:m>
                <a:endParaRPr lang="en-ID" b="0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−10</m:t>
                      </m:r>
                      <m:sSub>
                        <m:sSub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516" name="Google Shape;516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  <a:blipFill>
                <a:blip r:embed="rId3"/>
                <a:stretch>
                  <a:fillRect l="-25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95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9"/>
          <p:cNvSpPr txBox="1">
            <a:spLocks noGrp="1"/>
          </p:cNvSpPr>
          <p:nvPr>
            <p:ph type="title"/>
          </p:nvPr>
        </p:nvSpPr>
        <p:spPr>
          <a:xfrm>
            <a:off x="3305200" y="1907588"/>
            <a:ext cx="5581500" cy="89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 YOU!</a:t>
            </a:r>
            <a:endParaRPr sz="6000"/>
          </a:p>
        </p:txBody>
      </p:sp>
      <p:sp>
        <p:nvSpPr>
          <p:cNvPr id="864" name="Google Shape;864;p39"/>
          <p:cNvSpPr txBox="1">
            <a:spLocks noGrp="1"/>
          </p:cNvSpPr>
          <p:nvPr>
            <p:ph type="body" idx="1"/>
          </p:nvPr>
        </p:nvSpPr>
        <p:spPr>
          <a:xfrm>
            <a:off x="3305300" y="2965613"/>
            <a:ext cx="5581500" cy="198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Do you have any questions?</a:t>
            </a:r>
            <a:endParaRPr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865" name="Google Shape;865;p39"/>
          <p:cNvGrpSpPr/>
          <p:nvPr/>
        </p:nvGrpSpPr>
        <p:grpSpPr>
          <a:xfrm>
            <a:off x="10272793" y="4951202"/>
            <a:ext cx="792208" cy="710851"/>
            <a:chOff x="304016" y="596485"/>
            <a:chExt cx="1168621" cy="1048607"/>
          </a:xfrm>
        </p:grpSpPr>
        <p:sp>
          <p:nvSpPr>
            <p:cNvPr id="866" name="Google Shape;86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8" name="Google Shape;86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0" name="Google Shape;870;p39"/>
          <p:cNvGrpSpPr/>
          <p:nvPr/>
        </p:nvGrpSpPr>
        <p:grpSpPr>
          <a:xfrm>
            <a:off x="10272793" y="4079194"/>
            <a:ext cx="792208" cy="710851"/>
            <a:chOff x="304016" y="596485"/>
            <a:chExt cx="1168621" cy="1048607"/>
          </a:xfrm>
        </p:grpSpPr>
        <p:sp>
          <p:nvSpPr>
            <p:cNvPr id="871" name="Google Shape;87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3" name="Google Shape;87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5" name="Google Shape;875;p39"/>
          <p:cNvGrpSpPr/>
          <p:nvPr/>
        </p:nvGrpSpPr>
        <p:grpSpPr>
          <a:xfrm>
            <a:off x="10272793" y="3207185"/>
            <a:ext cx="792208" cy="710851"/>
            <a:chOff x="304016" y="596485"/>
            <a:chExt cx="1168621" cy="1048607"/>
          </a:xfrm>
        </p:grpSpPr>
        <p:sp>
          <p:nvSpPr>
            <p:cNvPr id="876" name="Google Shape;87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7" name="Google Shape;87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8" name="Google Shape;87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80" name="Google Shape;880;p39"/>
          <p:cNvGrpSpPr/>
          <p:nvPr/>
        </p:nvGrpSpPr>
        <p:grpSpPr>
          <a:xfrm>
            <a:off x="10272793" y="2335177"/>
            <a:ext cx="792208" cy="710851"/>
            <a:chOff x="304016" y="596485"/>
            <a:chExt cx="1168621" cy="1048607"/>
          </a:xfrm>
        </p:grpSpPr>
        <p:sp>
          <p:nvSpPr>
            <p:cNvPr id="881" name="Google Shape;88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3" name="Google Shape;88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3E6DE"/>
      </a:lt1>
      <a:dk2>
        <a:srgbClr val="434343"/>
      </a:dk2>
      <a:lt2>
        <a:srgbClr val="EEEEEE"/>
      </a:lt2>
      <a:accent1>
        <a:srgbClr val="F07E66"/>
      </a:accent1>
      <a:accent2>
        <a:srgbClr val="F4AE69"/>
      </a:accent2>
      <a:accent3>
        <a:srgbClr val="A3CEC5"/>
      </a:accent3>
      <a:accent4>
        <a:srgbClr val="F0B2B7"/>
      </a:accent4>
      <a:accent5>
        <a:srgbClr val="000000"/>
      </a:accent5>
      <a:accent6>
        <a:srgbClr val="E59D8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175</Words>
  <Application>Microsoft Office PowerPoint</Application>
  <PresentationFormat>Widescreen</PresentationFormat>
  <Paragraphs>34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Cambria Math</vt:lpstr>
      <vt:lpstr>Abril Fatface</vt:lpstr>
      <vt:lpstr>Roboto Slab</vt:lpstr>
      <vt:lpstr>Aldrich</vt:lpstr>
      <vt:lpstr>Arial</vt:lpstr>
      <vt:lpstr>Calibri</vt:lpstr>
      <vt:lpstr>Belanosima</vt:lpstr>
      <vt:lpstr>Lexend Light</vt:lpstr>
      <vt:lpstr>SlidesMania</vt:lpstr>
      <vt:lpstr>BAB 3 PENYELESAIAN PERSAMAAN NON LINEAR</vt:lpstr>
      <vt:lpstr>CONTENTS</vt:lpstr>
      <vt:lpstr>Definisi Persamaan Non Linear</vt:lpstr>
      <vt:lpstr>Metode Newton Rapshon</vt:lpstr>
      <vt:lpstr>Metode Newton Rapshon</vt:lpstr>
      <vt:lpstr>Tugas</vt:lpstr>
      <vt:lpstr>Metode Subtitusi</vt:lpstr>
      <vt:lpstr>Tugas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ilham</dc:creator>
  <cp:lastModifiedBy>Ilham Saifudin</cp:lastModifiedBy>
  <cp:revision>13</cp:revision>
  <dcterms:modified xsi:type="dcterms:W3CDTF">2024-08-07T05:52:56Z</dcterms:modified>
</cp:coreProperties>
</file>