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71" r:id="rId11"/>
    <p:sldId id="267" r:id="rId12"/>
    <p:sldId id="268" r:id="rId13"/>
    <p:sldId id="266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B0F53-4377-45E0-BE0B-6FC05AFEB9C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F6B3C-D40A-496D-A6B8-270A5EFB13EA}">
      <dgm:prSet phldrT="[Text]"/>
      <dgm:spPr/>
      <dgm:t>
        <a:bodyPr/>
        <a:lstStyle/>
        <a:p>
          <a:r>
            <a:rPr lang="en-US" dirty="0" smtClean="0"/>
            <a:t>Diabetes </a:t>
          </a:r>
          <a:r>
            <a:rPr lang="en-US" dirty="0" err="1" smtClean="0"/>
            <a:t>Melitus</a:t>
          </a:r>
          <a:endParaRPr lang="en-US" dirty="0"/>
        </a:p>
      </dgm:t>
    </dgm:pt>
    <dgm:pt modelId="{369E1AA6-4BD5-4E90-8420-D5AF2A84C3A0}" type="parTrans" cxnId="{72A1EFA4-7C86-4AA4-9CFE-3DB36CE6C6F5}">
      <dgm:prSet/>
      <dgm:spPr/>
      <dgm:t>
        <a:bodyPr/>
        <a:lstStyle/>
        <a:p>
          <a:endParaRPr lang="en-US"/>
        </a:p>
      </dgm:t>
    </dgm:pt>
    <dgm:pt modelId="{D983C24B-3314-4CE8-B877-9F685B6614CC}" type="sibTrans" cxnId="{72A1EFA4-7C86-4AA4-9CFE-3DB36CE6C6F5}">
      <dgm:prSet/>
      <dgm:spPr/>
      <dgm:t>
        <a:bodyPr/>
        <a:lstStyle/>
        <a:p>
          <a:endParaRPr lang="en-US"/>
        </a:p>
      </dgm:t>
    </dgm:pt>
    <dgm:pt modelId="{C7432197-0142-4D55-9C38-D29B9C4D635C}">
      <dgm:prSet phldrT="[Text]"/>
      <dgm:spPr/>
      <dgm:t>
        <a:bodyPr/>
        <a:lstStyle/>
        <a:p>
          <a:r>
            <a:rPr lang="en-US" dirty="0" err="1" smtClean="0"/>
            <a:t>Hipotiroidisme</a:t>
          </a:r>
          <a:endParaRPr lang="en-US" dirty="0"/>
        </a:p>
      </dgm:t>
    </dgm:pt>
    <dgm:pt modelId="{6C14442B-38F3-4BEB-A6D5-960E704E9578}" type="parTrans" cxnId="{E7E7F44C-DD5E-432F-88C0-5228DABE7EE0}">
      <dgm:prSet/>
      <dgm:spPr/>
      <dgm:t>
        <a:bodyPr/>
        <a:lstStyle/>
        <a:p>
          <a:endParaRPr lang="en-US"/>
        </a:p>
      </dgm:t>
    </dgm:pt>
    <dgm:pt modelId="{A9BCEFF1-E4F3-4012-BF1B-35D3D3F3E6C4}" type="sibTrans" cxnId="{E7E7F44C-DD5E-432F-88C0-5228DABE7EE0}">
      <dgm:prSet/>
      <dgm:spPr/>
      <dgm:t>
        <a:bodyPr/>
        <a:lstStyle/>
        <a:p>
          <a:endParaRPr lang="en-US"/>
        </a:p>
      </dgm:t>
    </dgm:pt>
    <dgm:pt modelId="{A48EAC97-A6D6-4145-83A0-EE3A9F8078C2}" type="pres">
      <dgm:prSet presAssocID="{B5FB0F53-4377-45E0-BE0B-6FC05AFEB9C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4EE399B-5021-4CB2-A91C-82C87A826295}" type="pres">
      <dgm:prSet presAssocID="{C7432197-0142-4D55-9C38-D29B9C4D635C}" presName="Accent2" presStyleCnt="0"/>
      <dgm:spPr/>
    </dgm:pt>
    <dgm:pt modelId="{86846D06-B79C-4F3A-88FB-38CBACCDD8FC}" type="pres">
      <dgm:prSet presAssocID="{C7432197-0142-4D55-9C38-D29B9C4D635C}" presName="Accent" presStyleLbl="node1" presStyleIdx="0" presStyleCnt="2"/>
      <dgm:spPr/>
    </dgm:pt>
    <dgm:pt modelId="{FCBB1D02-DA99-4656-8B77-FA7B4E08031A}" type="pres">
      <dgm:prSet presAssocID="{C7432197-0142-4D55-9C38-D29B9C4D635C}" presName="ParentBackground2" presStyleCnt="0"/>
      <dgm:spPr/>
    </dgm:pt>
    <dgm:pt modelId="{BAC83DF9-BFEC-463A-9E9E-72304E0B652B}" type="pres">
      <dgm:prSet presAssocID="{C7432197-0142-4D55-9C38-D29B9C4D635C}" presName="ParentBackground" presStyleLbl="fgAcc1" presStyleIdx="0" presStyleCnt="2"/>
      <dgm:spPr/>
      <dgm:t>
        <a:bodyPr/>
        <a:lstStyle/>
        <a:p>
          <a:endParaRPr lang="en-US"/>
        </a:p>
      </dgm:t>
    </dgm:pt>
    <dgm:pt modelId="{0CCBF130-5211-4BF7-8828-26C22BE0299E}" type="pres">
      <dgm:prSet presAssocID="{C7432197-0142-4D55-9C38-D29B9C4D635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AD473-0916-4E12-9565-F2435E807B7C}" type="pres">
      <dgm:prSet presAssocID="{D37F6B3C-D40A-496D-A6B8-270A5EFB13EA}" presName="Accent1" presStyleCnt="0"/>
      <dgm:spPr/>
    </dgm:pt>
    <dgm:pt modelId="{8E2FA25E-131F-4894-BDB6-22A527204047}" type="pres">
      <dgm:prSet presAssocID="{D37F6B3C-D40A-496D-A6B8-270A5EFB13EA}" presName="Accent" presStyleLbl="node1" presStyleIdx="1" presStyleCnt="2"/>
      <dgm:spPr/>
    </dgm:pt>
    <dgm:pt modelId="{D8A31EBD-67F5-4A70-A9C7-5BBBB40A358C}" type="pres">
      <dgm:prSet presAssocID="{D37F6B3C-D40A-496D-A6B8-270A5EFB13EA}" presName="ParentBackground1" presStyleCnt="0"/>
      <dgm:spPr/>
    </dgm:pt>
    <dgm:pt modelId="{A1FE484A-16BB-4CF4-9677-EBA559D72295}" type="pres">
      <dgm:prSet presAssocID="{D37F6B3C-D40A-496D-A6B8-270A5EFB13EA}" presName="ParentBackground" presStyleLbl="fgAcc1" presStyleIdx="1" presStyleCnt="2"/>
      <dgm:spPr/>
      <dgm:t>
        <a:bodyPr/>
        <a:lstStyle/>
        <a:p>
          <a:endParaRPr lang="en-US"/>
        </a:p>
      </dgm:t>
    </dgm:pt>
    <dgm:pt modelId="{38C17243-BF01-4997-83B3-571FFD1EAE88}" type="pres">
      <dgm:prSet presAssocID="{D37F6B3C-D40A-496D-A6B8-270A5EFB13E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A287A-807B-4650-8932-FC7ED755D6C5}" type="presOf" srcId="{D37F6B3C-D40A-496D-A6B8-270A5EFB13EA}" destId="{A1FE484A-16BB-4CF4-9677-EBA559D72295}" srcOrd="0" destOrd="0" presId="urn:microsoft.com/office/officeart/2011/layout/CircleProcess"/>
    <dgm:cxn modelId="{72A1EFA4-7C86-4AA4-9CFE-3DB36CE6C6F5}" srcId="{B5FB0F53-4377-45E0-BE0B-6FC05AFEB9C3}" destId="{D37F6B3C-D40A-496D-A6B8-270A5EFB13EA}" srcOrd="0" destOrd="0" parTransId="{369E1AA6-4BD5-4E90-8420-D5AF2A84C3A0}" sibTransId="{D983C24B-3314-4CE8-B877-9F685B6614CC}"/>
    <dgm:cxn modelId="{E3E9766A-E38B-47FA-9E15-7FCD461331DE}" type="presOf" srcId="{C7432197-0142-4D55-9C38-D29B9C4D635C}" destId="{0CCBF130-5211-4BF7-8828-26C22BE0299E}" srcOrd="1" destOrd="0" presId="urn:microsoft.com/office/officeart/2011/layout/CircleProcess"/>
    <dgm:cxn modelId="{E7E7F44C-DD5E-432F-88C0-5228DABE7EE0}" srcId="{B5FB0F53-4377-45E0-BE0B-6FC05AFEB9C3}" destId="{C7432197-0142-4D55-9C38-D29B9C4D635C}" srcOrd="1" destOrd="0" parTransId="{6C14442B-38F3-4BEB-A6D5-960E704E9578}" sibTransId="{A9BCEFF1-E4F3-4012-BF1B-35D3D3F3E6C4}"/>
    <dgm:cxn modelId="{D00EF280-7131-4CAB-96C2-8F68E6AD7F51}" type="presOf" srcId="{B5FB0F53-4377-45E0-BE0B-6FC05AFEB9C3}" destId="{A48EAC97-A6D6-4145-83A0-EE3A9F8078C2}" srcOrd="0" destOrd="0" presId="urn:microsoft.com/office/officeart/2011/layout/CircleProcess"/>
    <dgm:cxn modelId="{EC9BE4A9-E760-4652-9549-882B5A9CF25C}" type="presOf" srcId="{C7432197-0142-4D55-9C38-D29B9C4D635C}" destId="{BAC83DF9-BFEC-463A-9E9E-72304E0B652B}" srcOrd="0" destOrd="0" presId="urn:microsoft.com/office/officeart/2011/layout/CircleProcess"/>
    <dgm:cxn modelId="{B284658C-4FC6-4394-B35B-96F986F62435}" type="presOf" srcId="{D37F6B3C-D40A-496D-A6B8-270A5EFB13EA}" destId="{38C17243-BF01-4997-83B3-571FFD1EAE88}" srcOrd="1" destOrd="0" presId="urn:microsoft.com/office/officeart/2011/layout/CircleProcess"/>
    <dgm:cxn modelId="{49BB0A73-7B22-4594-8343-9C0531EE7371}" type="presParOf" srcId="{A48EAC97-A6D6-4145-83A0-EE3A9F8078C2}" destId="{C4EE399B-5021-4CB2-A91C-82C87A826295}" srcOrd="0" destOrd="0" presId="urn:microsoft.com/office/officeart/2011/layout/CircleProcess"/>
    <dgm:cxn modelId="{68F3E7BB-70D2-4BB0-8048-F2ED575C5D66}" type="presParOf" srcId="{C4EE399B-5021-4CB2-A91C-82C87A826295}" destId="{86846D06-B79C-4F3A-88FB-38CBACCDD8FC}" srcOrd="0" destOrd="0" presId="urn:microsoft.com/office/officeart/2011/layout/CircleProcess"/>
    <dgm:cxn modelId="{DB9EDF09-BC8F-4F37-9C2D-739423959E54}" type="presParOf" srcId="{A48EAC97-A6D6-4145-83A0-EE3A9F8078C2}" destId="{FCBB1D02-DA99-4656-8B77-FA7B4E08031A}" srcOrd="1" destOrd="0" presId="urn:microsoft.com/office/officeart/2011/layout/CircleProcess"/>
    <dgm:cxn modelId="{7859633C-ED05-458F-A001-DD5816814D60}" type="presParOf" srcId="{FCBB1D02-DA99-4656-8B77-FA7B4E08031A}" destId="{BAC83DF9-BFEC-463A-9E9E-72304E0B652B}" srcOrd="0" destOrd="0" presId="urn:microsoft.com/office/officeart/2011/layout/CircleProcess"/>
    <dgm:cxn modelId="{B6F7FA73-8A73-47D2-9600-EB94BC996C5B}" type="presParOf" srcId="{A48EAC97-A6D6-4145-83A0-EE3A9F8078C2}" destId="{0CCBF130-5211-4BF7-8828-26C22BE0299E}" srcOrd="2" destOrd="0" presId="urn:microsoft.com/office/officeart/2011/layout/CircleProcess"/>
    <dgm:cxn modelId="{7A6734E4-712B-4699-BC6D-EFEED3906D63}" type="presParOf" srcId="{A48EAC97-A6D6-4145-83A0-EE3A9F8078C2}" destId="{12CAD473-0916-4E12-9565-F2435E807B7C}" srcOrd="3" destOrd="0" presId="urn:microsoft.com/office/officeart/2011/layout/CircleProcess"/>
    <dgm:cxn modelId="{9998C2C2-C50F-484F-A2F4-68335A3AD17F}" type="presParOf" srcId="{12CAD473-0916-4E12-9565-F2435E807B7C}" destId="{8E2FA25E-131F-4894-BDB6-22A527204047}" srcOrd="0" destOrd="0" presId="urn:microsoft.com/office/officeart/2011/layout/CircleProcess"/>
    <dgm:cxn modelId="{849A7F2A-36C9-4992-B043-341031BED24E}" type="presParOf" srcId="{A48EAC97-A6D6-4145-83A0-EE3A9F8078C2}" destId="{D8A31EBD-67F5-4A70-A9C7-5BBBB40A358C}" srcOrd="4" destOrd="0" presId="urn:microsoft.com/office/officeart/2011/layout/CircleProcess"/>
    <dgm:cxn modelId="{A52A2208-567E-4216-9347-75C9F9D7A778}" type="presParOf" srcId="{D8A31EBD-67F5-4A70-A9C7-5BBBB40A358C}" destId="{A1FE484A-16BB-4CF4-9677-EBA559D72295}" srcOrd="0" destOrd="0" presId="urn:microsoft.com/office/officeart/2011/layout/CircleProcess"/>
    <dgm:cxn modelId="{507D902F-4C20-4CCF-B923-37206AC387DF}" type="presParOf" srcId="{A48EAC97-A6D6-4145-83A0-EE3A9F8078C2}" destId="{38C17243-BF01-4997-83B3-571FFD1EAE88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926A8-017C-4622-A211-72583A5173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5C203-F016-4E80-8B6B-F98F03FF0F0C}">
      <dgm:prSet phldrT="[Text]"/>
      <dgm:spPr/>
      <dgm:t>
        <a:bodyPr/>
        <a:lstStyle/>
        <a:p>
          <a:r>
            <a:rPr lang="en-US" dirty="0" err="1" smtClean="0"/>
            <a:t>Glikosuria</a:t>
          </a:r>
          <a:endParaRPr lang="en-US" dirty="0"/>
        </a:p>
      </dgm:t>
    </dgm:pt>
    <dgm:pt modelId="{4B3EDA14-53CE-46C1-AF04-659DE16533F8}" type="parTrans" cxnId="{DC0C2113-9CF4-4D20-AC3E-C5CB0DE43821}">
      <dgm:prSet/>
      <dgm:spPr/>
      <dgm:t>
        <a:bodyPr/>
        <a:lstStyle/>
        <a:p>
          <a:endParaRPr lang="en-US"/>
        </a:p>
      </dgm:t>
    </dgm:pt>
    <dgm:pt modelId="{752B49E0-715C-4580-A5D7-B782CDEEC27D}" type="sibTrans" cxnId="{DC0C2113-9CF4-4D20-AC3E-C5CB0DE43821}">
      <dgm:prSet/>
      <dgm:spPr/>
      <dgm:t>
        <a:bodyPr/>
        <a:lstStyle/>
        <a:p>
          <a:endParaRPr lang="en-US"/>
        </a:p>
      </dgm:t>
    </dgm:pt>
    <dgm:pt modelId="{D15D133A-CFBC-43AC-AB2F-0999AF8E59CE}">
      <dgm:prSet phldrT="[Text]"/>
      <dgm:spPr/>
      <dgm:t>
        <a:bodyPr/>
        <a:lstStyle/>
        <a:p>
          <a:r>
            <a:rPr lang="en-US" dirty="0" err="1" smtClean="0"/>
            <a:t>Poliuria</a:t>
          </a:r>
          <a:endParaRPr lang="en-US" dirty="0"/>
        </a:p>
      </dgm:t>
    </dgm:pt>
    <dgm:pt modelId="{8854F745-8554-4B0A-A741-E96383F1455E}" type="parTrans" cxnId="{D993560D-71A3-45FB-BEF9-45475CC7CC31}">
      <dgm:prSet/>
      <dgm:spPr/>
      <dgm:t>
        <a:bodyPr/>
        <a:lstStyle/>
        <a:p>
          <a:endParaRPr lang="en-US"/>
        </a:p>
      </dgm:t>
    </dgm:pt>
    <dgm:pt modelId="{C057349B-2748-4757-B6B8-81CDA3B5CF5D}" type="sibTrans" cxnId="{D993560D-71A3-45FB-BEF9-45475CC7CC31}">
      <dgm:prSet/>
      <dgm:spPr/>
      <dgm:t>
        <a:bodyPr/>
        <a:lstStyle/>
        <a:p>
          <a:endParaRPr lang="en-US"/>
        </a:p>
      </dgm:t>
    </dgm:pt>
    <dgm:pt modelId="{206B0D62-6B02-4C56-B4C0-B9B408573700}">
      <dgm:prSet phldrT="[Text]"/>
      <dgm:spPr/>
      <dgm:t>
        <a:bodyPr/>
        <a:lstStyle/>
        <a:p>
          <a:r>
            <a:rPr lang="en-US" dirty="0" err="1" smtClean="0"/>
            <a:t>Polidipsia</a:t>
          </a:r>
          <a:endParaRPr lang="en-US" dirty="0"/>
        </a:p>
      </dgm:t>
    </dgm:pt>
    <dgm:pt modelId="{E5084FE5-32EA-4E2D-9F62-C0F9190D0997}" type="parTrans" cxnId="{9B7BA103-B473-4D24-BF6E-643CFEE360D1}">
      <dgm:prSet/>
      <dgm:spPr/>
      <dgm:t>
        <a:bodyPr/>
        <a:lstStyle/>
        <a:p>
          <a:endParaRPr lang="en-US"/>
        </a:p>
      </dgm:t>
    </dgm:pt>
    <dgm:pt modelId="{1F687B10-BD45-4A5A-80F1-00868BFCB2D0}" type="sibTrans" cxnId="{9B7BA103-B473-4D24-BF6E-643CFEE360D1}">
      <dgm:prSet/>
      <dgm:spPr/>
      <dgm:t>
        <a:bodyPr/>
        <a:lstStyle/>
        <a:p>
          <a:endParaRPr lang="en-US"/>
        </a:p>
      </dgm:t>
    </dgm:pt>
    <dgm:pt modelId="{6E9163B6-5624-4097-A3EC-47AB0021A065}">
      <dgm:prSet phldrT="[Text]"/>
      <dgm:spPr/>
      <dgm:t>
        <a:bodyPr/>
        <a:lstStyle/>
        <a:p>
          <a:r>
            <a:rPr lang="en-US" dirty="0" err="1" smtClean="0"/>
            <a:t>Polifagia</a:t>
          </a:r>
          <a:endParaRPr lang="en-US" dirty="0"/>
        </a:p>
      </dgm:t>
    </dgm:pt>
    <dgm:pt modelId="{C9753DEC-A0C6-46D3-B7C3-DCF56918FFA6}" type="parTrans" cxnId="{0A202108-1B36-461F-A2A9-DC38495D4FEE}">
      <dgm:prSet/>
      <dgm:spPr/>
      <dgm:t>
        <a:bodyPr/>
        <a:lstStyle/>
        <a:p>
          <a:endParaRPr lang="en-US"/>
        </a:p>
      </dgm:t>
    </dgm:pt>
    <dgm:pt modelId="{BBA91CFC-B211-4109-B0BF-5312F55B9AE7}" type="sibTrans" cxnId="{0A202108-1B36-461F-A2A9-DC38495D4FEE}">
      <dgm:prSet/>
      <dgm:spPr/>
      <dgm:t>
        <a:bodyPr/>
        <a:lstStyle/>
        <a:p>
          <a:endParaRPr lang="en-US"/>
        </a:p>
      </dgm:t>
    </dgm:pt>
    <dgm:pt modelId="{215469E1-578A-4545-AC4F-DF7D9EA1B11C}">
      <dgm:prSet phldrT="[Text]"/>
      <dgm:spPr/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lelah</a:t>
          </a:r>
          <a:endParaRPr lang="en-US" dirty="0"/>
        </a:p>
      </dgm:t>
    </dgm:pt>
    <dgm:pt modelId="{746C609E-44D3-4C39-A9AA-1E2C5ECAF2AE}" type="parTrans" cxnId="{D518C4DF-5A9C-4EC9-98C1-AFECC632BC65}">
      <dgm:prSet/>
      <dgm:spPr/>
      <dgm:t>
        <a:bodyPr/>
        <a:lstStyle/>
        <a:p>
          <a:endParaRPr lang="en-US"/>
        </a:p>
      </dgm:t>
    </dgm:pt>
    <dgm:pt modelId="{5B9C30DE-8691-4E2C-95B0-0BF0123DC151}" type="sibTrans" cxnId="{D518C4DF-5A9C-4EC9-98C1-AFECC632BC65}">
      <dgm:prSet/>
      <dgm:spPr/>
      <dgm:t>
        <a:bodyPr/>
        <a:lstStyle/>
        <a:p>
          <a:endParaRPr lang="en-US"/>
        </a:p>
      </dgm:t>
    </dgm:pt>
    <dgm:pt modelId="{2BEF0D88-5586-49CE-9FA4-A96DD1DEFCA5}" type="pres">
      <dgm:prSet presAssocID="{2B3926A8-017C-4622-A211-72583A5173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6FEFFD-9ED0-4CFB-BF06-BEED5F656BCE}" type="pres">
      <dgm:prSet presAssocID="{C325C203-F016-4E80-8B6B-F98F03FF0F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0A080-8EEC-4059-82CA-1AA326BEC5B5}" type="pres">
      <dgm:prSet presAssocID="{752B49E0-715C-4580-A5D7-B782CDEEC27D}" presName="sibTrans" presStyleCnt="0"/>
      <dgm:spPr/>
    </dgm:pt>
    <dgm:pt modelId="{F82BCBCF-646B-44A1-A547-BEF7617FC38D}" type="pres">
      <dgm:prSet presAssocID="{D15D133A-CFBC-43AC-AB2F-0999AF8E59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6685F-D8D5-46D4-8302-73A959F1E19B}" type="pres">
      <dgm:prSet presAssocID="{C057349B-2748-4757-B6B8-81CDA3B5CF5D}" presName="sibTrans" presStyleCnt="0"/>
      <dgm:spPr/>
    </dgm:pt>
    <dgm:pt modelId="{0B5AA7A4-40D9-4391-B173-552E0B8DBAF5}" type="pres">
      <dgm:prSet presAssocID="{206B0D62-6B02-4C56-B4C0-B9B4085737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4C508-D02F-4294-9323-F0F9EBE6C430}" type="pres">
      <dgm:prSet presAssocID="{1F687B10-BD45-4A5A-80F1-00868BFCB2D0}" presName="sibTrans" presStyleCnt="0"/>
      <dgm:spPr/>
    </dgm:pt>
    <dgm:pt modelId="{6083DFC0-0B22-4888-BF3A-EE4EBE37EAD8}" type="pres">
      <dgm:prSet presAssocID="{6E9163B6-5624-4097-A3EC-47AB0021A0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CCC36-7AF2-408E-81C3-759C790E270B}" type="pres">
      <dgm:prSet presAssocID="{BBA91CFC-B211-4109-B0BF-5312F55B9AE7}" presName="sibTrans" presStyleCnt="0"/>
      <dgm:spPr/>
    </dgm:pt>
    <dgm:pt modelId="{39788A49-AC8B-49E0-95A9-82E518EBFA3F}" type="pres">
      <dgm:prSet presAssocID="{215469E1-578A-4545-AC4F-DF7D9EA1B1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C2113-9CF4-4D20-AC3E-C5CB0DE43821}" srcId="{2B3926A8-017C-4622-A211-72583A517374}" destId="{C325C203-F016-4E80-8B6B-F98F03FF0F0C}" srcOrd="0" destOrd="0" parTransId="{4B3EDA14-53CE-46C1-AF04-659DE16533F8}" sibTransId="{752B49E0-715C-4580-A5D7-B782CDEEC27D}"/>
    <dgm:cxn modelId="{9B7BA103-B473-4D24-BF6E-643CFEE360D1}" srcId="{2B3926A8-017C-4622-A211-72583A517374}" destId="{206B0D62-6B02-4C56-B4C0-B9B408573700}" srcOrd="2" destOrd="0" parTransId="{E5084FE5-32EA-4E2D-9F62-C0F9190D0997}" sibTransId="{1F687B10-BD45-4A5A-80F1-00868BFCB2D0}"/>
    <dgm:cxn modelId="{29281937-3883-4D3A-BE60-27EBFA9A79DF}" type="presOf" srcId="{2B3926A8-017C-4622-A211-72583A517374}" destId="{2BEF0D88-5586-49CE-9FA4-A96DD1DEFCA5}" srcOrd="0" destOrd="0" presId="urn:microsoft.com/office/officeart/2005/8/layout/default"/>
    <dgm:cxn modelId="{7887F96F-0444-4747-B48C-E3918B505E50}" type="presOf" srcId="{6E9163B6-5624-4097-A3EC-47AB0021A065}" destId="{6083DFC0-0B22-4888-BF3A-EE4EBE37EAD8}" srcOrd="0" destOrd="0" presId="urn:microsoft.com/office/officeart/2005/8/layout/default"/>
    <dgm:cxn modelId="{F4F307BD-124B-4B93-9346-9A5077F9EDF5}" type="presOf" srcId="{D15D133A-CFBC-43AC-AB2F-0999AF8E59CE}" destId="{F82BCBCF-646B-44A1-A547-BEF7617FC38D}" srcOrd="0" destOrd="0" presId="urn:microsoft.com/office/officeart/2005/8/layout/default"/>
    <dgm:cxn modelId="{24A0BEE1-5842-4B99-8E6F-D3B2122C3999}" type="presOf" srcId="{215469E1-578A-4545-AC4F-DF7D9EA1B11C}" destId="{39788A49-AC8B-49E0-95A9-82E518EBFA3F}" srcOrd="0" destOrd="0" presId="urn:microsoft.com/office/officeart/2005/8/layout/default"/>
    <dgm:cxn modelId="{D993560D-71A3-45FB-BEF9-45475CC7CC31}" srcId="{2B3926A8-017C-4622-A211-72583A517374}" destId="{D15D133A-CFBC-43AC-AB2F-0999AF8E59CE}" srcOrd="1" destOrd="0" parTransId="{8854F745-8554-4B0A-A741-E96383F1455E}" sibTransId="{C057349B-2748-4757-B6B8-81CDA3B5CF5D}"/>
    <dgm:cxn modelId="{D518C4DF-5A9C-4EC9-98C1-AFECC632BC65}" srcId="{2B3926A8-017C-4622-A211-72583A517374}" destId="{215469E1-578A-4545-AC4F-DF7D9EA1B11C}" srcOrd="4" destOrd="0" parTransId="{746C609E-44D3-4C39-A9AA-1E2C5ECAF2AE}" sibTransId="{5B9C30DE-8691-4E2C-95B0-0BF0123DC151}"/>
    <dgm:cxn modelId="{4D768B41-B8B5-4E0F-B1AD-87430E4C8D7D}" type="presOf" srcId="{206B0D62-6B02-4C56-B4C0-B9B408573700}" destId="{0B5AA7A4-40D9-4391-B173-552E0B8DBAF5}" srcOrd="0" destOrd="0" presId="urn:microsoft.com/office/officeart/2005/8/layout/default"/>
    <dgm:cxn modelId="{E1DFAAA2-D5F1-43C3-A764-CF3BF9A7E764}" type="presOf" srcId="{C325C203-F016-4E80-8B6B-F98F03FF0F0C}" destId="{746FEFFD-9ED0-4CFB-BF06-BEED5F656BCE}" srcOrd="0" destOrd="0" presId="urn:microsoft.com/office/officeart/2005/8/layout/default"/>
    <dgm:cxn modelId="{0A202108-1B36-461F-A2A9-DC38495D4FEE}" srcId="{2B3926A8-017C-4622-A211-72583A517374}" destId="{6E9163B6-5624-4097-A3EC-47AB0021A065}" srcOrd="3" destOrd="0" parTransId="{C9753DEC-A0C6-46D3-B7C3-DCF56918FFA6}" sibTransId="{BBA91CFC-B211-4109-B0BF-5312F55B9AE7}"/>
    <dgm:cxn modelId="{59AE7555-FA5D-4EE9-A022-8D146AB54A5C}" type="presParOf" srcId="{2BEF0D88-5586-49CE-9FA4-A96DD1DEFCA5}" destId="{746FEFFD-9ED0-4CFB-BF06-BEED5F656BCE}" srcOrd="0" destOrd="0" presId="urn:microsoft.com/office/officeart/2005/8/layout/default"/>
    <dgm:cxn modelId="{19F76434-46F1-490F-AB2C-51A6293B3584}" type="presParOf" srcId="{2BEF0D88-5586-49CE-9FA4-A96DD1DEFCA5}" destId="{B4D0A080-8EEC-4059-82CA-1AA326BEC5B5}" srcOrd="1" destOrd="0" presId="urn:microsoft.com/office/officeart/2005/8/layout/default"/>
    <dgm:cxn modelId="{41245AE2-1E8C-402C-AFC8-C1F6DA25AA15}" type="presParOf" srcId="{2BEF0D88-5586-49CE-9FA4-A96DD1DEFCA5}" destId="{F82BCBCF-646B-44A1-A547-BEF7617FC38D}" srcOrd="2" destOrd="0" presId="urn:microsoft.com/office/officeart/2005/8/layout/default"/>
    <dgm:cxn modelId="{EA5D5A3F-D015-430F-930B-6C311C913FE7}" type="presParOf" srcId="{2BEF0D88-5586-49CE-9FA4-A96DD1DEFCA5}" destId="{E346685F-D8D5-46D4-8302-73A959F1E19B}" srcOrd="3" destOrd="0" presId="urn:microsoft.com/office/officeart/2005/8/layout/default"/>
    <dgm:cxn modelId="{1760049F-2C6B-4161-BC17-E4E916B77EB2}" type="presParOf" srcId="{2BEF0D88-5586-49CE-9FA4-A96DD1DEFCA5}" destId="{0B5AA7A4-40D9-4391-B173-552E0B8DBAF5}" srcOrd="4" destOrd="0" presId="urn:microsoft.com/office/officeart/2005/8/layout/default"/>
    <dgm:cxn modelId="{F5E2B59F-553C-4C1A-B42F-01AC9E074F28}" type="presParOf" srcId="{2BEF0D88-5586-49CE-9FA4-A96DD1DEFCA5}" destId="{5BB4C508-D02F-4294-9323-F0F9EBE6C430}" srcOrd="5" destOrd="0" presId="urn:microsoft.com/office/officeart/2005/8/layout/default"/>
    <dgm:cxn modelId="{9D32402C-4A9B-4C42-93BE-6E1E687E9506}" type="presParOf" srcId="{2BEF0D88-5586-49CE-9FA4-A96DD1DEFCA5}" destId="{6083DFC0-0B22-4888-BF3A-EE4EBE37EAD8}" srcOrd="6" destOrd="0" presId="urn:microsoft.com/office/officeart/2005/8/layout/default"/>
    <dgm:cxn modelId="{48462BED-9878-434C-A87A-AB09097D1CB7}" type="presParOf" srcId="{2BEF0D88-5586-49CE-9FA4-A96DD1DEFCA5}" destId="{C4ECCC36-7AF2-408E-81C3-759C790E270B}" srcOrd="7" destOrd="0" presId="urn:microsoft.com/office/officeart/2005/8/layout/default"/>
    <dgm:cxn modelId="{C1FCAD4D-CACA-40C8-9BAF-200FF654035A}" type="presParOf" srcId="{2BEF0D88-5586-49CE-9FA4-A96DD1DEFCA5}" destId="{39788A49-AC8B-49E0-95A9-82E518EBFA3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6D06-B79C-4F3A-88FB-38CBACCDD8FC}">
      <dsp:nvSpPr>
        <dsp:cNvPr id="0" name=""/>
        <dsp:cNvSpPr/>
      </dsp:nvSpPr>
      <dsp:spPr>
        <a:xfrm>
          <a:off x="4435098" y="1165555"/>
          <a:ext cx="3088142" cy="3088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83DF9-BFEC-463A-9E9E-72304E0B652B}">
      <dsp:nvSpPr>
        <dsp:cNvPr id="0" name=""/>
        <dsp:cNvSpPr/>
      </dsp:nvSpPr>
      <dsp:spPr>
        <a:xfrm>
          <a:off x="4537990" y="1268509"/>
          <a:ext cx="2881671" cy="2882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Hipotiroidisme</a:t>
          </a:r>
          <a:endParaRPr lang="en-US" sz="2500" kern="1200" dirty="0"/>
        </a:p>
      </dsp:txBody>
      <dsp:txXfrm>
        <a:off x="4950246" y="1680328"/>
        <a:ext cx="2058533" cy="2058551"/>
      </dsp:txXfrm>
    </dsp:sp>
    <dsp:sp modelId="{8E2FA25E-131F-4894-BDB6-22A527204047}">
      <dsp:nvSpPr>
        <dsp:cNvPr id="0" name=""/>
        <dsp:cNvSpPr/>
      </dsp:nvSpPr>
      <dsp:spPr>
        <a:xfrm rot="2700000">
          <a:off x="1244355" y="1165211"/>
          <a:ext cx="3088244" cy="308824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E484A-16BB-4CF4-9677-EBA559D72295}">
      <dsp:nvSpPr>
        <dsp:cNvPr id="0" name=""/>
        <dsp:cNvSpPr/>
      </dsp:nvSpPr>
      <dsp:spPr>
        <a:xfrm>
          <a:off x="1347641" y="1268509"/>
          <a:ext cx="2881671" cy="28821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Diabetes </a:t>
          </a:r>
          <a:r>
            <a:rPr lang="en-US" sz="2500" kern="1200" dirty="0" err="1" smtClean="0"/>
            <a:t>Melitus</a:t>
          </a:r>
          <a:endParaRPr lang="en-US" sz="2500" kern="1200" dirty="0"/>
        </a:p>
      </dsp:txBody>
      <dsp:txXfrm>
        <a:off x="1759211" y="1680328"/>
        <a:ext cx="2058533" cy="2058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FEFFD-9ED0-4CFB-BF06-BEED5F656BCE}">
      <dsp:nvSpPr>
        <dsp:cNvPr id="0" name=""/>
        <dsp:cNvSpPr/>
      </dsp:nvSpPr>
      <dsp:spPr>
        <a:xfrm>
          <a:off x="0" y="600434"/>
          <a:ext cx="2436812" cy="146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Glikosuria</a:t>
          </a:r>
          <a:endParaRPr lang="en-US" sz="3900" kern="1200" dirty="0"/>
        </a:p>
      </dsp:txBody>
      <dsp:txXfrm>
        <a:off x="0" y="600434"/>
        <a:ext cx="2436812" cy="1462087"/>
      </dsp:txXfrm>
    </dsp:sp>
    <dsp:sp modelId="{F82BCBCF-646B-44A1-A547-BEF7617FC38D}">
      <dsp:nvSpPr>
        <dsp:cNvPr id="0" name=""/>
        <dsp:cNvSpPr/>
      </dsp:nvSpPr>
      <dsp:spPr>
        <a:xfrm>
          <a:off x="2680493" y="600434"/>
          <a:ext cx="2436812" cy="146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Poliuria</a:t>
          </a:r>
          <a:endParaRPr lang="en-US" sz="3900" kern="1200" dirty="0"/>
        </a:p>
      </dsp:txBody>
      <dsp:txXfrm>
        <a:off x="2680493" y="600434"/>
        <a:ext cx="2436812" cy="1462087"/>
      </dsp:txXfrm>
    </dsp:sp>
    <dsp:sp modelId="{0B5AA7A4-40D9-4391-B173-552E0B8DBAF5}">
      <dsp:nvSpPr>
        <dsp:cNvPr id="0" name=""/>
        <dsp:cNvSpPr/>
      </dsp:nvSpPr>
      <dsp:spPr>
        <a:xfrm>
          <a:off x="5360987" y="600434"/>
          <a:ext cx="2436812" cy="146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Polidipsia</a:t>
          </a:r>
          <a:endParaRPr lang="en-US" sz="3900" kern="1200" dirty="0"/>
        </a:p>
      </dsp:txBody>
      <dsp:txXfrm>
        <a:off x="5360987" y="600434"/>
        <a:ext cx="2436812" cy="1462087"/>
      </dsp:txXfrm>
    </dsp:sp>
    <dsp:sp modelId="{6083DFC0-0B22-4888-BF3A-EE4EBE37EAD8}">
      <dsp:nvSpPr>
        <dsp:cNvPr id="0" name=""/>
        <dsp:cNvSpPr/>
      </dsp:nvSpPr>
      <dsp:spPr>
        <a:xfrm>
          <a:off x="1340246" y="2306203"/>
          <a:ext cx="2436812" cy="146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Polifagia</a:t>
          </a:r>
          <a:endParaRPr lang="en-US" sz="3900" kern="1200" dirty="0"/>
        </a:p>
      </dsp:txBody>
      <dsp:txXfrm>
        <a:off x="1340246" y="2306203"/>
        <a:ext cx="2436812" cy="1462087"/>
      </dsp:txXfrm>
    </dsp:sp>
    <dsp:sp modelId="{39788A49-AC8B-49E0-95A9-82E518EBFA3F}">
      <dsp:nvSpPr>
        <dsp:cNvPr id="0" name=""/>
        <dsp:cNvSpPr/>
      </dsp:nvSpPr>
      <dsp:spPr>
        <a:xfrm>
          <a:off x="4020740" y="2306203"/>
          <a:ext cx="2436812" cy="146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Mudah</a:t>
          </a:r>
          <a:r>
            <a:rPr lang="en-US" sz="3900" kern="1200" dirty="0" smtClean="0"/>
            <a:t> </a:t>
          </a:r>
          <a:r>
            <a:rPr lang="en-US" sz="3900" kern="1200" dirty="0" err="1" smtClean="0"/>
            <a:t>lelah</a:t>
          </a:r>
          <a:endParaRPr lang="en-US" sz="3900" kern="1200" dirty="0"/>
        </a:p>
      </dsp:txBody>
      <dsp:txXfrm>
        <a:off x="4020740" y="2306203"/>
        <a:ext cx="2436812" cy="146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65EB-2D52-4428-962D-55C2767E8B4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C0FBA-9893-4274-9818-84A36D335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7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1 diabetes (due to b-cell destruction, usually leading to absolute insulin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deficiency)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Type 2 diabetes (due to a progressive loss of insulin secretion on the background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insulin resistance)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Gestational diabetes mellitus (GDM) (diabetes diagnosed in the second or third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trimester of pregnancy that is not clearly overt diabetes)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Specific types of diabetes due to other causes, e.g., monogenic diabetes syndromes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(such as neonatal diabetes and maturity-onset diabetes of the young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[MODY]), diseases of the exocrine pancreas (such as cystic fibrosis), and drug-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chemical-induced diabetes (such as with glucocorticoid use, in the treatment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HIV/AIDS or after organ transplantation)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C9B3-DB40-4F7F-AAEE-1411197A3A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OGTT = oral Glucose Tolerance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7C9B3-DB40-4F7F-AAEE-1411197A3A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2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GANGGUAN ENDOKRIN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BIOFARMASI-FARMAKOLOGI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4" y="103909"/>
            <a:ext cx="10396882" cy="1151965"/>
          </a:xfrm>
        </p:spPr>
        <p:txBody>
          <a:bodyPr/>
          <a:lstStyle/>
          <a:p>
            <a:r>
              <a:rPr lang="en-US" dirty="0" smtClean="0"/>
              <a:t>HIPOTIROIDISME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04110"/>
            <a:ext cx="10394707" cy="3670476"/>
          </a:xfrm>
        </p:spPr>
        <p:txBody>
          <a:bodyPr>
            <a:normAutofit/>
          </a:bodyPr>
          <a:lstStyle/>
          <a:p>
            <a:r>
              <a:rPr lang="en-US" dirty="0" err="1"/>
              <a:t>Hipotiroid</a:t>
            </a:r>
            <a:r>
              <a:rPr lang="en-US" dirty="0"/>
              <a:t> (</a:t>
            </a:r>
            <a:r>
              <a:rPr lang="en-US" dirty="0" err="1"/>
              <a:t>hiposekresi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status </a:t>
            </a:r>
            <a:r>
              <a:rPr lang="en-US" dirty="0" err="1"/>
              <a:t>metabolik</a:t>
            </a:r>
            <a:r>
              <a:rPr lang="en-US" dirty="0"/>
              <a:t> yang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/>
              <a:t>tiroid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 err="1" smtClean="0"/>
              <a:t>Hipotiroid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/>
              <a:t>hipotalamus-hipofisis-tiroid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smtClean="0"/>
              <a:t>hormone. </a:t>
            </a:r>
          </a:p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/>
              <a:t>tiroid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, </a:t>
            </a:r>
            <a:r>
              <a:rPr lang="en-US" dirty="0" err="1"/>
              <a:t>perkembangan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proses-proses </a:t>
            </a:r>
            <a:r>
              <a:rPr lang="en-US" dirty="0" err="1"/>
              <a:t>sel</a:t>
            </a:r>
            <a:r>
              <a:rPr lang="en-US" dirty="0"/>
              <a:t>,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konsekuensi-konsekuensi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meluas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7658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EPIDEMIOLOGI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1333846"/>
            <a:ext cx="11344588" cy="23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396882" cy="7543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etiologi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751" y="1103276"/>
            <a:ext cx="2011680" cy="3311189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296" y="377191"/>
            <a:ext cx="5749150" cy="3820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751" y="110327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Hipotiroid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hipotiroidisme</a:t>
            </a:r>
            <a:r>
              <a:rPr lang="en-US" dirty="0"/>
              <a:t> primer,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Hipotiroid</a:t>
            </a:r>
            <a:r>
              <a:rPr lang="en-US" dirty="0" smtClean="0"/>
              <a:t> </a:t>
            </a:r>
            <a:r>
              <a:rPr lang="en-US" dirty="0"/>
              <a:t>primer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hipotiroid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TSH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hipofisis</a:t>
            </a:r>
            <a:r>
              <a:rPr lang="en-US" dirty="0"/>
              <a:t>. </a:t>
            </a:r>
            <a:r>
              <a:rPr lang="en-US" dirty="0" err="1"/>
              <a:t>Hipotiroid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TRH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hipotalamus</a:t>
            </a:r>
            <a:r>
              <a:rPr lang="en-US" dirty="0"/>
              <a:t>.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terbanyak</a:t>
            </a:r>
            <a:r>
              <a:rPr lang="en-US" dirty="0"/>
              <a:t> </a:t>
            </a:r>
            <a:r>
              <a:rPr lang="en-US" dirty="0" err="1"/>
              <a:t>hipotiroid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 (</a:t>
            </a:r>
            <a:r>
              <a:rPr lang="en-US" dirty="0" err="1"/>
              <a:t>hipotiroid</a:t>
            </a:r>
            <a:r>
              <a:rPr lang="en-US" dirty="0"/>
              <a:t> primer)</a:t>
            </a:r>
          </a:p>
        </p:txBody>
      </p:sp>
    </p:spTree>
    <p:extLst>
      <p:ext uri="{BB962C8B-B14F-4D97-AF65-F5344CB8AC3E}">
        <p14:creationId xmlns:p14="http://schemas.microsoft.com/office/powerpoint/2010/main" val="29462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smtClean="0"/>
              <a:t>MANIFESTASI KLINIK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8390001" cy="3718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4" y="4396740"/>
            <a:ext cx="6208395" cy="15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964"/>
            <a:ext cx="10293927" cy="7065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181" y="803563"/>
            <a:ext cx="6587835" cy="5056909"/>
          </a:xfrm>
        </p:spPr>
        <p:txBody>
          <a:bodyPr>
            <a:no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menyekresikan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hipofisiotropik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thyrotropin-releasing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yang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merangsang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hipofisis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menyekresikan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thyroid-stimulating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(TSH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Sekresi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sekresi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iodium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yangdiserap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iodide.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pelepas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tirotropin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(TRH)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merangsang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tirotropin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perangsang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[TSH])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hipofisis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sirkulasi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gilirannya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sintesis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sintesis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bersirkulasi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menghalangi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TSH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konsentrasi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serum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hipotalamus-hipofisis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melepaskan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622" y="802957"/>
            <a:ext cx="3964295" cy="41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err="1" smtClean="0"/>
              <a:t>patofisiologi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2890" y="1151965"/>
            <a:ext cx="10394707" cy="473448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mensintesis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Triiodothyronin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danTetraiodothyronin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T4 = Thyroxin)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merangsang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protrein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karbohidrat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vitamin-vitamin,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hormon-hormon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Hipotiroid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hipofisis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kelenjar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hipofisis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anterior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hipotiroid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hipofisis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TSH. TRH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Hipotiroid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malfungsi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HT, TSH,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TRH.</a:t>
            </a:r>
          </a:p>
        </p:txBody>
      </p:sp>
    </p:spTree>
    <p:extLst>
      <p:ext uri="{BB962C8B-B14F-4D97-AF65-F5344CB8AC3E}">
        <p14:creationId xmlns:p14="http://schemas.microsoft.com/office/powerpoint/2010/main" val="2000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8" y="1918854"/>
            <a:ext cx="10396882" cy="1151965"/>
          </a:xfrm>
        </p:spPr>
        <p:txBody>
          <a:bodyPr/>
          <a:lstStyle/>
          <a:p>
            <a:r>
              <a:rPr lang="en-US" dirty="0" smtClean="0"/>
              <a:t>SEE YOU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67" y="190782"/>
            <a:ext cx="10396882" cy="1151965"/>
          </a:xfrm>
        </p:spPr>
        <p:txBody>
          <a:bodyPr/>
          <a:lstStyle/>
          <a:p>
            <a:r>
              <a:rPr lang="en-US" dirty="0" smtClean="0"/>
              <a:t>GANGGUAN ENDOKRIN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0775799"/>
              </p:ext>
            </p:extLst>
          </p:nvPr>
        </p:nvGraphicFramePr>
        <p:xfrm>
          <a:off x="1361208" y="365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5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20639" cy="788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DIABETES MELITUS</a:t>
            </a:r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sz="quarter" idx="13"/>
          </p:nvPr>
        </p:nvSpPr>
        <p:spPr>
          <a:xfrm>
            <a:off x="307975" y="946150"/>
            <a:ext cx="4641850" cy="4540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is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of metabolic disorders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metabolism that results from defects in insulin secretion, insulin action (sensitivity), or both.</a:t>
            </a:r>
          </a:p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Hyperglycemia (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hy·per·gly·ce·mi·a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an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 of glucose in the bloodstream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often associated with diabetes mellitus 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DM,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memindahkan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glukosa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sel. Hal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memicu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glukosa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glukosa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pembentuk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gula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hormone yang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dihasilkan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pancreas.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insulin (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beta)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hormone glucagon (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alfa).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219" y="0"/>
            <a:ext cx="6387471" cy="3115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25" y="3115628"/>
            <a:ext cx="6392865" cy="25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0080" y="406046"/>
            <a:ext cx="5612129" cy="3311189"/>
          </a:xfrm>
        </p:spPr>
        <p:txBody>
          <a:bodyPr>
            <a:normAutofit/>
          </a:bodyPr>
          <a:lstStyle/>
          <a:p>
            <a:r>
              <a:rPr lang="en-US" dirty="0" smtClean="0"/>
              <a:t>Insulin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insulin di membrane sel. 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teraktivasi</a:t>
            </a:r>
            <a:r>
              <a:rPr lang="en-US" dirty="0" smtClean="0"/>
              <a:t>, </a:t>
            </a:r>
            <a:r>
              <a:rPr lang="en-US" dirty="0" err="1" smtClean="0"/>
              <a:t>reseptor</a:t>
            </a:r>
            <a:r>
              <a:rPr lang="en-US" dirty="0" smtClean="0"/>
              <a:t> insulin </a:t>
            </a:r>
            <a:r>
              <a:rPr lang="en-US" dirty="0" err="1" smtClean="0"/>
              <a:t>menyebabkan</a:t>
            </a:r>
            <a:r>
              <a:rPr lang="en-US" dirty="0" smtClean="0"/>
              <a:t> transporter </a:t>
            </a: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berdifusi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membrane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09" y="-16864"/>
            <a:ext cx="4916806" cy="277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733" y="2754897"/>
            <a:ext cx="5070157" cy="2900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1" y="3717235"/>
            <a:ext cx="5740565" cy="25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68" y="746234"/>
            <a:ext cx="7315199" cy="5044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Classification</a:t>
            </a:r>
          </a:p>
        </p:txBody>
      </p:sp>
      <p:pic>
        <p:nvPicPr>
          <p:cNvPr id="6" name="Picture 2" descr="http://ageonicsmedical.com/wordpress/wp-content/uploads/2014/09/treating-diabe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" y="1019669"/>
            <a:ext cx="3319276" cy="20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6800" y="1616927"/>
            <a:ext cx="6988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/>
              <a:t>Type 1 Diabetes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b="1" dirty="0"/>
              <a:t>Type 2 Diabetes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Gestational Diabetes Mellitus (GDM)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Specific Type (e.g. drug or chemical induced </a:t>
            </a:r>
            <a:r>
              <a:rPr lang="en-US" sz="4000" dirty="0" err="1"/>
              <a:t>ddiabetes</a:t>
            </a:r>
            <a:r>
              <a:rPr lang="en-US" sz="40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5765"/>
            <a:ext cx="4625283" cy="22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08" y="2008011"/>
            <a:ext cx="6572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9268" y="746234"/>
            <a:ext cx="7315199" cy="5044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Bernard MT Condensed" panose="02050806060905020404" pitchFamily="18" charset="0"/>
              </a:rPr>
              <a:t>Diagnosis</a:t>
            </a:r>
          </a:p>
        </p:txBody>
      </p:sp>
      <p:pic>
        <p:nvPicPr>
          <p:cNvPr id="6" name="Picture 2" descr="http://ageonicsmedical.com/wordpress/wp-content/uploads/2014/09/treating-diabe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" y="1019669"/>
            <a:ext cx="3319276" cy="20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diabetesplan.org/wp-content/uploads/2013/03/Fotolia_43914317_Subscription_Monthly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" y="3441098"/>
            <a:ext cx="3311809" cy="22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68" y="1588699"/>
            <a:ext cx="7951025" cy="3451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9268" y="5687121"/>
            <a:ext cx="589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vOT8eb9eec2.B"/>
              </a:rPr>
              <a:t>Diabetes Care </a:t>
            </a:r>
            <a:r>
              <a:rPr lang="en-US" dirty="0">
                <a:latin typeface="AdvOT7b515deb"/>
              </a:rPr>
              <a:t>Volume 39, Supplement 1, 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0107"/>
            <a:ext cx="4856158" cy="487893"/>
          </a:xfrm>
        </p:spPr>
        <p:txBody>
          <a:bodyPr/>
          <a:lstStyle/>
          <a:p>
            <a:r>
              <a:rPr lang="en-US" dirty="0" smtClean="0"/>
              <a:t>PATOFISIOLOGI DM TIPE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6450" y="728323"/>
            <a:ext cx="5088712" cy="213341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pancreas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insulin.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self-tolerance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9525" y="0"/>
            <a:ext cx="4864491" cy="679994"/>
          </a:xfrm>
        </p:spPr>
        <p:txBody>
          <a:bodyPr/>
          <a:lstStyle/>
          <a:p>
            <a:r>
              <a:rPr lang="en-US" dirty="0" smtClean="0"/>
              <a:t>PATOFISIOLOGI DM TIPE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879525" y="674349"/>
            <a:ext cx="5088713" cy="25128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Insulin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berespon</a:t>
            </a:r>
            <a:r>
              <a:rPr lang="en-US" dirty="0" smtClean="0"/>
              <a:t>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insulin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l-GR" dirty="0"/>
              <a:t>β </a:t>
            </a:r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langerhans</a:t>
            </a:r>
            <a:r>
              <a:rPr lang="en-US" dirty="0"/>
              <a:t>. </a:t>
            </a:r>
            <a:r>
              <a:rPr lang="en-US" dirty="0" err="1"/>
              <a:t>Dimana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insulin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l-GR" dirty="0"/>
              <a:t>β </a:t>
            </a:r>
            <a:r>
              <a:rPr lang="en-US" dirty="0" err="1"/>
              <a:t>pankreas</a:t>
            </a:r>
            <a:r>
              <a:rPr lang="en-US" dirty="0"/>
              <a:t> yang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disfungsional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insulin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resistensi</a:t>
            </a:r>
            <a:r>
              <a:rPr lang="en-US" dirty="0"/>
              <a:t> insulin,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resistensi</a:t>
            </a:r>
            <a:r>
              <a:rPr lang="en-US" dirty="0"/>
              <a:t> insulin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insulin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/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dikarenakan</a:t>
            </a:r>
            <a:r>
              <a:rPr lang="en-US" dirty="0"/>
              <a:t> </a:t>
            </a:r>
            <a:r>
              <a:rPr lang="en-US" dirty="0" err="1" smtClean="0"/>
              <a:t>obesitas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9" y="3021042"/>
            <a:ext cx="5088712" cy="2481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774" y="3187201"/>
            <a:ext cx="5251827" cy="26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dm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18987186"/>
              </p:ext>
            </p:extLst>
          </p:nvPr>
        </p:nvGraphicFramePr>
        <p:xfrm>
          <a:off x="2032000" y="1151965"/>
          <a:ext cx="7797800" cy="436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8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336</TotalTime>
  <Words>699</Words>
  <Application>Microsoft Office PowerPoint</Application>
  <PresentationFormat>Widescreen</PresentationFormat>
  <Paragraphs>65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AdvOT7b515deb</vt:lpstr>
      <vt:lpstr>AdvOT8eb9eec2.B</vt:lpstr>
      <vt:lpstr>Arial</vt:lpstr>
      <vt:lpstr>Bernard MT Condensed</vt:lpstr>
      <vt:lpstr>Calibri</vt:lpstr>
      <vt:lpstr>Impact</vt:lpstr>
      <vt:lpstr>Times New Roman</vt:lpstr>
      <vt:lpstr>Wingdings 2</vt:lpstr>
      <vt:lpstr>Main Event</vt:lpstr>
      <vt:lpstr>GANGGUAN ENDOKRIN</vt:lpstr>
      <vt:lpstr>GANGGUAN ENDOKRIN</vt:lpstr>
      <vt:lpstr>DIABETES MELITUS</vt:lpstr>
      <vt:lpstr>PowerPoint Presentation</vt:lpstr>
      <vt:lpstr>Classification</vt:lpstr>
      <vt:lpstr>EPIDEMIOLOGI</vt:lpstr>
      <vt:lpstr>Diagnosis</vt:lpstr>
      <vt:lpstr>PowerPoint Presentation</vt:lpstr>
      <vt:lpstr>Manifestasi klinik dm</vt:lpstr>
      <vt:lpstr>HIPOTIROIDISME</vt:lpstr>
      <vt:lpstr>EPIDEMIOLOGI</vt:lpstr>
      <vt:lpstr>etiologi</vt:lpstr>
      <vt:lpstr>MANIFESTASI KLINIK</vt:lpstr>
      <vt:lpstr>PATOFISIOLOGI</vt:lpstr>
      <vt:lpstr>patofisiologi</vt:lpstr>
      <vt:lpstr>SEE YOU NEXT WEEK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ENDOKRIN</dc:title>
  <dc:creator>ASUS</dc:creator>
  <cp:lastModifiedBy>ASUS</cp:lastModifiedBy>
  <cp:revision>36</cp:revision>
  <dcterms:created xsi:type="dcterms:W3CDTF">2021-11-29T05:01:06Z</dcterms:created>
  <dcterms:modified xsi:type="dcterms:W3CDTF">2021-12-01T03:44:44Z</dcterms:modified>
</cp:coreProperties>
</file>