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hewy" charset="1" panose="02000000000000000000"/>
      <p:regular r:id="rId17"/>
    </p:embeddedFont>
    <p:embeddedFont>
      <p:font typeface="Quicksand Bold" charset="1" panose="00000800000000000000"/>
      <p:regular r:id="rId18"/>
    </p:embeddedFont>
    <p:embeddedFont>
      <p:font typeface="Arimo Bold" charset="1" panose="020B0704020202020204"/>
      <p:regular r:id="rId19"/>
    </p:embeddedFont>
    <p:embeddedFont>
      <p:font typeface="Arimo Bold Italics" charset="1" panose="020B070402020209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VAFLvRR4Q4g.mp4" Type="http://schemas.openxmlformats.org/officeDocument/2006/relationships/video"/><Relationship Id="rId4" Target="../media/VAFLvRR4Q4g.mp4" Type="http://schemas.microsoft.com/office/2007/relationships/media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10.png" Type="http://schemas.openxmlformats.org/officeDocument/2006/relationships/image"/><Relationship Id="rId5" Target="../media/image11.gi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-96898"/>
            <a:ext cx="18387362" cy="10480796"/>
          </a:xfrm>
          <a:prstGeom prst="rect">
            <a:avLst/>
          </a:prstGeom>
        </p:spPr>
      </p:pic>
      <p:sp>
        <p:nvSpPr>
          <p:cNvPr name="Freeform 3" id="3" descr="Logo-Piktorial-UNIM"/>
          <p:cNvSpPr/>
          <p:nvPr/>
        </p:nvSpPr>
        <p:spPr>
          <a:xfrm flipH="false" flipV="false" rot="0">
            <a:off x="15007979" y="8901924"/>
            <a:ext cx="1155996" cy="1134055"/>
          </a:xfrm>
          <a:custGeom>
            <a:avLst/>
            <a:gdLst/>
            <a:ahLst/>
            <a:cxnLst/>
            <a:rect r="r" b="b" t="t" l="l"/>
            <a:pathLst>
              <a:path h="1134055" w="1155996">
                <a:moveTo>
                  <a:pt x="0" y="0"/>
                </a:moveTo>
                <a:lnTo>
                  <a:pt x="1155996" y="0"/>
                </a:lnTo>
                <a:lnTo>
                  <a:pt x="1155996" y="1134056"/>
                </a:lnTo>
                <a:lnTo>
                  <a:pt x="0" y="11340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" t="0" r="-2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02519" y="8901924"/>
            <a:ext cx="1191103" cy="1134055"/>
          </a:xfrm>
          <a:custGeom>
            <a:avLst/>
            <a:gdLst/>
            <a:ahLst/>
            <a:cxnLst/>
            <a:rect r="r" b="b" t="t" l="l"/>
            <a:pathLst>
              <a:path h="1134055" w="1191103">
                <a:moveTo>
                  <a:pt x="0" y="0"/>
                </a:moveTo>
                <a:lnTo>
                  <a:pt x="1191103" y="0"/>
                </a:lnTo>
                <a:lnTo>
                  <a:pt x="1191103" y="1134056"/>
                </a:lnTo>
                <a:lnTo>
                  <a:pt x="0" y="1134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" t="0" r="-172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6468" y="8952911"/>
            <a:ext cx="1069530" cy="1083069"/>
          </a:xfrm>
          <a:custGeom>
            <a:avLst/>
            <a:gdLst/>
            <a:ahLst/>
            <a:cxnLst/>
            <a:rect r="r" b="b" t="t" l="l"/>
            <a:pathLst>
              <a:path h="1083069" w="1069530">
                <a:moveTo>
                  <a:pt x="0" y="0"/>
                </a:moveTo>
                <a:lnTo>
                  <a:pt x="1069531" y="0"/>
                </a:lnTo>
                <a:lnTo>
                  <a:pt x="1069531" y="1083069"/>
                </a:lnTo>
                <a:lnTo>
                  <a:pt x="0" y="10830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80354" y="9012831"/>
            <a:ext cx="2358248" cy="963228"/>
          </a:xfrm>
          <a:custGeom>
            <a:avLst/>
            <a:gdLst/>
            <a:ahLst/>
            <a:cxnLst/>
            <a:rect r="r" b="b" t="t" l="l"/>
            <a:pathLst>
              <a:path h="963228" w="2358248">
                <a:moveTo>
                  <a:pt x="0" y="0"/>
                </a:moveTo>
                <a:lnTo>
                  <a:pt x="2358248" y="0"/>
                </a:lnTo>
                <a:lnTo>
                  <a:pt x="2358248" y="963228"/>
                </a:lnTo>
                <a:lnTo>
                  <a:pt x="0" y="96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112384" y="2734881"/>
            <a:ext cx="1198586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E0B01"/>
                </a:solidFill>
                <a:latin typeface="Chewy"/>
                <a:ea typeface="Chewy"/>
                <a:cs typeface="Chewy"/>
                <a:sym typeface="Chewy"/>
              </a:rPr>
              <a:t>Complex and </a:t>
            </a:r>
          </a:p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E0B01"/>
                </a:solidFill>
                <a:latin typeface="Chewy"/>
                <a:ea typeface="Chewy"/>
                <a:cs typeface="Chewy"/>
                <a:sym typeface="Chewy"/>
              </a:rPr>
              <a:t>Compound Sentences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34272" y="6310498"/>
            <a:ext cx="6982482" cy="109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E0B0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Ika Suciwati, M.TESOL.</a:t>
            </a:r>
          </a:p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E0B0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Amy Krisdiana, M.Pd.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57677" y="747713"/>
            <a:ext cx="11985866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E0B01"/>
                </a:solidFill>
                <a:latin typeface="Chewy"/>
                <a:ea typeface="Chewy"/>
                <a:cs typeface="Chewy"/>
                <a:sym typeface="Chewy"/>
              </a:rPr>
              <a:t>Advanced English Grammar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196" r="0" b="-305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24077" y="9258300"/>
            <a:ext cx="20136154" cy="3988711"/>
          </a:xfrm>
          <a:custGeom>
            <a:avLst/>
            <a:gdLst/>
            <a:ahLst/>
            <a:cxnLst/>
            <a:rect r="r" b="b" t="t" l="l"/>
            <a:pathLst>
              <a:path h="3988711" w="20136154">
                <a:moveTo>
                  <a:pt x="0" y="0"/>
                </a:moveTo>
                <a:lnTo>
                  <a:pt x="20136154" y="0"/>
                </a:lnTo>
                <a:lnTo>
                  <a:pt x="20136154" y="3988711"/>
                </a:lnTo>
                <a:lnTo>
                  <a:pt x="0" y="3988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434" r="0" b="-17043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43570" y="3605742"/>
            <a:ext cx="2600860" cy="1537758"/>
          </a:xfrm>
          <a:custGeom>
            <a:avLst/>
            <a:gdLst/>
            <a:ahLst/>
            <a:cxnLst/>
            <a:rect r="r" b="b" t="t" l="l"/>
            <a:pathLst>
              <a:path h="1537758" w="2600860">
                <a:moveTo>
                  <a:pt x="0" y="0"/>
                </a:moveTo>
                <a:lnTo>
                  <a:pt x="2600860" y="0"/>
                </a:lnTo>
                <a:lnTo>
                  <a:pt x="2600860" y="1537758"/>
                </a:lnTo>
                <a:lnTo>
                  <a:pt x="0" y="153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47345" y="161970"/>
            <a:ext cx="9193310" cy="1146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3"/>
              </a:lnSpc>
            </a:pPr>
            <a:r>
              <a:rPr lang="en-US" sz="746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KEY TAKEAWAYS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45067" y="3090651"/>
            <a:ext cx="7398503" cy="2510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Complex Sentence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The dependent clause often begins with </a:t>
            </a:r>
            <a:r>
              <a:rPr lang="en-US" b="true" sz="2400">
                <a:solidFill>
                  <a:srgbClr val="C51315"/>
                </a:solidFill>
                <a:latin typeface="Arimo Bold"/>
                <a:ea typeface="Arimo Bold"/>
                <a:cs typeface="Arimo Bold"/>
                <a:sym typeface="Arimo Bold"/>
              </a:rPr>
              <a:t>subordinating conjunctions 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like </a:t>
            </a:r>
            <a:r>
              <a:rPr lang="en-US" b="true" sz="2400" i="true">
                <a:solidFill>
                  <a:srgbClr val="000000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although, because, since, unless,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or </a:t>
            </a:r>
            <a:r>
              <a:rPr lang="en-US" b="true" sz="2400" i="true">
                <a:solidFill>
                  <a:srgbClr val="000000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while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Complex sentences can show relationships like cause and effect, contrast, or time.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27664" y="3090651"/>
            <a:ext cx="6946457" cy="2510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Compound Sentence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400" i="true">
                <a:solidFill>
                  <a:srgbClr val="C51315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Coordinating conjunctions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help connect related ideas.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Compound sentences can add variety and complexity to writing by combining thoughts.</a:t>
            </a: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970" r="0" b="-3080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24077" y="7558401"/>
            <a:ext cx="20136154" cy="4162433"/>
            <a:chOff x="0" y="0"/>
            <a:chExt cx="26848205" cy="55499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231630"/>
              <a:ext cx="26848205" cy="5318281"/>
            </a:xfrm>
            <a:custGeom>
              <a:avLst/>
              <a:gdLst/>
              <a:ahLst/>
              <a:cxnLst/>
              <a:rect r="r" b="b" t="t" l="l"/>
              <a:pathLst>
                <a:path h="5318281" w="26848205">
                  <a:moveTo>
                    <a:pt x="0" y="0"/>
                  </a:moveTo>
                  <a:lnTo>
                    <a:pt x="26848205" y="0"/>
                  </a:lnTo>
                  <a:lnTo>
                    <a:pt x="26848205" y="5318281"/>
                  </a:lnTo>
                  <a:lnTo>
                    <a:pt x="0" y="531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434" r="0" b="-17043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4078505" y="671341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3" y="0"/>
                  </a:lnTo>
                  <a:lnTo>
                    <a:pt x="545473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843361" y="335670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3" y="0"/>
                  </a:lnTo>
                  <a:lnTo>
                    <a:pt x="545473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3608217" y="0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4" y="0"/>
                  </a:lnTo>
                  <a:lnTo>
                    <a:pt x="545474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370091" y="390169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3" y="0"/>
                  </a:lnTo>
                  <a:lnTo>
                    <a:pt x="545473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2224226" y="898014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4" y="0"/>
                  </a:lnTo>
                  <a:lnTo>
                    <a:pt x="545474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193960" y="1179186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4" y="0"/>
                  </a:lnTo>
                  <a:lnTo>
                    <a:pt x="545474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240195" y="1741530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4" y="0"/>
                  </a:lnTo>
                  <a:lnTo>
                    <a:pt x="545474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6821489" y="1460358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4" y="0"/>
                  </a:lnTo>
                  <a:lnTo>
                    <a:pt x="545474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496445" y="2022702"/>
              <a:ext cx="545474" cy="562344"/>
            </a:xfrm>
            <a:custGeom>
              <a:avLst/>
              <a:gdLst/>
              <a:ahLst/>
              <a:cxnLst/>
              <a:rect r="r" b="b" t="t" l="l"/>
              <a:pathLst>
                <a:path h="562344" w="545474">
                  <a:moveTo>
                    <a:pt x="0" y="0"/>
                  </a:moveTo>
                  <a:lnTo>
                    <a:pt x="545474" y="0"/>
                  </a:lnTo>
                  <a:lnTo>
                    <a:pt x="545474" y="562344"/>
                  </a:lnTo>
                  <a:lnTo>
                    <a:pt x="0" y="562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6405667" y="1545453"/>
              <a:ext cx="1820631" cy="2092679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12302997" y="1545453"/>
              <a:ext cx="1820631" cy="2092679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18196198" y="1545453"/>
              <a:ext cx="1820631" cy="2092679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23334187" y="1911779"/>
              <a:ext cx="1501928" cy="1726354"/>
            </a:xfrm>
            <a:prstGeom prst="rect">
              <a:avLst/>
            </a:prstGeom>
          </p:spPr>
        </p:pic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1852739" y="1911779"/>
              <a:ext cx="1501928" cy="1726354"/>
            </a:xfrm>
            <a:prstGeom prst="rect">
              <a:avLst/>
            </a:prstGeom>
          </p:spPr>
        </p:pic>
      </p:grpSp>
      <p:sp>
        <p:nvSpPr>
          <p:cNvPr name="TextBox 19" id="19"/>
          <p:cNvSpPr txBox="true"/>
          <p:nvPr/>
        </p:nvSpPr>
        <p:spPr>
          <a:xfrm rot="0">
            <a:off x="4421807" y="3752850"/>
            <a:ext cx="9444385" cy="139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spc="2124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Thank you!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517" r="0" b="-312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44042" y="132160"/>
            <a:ext cx="10599915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Complex Sentences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67045" y="3634740"/>
            <a:ext cx="12353909" cy="294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b="true" sz="42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Definition: A complex sentence contains one independent clause and at least one dependent </a:t>
            </a:r>
            <a:r>
              <a:rPr lang="en-US" b="true" sz="42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(or subordinate) clause. The dependent clause cannot stand alone as a complete sentence.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517" r="0" b="-312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84864" y="175422"/>
            <a:ext cx="10599915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Complex Sentences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9521" y="3576251"/>
            <a:ext cx="16230600" cy="2702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The independent clause expresses a complete thought and can stand alone, while the dependent clause adds additional information but cannot stand alone. </a:t>
            </a:r>
          </a:p>
          <a:p>
            <a:pPr algn="just">
              <a:lnSpc>
                <a:spcPts val="4339"/>
              </a:lnSpc>
            </a:pPr>
            <a:r>
              <a:rPr lang="en-US" b="true" sz="30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Complex sentences often use subordinating conjunctions (like because, although, or since) to link the clauses, creating relationships between ideas such as cause and effect or contrast.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517" r="0" b="-312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44042" y="132160"/>
            <a:ext cx="10599915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Complex Sentences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71700" y="3783592"/>
            <a:ext cx="16441587" cy="113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30"/>
              </a:lnSpc>
            </a:pPr>
            <a:r>
              <a:rPr lang="en-US" sz="3307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Structure:</a:t>
            </a:r>
          </a:p>
          <a:p>
            <a:pPr algn="just">
              <a:lnSpc>
                <a:spcPts val="4630"/>
              </a:lnSpc>
            </a:pPr>
            <a:r>
              <a:rPr lang="en-US" b="true" sz="3307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● Independent Clause + Dependent Clause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517" r="0" b="-312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81333" y="528252"/>
            <a:ext cx="8536322" cy="99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1"/>
              </a:lnSpc>
            </a:pPr>
            <a:r>
              <a:rPr lang="en-US" sz="644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Complex Sentences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93649" y="3522542"/>
            <a:ext cx="16230600" cy="263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71"/>
              </a:lnSpc>
            </a:pPr>
            <a:r>
              <a:rPr lang="en-US" sz="3765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Examples:</a:t>
            </a:r>
          </a:p>
          <a:p>
            <a:pPr algn="just">
              <a:lnSpc>
                <a:spcPts val="5271"/>
              </a:lnSpc>
            </a:pPr>
            <a:r>
              <a:rPr lang="en-US" sz="3765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Although it was raining, we decided to go for a walk.</a:t>
            </a:r>
          </a:p>
          <a:p>
            <a:pPr algn="just">
              <a:lnSpc>
                <a:spcPts val="5271"/>
              </a:lnSpc>
            </a:pPr>
            <a:r>
              <a:rPr lang="en-US" sz="3765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○ Independent Clause: We decided to go for a walk.</a:t>
            </a:r>
          </a:p>
          <a:p>
            <a:pPr algn="just">
              <a:lnSpc>
                <a:spcPts val="5271"/>
              </a:lnSpc>
            </a:pPr>
            <a:r>
              <a:rPr lang="en-US" sz="3765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○ Dependent Clause: Although it was raining.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517" r="0" b="-312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81333" y="528252"/>
            <a:ext cx="8536322" cy="99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1"/>
              </a:lnSpc>
            </a:pPr>
            <a:r>
              <a:rPr lang="en-US" sz="6442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Complex Sentences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9259" y="3617853"/>
            <a:ext cx="16441587" cy="2710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70"/>
              </a:lnSpc>
            </a:pPr>
            <a:r>
              <a:rPr lang="en-US" sz="3907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Examples:</a:t>
            </a:r>
          </a:p>
          <a:p>
            <a:pPr algn="just">
              <a:lnSpc>
                <a:spcPts val="5470"/>
              </a:lnSpc>
            </a:pPr>
            <a:r>
              <a:rPr lang="en-US" sz="3907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</a:t>
            </a:r>
            <a:r>
              <a:rPr lang="en-US" sz="3907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Because she studied hard, she passed the exam.</a:t>
            </a:r>
          </a:p>
          <a:p>
            <a:pPr algn="just">
              <a:lnSpc>
                <a:spcPts val="5470"/>
              </a:lnSpc>
            </a:pPr>
            <a:r>
              <a:rPr lang="en-US" sz="3907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○ Independent Clause: She passed the exam.</a:t>
            </a:r>
          </a:p>
          <a:p>
            <a:pPr algn="just">
              <a:lnSpc>
                <a:spcPts val="5470"/>
              </a:lnSpc>
            </a:pPr>
            <a:r>
              <a:rPr lang="en-US" b="true" sz="3907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○ Dependent Clause: Because she studied hard.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196" r="0" b="-305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24077" y="9258300"/>
            <a:ext cx="20136154" cy="3988711"/>
          </a:xfrm>
          <a:custGeom>
            <a:avLst/>
            <a:gdLst/>
            <a:ahLst/>
            <a:cxnLst/>
            <a:rect r="r" b="b" t="t" l="l"/>
            <a:pathLst>
              <a:path h="3988711" w="20136154">
                <a:moveTo>
                  <a:pt x="0" y="0"/>
                </a:moveTo>
                <a:lnTo>
                  <a:pt x="20136154" y="0"/>
                </a:lnTo>
                <a:lnTo>
                  <a:pt x="20136154" y="3988711"/>
                </a:lnTo>
                <a:lnTo>
                  <a:pt x="0" y="3988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434" r="0" b="-17043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99354" y="323850"/>
            <a:ext cx="11089292" cy="139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Compound Sentences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23035" y="3599668"/>
            <a:ext cx="13841930" cy="232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59"/>
              </a:lnSpc>
            </a:pPr>
            <a:r>
              <a:rPr lang="en-US" sz="43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Structure:</a:t>
            </a:r>
          </a:p>
          <a:p>
            <a:pPr algn="just">
              <a:lnSpc>
                <a:spcPts val="6159"/>
              </a:lnSpc>
            </a:pPr>
            <a:r>
              <a:rPr lang="en-US" b="true" sz="43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● Independent Clause + Coordinating Conjunction + Independent Clause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196" r="0" b="-305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24077" y="9258300"/>
            <a:ext cx="20136154" cy="3988711"/>
          </a:xfrm>
          <a:custGeom>
            <a:avLst/>
            <a:gdLst/>
            <a:ahLst/>
            <a:cxnLst/>
            <a:rect r="r" b="b" t="t" l="l"/>
            <a:pathLst>
              <a:path h="3988711" w="20136154">
                <a:moveTo>
                  <a:pt x="0" y="0"/>
                </a:moveTo>
                <a:lnTo>
                  <a:pt x="20136154" y="0"/>
                </a:lnTo>
                <a:lnTo>
                  <a:pt x="20136154" y="3988711"/>
                </a:lnTo>
                <a:lnTo>
                  <a:pt x="0" y="3988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434" r="0" b="-17043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01758" y="3133341"/>
            <a:ext cx="14084484" cy="3123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67"/>
              </a:lnSpc>
            </a:pPr>
            <a:r>
              <a:rPr lang="en-US" sz="4477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Examples:</a:t>
            </a:r>
          </a:p>
          <a:p>
            <a:pPr algn="just">
              <a:lnSpc>
                <a:spcPts val="6267"/>
              </a:lnSpc>
            </a:pPr>
            <a:r>
              <a:rPr lang="en-US" sz="4477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I wanted to go for a hike, but it started to rain.</a:t>
            </a:r>
          </a:p>
          <a:p>
            <a:pPr algn="just">
              <a:lnSpc>
                <a:spcPts val="6267"/>
              </a:lnSpc>
            </a:pPr>
            <a:r>
              <a:rPr lang="en-US" sz="4477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○ Independent Clause 1: I wanted to go for a hike.</a:t>
            </a:r>
          </a:p>
          <a:p>
            <a:pPr algn="just">
              <a:lnSpc>
                <a:spcPts val="6267"/>
              </a:lnSpc>
            </a:pPr>
            <a:r>
              <a:rPr lang="en-US" b="true" sz="4477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○ Independent Clause 2: It started to rain.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547345" y="161970"/>
            <a:ext cx="9193310" cy="1146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3"/>
              </a:lnSpc>
            </a:pPr>
            <a:r>
              <a:rPr lang="en-US" sz="746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Compound Sentences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196" r="0" b="-305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24077" y="9258300"/>
            <a:ext cx="20136154" cy="3988711"/>
          </a:xfrm>
          <a:custGeom>
            <a:avLst/>
            <a:gdLst/>
            <a:ahLst/>
            <a:cxnLst/>
            <a:rect r="r" b="b" t="t" l="l"/>
            <a:pathLst>
              <a:path h="3988711" w="20136154">
                <a:moveTo>
                  <a:pt x="0" y="0"/>
                </a:moveTo>
                <a:lnTo>
                  <a:pt x="20136154" y="0"/>
                </a:lnTo>
                <a:lnTo>
                  <a:pt x="20136154" y="3988711"/>
                </a:lnTo>
                <a:lnTo>
                  <a:pt x="0" y="3988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434" r="0" b="-17043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47345" y="161970"/>
            <a:ext cx="9193310" cy="1146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3"/>
              </a:lnSpc>
            </a:pPr>
            <a:r>
              <a:rPr lang="en-US" sz="7461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Compound Sentences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34941" y="3107918"/>
            <a:ext cx="14618118" cy="3483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4"/>
              </a:lnSpc>
            </a:pPr>
          </a:p>
          <a:p>
            <a:pPr algn="just">
              <a:lnSpc>
                <a:spcPts val="6505"/>
              </a:lnSpc>
            </a:pPr>
            <a:r>
              <a:rPr lang="en-US" sz="4646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Examples:</a:t>
            </a:r>
          </a:p>
          <a:p>
            <a:pPr algn="just">
              <a:lnSpc>
                <a:spcPts val="6505"/>
              </a:lnSpc>
            </a:pPr>
            <a:r>
              <a:rPr lang="en-US" sz="4646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</a:t>
            </a:r>
            <a:r>
              <a:rPr lang="en-US" sz="4646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She loves to read and he enjoys writing.</a:t>
            </a:r>
          </a:p>
          <a:p>
            <a:pPr algn="just">
              <a:lnSpc>
                <a:spcPts val="6505"/>
              </a:lnSpc>
            </a:pPr>
            <a:r>
              <a:rPr lang="en-US" sz="4646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○ Independent Clause 1: She loves to read.</a:t>
            </a:r>
          </a:p>
          <a:p>
            <a:pPr algn="just">
              <a:lnSpc>
                <a:spcPts val="6505"/>
              </a:lnSpc>
            </a:pPr>
            <a:r>
              <a:rPr lang="en-US" b="true" sz="4646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○ Independent Clause 2: He enjoys writing.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DAGVgm4MVzQ</dc:identifier>
  <dcterms:modified xsi:type="dcterms:W3CDTF">2011-08-01T06:04:30Z</dcterms:modified>
  <cp:revision>1</cp:revision>
  <dc:title>Week 6 complex and compound</dc:title>
</cp:coreProperties>
</file>