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3" r:id="rId4"/>
    <p:sldId id="264" r:id="rId5"/>
    <p:sldId id="258" r:id="rId6"/>
    <p:sldId id="260" r:id="rId7"/>
    <p:sldId id="261" r:id="rId8"/>
    <p:sldId id="262" r:id="rId9"/>
    <p:sldId id="259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511C0-7F2A-48C4-A569-5EB16DE97CA0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4C016-193C-4E8B-935C-256F2C54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24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4EB96-5D64-457A-875C-D483E8194E52}" type="slidenum">
              <a:rPr lang="id-ID" smtClean="0"/>
              <a:pPr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08491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4EB96-5D64-457A-875C-D483E8194E52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936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6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0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3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4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3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5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49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80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0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68886-C33F-46D1-8537-4F34AA4DE7AB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281F7-80AF-4BD7-9AA7-4E5F1A91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1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14849" y="1867585"/>
            <a:ext cx="7077075" cy="28623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6000" b="1" dirty="0">
                <a:latin typeface="Tempus Sans ITC" panose="04020404030D07020202" pitchFamily="82" charset="0"/>
                <a:ea typeface="SimSun" panose="02010600030101010101" pitchFamily="2" charset="-122"/>
              </a:rPr>
              <a:t>Model, </a:t>
            </a:r>
            <a:r>
              <a:rPr lang="en-US" sz="6000" b="1" dirty="0" err="1">
                <a:latin typeface="Tempus Sans ITC" panose="04020404030D07020202" pitchFamily="82" charset="0"/>
                <a:ea typeface="SimSun" panose="02010600030101010101" pitchFamily="2" charset="-122"/>
              </a:rPr>
              <a:t>P</a:t>
            </a:r>
            <a:r>
              <a:rPr lang="en-US" sz="6000" b="1" dirty="0" err="1" smtClean="0">
                <a:latin typeface="Tempus Sans ITC" panose="04020404030D07020202" pitchFamily="82" charset="0"/>
                <a:ea typeface="SimSun" panose="02010600030101010101" pitchFamily="2" charset="-122"/>
              </a:rPr>
              <a:t>endekatan</a:t>
            </a:r>
            <a:r>
              <a:rPr lang="en-US" sz="6000" b="1" dirty="0">
                <a:latin typeface="Tempus Sans ITC" panose="04020404030D07020202" pitchFamily="82" charset="0"/>
                <a:ea typeface="SimSun" panose="02010600030101010101" pitchFamily="2" charset="-122"/>
              </a:rPr>
              <a:t>, </a:t>
            </a:r>
            <a:r>
              <a:rPr lang="en-US" sz="6000" b="1" dirty="0" err="1" smtClean="0">
                <a:latin typeface="Tempus Sans ITC" panose="04020404030D07020202" pitchFamily="82" charset="0"/>
                <a:ea typeface="SimSun" panose="02010600030101010101" pitchFamily="2" charset="-122"/>
              </a:rPr>
              <a:t>Strategi</a:t>
            </a:r>
            <a:r>
              <a:rPr lang="en-US" sz="6000" b="1" dirty="0">
                <a:latin typeface="Tempus Sans ITC" panose="04020404030D07020202" pitchFamily="82" charset="0"/>
                <a:ea typeface="SimSun" panose="02010600030101010101" pitchFamily="2" charset="-122"/>
              </a:rPr>
              <a:t>, </a:t>
            </a:r>
            <a:r>
              <a:rPr lang="en-US" sz="6000" b="1" dirty="0" err="1" smtClean="0">
                <a:latin typeface="Tempus Sans ITC" panose="04020404030D07020202" pitchFamily="82" charset="0"/>
                <a:ea typeface="SimSun" panose="02010600030101010101" pitchFamily="2" charset="-122"/>
              </a:rPr>
              <a:t>Metode</a:t>
            </a:r>
            <a:r>
              <a:rPr lang="en-US" sz="6000" b="1" dirty="0">
                <a:latin typeface="Tempus Sans ITC" panose="04020404030D07020202" pitchFamily="82" charset="0"/>
                <a:ea typeface="SimSun" panose="02010600030101010101" pitchFamily="2" charset="-122"/>
              </a:rPr>
              <a:t>, </a:t>
            </a:r>
            <a:r>
              <a:rPr lang="en-US" sz="6000" b="1" dirty="0" err="1">
                <a:latin typeface="Tempus Sans ITC" panose="04020404030D07020202" pitchFamily="82" charset="0"/>
                <a:ea typeface="SimSun" panose="02010600030101010101" pitchFamily="2" charset="-122"/>
              </a:rPr>
              <a:t>dan</a:t>
            </a:r>
            <a:r>
              <a:rPr lang="en-US" sz="6000" b="1" dirty="0">
                <a:latin typeface="Tempus Sans ITC" panose="04020404030D07020202" pitchFamily="82" charset="0"/>
                <a:ea typeface="SimSun" panose="02010600030101010101" pitchFamily="2" charset="-122"/>
              </a:rPr>
              <a:t> </a:t>
            </a:r>
            <a:r>
              <a:rPr lang="en-US" sz="6000" b="1" dirty="0" err="1" smtClean="0">
                <a:latin typeface="Tempus Sans ITC" panose="04020404030D07020202" pitchFamily="82" charset="0"/>
                <a:ea typeface="SimSun" panose="02010600030101010101" pitchFamily="2" charset="-122"/>
              </a:rPr>
              <a:t>Teknik</a:t>
            </a:r>
            <a:r>
              <a:rPr lang="en-US" sz="6000" b="1" dirty="0" smtClean="0">
                <a:latin typeface="Tempus Sans ITC" panose="04020404030D07020202" pitchFamily="82" charset="0"/>
                <a:ea typeface="SimSun" panose="02010600030101010101" pitchFamily="2" charset="-122"/>
              </a:rPr>
              <a:t> </a:t>
            </a:r>
            <a:r>
              <a:rPr lang="en-US" sz="6000" b="1" dirty="0" err="1" smtClean="0">
                <a:latin typeface="Tempus Sans ITC" panose="04020404030D07020202" pitchFamily="82" charset="0"/>
                <a:ea typeface="SimSun" panose="02010600030101010101" pitchFamily="2" charset="-122"/>
              </a:rPr>
              <a:t>Pembelajaran</a:t>
            </a:r>
            <a:endParaRPr lang="en-US" sz="6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418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782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47974" y="2923011"/>
            <a:ext cx="9115425" cy="2463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52438" indent="4763" algn="just">
              <a:lnSpc>
                <a:spcPct val="107000"/>
              </a:lnSpc>
              <a:spcAft>
                <a:spcPts val="0"/>
              </a:spcAft>
            </a:pPr>
            <a:r>
              <a:rPr lang="en-US" sz="3600" dirty="0" err="1" smtClean="0">
                <a:latin typeface="Segoe UI Variable Text Semiligh" pitchFamily="2" charset="0"/>
                <a:ea typeface="SimSun" panose="02010600030101010101" pitchFamily="2" charset="-122"/>
              </a:rPr>
              <a:t>Mahasiswa</a:t>
            </a:r>
            <a:r>
              <a:rPr lang="en-US" sz="3600" dirty="0" smtClean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mampu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memahami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dan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menerapkan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model,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pendekatan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, </a:t>
            </a:r>
            <a:r>
              <a:rPr lang="en-US" sz="3600" dirty="0" err="1" smtClean="0">
                <a:latin typeface="Segoe UI Variable Text Semiligh" pitchFamily="2" charset="0"/>
                <a:ea typeface="SimSun" panose="02010600030101010101" pitchFamily="2" charset="-122"/>
              </a:rPr>
              <a:t>strategi</a:t>
            </a:r>
            <a:r>
              <a:rPr lang="en-US" sz="3600" dirty="0" smtClean="0">
                <a:latin typeface="Segoe UI Variable Text Semiligh" pitchFamily="2" charset="0"/>
                <a:ea typeface="SimSun" panose="02010600030101010101" pitchFamily="2" charset="-122"/>
              </a:rPr>
              <a:t>, </a:t>
            </a:r>
            <a:r>
              <a:rPr lang="en-US" sz="3600" dirty="0" err="1" smtClean="0">
                <a:latin typeface="Segoe UI Variable Text Semiligh" pitchFamily="2" charset="0"/>
                <a:ea typeface="SimSun" panose="02010600030101010101" pitchFamily="2" charset="-122"/>
              </a:rPr>
              <a:t>metode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,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dan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teknik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pembelajaran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yang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tepat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dalam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  <a:r>
              <a:rPr lang="en-US" sz="3600" dirty="0" err="1">
                <a:latin typeface="Segoe UI Variable Text Semiligh" pitchFamily="2" charset="0"/>
                <a:ea typeface="SimSun" panose="02010600030101010101" pitchFamily="2" charset="-122"/>
              </a:rPr>
              <a:t>pembelajaran</a:t>
            </a:r>
            <a:r>
              <a:rPr lang="en-US" sz="3600" dirty="0">
                <a:latin typeface="Segoe UI Variable Text Semiligh" pitchFamily="2" charset="0"/>
                <a:ea typeface="SimSun" panose="02010600030101010101" pitchFamily="2" charset="-122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20636" y="728234"/>
            <a:ext cx="4581703" cy="18251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24330" indent="-1167130" algn="just">
              <a:lnSpc>
                <a:spcPct val="107000"/>
              </a:lnSpc>
              <a:spcAft>
                <a:spcPts val="0"/>
              </a:spcAft>
            </a:pPr>
            <a:r>
              <a:rPr lang="en-US" sz="3600" b="1" dirty="0" err="1" smtClean="0">
                <a:solidFill>
                  <a:srgbClr val="FF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Capaian</a:t>
            </a:r>
            <a:r>
              <a:rPr lang="en-US" sz="3600" b="1" dirty="0" smtClean="0">
                <a:solidFill>
                  <a:srgbClr val="FF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</a:p>
          <a:p>
            <a:pPr marL="1624330" indent="-1167130" algn="just">
              <a:lnSpc>
                <a:spcPct val="107000"/>
              </a:lnSpc>
              <a:spcAft>
                <a:spcPts val="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Mata </a:t>
            </a:r>
          </a:p>
          <a:p>
            <a:pPr marL="1624330" indent="-1167130" algn="just">
              <a:lnSpc>
                <a:spcPct val="107000"/>
              </a:lnSpc>
              <a:spcAft>
                <a:spcPts val="0"/>
              </a:spcAft>
            </a:pPr>
            <a:r>
              <a:rPr lang="en-US" sz="3600" b="1" dirty="0" err="1" smtClean="0">
                <a:solidFill>
                  <a:srgbClr val="FF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Kuliah</a:t>
            </a:r>
            <a:r>
              <a:rPr lang="en-US" sz="3600" b="1" dirty="0" smtClean="0">
                <a:solidFill>
                  <a:srgbClr val="FF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47998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2581" y="993504"/>
            <a:ext cx="3672408" cy="930565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85" b="1" dirty="0">
                <a:solidFill>
                  <a:srgbClr val="FFFF00"/>
                </a:solidFill>
              </a:rPr>
              <a:t>Informasi </a:t>
            </a:r>
            <a:r>
              <a:rPr lang="id-ID" sz="1846" b="1" dirty="0">
                <a:solidFill>
                  <a:srgbClr val="FFFF00"/>
                </a:solidFill>
              </a:rPr>
              <a:t>(Kurtzweil</a:t>
            </a:r>
            <a:r>
              <a:rPr lang="en-US" sz="1846" b="1" dirty="0">
                <a:solidFill>
                  <a:srgbClr val="FFFF00"/>
                </a:solidFill>
              </a:rPr>
              <a:t> </a:t>
            </a:r>
            <a:r>
              <a:rPr lang="en-US" sz="1846" b="1" dirty="0" err="1">
                <a:solidFill>
                  <a:srgbClr val="FFFF00"/>
                </a:solidFill>
              </a:rPr>
              <a:t>Goegle</a:t>
            </a:r>
            <a:r>
              <a:rPr lang="id-ID" sz="1846" b="1" dirty="0">
                <a:solidFill>
                  <a:srgbClr val="FFFF00"/>
                </a:solidFill>
              </a:rPr>
              <a:t>)</a:t>
            </a:r>
            <a:r>
              <a:rPr lang="id-ID" sz="1477" b="1" dirty="0"/>
              <a:t> </a:t>
            </a:r>
            <a:endParaRPr lang="id-ID" sz="1662" b="1" dirty="0"/>
          </a:p>
          <a:p>
            <a:pPr algn="ctr"/>
            <a:r>
              <a:rPr lang="id-ID" sz="1662" b="1" dirty="0"/>
              <a:t>(tersedia dimana saja, kapan saja)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42581" y="1990538"/>
            <a:ext cx="3672408" cy="930565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85" b="1" dirty="0">
                <a:solidFill>
                  <a:srgbClr val="FFFF00"/>
                </a:solidFill>
              </a:rPr>
              <a:t>Komputasi </a:t>
            </a:r>
            <a:r>
              <a:rPr lang="id-ID" sz="1846" b="1" dirty="0">
                <a:solidFill>
                  <a:srgbClr val="FFFF00"/>
                </a:solidFill>
              </a:rPr>
              <a:t>(Moore-Koomey</a:t>
            </a:r>
            <a:r>
              <a:rPr lang="en-US" sz="1846" b="1" dirty="0">
                <a:solidFill>
                  <a:srgbClr val="FFFF00"/>
                </a:solidFill>
              </a:rPr>
              <a:t> Intel</a:t>
            </a:r>
            <a:r>
              <a:rPr lang="id-ID" sz="1846" b="1" dirty="0">
                <a:solidFill>
                  <a:srgbClr val="FFFF00"/>
                </a:solidFill>
              </a:rPr>
              <a:t>)</a:t>
            </a:r>
            <a:r>
              <a:rPr lang="id-ID" sz="1292" b="1" dirty="0"/>
              <a:t> </a:t>
            </a:r>
            <a:endParaRPr lang="id-ID" sz="1662" b="1" dirty="0"/>
          </a:p>
          <a:p>
            <a:pPr algn="ctr"/>
            <a:r>
              <a:rPr lang="id-ID" sz="1662" b="1" dirty="0"/>
              <a:t>(lebih cepat memakai mesin)</a:t>
            </a:r>
          </a:p>
        </p:txBody>
      </p:sp>
      <p:sp>
        <p:nvSpPr>
          <p:cNvPr id="6" name="Rectangle 5"/>
          <p:cNvSpPr/>
          <p:nvPr/>
        </p:nvSpPr>
        <p:spPr>
          <a:xfrm>
            <a:off x="1642581" y="2987572"/>
            <a:ext cx="3672408" cy="930565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85" b="1" dirty="0">
                <a:solidFill>
                  <a:srgbClr val="FFFF00"/>
                </a:solidFill>
              </a:rPr>
              <a:t>Otomasi </a:t>
            </a:r>
            <a:r>
              <a:rPr lang="id-ID" sz="1846" b="1" dirty="0">
                <a:solidFill>
                  <a:srgbClr val="FFFF00"/>
                </a:solidFill>
              </a:rPr>
              <a:t>(Ford</a:t>
            </a:r>
            <a:r>
              <a:rPr lang="en-US" sz="1846" b="1" dirty="0">
                <a:solidFill>
                  <a:srgbClr val="FFFF00"/>
                </a:solidFill>
              </a:rPr>
              <a:t> Mobil</a:t>
            </a:r>
            <a:r>
              <a:rPr lang="id-ID" sz="1846" b="1" dirty="0">
                <a:solidFill>
                  <a:srgbClr val="FFFF00"/>
                </a:solidFill>
              </a:rPr>
              <a:t>)</a:t>
            </a:r>
            <a:r>
              <a:rPr lang="id-ID" sz="1292" b="1" dirty="0"/>
              <a:t> </a:t>
            </a:r>
            <a:endParaRPr lang="id-ID" sz="1662" b="1" dirty="0"/>
          </a:p>
          <a:p>
            <a:pPr algn="ctr"/>
            <a:r>
              <a:rPr lang="id-ID" sz="1662" b="1" dirty="0"/>
              <a:t>(menjangkau segala pekerjaan rutin)</a:t>
            </a:r>
          </a:p>
        </p:txBody>
      </p:sp>
      <p:sp>
        <p:nvSpPr>
          <p:cNvPr id="7" name="Rectangle 6"/>
          <p:cNvSpPr/>
          <p:nvPr/>
        </p:nvSpPr>
        <p:spPr>
          <a:xfrm>
            <a:off x="1642581" y="3984606"/>
            <a:ext cx="3672408" cy="930565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85" b="1" dirty="0">
                <a:solidFill>
                  <a:srgbClr val="FFFF00"/>
                </a:solidFill>
              </a:rPr>
              <a:t>Komunikasi</a:t>
            </a:r>
            <a:r>
              <a:rPr lang="id-ID" sz="1662" b="1" dirty="0"/>
              <a:t> </a:t>
            </a:r>
            <a:r>
              <a:rPr lang="id-ID" sz="1846" b="1" dirty="0">
                <a:solidFill>
                  <a:srgbClr val="FFFF00"/>
                </a:solidFill>
              </a:rPr>
              <a:t>(Metcalfe</a:t>
            </a:r>
            <a:r>
              <a:rPr lang="en-US" sz="1846" b="1" dirty="0">
                <a:solidFill>
                  <a:srgbClr val="FFFF00"/>
                </a:solidFill>
              </a:rPr>
              <a:t> </a:t>
            </a:r>
            <a:r>
              <a:rPr lang="en-US" sz="1846" b="1" dirty="0" err="1">
                <a:solidFill>
                  <a:srgbClr val="FFFF00"/>
                </a:solidFill>
              </a:rPr>
              <a:t>Ekonom</a:t>
            </a:r>
            <a:r>
              <a:rPr lang="id-ID" sz="1846" b="1" dirty="0">
                <a:solidFill>
                  <a:srgbClr val="FFFF00"/>
                </a:solidFill>
              </a:rPr>
              <a:t>)</a:t>
            </a:r>
            <a:endParaRPr lang="id-ID" sz="1662" b="1" dirty="0">
              <a:solidFill>
                <a:srgbClr val="FFFF00"/>
              </a:solidFill>
            </a:endParaRPr>
          </a:p>
          <a:p>
            <a:pPr algn="ctr"/>
            <a:r>
              <a:rPr lang="id-ID" sz="1662" b="1" dirty="0"/>
              <a:t>(dari mana saja, ke mana saja)</a:t>
            </a:r>
          </a:p>
        </p:txBody>
      </p:sp>
      <p:sp>
        <p:nvSpPr>
          <p:cNvPr id="8" name="Right Arrow 7"/>
          <p:cNvSpPr/>
          <p:nvPr/>
        </p:nvSpPr>
        <p:spPr>
          <a:xfrm>
            <a:off x="5386998" y="993504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9" name="Right Arrow 8"/>
          <p:cNvSpPr/>
          <p:nvPr/>
        </p:nvSpPr>
        <p:spPr>
          <a:xfrm>
            <a:off x="5386998" y="1990538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10" name="Right Arrow 9"/>
          <p:cNvSpPr/>
          <p:nvPr/>
        </p:nvSpPr>
        <p:spPr>
          <a:xfrm>
            <a:off x="5386998" y="2987572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11" name="Right Arrow 10"/>
          <p:cNvSpPr/>
          <p:nvPr/>
        </p:nvSpPr>
        <p:spPr>
          <a:xfrm>
            <a:off x="5386998" y="3984606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12" name="Rectangle 11"/>
          <p:cNvSpPr/>
          <p:nvPr/>
        </p:nvSpPr>
        <p:spPr>
          <a:xfrm>
            <a:off x="5963062" y="993504"/>
            <a:ext cx="4464496" cy="9305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62" b="1" dirty="0"/>
              <a:t>Pembelajaran diarahkan untuk mendorong peserta didik </a:t>
            </a:r>
            <a:r>
              <a:rPr lang="id-ID" sz="1662" b="1" dirty="0">
                <a:solidFill>
                  <a:srgbClr val="FFFF00"/>
                </a:solidFill>
              </a:rPr>
              <a:t>mencari tahu </a:t>
            </a:r>
            <a:r>
              <a:rPr lang="id-ID" sz="1662" b="1" dirty="0"/>
              <a:t>dari berbagai sumber observasi, bukan diberi tahu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63062" y="1990538"/>
            <a:ext cx="4464496" cy="9305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62" b="1" dirty="0"/>
              <a:t>Pembelajaran diarahkan untuk mampu </a:t>
            </a:r>
            <a:r>
              <a:rPr lang="id-ID" sz="1662" b="1" dirty="0">
                <a:solidFill>
                  <a:srgbClr val="FFFF00"/>
                </a:solidFill>
              </a:rPr>
              <a:t>merumuskan masalah [menanya], </a:t>
            </a:r>
            <a:r>
              <a:rPr lang="id-ID" sz="1662" b="1" dirty="0"/>
              <a:t>bukan hanya  menyelesaikan masalah [menjawab]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63062" y="2987572"/>
            <a:ext cx="4464496" cy="9305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62" b="1" dirty="0"/>
              <a:t>Pembelajaran diarahkan untuk melatih berfikir </a:t>
            </a:r>
            <a:r>
              <a:rPr lang="id-ID" sz="1662" b="1" dirty="0">
                <a:solidFill>
                  <a:srgbClr val="FFFF00"/>
                </a:solidFill>
              </a:rPr>
              <a:t>prosedural dan metakognitif </a:t>
            </a:r>
            <a:r>
              <a:rPr lang="id-ID" sz="1662" b="1" dirty="0"/>
              <a:t>bukan melaksanakan kegiatan mekanistis [rutin]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63062" y="3984606"/>
            <a:ext cx="4464496" cy="9305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62" b="1" dirty="0"/>
              <a:t>Pembelajaran menekankan pentingnya </a:t>
            </a:r>
            <a:r>
              <a:rPr lang="id-ID" sz="1662" b="1" dirty="0">
                <a:solidFill>
                  <a:srgbClr val="FFFF00"/>
                </a:solidFill>
              </a:rPr>
              <a:t>kerjasama dan kolaborasi</a:t>
            </a:r>
            <a:r>
              <a:rPr lang="id-ID" sz="1662" b="1" dirty="0"/>
              <a:t> dalam menyelesaikan masalah</a:t>
            </a: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4459"/>
            <a:ext cx="9144000" cy="506475"/>
          </a:xfrm>
          <a:prstGeom prst="rect">
            <a:avLst/>
          </a:prstGeom>
          <a:solidFill>
            <a:srgbClr val="4BACC6"/>
          </a:solidFill>
          <a:ln w="12700">
            <a:miter lim="400000"/>
          </a:ln>
        </p:spPr>
        <p:txBody>
          <a:bodyPr vert="horz" lIns="0" tIns="0" rIns="0" bIns="0" rtlCol="0" anchor="ctr">
            <a:noAutofit/>
          </a:bodyPr>
          <a:lstStyle>
            <a:lvl1pPr algn="ctr" defTabSz="649048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rgbClr val="FFFFFF"/>
                </a:solidFill>
                <a:latin typeface="Calibri Light"/>
                <a:ea typeface="Calibri Light"/>
                <a:cs typeface="Calibri Light"/>
              </a:defRPr>
            </a:lvl1pPr>
          </a:lstStyle>
          <a:p>
            <a:r>
              <a:rPr lang="id-ID" dirty="0" smtClean="0"/>
              <a:t>P</a:t>
            </a:r>
            <a:r>
              <a:rPr lang="en-US" dirty="0" err="1" smtClean="0"/>
              <a:t>erubahan</a:t>
            </a:r>
            <a:r>
              <a:rPr lang="id-ID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6683142" y="661159"/>
            <a:ext cx="2582438" cy="4331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d-ID" sz="2215" dirty="0"/>
              <a:t>Model Pembelajaran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06678" y="661159"/>
            <a:ext cx="1582484" cy="4331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d-ID" sz="2215" dirty="0"/>
              <a:t>Ciri Abad 21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42581" y="4992695"/>
            <a:ext cx="3672408" cy="726710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solidFill>
                  <a:srgbClr val="FFFF00"/>
                </a:solidFill>
              </a:rPr>
              <a:t>Pengetahuan</a:t>
            </a:r>
            <a:r>
              <a:rPr lang="id-ID" sz="1600" b="1" dirty="0"/>
              <a:t> </a:t>
            </a:r>
            <a:r>
              <a:rPr lang="id-ID" sz="1600" b="1" dirty="0">
                <a:solidFill>
                  <a:srgbClr val="FFFF00"/>
                </a:solidFill>
              </a:rPr>
              <a:t>(Ackoff</a:t>
            </a:r>
            <a:r>
              <a:rPr lang="en-US" sz="1600" b="1" dirty="0">
                <a:solidFill>
                  <a:srgbClr val="FFFF00"/>
                </a:solidFill>
              </a:rPr>
              <a:t> </a:t>
            </a:r>
            <a:r>
              <a:rPr lang="en-US" sz="1600" b="1" dirty="0" err="1">
                <a:solidFill>
                  <a:srgbClr val="FFFF00"/>
                </a:solidFill>
              </a:rPr>
              <a:t>Manajemen</a:t>
            </a:r>
            <a:r>
              <a:rPr lang="id-ID" sz="1600" b="1" dirty="0">
                <a:solidFill>
                  <a:srgbClr val="FFFF00"/>
                </a:solidFill>
              </a:rPr>
              <a:t>)</a:t>
            </a:r>
          </a:p>
          <a:p>
            <a:pPr algn="ctr"/>
            <a:r>
              <a:rPr lang="id-ID" sz="1600" b="1" dirty="0"/>
              <a:t>(dibentuk melalui data </a:t>
            </a:r>
            <a:r>
              <a:rPr lang="id-ID" sz="1600" b="1" dirty="0">
                <a:sym typeface="Wingdings" panose="05000000000000000000" pitchFamily="2" charset="2"/>
              </a:rPr>
              <a:t> informasi</a:t>
            </a:r>
            <a:r>
              <a:rPr lang="id-ID" sz="1600" b="1" dirty="0"/>
              <a:t>)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386998" y="4992695"/>
            <a:ext cx="504056" cy="156034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23" name="Rectangle 22"/>
          <p:cNvSpPr/>
          <p:nvPr/>
        </p:nvSpPr>
        <p:spPr>
          <a:xfrm>
            <a:off x="5963062" y="4965000"/>
            <a:ext cx="4464496" cy="156034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62" b="1" dirty="0">
                <a:solidFill>
                  <a:schemeClr val="bg1"/>
                </a:solidFill>
              </a:rPr>
              <a:t>Pembelajaran berbasis aktivitas melalui pengamatan dan pengolahan</a:t>
            </a:r>
            <a:r>
              <a:rPr lang="en-US" sz="1662" b="1" dirty="0">
                <a:solidFill>
                  <a:schemeClr val="bg1"/>
                </a:solidFill>
              </a:rPr>
              <a:t> </a:t>
            </a:r>
            <a:r>
              <a:rPr lang="en-US" sz="1662" b="1" dirty="0" err="1">
                <a:solidFill>
                  <a:schemeClr val="bg1"/>
                </a:solidFill>
              </a:rPr>
              <a:t>serta</a:t>
            </a:r>
            <a:r>
              <a:rPr lang="id-ID" sz="1662" b="1" dirty="0">
                <a:solidFill>
                  <a:schemeClr val="bg1"/>
                </a:solidFill>
              </a:rPr>
              <a:t> hasilnya</a:t>
            </a:r>
            <a:r>
              <a:rPr lang="en-US" sz="1662" b="1" dirty="0">
                <a:solidFill>
                  <a:schemeClr val="bg1"/>
                </a:solidFill>
              </a:rPr>
              <a:t> </a:t>
            </a:r>
            <a:r>
              <a:rPr lang="en-US" sz="1662" b="1" dirty="0" err="1">
                <a:solidFill>
                  <a:schemeClr val="bg1"/>
                </a:solidFill>
              </a:rPr>
              <a:t>berupa</a:t>
            </a:r>
            <a:r>
              <a:rPr lang="en-US" sz="1662" b="1" dirty="0">
                <a:solidFill>
                  <a:schemeClr val="bg1"/>
                </a:solidFill>
              </a:rPr>
              <a:t> </a:t>
            </a:r>
            <a:r>
              <a:rPr lang="en-US" sz="1662" b="1" dirty="0" err="1">
                <a:solidFill>
                  <a:schemeClr val="bg1"/>
                </a:solidFill>
              </a:rPr>
              <a:t>ciptaan</a:t>
            </a:r>
            <a:r>
              <a:rPr lang="en-US" sz="1662" b="1" dirty="0">
                <a:solidFill>
                  <a:schemeClr val="bg1"/>
                </a:solidFill>
              </a:rPr>
              <a:t> yang </a:t>
            </a:r>
            <a:r>
              <a:rPr lang="en-US" sz="1662" b="1" dirty="0" err="1">
                <a:solidFill>
                  <a:schemeClr val="bg1"/>
                </a:solidFill>
              </a:rPr>
              <a:t>dikomunikasikan</a:t>
            </a:r>
            <a:endParaRPr lang="id-ID" sz="1662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42581" y="5826330"/>
            <a:ext cx="3672408" cy="726710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solidFill>
                  <a:srgbClr val="FFFF00"/>
                </a:solidFill>
              </a:rPr>
              <a:t>Diseminasi </a:t>
            </a:r>
            <a:r>
              <a:rPr lang="id-ID" sz="1600" b="1" dirty="0">
                <a:solidFill>
                  <a:srgbClr val="FFFF00"/>
                </a:solidFill>
              </a:rPr>
              <a:t>(Horowitz</a:t>
            </a:r>
            <a:r>
              <a:rPr lang="en-US" sz="1600" b="1" dirty="0">
                <a:solidFill>
                  <a:srgbClr val="FFFF00"/>
                </a:solidFill>
              </a:rPr>
              <a:t> </a:t>
            </a:r>
            <a:r>
              <a:rPr lang="en-US" sz="1600" b="1" dirty="0" err="1">
                <a:solidFill>
                  <a:srgbClr val="FFFF00"/>
                </a:solidFill>
              </a:rPr>
              <a:t>Manajemen</a:t>
            </a:r>
            <a:r>
              <a:rPr lang="id-ID" sz="1600" b="1" dirty="0">
                <a:solidFill>
                  <a:srgbClr val="FFFF00"/>
                </a:solidFill>
              </a:rPr>
              <a:t>)</a:t>
            </a:r>
            <a:endParaRPr lang="id-ID" sz="1400" b="1" dirty="0">
              <a:solidFill>
                <a:srgbClr val="FFFF00"/>
              </a:solidFill>
            </a:endParaRPr>
          </a:p>
          <a:p>
            <a:pPr algn="ctr"/>
            <a:r>
              <a:rPr lang="id-ID" sz="1400" b="1" dirty="0"/>
              <a:t>(Nilai informasi = sebarannya)</a:t>
            </a:r>
          </a:p>
        </p:txBody>
      </p:sp>
    </p:spTree>
    <p:extLst>
      <p:ext uri="{BB962C8B-B14F-4D97-AF65-F5344CB8AC3E}">
        <p14:creationId xmlns:p14="http://schemas.microsoft.com/office/powerpoint/2010/main" val="418545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2581" y="953048"/>
            <a:ext cx="3672408" cy="9305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C</a:t>
            </a:r>
            <a:r>
              <a:rPr lang="en-US" sz="2400" b="1" dirty="0" err="1" smtClean="0"/>
              <a:t>ooperatif</a:t>
            </a:r>
            <a:r>
              <a:rPr lang="en-US" sz="2400" b="1" dirty="0" smtClean="0"/>
              <a:t> Learning</a:t>
            </a:r>
            <a:endParaRPr lang="id-ID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1642581" y="1990538"/>
            <a:ext cx="3672408" cy="9305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85" b="1" dirty="0" smtClean="0">
                <a:solidFill>
                  <a:srgbClr val="FFFF00"/>
                </a:solidFill>
              </a:rPr>
              <a:t>Direct </a:t>
            </a:r>
            <a:r>
              <a:rPr lang="en-US" sz="2585" b="1" dirty="0" err="1" smtClean="0">
                <a:solidFill>
                  <a:srgbClr val="FFFF00"/>
                </a:solidFill>
              </a:rPr>
              <a:t>Intruction</a:t>
            </a:r>
            <a:r>
              <a:rPr lang="en-US" sz="2585" b="1" dirty="0" smtClean="0">
                <a:solidFill>
                  <a:srgbClr val="FFFF00"/>
                </a:solidFill>
              </a:rPr>
              <a:t> </a:t>
            </a:r>
            <a:endParaRPr lang="id-ID" sz="1662" b="1" dirty="0"/>
          </a:p>
        </p:txBody>
      </p:sp>
      <p:sp>
        <p:nvSpPr>
          <p:cNvPr id="6" name="Rectangle 5"/>
          <p:cNvSpPr/>
          <p:nvPr/>
        </p:nvSpPr>
        <p:spPr>
          <a:xfrm>
            <a:off x="1642581" y="2995644"/>
            <a:ext cx="3672408" cy="9305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GUIDED INQUIRY</a:t>
            </a:r>
            <a:endParaRPr lang="id-ID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1642581" y="3971516"/>
            <a:ext cx="3672408" cy="9305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INDUKTIF</a:t>
            </a:r>
            <a:endParaRPr lang="id-ID" sz="1662" b="1" dirty="0"/>
          </a:p>
        </p:txBody>
      </p:sp>
      <p:sp>
        <p:nvSpPr>
          <p:cNvPr id="8" name="Right Arrow 7"/>
          <p:cNvSpPr/>
          <p:nvPr/>
        </p:nvSpPr>
        <p:spPr>
          <a:xfrm>
            <a:off x="5386998" y="993504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9" name="Right Arrow 8"/>
          <p:cNvSpPr/>
          <p:nvPr/>
        </p:nvSpPr>
        <p:spPr>
          <a:xfrm>
            <a:off x="5386998" y="1990538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10" name="Right Arrow 9"/>
          <p:cNvSpPr/>
          <p:nvPr/>
        </p:nvSpPr>
        <p:spPr>
          <a:xfrm>
            <a:off x="5386998" y="2987572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11" name="Right Arrow 10"/>
          <p:cNvSpPr/>
          <p:nvPr/>
        </p:nvSpPr>
        <p:spPr>
          <a:xfrm>
            <a:off x="5386998" y="3984606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12" name="Rectangle 11"/>
          <p:cNvSpPr/>
          <p:nvPr/>
        </p:nvSpPr>
        <p:spPr>
          <a:xfrm>
            <a:off x="5963062" y="993504"/>
            <a:ext cx="4464496" cy="9305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D" sz="1600" dirty="0" err="1"/>
              <a:t>Pembelajaran</a:t>
            </a:r>
            <a:r>
              <a:rPr lang="en-ID" sz="1600" dirty="0"/>
              <a:t> </a:t>
            </a:r>
            <a:r>
              <a:rPr lang="en-ID" sz="1600" dirty="0" err="1"/>
              <a:t>Kooperatif</a:t>
            </a:r>
            <a:r>
              <a:rPr lang="en-ID" sz="1600" dirty="0"/>
              <a:t>  (PK)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pembelajaran</a:t>
            </a:r>
            <a:r>
              <a:rPr lang="en-ID" sz="1600" dirty="0"/>
              <a:t> yang </a:t>
            </a:r>
            <a:r>
              <a:rPr lang="en-ID" sz="1600" dirty="0" err="1"/>
              <a:t>dirancang</a:t>
            </a:r>
            <a:r>
              <a:rPr lang="en-ID" sz="1600" dirty="0"/>
              <a:t> agar </a:t>
            </a:r>
            <a:r>
              <a:rPr lang="en-ID" sz="1600" dirty="0" err="1"/>
              <a:t>siswa</a:t>
            </a:r>
            <a:r>
              <a:rPr lang="en-ID" sz="1600" dirty="0"/>
              <a:t> </a:t>
            </a:r>
            <a:r>
              <a:rPr lang="en-ID" sz="1600" dirty="0" err="1"/>
              <a:t>bekerja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tim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kelompok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mencapai</a:t>
            </a:r>
            <a:r>
              <a:rPr lang="en-ID" sz="1600" dirty="0"/>
              <a:t> </a:t>
            </a:r>
            <a:r>
              <a:rPr lang="en-ID" sz="1600" dirty="0" err="1"/>
              <a:t>tujuan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63062" y="1990538"/>
            <a:ext cx="4464496" cy="9305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1662" dirty="0" smtClean="0"/>
              <a:t>Menyampaikan</a:t>
            </a:r>
            <a:r>
              <a:rPr lang="en-US" sz="1662" dirty="0" smtClean="0"/>
              <a:t> </a:t>
            </a:r>
            <a:r>
              <a:rPr lang="id-ID" sz="1662" dirty="0" smtClean="0"/>
              <a:t>pembelajaran</a:t>
            </a:r>
            <a:r>
              <a:rPr lang="en-US" sz="1662" dirty="0" smtClean="0"/>
              <a:t> </a:t>
            </a:r>
            <a:r>
              <a:rPr lang="id-ID" sz="1662" dirty="0" smtClean="0"/>
              <a:t>secara </a:t>
            </a:r>
            <a:r>
              <a:rPr lang="id-ID" sz="1662" dirty="0"/>
              <a:t>langsung </a:t>
            </a:r>
            <a:r>
              <a:rPr lang="id-ID" sz="1662" dirty="0" smtClean="0"/>
              <a:t>dengan</a:t>
            </a:r>
            <a:r>
              <a:rPr lang="en-US" sz="1662" dirty="0" smtClean="0"/>
              <a:t> </a:t>
            </a:r>
            <a:r>
              <a:rPr lang="id-ID" sz="1662" dirty="0" smtClean="0"/>
              <a:t>mengarahkan pesert</a:t>
            </a:r>
            <a:r>
              <a:rPr lang="en-US" sz="1662" dirty="0" smtClean="0"/>
              <a:t>a </a:t>
            </a:r>
            <a:r>
              <a:rPr lang="id-ID" sz="1662" dirty="0" smtClean="0"/>
              <a:t>didik aga</a:t>
            </a:r>
            <a:r>
              <a:rPr lang="en-US" sz="1662" dirty="0" smtClean="0"/>
              <a:t>r </a:t>
            </a:r>
            <a:r>
              <a:rPr lang="id-ID" sz="1662" dirty="0" smtClean="0"/>
              <a:t>mendapatkan </a:t>
            </a:r>
            <a:r>
              <a:rPr lang="id-ID" sz="1662" dirty="0"/>
              <a:t>wawasan dan keterampilan </a:t>
            </a:r>
            <a:r>
              <a:rPr lang="id-ID" sz="1662" dirty="0" smtClean="0"/>
              <a:t>secara</a:t>
            </a:r>
            <a:r>
              <a:rPr lang="en-US" sz="1662" dirty="0" smtClean="0"/>
              <a:t> </a:t>
            </a:r>
            <a:r>
              <a:rPr lang="id-ID" sz="1662" dirty="0" smtClean="0"/>
              <a:t>bertahap</a:t>
            </a:r>
            <a:r>
              <a:rPr lang="en-US" sz="1662" dirty="0" smtClean="0"/>
              <a:t> s</a:t>
            </a:r>
            <a:r>
              <a:rPr lang="id-ID" sz="1662" dirty="0" smtClean="0"/>
              <a:t>esuai </a:t>
            </a:r>
            <a:r>
              <a:rPr lang="id-ID" sz="1662" dirty="0"/>
              <a:t>dengan tingkatannya.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63062" y="2987572"/>
            <a:ext cx="4464496" cy="9305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/>
              <a:t>model </a:t>
            </a:r>
            <a:r>
              <a:rPr lang="en-US" sz="1600" dirty="0" err="1"/>
              <a:t>pembelajaran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guru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petunjuk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arahan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agar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menemukan</a:t>
            </a:r>
            <a:r>
              <a:rPr lang="en-US" sz="1600" dirty="0"/>
              <a:t> </a:t>
            </a:r>
            <a:r>
              <a:rPr lang="en-US" sz="1600" dirty="0" err="1"/>
              <a:t>informasi</a:t>
            </a:r>
            <a:r>
              <a:rPr lang="en-US" sz="1600" dirty="0"/>
              <a:t> </a:t>
            </a:r>
            <a:r>
              <a:rPr lang="en-US" sz="1600" dirty="0" err="1"/>
              <a:t>sendiri</a:t>
            </a:r>
            <a:endParaRPr lang="id-ID" sz="1662" b="1" dirty="0"/>
          </a:p>
        </p:txBody>
      </p:sp>
      <p:sp>
        <p:nvSpPr>
          <p:cNvPr id="15" name="Rectangle 14"/>
          <p:cNvSpPr/>
          <p:nvPr/>
        </p:nvSpPr>
        <p:spPr>
          <a:xfrm>
            <a:off x="5963062" y="3984606"/>
            <a:ext cx="4464496" cy="9305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/>
              <a:t>model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realtime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dianggap</a:t>
            </a:r>
            <a:r>
              <a:rPr lang="en-US" sz="1600" dirty="0"/>
              <a:t> </a:t>
            </a:r>
            <a:r>
              <a:rPr lang="en-US" sz="1600" dirty="0" err="1"/>
              <a:t>mampu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kecerdasan</a:t>
            </a:r>
            <a:r>
              <a:rPr lang="en-US" sz="1600" dirty="0"/>
              <a:t> </a:t>
            </a:r>
            <a:r>
              <a:rPr lang="en-US" sz="1600" dirty="0" err="1"/>
              <a:t>otak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berpikir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drastis</a:t>
            </a:r>
            <a:r>
              <a:rPr lang="en-US" sz="1600" dirty="0"/>
              <a:t>.</a:t>
            </a:r>
            <a:endParaRPr lang="id-ID" sz="1662" b="1" dirty="0"/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4459"/>
            <a:ext cx="9144000" cy="506475"/>
          </a:xfrm>
          <a:prstGeom prst="rect">
            <a:avLst/>
          </a:prstGeom>
          <a:solidFill>
            <a:srgbClr val="4BACC6"/>
          </a:solidFill>
          <a:ln w="12700">
            <a:miter lim="400000"/>
          </a:ln>
        </p:spPr>
        <p:txBody>
          <a:bodyPr vert="horz" lIns="0" tIns="0" rIns="0" bIns="0" rtlCol="0" anchor="ctr">
            <a:noAutofit/>
          </a:bodyPr>
          <a:lstStyle>
            <a:lvl1pPr algn="ctr" defTabSz="649048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rgbClr val="FFFFFF"/>
                </a:solidFill>
                <a:latin typeface="Calibri Light"/>
                <a:ea typeface="Calibri Light"/>
                <a:cs typeface="Calibri Light"/>
              </a:defRPr>
            </a:lvl1pPr>
          </a:lstStyle>
          <a:p>
            <a:r>
              <a:rPr lang="en-US" dirty="0" smtClean="0"/>
              <a:t>Model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21" name="Rectangle 20"/>
          <p:cNvSpPr/>
          <p:nvPr/>
        </p:nvSpPr>
        <p:spPr>
          <a:xfrm>
            <a:off x="1642581" y="4992695"/>
            <a:ext cx="3672408" cy="7267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 Based Learning</a:t>
            </a:r>
            <a:endParaRPr lang="id-ID" sz="1600" b="1" dirty="0"/>
          </a:p>
        </p:txBody>
      </p:sp>
      <p:sp>
        <p:nvSpPr>
          <p:cNvPr id="23" name="Rectangle 22"/>
          <p:cNvSpPr/>
          <p:nvPr/>
        </p:nvSpPr>
        <p:spPr>
          <a:xfrm>
            <a:off x="5963062" y="4981640"/>
            <a:ext cx="4464496" cy="9185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 err="1"/>
              <a:t>pendekatan</a:t>
            </a:r>
            <a:r>
              <a:rPr lang="en-US" sz="1600" dirty="0"/>
              <a:t> yang </a:t>
            </a:r>
            <a:r>
              <a:rPr lang="en-US" sz="1600" dirty="0" err="1"/>
              <a:t>menanamkan</a:t>
            </a:r>
            <a:r>
              <a:rPr lang="en-US" sz="1600" dirty="0"/>
              <a:t> </a:t>
            </a:r>
            <a:r>
              <a:rPr lang="en-US" sz="1600" dirty="0" err="1"/>
              <a:t>pengetahuan</a:t>
            </a:r>
            <a:r>
              <a:rPr lang="en-US" sz="1600" dirty="0"/>
              <a:t> </a:t>
            </a:r>
            <a:r>
              <a:rPr lang="en-US" sz="1600" dirty="0" err="1"/>
              <a:t>baru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menghadirkan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di </a:t>
            </a:r>
            <a:r>
              <a:rPr lang="en-US" sz="1600" dirty="0" err="1"/>
              <a:t>awal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dipecahkan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dirty="0"/>
              <a:t>. </a:t>
            </a:r>
            <a:endParaRPr lang="id-ID" sz="1662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42581" y="5900204"/>
            <a:ext cx="3672408" cy="7267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Project Based Learning</a:t>
            </a:r>
            <a:endParaRPr lang="id-ID" sz="1400" b="1" dirty="0"/>
          </a:p>
        </p:txBody>
      </p:sp>
      <p:sp>
        <p:nvSpPr>
          <p:cNvPr id="25" name="Rectangle 24"/>
          <p:cNvSpPr/>
          <p:nvPr/>
        </p:nvSpPr>
        <p:spPr>
          <a:xfrm>
            <a:off x="5963062" y="5966673"/>
            <a:ext cx="4464496" cy="9185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 err="1"/>
              <a:t>pendekatan</a:t>
            </a:r>
            <a:r>
              <a:rPr lang="en-US" sz="1600" dirty="0"/>
              <a:t> yang </a:t>
            </a:r>
            <a:r>
              <a:rPr lang="en-US" sz="1600" dirty="0" err="1"/>
              <a:t>menanamkan</a:t>
            </a:r>
            <a:r>
              <a:rPr lang="en-US" sz="1600" dirty="0"/>
              <a:t> </a:t>
            </a:r>
            <a:r>
              <a:rPr lang="en-US" sz="1600" dirty="0" err="1"/>
              <a:t>pengetahuan</a:t>
            </a:r>
            <a:r>
              <a:rPr lang="en-US" sz="1600" dirty="0"/>
              <a:t> </a:t>
            </a:r>
            <a:r>
              <a:rPr lang="en-US" sz="1600" dirty="0" err="1"/>
              <a:t>baru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menghadirkan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di </a:t>
            </a:r>
            <a:r>
              <a:rPr lang="en-US" sz="1600" dirty="0" err="1"/>
              <a:t>awal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dipecahkan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dirty="0"/>
              <a:t>. </a:t>
            </a:r>
            <a:endParaRPr lang="id-ID" sz="1662" b="1" dirty="0">
              <a:solidFill>
                <a:schemeClr val="bg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5408431" y="4969639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  <p:sp>
        <p:nvSpPr>
          <p:cNvPr id="27" name="Right Arrow 26"/>
          <p:cNvSpPr/>
          <p:nvPr/>
        </p:nvSpPr>
        <p:spPr>
          <a:xfrm>
            <a:off x="5408431" y="5900204"/>
            <a:ext cx="504056" cy="930565"/>
          </a:xfrm>
          <a:prstGeom prst="rightArrow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62"/>
          </a:p>
        </p:txBody>
      </p:sp>
    </p:spTree>
    <p:extLst>
      <p:ext uri="{BB962C8B-B14F-4D97-AF65-F5344CB8AC3E}">
        <p14:creationId xmlns:p14="http://schemas.microsoft.com/office/powerpoint/2010/main" val="68412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865" y="1111045"/>
            <a:ext cx="8502445" cy="815617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Pendekatan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Dalam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Pembelajaran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endParaRPr lang="en-US" b="1" dirty="0"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831" y="2307406"/>
            <a:ext cx="10515600" cy="2471072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sebagai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titik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tolak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atau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sudut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pandang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kita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terhadap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proses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pembelajaran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yang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merujuk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pada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pandangan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tentang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terjadinya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suatu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proses yang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sifatnya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masih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sangat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umum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di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dalamnya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mewadahi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menginsiprasi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menguatkan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dan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melatari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metode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pembelajaran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dengan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cakupan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teoretis</a:t>
            </a:r>
            <a:r>
              <a:rPr lang="en-US" dirty="0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 smtClean="0">
                <a:latin typeface="Bahnschrift Ligh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tertentu</a:t>
            </a:r>
            <a:endParaRPr lang="en-US" dirty="0">
              <a:latin typeface="Bahnschrift Light" panose="020B0502040204020203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48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09" y="1386348"/>
            <a:ext cx="9173497" cy="815617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Jenis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Pendekatan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Dalam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b="1" dirty="0" err="1" smtClean="0">
                <a:latin typeface="SimSun-ExtB" panose="02010609060101010101" pitchFamily="49" charset="-122"/>
                <a:ea typeface="SimSun-ExtB" panose="02010609060101010101" pitchFamily="49" charset="-122"/>
              </a:rPr>
              <a:t>Pembelajaran</a:t>
            </a:r>
            <a:r>
              <a:rPr lang="en-US" b="1" dirty="0" smtClean="0"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endParaRPr lang="en-US" b="1" dirty="0"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2697" y="2487101"/>
            <a:ext cx="3313471" cy="35394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err="1">
                <a:latin typeface="Segoe UI Variable Text Semiligh" pitchFamily="2" charset="0"/>
              </a:rPr>
              <a:t>P</a:t>
            </a:r>
            <a:r>
              <a:rPr lang="en-US" sz="3200" dirty="0" err="1" smtClean="0">
                <a:latin typeface="Segoe UI Variable Text Semiligh" pitchFamily="2" charset="0"/>
              </a:rPr>
              <a:t>endekatan</a:t>
            </a:r>
            <a:r>
              <a:rPr lang="en-US" sz="3200" dirty="0" smtClean="0">
                <a:latin typeface="Segoe UI Variable Text Semiligh" pitchFamily="2" charset="0"/>
              </a:rPr>
              <a:t> </a:t>
            </a:r>
            <a:r>
              <a:rPr lang="en-US" sz="3200" dirty="0" err="1" smtClean="0">
                <a:latin typeface="Segoe UI Variable Text Semiligh" pitchFamily="2" charset="0"/>
              </a:rPr>
              <a:t>pembelajaran</a:t>
            </a:r>
            <a:r>
              <a:rPr lang="en-US" sz="3200" dirty="0" smtClean="0">
                <a:latin typeface="Segoe UI Variable Text Semiligh" pitchFamily="2" charset="0"/>
              </a:rPr>
              <a:t> yang </a:t>
            </a:r>
            <a:r>
              <a:rPr lang="en-US" sz="3200" dirty="0" err="1" smtClean="0">
                <a:latin typeface="Segoe UI Variable Text Semiligh" pitchFamily="2" charset="0"/>
              </a:rPr>
              <a:t>berorientasi</a:t>
            </a:r>
            <a:r>
              <a:rPr lang="en-US" sz="3200" dirty="0" smtClean="0">
                <a:latin typeface="Segoe UI Variable Text Semiligh" pitchFamily="2" charset="0"/>
              </a:rPr>
              <a:t> </a:t>
            </a:r>
            <a:r>
              <a:rPr lang="en-US" sz="3200" dirty="0" err="1" smtClean="0">
                <a:latin typeface="Segoe UI Variable Text Semiligh" pitchFamily="2" charset="0"/>
              </a:rPr>
              <a:t>atau</a:t>
            </a:r>
            <a:r>
              <a:rPr lang="en-US" sz="3200" dirty="0" smtClean="0">
                <a:latin typeface="Segoe UI Variable Text Semiligh" pitchFamily="2" charset="0"/>
              </a:rPr>
              <a:t> </a:t>
            </a:r>
            <a:r>
              <a:rPr lang="en-US" sz="3200" dirty="0" err="1" smtClean="0">
                <a:latin typeface="Arial Rounded MT Bold" panose="020F0704030504030204" pitchFamily="34" charset="0"/>
              </a:rPr>
              <a:t>berpusat</a:t>
            </a:r>
            <a:r>
              <a:rPr lang="en-US" sz="3200" dirty="0" smtClean="0">
                <a:latin typeface="Arial Rounded MT Bold" panose="020F0704030504030204" pitchFamily="34" charset="0"/>
              </a:rPr>
              <a:t> </a:t>
            </a:r>
            <a:r>
              <a:rPr lang="en-US" sz="3200" dirty="0" err="1" smtClean="0">
                <a:latin typeface="Arial Rounded MT Bold" panose="020F0704030504030204" pitchFamily="34" charset="0"/>
              </a:rPr>
              <a:t>pada</a:t>
            </a:r>
            <a:r>
              <a:rPr lang="en-US" sz="3200" dirty="0" smtClean="0">
                <a:latin typeface="Arial Rounded MT Bold" panose="020F0704030504030204" pitchFamily="34" charset="0"/>
              </a:rPr>
              <a:t> </a:t>
            </a:r>
            <a:r>
              <a:rPr lang="en-US" sz="3200" dirty="0" err="1" smtClean="0">
                <a:latin typeface="Arial Rounded MT Bold" panose="020F0704030504030204" pitchFamily="34" charset="0"/>
              </a:rPr>
              <a:t>siswa</a:t>
            </a:r>
            <a:r>
              <a:rPr lang="en-US" sz="3200" dirty="0" smtClean="0">
                <a:latin typeface="Arial Rounded MT Bold" panose="020F0704030504030204" pitchFamily="34" charset="0"/>
              </a:rPr>
              <a:t> </a:t>
            </a:r>
            <a:r>
              <a:rPr lang="en-US" sz="3200" dirty="0" smtClean="0">
                <a:latin typeface="Segoe UI Variable Text Semiligh" pitchFamily="2" charset="0"/>
              </a:rPr>
              <a:t>(</a:t>
            </a:r>
            <a:r>
              <a:rPr lang="en-US" sz="3200" i="1" dirty="0" smtClean="0">
                <a:latin typeface="Segoe UI Variable Text Semiligh" pitchFamily="2" charset="0"/>
              </a:rPr>
              <a:t>student centered approach</a:t>
            </a:r>
            <a:r>
              <a:rPr lang="en-US" sz="3200" dirty="0" smtClean="0">
                <a:latin typeface="Segoe UI Variable Text Semiligh" pitchFamily="2" charset="0"/>
              </a:rPr>
              <a:t>)</a:t>
            </a:r>
            <a:endParaRPr lang="en-US" sz="3200" dirty="0">
              <a:latin typeface="Segoe UI Variable Text Semiligh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56437" y="2487101"/>
            <a:ext cx="3333137" cy="35394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err="1">
                <a:latin typeface="Segoe UI Variable Text Semiligh" pitchFamily="2" charset="0"/>
              </a:rPr>
              <a:t>P</a:t>
            </a:r>
            <a:r>
              <a:rPr lang="en-US" sz="3200" dirty="0" err="1" smtClean="0">
                <a:latin typeface="Segoe UI Variable Text Semiligh" pitchFamily="2" charset="0"/>
              </a:rPr>
              <a:t>endekatan</a:t>
            </a:r>
            <a:r>
              <a:rPr lang="en-US" sz="3200" dirty="0" smtClean="0">
                <a:latin typeface="Segoe UI Variable Text Semiligh" pitchFamily="2" charset="0"/>
              </a:rPr>
              <a:t> </a:t>
            </a:r>
            <a:r>
              <a:rPr lang="en-US" sz="3200" dirty="0" err="1" smtClean="0">
                <a:latin typeface="Segoe UI Variable Text Semiligh" pitchFamily="2" charset="0"/>
              </a:rPr>
              <a:t>pembelajaran</a:t>
            </a:r>
            <a:r>
              <a:rPr lang="en-US" sz="3200" dirty="0" smtClean="0">
                <a:latin typeface="Segoe UI Variable Text Semiligh" pitchFamily="2" charset="0"/>
              </a:rPr>
              <a:t> yang </a:t>
            </a:r>
            <a:r>
              <a:rPr lang="en-US" sz="3200" dirty="0" err="1" smtClean="0">
                <a:latin typeface="Segoe UI Variable Text Semiligh" pitchFamily="2" charset="0"/>
              </a:rPr>
              <a:t>berorientasi</a:t>
            </a:r>
            <a:r>
              <a:rPr lang="en-US" sz="3200" dirty="0" smtClean="0">
                <a:latin typeface="Segoe UI Variable Text Semiligh" pitchFamily="2" charset="0"/>
              </a:rPr>
              <a:t> </a:t>
            </a:r>
            <a:r>
              <a:rPr lang="en-US" sz="3200" dirty="0" err="1" smtClean="0">
                <a:latin typeface="Segoe UI Variable Text Semiligh" pitchFamily="2" charset="0"/>
              </a:rPr>
              <a:t>atau</a:t>
            </a:r>
            <a:r>
              <a:rPr lang="en-US" sz="3200" dirty="0" smtClean="0">
                <a:latin typeface="Segoe UI Variable Text Semiligh" pitchFamily="2" charset="0"/>
              </a:rPr>
              <a:t> </a:t>
            </a:r>
            <a:r>
              <a:rPr lang="en-US" sz="3200" dirty="0" err="1" smtClean="0">
                <a:latin typeface="Arial Rounded MT Bold" panose="020F0704030504030204" pitchFamily="34" charset="0"/>
              </a:rPr>
              <a:t>berpusat</a:t>
            </a:r>
            <a:r>
              <a:rPr lang="en-US" sz="3200" dirty="0" smtClean="0">
                <a:latin typeface="Arial Rounded MT Bold" panose="020F0704030504030204" pitchFamily="34" charset="0"/>
              </a:rPr>
              <a:t> </a:t>
            </a:r>
            <a:r>
              <a:rPr lang="en-US" sz="3200" dirty="0" err="1" smtClean="0">
                <a:latin typeface="Arial Rounded MT Bold" panose="020F0704030504030204" pitchFamily="34" charset="0"/>
              </a:rPr>
              <a:t>pada</a:t>
            </a:r>
            <a:r>
              <a:rPr lang="en-US" sz="3200" dirty="0" smtClean="0">
                <a:latin typeface="Arial Rounded MT Bold" panose="020F0704030504030204" pitchFamily="34" charset="0"/>
              </a:rPr>
              <a:t> guru </a:t>
            </a:r>
            <a:r>
              <a:rPr lang="en-US" sz="3200" dirty="0" smtClean="0">
                <a:latin typeface="Segoe UI Variable Text Semiligh" pitchFamily="2" charset="0"/>
              </a:rPr>
              <a:t>(</a:t>
            </a:r>
            <a:r>
              <a:rPr lang="en-US" sz="3200" i="1" dirty="0" smtClean="0">
                <a:latin typeface="Segoe UI Variable Text Semiligh" pitchFamily="2" charset="0"/>
              </a:rPr>
              <a:t>teacher centered approach</a:t>
            </a:r>
            <a:r>
              <a:rPr lang="en-US" sz="3200" dirty="0" smtClean="0">
                <a:latin typeface="Segoe UI Variable Text Semiligh" pitchFamily="2" charset="0"/>
              </a:rPr>
              <a:t>)</a:t>
            </a:r>
            <a:endParaRPr lang="en-US" sz="3200" dirty="0">
              <a:latin typeface="Segoe UI Variable Text Semilig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426" y="688259"/>
            <a:ext cx="10023987" cy="101272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err="1">
                <a:latin typeface="Segoe UI Variable Text Semiligh" pitchFamily="2" charset="0"/>
              </a:rPr>
              <a:t>Pendekatan</a:t>
            </a:r>
            <a:r>
              <a:rPr lang="en-US" sz="3200" dirty="0">
                <a:latin typeface="Segoe UI Variable Text Semiligh" pitchFamily="2" charset="0"/>
              </a:rPr>
              <a:t> </a:t>
            </a:r>
            <a:r>
              <a:rPr lang="en-US" sz="3200" dirty="0" err="1">
                <a:latin typeface="Segoe UI Variable Text Semiligh" pitchFamily="2" charset="0"/>
              </a:rPr>
              <a:t>pembelajaran</a:t>
            </a:r>
            <a:r>
              <a:rPr lang="en-US" sz="3200" dirty="0">
                <a:latin typeface="Segoe UI Variable Text Semiligh" pitchFamily="2" charset="0"/>
              </a:rPr>
              <a:t> yang </a:t>
            </a:r>
            <a:r>
              <a:rPr lang="en-US" sz="3200" dirty="0" err="1">
                <a:latin typeface="Segoe UI Variable Text Semiligh" pitchFamily="2" charset="0"/>
              </a:rPr>
              <a:t>berorientasi</a:t>
            </a:r>
            <a:r>
              <a:rPr lang="en-US" sz="3200" dirty="0">
                <a:latin typeface="Segoe UI Variable Text Semiligh" pitchFamily="2" charset="0"/>
              </a:rPr>
              <a:t> </a:t>
            </a:r>
            <a:r>
              <a:rPr lang="en-US" sz="3200" dirty="0" err="1">
                <a:latin typeface="Segoe UI Variable Text Semiligh" pitchFamily="2" charset="0"/>
              </a:rPr>
              <a:t>atau</a:t>
            </a:r>
            <a:r>
              <a:rPr lang="en-US" sz="3200" dirty="0">
                <a:latin typeface="Segoe UI Variable Text Semiligh" pitchFamily="2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berpusat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pada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siswa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>
                <a:latin typeface="Segoe UI Variable Text Semiligh" pitchFamily="2" charset="0"/>
              </a:rPr>
              <a:t>(</a:t>
            </a:r>
            <a:r>
              <a:rPr lang="en-US" sz="3200" i="1" dirty="0">
                <a:latin typeface="Segoe UI Variable Text Semiligh" pitchFamily="2" charset="0"/>
              </a:rPr>
              <a:t>student centered approach</a:t>
            </a:r>
            <a:r>
              <a:rPr lang="en-US" sz="3200" dirty="0">
                <a:latin typeface="Segoe UI Variable Text Semiligh" pitchFamily="2" charset="0"/>
              </a:rPr>
              <a:t>)</a:t>
            </a: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4128115" y="2059729"/>
            <a:ext cx="5837238" cy="3767138"/>
          </a:xfrm>
          <a:prstGeom prst="cloudCallout">
            <a:avLst>
              <a:gd name="adj1" fmla="val -37491"/>
              <a:gd name="adj2" fmla="val 35755"/>
            </a:avLst>
          </a:prstGeom>
          <a:solidFill>
            <a:srgbClr val="D5FF5D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id-ID" sz="2400">
              <a:latin typeface="Times New Roman" pitchFamily="18" charset="0"/>
            </a:endParaRP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 rot="493095">
            <a:off x="4995740" y="2248525"/>
            <a:ext cx="4101986" cy="2769330"/>
            <a:chOff x="1728" y="1392"/>
            <a:chExt cx="2832" cy="1536"/>
          </a:xfrm>
        </p:grpSpPr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1728" y="1392"/>
              <a:ext cx="2832" cy="864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2544" y="1392"/>
              <a:ext cx="2016" cy="144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3600" y="1392"/>
              <a:ext cx="960" cy="153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351" y="1992578"/>
            <a:ext cx="1722449" cy="19507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957" y="3195484"/>
            <a:ext cx="2318226" cy="13023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393" y="5204296"/>
            <a:ext cx="2318226" cy="13023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656" y="4834499"/>
            <a:ext cx="1998406" cy="133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31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426" y="688259"/>
            <a:ext cx="10023987" cy="101272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err="1">
                <a:latin typeface="Segoe UI Variable Text Semiligh" pitchFamily="2" charset="0"/>
              </a:rPr>
              <a:t>Pendekatan</a:t>
            </a:r>
            <a:r>
              <a:rPr lang="en-US" sz="3200" dirty="0">
                <a:latin typeface="Segoe UI Variable Text Semiligh" pitchFamily="2" charset="0"/>
              </a:rPr>
              <a:t> </a:t>
            </a:r>
            <a:r>
              <a:rPr lang="en-US" sz="3200" dirty="0" err="1">
                <a:latin typeface="Segoe UI Variable Text Semiligh" pitchFamily="2" charset="0"/>
              </a:rPr>
              <a:t>pembelajaran</a:t>
            </a:r>
            <a:r>
              <a:rPr lang="en-US" sz="3200" dirty="0">
                <a:latin typeface="Segoe UI Variable Text Semiligh" pitchFamily="2" charset="0"/>
              </a:rPr>
              <a:t> yang </a:t>
            </a:r>
            <a:r>
              <a:rPr lang="en-US" sz="3200" dirty="0" err="1">
                <a:latin typeface="Segoe UI Variable Text Semiligh" pitchFamily="2" charset="0"/>
              </a:rPr>
              <a:t>berorientasi</a:t>
            </a:r>
            <a:r>
              <a:rPr lang="en-US" sz="3200" dirty="0">
                <a:latin typeface="Segoe UI Variable Text Semiligh" pitchFamily="2" charset="0"/>
              </a:rPr>
              <a:t> </a:t>
            </a:r>
            <a:r>
              <a:rPr lang="en-US" sz="3200" dirty="0" err="1">
                <a:latin typeface="Segoe UI Variable Text Semiligh" pitchFamily="2" charset="0"/>
              </a:rPr>
              <a:t>atau</a:t>
            </a:r>
            <a:r>
              <a:rPr lang="en-US" sz="3200" dirty="0">
                <a:latin typeface="Segoe UI Variable Text Semiligh" pitchFamily="2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berpusat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pada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siswa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>
                <a:latin typeface="Segoe UI Variable Text Semiligh" pitchFamily="2" charset="0"/>
              </a:rPr>
              <a:t>(</a:t>
            </a:r>
            <a:r>
              <a:rPr lang="en-US" sz="3200" i="1" dirty="0">
                <a:latin typeface="Segoe UI Variable Text Semiligh" pitchFamily="2" charset="0"/>
              </a:rPr>
              <a:t>student centered approach</a:t>
            </a:r>
            <a:r>
              <a:rPr lang="en-US" sz="3200" dirty="0">
                <a:latin typeface="Segoe UI Variable Text Semiligh" pitchFamily="2" charset="0"/>
              </a:rPr>
              <a:t>)</a:t>
            </a:r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3256162" y="2018586"/>
            <a:ext cx="5715039" cy="3857652"/>
          </a:xfrm>
          <a:prstGeom prst="cloudCallout">
            <a:avLst>
              <a:gd name="adj1" fmla="val -37491"/>
              <a:gd name="adj2" fmla="val 35755"/>
            </a:avLst>
          </a:prstGeom>
          <a:solidFill>
            <a:srgbClr val="D5FF5D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id-ID" sz="2400">
              <a:latin typeface="Times New Roman" pitchFamily="18" charset="0"/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 rot="493095" flipH="1">
            <a:off x="7310078" y="2694875"/>
            <a:ext cx="1285875" cy="300037"/>
          </a:xfrm>
          <a:prstGeom prst="line">
            <a:avLst/>
          </a:prstGeom>
          <a:noFill/>
          <a:ln w="76200">
            <a:solidFill>
              <a:schemeClr val="accent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0"/>
          <p:cNvSpPr>
            <a:spLocks noChangeShapeType="1"/>
          </p:cNvSpPr>
          <p:nvPr/>
        </p:nvSpPr>
        <p:spPr bwMode="auto">
          <a:xfrm rot="493095" flipH="1">
            <a:off x="7575190" y="2859975"/>
            <a:ext cx="1012825" cy="744537"/>
          </a:xfrm>
          <a:prstGeom prst="line">
            <a:avLst/>
          </a:prstGeom>
          <a:noFill/>
          <a:ln w="76200">
            <a:solidFill>
              <a:schemeClr val="accent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 rot="493095" flipH="1">
            <a:off x="8100653" y="3045712"/>
            <a:ext cx="482600" cy="793750"/>
          </a:xfrm>
          <a:prstGeom prst="line">
            <a:avLst/>
          </a:prstGeom>
          <a:noFill/>
          <a:ln w="76200">
            <a:solidFill>
              <a:schemeClr val="accent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V="1">
            <a:off x="5890853" y="2974275"/>
            <a:ext cx="1368425" cy="382587"/>
          </a:xfrm>
          <a:prstGeom prst="line">
            <a:avLst/>
          </a:prstGeom>
          <a:noFill/>
          <a:ln w="76200">
            <a:solidFill>
              <a:srgbClr val="D629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5890853" y="3334636"/>
            <a:ext cx="765179" cy="1503371"/>
          </a:xfrm>
          <a:prstGeom prst="line">
            <a:avLst/>
          </a:prstGeom>
          <a:noFill/>
          <a:ln w="76200">
            <a:solidFill>
              <a:srgbClr val="2F8D15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 flipV="1">
            <a:off x="6584594" y="3694999"/>
            <a:ext cx="1035046" cy="1214446"/>
          </a:xfrm>
          <a:prstGeom prst="line">
            <a:avLst/>
          </a:prstGeom>
          <a:noFill/>
          <a:ln w="76200">
            <a:solidFill>
              <a:srgbClr val="D629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15"/>
          <p:cNvSpPr>
            <a:spLocks noChangeShapeType="1"/>
          </p:cNvSpPr>
          <p:nvPr/>
        </p:nvSpPr>
        <p:spPr bwMode="auto">
          <a:xfrm flipH="1" flipV="1">
            <a:off x="5387615" y="4631624"/>
            <a:ext cx="1125541" cy="206383"/>
          </a:xfrm>
          <a:prstGeom prst="line">
            <a:avLst/>
          </a:prstGeom>
          <a:noFill/>
          <a:ln w="76200">
            <a:solidFill>
              <a:srgbClr val="2F8D15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6"/>
          <p:cNvSpPr>
            <a:spLocks noChangeShapeType="1"/>
          </p:cNvSpPr>
          <p:nvPr/>
        </p:nvSpPr>
        <p:spPr bwMode="auto">
          <a:xfrm flipV="1">
            <a:off x="5314590" y="3479100"/>
            <a:ext cx="1800225" cy="936625"/>
          </a:xfrm>
          <a:prstGeom prst="line">
            <a:avLst/>
          </a:prstGeom>
          <a:noFill/>
          <a:ln w="76200">
            <a:solidFill>
              <a:srgbClr val="D629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17"/>
          <p:cNvSpPr>
            <a:spLocks noChangeShapeType="1"/>
          </p:cNvSpPr>
          <p:nvPr/>
        </p:nvSpPr>
        <p:spPr bwMode="auto">
          <a:xfrm flipV="1">
            <a:off x="5243153" y="3766437"/>
            <a:ext cx="288925" cy="574675"/>
          </a:xfrm>
          <a:prstGeom prst="line">
            <a:avLst/>
          </a:prstGeom>
          <a:noFill/>
          <a:ln w="76200">
            <a:solidFill>
              <a:srgbClr val="2F8D15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536" y="4422661"/>
            <a:ext cx="1499416" cy="13322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809" y="2054488"/>
            <a:ext cx="1558739" cy="13023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2735" y="1932223"/>
            <a:ext cx="1722449" cy="19507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725" y="5066779"/>
            <a:ext cx="1531105" cy="130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2545" y="840509"/>
            <a:ext cx="302029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STRATEGI PEMBELAJARAN 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172690" y="1277081"/>
            <a:ext cx="7398328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474747"/>
                </a:solidFill>
                <a:latin typeface="Google Sans"/>
              </a:rPr>
              <a:t> 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cara-cara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akan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digunakan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oleh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pengajar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untuk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memilih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kegiatan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belajar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akan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digunakan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sepanjang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 proses </a:t>
            </a:r>
            <a:r>
              <a:rPr lang="en-US" dirty="0" err="1">
                <a:solidFill>
                  <a:schemeClr val="bg1"/>
                </a:solidFill>
                <a:latin typeface="Google Sans"/>
              </a:rPr>
              <a:t>pembelajaran</a:t>
            </a:r>
            <a:r>
              <a:rPr lang="en-US" dirty="0">
                <a:solidFill>
                  <a:schemeClr val="bg1"/>
                </a:solidFill>
                <a:latin typeface="Google Sans"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69127" y="2690474"/>
            <a:ext cx="792480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Strategi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discovery Learning (DL) (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Menyingkap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Pembelajaran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Strategi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inkuiri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Learning (IL) (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Penyelidikan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Pembelajaran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Strategi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Problem Based Learning (PBL) (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Pembelajaran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berbasis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masalah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Strategi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Project Based Learning (PBL) (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Pembelajaran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Berbasis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proyek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)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1891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493</Words>
  <Application>Microsoft Office PowerPoint</Application>
  <PresentationFormat>Widescreen</PresentationFormat>
  <Paragraphs>53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SimSun</vt:lpstr>
      <vt:lpstr>SimSun-ExtB</vt:lpstr>
      <vt:lpstr>Arial</vt:lpstr>
      <vt:lpstr>Arial Rounded MT Bold</vt:lpstr>
      <vt:lpstr>Bahnschrift Light</vt:lpstr>
      <vt:lpstr>Calibri</vt:lpstr>
      <vt:lpstr>Calibri Light</vt:lpstr>
      <vt:lpstr>Cascadia Code</vt:lpstr>
      <vt:lpstr>Google Sans</vt:lpstr>
      <vt:lpstr>Segoe UI Variable Text Semiligh</vt:lpstr>
      <vt:lpstr>Tempus Sans ITC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Pendekatan Dalam Pembelajaran </vt:lpstr>
      <vt:lpstr>Jenis Pendekatan Dalam Pembelajaran </vt:lpstr>
      <vt:lpstr>Pendekatan pembelajaran yang berorientasi atau berpusat pada siswa (student centered approach)</vt:lpstr>
      <vt:lpstr>Pendekatan pembelajaran yang berorientasi atau berpusat pada siswa (student centered approach)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Latitude 7390</dc:creator>
  <cp:lastModifiedBy>Latitude 7390</cp:lastModifiedBy>
  <cp:revision>16</cp:revision>
  <dcterms:created xsi:type="dcterms:W3CDTF">2024-08-19T04:24:09Z</dcterms:created>
  <dcterms:modified xsi:type="dcterms:W3CDTF">2024-09-10T03:52:42Z</dcterms:modified>
</cp:coreProperties>
</file>