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3" r:id="rId2"/>
  </p:sldMasterIdLst>
  <p:notesMasterIdLst>
    <p:notesMasterId r:id="rId35"/>
  </p:notesMasterIdLst>
  <p:sldIdLst>
    <p:sldId id="256" r:id="rId3"/>
    <p:sldId id="339" r:id="rId4"/>
    <p:sldId id="319" r:id="rId5"/>
    <p:sldId id="340" r:id="rId6"/>
    <p:sldId id="341" r:id="rId7"/>
    <p:sldId id="342" r:id="rId8"/>
    <p:sldId id="321" r:id="rId9"/>
    <p:sldId id="275" r:id="rId10"/>
    <p:sldId id="322" r:id="rId11"/>
    <p:sldId id="257" r:id="rId12"/>
    <p:sldId id="259" r:id="rId13"/>
    <p:sldId id="260" r:id="rId14"/>
    <p:sldId id="261" r:id="rId15"/>
    <p:sldId id="323" r:id="rId16"/>
    <p:sldId id="278" r:id="rId17"/>
    <p:sldId id="332" r:id="rId18"/>
    <p:sldId id="331" r:id="rId19"/>
    <p:sldId id="333" r:id="rId20"/>
    <p:sldId id="343" r:id="rId21"/>
    <p:sldId id="296" r:id="rId22"/>
    <p:sldId id="336" r:id="rId23"/>
    <p:sldId id="334" r:id="rId24"/>
    <p:sldId id="335" r:id="rId25"/>
    <p:sldId id="312" r:id="rId26"/>
    <p:sldId id="330" r:id="rId27"/>
    <p:sldId id="337" r:id="rId28"/>
    <p:sldId id="338" r:id="rId29"/>
    <p:sldId id="276" r:id="rId30"/>
    <p:sldId id="344" r:id="rId31"/>
    <p:sldId id="345" r:id="rId32"/>
    <p:sldId id="347" r:id="rId33"/>
    <p:sldId id="34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ED97B-0245-4EB6-8A0C-721E085FE96B}" type="datetimeFigureOut">
              <a:rPr lang="en-ID" smtClean="0"/>
              <a:t>08/11/2022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E95D1-1DE7-4B23-8CC6-52AEB466324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310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x-none"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x-none" sz="1200" dirty="0"/>
              <a:t>20</a:t>
            </a:fld>
            <a:endParaRPr lang="id-ID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8CE-CE40-51A6-7A04-B88A51301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A3F22-E78A-5929-B56B-1EE54D59C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461D-AE53-A6CC-78ED-13D4E456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5A9DF-8708-CCC9-A1AF-38065F58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6A34C-FAF0-BE17-5489-A2FB010E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6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53E3-8178-AAF9-A92B-AE6DA610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F8219-AE4C-C9F6-0403-BF254A498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CAA50-D030-DF21-B3DD-D7A5446C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545D-4DE4-D4E4-A4CC-3E75461D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545CC-37F4-26BE-72E2-9B1E488B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5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0C28A-262C-E685-F5AE-C005C88C5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77A23-A085-B477-C9E7-0DBE63A7C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22654-F08F-5BA2-8016-D14E16F0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E6B9-DC7E-7457-FD3F-703838D0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D048C-5496-E083-0FFF-A064F44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451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5184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395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06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5927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99983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942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0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4429-9A25-6B45-B99D-A99960564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DA065-D426-0BDD-DE55-BD449D9A1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6B387-94CF-D5DA-4ED9-D5BE6C31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45387-954E-E9C1-3449-E5516967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02C3-8DFE-97B6-9D6C-03370B39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2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00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496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97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48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575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43771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662243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65D6-FA98-4C6D-80DC-B8FBB6E99D0B}" type="datetimeFigureOut">
              <a:rPr lang="id-ID" smtClean="0"/>
              <a:t>08/11/2022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59F-8626-4C86-990E-F5EA9E29A0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682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5DFE-4AB4-5262-5EFE-E54C455E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CD2F6-5BC6-97B9-1946-183199453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92A73-A01B-D68D-6B01-4491CC5B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79046-720B-563A-50C2-20B35EBF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E5285-8A69-05AD-89A6-E14A22C5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3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7630-6ECD-BA6E-EEC9-955B94B2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ADA7D-BB8C-9A3D-98F2-E1F82541D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73E4A-4907-9FDB-ABAD-A37876BD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AC6E1-F8C5-F14A-8C28-3B0D9A26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C4EEF-9C3D-F7F3-AADC-4569A907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9665B-FB67-8822-1C4C-0AFD885D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7DBA-E154-B2FD-CB6B-D149A02B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F0880-9ECD-5120-FD03-840DDC232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669B3-C824-16A9-604B-CC5E70183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2440C-B77C-A28C-E961-E1A3FABB4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E0B35-388A-E8D0-BCDE-E17633C8B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652594-78C1-1BB3-8DAC-6733A4B5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7D0E3-DB9C-2358-AF67-98004AC4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C9208-CFAC-AF34-E8E1-08F4FBCA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F7FA-6BBA-C97F-C3BB-B0686521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78472-FFE1-94F7-E71D-4234F0FB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7A02D-9E02-EF54-1D78-04A1FD02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861BD-6318-5ACF-8334-F80C2E16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3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4ED16-249E-5E8F-F9A8-56251C77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47ADD-FB66-84B5-DBCD-873FD2BC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FDAE3-152D-CACD-D32B-7B4BBBB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4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D7D8-A3F2-FB4D-4952-5C7EB9BA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68C03-AABB-D43F-1825-7B3DDEE64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D35B3-B4D4-C733-90A2-1227224A0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65B88-5F59-EEC9-F6F4-C00B98E2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FECD4-B476-8CE1-12EC-F155B69C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19F62-2C65-048E-530B-E6EA278B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6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8D5C-E28B-F730-07DE-5DD42946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BF256-E837-E2DE-7F99-304179A3E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5DA9F-ECCA-64B2-B9E2-13241E723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C2CFF-EB8F-133D-362B-BD9848F8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CD329-3D5B-4DDE-DA07-3DD25C37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5DE6A-50BE-7F7D-BA50-317C05BB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7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0A16C-61A1-02AC-0550-1FA16E5D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1D8A3-981B-FCB7-DC78-877E9B3E6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9C8F3-9B67-04C9-50CD-A00A0FC1A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CBFF-3161-702C-AA3F-DD63B90FF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664A5-260D-FECD-ACDC-BF02EAAC2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2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6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9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PS3oCyzrII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1.png"/><Relationship Id="rId7" Type="http://schemas.openxmlformats.org/officeDocument/2006/relationships/hyperlink" Target="https://torange.biz/fx/white-coffee-cup-effect-hard-3345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11" Type="http://schemas.openxmlformats.org/officeDocument/2006/relationships/image" Target="../media/image41.png"/><Relationship Id="rId5" Type="http://schemas.openxmlformats.org/officeDocument/2006/relationships/hyperlink" Target="https://freepngimg.com/png/30343-tea-file" TargetMode="External"/><Relationship Id="rId10" Type="http://schemas.openxmlformats.org/officeDocument/2006/relationships/image" Target="../media/image40.jpeg"/><Relationship Id="rId4" Type="http://schemas.openxmlformats.org/officeDocument/2006/relationships/image" Target="../media/image37.png"/><Relationship Id="rId9" Type="http://schemas.openxmlformats.org/officeDocument/2006/relationships/hyperlink" Target="https://www.cookipedia.co.uk/recipes_wiki/Chocolate_sauce_recip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3949" y="1414629"/>
            <a:ext cx="8026102" cy="1659669"/>
          </a:xfrm>
        </p:spPr>
        <p:txBody>
          <a:bodyPr>
            <a:noAutofit/>
          </a:bodyPr>
          <a:lstStyle/>
          <a:p>
            <a:r>
              <a:rPr lang="en-US" altLang="id-ID" sz="4800" b="1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Produk</a:t>
            </a:r>
            <a:r>
              <a:rPr lang="en-US" altLang="id-ID" sz="4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id-ID" sz="4800" b="1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Ready to Drink </a:t>
            </a:r>
            <a:r>
              <a:rPr lang="en-US" altLang="id-ID" sz="4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Dari </a:t>
            </a:r>
            <a:r>
              <a:rPr lang="en-US" altLang="id-ID" sz="4800" b="1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Teh</a:t>
            </a:r>
            <a:endParaRPr lang="id-ID" sz="48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902EB-2E2D-6B85-E01E-92461098C792}"/>
              </a:ext>
            </a:extLst>
          </p:cNvPr>
          <p:cNvSpPr txBox="1"/>
          <p:nvPr/>
        </p:nvSpPr>
        <p:spPr>
          <a:xfrm>
            <a:off x="6742384" y="3507687"/>
            <a:ext cx="423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Oleh: Reza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Widyasaputra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, S.TP.,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M.Si</a:t>
            </a:r>
            <a:endParaRPr lang="en-ID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F0CF7-3B11-85F8-4567-96E9BB715361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E73DBF-178F-01F3-8DFD-FA75AB6C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6" y="6099548"/>
            <a:ext cx="1990675" cy="6635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0356925-716F-3ECC-1CB6-B803A39ED9CB}"/>
              </a:ext>
            </a:extLst>
          </p:cNvPr>
          <p:cNvSpPr txBox="1"/>
          <p:nvPr/>
        </p:nvSpPr>
        <p:spPr>
          <a:xfrm>
            <a:off x="5560714" y="3903577"/>
            <a:ext cx="5412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Dosen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Program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Studi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Teknologi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Hasil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Pertanian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Institut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Pertanian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Stiper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Yogyakarta</a:t>
            </a:r>
            <a:endParaRPr lang="en-ID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820A9C-92F1-390D-D63C-D17C3E894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8" y="6068251"/>
            <a:ext cx="7810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7C57B3E-A1AB-D318-37B5-F1EFD650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215"/>
            <a:ext cx="2589527" cy="258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173EFBE-7ED8-127D-FA7E-0F17F3CFC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5" t="26086" r="30194" b="23334"/>
          <a:stretch/>
        </p:blipFill>
        <p:spPr bwMode="auto">
          <a:xfrm>
            <a:off x="2434016" y="1683266"/>
            <a:ext cx="1975444" cy="265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56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91440" rtlCol="0" anchor="b">
            <a:normAutofit/>
          </a:bodyPr>
          <a:lstStyle/>
          <a:p>
            <a:pPr eaLnBrk="1" hangingPunct="1"/>
            <a:r>
              <a:rPr lang="en-US" altLang="id-ID" dirty="0"/>
              <a:t>JENIS PROSES PEMANASAN</a:t>
            </a: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ln/>
        </p:spPr>
        <p:txBody>
          <a:bodyPr vert="horz" wrap="square" lIns="91440" tIns="45720" rIns="91440" bIns="45720" rtlCol="0" anchor="t">
            <a:normAutofit/>
          </a:bodyPr>
          <a:lstStyle/>
          <a:p>
            <a:pPr marL="609600" indent="-609600">
              <a:buClr>
                <a:schemeClr val="accent1"/>
              </a:buClr>
              <a:buSzPct val="85000"/>
              <a:buNone/>
            </a:pPr>
            <a:r>
              <a:rPr lang="en-US" altLang="id-ID" dirty="0"/>
              <a:t>Dasar : pengaruh mematikan pada mikrobia</a:t>
            </a:r>
          </a:p>
          <a:p>
            <a:pPr marL="609600" indent="-609600">
              <a:buClr>
                <a:schemeClr val="accent1"/>
              </a:buClr>
              <a:buSzPct val="85000"/>
              <a:buFontTx/>
              <a:buAutoNum type="arabicPeriod"/>
            </a:pPr>
            <a:r>
              <a:rPr lang="en-US" altLang="id-ID" dirty="0"/>
              <a:t>Blanching</a:t>
            </a:r>
          </a:p>
          <a:p>
            <a:pPr marL="609600" indent="-609600">
              <a:buClr>
                <a:schemeClr val="accent1"/>
              </a:buClr>
              <a:buSzPct val="85000"/>
              <a:buFontTx/>
              <a:buAutoNum type="arabicPeriod"/>
            </a:pPr>
            <a:r>
              <a:rPr lang="en-US" altLang="id-ID" dirty="0"/>
              <a:t>Pasteurisasi</a:t>
            </a:r>
          </a:p>
          <a:p>
            <a:pPr marL="609600" indent="-609600">
              <a:buClr>
                <a:schemeClr val="accent1"/>
              </a:buClr>
              <a:buSzPct val="85000"/>
              <a:buFontTx/>
              <a:buAutoNum type="arabicPeriod"/>
            </a:pPr>
            <a:r>
              <a:rPr lang="en-US" altLang="id-ID" dirty="0"/>
              <a:t>Sterilisasi</a:t>
            </a:r>
          </a:p>
          <a:p>
            <a:pPr marL="990600" lvl="1" indent="-533400">
              <a:buNone/>
            </a:pPr>
            <a:endParaRPr lang="en-US" altLang="id-ID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93A71B-64E5-C8B3-A769-1B7C95883171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1B5B6774-B21E-99D7-9B6D-5A839A45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9FF92E-4C49-A4DD-389E-FB9CA404B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91440" rtlCol="0" anchor="b">
            <a:normAutofit/>
          </a:bodyPr>
          <a:lstStyle/>
          <a:p>
            <a:pPr eaLnBrk="1" hangingPunct="1"/>
            <a:r>
              <a:rPr lang="en-US" altLang="id-ID" b="1" u="sng" dirty="0"/>
              <a:t>Blanching</a:t>
            </a:r>
          </a:p>
        </p:txBody>
      </p:sp>
      <p:sp>
        <p:nvSpPr>
          <p:cNvPr id="15363" name="Rectangle 3"/>
          <p:cNvSpPr>
            <a:spLocks noGrp="1"/>
          </p:cNvSpPr>
          <p:nvPr>
            <p:ph sz="quarter" idx="1"/>
          </p:nvPr>
        </p:nvSpPr>
        <p:spPr>
          <a:ln/>
        </p:spPr>
        <p:txBody>
          <a:bodyPr vert="horz" wrap="square" lIns="91440" tIns="45720" rIns="91440" bIns="45720" rtlCol="0" anchor="t">
            <a:normAutofit/>
          </a:bodyPr>
          <a:lstStyle/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lang="en-US" altLang="id-ID" dirty="0"/>
              <a:t>Suhu dibawah 100 oC, waktu singkat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lang="en-US" altLang="id-ID" dirty="0"/>
              <a:t>Menggunakan uap air panas atau air panas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lang="en-US" altLang="id-ID" dirty="0"/>
              <a:t>Tujuan :</a:t>
            </a:r>
          </a:p>
          <a:p>
            <a:pPr lvl="1" eaLnBrk="1" hangingPunct="1"/>
            <a:r>
              <a:rPr lang="en-US" altLang="id-ID" dirty="0" err="1"/>
              <a:t>Inaktivasi</a:t>
            </a:r>
            <a:r>
              <a:rPr lang="en-US" altLang="id-ID" dirty="0"/>
              <a:t> </a:t>
            </a:r>
            <a:r>
              <a:rPr lang="en-US" altLang="id-ID" dirty="0" err="1"/>
              <a:t>enzim</a:t>
            </a:r>
            <a:endParaRPr lang="en-US" altLang="id-ID" dirty="0"/>
          </a:p>
          <a:p>
            <a:pPr lvl="1" eaLnBrk="1" hangingPunct="1"/>
            <a:r>
              <a:rPr lang="en-US" altLang="id-ID" dirty="0"/>
              <a:t>Melunakan jaringan</a:t>
            </a:r>
          </a:p>
          <a:p>
            <a:pPr lvl="1" eaLnBrk="1" hangingPunct="1"/>
            <a:r>
              <a:rPr lang="en-US" altLang="id-ID" dirty="0"/>
              <a:t>Mempertahankan warna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9B7A6D-3E66-1CE2-4594-A6E71E67BE73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193E51FF-3B50-8F87-AC7A-6FE1A8643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E73C77-A4CE-6E88-0DD4-DA1336657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93750" y="433369"/>
            <a:ext cx="10515600" cy="881784"/>
          </a:xfrm>
          <a:ln/>
        </p:spPr>
        <p:txBody>
          <a:bodyPr vert="horz" wrap="square" lIns="91440" tIns="45720" rIns="91440" bIns="91440" rtlCol="0" anchor="b">
            <a:normAutofit/>
          </a:bodyPr>
          <a:lstStyle/>
          <a:p>
            <a:pPr eaLnBrk="1" hangingPunct="1"/>
            <a:r>
              <a:rPr lang="en-US" altLang="id-ID" b="1" u="sng" dirty="0"/>
              <a:t>Pasteurisasi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0706" y="1528989"/>
            <a:ext cx="11515885" cy="496388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/>
            </a:pP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100 </a:t>
            </a:r>
            <a:r>
              <a:rPr lang="en-US" dirty="0" err="1"/>
              <a:t>oC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juga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singkat</a:t>
            </a:r>
            <a:endParaRPr lang="en-US" dirty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/>
            </a:pPr>
            <a:r>
              <a:rPr lang="en-US" dirty="0" err="1"/>
              <a:t>Tujuan</a:t>
            </a:r>
            <a:r>
              <a:rPr lang="en-US" dirty="0"/>
              <a:t>: </a:t>
            </a:r>
            <a:r>
              <a:rPr lang="en-US" dirty="0" err="1"/>
              <a:t>menghambat</a:t>
            </a:r>
            <a:r>
              <a:rPr lang="en-US" dirty="0"/>
              <a:t>/</a:t>
            </a:r>
            <a:r>
              <a:rPr lang="en-US" dirty="0" err="1"/>
              <a:t>mematikan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: </a:t>
            </a:r>
            <a:r>
              <a:rPr lang="en-US" dirty="0" err="1"/>
              <a:t>jamur</a:t>
            </a:r>
            <a:r>
              <a:rPr lang="en-US" dirty="0"/>
              <a:t>, yeast, </a:t>
            </a:r>
            <a:r>
              <a:rPr lang="en-US" dirty="0" err="1"/>
              <a:t>bakteri</a:t>
            </a:r>
            <a:r>
              <a:rPr lang="en-US" dirty="0"/>
              <a:t> gram – dan </a:t>
            </a:r>
            <a:r>
              <a:rPr lang="en-US" dirty="0" err="1"/>
              <a:t>sebagian</a:t>
            </a:r>
            <a:r>
              <a:rPr lang="en-US" dirty="0"/>
              <a:t> gram +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/>
            </a:pP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:</a:t>
            </a:r>
          </a:p>
          <a:p>
            <a:pPr marL="548640" lvl="1">
              <a:spcBef>
                <a:spcPts val="370"/>
              </a:spcBef>
              <a:buClr>
                <a:schemeClr val="accent2"/>
              </a:buClr>
              <a:buSzPct val="85000"/>
              <a:buFont typeface="Wingdings 2" panose="05020102010507070707"/>
              <a:buChar char=""/>
              <a:defRPr/>
            </a:pPr>
            <a:r>
              <a:rPr lang="en-US" dirty="0" err="1"/>
              <a:t>Termodurik</a:t>
            </a:r>
            <a:r>
              <a:rPr lang="en-US" dirty="0"/>
              <a:t> :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, </a:t>
            </a:r>
            <a:r>
              <a:rPr lang="en-US" dirty="0" err="1"/>
              <a:t>contoh</a:t>
            </a:r>
            <a:r>
              <a:rPr lang="en-US" dirty="0"/>
              <a:t> streptococcus, Lactobacillus</a:t>
            </a:r>
          </a:p>
          <a:p>
            <a:pPr marL="548640" lvl="1">
              <a:spcBef>
                <a:spcPts val="370"/>
              </a:spcBef>
              <a:buClr>
                <a:schemeClr val="accent2"/>
              </a:buClr>
              <a:buSzPct val="85000"/>
              <a:buFont typeface="Wingdings 2" panose="05020102010507070707"/>
              <a:buChar char=""/>
              <a:defRPr/>
            </a:pPr>
            <a:r>
              <a:rPr lang="en-US" dirty="0" err="1"/>
              <a:t>Termofil</a:t>
            </a:r>
            <a:r>
              <a:rPr lang="en-US" dirty="0"/>
              <a:t> : </a:t>
            </a:r>
            <a:r>
              <a:rPr lang="en-US" dirty="0" err="1"/>
              <a:t>Bertahan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, </a:t>
            </a:r>
            <a:r>
              <a:rPr lang="en-US" dirty="0" err="1"/>
              <a:t>contoh</a:t>
            </a:r>
            <a:r>
              <a:rPr lang="en-US" dirty="0"/>
              <a:t> Bacillus, Clostridium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/>
            </a:pPr>
            <a:r>
              <a:rPr lang="en-US" dirty="0" err="1"/>
              <a:t>Contoh</a:t>
            </a:r>
            <a:r>
              <a:rPr lang="en-US" dirty="0"/>
              <a:t> : HTST pada susu, </a:t>
            </a:r>
            <a:r>
              <a:rPr lang="en-US" dirty="0" err="1"/>
              <a:t>suhu</a:t>
            </a:r>
            <a:r>
              <a:rPr lang="en-US" dirty="0"/>
              <a:t> 145 </a:t>
            </a:r>
            <a:r>
              <a:rPr lang="en-US" dirty="0" err="1"/>
              <a:t>oF</a:t>
            </a:r>
            <a:r>
              <a:rPr lang="en-US" dirty="0"/>
              <a:t> 30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161 </a:t>
            </a:r>
            <a:r>
              <a:rPr lang="en-US" dirty="0" err="1"/>
              <a:t>oF</a:t>
            </a:r>
            <a:r>
              <a:rPr lang="en-US" dirty="0"/>
              <a:t> 15 </a:t>
            </a:r>
            <a:r>
              <a:rPr lang="en-US" dirty="0" err="1"/>
              <a:t>detik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147FC5-C17F-28F5-A819-21C8167224F9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73822F35-F58C-F533-2C0B-04A5DE232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07C783-0241-5C38-DDC1-9EF701E73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91440" rtlCol="0" anchor="b">
            <a:normAutofit/>
          </a:bodyPr>
          <a:lstStyle/>
          <a:p>
            <a:pPr eaLnBrk="1" hangingPunct="1"/>
            <a:r>
              <a:rPr lang="en-US" altLang="id-ID" b="1" u="sng" dirty="0"/>
              <a:t>Sterilisasi</a:t>
            </a:r>
          </a:p>
        </p:txBody>
      </p:sp>
      <p:sp>
        <p:nvSpPr>
          <p:cNvPr id="17411" name="Rectangle 3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11208026" cy="4351338"/>
          </a:xfrm>
          <a:ln/>
        </p:spPr>
        <p:txBody>
          <a:bodyPr vert="horz" wrap="square" lIns="91440" tIns="45720" rIns="91440" bIns="45720" rtlCol="0" anchor="t">
            <a:normAutofit/>
          </a:bodyPr>
          <a:lstStyle/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lang="en-US" altLang="id-ID" dirty="0"/>
              <a:t>Suhu 121 oC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lang="en-US" altLang="id-ID" dirty="0"/>
              <a:t>Tujuan : mematikan sel vegetatif dan spora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lang="en-US" altLang="id-ID" dirty="0"/>
              <a:t>Proses yang dikembangkan : UHT (ultra high temperature, mulai 190-210 oF sampai 300 oF selama 1 detik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2F21EB-C5E6-31B5-A1BC-1865CFC7CCA8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55A10A9A-CAB2-30FF-5B31-0CB48350C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31E0F2-8E7E-8104-0102-82E3D4686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966132" y="1253331"/>
            <a:ext cx="7557655" cy="4351338"/>
          </a:xfrm>
          <a:ln/>
        </p:spPr>
        <p:txBody>
          <a:bodyPr vert="horz" wrap="square" lIns="91440" tIns="45720" rIns="91440" bIns="45720" rtlCol="0" anchor="t">
            <a:normAutofit/>
          </a:bodyPr>
          <a:lstStyle/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lang="id-ID" altLang="id-ID" dirty="0"/>
              <a:t>dalam produk makanan kaleng yang disterilisasi mungkin masih mengandung mikroba termofilik yang masih hidup, namun tidak akan mampu bergerminasi pada kondisi penyimpanan normal (28-35</a:t>
            </a:r>
            <a:r>
              <a:rPr lang="id-ID" altLang="id-ID" baseline="30000" dirty="0"/>
              <a:t>o</a:t>
            </a:r>
            <a:r>
              <a:rPr lang="id-ID" altLang="id-ID" dirty="0"/>
              <a:t>C). 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lang="id-ID" altLang="id-ID" dirty="0"/>
              <a:t>Namun, apabila produk ini disimpan pada suhu di atas normal, yaitu di atas 35</a:t>
            </a:r>
            <a:r>
              <a:rPr lang="id-ID" altLang="id-ID" baseline="30000" dirty="0"/>
              <a:t>o</a:t>
            </a:r>
            <a:r>
              <a:rPr lang="id-ID" altLang="id-ID" dirty="0"/>
              <a:t>C, maka bakteri termofilik akan tumbuh dan akan menyebabkan kerusakan produk.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81A7F7-9D59-B8FA-178B-8369D974B7BC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A3FCB6A-C9DD-9A10-4B77-E573557DE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C17C36-DD0A-F055-2BB7-622CAB3EF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826325" y="1231859"/>
            <a:ext cx="7320148" cy="5275820"/>
          </a:xfrm>
          <a:ln/>
        </p:spPr>
        <p:txBody>
          <a:bodyPr vert="horz" wrap="square" lIns="91440" tIns="45720" rIns="91440" bIns="45720" rtlCol="0" anchor="t">
            <a:normAutofit/>
          </a:bodyPr>
          <a:lstStyle/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lang="id-ID" altLang="id-ID" dirty="0"/>
              <a:t>Oleh karena itu, pada kondisi penyimpanan suhu tropis perlu dipertimbangkan adanya potensi mikroba termofilik tumbuh, sehingga kombinasi suhu dan waktu pema-nasan perlu lebih besar dibanding produk yang disimpan pada suhu non-tropis. </a:t>
            </a:r>
            <a:endParaRPr lang="en-US" altLang="id-ID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Char char="•"/>
            </a:pPr>
            <a:r>
              <a:rPr lang="id-ID" altLang="id-ID" dirty="0"/>
              <a:t>Produk pangan dalam kemasan yang telah terjamin terbebas dari </a:t>
            </a:r>
            <a:r>
              <a:rPr lang="id-ID" altLang="id-ID" i="1" dirty="0" err="1"/>
              <a:t>Clostridium</a:t>
            </a:r>
            <a:r>
              <a:rPr lang="id-ID" altLang="id-ID" i="1" dirty="0"/>
              <a:t> </a:t>
            </a:r>
            <a:r>
              <a:rPr lang="id-ID" altLang="id-ID" i="1" dirty="0" err="1"/>
              <a:t>botulinum</a:t>
            </a:r>
            <a:r>
              <a:rPr lang="id-ID" altLang="id-ID" i="1" dirty="0"/>
              <a:t> </a:t>
            </a:r>
            <a:r>
              <a:rPr lang="id-ID" altLang="id-ID" dirty="0"/>
              <a:t>tetapi masih mengandung bakteri termofilik disebut dengan produk steril komersial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lang="id-ID" altLang="id-ID" dirty="0"/>
          </a:p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lang="id-ID" altLang="id-ID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2DF872-09B4-1D13-E132-59196A1F176B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5562A7E3-7B2F-3938-C712-668DD8B8C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DF8B28-7D95-D7F7-1729-C9E9050EA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AA8AA1-7920-4A38-8C51-EB7E80F5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31" y="1049804"/>
            <a:ext cx="3645725" cy="3645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B5BB6A-0A31-D138-C768-E1EEDF0D48B7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E6873A6A-C1D4-5A88-B9A1-356D36F53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8CB014-2AFD-9ACC-4BDA-71C80E2E5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EA49653-AACA-2595-3220-FF3170C08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46" y="746954"/>
            <a:ext cx="4387592" cy="42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16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0281920-D6C2-47D4-B216-D18A9DB26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756" y="198783"/>
            <a:ext cx="5004466" cy="56444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E6787F-68F9-4DA8-8AB1-A31F7EC4222C}"/>
              </a:ext>
            </a:extLst>
          </p:cNvPr>
          <p:cNvSpPr txBox="1"/>
          <p:nvPr/>
        </p:nvSpPr>
        <p:spPr>
          <a:xfrm>
            <a:off x="457200" y="1876425"/>
            <a:ext cx="169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PROSES ASEPTIS</a:t>
            </a:r>
            <a:endParaRPr lang="id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208992-61A2-4398-4976-913F96CB3760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B0C6D277-B352-8CEA-25E4-265B8274E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A0031A-8FCD-220A-7075-9F8745562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438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9945F-79E7-4246-8028-33811E94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908" y="0"/>
            <a:ext cx="5778623" cy="58949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DFF7B4-A32E-6385-ED4F-09B7A9ABFF32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68D361D2-1D9C-240E-135E-A27A02803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1E8BB8-51D7-FB62-084F-A55AAF85B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465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DFF7B4-A32E-6385-ED4F-09B7A9ABFF32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68D361D2-1D9C-240E-135E-A27A02803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1E8BB8-51D7-FB62-084F-A55AAF85B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title="SOSRO tetra pack pouch">
            <a:hlinkClick r:id="" action="ppaction://media"/>
            <a:extLst>
              <a:ext uri="{FF2B5EF4-FFF2-40B4-BE49-F238E27FC236}">
                <a16:creationId xmlns:a16="http://schemas.microsoft.com/office/drawing/2014/main" id="{CE1919FA-DE85-5AC4-C18E-D54016986E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63233" y="213708"/>
            <a:ext cx="9949070" cy="56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DEA8BD-3E49-6529-2ABA-7302B40CFF59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81C6B44-C01A-3293-216A-89F44ABE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166C6B-8F75-7B09-0F61-575178B1C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FDC044F-33C9-04EA-7A89-83CB4A6E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211"/>
            <a:ext cx="4299501" cy="429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E945354-9F59-36CF-B676-2C8349276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/>
          <a:stretch/>
        </p:blipFill>
        <p:spPr bwMode="auto">
          <a:xfrm>
            <a:off x="3496926" y="1009873"/>
            <a:ext cx="4474256" cy="429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0F183CF-9E16-51BB-3815-0F595773C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5" t="26086" r="30194" b="23334"/>
          <a:stretch/>
        </p:blipFill>
        <p:spPr bwMode="auto">
          <a:xfrm>
            <a:off x="7971182" y="906721"/>
            <a:ext cx="3279913" cy="44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07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24001" y="-6350"/>
            <a:ext cx="9180513" cy="5778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Proses</a:t>
            </a:r>
            <a:r>
              <a:rPr lang="en-US" sz="3200" b="1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Sterilisasi</a:t>
            </a:r>
            <a:r>
              <a:rPr lang="en-US" sz="3200" b="1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endParaRPr lang="id-ID" sz="3200" b="1" kern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339" name="Group 29"/>
          <p:cNvGrpSpPr/>
          <p:nvPr/>
        </p:nvGrpSpPr>
        <p:grpSpPr>
          <a:xfrm>
            <a:off x="1524000" y="1428750"/>
            <a:ext cx="9144000" cy="5429250"/>
            <a:chOff x="0" y="1714488"/>
            <a:chExt cx="9144000" cy="5429250"/>
          </a:xfrm>
        </p:grpSpPr>
        <p:pic>
          <p:nvPicPr>
            <p:cNvPr id="14342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14488"/>
              <a:ext cx="9144000" cy="542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7063" y="5643563"/>
              <a:ext cx="2166937" cy="12144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428625" y="3500426"/>
              <a:ext cx="28575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14345" name="TextBox 209"/>
            <p:cNvSpPr txBox="1"/>
            <p:nvPr/>
          </p:nvSpPr>
          <p:spPr>
            <a:xfrm>
              <a:off x="214282" y="3181649"/>
              <a:ext cx="71438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Balance Tank</a:t>
              </a:r>
              <a:endParaRPr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346" name="TextBox 209"/>
            <p:cNvSpPr txBox="1"/>
            <p:nvPr/>
          </p:nvSpPr>
          <p:spPr>
            <a:xfrm>
              <a:off x="285720" y="5000636"/>
              <a:ext cx="128588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Turbular Heat Exchanger</a:t>
              </a:r>
              <a:endParaRPr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4375" y="4429113"/>
              <a:ext cx="28575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57375" y="3857613"/>
              <a:ext cx="142875" cy="21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43125" y="4605326"/>
              <a:ext cx="285750" cy="1095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73413" y="4605326"/>
              <a:ext cx="285750" cy="1095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/>
            </a:p>
          </p:txBody>
        </p:sp>
        <p:sp>
          <p:nvSpPr>
            <p:cNvPr id="14351" name="TextBox 209"/>
            <p:cNvSpPr txBox="1"/>
            <p:nvPr/>
          </p:nvSpPr>
          <p:spPr>
            <a:xfrm>
              <a:off x="1857356" y="4467533"/>
              <a:ext cx="928694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Preheating Section</a:t>
              </a:r>
            </a:p>
            <a:p>
              <a:pPr algn="ctr"/>
              <a:r>
                <a:rPr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65-75 °C</a:t>
              </a:r>
              <a:endParaRPr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352" name="TextBox 209"/>
            <p:cNvSpPr txBox="1"/>
            <p:nvPr/>
          </p:nvSpPr>
          <p:spPr>
            <a:xfrm>
              <a:off x="2928926" y="4286256"/>
              <a:ext cx="78581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Medium Cooling Section</a:t>
              </a:r>
              <a:endParaRPr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51325" y="4605326"/>
              <a:ext cx="285750" cy="1095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/>
            </a:p>
          </p:txBody>
        </p:sp>
        <p:sp>
          <p:nvSpPr>
            <p:cNvPr id="14354" name="TextBox 209"/>
            <p:cNvSpPr txBox="1"/>
            <p:nvPr/>
          </p:nvSpPr>
          <p:spPr>
            <a:xfrm>
              <a:off x="4000496" y="4467533"/>
              <a:ext cx="78581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Heating Section</a:t>
              </a:r>
            </a:p>
            <a:p>
              <a:pPr algn="ctr"/>
              <a:r>
                <a:rPr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85-95 °C</a:t>
              </a:r>
              <a:endParaRPr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29250" y="3714738"/>
              <a:ext cx="28575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71938" y="3214676"/>
              <a:ext cx="28575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02638" y="3071801"/>
              <a:ext cx="28575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14358" name="TextBox 209"/>
            <p:cNvSpPr txBox="1"/>
            <p:nvPr/>
          </p:nvSpPr>
          <p:spPr>
            <a:xfrm>
              <a:off x="5072066" y="3571876"/>
              <a:ext cx="1000132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Holding Tube</a:t>
              </a:r>
            </a:p>
            <a:p>
              <a:pPr algn="ctr"/>
              <a:r>
                <a:rPr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141-145  °C</a:t>
              </a:r>
              <a:endParaRPr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359" name="TextBox 209"/>
            <p:cNvSpPr txBox="1"/>
            <p:nvPr/>
          </p:nvSpPr>
          <p:spPr>
            <a:xfrm>
              <a:off x="3857620" y="3294877"/>
              <a:ext cx="107157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Homogeniser</a:t>
              </a:r>
              <a:endParaRPr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360" name="TextBox 209"/>
            <p:cNvSpPr txBox="1"/>
            <p:nvPr/>
          </p:nvSpPr>
          <p:spPr>
            <a:xfrm>
              <a:off x="1643042" y="3753153"/>
              <a:ext cx="71438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Feed Pump</a:t>
              </a:r>
              <a:endParaRPr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57813" y="4605326"/>
              <a:ext cx="285750" cy="1095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29375" y="4605326"/>
              <a:ext cx="285750" cy="1095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/>
            </a:p>
          </p:txBody>
        </p:sp>
        <p:sp>
          <p:nvSpPr>
            <p:cNvPr id="14363" name="TextBox 209"/>
            <p:cNvSpPr txBox="1"/>
            <p:nvPr/>
          </p:nvSpPr>
          <p:spPr>
            <a:xfrm>
              <a:off x="4929190" y="4357694"/>
              <a:ext cx="11430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Regenerative Cooling Section</a:t>
              </a:r>
              <a:endParaRPr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43438" y="6000738"/>
              <a:ext cx="214312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14365" name="TextBox 209"/>
            <p:cNvSpPr txBox="1"/>
            <p:nvPr/>
          </p:nvSpPr>
          <p:spPr>
            <a:xfrm>
              <a:off x="4143372" y="6143644"/>
              <a:ext cx="85725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Steam Injection Head</a:t>
              </a:r>
              <a:endParaRPr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366" name="TextBox 209"/>
            <p:cNvSpPr txBox="1"/>
            <p:nvPr/>
          </p:nvSpPr>
          <p:spPr>
            <a:xfrm>
              <a:off x="7286644" y="2538707"/>
              <a:ext cx="85725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Aseptic Tank</a:t>
              </a:r>
              <a:endParaRPr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1524000" y="571500"/>
            <a:ext cx="371475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Parameter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Suhu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Sterilisasi</a:t>
            </a:r>
            <a:r>
              <a:rPr lang="en-US" dirty="0">
                <a:solidFill>
                  <a:schemeClr val="tx1"/>
                </a:solidFill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   - </a:t>
            </a:r>
            <a:r>
              <a:rPr lang="en-US" dirty="0" err="1">
                <a:solidFill>
                  <a:schemeClr val="tx1"/>
                </a:solidFill>
              </a:rPr>
              <a:t>Choco</a:t>
            </a:r>
            <a:r>
              <a:rPr lang="en-US" dirty="0">
                <a:solidFill>
                  <a:schemeClr val="tx1"/>
                </a:solidFill>
              </a:rPr>
              <a:t> : 144-145 ºC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   - Non </a:t>
            </a:r>
            <a:r>
              <a:rPr lang="en-US" dirty="0" err="1">
                <a:solidFill>
                  <a:schemeClr val="tx1"/>
                </a:solidFill>
              </a:rPr>
              <a:t>Choco</a:t>
            </a:r>
            <a:r>
              <a:rPr lang="en-US" dirty="0">
                <a:solidFill>
                  <a:schemeClr val="tx1"/>
                </a:solidFill>
              </a:rPr>
              <a:t> : 141-143 ºC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   - Plain : 140 ºC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Stting</a:t>
            </a:r>
            <a:r>
              <a:rPr lang="en-US" dirty="0">
                <a:solidFill>
                  <a:schemeClr val="tx1"/>
                </a:solidFill>
              </a:rPr>
              <a:t> FDV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   - </a:t>
            </a:r>
            <a:r>
              <a:rPr lang="en-US" dirty="0" err="1">
                <a:solidFill>
                  <a:schemeClr val="tx1"/>
                </a:solidFill>
              </a:rPr>
              <a:t>Choco</a:t>
            </a:r>
            <a:r>
              <a:rPr lang="en-US" dirty="0">
                <a:solidFill>
                  <a:schemeClr val="tx1"/>
                </a:solidFill>
              </a:rPr>
              <a:t> : 141 ºC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   - Non </a:t>
            </a:r>
            <a:r>
              <a:rPr lang="en-US" dirty="0" err="1">
                <a:solidFill>
                  <a:schemeClr val="tx1"/>
                </a:solidFill>
              </a:rPr>
              <a:t>Choco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Plain : 136 ºC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310189" y="571500"/>
            <a:ext cx="4500563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Parameter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solidFill>
                  <a:schemeClr val="tx1"/>
                </a:solidFill>
              </a:rPr>
              <a:t>Hoding</a:t>
            </a:r>
            <a:r>
              <a:rPr lang="en-US" dirty="0">
                <a:solidFill>
                  <a:schemeClr val="tx1"/>
                </a:solidFill>
              </a:rPr>
              <a:t> time : 4 second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Tekanan</a:t>
            </a:r>
            <a:r>
              <a:rPr lang="en-US" dirty="0">
                <a:solidFill>
                  <a:schemeClr val="tx1"/>
                </a:solidFill>
              </a:rPr>
              <a:t> Homo (2 stage) : 200/50 Bar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Suhu</a:t>
            </a:r>
            <a:r>
              <a:rPr lang="en-US" dirty="0">
                <a:solidFill>
                  <a:schemeClr val="tx1"/>
                </a:solidFill>
              </a:rPr>
              <a:t> Output : 20-30 ºC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Flowrate</a:t>
            </a:r>
            <a:r>
              <a:rPr lang="en-US" dirty="0">
                <a:solidFill>
                  <a:schemeClr val="tx1"/>
                </a:solidFill>
              </a:rPr>
              <a:t>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   - ST2&amp;3 :6.000 L/H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   - ST1 : 10.000 L/H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4F7740-FC52-4F49-8C9B-7C34ECBDD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19" y="800100"/>
            <a:ext cx="83058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4719BE-558F-77E2-8B17-EACEB4A50EFE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468473A-6463-B115-6173-DFC3A2CF9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39A401-9F17-5519-A2C5-827E71BA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646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7E5FA-D5D1-414D-9008-F30955C76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48059"/>
            <a:ext cx="6689052" cy="4153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26EE4-824D-42F4-83F1-4FE8AB115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573" y="648009"/>
            <a:ext cx="5715000" cy="5324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6A2D91-FB72-E9CF-97FB-C0514D1EC2DA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D8B7F89-110F-DF9C-8547-8A7CEB354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88638-A6C4-A93E-D4A7-DDDFE7B19E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055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94207B-5076-4537-A3F9-055DFC04B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941928"/>
            <a:ext cx="6068290" cy="4671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98CAF-462C-413F-87E8-3AEEC82AE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919" y="498765"/>
            <a:ext cx="5877382" cy="52406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1DFCE8-AD5B-59D4-4F54-A314F133E144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E3FCCF1-1E3C-B03C-7E38-3FD2656D1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9B30E-DD9C-B857-C1E0-FC45D4529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092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357313"/>
            <a:ext cx="2847975" cy="335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1"/>
          <p:cNvSpPr txBox="1"/>
          <p:nvPr/>
        </p:nvSpPr>
        <p:spPr>
          <a:xfrm>
            <a:off x="1505743" y="347663"/>
            <a:ext cx="9180513" cy="5778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Aseptic Tank</a:t>
            </a:r>
            <a:endParaRPr lang="id-ID" sz="3200" b="1" kern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364" name="Table 15363"/>
          <p:cNvGraphicFramePr/>
          <p:nvPr/>
        </p:nvGraphicFramePr>
        <p:xfrm>
          <a:off x="4572000" y="1428750"/>
          <a:ext cx="6096000" cy="3251835"/>
        </p:xfrm>
        <a:graphic>
          <a:graphicData uri="http://schemas.openxmlformats.org/drawingml/2006/table">
            <a:tbl>
              <a:tblPr/>
              <a:tblGrid>
                <a:gridCol w="1452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Nama Alat</a:t>
                      </a:r>
                      <a:endParaRPr lang="en-US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Fungsi</a:t>
                      </a:r>
                      <a:endParaRPr lang="en-US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Steril air fiIter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Filter compressed air agar udara tetap steril, saat preheating dipanaskan pada temp &gt;125 °C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Safety valve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Membuang kelebihan tekanan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Agitator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Mengaduk produk dalam tangki agar tetap homogen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Pressure transmitter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Memberi sinyal keberadaan produk (pressure) dijalur (pipa)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Load cell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Mengukur berat (volume tangki)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Filling cluster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Jalur inlet produk masuk aseptic tank, steam barrier produk di aseptic tank sebelum pengisian selanjutnya, jalur supply CIP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524001" y="5000625"/>
            <a:ext cx="3857625" cy="1428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Parameter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Suhu</a:t>
            </a:r>
            <a:r>
              <a:rPr lang="en-US" dirty="0">
                <a:solidFill>
                  <a:schemeClr val="tx1"/>
                </a:solidFill>
              </a:rPr>
              <a:t> AT. : 20-30 ºC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 Press. AT : 1,3-1,5 Bar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Kap</a:t>
            </a:r>
            <a:r>
              <a:rPr lang="en-US" dirty="0">
                <a:solidFill>
                  <a:schemeClr val="tx1"/>
                </a:solidFill>
              </a:rPr>
              <a:t>. : AT1=30T, AT2 &amp; AT3=20T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 Agitator : 300 rpm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16038"/>
            <a:ext cx="7410450" cy="5541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1"/>
          <p:cNvSpPr txBox="1"/>
          <p:nvPr/>
        </p:nvSpPr>
        <p:spPr>
          <a:xfrm>
            <a:off x="1524001" y="-6350"/>
            <a:ext cx="9180513" cy="5778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Filling</a:t>
            </a:r>
            <a:endParaRPr lang="id-ID" sz="3200" b="1" kern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524001" y="2000250"/>
            <a:ext cx="1000125" cy="571500"/>
          </a:xfrm>
          <a:prstGeom prst="wedgeRoundRectCallout">
            <a:avLst>
              <a:gd name="adj1" fmla="val 160218"/>
              <a:gd name="adj2" fmla="val 324585"/>
              <a:gd name="adj3" fmla="val 16667"/>
            </a:avLst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Paper Splicing Unit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452688" y="357188"/>
            <a:ext cx="1714500" cy="1143000"/>
          </a:xfrm>
          <a:prstGeom prst="wedgeRoundRectCallout">
            <a:avLst>
              <a:gd name="adj1" fmla="val 102452"/>
              <a:gd name="adj2" fmla="val 94242"/>
              <a:gd name="adj3" fmla="val 16667"/>
            </a:avLst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000000"/>
                </a:solidFill>
              </a:rPr>
              <a:t>Strip Aplicator</a:t>
            </a:r>
          </a:p>
          <a:p>
            <a:pPr lvl="0" eaLnBrk="1" hangingPunct="1">
              <a:buNone/>
            </a:pPr>
            <a:endParaRPr sz="1200" dirty="0">
              <a:solidFill>
                <a:srgbClr val="000000"/>
              </a:solidFill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sz="1200" dirty="0">
                <a:solidFill>
                  <a:srgbClr val="000000"/>
                </a:solidFill>
              </a:rPr>
              <a:t> TB19 : 190-350°C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sz="1200" dirty="0">
                <a:solidFill>
                  <a:srgbClr val="000000"/>
                </a:solidFill>
              </a:rPr>
              <a:t> TB19 : 190-350°C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sz="1200" dirty="0">
                <a:solidFill>
                  <a:srgbClr val="000000"/>
                </a:solidFill>
              </a:rPr>
              <a:t> A3 : 256 °C </a:t>
            </a:r>
          </a:p>
          <a:p>
            <a:pPr lvl="0" algn="ctr" eaLnBrk="1" hangingPunct="1"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524376" y="785813"/>
            <a:ext cx="1643063" cy="642938"/>
          </a:xfrm>
          <a:prstGeom prst="wedgeRoundRectCallout">
            <a:avLst>
              <a:gd name="adj1" fmla="val 48249"/>
              <a:gd name="adj2" fmla="val 281904"/>
              <a:gd name="adj3" fmla="val 16667"/>
            </a:avLst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sz="1200" dirty="0">
              <a:solidFill>
                <a:srgbClr val="000000"/>
              </a:solidFill>
            </a:endParaRPr>
          </a:p>
          <a:p>
            <a:pPr lvl="0" algn="ctr" eaLnBrk="1" hangingPunct="1">
              <a:buNone/>
            </a:pPr>
            <a:r>
              <a:rPr sz="1200" dirty="0">
                <a:solidFill>
                  <a:srgbClr val="000000"/>
                </a:solidFill>
              </a:rPr>
              <a:t>Steril Bath (H2O2)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sz="1200" dirty="0">
                <a:solidFill>
                  <a:srgbClr val="000000"/>
                </a:solidFill>
              </a:rPr>
              <a:t> Kons. : 30-50 %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sz="1200" dirty="0">
                <a:solidFill>
                  <a:srgbClr val="000000"/>
                </a:solidFill>
              </a:rPr>
              <a:t> Temp : 69-80 °C</a:t>
            </a:r>
          </a:p>
          <a:p>
            <a:pPr lvl="0" algn="ctr" eaLnBrk="1" hangingPunct="1"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6381750" y="571501"/>
            <a:ext cx="928688" cy="785813"/>
          </a:xfrm>
          <a:prstGeom prst="wedgeRoundRectCallout">
            <a:avLst>
              <a:gd name="adj1" fmla="val -62985"/>
              <a:gd name="adj2" fmla="val 134048"/>
              <a:gd name="adj3" fmla="val 16667"/>
            </a:avLst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err="1"/>
              <a:t>Calender</a:t>
            </a:r>
            <a:r>
              <a:rPr lang="en-US" sz="1200" dirty="0"/>
              <a:t> Roller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Press : 0,2 Bar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/>
          </a:p>
        </p:txBody>
      </p:sp>
      <p:sp>
        <p:nvSpPr>
          <p:cNvPr id="46" name="Rounded Rectangular Callout 45"/>
          <p:cNvSpPr/>
          <p:nvPr/>
        </p:nvSpPr>
        <p:spPr>
          <a:xfrm>
            <a:off x="7453313" y="857251"/>
            <a:ext cx="1714500" cy="500063"/>
          </a:xfrm>
          <a:prstGeom prst="wedgeRoundRectCallout">
            <a:avLst>
              <a:gd name="adj1" fmla="val -103576"/>
              <a:gd name="adj2" fmla="val 147032"/>
              <a:gd name="adj3" fmla="val 16667"/>
            </a:avLst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sz="1200" dirty="0">
              <a:solidFill>
                <a:srgbClr val="000000"/>
              </a:solidFill>
            </a:endParaRPr>
          </a:p>
          <a:p>
            <a:pPr lvl="0" algn="ctr" eaLnBrk="1" hangingPunct="1">
              <a:buNone/>
            </a:pPr>
            <a:r>
              <a:rPr sz="1200" dirty="0">
                <a:solidFill>
                  <a:srgbClr val="000000"/>
                </a:solidFill>
              </a:rPr>
              <a:t>Air Knife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sz="1200" dirty="0">
                <a:solidFill>
                  <a:srgbClr val="000000"/>
                </a:solidFill>
              </a:rPr>
              <a:t> Temp. : 115-135°C</a:t>
            </a:r>
          </a:p>
          <a:p>
            <a:pPr lvl="0" algn="ctr" eaLnBrk="1" hangingPunct="1"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8667750" y="1428750"/>
            <a:ext cx="1785938" cy="642938"/>
          </a:xfrm>
          <a:prstGeom prst="wedgeRoundRectCallout">
            <a:avLst>
              <a:gd name="adj1" fmla="val -158509"/>
              <a:gd name="adj2" fmla="val 191476"/>
              <a:gd name="adj3" fmla="val 16667"/>
            </a:avLst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000000"/>
                </a:solidFill>
              </a:rPr>
              <a:t>Longitudinal Sealing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sz="1200" dirty="0">
                <a:solidFill>
                  <a:srgbClr val="000000"/>
                </a:solidFill>
              </a:rPr>
              <a:t> Press. : 2-2,7 kPa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sz="1200" dirty="0">
                <a:solidFill>
                  <a:srgbClr val="000000"/>
                </a:solidFill>
              </a:rPr>
              <a:t> Temp. : 250-365 °C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8667750" y="3286125"/>
            <a:ext cx="1785938" cy="642938"/>
          </a:xfrm>
          <a:prstGeom prst="wedgeRoundRectCallout">
            <a:avLst>
              <a:gd name="adj1" fmla="val -158509"/>
              <a:gd name="adj2" fmla="val 191476"/>
              <a:gd name="adj3" fmla="val 16667"/>
            </a:avLst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Jaw System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8739188" y="4214813"/>
            <a:ext cx="1785938" cy="642938"/>
          </a:xfrm>
          <a:prstGeom prst="wedgeRoundRectCallout">
            <a:avLst>
              <a:gd name="adj1" fmla="val -161709"/>
              <a:gd name="adj2" fmla="val 95180"/>
              <a:gd name="adj3" fmla="val 16667"/>
            </a:avLst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Transversal Sealing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Press. : 6-10 Bar</a:t>
            </a:r>
          </a:p>
        </p:txBody>
      </p:sp>
      <p:sp>
        <p:nvSpPr>
          <p:cNvPr id="50" name="Rounded Rectangular Callout 49"/>
          <p:cNvSpPr/>
          <p:nvPr/>
        </p:nvSpPr>
        <p:spPr>
          <a:xfrm>
            <a:off x="8739188" y="4929188"/>
            <a:ext cx="1785938" cy="642938"/>
          </a:xfrm>
          <a:prstGeom prst="wedgeRoundRectCallout">
            <a:avLst>
              <a:gd name="adj1" fmla="val -139665"/>
              <a:gd name="adj2" fmla="val 51723"/>
              <a:gd name="adj3" fmla="val 16667"/>
            </a:avLst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Final Folder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098B3-30D2-4058-92C1-2D214426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46" y="976250"/>
            <a:ext cx="7506752" cy="55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54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ndys\Pictures\intermadiet cip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9750" y="2000251"/>
            <a:ext cx="6153150" cy="3857625"/>
          </a:xfrm>
          <a:ln/>
        </p:spPr>
      </p:pic>
      <p:sp>
        <p:nvSpPr>
          <p:cNvPr id="4" name="Title 1"/>
          <p:cNvSpPr txBox="1"/>
          <p:nvPr/>
        </p:nvSpPr>
        <p:spPr>
          <a:xfrm>
            <a:off x="1524001" y="-6350"/>
            <a:ext cx="9180513" cy="5778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Filling</a:t>
            </a:r>
            <a:endParaRPr lang="id-ID" sz="3200" b="1" kern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8" name="Title 4"/>
          <p:cNvSpPr>
            <a:spLocks noGrp="1"/>
          </p:cNvSpPr>
          <p:nvPr>
            <p:ph type="title"/>
          </p:nvPr>
        </p:nvSpPr>
        <p:spPr>
          <a:xfrm>
            <a:off x="1738313" y="357189"/>
            <a:ext cx="3008312" cy="434975"/>
          </a:xfrm>
          <a:ln/>
        </p:spPr>
        <p:txBody>
          <a:bodyPr vert="horz" wrap="square" lIns="91440" tIns="45720" rIns="91440" bIns="45720" rtlCol="0" anchor="b"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+mj-cs"/>
              </a:rPr>
              <a:t>INTERMEDITE CIP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310314" y="785813"/>
            <a:ext cx="3857625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/>
              <a:t>Parameter</a:t>
            </a:r>
          </a:p>
          <a:p>
            <a:pPr lvl="0" eaLnBrk="1" hangingPunct="1">
              <a:buFont typeface="Wingdings" panose="05000000000000000000" pitchFamily="2" charset="2"/>
              <a:buChar char="ü"/>
            </a:pPr>
            <a:r>
              <a:rPr b="1" dirty="0"/>
              <a:t> </a:t>
            </a:r>
            <a:r>
              <a:rPr dirty="0"/>
              <a:t>Kons. Lye : 1,5-2%</a:t>
            </a:r>
          </a:p>
          <a:p>
            <a:pPr lvl="0" eaLnBrk="1" hangingPunct="1">
              <a:buFont typeface="Wingdings" panose="05000000000000000000" pitchFamily="2" charset="2"/>
              <a:buChar char="ü"/>
            </a:pPr>
            <a:r>
              <a:rPr dirty="0"/>
              <a:t> Temp. Lye : Min. 80 °C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1" y="1285875"/>
            <a:ext cx="4143375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C00000"/>
                </a:solidFill>
              </a:rPr>
              <a:t>Squence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Intermedite</a:t>
            </a:r>
            <a:r>
              <a:rPr lang="en-US" sz="2000" dirty="0">
                <a:solidFill>
                  <a:srgbClr val="C00000"/>
                </a:solidFill>
              </a:rPr>
              <a:t> CIP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002060"/>
                </a:solidFill>
              </a:rPr>
              <a:t>Rinse</a:t>
            </a:r>
            <a:r>
              <a:rPr lang="en-US" sz="2000" dirty="0" err="1">
                <a:solidFill>
                  <a:srgbClr val="002060"/>
                </a:solidFill>
                <a:sym typeface="Wingdings" panose="05000000000000000000" pitchFamily="2" charset="2"/>
              </a:rPr>
              <a:t>Hot</a:t>
            </a: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2060"/>
                </a:solidFill>
                <a:sym typeface="Wingdings" panose="05000000000000000000" pitchFamily="2" charset="2"/>
              </a:rPr>
              <a:t>waterLyeRinse</a:t>
            </a:r>
            <a:endParaRPr lang="en-US" sz="20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81314" y="5715000"/>
            <a:ext cx="2500313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</a:rPr>
              <a:t>Product Valve (A)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</a:rPr>
              <a:t>Sterile Air Valve (B)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</a:rPr>
              <a:t>Steam Valve (C)</a:t>
            </a:r>
          </a:p>
        </p:txBody>
      </p:sp>
      <p:sp>
        <p:nvSpPr>
          <p:cNvPr id="21512" name="Rectangle 7"/>
          <p:cNvSpPr/>
          <p:nvPr/>
        </p:nvSpPr>
        <p:spPr>
          <a:xfrm>
            <a:off x="7810500" y="2830514"/>
            <a:ext cx="2857500" cy="3170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id-ID" altLang="x-none" sz="2000" dirty="0">
                <a:latin typeface="Arial" panose="020B0604020202020204" pitchFamily="34" charset="0"/>
              </a:rPr>
              <a:t>merupakan proses cleaning dimana valve C dalam kondisi tertutup dan masi adanya produc pada jalur AT (aseptic tank). CIP ini dilakukan ketika dalam kodisi bermasalah sehingga diwajibkan untuk CIP.</a:t>
            </a:r>
            <a:endParaRPr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1F0CF7-3B11-85F8-4567-96E9BB715361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E73DBF-178F-01F3-8DFD-FA75AB6C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A2677C-4504-3EF0-C59A-09AD436C5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C807E2-D2BA-8145-3890-76E4ED492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749736" y="34099"/>
            <a:ext cx="1587270" cy="1276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A47C5-F225-16C5-F951-364EBEAEA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49677" y="34099"/>
            <a:ext cx="2114026" cy="1409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A5242E-4A9B-2F96-068B-B739AD3956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AD01964-BC4F-0C1E-9415-07C00A0FB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9" y="17814"/>
            <a:ext cx="3034239" cy="59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4CD75-E092-6A4D-DC04-22207C62B2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7006" y="1443450"/>
            <a:ext cx="60674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6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1F0CF7-3B11-85F8-4567-96E9BB715361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E73DBF-178F-01F3-8DFD-FA75AB6C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A2677C-4504-3EF0-C59A-09AD436C5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5FF0D9-F166-CDF5-08C1-7CF74BEF6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182" y="1223756"/>
            <a:ext cx="6953250" cy="4171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5A0F4E-9667-49AA-643B-B9B6EE239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68" y="1909556"/>
            <a:ext cx="46863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3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5DDAC-BB0A-4458-9E55-646774E65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5" r="8002"/>
          <a:stretch/>
        </p:blipFill>
        <p:spPr>
          <a:xfrm>
            <a:off x="4956089" y="1059078"/>
            <a:ext cx="5111784" cy="4686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B1B55A-7ADB-4348-AE8F-7373614A2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746"/>
          <a:stretch/>
        </p:blipFill>
        <p:spPr>
          <a:xfrm>
            <a:off x="537999" y="807009"/>
            <a:ext cx="4060136" cy="4629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B279E8-D552-F07E-EE2B-CBACB6FBEB59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5D6BC27F-F464-2810-07FE-F54DCCC62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91B328-5D49-DE63-84F0-30BD0806A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950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1F0CF7-3B11-85F8-4567-96E9BB715361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E73DBF-178F-01F3-8DFD-FA75AB6C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A2677C-4504-3EF0-C59A-09AD436C5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7E2DA3-FFBA-B2C6-CED9-D16263C7B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04" y="1657350"/>
            <a:ext cx="6832190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7FD156-8B4E-0505-F018-9918E4CDD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585" y="1557337"/>
            <a:ext cx="45815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31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1F0CF7-3B11-85F8-4567-96E9BB715361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E73DBF-178F-01F3-8DFD-FA75AB6C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A2677C-4504-3EF0-C59A-09AD436C5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6E600-E22E-F746-A91F-6DCF080F6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8856"/>
            <a:ext cx="5882687" cy="27539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C427E1-32FA-D032-BF17-F61D91509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240" y="1099102"/>
            <a:ext cx="48672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838200" y="447261"/>
            <a:ext cx="10515600" cy="1024766"/>
          </a:xfrm>
          <a:ln/>
        </p:spPr>
        <p:txBody>
          <a:bodyPr vert="horz" wrap="square" lIns="91440" tIns="45720" rIns="91440" bIns="91440" rtlCol="0" anchor="b">
            <a:normAutofit/>
          </a:bodyPr>
          <a:lstStyle/>
          <a:p>
            <a:pPr eaLnBrk="1" hangingPunct="1"/>
            <a:r>
              <a:rPr lang="en-US" altLang="id-ID" b="1" u="sng" dirty="0"/>
              <a:t>TUGAS INDIVIDU</a:t>
            </a:r>
          </a:p>
        </p:txBody>
      </p:sp>
      <p:sp>
        <p:nvSpPr>
          <p:cNvPr id="17411" name="Rectangle 3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11208026" cy="1891610"/>
          </a:xfrm>
          <a:ln/>
        </p:spPr>
        <p:txBody>
          <a:bodyPr vert="horz" wrap="square" lIns="91440" tIns="45720" rIns="91440" bIns="45720" rtlCol="0" anchor="t">
            <a:normAutofit/>
          </a:bodyPr>
          <a:lstStyle/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id-ID" dirty="0"/>
              <a:t>Amati </a:t>
            </a:r>
            <a:r>
              <a:rPr lang="en-US" altLang="id-ID" dirty="0" err="1"/>
              <a:t>dua</a:t>
            </a:r>
            <a:r>
              <a:rPr lang="en-US" altLang="id-ID" dirty="0"/>
              <a:t> </a:t>
            </a:r>
            <a:r>
              <a:rPr lang="en-US" altLang="id-ID" dirty="0" err="1"/>
              <a:t>produk</a:t>
            </a:r>
            <a:r>
              <a:rPr lang="en-US" altLang="id-ID" dirty="0"/>
              <a:t> (</a:t>
            </a:r>
            <a:r>
              <a:rPr lang="en-US" altLang="id-ID" dirty="0" err="1"/>
              <a:t>dengn</a:t>
            </a:r>
            <a:r>
              <a:rPr lang="en-US" altLang="id-ID" dirty="0"/>
              <a:t> merk yang </a:t>
            </a:r>
            <a:r>
              <a:rPr lang="en-US" altLang="id-ID" dirty="0" err="1"/>
              <a:t>berbeda</a:t>
            </a:r>
            <a:r>
              <a:rPr lang="en-US" altLang="id-ID" dirty="0"/>
              <a:t>) </a:t>
            </a:r>
            <a:r>
              <a:rPr lang="en-US" altLang="id-ID" dirty="0" err="1"/>
              <a:t>minuman</a:t>
            </a:r>
            <a:r>
              <a:rPr lang="en-US" altLang="id-ID" dirty="0"/>
              <a:t> </a:t>
            </a:r>
            <a:r>
              <a:rPr lang="en-US" altLang="id-ID" dirty="0" err="1"/>
              <a:t>teh</a:t>
            </a:r>
            <a:r>
              <a:rPr lang="en-US" altLang="id-ID" dirty="0"/>
              <a:t> </a:t>
            </a:r>
            <a:r>
              <a:rPr lang="en-US" altLang="id-ID" dirty="0" err="1"/>
              <a:t>dalam</a:t>
            </a:r>
            <a:r>
              <a:rPr lang="en-US" altLang="id-ID" dirty="0"/>
              <a:t> </a:t>
            </a:r>
            <a:r>
              <a:rPr lang="en-US" altLang="id-ID" dirty="0" err="1"/>
              <a:t>kemasan</a:t>
            </a:r>
            <a:r>
              <a:rPr lang="en-US" altLang="id-ID" dirty="0"/>
              <a:t> 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id-ID" dirty="0" err="1"/>
              <a:t>Buatlah</a:t>
            </a:r>
            <a:r>
              <a:rPr lang="en-US" altLang="id-ID" dirty="0"/>
              <a:t> </a:t>
            </a:r>
            <a:r>
              <a:rPr lang="en-US" altLang="id-ID" dirty="0" err="1"/>
              <a:t>Tabel</a:t>
            </a:r>
            <a:r>
              <a:rPr lang="en-US" altLang="id-ID" dirty="0"/>
              <a:t> yang </a:t>
            </a:r>
            <a:r>
              <a:rPr lang="en-US" altLang="id-ID" dirty="0" err="1"/>
              <a:t>berisi</a:t>
            </a:r>
            <a:r>
              <a:rPr lang="en-US" altLang="id-ID" dirty="0"/>
              <a:t> </a:t>
            </a:r>
            <a:r>
              <a:rPr lang="en-US" altLang="id-ID" dirty="0" err="1"/>
              <a:t>komposisi</a:t>
            </a:r>
            <a:r>
              <a:rPr lang="en-US" altLang="id-ID" dirty="0"/>
              <a:t> dan </a:t>
            </a:r>
            <a:r>
              <a:rPr lang="en-US" altLang="id-ID" dirty="0" err="1"/>
              <a:t>fungsinya</a:t>
            </a:r>
            <a:r>
              <a:rPr lang="en-US" altLang="id-ID" dirty="0"/>
              <a:t>. </a:t>
            </a:r>
            <a:r>
              <a:rPr lang="en-US" altLang="id-ID" dirty="0" err="1"/>
              <a:t>Contoh</a:t>
            </a:r>
            <a:r>
              <a:rPr lang="en-US" altLang="id-ID" dirty="0"/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2F21EB-C5E6-31B5-A1BC-1865CFC7CCA8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55A10A9A-CAB2-30FF-5B31-0CB48350C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31E0F2-8E7E-8104-0102-82E3D4686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2A86AC5-7706-A8EE-B8C5-DAAF24DA1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04026"/>
              </p:ext>
            </p:extLst>
          </p:nvPr>
        </p:nvGraphicFramePr>
        <p:xfrm>
          <a:off x="1181652" y="3532440"/>
          <a:ext cx="982869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512">
                  <a:extLst>
                    <a:ext uri="{9D8B030D-6E8A-4147-A177-3AD203B41FA5}">
                      <a16:colId xmlns:a16="http://schemas.microsoft.com/office/drawing/2014/main" val="348338036"/>
                    </a:ext>
                  </a:extLst>
                </a:gridCol>
                <a:gridCol w="2435087">
                  <a:extLst>
                    <a:ext uri="{9D8B030D-6E8A-4147-A177-3AD203B41FA5}">
                      <a16:colId xmlns:a16="http://schemas.microsoft.com/office/drawing/2014/main" val="720653957"/>
                    </a:ext>
                  </a:extLst>
                </a:gridCol>
                <a:gridCol w="5917097">
                  <a:extLst>
                    <a:ext uri="{9D8B030D-6E8A-4147-A177-3AD203B41FA5}">
                      <a16:colId xmlns:a16="http://schemas.microsoft.com/office/drawing/2014/main" val="1272666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Komposisi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Kategori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Fungsi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06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Daun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Bahan</a:t>
                      </a:r>
                      <a:r>
                        <a:rPr lang="en-US" dirty="0"/>
                        <a:t> Baku Utama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Sebagai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baku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memberikan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flavour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Warna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Teh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Gula </a:t>
                      </a:r>
                      <a:r>
                        <a:rPr lang="en-US" dirty="0" err="1"/>
                        <a:t>Pasir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Pemanis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Memberikan</a:t>
                      </a:r>
                      <a:r>
                        <a:rPr lang="en-US" dirty="0"/>
                        <a:t> rasa </a:t>
                      </a:r>
                      <a:r>
                        <a:rPr lang="en-US" dirty="0" err="1"/>
                        <a:t>manis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07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Asam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Sitrat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Pengatur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Keasaman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41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15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B279E8-D552-F07E-EE2B-CBACB6FBEB59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5D6BC27F-F464-2810-07FE-F54DCCC62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91B328-5D49-DE63-84F0-30BD0806A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7BC471C-6E6F-BF05-D13C-6FD9ABA0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0" y="685800"/>
            <a:ext cx="4621696" cy="46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560C319-6DC8-B613-9485-1A2475E3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55" y="685800"/>
            <a:ext cx="3351350" cy="46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7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B279E8-D552-F07E-EE2B-CBACB6FBEB59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5D6BC27F-F464-2810-07FE-F54DCCC62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91B328-5D49-DE63-84F0-30BD0806A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Tubular Heat Exchangers">
            <a:extLst>
              <a:ext uri="{FF2B5EF4-FFF2-40B4-BE49-F238E27FC236}">
                <a16:creationId xmlns:a16="http://schemas.microsoft.com/office/drawing/2014/main" id="{4BC39B9A-89E8-E708-3829-184C3C78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09" y="94893"/>
            <a:ext cx="7972011" cy="551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4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B279E8-D552-F07E-EE2B-CBACB6FBEB59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5D6BC27F-F464-2810-07FE-F54DCCC62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91B328-5D49-DE63-84F0-30BD0806A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Tubular Heat Exchangers">
            <a:extLst>
              <a:ext uri="{FF2B5EF4-FFF2-40B4-BE49-F238E27FC236}">
                <a16:creationId xmlns:a16="http://schemas.microsoft.com/office/drawing/2014/main" id="{4BC39B9A-89E8-E708-3829-184C3C78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" y="617054"/>
            <a:ext cx="66675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2E81178-F217-2F28-37A1-D7E8799E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12192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5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91440" rtlCol="0" anchor="b">
            <a:normAutofit/>
          </a:bodyPr>
          <a:lstStyle/>
          <a:p>
            <a:pPr eaLnBrk="1" hangingPunct="1"/>
            <a:r>
              <a:rPr lang="id-ID" altLang="id-ID" b="1" u="sng" dirty="0"/>
              <a:t>PROSES TERMAL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1001485" y="1856365"/>
            <a:ext cx="10239671" cy="4246562"/>
          </a:xfrm>
          <a:ln/>
        </p:spPr>
        <p:txBody>
          <a:bodyPr vert="horz" wrap="square" lIns="91440" tIns="45720" rIns="91440" bIns="45720" rtlCol="0" anchor="t">
            <a:normAutofit/>
          </a:bodyPr>
          <a:lstStyle/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lang="id-ID" altLang="id-ID" dirty="0"/>
              <a:t>proses termal (sterilisasi/pasteurisasi) bertujuan untuk mengawetkan produk pangan dengan membunuh mikroba pem-busuk dan patogen menggunakan panas (suhu tinggi) selama waktu tertentu. 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lang="id-ID" altLang="id-ID" dirty="0"/>
              <a:t>harus mempertimbangkan mutu akhir dari produk, dimana kerusakan mutu oleh pemanasan harus diminimalkan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4F18A2-30DE-75F3-2D3A-6B06C65DB86F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605B767A-7928-FC9F-718D-32EBFB146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ABE43B-D1AC-3CE9-1D33-32E28A08CD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1125534" y="1628963"/>
            <a:ext cx="10990265" cy="4319587"/>
          </a:xfrm>
          <a:ln/>
        </p:spPr>
        <p:txBody>
          <a:bodyPr vert="horz" wrap="square" lIns="91440" tIns="45720" rIns="91440" bIns="45720" rtlCol="0" anchor="t">
            <a:normAutofit/>
          </a:bodyPr>
          <a:lstStyle/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lang="id-ID" altLang="id-ID" dirty="0"/>
              <a:t>optimasi proses termal diperlukan untuk dapat menentukan kombinasi suhu dan waktu selama pemanasan dan pendinginan yang dapat memenuhi kriteria kea-manan pangan dan mutu. 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lang="id-ID" altLang="id-ID" dirty="0"/>
              <a:t>Karakteristik produk pangan dan jenis kemasan yang digunakan akan sangat menentukan kombinasi suhu dan waktu yang diperlukan untuk tujuan proses termal tersebut.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478E0D-0E2B-D18A-7E33-B80630E6C6CD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AA1CCAE5-B6E9-170C-D585-FFBCB1622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DFD36B-7374-146A-C69B-5AA4A37E1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077480"/>
            <a:ext cx="10515600" cy="435133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/>
            </a:pPr>
            <a:r>
              <a:rPr lang="id-ID" sz="2600" dirty="0"/>
              <a:t>Suhu proses untuk membunuh spora mikroba patogen yang dapat mem-bentuk toksin dan dapat meracuni manusia umumnya dilakukan pada 110-130</a:t>
            </a:r>
            <a:r>
              <a:rPr lang="id-ID" sz="2600" baseline="30000" dirty="0"/>
              <a:t>o</a:t>
            </a:r>
            <a:r>
              <a:rPr lang="id-ID" sz="2600" dirty="0"/>
              <a:t>C selama waktu tertentu, tergantung pada kondisi dari produknya. </a:t>
            </a:r>
          </a:p>
          <a:p>
            <a:pPr marL="27432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/>
            </a:pPr>
            <a:r>
              <a:rPr lang="id-ID" sz="2600" dirty="0"/>
              <a:t>Semakin tinggi suhu maka akan semakin pendek waktu yang diperlukan untuk dapat membunuh mikroba tersebut. Salah satu mikroba patogen yang tahan panas adalah </a:t>
            </a:r>
            <a:r>
              <a:rPr lang="id-ID" sz="2600" i="1" dirty="0"/>
              <a:t>Clostridium botulinum</a:t>
            </a:r>
            <a:r>
              <a:rPr lang="id-ID" sz="2600" dirty="0"/>
              <a:t>. </a:t>
            </a:r>
          </a:p>
          <a:p>
            <a:pPr marL="27432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/>
            </a:pPr>
            <a:r>
              <a:rPr lang="id-ID" sz="2600" dirty="0"/>
              <a:t>Bakteri ini dapat membentuk toksin botulin pada kondisi anae-robik di dalam kemasan, terutama produk pangan dari kelompok yang berasam rendah (low acid food). Proses untuk membunuh mikroba ini adalah dengan sterilisasi.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F8FD49-0F51-BADB-2986-9592607A1D23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FC27169-BAC0-79BE-9060-2EBBFF9AA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91B75-3C48-34C3-8C1E-2AEDCF4CB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77FFC88-B7AB-4826-889E-0D98FE67C1AF}">
  <we:reference id="wa104380907" version="3.0.0.1" store="en-US" storeType="OMEX"/>
  <we:alternateReferences>
    <we:reference id="wa104380907" version="3.0.0.1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1179</Words>
  <Application>Microsoft Office PowerPoint</Application>
  <PresentationFormat>Widescreen</PresentationFormat>
  <Paragraphs>173</Paragraphs>
  <Slides>32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Helvetica</vt:lpstr>
      <vt:lpstr>Wingdings</vt:lpstr>
      <vt:lpstr>Wingdings 2</vt:lpstr>
      <vt:lpstr>Office Theme</vt:lpstr>
      <vt:lpstr>Contents Slide Master</vt:lpstr>
      <vt:lpstr>Produk Ready to Drink Dari Teh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TERMAL</vt:lpstr>
      <vt:lpstr>PowerPoint Presentation</vt:lpstr>
      <vt:lpstr>PowerPoint Presentation</vt:lpstr>
      <vt:lpstr>JENIS PROSES PEMANASAN</vt:lpstr>
      <vt:lpstr>Blanching</vt:lpstr>
      <vt:lpstr>Pasteurisasi</vt:lpstr>
      <vt:lpstr>Sterilisasi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INTERMEDITE CIP</vt:lpstr>
      <vt:lpstr>PowerPoint Presentation</vt:lpstr>
      <vt:lpstr>PowerPoint Presentation</vt:lpstr>
      <vt:lpstr>PowerPoint Presentation</vt:lpstr>
      <vt:lpstr>PowerPoint Presentation</vt:lpstr>
      <vt:lpstr>TUGAS INDIVIDU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Bahan makanan &amp; zat makanan</dc:title>
  <dc:creator>Reza Widyasaputra</dc:creator>
  <cp:lastModifiedBy>Dell</cp:lastModifiedBy>
  <cp:revision>45</cp:revision>
  <dcterms:created xsi:type="dcterms:W3CDTF">2020-09-09T11:49:07Z</dcterms:created>
  <dcterms:modified xsi:type="dcterms:W3CDTF">2022-11-08T01:04:02Z</dcterms:modified>
</cp:coreProperties>
</file>