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2" r:id="rId4"/>
    <p:sldId id="270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84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8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17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64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89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0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0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3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3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9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8165A-DE24-4E44-80D8-A4A6EA541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868362"/>
            <a:ext cx="9144000" cy="2387600"/>
          </a:xfrm>
        </p:spPr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Pelanggan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BE8BD-E737-4E9E-95CC-A424D8DEB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Kewirausahaan</a:t>
            </a:r>
            <a:endParaRPr lang="en-US" dirty="0"/>
          </a:p>
          <a:p>
            <a:r>
              <a:rPr lang="en-US" dirty="0"/>
              <a:t>Dini </a:t>
            </a:r>
            <a:r>
              <a:rPr lang="en-US" dirty="0" err="1"/>
              <a:t>Turipanam</a:t>
            </a:r>
            <a:r>
              <a:rPr lang="en-US" dirty="0"/>
              <a:t> </a:t>
            </a:r>
            <a:r>
              <a:rPr lang="en-US" dirty="0" err="1"/>
              <a:t>Alamanda</a:t>
            </a:r>
            <a:endParaRPr lang="en-US" dirty="0"/>
          </a:p>
          <a:p>
            <a:endParaRPr lang="en-US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BC70D556-9A20-4165-A2BF-9F4230A8A5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610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ED5FC-3802-481E-9BD5-A86C8E0FC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114" y="365125"/>
            <a:ext cx="7173686" cy="1325563"/>
          </a:xfrm>
        </p:spPr>
        <p:txBody>
          <a:bodyPr/>
          <a:lstStyle/>
          <a:p>
            <a:r>
              <a:rPr lang="en-ID" dirty="0"/>
              <a:t>Customer Relationship</a:t>
            </a:r>
            <a:br>
              <a:rPr lang="en-ID" dirty="0"/>
            </a:br>
            <a:r>
              <a:rPr lang="en-ID" dirty="0"/>
              <a:t>Management (CRM)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613DE-DF8E-4538-B72F-4A98DE882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696" y="2455018"/>
            <a:ext cx="4885707" cy="303138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D" dirty="0"/>
              <a:t>Database di CRM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wawasan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</a:t>
            </a:r>
            <a:r>
              <a:rPr lang="en-ID" dirty="0" err="1"/>
              <a:t>pelanggan</a:t>
            </a:r>
            <a:endParaRPr lang="en-ID" dirty="0"/>
          </a:p>
          <a:p>
            <a:pPr algn="just"/>
            <a:r>
              <a:rPr lang="en-ID" dirty="0"/>
              <a:t>Database CRM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strategi </a:t>
            </a:r>
            <a:r>
              <a:rPr lang="en-ID" dirty="0" err="1"/>
              <a:t>perangkat</a:t>
            </a:r>
            <a:r>
              <a:rPr lang="en-ID" dirty="0"/>
              <a:t> </a:t>
            </a:r>
            <a:r>
              <a:rPr lang="en-ID" dirty="0" err="1"/>
              <a:t>lunak</a:t>
            </a:r>
            <a:r>
              <a:rPr lang="en-ID" dirty="0"/>
              <a:t> CRM</a:t>
            </a:r>
          </a:p>
          <a:p>
            <a:pPr algn="just"/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pun yang </a:t>
            </a:r>
            <a:r>
              <a:rPr lang="en-ID" dirty="0" err="1"/>
              <a:t>menggunakan</a:t>
            </a:r>
            <a:r>
              <a:rPr lang="en-ID" dirty="0"/>
              <a:t> CRM, database yang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strategi dan </a:t>
            </a:r>
            <a:r>
              <a:rPr lang="en-ID" dirty="0" err="1"/>
              <a:t>taktik</a:t>
            </a:r>
            <a:r>
              <a:rPr lang="en-ID" dirty="0"/>
              <a:t>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.</a:t>
            </a:r>
          </a:p>
        </p:txBody>
      </p:sp>
      <p:pic>
        <p:nvPicPr>
          <p:cNvPr id="1026" name="Picture 2" descr="Harga Aplikasi CRM dan Manfaatnya bagi Kemajuan Bisnis">
            <a:extLst>
              <a:ext uri="{FF2B5EF4-FFF2-40B4-BE49-F238E27FC236}">
                <a16:creationId xmlns:a16="http://schemas.microsoft.com/office/drawing/2014/main" id="{EEA7653B-2300-43F4-98DE-AAB4F2708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403" y="2730051"/>
            <a:ext cx="5376183" cy="248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71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23598-4A4E-43D4-8736-DBB634A87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4582" y="365125"/>
            <a:ext cx="3789218" cy="1325563"/>
          </a:xfrm>
        </p:spPr>
        <p:txBody>
          <a:bodyPr/>
          <a:lstStyle/>
          <a:p>
            <a:r>
              <a:rPr lang="en-US" dirty="0"/>
              <a:t>Database CRM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D105-A36C-4BAE-8093-0578D0B77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267" y="1576243"/>
            <a:ext cx="9961912" cy="1603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000" dirty="0"/>
              <a:t>Database CRM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kumpulan</a:t>
            </a:r>
            <a:r>
              <a:rPr lang="en-ID" sz="2000" dirty="0"/>
              <a:t> </a:t>
            </a:r>
            <a:r>
              <a:rPr lang="en-ID" sz="2000" dirty="0" err="1"/>
              <a:t>informasi</a:t>
            </a:r>
            <a:r>
              <a:rPr lang="en-ID" sz="2000" dirty="0"/>
              <a:t> yang </a:t>
            </a:r>
            <a:r>
              <a:rPr lang="en-ID" sz="2000" dirty="0" err="1"/>
              <a:t>berkaitan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pelanggan</a:t>
            </a:r>
            <a:r>
              <a:rPr lang="en-ID" sz="2000" dirty="0"/>
              <a:t> yang </a:t>
            </a:r>
            <a:r>
              <a:rPr lang="en-ID" sz="2000" dirty="0" err="1"/>
              <a:t>berfokus</a:t>
            </a:r>
            <a:r>
              <a:rPr lang="en-ID" sz="2000" dirty="0"/>
              <a:t> pada </a:t>
            </a:r>
            <a:r>
              <a:rPr lang="en-ID" sz="2000" dirty="0" err="1"/>
              <a:t>sejarah</a:t>
            </a:r>
            <a:r>
              <a:rPr lang="en-ID" sz="2000" dirty="0"/>
              <a:t> </a:t>
            </a:r>
            <a:r>
              <a:rPr lang="en-ID" sz="2000" dirty="0" err="1"/>
              <a:t>penjualan</a:t>
            </a:r>
            <a:r>
              <a:rPr lang="en-ID" sz="2000" dirty="0"/>
              <a:t>, </a:t>
            </a:r>
            <a:r>
              <a:rPr lang="en-ID" sz="2000" dirty="0" err="1"/>
              <a:t>peluang</a:t>
            </a:r>
            <a:r>
              <a:rPr lang="en-ID" sz="2000" dirty="0"/>
              <a:t> </a:t>
            </a:r>
            <a:r>
              <a:rPr lang="en-ID" sz="2000" dirty="0" err="1"/>
              <a:t>terkini</a:t>
            </a:r>
            <a:r>
              <a:rPr lang="en-ID" sz="2000" dirty="0"/>
              <a:t>, dan </a:t>
            </a:r>
            <a:r>
              <a:rPr lang="en-ID" sz="2000" dirty="0" err="1"/>
              <a:t>peluang</a:t>
            </a:r>
            <a:r>
              <a:rPr lang="en-ID" sz="2000" dirty="0"/>
              <a:t> masa </a:t>
            </a:r>
            <a:r>
              <a:rPr lang="en-ID" sz="2000" dirty="0" err="1"/>
              <a:t>depan</a:t>
            </a:r>
            <a:r>
              <a:rPr lang="en-ID" sz="2000" dirty="0"/>
              <a:t>. Database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dikelola</a:t>
            </a:r>
            <a:r>
              <a:rPr lang="en-ID" sz="2000" dirty="0"/>
              <a:t> oleh </a:t>
            </a:r>
            <a:r>
              <a:rPr lang="en-ID" sz="2000" dirty="0" err="1"/>
              <a:t>sejumlah</a:t>
            </a:r>
            <a:r>
              <a:rPr lang="en-ID" sz="2000" dirty="0"/>
              <a:t> </a:t>
            </a:r>
            <a:r>
              <a:rPr lang="en-ID" sz="2000" dirty="0" err="1"/>
              <a:t>fungsi</a:t>
            </a:r>
            <a:r>
              <a:rPr lang="en-ID" sz="2000" dirty="0"/>
              <a:t> yang </a:t>
            </a:r>
            <a:r>
              <a:rPr lang="en-ID" sz="2000" dirty="0" err="1"/>
              <a:t>berbeda</a:t>
            </a:r>
            <a:r>
              <a:rPr lang="en-ID" sz="2000" dirty="0"/>
              <a:t> </a:t>
            </a:r>
            <a:r>
              <a:rPr lang="en-ID" sz="2000" dirty="0" err="1"/>
              <a:t>seperti</a:t>
            </a:r>
            <a:r>
              <a:rPr lang="en-ID" sz="2000" dirty="0"/>
              <a:t> </a:t>
            </a:r>
            <a:r>
              <a:rPr lang="en-ID" sz="2000" dirty="0" err="1"/>
              <a:t>manajer</a:t>
            </a:r>
            <a:r>
              <a:rPr lang="en-ID" sz="2000" dirty="0"/>
              <a:t> </a:t>
            </a:r>
            <a:r>
              <a:rPr lang="en-ID" sz="2000" dirty="0" err="1"/>
              <a:t>penjualan</a:t>
            </a:r>
            <a:r>
              <a:rPr lang="en-ID" sz="2000" dirty="0"/>
              <a:t>, </a:t>
            </a:r>
            <a:r>
              <a:rPr lang="en-ID" sz="2000" dirty="0" err="1"/>
              <a:t>manajer</a:t>
            </a:r>
            <a:r>
              <a:rPr lang="en-ID" sz="2000" dirty="0"/>
              <a:t> </a:t>
            </a:r>
            <a:r>
              <a:rPr lang="en-ID" sz="2000" dirty="0" err="1"/>
              <a:t>saluran</a:t>
            </a:r>
            <a:r>
              <a:rPr lang="en-ID" sz="2000" dirty="0"/>
              <a:t>, </a:t>
            </a:r>
            <a:r>
              <a:rPr lang="en-ID" sz="2000" dirty="0" err="1"/>
              <a:t>manajer</a:t>
            </a:r>
            <a:r>
              <a:rPr lang="en-ID" sz="2000" dirty="0"/>
              <a:t> </a:t>
            </a:r>
            <a:r>
              <a:rPr lang="en-ID" sz="2000" dirty="0" err="1"/>
              <a:t>produk</a:t>
            </a:r>
            <a:r>
              <a:rPr lang="en-ID" sz="2000" dirty="0"/>
              <a:t>, dan lain-lain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BFC24-B85B-4528-A4E9-2A697CC04AEB}"/>
              </a:ext>
            </a:extLst>
          </p:cNvPr>
          <p:cNvSpPr txBox="1"/>
          <p:nvPr/>
        </p:nvSpPr>
        <p:spPr>
          <a:xfrm>
            <a:off x="283773" y="3268334"/>
            <a:ext cx="222192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 yang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, </a:t>
            </a:r>
            <a:r>
              <a:rPr lang="en-ID" dirty="0" err="1"/>
              <a:t>alamat</a:t>
            </a:r>
            <a:r>
              <a:rPr lang="en-ID" dirty="0"/>
              <a:t>, </a:t>
            </a:r>
            <a:r>
              <a:rPr lang="en-ID" dirty="0" err="1"/>
              <a:t>detil</a:t>
            </a:r>
            <a:r>
              <a:rPr lang="en-ID" dirty="0"/>
              <a:t> </a:t>
            </a:r>
            <a:r>
              <a:rPr lang="en-ID" dirty="0" err="1"/>
              <a:t>kontak</a:t>
            </a:r>
            <a:r>
              <a:rPr lang="en-ID" dirty="0"/>
              <a:t>,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kontak</a:t>
            </a:r>
            <a:r>
              <a:rPr lang="en-ID" dirty="0"/>
              <a:t>, </a:t>
            </a:r>
            <a:r>
              <a:rPr lang="en-ID" dirty="0" err="1"/>
              <a:t>usia</a:t>
            </a:r>
            <a:r>
              <a:rPr lang="en-ID" dirty="0"/>
              <a:t>, status </a:t>
            </a:r>
            <a:r>
              <a:rPr lang="en-ID" dirty="0" err="1"/>
              <a:t>perkawinan</a:t>
            </a:r>
            <a:r>
              <a:rPr lang="en-ID" dirty="0"/>
              <a:t>, </a:t>
            </a:r>
            <a:r>
              <a:rPr lang="en-ID" dirty="0" err="1"/>
              <a:t>tanggal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, </a:t>
            </a:r>
            <a:r>
              <a:rPr lang="en-ID" dirty="0" err="1"/>
              <a:t>ulang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,</a:t>
            </a:r>
          </a:p>
          <a:p>
            <a:pPr algn="just"/>
            <a:r>
              <a:rPr lang="en-ID" dirty="0" err="1"/>
              <a:t>profesi</a:t>
            </a:r>
            <a:r>
              <a:rPr lang="en-ID" dirty="0"/>
              <a:t> dan status </a:t>
            </a:r>
            <a:r>
              <a:rPr lang="en-ID" dirty="0" err="1"/>
              <a:t>sosial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.</a:t>
            </a:r>
          </a:p>
          <a:p>
            <a:pPr algn="just"/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824AFD-4DF4-4711-9574-C41AADC3D550}"/>
              </a:ext>
            </a:extLst>
          </p:cNvPr>
          <p:cNvSpPr txBox="1"/>
          <p:nvPr/>
        </p:nvSpPr>
        <p:spPr>
          <a:xfrm>
            <a:off x="8643998" y="3241614"/>
            <a:ext cx="326422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merekam</a:t>
            </a:r>
            <a:r>
              <a:rPr lang="en-ID" dirty="0"/>
              <a:t>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, </a:t>
            </a:r>
            <a:r>
              <a:rPr lang="en-ID" dirty="0" err="1"/>
              <a:t>harga</a:t>
            </a:r>
            <a:r>
              <a:rPr lang="en-ID" dirty="0"/>
              <a:t>, </a:t>
            </a: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yang </a:t>
            </a:r>
            <a:r>
              <a:rPr lang="en-ID" dirty="0" err="1"/>
              <a:t>dieksplorasi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71030A-4092-465B-9772-09047A8BF144}"/>
              </a:ext>
            </a:extLst>
          </p:cNvPr>
          <p:cNvSpPr txBox="1"/>
          <p:nvPr/>
        </p:nvSpPr>
        <p:spPr>
          <a:xfrm>
            <a:off x="2736273" y="3241614"/>
            <a:ext cx="26145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penjualan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merekam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masa </a:t>
            </a:r>
            <a:r>
              <a:rPr lang="en-ID" dirty="0" err="1"/>
              <a:t>lalu</a:t>
            </a:r>
            <a:r>
              <a:rPr lang="en-ID" dirty="0"/>
              <a:t>, </a:t>
            </a:r>
            <a:r>
              <a:rPr lang="en-ID" dirty="0" err="1"/>
              <a:t>preferensi</a:t>
            </a:r>
            <a:endParaRPr lang="en-ID" dirty="0"/>
          </a:p>
          <a:p>
            <a:pPr algn="just"/>
            <a:r>
              <a:rPr lang="en-ID" dirty="0" err="1"/>
              <a:t>produk</a:t>
            </a:r>
            <a:r>
              <a:rPr lang="en-ID" dirty="0"/>
              <a:t>, </a:t>
            </a:r>
            <a:r>
              <a:rPr lang="en-ID" dirty="0" err="1"/>
              <a:t>peluang</a:t>
            </a:r>
            <a:r>
              <a:rPr lang="en-ID" dirty="0"/>
              <a:t>, </a:t>
            </a:r>
            <a:r>
              <a:rPr lang="en-ID" dirty="0" err="1"/>
              <a:t>kampanye</a:t>
            </a:r>
            <a:r>
              <a:rPr lang="en-ID" dirty="0"/>
              <a:t>, enquiry/ </a:t>
            </a:r>
            <a:r>
              <a:rPr lang="en-ID" dirty="0" err="1"/>
              <a:t>pertanyaan</a:t>
            </a:r>
            <a:r>
              <a:rPr lang="en-ID" dirty="0"/>
              <a:t>, </a:t>
            </a:r>
            <a:r>
              <a:rPr lang="en-ID" dirty="0" err="1"/>
              <a:t>penagihan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429377-184A-4494-9258-CE4DC189C6D4}"/>
              </a:ext>
            </a:extLst>
          </p:cNvPr>
          <p:cNvSpPr txBox="1"/>
          <p:nvPr/>
        </p:nvSpPr>
        <p:spPr>
          <a:xfrm>
            <a:off x="5474894" y="3231279"/>
            <a:ext cx="304503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merekam</a:t>
            </a:r>
            <a:r>
              <a:rPr lang="en-ID" dirty="0"/>
              <a:t> </a:t>
            </a:r>
            <a:r>
              <a:rPr lang="en-ID" dirty="0" err="1"/>
              <a:t>gerai</a:t>
            </a:r>
            <a:r>
              <a:rPr lang="en-ID" dirty="0"/>
              <a:t> </a:t>
            </a:r>
            <a:r>
              <a:rPr lang="en-ID" dirty="0" err="1"/>
              <a:t>ritel</a:t>
            </a:r>
            <a:r>
              <a:rPr lang="en-ID" dirty="0"/>
              <a:t> </a:t>
            </a:r>
            <a:r>
              <a:rPr lang="en-ID" dirty="0" err="1"/>
              <a:t>milik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,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ritel</a:t>
            </a:r>
            <a:r>
              <a:rPr lang="en-ID" dirty="0"/>
              <a:t> online.</a:t>
            </a: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1940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D0E3-A5D1-466E-BAB5-972863773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662" y="404414"/>
            <a:ext cx="5855525" cy="1325563"/>
          </a:xfrm>
        </p:spPr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Data </a:t>
            </a:r>
            <a:r>
              <a:rPr lang="en-US" dirty="0" err="1"/>
              <a:t>Pelanggan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6FAE-46BD-4DD7-A50E-480298FAB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824" y="2226417"/>
            <a:ext cx="2332511" cy="73053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D" sz="2000" dirty="0" err="1"/>
              <a:t>Identifikasi</a:t>
            </a:r>
            <a:r>
              <a:rPr lang="en-ID" sz="2000" dirty="0"/>
              <a:t> </a:t>
            </a:r>
            <a:r>
              <a:rPr lang="en-ID" sz="2000" dirty="0" err="1"/>
              <a:t>Berbagai</a:t>
            </a:r>
            <a:r>
              <a:rPr lang="en-ID" sz="2000" dirty="0"/>
              <a:t> </a:t>
            </a:r>
            <a:r>
              <a:rPr lang="en-ID" sz="2000" dirty="0" err="1"/>
              <a:t>Kategori</a:t>
            </a:r>
            <a:r>
              <a:rPr lang="en-ID" sz="2000" dirty="0"/>
              <a:t> </a:t>
            </a:r>
            <a:r>
              <a:rPr lang="en-ID" sz="2000" dirty="0" err="1"/>
              <a:t>Pelanggan</a:t>
            </a:r>
            <a:r>
              <a:rPr lang="en-ID" sz="2000" dirty="0"/>
              <a:t> Anda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AC7CE33-BDBF-48AB-B576-77F8948D6495}"/>
              </a:ext>
            </a:extLst>
          </p:cNvPr>
          <p:cNvSpPr txBox="1">
            <a:spLocks/>
          </p:cNvSpPr>
          <p:nvPr/>
        </p:nvSpPr>
        <p:spPr>
          <a:xfrm>
            <a:off x="778823" y="3204153"/>
            <a:ext cx="2332511" cy="730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ID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28AA1A-1861-4722-8F61-C6C64D8D37E0}"/>
              </a:ext>
            </a:extLst>
          </p:cNvPr>
          <p:cNvSpPr txBox="1"/>
          <p:nvPr/>
        </p:nvSpPr>
        <p:spPr>
          <a:xfrm>
            <a:off x="778823" y="3204153"/>
            <a:ext cx="23325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Melacak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Real-Time </a:t>
            </a:r>
            <a:r>
              <a:rPr lang="en-ID" dirty="0" err="1"/>
              <a:t>Pelanggan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DE4ED9-5D62-48F8-81A3-B6E9C0A069E7}"/>
              </a:ext>
            </a:extLst>
          </p:cNvPr>
          <p:cNvSpPr txBox="1"/>
          <p:nvPr/>
        </p:nvSpPr>
        <p:spPr>
          <a:xfrm>
            <a:off x="778823" y="4097681"/>
            <a:ext cx="23325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v-SE" dirty="0"/>
              <a:t>Mampu Melacak Dengan Melakukan Pemasaran Email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1B8F86-6954-4E1E-A288-18B42177908C}"/>
              </a:ext>
            </a:extLst>
          </p:cNvPr>
          <p:cNvSpPr txBox="1"/>
          <p:nvPr/>
        </p:nvSpPr>
        <p:spPr>
          <a:xfrm>
            <a:off x="3506190" y="2193553"/>
            <a:ext cx="2431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Bisa </a:t>
            </a:r>
            <a:r>
              <a:rPr lang="en-ID" dirty="0" err="1"/>
              <a:t>Memprediksi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Pelanggan</a:t>
            </a:r>
            <a:endParaRPr lang="en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242856-D4ED-4B6A-96AB-00113BDC334C}"/>
              </a:ext>
            </a:extLst>
          </p:cNvPr>
          <p:cNvSpPr txBox="1"/>
          <p:nvPr/>
        </p:nvSpPr>
        <p:spPr>
          <a:xfrm>
            <a:off x="3506190" y="3202359"/>
            <a:ext cx="24314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i-FI"/>
              <a:t>Investasikan Pada Keterlibatan Pelanggan Media Sosial</a:t>
            </a:r>
            <a:endParaRPr lang="en-ID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ECABC7-FB87-43D5-BB44-89BAA618ABAE}"/>
              </a:ext>
            </a:extLst>
          </p:cNvPr>
          <p:cNvSpPr txBox="1"/>
          <p:nvPr/>
        </p:nvSpPr>
        <p:spPr>
          <a:xfrm>
            <a:off x="9367160" y="2030196"/>
            <a:ext cx="2431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/>
              <a:t>Bisa Fokus Pada Selera Pribadi Pelanggan</a:t>
            </a:r>
            <a:endParaRPr lang="en-ID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830165-D9AF-40CF-A0D1-F5E50E32103A}"/>
              </a:ext>
            </a:extLst>
          </p:cNvPr>
          <p:cNvSpPr txBox="1"/>
          <p:nvPr/>
        </p:nvSpPr>
        <p:spPr>
          <a:xfrm>
            <a:off x="9361715" y="2956956"/>
            <a:ext cx="2431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/>
              <a:t>Memperbaiki Strategi Pemasaran</a:t>
            </a:r>
            <a:endParaRPr lang="en-ID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AEA65E-30B0-467E-9AFB-B4CE40EEE01F}"/>
              </a:ext>
            </a:extLst>
          </p:cNvPr>
          <p:cNvSpPr txBox="1"/>
          <p:nvPr/>
        </p:nvSpPr>
        <p:spPr>
          <a:xfrm>
            <a:off x="9361715" y="3802884"/>
            <a:ext cx="2431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Mengubah</a:t>
            </a:r>
            <a:r>
              <a:rPr lang="en-ID" dirty="0"/>
              <a:t> Data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Arus</a:t>
            </a:r>
            <a:r>
              <a:rPr lang="en-ID" dirty="0"/>
              <a:t> Kas</a:t>
            </a:r>
          </a:p>
        </p:txBody>
      </p:sp>
      <p:pic>
        <p:nvPicPr>
          <p:cNvPr id="3074" name="Picture 2" descr="CRM Software - Customer Relationship Management Software - iOSS">
            <a:extLst>
              <a:ext uri="{FF2B5EF4-FFF2-40B4-BE49-F238E27FC236}">
                <a16:creationId xmlns:a16="http://schemas.microsoft.com/office/drawing/2014/main" id="{3CA403F2-8E6D-4596-B3F7-BDC7BA336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299" y="2030196"/>
            <a:ext cx="3845334" cy="299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75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EB2E-A270-47A8-8C5D-CBB263B86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281" y="365125"/>
            <a:ext cx="5665519" cy="1325563"/>
          </a:xfrm>
        </p:spPr>
        <p:txBody>
          <a:bodyPr/>
          <a:lstStyle/>
          <a:p>
            <a:r>
              <a:rPr lang="en-ID" dirty="0" err="1"/>
              <a:t>Membangun</a:t>
            </a:r>
            <a:r>
              <a:rPr lang="en-ID" dirty="0"/>
              <a:t>  Data CRM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06ADC-DA1C-4453-989D-F8FE48FB1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89" y="2257693"/>
            <a:ext cx="2439390" cy="23426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000" b="1" dirty="0" err="1"/>
              <a:t>Apa</a:t>
            </a:r>
            <a:r>
              <a:rPr lang="en-ID" sz="2000" b="1" dirty="0"/>
              <a:t> yang </a:t>
            </a:r>
            <a:r>
              <a:rPr lang="en-ID" sz="2000" b="1" dirty="0" err="1"/>
              <a:t>didata</a:t>
            </a:r>
            <a:r>
              <a:rPr lang="en-ID" sz="2000" b="1" dirty="0"/>
              <a:t>? </a:t>
            </a:r>
            <a:r>
              <a:rPr lang="en-ID" sz="2000" dirty="0" err="1"/>
              <a:t>menentukan</a:t>
            </a:r>
            <a:r>
              <a:rPr lang="en-ID" sz="2000" dirty="0"/>
              <a:t> </a:t>
            </a:r>
            <a:r>
              <a:rPr lang="en-ID" sz="2000" dirty="0" err="1"/>
              <a:t>apa</a:t>
            </a:r>
            <a:r>
              <a:rPr lang="en-ID" sz="2000" dirty="0"/>
              <a:t> yang </a:t>
            </a:r>
            <a:r>
              <a:rPr lang="en-ID" sz="2000" dirty="0" err="1"/>
              <a:t>didata</a:t>
            </a:r>
            <a:r>
              <a:rPr lang="en-ID" sz="2000" dirty="0"/>
              <a:t>, </a:t>
            </a:r>
            <a:r>
              <a:rPr lang="en-ID" sz="2000" dirty="0" err="1"/>
              <a:t>pertimbangkan</a:t>
            </a:r>
            <a:r>
              <a:rPr lang="en-ID" sz="2000" dirty="0"/>
              <a:t>: </a:t>
            </a:r>
            <a:r>
              <a:rPr lang="en-ID" sz="2000" dirty="0" err="1"/>
              <a:t>Jenis</a:t>
            </a:r>
            <a:r>
              <a:rPr lang="en-ID" sz="2000" dirty="0"/>
              <a:t> </a:t>
            </a:r>
            <a:r>
              <a:rPr lang="en-ID" sz="2000" dirty="0" err="1"/>
              <a:t>Bisnis</a:t>
            </a:r>
            <a:r>
              <a:rPr lang="en-ID" sz="2000" dirty="0"/>
              <a:t>, </a:t>
            </a:r>
            <a:r>
              <a:rPr lang="en-ID" sz="2000" dirty="0" err="1"/>
              <a:t>Tujuan</a:t>
            </a:r>
            <a:r>
              <a:rPr lang="en-ID" sz="2000" dirty="0"/>
              <a:t>, </a:t>
            </a:r>
            <a:r>
              <a:rPr lang="en-ID" sz="2000" dirty="0" err="1"/>
              <a:t>kesesuaian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bisnis</a:t>
            </a:r>
            <a:r>
              <a:rPr lang="en-ID" sz="2000" dirty="0"/>
              <a:t>, </a:t>
            </a:r>
            <a:r>
              <a:rPr lang="en-ID" sz="2000" dirty="0" err="1"/>
              <a:t>metode</a:t>
            </a:r>
            <a:r>
              <a:rPr lang="en-ID" sz="2000" dirty="0"/>
              <a:t> </a:t>
            </a:r>
            <a:r>
              <a:rPr lang="en-ID" sz="2000" dirty="0" err="1"/>
              <a:t>apa</a:t>
            </a:r>
            <a:r>
              <a:rPr lang="en-ID" sz="2000" dirty="0"/>
              <a:t> yang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!</a:t>
            </a:r>
          </a:p>
          <a:p>
            <a:pPr algn="just"/>
            <a:endParaRPr lang="en-ID" sz="2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0D5285B-67E6-47F2-982D-F3D7703E8C43}"/>
              </a:ext>
            </a:extLst>
          </p:cNvPr>
          <p:cNvSpPr txBox="1">
            <a:spLocks/>
          </p:cNvSpPr>
          <p:nvPr/>
        </p:nvSpPr>
        <p:spPr>
          <a:xfrm>
            <a:off x="6050478" y="2149228"/>
            <a:ext cx="2794659" cy="2014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ID" sz="2000" b="1" dirty="0" err="1"/>
              <a:t>Bagaimana</a:t>
            </a:r>
            <a:r>
              <a:rPr lang="en-ID" sz="2000" b="1" dirty="0"/>
              <a:t> </a:t>
            </a:r>
            <a:r>
              <a:rPr lang="en-ID" sz="2000" b="1" dirty="0" err="1"/>
              <a:t>mendata</a:t>
            </a:r>
            <a:r>
              <a:rPr lang="en-ID" sz="2000" b="1" dirty="0"/>
              <a:t>?</a:t>
            </a:r>
          </a:p>
          <a:p>
            <a:pPr marL="0" indent="0" algn="just">
              <a:buNone/>
            </a:pPr>
            <a:r>
              <a:rPr lang="en-ID" sz="2000" dirty="0"/>
              <a:t>Kapan </a:t>
            </a:r>
            <a:r>
              <a:rPr lang="en-ID" sz="2000" dirty="0" err="1"/>
              <a:t>Pendataan</a:t>
            </a:r>
            <a:r>
              <a:rPr lang="en-ID" sz="2000" dirty="0"/>
              <a:t>: Pada </a:t>
            </a:r>
            <a:r>
              <a:rPr lang="en-ID" sz="2000" dirty="0" err="1"/>
              <a:t>saat</a:t>
            </a:r>
            <a:r>
              <a:rPr lang="en-ID" sz="2000" dirty="0"/>
              <a:t> </a:t>
            </a:r>
            <a:r>
              <a:rPr lang="en-ID" sz="2000" dirty="0" err="1"/>
              <a:t>belanja</a:t>
            </a:r>
            <a:r>
              <a:rPr lang="en-ID" sz="2000" dirty="0"/>
              <a:t>, Pada </a:t>
            </a:r>
            <a:r>
              <a:rPr lang="en-ID" sz="2000" dirty="0" err="1"/>
              <a:t>saat</a:t>
            </a:r>
            <a:r>
              <a:rPr lang="en-ID" sz="2000" dirty="0"/>
              <a:t> event, </a:t>
            </a:r>
            <a:r>
              <a:rPr lang="en-ID" sz="2000" dirty="0" err="1"/>
              <a:t>Metode</a:t>
            </a:r>
            <a:r>
              <a:rPr lang="en-ID" sz="2000" dirty="0"/>
              <a:t> yang </a:t>
            </a:r>
            <a:r>
              <a:rPr lang="en-ID" sz="2000" dirty="0" err="1"/>
              <a:t>digunakan</a:t>
            </a:r>
            <a:r>
              <a:rPr lang="en-ID" sz="2000" dirty="0"/>
              <a:t>: Form </a:t>
            </a:r>
            <a:r>
              <a:rPr lang="en-ID" sz="2000" dirty="0" err="1"/>
              <a:t>cetak</a:t>
            </a:r>
            <a:r>
              <a:rPr lang="en-ID" sz="2000" dirty="0"/>
              <a:t>, Email, website, </a:t>
            </a:r>
            <a:r>
              <a:rPr lang="en-ID" sz="2000" dirty="0" err="1"/>
              <a:t>dll</a:t>
            </a:r>
            <a:endParaRPr lang="en-ID" sz="2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AF8A9E9-B1C4-47CB-BF3D-60F337C09214}"/>
              </a:ext>
            </a:extLst>
          </p:cNvPr>
          <p:cNvSpPr txBox="1">
            <a:spLocks/>
          </p:cNvSpPr>
          <p:nvPr/>
        </p:nvSpPr>
        <p:spPr>
          <a:xfrm>
            <a:off x="3000499" y="2242849"/>
            <a:ext cx="2687782" cy="2598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ID" sz="2000" b="1" dirty="0" err="1"/>
              <a:t>Siapa</a:t>
            </a:r>
            <a:r>
              <a:rPr lang="en-ID" sz="2000" b="1" dirty="0"/>
              <a:t> yang </a:t>
            </a:r>
            <a:r>
              <a:rPr lang="en-ID" sz="2000" b="1" dirty="0" err="1"/>
              <a:t>didata</a:t>
            </a:r>
            <a:r>
              <a:rPr lang="en-ID" sz="2000" b="1" dirty="0"/>
              <a:t>? </a:t>
            </a:r>
            <a:r>
              <a:rPr lang="en-ID" sz="2000" dirty="0"/>
              <a:t>Customer </a:t>
            </a:r>
            <a:r>
              <a:rPr lang="en-ID" sz="2000" dirty="0" err="1"/>
              <a:t>Baru</a:t>
            </a:r>
            <a:r>
              <a:rPr lang="en-ID" sz="2000" dirty="0"/>
              <a:t>? Customer lama (</a:t>
            </a:r>
            <a:r>
              <a:rPr lang="en-ID" sz="2000" i="1" dirty="0"/>
              <a:t>update data</a:t>
            </a:r>
            <a:r>
              <a:rPr lang="en-ID" sz="2000" dirty="0"/>
              <a:t>), yang </a:t>
            </a:r>
            <a:r>
              <a:rPr lang="en-ID" sz="2000" dirty="0" err="1"/>
              <a:t>belanja</a:t>
            </a:r>
            <a:r>
              <a:rPr lang="en-ID" sz="2000" dirty="0"/>
              <a:t> </a:t>
            </a:r>
            <a:r>
              <a:rPr lang="en-ID" sz="2000" dirty="0" err="1"/>
              <a:t>saja</a:t>
            </a:r>
            <a:r>
              <a:rPr lang="en-ID" sz="2000" dirty="0"/>
              <a:t>? </a:t>
            </a:r>
            <a:r>
              <a:rPr lang="en-ID" sz="2000" dirty="0" err="1"/>
              <a:t>Semua</a:t>
            </a:r>
            <a:r>
              <a:rPr lang="en-ID" sz="2000" dirty="0"/>
              <a:t> </a:t>
            </a:r>
            <a:r>
              <a:rPr lang="en-ID" sz="2000" dirty="0" err="1"/>
              <a:t>prospek</a:t>
            </a:r>
            <a:r>
              <a:rPr lang="en-ID" sz="2000" dirty="0"/>
              <a:t>?</a:t>
            </a:r>
          </a:p>
          <a:p>
            <a:pPr marL="0" indent="0">
              <a:buNone/>
            </a:pPr>
            <a:endParaRPr lang="en-ID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9961D81-CDD5-4A14-9D91-FF77D1641DEC}"/>
              </a:ext>
            </a:extLst>
          </p:cNvPr>
          <p:cNvSpPr txBox="1">
            <a:spLocks/>
          </p:cNvSpPr>
          <p:nvPr/>
        </p:nvSpPr>
        <p:spPr>
          <a:xfrm>
            <a:off x="8845137" y="2141537"/>
            <a:ext cx="26877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2000" b="1" dirty="0"/>
              <a:t>Tools </a:t>
            </a:r>
            <a:r>
              <a:rPr lang="en-ID" sz="2000" b="1" dirty="0" err="1"/>
              <a:t>apa</a:t>
            </a:r>
            <a:r>
              <a:rPr lang="en-ID" sz="2000" b="1" dirty="0"/>
              <a:t> yang </a:t>
            </a:r>
            <a:r>
              <a:rPr lang="en-ID" sz="2000" b="1" dirty="0" err="1"/>
              <a:t>digunakan</a:t>
            </a:r>
            <a:r>
              <a:rPr lang="en-ID" sz="2000" b="1" dirty="0"/>
              <a:t> </a:t>
            </a:r>
            <a:r>
              <a:rPr lang="en-ID" sz="2000" dirty="0"/>
              <a:t>Data </a:t>
            </a:r>
            <a:r>
              <a:rPr lang="en-ID" sz="2000" dirty="0" err="1"/>
              <a:t>kertas</a:t>
            </a:r>
            <a:r>
              <a:rPr lang="en-ID" sz="2000" dirty="0"/>
              <a:t>/ </a:t>
            </a:r>
            <a:r>
              <a:rPr lang="en-ID" sz="2000" dirty="0" err="1"/>
              <a:t>dokumen</a:t>
            </a:r>
            <a:r>
              <a:rPr lang="en-ID" sz="2000" dirty="0"/>
              <a:t>, Excel/ SPSS, Database Software</a:t>
            </a:r>
          </a:p>
        </p:txBody>
      </p:sp>
    </p:spTree>
    <p:extLst>
      <p:ext uri="{BB962C8B-B14F-4D97-AF65-F5344CB8AC3E}">
        <p14:creationId xmlns:p14="http://schemas.microsoft.com/office/powerpoint/2010/main" val="42420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D38AF-4B7E-45B2-A1AB-4CD2D7BB7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2082" y="365125"/>
            <a:ext cx="3741717" cy="1325563"/>
          </a:xfrm>
        </p:spPr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Pelanggan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4F942-2E54-40AD-A54D-510DEF5CA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09457" cy="4351338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ID" sz="2000" b="1" dirty="0"/>
              <a:t>Data </a:t>
            </a:r>
            <a:r>
              <a:rPr lang="en-ID" sz="2000" b="1" dirty="0" err="1"/>
              <a:t>Pribadi</a:t>
            </a:r>
            <a:r>
              <a:rPr lang="en-ID" sz="2000" b="1" dirty="0"/>
              <a:t> </a:t>
            </a:r>
            <a:r>
              <a:rPr lang="en-ID" sz="2000" dirty="0"/>
              <a:t>(Nama, </a:t>
            </a:r>
            <a:r>
              <a:rPr lang="en-ID" sz="2000" dirty="0" err="1"/>
              <a:t>jenis</a:t>
            </a:r>
            <a:r>
              <a:rPr lang="en-ID" sz="2000" dirty="0"/>
              <a:t> </a:t>
            </a:r>
            <a:r>
              <a:rPr lang="en-ID" sz="2000" dirty="0" err="1"/>
              <a:t>kelamin</a:t>
            </a:r>
            <a:r>
              <a:rPr lang="en-ID" sz="2000" dirty="0"/>
              <a:t>, </a:t>
            </a:r>
            <a:r>
              <a:rPr lang="en-ID" sz="2000" dirty="0" err="1"/>
              <a:t>tanggal</a:t>
            </a:r>
            <a:r>
              <a:rPr lang="en-ID" sz="2000" dirty="0"/>
              <a:t> </a:t>
            </a:r>
            <a:r>
              <a:rPr lang="en-ID" sz="2000" dirty="0" err="1"/>
              <a:t>lahir</a:t>
            </a:r>
            <a:r>
              <a:rPr lang="en-ID" sz="2000" dirty="0"/>
              <a:t>, agama, </a:t>
            </a:r>
            <a:r>
              <a:rPr lang="en-ID" sz="2000" dirty="0" err="1"/>
              <a:t>golongan</a:t>
            </a:r>
            <a:r>
              <a:rPr lang="en-ID" sz="2000" dirty="0"/>
              <a:t> </a:t>
            </a:r>
            <a:r>
              <a:rPr lang="en-ID" sz="2000" dirty="0" err="1"/>
              <a:t>darah</a:t>
            </a:r>
            <a:r>
              <a:rPr lang="en-ID" sz="2000" dirty="0"/>
              <a:t>, </a:t>
            </a:r>
            <a:r>
              <a:rPr lang="en-ID" sz="2000" dirty="0" err="1"/>
              <a:t>dll</a:t>
            </a:r>
            <a:r>
              <a:rPr lang="en-ID" sz="2000" dirty="0"/>
              <a:t>), </a:t>
            </a:r>
          </a:p>
          <a:p>
            <a:pPr marL="514350" indent="-514350" algn="just">
              <a:buAutoNum type="arabicPeriod"/>
            </a:pPr>
            <a:r>
              <a:rPr lang="en-ID" sz="2000" b="1" dirty="0"/>
              <a:t>Data </a:t>
            </a:r>
            <a:r>
              <a:rPr lang="en-ID" sz="2000" b="1" dirty="0" err="1"/>
              <a:t>Kontak</a:t>
            </a:r>
            <a:r>
              <a:rPr lang="en-ID" sz="2000" b="1" dirty="0"/>
              <a:t> </a:t>
            </a:r>
            <a:r>
              <a:rPr lang="en-ID" sz="2000" dirty="0"/>
              <a:t>(</a:t>
            </a:r>
            <a:r>
              <a:rPr lang="en-ID" sz="2000" dirty="0" err="1"/>
              <a:t>nomer</a:t>
            </a:r>
            <a:r>
              <a:rPr lang="en-ID" sz="2000" dirty="0"/>
              <a:t> </a:t>
            </a:r>
            <a:r>
              <a:rPr lang="en-ID" sz="2000" dirty="0" err="1"/>
              <a:t>telepon</a:t>
            </a:r>
            <a:r>
              <a:rPr lang="en-ID" sz="2000" dirty="0"/>
              <a:t>, </a:t>
            </a:r>
            <a:r>
              <a:rPr lang="en-ID" sz="2000" dirty="0" err="1"/>
              <a:t>alamat</a:t>
            </a:r>
            <a:r>
              <a:rPr lang="en-ID" sz="2000" dirty="0"/>
              <a:t>, email, </a:t>
            </a:r>
            <a:r>
              <a:rPr lang="en-ID" sz="2000" dirty="0" err="1"/>
              <a:t>sosmed</a:t>
            </a:r>
            <a:r>
              <a:rPr lang="en-ID" sz="2000" dirty="0"/>
              <a:t>, </a:t>
            </a:r>
            <a:r>
              <a:rPr lang="en-ID" sz="2000" dirty="0" err="1"/>
              <a:t>dll</a:t>
            </a:r>
            <a:r>
              <a:rPr lang="en-ID" sz="2000" dirty="0"/>
              <a:t>), </a:t>
            </a:r>
          </a:p>
          <a:p>
            <a:pPr marL="514350" indent="-514350" algn="just">
              <a:buAutoNum type="arabicPeriod"/>
            </a:pPr>
            <a:r>
              <a:rPr lang="en-ID" sz="2000" b="1" dirty="0"/>
              <a:t>Data </a:t>
            </a:r>
            <a:r>
              <a:rPr lang="en-ID" sz="2000" b="1" dirty="0" err="1"/>
              <a:t>potensi</a:t>
            </a:r>
            <a:r>
              <a:rPr lang="en-ID" sz="2000" b="1" dirty="0"/>
              <a:t> </a:t>
            </a:r>
            <a:r>
              <a:rPr lang="en-ID" sz="2000" dirty="0"/>
              <a:t>(</a:t>
            </a:r>
            <a:r>
              <a:rPr lang="en-ID" sz="2000" dirty="0" err="1"/>
              <a:t>pendidikan</a:t>
            </a:r>
            <a:r>
              <a:rPr lang="en-ID" sz="2000" dirty="0"/>
              <a:t>, </a:t>
            </a:r>
            <a:r>
              <a:rPr lang="en-ID" sz="2000" dirty="0" err="1"/>
              <a:t>pekerjaan</a:t>
            </a:r>
            <a:r>
              <a:rPr lang="en-ID" sz="2000" dirty="0"/>
              <a:t>, </a:t>
            </a:r>
            <a:r>
              <a:rPr lang="en-ID" sz="2000" dirty="0" err="1"/>
              <a:t>organisasi</a:t>
            </a:r>
            <a:r>
              <a:rPr lang="en-ID" sz="2000" dirty="0"/>
              <a:t> yang </a:t>
            </a:r>
            <a:r>
              <a:rPr lang="en-ID" sz="2000" dirty="0" err="1"/>
              <a:t>diikuti</a:t>
            </a:r>
            <a:r>
              <a:rPr lang="en-ID" sz="2000" dirty="0"/>
              <a:t>, </a:t>
            </a:r>
            <a:r>
              <a:rPr lang="en-ID" sz="2000" dirty="0" err="1"/>
              <a:t>dll</a:t>
            </a:r>
            <a:r>
              <a:rPr lang="en-ID" sz="2000" dirty="0"/>
              <a:t>) </a:t>
            </a:r>
          </a:p>
          <a:p>
            <a:pPr marL="514350" indent="-514350" algn="just">
              <a:buAutoNum type="arabicPeriod"/>
            </a:pPr>
            <a:r>
              <a:rPr lang="en-ID" sz="2000" b="1" dirty="0"/>
              <a:t>Data yang </a:t>
            </a:r>
            <a:r>
              <a:rPr lang="en-ID" sz="2000" b="1" dirty="0" err="1"/>
              <a:t>terkait</a:t>
            </a:r>
            <a:r>
              <a:rPr lang="en-ID" sz="2000" b="1" dirty="0"/>
              <a:t> </a:t>
            </a:r>
            <a:r>
              <a:rPr lang="en-ID" sz="2000" b="1" dirty="0" err="1"/>
              <a:t>dengan</a:t>
            </a:r>
            <a:r>
              <a:rPr lang="en-ID" sz="2000" b="1" dirty="0"/>
              <a:t> </a:t>
            </a:r>
            <a:r>
              <a:rPr lang="en-ID" sz="2000" b="1" dirty="0" err="1"/>
              <a:t>bisnis</a:t>
            </a:r>
            <a:r>
              <a:rPr lang="en-ID" sz="2000" b="1" dirty="0"/>
              <a:t> </a:t>
            </a:r>
            <a:r>
              <a:rPr lang="en-ID" sz="2000" dirty="0"/>
              <a:t>(</a:t>
            </a:r>
            <a:r>
              <a:rPr lang="en-ID" sz="2000" dirty="0" err="1"/>
              <a:t>contoh</a:t>
            </a:r>
            <a:r>
              <a:rPr lang="en-ID" sz="2000" dirty="0"/>
              <a:t> </a:t>
            </a:r>
            <a:r>
              <a:rPr lang="en-ID" sz="2000" dirty="0" err="1"/>
              <a:t>kalau</a:t>
            </a:r>
            <a:r>
              <a:rPr lang="en-ID" sz="2000" dirty="0"/>
              <a:t> </a:t>
            </a:r>
            <a:r>
              <a:rPr lang="en-ID" sz="2000" dirty="0" err="1"/>
              <a:t>bisnis</a:t>
            </a:r>
            <a:r>
              <a:rPr lang="en-ID" sz="2000" dirty="0"/>
              <a:t> </a:t>
            </a:r>
            <a:r>
              <a:rPr lang="en-ID" sz="2000" dirty="0" err="1"/>
              <a:t>kesehatan</a:t>
            </a:r>
            <a:r>
              <a:rPr lang="en-ID" sz="2000" dirty="0"/>
              <a:t> </a:t>
            </a:r>
            <a:r>
              <a:rPr lang="en-ID" sz="2000" dirty="0" err="1"/>
              <a:t>maka</a:t>
            </a:r>
            <a:r>
              <a:rPr lang="en-ID" sz="2000" dirty="0"/>
              <a:t> data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pola</a:t>
            </a:r>
            <a:r>
              <a:rPr lang="en-ID" sz="2000" dirty="0"/>
              <a:t> </a:t>
            </a:r>
            <a:r>
              <a:rPr lang="en-ID" sz="2000" dirty="0" err="1"/>
              <a:t>olah</a:t>
            </a:r>
            <a:r>
              <a:rPr lang="en-ID" sz="2000" dirty="0"/>
              <a:t> raga, </a:t>
            </a:r>
            <a:r>
              <a:rPr lang="en-ID" sz="2000" dirty="0" err="1"/>
              <a:t>apakah</a:t>
            </a:r>
            <a:r>
              <a:rPr lang="en-ID" sz="2000" dirty="0"/>
              <a:t> </a:t>
            </a:r>
            <a:r>
              <a:rPr lang="en-ID" sz="2000" dirty="0" err="1"/>
              <a:t>menkonsumsi</a:t>
            </a:r>
            <a:r>
              <a:rPr lang="en-ID" sz="2000" dirty="0"/>
              <a:t> supplement, </a:t>
            </a:r>
            <a:r>
              <a:rPr lang="en-ID" sz="2000" dirty="0" err="1"/>
              <a:t>biaya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premi</a:t>
            </a:r>
            <a:r>
              <a:rPr lang="en-ID" sz="2000" dirty="0"/>
              <a:t> </a:t>
            </a:r>
            <a:r>
              <a:rPr lang="en-ID" sz="2000" dirty="0" err="1"/>
              <a:t>kesehatan</a:t>
            </a:r>
            <a:r>
              <a:rPr lang="en-ID" sz="2000" dirty="0"/>
              <a:t>, data </a:t>
            </a:r>
            <a:r>
              <a:rPr lang="en-ID" sz="2000" dirty="0" err="1"/>
              <a:t>kesehatan</a:t>
            </a:r>
            <a:r>
              <a:rPr lang="en-ID" sz="2000" dirty="0"/>
              <a:t> (</a:t>
            </a:r>
            <a:r>
              <a:rPr lang="en-ID" sz="2000" dirty="0" err="1"/>
              <a:t>berat</a:t>
            </a:r>
            <a:r>
              <a:rPr lang="en-ID" sz="2000" dirty="0"/>
              <a:t> badan, gula </a:t>
            </a:r>
            <a:r>
              <a:rPr lang="en-ID" sz="2000" dirty="0" err="1"/>
              <a:t>darah</a:t>
            </a:r>
            <a:r>
              <a:rPr lang="en-ID" sz="2000" dirty="0"/>
              <a:t>, </a:t>
            </a:r>
            <a:r>
              <a:rPr lang="en-ID" sz="2000" dirty="0" err="1"/>
              <a:t>kolesterol</a:t>
            </a:r>
            <a:r>
              <a:rPr lang="en-ID" sz="2000" dirty="0"/>
              <a:t>, </a:t>
            </a:r>
            <a:r>
              <a:rPr lang="en-ID" sz="2000" dirty="0" err="1"/>
              <a:t>dll</a:t>
            </a:r>
            <a:r>
              <a:rPr lang="en-ID" sz="2000" dirty="0"/>
              <a:t>))</a:t>
            </a:r>
          </a:p>
        </p:txBody>
      </p:sp>
      <p:pic>
        <p:nvPicPr>
          <p:cNvPr id="2052" name="Picture 4" descr="What is CRM? | A Comprehensive Overview of CRM Software | HashMicro">
            <a:extLst>
              <a:ext uri="{FF2B5EF4-FFF2-40B4-BE49-F238E27FC236}">
                <a16:creationId xmlns:a16="http://schemas.microsoft.com/office/drawing/2014/main" id="{DBA7292D-6E74-4CC1-866A-A8A2514E1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515" y="2296886"/>
            <a:ext cx="56388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21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1910-4381-4CF4-9834-73D04DBCD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8956" y="365125"/>
            <a:ext cx="3824844" cy="1325563"/>
          </a:xfrm>
        </p:spPr>
        <p:txBody>
          <a:bodyPr/>
          <a:lstStyle/>
          <a:p>
            <a:r>
              <a:rPr lang="en-US" dirty="0"/>
              <a:t>Batasan CRM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39956-0CA5-4770-AEF2-A3BDE0785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997530" cy="26751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dirty="0"/>
              <a:t>Proses </a:t>
            </a:r>
            <a:r>
              <a:rPr lang="en-ID" sz="1800" dirty="0" err="1"/>
              <a:t>pembangunan</a:t>
            </a:r>
            <a:r>
              <a:rPr lang="en-ID" sz="1800" dirty="0"/>
              <a:t> dan </a:t>
            </a:r>
            <a:r>
              <a:rPr lang="en-ID" sz="1800" dirty="0" err="1"/>
              <a:t>mempertahankan</a:t>
            </a:r>
            <a:r>
              <a:rPr lang="en-ID" sz="1800" dirty="0"/>
              <a:t> database </a:t>
            </a:r>
            <a:r>
              <a:rPr lang="en-ID" sz="1800" dirty="0" err="1"/>
              <a:t>pelanggan</a:t>
            </a:r>
            <a:r>
              <a:rPr lang="en-ID" sz="1800" dirty="0"/>
              <a:t> </a:t>
            </a:r>
            <a:r>
              <a:rPr lang="en-ID" sz="1800" dirty="0" err="1"/>
              <a:t>memerlukan</a:t>
            </a:r>
            <a:r>
              <a:rPr lang="en-ID" sz="1800" dirty="0"/>
              <a:t> </a:t>
            </a:r>
            <a:r>
              <a:rPr lang="en-ID" sz="1800" dirty="0" err="1"/>
              <a:t>investasi</a:t>
            </a:r>
            <a:r>
              <a:rPr lang="en-ID" sz="1800" dirty="0"/>
              <a:t> </a:t>
            </a:r>
            <a:r>
              <a:rPr lang="en-ID" sz="1800" dirty="0" err="1"/>
              <a:t>besar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poranti</a:t>
            </a:r>
            <a:r>
              <a:rPr lang="en-ID" sz="1800" dirty="0"/>
              <a:t> </a:t>
            </a:r>
            <a:r>
              <a:rPr lang="en-ID" sz="1800" dirty="0" err="1"/>
              <a:t>keras</a:t>
            </a:r>
            <a:r>
              <a:rPr lang="en-ID" sz="1800" dirty="0"/>
              <a:t> </a:t>
            </a:r>
            <a:r>
              <a:rPr lang="en-ID" sz="1800" dirty="0" err="1"/>
              <a:t>komputer</a:t>
            </a:r>
            <a:r>
              <a:rPr lang="en-ID" sz="1800" dirty="0"/>
              <a:t>, </a:t>
            </a:r>
            <a:r>
              <a:rPr lang="en-ID" sz="1800" dirty="0" err="1"/>
              <a:t>piranti</a:t>
            </a:r>
            <a:r>
              <a:rPr lang="en-ID" sz="1800" dirty="0"/>
              <a:t> </a:t>
            </a:r>
            <a:r>
              <a:rPr lang="en-ID" sz="1800" dirty="0" err="1"/>
              <a:t>lunak</a:t>
            </a:r>
            <a:r>
              <a:rPr lang="en-ID" sz="1800" dirty="0"/>
              <a:t> database, program </a:t>
            </a:r>
            <a:r>
              <a:rPr lang="en-ID" sz="1800" dirty="0" err="1"/>
              <a:t>analitis</a:t>
            </a:r>
            <a:r>
              <a:rPr lang="en-ID" sz="1800" dirty="0"/>
              <a:t>, </a:t>
            </a:r>
            <a:r>
              <a:rPr lang="en-ID" sz="1800" dirty="0" err="1"/>
              <a:t>hubungan</a:t>
            </a:r>
            <a:r>
              <a:rPr lang="en-ID" sz="1800" dirty="0"/>
              <a:t> </a:t>
            </a:r>
            <a:r>
              <a:rPr lang="en-ID" sz="1800" dirty="0" err="1"/>
              <a:t>komunikasi</a:t>
            </a:r>
            <a:r>
              <a:rPr lang="en-ID" sz="1800" dirty="0"/>
              <a:t>, dan </a:t>
            </a:r>
            <a:r>
              <a:rPr lang="en-ID" sz="1800" dirty="0" err="1"/>
              <a:t>personil</a:t>
            </a:r>
            <a:r>
              <a:rPr lang="en-ID" sz="1800" dirty="0"/>
              <a:t> </a:t>
            </a:r>
            <a:r>
              <a:rPr lang="en-ID" sz="1800" dirty="0" err="1"/>
              <a:t>ahli</a:t>
            </a:r>
            <a:r>
              <a:rPr lang="en-ID" sz="18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387BE-1A83-4AE0-B2A1-7D62844E9075}"/>
              </a:ext>
            </a:extLst>
          </p:cNvPr>
          <p:cNvSpPr txBox="1"/>
          <p:nvPr/>
        </p:nvSpPr>
        <p:spPr>
          <a:xfrm>
            <a:off x="4013859" y="1825625"/>
            <a:ext cx="239881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v-SE" dirty="0"/>
              <a:t>Sulitnya membuat semua orang dalam perusahaan agar</a:t>
            </a:r>
          </a:p>
          <a:p>
            <a:pPr algn="just"/>
            <a:r>
              <a:rPr lang="sv-SE" dirty="0"/>
              <a:t>berorientsi pada pelanggan dan menggunakan informasi yang</a:t>
            </a:r>
          </a:p>
          <a:p>
            <a:pPr algn="just"/>
            <a:r>
              <a:rPr lang="sv-SE" dirty="0"/>
              <a:t>tersedia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B1F660-0FB1-4F71-A2DF-9C11E5B495FD}"/>
              </a:ext>
            </a:extLst>
          </p:cNvPr>
          <p:cNvSpPr txBox="1"/>
          <p:nvPr/>
        </p:nvSpPr>
        <p:spPr>
          <a:xfrm>
            <a:off x="6765965" y="1815086"/>
            <a:ext cx="257397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 </a:t>
            </a:r>
            <a:r>
              <a:rPr lang="en-ID" dirty="0" err="1"/>
              <a:t>menginginkan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endParaRPr lang="en-ID" dirty="0"/>
          </a:p>
          <a:p>
            <a:pPr algn="just"/>
            <a:r>
              <a:rPr lang="en-ID" dirty="0" err="1"/>
              <a:t>perusahaan</a:t>
            </a:r>
            <a:r>
              <a:rPr lang="en-ID" dirty="0"/>
              <a:t>, dan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suka</a:t>
            </a:r>
            <a:r>
              <a:rPr lang="en-ID" dirty="0"/>
              <a:t> </a:t>
            </a:r>
            <a:r>
              <a:rPr lang="en-ID" dirty="0" err="1"/>
              <a:t>mengetahui</a:t>
            </a:r>
            <a:endParaRPr lang="en-ID" dirty="0"/>
          </a:p>
          <a:p>
            <a:pPr algn="just"/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mengumpulkan</a:t>
            </a:r>
            <a:r>
              <a:rPr lang="en-ID" dirty="0"/>
              <a:t> </a:t>
            </a:r>
            <a:r>
              <a:rPr lang="en-ID" dirty="0" err="1"/>
              <a:t>begitu</a:t>
            </a:r>
            <a:r>
              <a:rPr lang="en-ID" dirty="0"/>
              <a:t> </a:t>
            </a:r>
            <a:r>
              <a:rPr lang="en-ID" dirty="0" err="1"/>
              <a:t>banyak</a:t>
            </a:r>
            <a:endParaRPr lang="en-ID" dirty="0"/>
          </a:p>
          <a:p>
            <a:pPr algn="just"/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mereka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C1237A-3854-48BC-B711-98E97864B609}"/>
              </a:ext>
            </a:extLst>
          </p:cNvPr>
          <p:cNvSpPr txBox="1"/>
          <p:nvPr/>
        </p:nvSpPr>
        <p:spPr>
          <a:xfrm>
            <a:off x="9441377" y="1825625"/>
            <a:ext cx="20064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dirty="0"/>
              <a:t>Asumsi di belakang CRM mungkin tidak selalu benar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2771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</TotalTime>
  <Words>479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Data Pelanggan</vt:lpstr>
      <vt:lpstr>Customer Relationship Management (CRM) </vt:lpstr>
      <vt:lpstr>Database CRM</vt:lpstr>
      <vt:lpstr>Manfaat Data Pelanggan</vt:lpstr>
      <vt:lpstr>Membangun  Data CRM</vt:lpstr>
      <vt:lpstr>Data Pelanggan</vt:lpstr>
      <vt:lpstr>Batasan CRM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PRODI BISNIS DIGITAL</dc:title>
  <dc:creator>FISIP</dc:creator>
  <cp:lastModifiedBy>FISIP</cp:lastModifiedBy>
  <cp:revision>46</cp:revision>
  <dcterms:created xsi:type="dcterms:W3CDTF">2020-09-30T22:11:45Z</dcterms:created>
  <dcterms:modified xsi:type="dcterms:W3CDTF">2021-05-15T10:17:43Z</dcterms:modified>
</cp:coreProperties>
</file>