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8288000" cy="10287000"/>
  <p:notesSz cx="6858000" cy="9144000"/>
  <p:embeddedFontLst>
    <p:embeddedFont>
      <p:font typeface="Barlow" panose="00000500000000000000" pitchFamily="2" charset="0"/>
      <p:regular r:id="rId22"/>
      <p:bold r:id="rId23"/>
      <p:italic r:id="rId24"/>
      <p:boldItalic r:id="rId25"/>
    </p:embeddedFont>
    <p:embeddedFont>
      <p:font typeface="Barlow Bold" panose="00000800000000000000" charset="0"/>
      <p:regular r:id="rId26"/>
    </p:embeddedFont>
    <p:embeddedFont>
      <p:font typeface="Barlow Bold Italics" panose="020B0604020202020204" charset="0"/>
      <p:regular r:id="rId27"/>
    </p:embeddedFont>
    <p:embeddedFont>
      <p:font typeface="Calibri" panose="020F0502020204030204" pitchFamily="34" charset="0"/>
      <p:regular r:id="rId28"/>
      <p:bold r:id="rId29"/>
      <p:italic r:id="rId30"/>
      <p:boldItalic r:id="rId31"/>
    </p:embeddedFont>
    <p:embeddedFont>
      <p:font typeface="Canva Sans" panose="020B0604020202020204" charset="0"/>
      <p:regular r:id="rId32"/>
    </p:embeddedFont>
    <p:embeddedFont>
      <p:font typeface="Canva Sans Bold" panose="020B0604020202020204" charset="0"/>
      <p:regular r:id="rId33"/>
    </p:embeddedFont>
    <p:embeddedFont>
      <p:font typeface="Clear Sans" panose="020B0604020202020204" charset="0"/>
      <p:regular r:id="rId34"/>
    </p:embeddedFont>
    <p:embeddedFont>
      <p:font typeface="Clear Sans Bold" panose="020B0604020202020204" charset="0"/>
      <p:regular r:id="rId35"/>
    </p:embeddedFont>
    <p:embeddedFont>
      <p:font typeface="Poppins" panose="00000500000000000000" pitchFamily="2" charset="0"/>
      <p:regular r:id="rId36"/>
      <p:bold r:id="rId37"/>
      <p:italic r:id="rId38"/>
      <p:boldItalic r:id="rId39"/>
    </p:embeddedFont>
    <p:embeddedFont>
      <p:font typeface="Poppins Semi-Bold" panose="020B0604020202020204"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109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slide" Target="slides/slide20.xml"/><Relationship Id="rId34" Type="http://schemas.openxmlformats.org/officeDocument/2006/relationships/font" Target="fonts/font13.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7.jpeg"/><Relationship Id="rId7" Type="http://schemas.openxmlformats.org/officeDocument/2006/relationships/image" Target="../media/image29.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svg"/></Relationships>
</file>

<file path=ppt/slides/_rels/slide1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7.jpeg"/><Relationship Id="rId5" Type="http://schemas.openxmlformats.org/officeDocument/2006/relationships/image" Target="../media/image12.svg"/><Relationship Id="rId10" Type="http://schemas.openxmlformats.org/officeDocument/2006/relationships/image" Target="../media/image2.png"/><Relationship Id="rId4" Type="http://schemas.openxmlformats.org/officeDocument/2006/relationships/image" Target="../media/image11.png"/><Relationship Id="rId9" Type="http://schemas.openxmlformats.org/officeDocument/2006/relationships/image" Target="../media/image16.sv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7.jpeg"/><Relationship Id="rId4" Type="http://schemas.openxmlformats.org/officeDocument/2006/relationships/image" Target="../media/image46.jpe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2.svg"/><Relationship Id="rId7" Type="http://schemas.openxmlformats.org/officeDocument/2006/relationships/image" Target="../media/image23.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7.jpeg"/><Relationship Id="rId4" Type="http://schemas.openxmlformats.org/officeDocument/2006/relationships/image" Target="../media/image2.png"/><Relationship Id="rId9" Type="http://schemas.openxmlformats.org/officeDocument/2006/relationships/image" Target="../media/image25.sv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13220872" y="-3172379"/>
            <a:ext cx="7573225" cy="6508240"/>
            <a:chOff x="0" y="0"/>
            <a:chExt cx="812800" cy="698500"/>
          </a:xfrm>
        </p:grpSpPr>
        <p:sp>
          <p:nvSpPr>
            <p:cNvPr id="3" name="Freeform 3"/>
            <p:cNvSpPr/>
            <p:nvPr/>
          </p:nvSpPr>
          <p:spPr>
            <a:xfrm>
              <a:off x="9619" y="0"/>
              <a:ext cx="793562" cy="698500"/>
            </a:xfrm>
            <a:custGeom>
              <a:avLst/>
              <a:gdLst/>
              <a:ahLst/>
              <a:cxnLst/>
              <a:rect l="l" t="t" r="r" b="b"/>
              <a:pathLst>
                <a:path w="793562" h="698500">
                  <a:moveTo>
                    <a:pt x="777990" y="392546"/>
                  </a:moveTo>
                  <a:lnTo>
                    <a:pt x="625172" y="655204"/>
                  </a:lnTo>
                  <a:cubicBezTo>
                    <a:pt x="609576" y="682009"/>
                    <a:pt x="580902" y="698500"/>
                    <a:pt x="549890" y="698500"/>
                  </a:cubicBezTo>
                  <a:lnTo>
                    <a:pt x="243672" y="698500"/>
                  </a:lnTo>
                  <a:cubicBezTo>
                    <a:pt x="212660" y="698500"/>
                    <a:pt x="183986" y="682009"/>
                    <a:pt x="168390" y="655204"/>
                  </a:cubicBezTo>
                  <a:lnTo>
                    <a:pt x="15572" y="392546"/>
                  </a:lnTo>
                  <a:cubicBezTo>
                    <a:pt x="0" y="365782"/>
                    <a:pt x="0" y="332718"/>
                    <a:pt x="15572" y="305954"/>
                  </a:cubicBezTo>
                  <a:lnTo>
                    <a:pt x="168390" y="43296"/>
                  </a:lnTo>
                  <a:cubicBezTo>
                    <a:pt x="183986" y="16491"/>
                    <a:pt x="212660" y="0"/>
                    <a:pt x="243672" y="0"/>
                  </a:cubicBezTo>
                  <a:lnTo>
                    <a:pt x="549890" y="0"/>
                  </a:lnTo>
                  <a:cubicBezTo>
                    <a:pt x="580902" y="0"/>
                    <a:pt x="609576" y="16491"/>
                    <a:pt x="625172" y="43296"/>
                  </a:cubicBezTo>
                  <a:lnTo>
                    <a:pt x="777990" y="305954"/>
                  </a:lnTo>
                  <a:cubicBezTo>
                    <a:pt x="793562" y="332718"/>
                    <a:pt x="793562" y="365782"/>
                    <a:pt x="777990" y="392546"/>
                  </a:cubicBezTo>
                  <a:close/>
                </a:path>
              </a:pathLst>
            </a:custGeom>
            <a:solidFill>
              <a:srgbClr val="112D4E"/>
            </a:solidFill>
          </p:spPr>
        </p:sp>
        <p:sp>
          <p:nvSpPr>
            <p:cNvPr id="4" name="TextBox 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3770251" y="-3256312"/>
            <a:ext cx="7023846" cy="6036118"/>
            <a:chOff x="0" y="0"/>
            <a:chExt cx="812800" cy="698500"/>
          </a:xfrm>
        </p:grpSpPr>
        <p:sp>
          <p:nvSpPr>
            <p:cNvPr id="6" name="Freeform 6"/>
            <p:cNvSpPr/>
            <p:nvPr/>
          </p:nvSpPr>
          <p:spPr>
            <a:xfrm>
              <a:off x="7620" y="0"/>
              <a:ext cx="797561" cy="698500"/>
            </a:xfrm>
            <a:custGeom>
              <a:avLst/>
              <a:gdLst/>
              <a:ahLst/>
              <a:cxnLst/>
              <a:rect l="l" t="t" r="r" b="b"/>
              <a:pathLst>
                <a:path w="797561" h="698500">
                  <a:moveTo>
                    <a:pt x="785225" y="383548"/>
                  </a:moveTo>
                  <a:lnTo>
                    <a:pt x="621935" y="664202"/>
                  </a:lnTo>
                  <a:cubicBezTo>
                    <a:pt x="609580" y="685437"/>
                    <a:pt x="586867" y="698500"/>
                    <a:pt x="562300" y="698500"/>
                  </a:cubicBezTo>
                  <a:lnTo>
                    <a:pt x="235260" y="698500"/>
                  </a:lnTo>
                  <a:cubicBezTo>
                    <a:pt x="210693" y="698500"/>
                    <a:pt x="187980" y="685437"/>
                    <a:pt x="175625" y="664202"/>
                  </a:cubicBezTo>
                  <a:lnTo>
                    <a:pt x="12335" y="383548"/>
                  </a:lnTo>
                  <a:cubicBezTo>
                    <a:pt x="0" y="362346"/>
                    <a:pt x="0" y="336154"/>
                    <a:pt x="12335" y="314952"/>
                  </a:cubicBezTo>
                  <a:lnTo>
                    <a:pt x="175625" y="34298"/>
                  </a:lnTo>
                  <a:cubicBezTo>
                    <a:pt x="187980" y="13063"/>
                    <a:pt x="210693" y="0"/>
                    <a:pt x="235260" y="0"/>
                  </a:cubicBezTo>
                  <a:lnTo>
                    <a:pt x="562300" y="0"/>
                  </a:lnTo>
                  <a:cubicBezTo>
                    <a:pt x="586867" y="0"/>
                    <a:pt x="609580" y="13063"/>
                    <a:pt x="621935" y="34298"/>
                  </a:cubicBezTo>
                  <a:lnTo>
                    <a:pt x="785225" y="314952"/>
                  </a:lnTo>
                  <a:cubicBezTo>
                    <a:pt x="797560" y="336154"/>
                    <a:pt x="797560" y="362346"/>
                    <a:pt x="785225" y="383548"/>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27BBB">
                      <a:alpha val="100000"/>
                    </a:srgbClr>
                  </a:gs>
                </a:gsLst>
                <a:lin ang="5400000"/>
              </a:gradFill>
              <a:prstDash val="solid"/>
              <a:round/>
            </a:ln>
          </p:spPr>
        </p:sp>
        <p:sp>
          <p:nvSpPr>
            <p:cNvPr id="7" name="TextBox 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4475218" y="-3414843"/>
            <a:ext cx="6522082" cy="5604914"/>
            <a:chOff x="0" y="0"/>
            <a:chExt cx="812800" cy="698500"/>
          </a:xfrm>
        </p:grpSpPr>
        <p:sp>
          <p:nvSpPr>
            <p:cNvPr id="9" name="Freeform 9"/>
            <p:cNvSpPr/>
            <p:nvPr/>
          </p:nvSpPr>
          <p:spPr>
            <a:xfrm>
              <a:off x="8206" y="0"/>
              <a:ext cx="796388" cy="698500"/>
            </a:xfrm>
            <a:custGeom>
              <a:avLst/>
              <a:gdLst/>
              <a:ahLst/>
              <a:cxnLst/>
              <a:rect l="l" t="t" r="r" b="b"/>
              <a:pathLst>
                <a:path w="796388" h="698500">
                  <a:moveTo>
                    <a:pt x="783104" y="386186"/>
                  </a:moveTo>
                  <a:lnTo>
                    <a:pt x="622884" y="661564"/>
                  </a:lnTo>
                  <a:cubicBezTo>
                    <a:pt x="609579" y="684432"/>
                    <a:pt x="585118" y="698500"/>
                    <a:pt x="558661" y="698500"/>
                  </a:cubicBezTo>
                  <a:lnTo>
                    <a:pt x="237727" y="698500"/>
                  </a:lnTo>
                  <a:cubicBezTo>
                    <a:pt x="211270" y="698500"/>
                    <a:pt x="186809" y="684432"/>
                    <a:pt x="173504" y="661564"/>
                  </a:cubicBezTo>
                  <a:lnTo>
                    <a:pt x="13284" y="386186"/>
                  </a:lnTo>
                  <a:cubicBezTo>
                    <a:pt x="0" y="363354"/>
                    <a:pt x="0" y="335146"/>
                    <a:pt x="13284" y="312314"/>
                  </a:cubicBezTo>
                  <a:lnTo>
                    <a:pt x="173504" y="36936"/>
                  </a:lnTo>
                  <a:cubicBezTo>
                    <a:pt x="186809" y="14068"/>
                    <a:pt x="211270" y="0"/>
                    <a:pt x="237727" y="0"/>
                  </a:cubicBezTo>
                  <a:lnTo>
                    <a:pt x="558661" y="0"/>
                  </a:lnTo>
                  <a:cubicBezTo>
                    <a:pt x="585118" y="0"/>
                    <a:pt x="609579" y="14068"/>
                    <a:pt x="622884" y="36936"/>
                  </a:cubicBezTo>
                  <a:lnTo>
                    <a:pt x="783104" y="312314"/>
                  </a:lnTo>
                  <a:cubicBezTo>
                    <a:pt x="796388" y="335146"/>
                    <a:pt x="796388" y="363354"/>
                    <a:pt x="783104" y="386186"/>
                  </a:cubicBezTo>
                  <a:close/>
                </a:path>
              </a:pathLst>
            </a:custGeom>
            <a:solidFill>
              <a:srgbClr val="000000">
                <a:alpha val="0"/>
              </a:srgbClr>
            </a:solidFill>
            <a:ln w="57150" cap="rnd">
              <a:gradFill>
                <a:gsLst>
                  <a:gs pos="0">
                    <a:srgbClr val="FFE42F">
                      <a:alpha val="85000"/>
                    </a:srgbClr>
                  </a:gs>
                  <a:gs pos="100000">
                    <a:srgbClr val="FFB613">
                      <a:alpha val="85000"/>
                    </a:srgbClr>
                  </a:gs>
                </a:gsLst>
                <a:path path="circle">
                  <a:fillToRect l="50000" t="50000" r="50000" b="50000"/>
                </a:path>
              </a:gradFill>
              <a:prstDash val="solid"/>
              <a:round/>
            </a:ln>
          </p:spPr>
        </p:sp>
        <p:sp>
          <p:nvSpPr>
            <p:cNvPr id="10" name="TextBox 10"/>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flipH="1">
            <a:off x="10377335" y="3987882"/>
            <a:ext cx="9234335" cy="8103129"/>
          </a:xfrm>
          <a:custGeom>
            <a:avLst/>
            <a:gdLst/>
            <a:ahLst/>
            <a:cxnLst/>
            <a:rect l="l" t="t" r="r" b="b"/>
            <a:pathLst>
              <a:path w="9234335" h="8103129">
                <a:moveTo>
                  <a:pt x="9234335" y="0"/>
                </a:moveTo>
                <a:lnTo>
                  <a:pt x="0" y="0"/>
                </a:lnTo>
                <a:lnTo>
                  <a:pt x="0" y="8103129"/>
                </a:lnTo>
                <a:lnTo>
                  <a:pt x="9234335" y="8103129"/>
                </a:lnTo>
                <a:lnTo>
                  <a:pt x="9234335" y="0"/>
                </a:lnTo>
                <a:close/>
              </a:path>
            </a:pathLst>
          </a:custGeom>
          <a:blipFill>
            <a:blip r:embed="rId2"/>
            <a:stretch>
              <a:fillRect/>
            </a:stretch>
          </a:blipFill>
        </p:spPr>
      </p:sp>
      <p:sp>
        <p:nvSpPr>
          <p:cNvPr id="12" name="Freeform 12"/>
          <p:cNvSpPr/>
          <p:nvPr/>
        </p:nvSpPr>
        <p:spPr>
          <a:xfrm>
            <a:off x="9416622" y="194906"/>
            <a:ext cx="9055956" cy="8229600"/>
          </a:xfrm>
          <a:custGeom>
            <a:avLst/>
            <a:gdLst/>
            <a:ahLst/>
            <a:cxnLst/>
            <a:rect l="l" t="t" r="r" b="b"/>
            <a:pathLst>
              <a:path w="9055956" h="8229600">
                <a:moveTo>
                  <a:pt x="0" y="0"/>
                </a:moveTo>
                <a:lnTo>
                  <a:pt x="9055956" y="0"/>
                </a:lnTo>
                <a:lnTo>
                  <a:pt x="9055956" y="8229600"/>
                </a:lnTo>
                <a:lnTo>
                  <a:pt x="0" y="8229600"/>
                </a:lnTo>
                <a:lnTo>
                  <a:pt x="0" y="0"/>
                </a:lnTo>
                <a:close/>
              </a:path>
            </a:pathLst>
          </a:custGeom>
          <a:blipFill>
            <a:blip r:embed="rId3"/>
            <a:stretch>
              <a:fillRect/>
            </a:stretch>
          </a:blipFill>
        </p:spPr>
      </p:sp>
      <p:grpSp>
        <p:nvGrpSpPr>
          <p:cNvPr id="13" name="Group 13"/>
          <p:cNvGrpSpPr/>
          <p:nvPr/>
        </p:nvGrpSpPr>
        <p:grpSpPr>
          <a:xfrm>
            <a:off x="9828222" y="911721"/>
            <a:ext cx="7908037" cy="6795970"/>
            <a:chOff x="0" y="0"/>
            <a:chExt cx="812800" cy="698500"/>
          </a:xfrm>
        </p:grpSpPr>
        <p:sp>
          <p:nvSpPr>
            <p:cNvPr id="14" name="Freeform 14"/>
            <p:cNvSpPr/>
            <p:nvPr/>
          </p:nvSpPr>
          <p:spPr>
            <a:xfrm>
              <a:off x="6204" y="0"/>
              <a:ext cx="800393" cy="698500"/>
            </a:xfrm>
            <a:custGeom>
              <a:avLst/>
              <a:gdLst/>
              <a:ahLst/>
              <a:cxnLst/>
              <a:rect l="l" t="t" r="r" b="b"/>
              <a:pathLst>
                <a:path w="800393" h="698500">
                  <a:moveTo>
                    <a:pt x="790349" y="377174"/>
                  </a:moveTo>
                  <a:lnTo>
                    <a:pt x="619643" y="670576"/>
                  </a:lnTo>
                  <a:cubicBezTo>
                    <a:pt x="609584" y="687864"/>
                    <a:pt x="591091" y="698500"/>
                    <a:pt x="571089" y="698500"/>
                  </a:cubicBezTo>
                  <a:lnTo>
                    <a:pt x="229303" y="698500"/>
                  </a:lnTo>
                  <a:cubicBezTo>
                    <a:pt x="209301" y="698500"/>
                    <a:pt x="190808" y="687864"/>
                    <a:pt x="180749" y="670576"/>
                  </a:cubicBezTo>
                  <a:lnTo>
                    <a:pt x="10043" y="377174"/>
                  </a:lnTo>
                  <a:cubicBezTo>
                    <a:pt x="0" y="359913"/>
                    <a:pt x="0" y="338587"/>
                    <a:pt x="10043" y="321326"/>
                  </a:cubicBezTo>
                  <a:lnTo>
                    <a:pt x="180749" y="27924"/>
                  </a:lnTo>
                  <a:cubicBezTo>
                    <a:pt x="190808" y="10636"/>
                    <a:pt x="209301" y="0"/>
                    <a:pt x="229303" y="0"/>
                  </a:cubicBezTo>
                  <a:lnTo>
                    <a:pt x="571089" y="0"/>
                  </a:lnTo>
                  <a:cubicBezTo>
                    <a:pt x="591091" y="0"/>
                    <a:pt x="609584" y="10636"/>
                    <a:pt x="619643" y="27924"/>
                  </a:cubicBezTo>
                  <a:lnTo>
                    <a:pt x="790349" y="321326"/>
                  </a:lnTo>
                  <a:cubicBezTo>
                    <a:pt x="800392" y="338587"/>
                    <a:pt x="800392" y="359913"/>
                    <a:pt x="790349" y="377174"/>
                  </a:cubicBezTo>
                  <a:close/>
                </a:path>
              </a:pathLst>
            </a:custGeom>
            <a:gradFill rotWithShape="1">
              <a:gsLst>
                <a:gs pos="0">
                  <a:srgbClr val="FFB613">
                    <a:alpha val="100000"/>
                  </a:srgbClr>
                </a:gs>
                <a:gs pos="100000">
                  <a:srgbClr val="FFE42F">
                    <a:alpha val="100000"/>
                  </a:srgbClr>
                </a:gs>
              </a:gsLst>
              <a:lin ang="5400000"/>
            </a:gradFill>
          </p:spPr>
        </p:sp>
        <p:sp>
          <p:nvSpPr>
            <p:cNvPr id="15" name="TextBox 1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0420622" y="1326710"/>
            <a:ext cx="6723237" cy="5965993"/>
            <a:chOff x="0" y="0"/>
            <a:chExt cx="4346359" cy="3856825"/>
          </a:xfrm>
        </p:grpSpPr>
        <p:sp>
          <p:nvSpPr>
            <p:cNvPr id="17" name="Freeform 17"/>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blipFill>
              <a:blip r:embed="rId4"/>
              <a:stretch>
                <a:fillRect l="-16470" r="-16470"/>
              </a:stretch>
            </a:blipFill>
          </p:spPr>
        </p:sp>
      </p:grpSp>
      <p:grpSp>
        <p:nvGrpSpPr>
          <p:cNvPr id="18" name="Group 18"/>
          <p:cNvGrpSpPr/>
          <p:nvPr/>
        </p:nvGrpSpPr>
        <p:grpSpPr>
          <a:xfrm>
            <a:off x="16717233" y="308492"/>
            <a:ext cx="1084133" cy="1261537"/>
            <a:chOff x="0" y="0"/>
            <a:chExt cx="698500" cy="812800"/>
          </a:xfrm>
        </p:grpSpPr>
        <p:sp>
          <p:nvSpPr>
            <p:cNvPr id="19" name="Freeform 19"/>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3183ED">
                      <a:alpha val="100000"/>
                    </a:srgbClr>
                  </a:gs>
                  <a:gs pos="100000">
                    <a:srgbClr val="56CCF2">
                      <a:alpha val="100000"/>
                    </a:srgbClr>
                  </a:gs>
                </a:gsLst>
                <a:lin ang="5400000"/>
              </a:gradFill>
              <a:prstDash val="solid"/>
              <a:miter/>
            </a:ln>
          </p:spPr>
        </p:sp>
        <p:sp>
          <p:nvSpPr>
            <p:cNvPr id="20" name="TextBox 20"/>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16895564" y="516003"/>
            <a:ext cx="727472" cy="846513"/>
            <a:chOff x="0" y="0"/>
            <a:chExt cx="698500" cy="812800"/>
          </a:xfrm>
        </p:grpSpPr>
        <p:sp>
          <p:nvSpPr>
            <p:cNvPr id="22" name="Freeform 22"/>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3183ED">
                    <a:alpha val="100000"/>
                  </a:srgbClr>
                </a:gs>
                <a:gs pos="100000">
                  <a:srgbClr val="56CCF2">
                    <a:alpha val="100000"/>
                  </a:srgbClr>
                </a:gs>
              </a:gsLst>
              <a:lin ang="5400000"/>
            </a:gradFill>
            <a:ln cap="sq">
              <a:noFill/>
              <a:prstDash val="solid"/>
              <a:miter/>
            </a:ln>
          </p:spPr>
        </p:sp>
        <p:sp>
          <p:nvSpPr>
            <p:cNvPr id="23" name="TextBox 23"/>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sp>
        <p:nvSpPr>
          <p:cNvPr id="24" name="Freeform 24"/>
          <p:cNvSpPr/>
          <p:nvPr/>
        </p:nvSpPr>
        <p:spPr>
          <a:xfrm>
            <a:off x="9526592" y="4858699"/>
            <a:ext cx="5973371" cy="5428301"/>
          </a:xfrm>
          <a:custGeom>
            <a:avLst/>
            <a:gdLst/>
            <a:ahLst/>
            <a:cxnLst/>
            <a:rect l="l" t="t" r="r" b="b"/>
            <a:pathLst>
              <a:path w="5973371" h="5428301">
                <a:moveTo>
                  <a:pt x="0" y="0"/>
                </a:moveTo>
                <a:lnTo>
                  <a:pt x="5973372" y="0"/>
                </a:lnTo>
                <a:lnTo>
                  <a:pt x="5973372" y="5428301"/>
                </a:lnTo>
                <a:lnTo>
                  <a:pt x="0" y="5428301"/>
                </a:lnTo>
                <a:lnTo>
                  <a:pt x="0" y="0"/>
                </a:lnTo>
                <a:close/>
              </a:path>
            </a:pathLst>
          </a:custGeom>
          <a:blipFill>
            <a:blip r:embed="rId3"/>
            <a:stretch>
              <a:fillRect/>
            </a:stretch>
          </a:blipFill>
        </p:spPr>
      </p:sp>
      <p:grpSp>
        <p:nvGrpSpPr>
          <p:cNvPr id="25" name="Group 25"/>
          <p:cNvGrpSpPr/>
          <p:nvPr/>
        </p:nvGrpSpPr>
        <p:grpSpPr>
          <a:xfrm>
            <a:off x="9736201" y="5164741"/>
            <a:ext cx="5357059" cy="4603722"/>
            <a:chOff x="0" y="0"/>
            <a:chExt cx="812800" cy="698500"/>
          </a:xfrm>
        </p:grpSpPr>
        <p:sp>
          <p:nvSpPr>
            <p:cNvPr id="26" name="Freeform 26"/>
            <p:cNvSpPr/>
            <p:nvPr/>
          </p:nvSpPr>
          <p:spPr>
            <a:xfrm>
              <a:off x="10545" y="0"/>
              <a:ext cx="791709" cy="698500"/>
            </a:xfrm>
            <a:custGeom>
              <a:avLst/>
              <a:gdLst/>
              <a:ahLst/>
              <a:cxnLst/>
              <a:rect l="l" t="t" r="r" b="b"/>
              <a:pathLst>
                <a:path w="791709" h="698500">
                  <a:moveTo>
                    <a:pt x="774638" y="396717"/>
                  </a:moveTo>
                  <a:lnTo>
                    <a:pt x="626672" y="651033"/>
                  </a:lnTo>
                  <a:cubicBezTo>
                    <a:pt x="609574" y="680421"/>
                    <a:pt x="578138" y="698500"/>
                    <a:pt x="544138" y="698500"/>
                  </a:cubicBezTo>
                  <a:lnTo>
                    <a:pt x="247572" y="698500"/>
                  </a:lnTo>
                  <a:cubicBezTo>
                    <a:pt x="213572" y="698500"/>
                    <a:pt x="182136" y="680421"/>
                    <a:pt x="165038" y="651033"/>
                  </a:cubicBezTo>
                  <a:lnTo>
                    <a:pt x="17072" y="396717"/>
                  </a:lnTo>
                  <a:cubicBezTo>
                    <a:pt x="0" y="367375"/>
                    <a:pt x="0" y="331125"/>
                    <a:pt x="17072" y="301783"/>
                  </a:cubicBezTo>
                  <a:lnTo>
                    <a:pt x="165038" y="47467"/>
                  </a:lnTo>
                  <a:cubicBezTo>
                    <a:pt x="182136" y="18079"/>
                    <a:pt x="213572" y="0"/>
                    <a:pt x="247572" y="0"/>
                  </a:cubicBezTo>
                  <a:lnTo>
                    <a:pt x="544138" y="0"/>
                  </a:lnTo>
                  <a:cubicBezTo>
                    <a:pt x="578138" y="0"/>
                    <a:pt x="609574" y="18079"/>
                    <a:pt x="626672" y="47467"/>
                  </a:cubicBezTo>
                  <a:lnTo>
                    <a:pt x="774638" y="301783"/>
                  </a:lnTo>
                  <a:cubicBezTo>
                    <a:pt x="791710" y="331125"/>
                    <a:pt x="791710" y="367375"/>
                    <a:pt x="774638" y="396717"/>
                  </a:cubicBezTo>
                  <a:close/>
                </a:path>
              </a:pathLst>
            </a:custGeom>
            <a:gradFill rotWithShape="1">
              <a:gsLst>
                <a:gs pos="0">
                  <a:srgbClr val="3183ED">
                    <a:alpha val="100000"/>
                  </a:srgbClr>
                </a:gs>
                <a:gs pos="100000">
                  <a:srgbClr val="56CCF2">
                    <a:alpha val="100000"/>
                  </a:srgbClr>
                </a:gs>
              </a:gsLst>
              <a:lin ang="5400000"/>
            </a:gradFill>
          </p:spPr>
        </p:sp>
        <p:sp>
          <p:nvSpPr>
            <p:cNvPr id="27" name="TextBox 2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8" name="Group 28"/>
          <p:cNvGrpSpPr/>
          <p:nvPr/>
        </p:nvGrpSpPr>
        <p:grpSpPr>
          <a:xfrm>
            <a:off x="10165464" y="5488650"/>
            <a:ext cx="4479483" cy="3974955"/>
            <a:chOff x="0" y="0"/>
            <a:chExt cx="4346359" cy="3856825"/>
          </a:xfrm>
        </p:grpSpPr>
        <p:sp>
          <p:nvSpPr>
            <p:cNvPr id="29" name="Freeform 29"/>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blipFill>
              <a:blip r:embed="rId5"/>
              <a:stretch>
                <a:fillRect l="-16595" r="-16595"/>
              </a:stretch>
            </a:blipFill>
          </p:spPr>
        </p:sp>
      </p:grpSp>
      <p:sp>
        <p:nvSpPr>
          <p:cNvPr id="30" name="Freeform 30"/>
          <p:cNvSpPr/>
          <p:nvPr/>
        </p:nvSpPr>
        <p:spPr>
          <a:xfrm>
            <a:off x="926614" y="516003"/>
            <a:ext cx="1886368" cy="1886368"/>
          </a:xfrm>
          <a:custGeom>
            <a:avLst/>
            <a:gdLst/>
            <a:ahLst/>
            <a:cxnLst/>
            <a:rect l="l" t="t" r="r" b="b"/>
            <a:pathLst>
              <a:path w="1886368" h="1886368">
                <a:moveTo>
                  <a:pt x="0" y="0"/>
                </a:moveTo>
                <a:lnTo>
                  <a:pt x="1886368" y="0"/>
                </a:lnTo>
                <a:lnTo>
                  <a:pt x="1886368" y="1886368"/>
                </a:lnTo>
                <a:lnTo>
                  <a:pt x="0" y="1886368"/>
                </a:lnTo>
                <a:lnTo>
                  <a:pt x="0" y="0"/>
                </a:lnTo>
                <a:close/>
              </a:path>
            </a:pathLst>
          </a:custGeom>
          <a:blipFill>
            <a:blip r:embed="rId6"/>
            <a:stretch>
              <a:fillRect/>
            </a:stretch>
          </a:blipFill>
        </p:spPr>
      </p:sp>
      <p:sp>
        <p:nvSpPr>
          <p:cNvPr id="31" name="Freeform 31"/>
          <p:cNvSpPr/>
          <p:nvPr/>
        </p:nvSpPr>
        <p:spPr>
          <a:xfrm>
            <a:off x="3235467" y="808384"/>
            <a:ext cx="2797700" cy="1490650"/>
          </a:xfrm>
          <a:custGeom>
            <a:avLst/>
            <a:gdLst/>
            <a:ahLst/>
            <a:cxnLst/>
            <a:rect l="l" t="t" r="r" b="b"/>
            <a:pathLst>
              <a:path w="2797700" h="1490650">
                <a:moveTo>
                  <a:pt x="0" y="0"/>
                </a:moveTo>
                <a:lnTo>
                  <a:pt x="2797700" y="0"/>
                </a:lnTo>
                <a:lnTo>
                  <a:pt x="2797700" y="1490649"/>
                </a:lnTo>
                <a:lnTo>
                  <a:pt x="0" y="1490649"/>
                </a:lnTo>
                <a:lnTo>
                  <a:pt x="0" y="0"/>
                </a:lnTo>
                <a:close/>
              </a:path>
            </a:pathLst>
          </a:custGeom>
          <a:blipFill>
            <a:blip r:embed="rId7"/>
            <a:stretch>
              <a:fillRect/>
            </a:stretch>
          </a:blipFill>
        </p:spPr>
      </p:sp>
      <p:sp>
        <p:nvSpPr>
          <p:cNvPr id="32" name="Freeform 32"/>
          <p:cNvSpPr/>
          <p:nvPr/>
        </p:nvSpPr>
        <p:spPr>
          <a:xfrm>
            <a:off x="6190565" y="284744"/>
            <a:ext cx="2155545" cy="2155545"/>
          </a:xfrm>
          <a:custGeom>
            <a:avLst/>
            <a:gdLst/>
            <a:ahLst/>
            <a:cxnLst/>
            <a:rect l="l" t="t" r="r" b="b"/>
            <a:pathLst>
              <a:path w="2155545" h="2155545">
                <a:moveTo>
                  <a:pt x="0" y="0"/>
                </a:moveTo>
                <a:lnTo>
                  <a:pt x="2155544" y="0"/>
                </a:lnTo>
                <a:lnTo>
                  <a:pt x="2155544" y="2155545"/>
                </a:lnTo>
                <a:lnTo>
                  <a:pt x="0" y="2155545"/>
                </a:lnTo>
                <a:lnTo>
                  <a:pt x="0" y="0"/>
                </a:lnTo>
                <a:close/>
              </a:path>
            </a:pathLst>
          </a:custGeom>
          <a:blipFill>
            <a:blip r:embed="rId8"/>
            <a:stretch>
              <a:fillRect/>
            </a:stretch>
          </a:blipFill>
        </p:spPr>
      </p:sp>
      <p:sp>
        <p:nvSpPr>
          <p:cNvPr id="33" name="Freeform 33"/>
          <p:cNvSpPr/>
          <p:nvPr/>
        </p:nvSpPr>
        <p:spPr>
          <a:xfrm>
            <a:off x="8360863" y="380397"/>
            <a:ext cx="2045006" cy="1892627"/>
          </a:xfrm>
          <a:custGeom>
            <a:avLst/>
            <a:gdLst/>
            <a:ahLst/>
            <a:cxnLst/>
            <a:rect l="l" t="t" r="r" b="b"/>
            <a:pathLst>
              <a:path w="2045006" h="1892627">
                <a:moveTo>
                  <a:pt x="0" y="0"/>
                </a:moveTo>
                <a:lnTo>
                  <a:pt x="2045006" y="0"/>
                </a:lnTo>
                <a:lnTo>
                  <a:pt x="2045006" y="1892626"/>
                </a:lnTo>
                <a:lnTo>
                  <a:pt x="0" y="1892626"/>
                </a:lnTo>
                <a:lnTo>
                  <a:pt x="0" y="0"/>
                </a:lnTo>
                <a:close/>
              </a:path>
            </a:pathLst>
          </a:custGeom>
          <a:blipFill>
            <a:blip r:embed="rId9"/>
            <a:stretch>
              <a:fillRect/>
            </a:stretch>
          </a:blipFill>
        </p:spPr>
      </p:sp>
      <p:sp>
        <p:nvSpPr>
          <p:cNvPr id="34" name="TextBox 34"/>
          <p:cNvSpPr txBox="1"/>
          <p:nvPr/>
        </p:nvSpPr>
        <p:spPr>
          <a:xfrm>
            <a:off x="699164" y="2956258"/>
            <a:ext cx="6221476" cy="3733924"/>
          </a:xfrm>
          <a:prstGeom prst="rect">
            <a:avLst/>
          </a:prstGeom>
        </p:spPr>
        <p:txBody>
          <a:bodyPr lIns="0" tIns="0" rIns="0" bIns="0" rtlCol="0" anchor="t">
            <a:spAutoFit/>
          </a:bodyPr>
          <a:lstStyle/>
          <a:p>
            <a:pPr algn="l">
              <a:lnSpc>
                <a:spcPts val="7381"/>
              </a:lnSpc>
            </a:pPr>
            <a:r>
              <a:rPr lang="en-US" sz="6255" dirty="0">
                <a:solidFill>
                  <a:srgbClr val="112D4E"/>
                </a:solidFill>
                <a:latin typeface="Barlow Bold"/>
                <a:ea typeface="Barlow Bold"/>
                <a:cs typeface="Barlow Bold"/>
                <a:sym typeface="Barlow Bold"/>
              </a:rPr>
              <a:t>STRATEGI</a:t>
            </a:r>
          </a:p>
          <a:p>
            <a:pPr algn="l">
              <a:lnSpc>
                <a:spcPts val="7381"/>
              </a:lnSpc>
            </a:pPr>
            <a:r>
              <a:rPr lang="en-US" sz="6255" dirty="0">
                <a:solidFill>
                  <a:srgbClr val="112D4E"/>
                </a:solidFill>
                <a:latin typeface="Barlow Bold"/>
                <a:ea typeface="Barlow Bold"/>
                <a:cs typeface="Barlow Bold"/>
                <a:sym typeface="Barlow Bold"/>
              </a:rPr>
              <a:t>MANAJEMEN</a:t>
            </a:r>
          </a:p>
          <a:p>
            <a:pPr algn="l">
              <a:lnSpc>
                <a:spcPts val="7381"/>
              </a:lnSpc>
            </a:pPr>
            <a:r>
              <a:rPr lang="en-US" sz="6255" dirty="0">
                <a:solidFill>
                  <a:srgbClr val="112D4E"/>
                </a:solidFill>
                <a:latin typeface="Barlow Bold"/>
                <a:ea typeface="Barlow Bold"/>
                <a:cs typeface="Barlow Bold"/>
                <a:sym typeface="Barlow Bold"/>
              </a:rPr>
              <a:t>BERFOKUS MASA</a:t>
            </a:r>
          </a:p>
          <a:p>
            <a:pPr marL="0" lvl="0" indent="0" algn="l">
              <a:lnSpc>
                <a:spcPts val="7381"/>
              </a:lnSpc>
            </a:pPr>
            <a:r>
              <a:rPr lang="en-US" sz="6255" dirty="0">
                <a:solidFill>
                  <a:srgbClr val="112D4E"/>
                </a:solidFill>
                <a:latin typeface="Barlow Bold"/>
                <a:ea typeface="Barlow Bold"/>
                <a:cs typeface="Barlow Bold"/>
                <a:sym typeface="Barlow Bold"/>
              </a:rPr>
              <a:t>DEPAN</a:t>
            </a:r>
          </a:p>
        </p:txBody>
      </p:sp>
      <p:sp>
        <p:nvSpPr>
          <p:cNvPr id="35" name="TextBox 35"/>
          <p:cNvSpPr txBox="1"/>
          <p:nvPr/>
        </p:nvSpPr>
        <p:spPr>
          <a:xfrm>
            <a:off x="699164" y="6943758"/>
            <a:ext cx="7279943" cy="1036162"/>
          </a:xfrm>
          <a:prstGeom prst="rect">
            <a:avLst/>
          </a:prstGeom>
        </p:spPr>
        <p:txBody>
          <a:bodyPr lIns="0" tIns="0" rIns="0" bIns="0" rtlCol="0" anchor="t">
            <a:spAutoFit/>
          </a:bodyPr>
          <a:lstStyle/>
          <a:p>
            <a:pPr algn="l">
              <a:lnSpc>
                <a:spcPts val="4080"/>
              </a:lnSpc>
            </a:pPr>
            <a:r>
              <a:rPr lang="en-US" sz="3579" dirty="0">
                <a:solidFill>
                  <a:srgbClr val="000000"/>
                </a:solidFill>
                <a:latin typeface="Poppins Semi-Bold"/>
                <a:ea typeface="Poppins Semi-Bold"/>
                <a:cs typeface="Poppins Semi-Bold"/>
                <a:sym typeface="Poppins Semi-Bold"/>
              </a:rPr>
              <a:t>Sistem Informasi Manajemen</a:t>
            </a:r>
          </a:p>
          <a:p>
            <a:pPr algn="l">
              <a:lnSpc>
                <a:spcPts val="3852"/>
              </a:lnSpc>
            </a:pPr>
            <a:r>
              <a:rPr lang="en-US" sz="3379" dirty="0">
                <a:solidFill>
                  <a:srgbClr val="000000"/>
                </a:solidFill>
                <a:latin typeface="Poppins Semi-Bold"/>
                <a:ea typeface="Poppins Semi-Bold"/>
                <a:cs typeface="Poppins Semi-Bold"/>
                <a:sym typeface="Poppins Semi-Bold"/>
              </a:rPr>
              <a:t>Pertemuan : 6</a:t>
            </a:r>
          </a:p>
        </p:txBody>
      </p:sp>
      <p:sp>
        <p:nvSpPr>
          <p:cNvPr id="36" name="TextBox 36"/>
          <p:cNvSpPr txBox="1"/>
          <p:nvPr/>
        </p:nvSpPr>
        <p:spPr>
          <a:xfrm>
            <a:off x="699164" y="8513321"/>
            <a:ext cx="4386089" cy="320744"/>
          </a:xfrm>
          <a:prstGeom prst="rect">
            <a:avLst/>
          </a:prstGeom>
        </p:spPr>
        <p:txBody>
          <a:bodyPr lIns="0" tIns="0" rIns="0" bIns="0" rtlCol="0" anchor="t">
            <a:spAutoFit/>
          </a:bodyPr>
          <a:lstStyle/>
          <a:p>
            <a:pPr algn="l">
              <a:lnSpc>
                <a:spcPts val="2357"/>
              </a:lnSpc>
            </a:pPr>
            <a:r>
              <a:rPr lang="en-US" sz="2067">
                <a:solidFill>
                  <a:srgbClr val="000000"/>
                </a:solidFill>
                <a:latin typeface="Poppins"/>
                <a:ea typeface="Poppins"/>
                <a:cs typeface="Poppins"/>
                <a:sym typeface="Poppins"/>
              </a:rPr>
              <a:t>Dosen Pengampu</a:t>
            </a:r>
          </a:p>
        </p:txBody>
      </p:sp>
      <p:sp>
        <p:nvSpPr>
          <p:cNvPr id="37" name="TextBox 37"/>
          <p:cNvSpPr txBox="1"/>
          <p:nvPr/>
        </p:nvSpPr>
        <p:spPr>
          <a:xfrm>
            <a:off x="699164" y="8824539"/>
            <a:ext cx="9189419" cy="525785"/>
          </a:xfrm>
          <a:prstGeom prst="rect">
            <a:avLst/>
          </a:prstGeom>
        </p:spPr>
        <p:txBody>
          <a:bodyPr wrap="square" lIns="0" tIns="0" rIns="0" bIns="0" rtlCol="0" anchor="t">
            <a:spAutoFit/>
          </a:bodyPr>
          <a:lstStyle/>
          <a:p>
            <a:pPr algn="l">
              <a:lnSpc>
                <a:spcPts val="4061"/>
              </a:lnSpc>
            </a:pPr>
            <a:r>
              <a:rPr lang="en-US" sz="3562" dirty="0">
                <a:solidFill>
                  <a:srgbClr val="000000"/>
                </a:solidFill>
                <a:latin typeface="Poppins Semi-Bold"/>
                <a:ea typeface="Poppins Semi-Bold"/>
                <a:cs typeface="Poppins Semi-Bold"/>
                <a:sym typeface="Poppins Semi-Bold"/>
              </a:rPr>
              <a:t>Aftuqa </a:t>
            </a:r>
            <a:r>
              <a:rPr lang="en-US" sz="3562" dirty="0" err="1">
                <a:solidFill>
                  <a:srgbClr val="000000"/>
                </a:solidFill>
                <a:latin typeface="Poppins Semi-Bold"/>
                <a:ea typeface="Poppins Semi-Bold"/>
                <a:cs typeface="Poppins Semi-Bold"/>
                <a:sym typeface="Poppins Semi-Bold"/>
              </a:rPr>
              <a:t>Sholikatur</a:t>
            </a:r>
            <a:r>
              <a:rPr lang="en-US" sz="3562" dirty="0">
                <a:solidFill>
                  <a:srgbClr val="000000"/>
                </a:solidFill>
                <a:latin typeface="Poppins Semi-Bold"/>
                <a:ea typeface="Poppins Semi-Bold"/>
                <a:cs typeface="Poppins Semi-Bold"/>
                <a:sym typeface="Poppins Semi-Bold"/>
              </a:rPr>
              <a:t> Rohmania, S.M., M.M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rot="-5400000" flipV="1">
            <a:off x="-972285" y="8073192"/>
            <a:ext cx="5145502" cy="3200931"/>
          </a:xfrm>
          <a:custGeom>
            <a:avLst/>
            <a:gdLst/>
            <a:ahLst/>
            <a:cxnLst/>
            <a:rect l="l" t="t" r="r" b="b"/>
            <a:pathLst>
              <a:path w="5145502" h="3200931">
                <a:moveTo>
                  <a:pt x="0" y="3200931"/>
                </a:moveTo>
                <a:lnTo>
                  <a:pt x="5145501" y="3200931"/>
                </a:lnTo>
                <a:lnTo>
                  <a:pt x="5145501" y="0"/>
                </a:lnTo>
                <a:lnTo>
                  <a:pt x="0" y="0"/>
                </a:lnTo>
                <a:lnTo>
                  <a:pt x="0" y="3200931"/>
                </a:lnTo>
                <a:close/>
              </a:path>
            </a:pathLst>
          </a:custGeom>
          <a:blipFill>
            <a:blip r:embed="rId2"/>
            <a:stretch>
              <a:fillRect/>
            </a:stretch>
          </a:blipFill>
        </p:spPr>
      </p:sp>
      <p:sp>
        <p:nvSpPr>
          <p:cNvPr id="3" name="Freeform 3"/>
          <p:cNvSpPr/>
          <p:nvPr/>
        </p:nvSpPr>
        <p:spPr>
          <a:xfrm rot="-5400000">
            <a:off x="14686549" y="7207077"/>
            <a:ext cx="5145502" cy="3200931"/>
          </a:xfrm>
          <a:custGeom>
            <a:avLst/>
            <a:gdLst/>
            <a:ahLst/>
            <a:cxnLst/>
            <a:rect l="l" t="t" r="r" b="b"/>
            <a:pathLst>
              <a:path w="5145502" h="3200931">
                <a:moveTo>
                  <a:pt x="0" y="0"/>
                </a:moveTo>
                <a:lnTo>
                  <a:pt x="5145502" y="0"/>
                </a:lnTo>
                <a:lnTo>
                  <a:pt x="5145502" y="3200931"/>
                </a:lnTo>
                <a:lnTo>
                  <a:pt x="0" y="3200931"/>
                </a:lnTo>
                <a:lnTo>
                  <a:pt x="0" y="0"/>
                </a:lnTo>
                <a:close/>
              </a:path>
            </a:pathLst>
          </a:custGeom>
          <a:blipFill>
            <a:blip r:embed="rId2"/>
            <a:stretch>
              <a:fillRect/>
            </a:stretch>
          </a:blipFill>
        </p:spPr>
      </p:sp>
      <p:sp>
        <p:nvSpPr>
          <p:cNvPr id="4" name="TextBox 4"/>
          <p:cNvSpPr txBox="1"/>
          <p:nvPr/>
        </p:nvSpPr>
        <p:spPr>
          <a:xfrm>
            <a:off x="1180678" y="1095375"/>
            <a:ext cx="9579383" cy="1864161"/>
          </a:xfrm>
          <a:prstGeom prst="rect">
            <a:avLst/>
          </a:prstGeom>
        </p:spPr>
        <p:txBody>
          <a:bodyPr lIns="0" tIns="0" rIns="0" bIns="0" rtlCol="0" anchor="t">
            <a:spAutoFit/>
          </a:bodyPr>
          <a:lstStyle/>
          <a:p>
            <a:pPr algn="l">
              <a:lnSpc>
                <a:spcPts val="7230"/>
              </a:lnSpc>
            </a:pPr>
            <a:r>
              <a:rPr lang="en-US" sz="6695" spc="-167" dirty="0">
                <a:solidFill>
                  <a:srgbClr val="112D4E"/>
                </a:solidFill>
                <a:latin typeface="Barlow Bold"/>
                <a:ea typeface="Barlow Bold"/>
                <a:cs typeface="Barlow Bold"/>
                <a:sym typeface="Barlow Bold"/>
              </a:rPr>
              <a:t>Sistem Informasi</a:t>
            </a:r>
          </a:p>
          <a:p>
            <a:pPr marL="0" lvl="0" indent="0" algn="l">
              <a:lnSpc>
                <a:spcPts val="7230"/>
              </a:lnSpc>
            </a:pPr>
            <a:r>
              <a:rPr lang="en-US" sz="6695" spc="-167" dirty="0" err="1">
                <a:solidFill>
                  <a:srgbClr val="112D4E"/>
                </a:solidFill>
                <a:latin typeface="Barlow Bold"/>
                <a:ea typeface="Barlow Bold"/>
                <a:cs typeface="Barlow Bold"/>
                <a:sym typeface="Barlow Bold"/>
              </a:rPr>
              <a:t>Strategis</a:t>
            </a:r>
            <a:endParaRPr lang="en-US" sz="6695" spc="-167" dirty="0">
              <a:solidFill>
                <a:srgbClr val="112D4E"/>
              </a:solidFill>
              <a:latin typeface="Barlow Bold"/>
              <a:ea typeface="Barlow Bold"/>
              <a:cs typeface="Barlow Bold"/>
              <a:sym typeface="Barlow Bold"/>
            </a:endParaRPr>
          </a:p>
        </p:txBody>
      </p:sp>
      <p:grpSp>
        <p:nvGrpSpPr>
          <p:cNvPr id="5" name="Group 5"/>
          <p:cNvGrpSpPr/>
          <p:nvPr/>
        </p:nvGrpSpPr>
        <p:grpSpPr>
          <a:xfrm>
            <a:off x="1600465" y="2612030"/>
            <a:ext cx="14547059" cy="5062939"/>
            <a:chOff x="0" y="0"/>
            <a:chExt cx="19396079" cy="6750585"/>
          </a:xfrm>
        </p:grpSpPr>
        <p:grpSp>
          <p:nvGrpSpPr>
            <p:cNvPr id="6" name="Group 6"/>
            <p:cNvGrpSpPr/>
            <p:nvPr/>
          </p:nvGrpSpPr>
          <p:grpSpPr>
            <a:xfrm>
              <a:off x="0" y="2355022"/>
              <a:ext cx="5633627" cy="3092519"/>
              <a:chOff x="0" y="0"/>
              <a:chExt cx="1213311" cy="666034"/>
            </a:xfrm>
          </p:grpSpPr>
          <p:sp>
            <p:nvSpPr>
              <p:cNvPr id="7" name="Freeform 7"/>
              <p:cNvSpPr/>
              <p:nvPr/>
            </p:nvSpPr>
            <p:spPr>
              <a:xfrm>
                <a:off x="0" y="0"/>
                <a:ext cx="1213311" cy="666034"/>
              </a:xfrm>
              <a:custGeom>
                <a:avLst/>
                <a:gdLst/>
                <a:ahLst/>
                <a:cxnLst/>
                <a:rect l="l" t="t" r="r" b="b"/>
                <a:pathLst>
                  <a:path w="1213311" h="666034">
                    <a:moveTo>
                      <a:pt x="85708" y="0"/>
                    </a:moveTo>
                    <a:lnTo>
                      <a:pt x="1127603" y="0"/>
                    </a:lnTo>
                    <a:cubicBezTo>
                      <a:pt x="1150334" y="0"/>
                      <a:pt x="1172135" y="9030"/>
                      <a:pt x="1188208" y="25103"/>
                    </a:cubicBezTo>
                    <a:cubicBezTo>
                      <a:pt x="1204281" y="41177"/>
                      <a:pt x="1213311" y="62977"/>
                      <a:pt x="1213311" y="85708"/>
                    </a:cubicBezTo>
                    <a:lnTo>
                      <a:pt x="1213311" y="580326"/>
                    </a:lnTo>
                    <a:cubicBezTo>
                      <a:pt x="1213311" y="603057"/>
                      <a:pt x="1204281" y="624857"/>
                      <a:pt x="1188208" y="640931"/>
                    </a:cubicBezTo>
                    <a:cubicBezTo>
                      <a:pt x="1172135" y="657004"/>
                      <a:pt x="1150334" y="666034"/>
                      <a:pt x="1127603" y="666034"/>
                    </a:cubicBezTo>
                    <a:lnTo>
                      <a:pt x="85708" y="666034"/>
                    </a:lnTo>
                    <a:cubicBezTo>
                      <a:pt x="62977" y="666034"/>
                      <a:pt x="41177" y="657004"/>
                      <a:pt x="25103" y="640931"/>
                    </a:cubicBezTo>
                    <a:cubicBezTo>
                      <a:pt x="9030" y="624857"/>
                      <a:pt x="0" y="603057"/>
                      <a:pt x="0" y="580326"/>
                    </a:cubicBezTo>
                    <a:lnTo>
                      <a:pt x="0" y="85708"/>
                    </a:lnTo>
                    <a:cubicBezTo>
                      <a:pt x="0" y="62977"/>
                      <a:pt x="9030" y="41177"/>
                      <a:pt x="25103" y="25103"/>
                    </a:cubicBezTo>
                    <a:cubicBezTo>
                      <a:pt x="41177" y="9030"/>
                      <a:pt x="62977" y="0"/>
                      <a:pt x="85708" y="0"/>
                    </a:cubicBezTo>
                    <a:close/>
                  </a:path>
                </a:pathLst>
              </a:custGeom>
              <a:gradFill rotWithShape="1">
                <a:gsLst>
                  <a:gs pos="0">
                    <a:srgbClr val="112D4E">
                      <a:alpha val="100000"/>
                    </a:srgbClr>
                  </a:gs>
                  <a:gs pos="100000">
                    <a:srgbClr val="255389">
                      <a:alpha val="100000"/>
                    </a:srgbClr>
                  </a:gs>
                </a:gsLst>
                <a:lin ang="5400000"/>
              </a:gradFill>
            </p:spPr>
          </p:sp>
          <p:sp>
            <p:nvSpPr>
              <p:cNvPr id="8" name="TextBox 8"/>
              <p:cNvSpPr txBox="1"/>
              <p:nvPr/>
            </p:nvSpPr>
            <p:spPr>
              <a:xfrm>
                <a:off x="0" y="-38100"/>
                <a:ext cx="1213311" cy="704134"/>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8248292" y="0"/>
              <a:ext cx="10775564" cy="1998050"/>
              <a:chOff x="0" y="0"/>
              <a:chExt cx="2320727" cy="430319"/>
            </a:xfrm>
          </p:grpSpPr>
          <p:sp>
            <p:nvSpPr>
              <p:cNvPr id="10" name="Freeform 10"/>
              <p:cNvSpPr/>
              <p:nvPr/>
            </p:nvSpPr>
            <p:spPr>
              <a:xfrm>
                <a:off x="0" y="0"/>
                <a:ext cx="2320727" cy="430319"/>
              </a:xfrm>
              <a:custGeom>
                <a:avLst/>
                <a:gdLst/>
                <a:ahLst/>
                <a:cxnLst/>
                <a:rect l="l" t="t" r="r" b="b"/>
                <a:pathLst>
                  <a:path w="2320727" h="430319">
                    <a:moveTo>
                      <a:pt x="44809" y="0"/>
                    </a:moveTo>
                    <a:lnTo>
                      <a:pt x="2275918" y="0"/>
                    </a:lnTo>
                    <a:cubicBezTo>
                      <a:pt x="2287802" y="0"/>
                      <a:pt x="2299199" y="4721"/>
                      <a:pt x="2307603" y="13124"/>
                    </a:cubicBezTo>
                    <a:cubicBezTo>
                      <a:pt x="2316006" y="21528"/>
                      <a:pt x="2320727" y="32925"/>
                      <a:pt x="2320727" y="44809"/>
                    </a:cubicBezTo>
                    <a:lnTo>
                      <a:pt x="2320727" y="385510"/>
                    </a:lnTo>
                    <a:cubicBezTo>
                      <a:pt x="2320727" y="397394"/>
                      <a:pt x="2316006" y="408791"/>
                      <a:pt x="2307603" y="417195"/>
                    </a:cubicBezTo>
                    <a:cubicBezTo>
                      <a:pt x="2299199" y="425598"/>
                      <a:pt x="2287802" y="430319"/>
                      <a:pt x="2275918" y="430319"/>
                    </a:cubicBezTo>
                    <a:lnTo>
                      <a:pt x="44809" y="430319"/>
                    </a:lnTo>
                    <a:cubicBezTo>
                      <a:pt x="32925" y="430319"/>
                      <a:pt x="21528" y="425598"/>
                      <a:pt x="13124" y="417195"/>
                    </a:cubicBezTo>
                    <a:cubicBezTo>
                      <a:pt x="4721" y="408791"/>
                      <a:pt x="0" y="397394"/>
                      <a:pt x="0" y="385510"/>
                    </a:cubicBezTo>
                    <a:lnTo>
                      <a:pt x="0" y="44809"/>
                    </a:lnTo>
                    <a:cubicBezTo>
                      <a:pt x="0" y="32925"/>
                      <a:pt x="4721" y="21528"/>
                      <a:pt x="13124" y="13124"/>
                    </a:cubicBezTo>
                    <a:cubicBezTo>
                      <a:pt x="21528" y="4721"/>
                      <a:pt x="32925" y="0"/>
                      <a:pt x="44809" y="0"/>
                    </a:cubicBezTo>
                    <a:close/>
                  </a:path>
                </a:pathLst>
              </a:custGeom>
              <a:gradFill rotWithShape="1">
                <a:gsLst>
                  <a:gs pos="0">
                    <a:srgbClr val="FFB613">
                      <a:alpha val="100000"/>
                    </a:srgbClr>
                  </a:gs>
                  <a:gs pos="100000">
                    <a:srgbClr val="FFE42F">
                      <a:alpha val="100000"/>
                    </a:srgbClr>
                  </a:gs>
                </a:gsLst>
                <a:lin ang="5400000"/>
              </a:gradFill>
            </p:spPr>
          </p:sp>
          <p:sp>
            <p:nvSpPr>
              <p:cNvPr id="11" name="TextBox 11"/>
              <p:cNvSpPr txBox="1"/>
              <p:nvPr/>
            </p:nvSpPr>
            <p:spPr>
              <a:xfrm>
                <a:off x="0" y="-38100"/>
                <a:ext cx="2320727" cy="468419"/>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8372711" y="2355022"/>
              <a:ext cx="10775564" cy="1998050"/>
              <a:chOff x="0" y="0"/>
              <a:chExt cx="2320727" cy="430319"/>
            </a:xfrm>
          </p:grpSpPr>
          <p:sp>
            <p:nvSpPr>
              <p:cNvPr id="13" name="Freeform 13"/>
              <p:cNvSpPr/>
              <p:nvPr/>
            </p:nvSpPr>
            <p:spPr>
              <a:xfrm>
                <a:off x="0" y="0"/>
                <a:ext cx="2320727" cy="430319"/>
              </a:xfrm>
              <a:custGeom>
                <a:avLst/>
                <a:gdLst/>
                <a:ahLst/>
                <a:cxnLst/>
                <a:rect l="l" t="t" r="r" b="b"/>
                <a:pathLst>
                  <a:path w="2320727" h="430319">
                    <a:moveTo>
                      <a:pt x="44809" y="0"/>
                    </a:moveTo>
                    <a:lnTo>
                      <a:pt x="2275918" y="0"/>
                    </a:lnTo>
                    <a:cubicBezTo>
                      <a:pt x="2287802" y="0"/>
                      <a:pt x="2299199" y="4721"/>
                      <a:pt x="2307603" y="13124"/>
                    </a:cubicBezTo>
                    <a:cubicBezTo>
                      <a:pt x="2316006" y="21528"/>
                      <a:pt x="2320727" y="32925"/>
                      <a:pt x="2320727" y="44809"/>
                    </a:cubicBezTo>
                    <a:lnTo>
                      <a:pt x="2320727" y="385510"/>
                    </a:lnTo>
                    <a:cubicBezTo>
                      <a:pt x="2320727" y="397394"/>
                      <a:pt x="2316006" y="408791"/>
                      <a:pt x="2307603" y="417195"/>
                    </a:cubicBezTo>
                    <a:cubicBezTo>
                      <a:pt x="2299199" y="425598"/>
                      <a:pt x="2287802" y="430319"/>
                      <a:pt x="2275918" y="430319"/>
                    </a:cubicBezTo>
                    <a:lnTo>
                      <a:pt x="44809" y="430319"/>
                    </a:lnTo>
                    <a:cubicBezTo>
                      <a:pt x="32925" y="430319"/>
                      <a:pt x="21528" y="425598"/>
                      <a:pt x="13124" y="417195"/>
                    </a:cubicBezTo>
                    <a:cubicBezTo>
                      <a:pt x="4721" y="408791"/>
                      <a:pt x="0" y="397394"/>
                      <a:pt x="0" y="385510"/>
                    </a:cubicBezTo>
                    <a:lnTo>
                      <a:pt x="0" y="44809"/>
                    </a:lnTo>
                    <a:cubicBezTo>
                      <a:pt x="0" y="32925"/>
                      <a:pt x="4721" y="21528"/>
                      <a:pt x="13124" y="13124"/>
                    </a:cubicBezTo>
                    <a:cubicBezTo>
                      <a:pt x="21528" y="4721"/>
                      <a:pt x="32925" y="0"/>
                      <a:pt x="44809" y="0"/>
                    </a:cubicBezTo>
                    <a:close/>
                  </a:path>
                </a:pathLst>
              </a:custGeom>
              <a:gradFill rotWithShape="1">
                <a:gsLst>
                  <a:gs pos="0">
                    <a:srgbClr val="FFB613">
                      <a:alpha val="100000"/>
                    </a:srgbClr>
                  </a:gs>
                  <a:gs pos="100000">
                    <a:srgbClr val="FFE42F">
                      <a:alpha val="100000"/>
                    </a:srgbClr>
                  </a:gs>
                </a:gsLst>
                <a:lin ang="5400000"/>
              </a:gradFill>
            </p:spPr>
          </p:sp>
          <p:sp>
            <p:nvSpPr>
              <p:cNvPr id="14" name="TextBox 14"/>
              <p:cNvSpPr txBox="1"/>
              <p:nvPr/>
            </p:nvSpPr>
            <p:spPr>
              <a:xfrm>
                <a:off x="0" y="-38100"/>
                <a:ext cx="2320727" cy="468419"/>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8620515" y="4752535"/>
              <a:ext cx="10775564" cy="1998050"/>
              <a:chOff x="0" y="0"/>
              <a:chExt cx="2320727" cy="430319"/>
            </a:xfrm>
          </p:grpSpPr>
          <p:sp>
            <p:nvSpPr>
              <p:cNvPr id="16" name="Freeform 16"/>
              <p:cNvSpPr/>
              <p:nvPr/>
            </p:nvSpPr>
            <p:spPr>
              <a:xfrm>
                <a:off x="0" y="0"/>
                <a:ext cx="2320727" cy="430319"/>
              </a:xfrm>
              <a:custGeom>
                <a:avLst/>
                <a:gdLst/>
                <a:ahLst/>
                <a:cxnLst/>
                <a:rect l="l" t="t" r="r" b="b"/>
                <a:pathLst>
                  <a:path w="2320727" h="430319">
                    <a:moveTo>
                      <a:pt x="44809" y="0"/>
                    </a:moveTo>
                    <a:lnTo>
                      <a:pt x="2275918" y="0"/>
                    </a:lnTo>
                    <a:cubicBezTo>
                      <a:pt x="2287802" y="0"/>
                      <a:pt x="2299199" y="4721"/>
                      <a:pt x="2307603" y="13124"/>
                    </a:cubicBezTo>
                    <a:cubicBezTo>
                      <a:pt x="2316006" y="21528"/>
                      <a:pt x="2320727" y="32925"/>
                      <a:pt x="2320727" y="44809"/>
                    </a:cubicBezTo>
                    <a:lnTo>
                      <a:pt x="2320727" y="385510"/>
                    </a:lnTo>
                    <a:cubicBezTo>
                      <a:pt x="2320727" y="397394"/>
                      <a:pt x="2316006" y="408791"/>
                      <a:pt x="2307603" y="417195"/>
                    </a:cubicBezTo>
                    <a:cubicBezTo>
                      <a:pt x="2299199" y="425598"/>
                      <a:pt x="2287802" y="430319"/>
                      <a:pt x="2275918" y="430319"/>
                    </a:cubicBezTo>
                    <a:lnTo>
                      <a:pt x="44809" y="430319"/>
                    </a:lnTo>
                    <a:cubicBezTo>
                      <a:pt x="32925" y="430319"/>
                      <a:pt x="21528" y="425598"/>
                      <a:pt x="13124" y="417195"/>
                    </a:cubicBezTo>
                    <a:cubicBezTo>
                      <a:pt x="4721" y="408791"/>
                      <a:pt x="0" y="397394"/>
                      <a:pt x="0" y="385510"/>
                    </a:cubicBezTo>
                    <a:lnTo>
                      <a:pt x="0" y="44809"/>
                    </a:lnTo>
                    <a:cubicBezTo>
                      <a:pt x="0" y="32925"/>
                      <a:pt x="4721" y="21528"/>
                      <a:pt x="13124" y="13124"/>
                    </a:cubicBezTo>
                    <a:cubicBezTo>
                      <a:pt x="21528" y="4721"/>
                      <a:pt x="32925" y="0"/>
                      <a:pt x="44809" y="0"/>
                    </a:cubicBezTo>
                    <a:close/>
                  </a:path>
                </a:pathLst>
              </a:custGeom>
              <a:gradFill rotWithShape="1">
                <a:gsLst>
                  <a:gs pos="0">
                    <a:srgbClr val="FFB613">
                      <a:alpha val="100000"/>
                    </a:srgbClr>
                  </a:gs>
                  <a:gs pos="100000">
                    <a:srgbClr val="FFE42F">
                      <a:alpha val="100000"/>
                    </a:srgbClr>
                  </a:gs>
                </a:gsLst>
                <a:lin ang="5400000"/>
              </a:gradFill>
            </p:spPr>
          </p:sp>
          <p:sp>
            <p:nvSpPr>
              <p:cNvPr id="17" name="TextBox 17"/>
              <p:cNvSpPr txBox="1"/>
              <p:nvPr/>
            </p:nvSpPr>
            <p:spPr>
              <a:xfrm>
                <a:off x="0" y="-38100"/>
                <a:ext cx="2320727" cy="468419"/>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182523" y="2984499"/>
              <a:ext cx="5268581" cy="1552093"/>
            </a:xfrm>
            <a:prstGeom prst="rect">
              <a:avLst/>
            </a:prstGeom>
          </p:spPr>
          <p:txBody>
            <a:bodyPr lIns="0" tIns="0" rIns="0" bIns="0" rtlCol="0" anchor="t">
              <a:spAutoFit/>
            </a:bodyPr>
            <a:lstStyle/>
            <a:p>
              <a:pPr marL="458154" lvl="1" indent="-229077" algn="l">
                <a:lnSpc>
                  <a:spcPts val="2291"/>
                </a:lnSpc>
                <a:buFont typeface="Arial"/>
                <a:buChar char="•"/>
              </a:pPr>
              <a:r>
                <a:rPr lang="en-US" sz="2122" spc="-53">
                  <a:solidFill>
                    <a:srgbClr val="FFFFFF"/>
                  </a:solidFill>
                  <a:latin typeface="Barlow Bold"/>
                  <a:ea typeface="Barlow Bold"/>
                  <a:cs typeface="Barlow Bold"/>
                  <a:sym typeface="Barlow Bold"/>
                </a:rPr>
                <a:t>Executive Information System</a:t>
              </a:r>
            </a:p>
            <a:p>
              <a:pPr marL="458154" lvl="1" indent="-229077" algn="l">
                <a:lnSpc>
                  <a:spcPts val="2291"/>
                </a:lnSpc>
                <a:buFont typeface="Arial"/>
                <a:buChar char="•"/>
              </a:pPr>
              <a:r>
                <a:rPr lang="en-US" sz="2122" spc="-53">
                  <a:solidFill>
                    <a:srgbClr val="FFFFFF"/>
                  </a:solidFill>
                  <a:latin typeface="Barlow"/>
                  <a:ea typeface="Barlow"/>
                  <a:cs typeface="Barlow"/>
                  <a:sym typeface="Barlow"/>
                </a:rPr>
                <a:t>Decision Support System</a:t>
              </a:r>
            </a:p>
            <a:p>
              <a:pPr marL="458154" lvl="1" indent="-229077" algn="l">
                <a:lnSpc>
                  <a:spcPts val="2291"/>
                </a:lnSpc>
                <a:buFont typeface="Arial"/>
                <a:buChar char="•"/>
              </a:pPr>
              <a:r>
                <a:rPr lang="en-US" sz="2122" spc="-53">
                  <a:solidFill>
                    <a:srgbClr val="FFFFFF"/>
                  </a:solidFill>
                  <a:latin typeface="Barlow"/>
                  <a:ea typeface="Barlow"/>
                  <a:cs typeface="Barlow"/>
                  <a:sym typeface="Barlow"/>
                </a:rPr>
                <a:t>Transaction Processing System</a:t>
              </a:r>
            </a:p>
            <a:p>
              <a:pPr marL="0" lvl="0" indent="0" algn="ctr">
                <a:lnSpc>
                  <a:spcPts val="2291"/>
                </a:lnSpc>
              </a:pPr>
              <a:endParaRPr lang="en-US" sz="2122" spc="-53">
                <a:solidFill>
                  <a:srgbClr val="FFFFFF"/>
                </a:solidFill>
                <a:latin typeface="Barlow"/>
                <a:ea typeface="Barlow"/>
                <a:cs typeface="Barlow"/>
                <a:sym typeface="Barlow"/>
              </a:endParaRPr>
            </a:p>
          </p:txBody>
        </p:sp>
        <p:sp>
          <p:nvSpPr>
            <p:cNvPr id="19" name="TextBox 19"/>
            <p:cNvSpPr txBox="1"/>
            <p:nvPr/>
          </p:nvSpPr>
          <p:spPr>
            <a:xfrm>
              <a:off x="8847669" y="406895"/>
              <a:ext cx="7973776" cy="1552093"/>
            </a:xfrm>
            <a:prstGeom prst="rect">
              <a:avLst/>
            </a:prstGeom>
          </p:spPr>
          <p:txBody>
            <a:bodyPr lIns="0" tIns="0" rIns="0" bIns="0" rtlCol="0" anchor="t">
              <a:spAutoFit/>
            </a:bodyPr>
            <a:lstStyle/>
            <a:p>
              <a:pPr algn="l">
                <a:lnSpc>
                  <a:spcPts val="2291"/>
                </a:lnSpc>
              </a:pPr>
              <a:r>
                <a:rPr lang="en-US" sz="2122" spc="-53">
                  <a:solidFill>
                    <a:srgbClr val="000000"/>
                  </a:solidFill>
                  <a:latin typeface="Barlow"/>
                  <a:ea typeface="Barlow"/>
                  <a:cs typeface="Barlow"/>
                  <a:sym typeface="Barlow"/>
                </a:rPr>
                <a:t>Kebutuhan akan informasi yang strategis yang merupakan wewenang dari para senior manajer atau para eksekutif</a:t>
              </a:r>
            </a:p>
            <a:p>
              <a:pPr marL="0" lvl="0" indent="0" algn="ctr">
                <a:lnSpc>
                  <a:spcPts val="2291"/>
                </a:lnSpc>
              </a:pPr>
              <a:endParaRPr lang="en-US" sz="2122" spc="-53">
                <a:solidFill>
                  <a:srgbClr val="000000"/>
                </a:solidFill>
                <a:latin typeface="Barlow"/>
                <a:ea typeface="Barlow"/>
                <a:cs typeface="Barlow"/>
                <a:sym typeface="Barlow"/>
              </a:endParaRPr>
            </a:p>
          </p:txBody>
        </p:sp>
        <p:sp>
          <p:nvSpPr>
            <p:cNvPr id="20" name="TextBox 20"/>
            <p:cNvSpPr txBox="1"/>
            <p:nvPr/>
          </p:nvSpPr>
          <p:spPr>
            <a:xfrm>
              <a:off x="8620515" y="2984499"/>
              <a:ext cx="7973776" cy="783319"/>
            </a:xfrm>
            <a:prstGeom prst="rect">
              <a:avLst/>
            </a:prstGeom>
          </p:spPr>
          <p:txBody>
            <a:bodyPr lIns="0" tIns="0" rIns="0" bIns="0" rtlCol="0" anchor="t">
              <a:spAutoFit/>
            </a:bodyPr>
            <a:lstStyle/>
            <a:p>
              <a:pPr marL="0" lvl="0" indent="0" algn="ctr">
                <a:lnSpc>
                  <a:spcPts val="2291"/>
                </a:lnSpc>
              </a:pPr>
              <a:r>
                <a:rPr lang="en-US" sz="2122" spc="-53">
                  <a:solidFill>
                    <a:srgbClr val="112D4E"/>
                  </a:solidFill>
                  <a:latin typeface="Barlow"/>
                  <a:ea typeface="Barlow"/>
                  <a:cs typeface="Barlow"/>
                  <a:sym typeface="Barlow"/>
                </a:rPr>
                <a:t>Bertanggung jawab untuk melakukan implementasi perencanaan yang sudah ditetapkan oleh eksekutif</a:t>
              </a:r>
            </a:p>
          </p:txBody>
        </p:sp>
        <p:sp>
          <p:nvSpPr>
            <p:cNvPr id="21" name="TextBox 21"/>
            <p:cNvSpPr txBox="1"/>
            <p:nvPr/>
          </p:nvSpPr>
          <p:spPr>
            <a:xfrm>
              <a:off x="9116640" y="5181994"/>
              <a:ext cx="7973776" cy="1167707"/>
            </a:xfrm>
            <a:prstGeom prst="rect">
              <a:avLst/>
            </a:prstGeom>
          </p:spPr>
          <p:txBody>
            <a:bodyPr lIns="0" tIns="0" rIns="0" bIns="0" rtlCol="0" anchor="t">
              <a:spAutoFit/>
            </a:bodyPr>
            <a:lstStyle/>
            <a:p>
              <a:pPr marL="0" lvl="0" indent="0" algn="l">
                <a:lnSpc>
                  <a:spcPts val="2291"/>
                </a:lnSpc>
              </a:pPr>
              <a:r>
                <a:rPr lang="en-US" sz="2122" spc="-53">
                  <a:solidFill>
                    <a:srgbClr val="112D4E"/>
                  </a:solidFill>
                  <a:latin typeface="Barlow"/>
                  <a:ea typeface="Barlow"/>
                  <a:cs typeface="Barlow"/>
                  <a:sym typeface="Barlow"/>
                </a:rPr>
                <a:t>melakukan fungsi dan monitoring setiap kegiatan perusahaan, tanggung jawab yang dilakukan ialah transaksi harian</a:t>
              </a:r>
            </a:p>
          </p:txBody>
        </p:sp>
        <p:sp>
          <p:nvSpPr>
            <p:cNvPr id="22" name="AutoShape 22"/>
            <p:cNvSpPr/>
            <p:nvPr/>
          </p:nvSpPr>
          <p:spPr>
            <a:xfrm flipV="1">
              <a:off x="5633627" y="3694778"/>
              <a:ext cx="2744529" cy="103252"/>
            </a:xfrm>
            <a:prstGeom prst="line">
              <a:avLst/>
            </a:prstGeom>
            <a:ln w="46592" cap="flat">
              <a:solidFill>
                <a:srgbClr val="000000"/>
              </a:solidFill>
              <a:prstDash val="solid"/>
              <a:headEnd type="none" w="sm" len="sm"/>
              <a:tailEnd type="arrow" w="med" len="sm"/>
            </a:ln>
          </p:spPr>
        </p:sp>
        <p:sp>
          <p:nvSpPr>
            <p:cNvPr id="23" name="AutoShape 23"/>
            <p:cNvSpPr/>
            <p:nvPr/>
          </p:nvSpPr>
          <p:spPr>
            <a:xfrm>
              <a:off x="5633627" y="3841227"/>
              <a:ext cx="2986888" cy="1910334"/>
            </a:xfrm>
            <a:prstGeom prst="line">
              <a:avLst/>
            </a:prstGeom>
            <a:ln w="46592" cap="flat">
              <a:solidFill>
                <a:srgbClr val="000000"/>
              </a:solidFill>
              <a:prstDash val="solid"/>
              <a:headEnd type="none" w="sm" len="sm"/>
              <a:tailEnd type="arrow" w="med" len="sm"/>
            </a:ln>
          </p:spPr>
        </p:sp>
        <p:sp>
          <p:nvSpPr>
            <p:cNvPr id="24" name="AutoShape 24"/>
            <p:cNvSpPr/>
            <p:nvPr/>
          </p:nvSpPr>
          <p:spPr>
            <a:xfrm flipV="1">
              <a:off x="5572192" y="999025"/>
              <a:ext cx="2676100" cy="2760116"/>
            </a:xfrm>
            <a:prstGeom prst="line">
              <a:avLst/>
            </a:prstGeom>
            <a:ln w="46592" cap="flat">
              <a:solidFill>
                <a:srgbClr val="000000"/>
              </a:solidFill>
              <a:prstDash val="solid"/>
              <a:headEnd type="none" w="sm" len="sm"/>
              <a:tailEnd type="arrow" w="med" len="sm"/>
            </a:ln>
          </p:spPr>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3368901" y="-661442"/>
            <a:ext cx="11627237" cy="11197896"/>
            <a:chOff x="0" y="0"/>
            <a:chExt cx="924493" cy="890355"/>
          </a:xfrm>
        </p:grpSpPr>
        <p:sp>
          <p:nvSpPr>
            <p:cNvPr id="3" name="Freeform 3"/>
            <p:cNvSpPr/>
            <p:nvPr/>
          </p:nvSpPr>
          <p:spPr>
            <a:xfrm>
              <a:off x="5952" y="0"/>
              <a:ext cx="912589" cy="890355"/>
            </a:xfrm>
            <a:custGeom>
              <a:avLst/>
              <a:gdLst/>
              <a:ahLst/>
              <a:cxnLst/>
              <a:rect l="l" t="t" r="r" b="b"/>
              <a:pathLst>
                <a:path w="912589" h="890355">
                  <a:moveTo>
                    <a:pt x="902228" y="480916"/>
                  </a:moveTo>
                  <a:lnTo>
                    <a:pt x="731653" y="854617"/>
                  </a:lnTo>
                  <a:cubicBezTo>
                    <a:pt x="721716" y="876388"/>
                    <a:pt x="699987" y="890355"/>
                    <a:pt x="676056" y="890355"/>
                  </a:cubicBezTo>
                  <a:lnTo>
                    <a:pt x="236533" y="890355"/>
                  </a:lnTo>
                  <a:cubicBezTo>
                    <a:pt x="212602" y="890355"/>
                    <a:pt x="190873" y="876388"/>
                    <a:pt x="180936" y="854617"/>
                  </a:cubicBezTo>
                  <a:lnTo>
                    <a:pt x="10360" y="480916"/>
                  </a:lnTo>
                  <a:cubicBezTo>
                    <a:pt x="0" y="458217"/>
                    <a:pt x="0" y="432139"/>
                    <a:pt x="10360" y="409440"/>
                  </a:cubicBezTo>
                  <a:lnTo>
                    <a:pt x="180936" y="35738"/>
                  </a:lnTo>
                  <a:cubicBezTo>
                    <a:pt x="190873" y="13968"/>
                    <a:pt x="212602" y="0"/>
                    <a:pt x="236533" y="0"/>
                  </a:cubicBezTo>
                  <a:lnTo>
                    <a:pt x="676056" y="0"/>
                  </a:lnTo>
                  <a:cubicBezTo>
                    <a:pt x="699987" y="0"/>
                    <a:pt x="721716" y="13968"/>
                    <a:pt x="731653" y="35738"/>
                  </a:cubicBezTo>
                  <a:lnTo>
                    <a:pt x="902228" y="409440"/>
                  </a:lnTo>
                  <a:cubicBezTo>
                    <a:pt x="912589" y="432139"/>
                    <a:pt x="912589" y="458217"/>
                    <a:pt x="902228" y="480916"/>
                  </a:cubicBezTo>
                  <a:close/>
                </a:path>
              </a:pathLst>
            </a:custGeom>
            <a:gradFill rotWithShape="1">
              <a:gsLst>
                <a:gs pos="0">
                  <a:srgbClr val="FFB613">
                    <a:alpha val="100000"/>
                  </a:srgbClr>
                </a:gs>
                <a:gs pos="100000">
                  <a:srgbClr val="FFE42F">
                    <a:alpha val="100000"/>
                  </a:srgbClr>
                </a:gs>
              </a:gsLst>
              <a:lin ang="5400000"/>
            </a:gradFill>
            <a:ln cap="rnd">
              <a:noFill/>
              <a:prstDash val="solid"/>
              <a:round/>
            </a:ln>
          </p:spPr>
        </p:sp>
        <p:sp>
          <p:nvSpPr>
            <p:cNvPr id="4" name="TextBox 4"/>
            <p:cNvSpPr txBox="1"/>
            <p:nvPr/>
          </p:nvSpPr>
          <p:spPr>
            <a:xfrm>
              <a:off x="114300" y="-38100"/>
              <a:ext cx="695893" cy="928455"/>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flipH="1" flipV="1">
            <a:off x="9519338" y="2030213"/>
            <a:ext cx="9525" cy="5745225"/>
          </a:xfrm>
          <a:prstGeom prst="line">
            <a:avLst/>
          </a:prstGeom>
          <a:ln w="19050" cap="flat">
            <a:solidFill>
              <a:srgbClr val="44A9EF"/>
            </a:solidFill>
            <a:prstDash val="solid"/>
            <a:headEnd type="none" w="sm" len="sm"/>
            <a:tailEnd type="none" w="sm" len="sm"/>
          </a:ln>
        </p:spPr>
      </p:sp>
      <p:grpSp>
        <p:nvGrpSpPr>
          <p:cNvPr id="6" name="Group 6"/>
          <p:cNvGrpSpPr/>
          <p:nvPr/>
        </p:nvGrpSpPr>
        <p:grpSpPr>
          <a:xfrm>
            <a:off x="8896350" y="1136425"/>
            <a:ext cx="1188826" cy="1021647"/>
            <a:chOff x="0" y="0"/>
            <a:chExt cx="812800" cy="698500"/>
          </a:xfrm>
        </p:grpSpPr>
        <p:sp>
          <p:nvSpPr>
            <p:cNvPr id="7" name="Freeform 7"/>
            <p:cNvSpPr/>
            <p:nvPr/>
          </p:nvSpPr>
          <p:spPr>
            <a:xfrm>
              <a:off x="8754" y="0"/>
              <a:ext cx="795293" cy="698500"/>
            </a:xfrm>
            <a:custGeom>
              <a:avLst/>
              <a:gdLst/>
              <a:ahLst/>
              <a:cxnLst/>
              <a:rect l="l" t="t" r="r" b="b"/>
              <a:pathLst>
                <a:path w="795293" h="698500">
                  <a:moveTo>
                    <a:pt x="781121" y="388652"/>
                  </a:moveTo>
                  <a:lnTo>
                    <a:pt x="623771" y="659098"/>
                  </a:lnTo>
                  <a:cubicBezTo>
                    <a:pt x="609578" y="683493"/>
                    <a:pt x="583483" y="698500"/>
                    <a:pt x="555260" y="698500"/>
                  </a:cubicBezTo>
                  <a:lnTo>
                    <a:pt x="240032" y="698500"/>
                  </a:lnTo>
                  <a:cubicBezTo>
                    <a:pt x="211809" y="698500"/>
                    <a:pt x="185714" y="683493"/>
                    <a:pt x="171521" y="659098"/>
                  </a:cubicBezTo>
                  <a:lnTo>
                    <a:pt x="14171" y="388652"/>
                  </a:lnTo>
                  <a:cubicBezTo>
                    <a:pt x="0" y="364295"/>
                    <a:pt x="0" y="334205"/>
                    <a:pt x="14171" y="309848"/>
                  </a:cubicBezTo>
                  <a:lnTo>
                    <a:pt x="171521" y="39402"/>
                  </a:lnTo>
                  <a:cubicBezTo>
                    <a:pt x="185714" y="15007"/>
                    <a:pt x="211809" y="0"/>
                    <a:pt x="240032" y="0"/>
                  </a:cubicBezTo>
                  <a:lnTo>
                    <a:pt x="555260" y="0"/>
                  </a:lnTo>
                  <a:cubicBezTo>
                    <a:pt x="583483" y="0"/>
                    <a:pt x="609578" y="15007"/>
                    <a:pt x="623771" y="39402"/>
                  </a:cubicBezTo>
                  <a:lnTo>
                    <a:pt x="781121" y="309848"/>
                  </a:lnTo>
                  <a:cubicBezTo>
                    <a:pt x="795292" y="334205"/>
                    <a:pt x="795292" y="364295"/>
                    <a:pt x="781121" y="388652"/>
                  </a:cubicBezTo>
                  <a:close/>
                </a:path>
              </a:pathLst>
            </a:custGeom>
            <a:gradFill rotWithShape="1">
              <a:gsLst>
                <a:gs pos="0">
                  <a:srgbClr val="51AFFF">
                    <a:alpha val="100000"/>
                  </a:srgbClr>
                </a:gs>
                <a:gs pos="100000">
                  <a:srgbClr val="3183ED">
                    <a:alpha val="100000"/>
                  </a:srgbClr>
                </a:gs>
              </a:gsLst>
              <a:path path="circle">
                <a:fillToRect l="50000" t="50000" r="50000" b="50000"/>
              </a:path>
            </a:gradFill>
          </p:spPr>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8896350" y="2816399"/>
            <a:ext cx="1188826" cy="1021647"/>
            <a:chOff x="0" y="0"/>
            <a:chExt cx="812800" cy="698500"/>
          </a:xfrm>
        </p:grpSpPr>
        <p:sp>
          <p:nvSpPr>
            <p:cNvPr id="10" name="Freeform 10"/>
            <p:cNvSpPr/>
            <p:nvPr/>
          </p:nvSpPr>
          <p:spPr>
            <a:xfrm>
              <a:off x="8754" y="0"/>
              <a:ext cx="795293" cy="698500"/>
            </a:xfrm>
            <a:custGeom>
              <a:avLst/>
              <a:gdLst/>
              <a:ahLst/>
              <a:cxnLst/>
              <a:rect l="l" t="t" r="r" b="b"/>
              <a:pathLst>
                <a:path w="795293" h="698500">
                  <a:moveTo>
                    <a:pt x="781121" y="388652"/>
                  </a:moveTo>
                  <a:lnTo>
                    <a:pt x="623771" y="659098"/>
                  </a:lnTo>
                  <a:cubicBezTo>
                    <a:pt x="609578" y="683493"/>
                    <a:pt x="583483" y="698500"/>
                    <a:pt x="555260" y="698500"/>
                  </a:cubicBezTo>
                  <a:lnTo>
                    <a:pt x="240032" y="698500"/>
                  </a:lnTo>
                  <a:cubicBezTo>
                    <a:pt x="211809" y="698500"/>
                    <a:pt x="185714" y="683493"/>
                    <a:pt x="171521" y="659098"/>
                  </a:cubicBezTo>
                  <a:lnTo>
                    <a:pt x="14171" y="388652"/>
                  </a:lnTo>
                  <a:cubicBezTo>
                    <a:pt x="0" y="364295"/>
                    <a:pt x="0" y="334205"/>
                    <a:pt x="14171" y="309848"/>
                  </a:cubicBezTo>
                  <a:lnTo>
                    <a:pt x="171521" y="39402"/>
                  </a:lnTo>
                  <a:cubicBezTo>
                    <a:pt x="185714" y="15007"/>
                    <a:pt x="211809" y="0"/>
                    <a:pt x="240032" y="0"/>
                  </a:cubicBezTo>
                  <a:lnTo>
                    <a:pt x="555260" y="0"/>
                  </a:lnTo>
                  <a:cubicBezTo>
                    <a:pt x="583483" y="0"/>
                    <a:pt x="609578" y="15007"/>
                    <a:pt x="623771" y="39402"/>
                  </a:cubicBezTo>
                  <a:lnTo>
                    <a:pt x="781121" y="309848"/>
                  </a:lnTo>
                  <a:cubicBezTo>
                    <a:pt x="795292" y="334205"/>
                    <a:pt x="795292" y="364295"/>
                    <a:pt x="781121" y="388652"/>
                  </a:cubicBezTo>
                  <a:close/>
                </a:path>
              </a:pathLst>
            </a:custGeom>
            <a:gradFill rotWithShape="1">
              <a:gsLst>
                <a:gs pos="0">
                  <a:srgbClr val="51AFFF">
                    <a:alpha val="100000"/>
                  </a:srgbClr>
                </a:gs>
                <a:gs pos="100000">
                  <a:srgbClr val="3183ED">
                    <a:alpha val="100000"/>
                  </a:srgbClr>
                </a:gs>
              </a:gsLst>
              <a:path path="circle">
                <a:fillToRect l="50000" t="50000" r="50000" b="50000"/>
              </a:path>
            </a:gradFill>
          </p:spPr>
        </p:sp>
        <p:sp>
          <p:nvSpPr>
            <p:cNvPr id="11" name="TextBox 11"/>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8896350" y="4888276"/>
            <a:ext cx="1188826" cy="1021647"/>
            <a:chOff x="0" y="0"/>
            <a:chExt cx="812800" cy="698500"/>
          </a:xfrm>
        </p:grpSpPr>
        <p:sp>
          <p:nvSpPr>
            <p:cNvPr id="13" name="Freeform 13"/>
            <p:cNvSpPr/>
            <p:nvPr/>
          </p:nvSpPr>
          <p:spPr>
            <a:xfrm>
              <a:off x="8754" y="0"/>
              <a:ext cx="795293" cy="698500"/>
            </a:xfrm>
            <a:custGeom>
              <a:avLst/>
              <a:gdLst/>
              <a:ahLst/>
              <a:cxnLst/>
              <a:rect l="l" t="t" r="r" b="b"/>
              <a:pathLst>
                <a:path w="795293" h="698500">
                  <a:moveTo>
                    <a:pt x="781121" y="388652"/>
                  </a:moveTo>
                  <a:lnTo>
                    <a:pt x="623771" y="659098"/>
                  </a:lnTo>
                  <a:cubicBezTo>
                    <a:pt x="609578" y="683493"/>
                    <a:pt x="583483" y="698500"/>
                    <a:pt x="555260" y="698500"/>
                  </a:cubicBezTo>
                  <a:lnTo>
                    <a:pt x="240032" y="698500"/>
                  </a:lnTo>
                  <a:cubicBezTo>
                    <a:pt x="211809" y="698500"/>
                    <a:pt x="185714" y="683493"/>
                    <a:pt x="171521" y="659098"/>
                  </a:cubicBezTo>
                  <a:lnTo>
                    <a:pt x="14171" y="388652"/>
                  </a:lnTo>
                  <a:cubicBezTo>
                    <a:pt x="0" y="364295"/>
                    <a:pt x="0" y="334205"/>
                    <a:pt x="14171" y="309848"/>
                  </a:cubicBezTo>
                  <a:lnTo>
                    <a:pt x="171521" y="39402"/>
                  </a:lnTo>
                  <a:cubicBezTo>
                    <a:pt x="185714" y="15007"/>
                    <a:pt x="211809" y="0"/>
                    <a:pt x="240032" y="0"/>
                  </a:cubicBezTo>
                  <a:lnTo>
                    <a:pt x="555260" y="0"/>
                  </a:lnTo>
                  <a:cubicBezTo>
                    <a:pt x="583483" y="0"/>
                    <a:pt x="609578" y="15007"/>
                    <a:pt x="623771" y="39402"/>
                  </a:cubicBezTo>
                  <a:lnTo>
                    <a:pt x="781121" y="309848"/>
                  </a:lnTo>
                  <a:cubicBezTo>
                    <a:pt x="795292" y="334205"/>
                    <a:pt x="795292" y="364295"/>
                    <a:pt x="781121" y="388652"/>
                  </a:cubicBezTo>
                  <a:close/>
                </a:path>
              </a:pathLst>
            </a:custGeom>
            <a:gradFill rotWithShape="1">
              <a:gsLst>
                <a:gs pos="0">
                  <a:srgbClr val="51AFFF">
                    <a:alpha val="100000"/>
                  </a:srgbClr>
                </a:gs>
                <a:gs pos="100000">
                  <a:srgbClr val="3183ED">
                    <a:alpha val="100000"/>
                  </a:srgbClr>
                </a:gs>
              </a:gsLst>
              <a:path path="circle">
                <a:fillToRect l="50000" t="50000" r="50000" b="50000"/>
              </a:path>
            </a:gradFill>
          </p:spPr>
        </p:sp>
        <p:sp>
          <p:nvSpPr>
            <p:cNvPr id="14" name="TextBox 1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8896350" y="7345438"/>
            <a:ext cx="1188826" cy="1021647"/>
            <a:chOff x="0" y="0"/>
            <a:chExt cx="812800" cy="698500"/>
          </a:xfrm>
        </p:grpSpPr>
        <p:sp>
          <p:nvSpPr>
            <p:cNvPr id="16" name="Freeform 16"/>
            <p:cNvSpPr/>
            <p:nvPr/>
          </p:nvSpPr>
          <p:spPr>
            <a:xfrm>
              <a:off x="8754" y="0"/>
              <a:ext cx="795293" cy="698500"/>
            </a:xfrm>
            <a:custGeom>
              <a:avLst/>
              <a:gdLst/>
              <a:ahLst/>
              <a:cxnLst/>
              <a:rect l="l" t="t" r="r" b="b"/>
              <a:pathLst>
                <a:path w="795293" h="698500">
                  <a:moveTo>
                    <a:pt x="781121" y="388652"/>
                  </a:moveTo>
                  <a:lnTo>
                    <a:pt x="623771" y="659098"/>
                  </a:lnTo>
                  <a:cubicBezTo>
                    <a:pt x="609578" y="683493"/>
                    <a:pt x="583483" y="698500"/>
                    <a:pt x="555260" y="698500"/>
                  </a:cubicBezTo>
                  <a:lnTo>
                    <a:pt x="240032" y="698500"/>
                  </a:lnTo>
                  <a:cubicBezTo>
                    <a:pt x="211809" y="698500"/>
                    <a:pt x="185714" y="683493"/>
                    <a:pt x="171521" y="659098"/>
                  </a:cubicBezTo>
                  <a:lnTo>
                    <a:pt x="14171" y="388652"/>
                  </a:lnTo>
                  <a:cubicBezTo>
                    <a:pt x="0" y="364295"/>
                    <a:pt x="0" y="334205"/>
                    <a:pt x="14171" y="309848"/>
                  </a:cubicBezTo>
                  <a:lnTo>
                    <a:pt x="171521" y="39402"/>
                  </a:lnTo>
                  <a:cubicBezTo>
                    <a:pt x="185714" y="15007"/>
                    <a:pt x="211809" y="0"/>
                    <a:pt x="240032" y="0"/>
                  </a:cubicBezTo>
                  <a:lnTo>
                    <a:pt x="555260" y="0"/>
                  </a:lnTo>
                  <a:cubicBezTo>
                    <a:pt x="583483" y="0"/>
                    <a:pt x="609578" y="15007"/>
                    <a:pt x="623771" y="39402"/>
                  </a:cubicBezTo>
                  <a:lnTo>
                    <a:pt x="781121" y="309848"/>
                  </a:lnTo>
                  <a:cubicBezTo>
                    <a:pt x="795292" y="334205"/>
                    <a:pt x="795292" y="364295"/>
                    <a:pt x="781121" y="388652"/>
                  </a:cubicBezTo>
                  <a:close/>
                </a:path>
              </a:pathLst>
            </a:custGeom>
            <a:gradFill rotWithShape="1">
              <a:gsLst>
                <a:gs pos="0">
                  <a:srgbClr val="51AFFF">
                    <a:alpha val="100000"/>
                  </a:srgbClr>
                </a:gs>
                <a:gs pos="100000">
                  <a:srgbClr val="3183ED">
                    <a:alpha val="100000"/>
                  </a:srgbClr>
                </a:gs>
              </a:gsLst>
              <a:path path="circle">
                <a:fillToRect l="50000" t="50000" r="50000" b="50000"/>
              </a:path>
            </a:gradFill>
          </p:spPr>
        </p:sp>
        <p:sp>
          <p:nvSpPr>
            <p:cNvPr id="17" name="TextBox 1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3769592" y="-5272948"/>
            <a:ext cx="7129508" cy="6126921"/>
            <a:chOff x="0" y="0"/>
            <a:chExt cx="812800" cy="698500"/>
          </a:xfrm>
        </p:grpSpPr>
        <p:sp>
          <p:nvSpPr>
            <p:cNvPr id="19" name="Freeform 19"/>
            <p:cNvSpPr/>
            <p:nvPr/>
          </p:nvSpPr>
          <p:spPr>
            <a:xfrm>
              <a:off x="7507" y="0"/>
              <a:ext cx="797787" cy="698500"/>
            </a:xfrm>
            <a:custGeom>
              <a:avLst/>
              <a:gdLst/>
              <a:ahLst/>
              <a:cxnLst/>
              <a:rect l="l" t="t" r="r" b="b"/>
              <a:pathLst>
                <a:path w="797787" h="698500">
                  <a:moveTo>
                    <a:pt x="785634" y="383039"/>
                  </a:moveTo>
                  <a:lnTo>
                    <a:pt x="621752" y="664711"/>
                  </a:lnTo>
                  <a:cubicBezTo>
                    <a:pt x="609581" y="685630"/>
                    <a:pt x="587204" y="698500"/>
                    <a:pt x="563001" y="698500"/>
                  </a:cubicBezTo>
                  <a:lnTo>
                    <a:pt x="234785" y="698500"/>
                  </a:lnTo>
                  <a:cubicBezTo>
                    <a:pt x="210582" y="698500"/>
                    <a:pt x="188205" y="685630"/>
                    <a:pt x="176034" y="664711"/>
                  </a:cubicBezTo>
                  <a:lnTo>
                    <a:pt x="12152" y="383039"/>
                  </a:lnTo>
                  <a:cubicBezTo>
                    <a:pt x="0" y="362152"/>
                    <a:pt x="0" y="336348"/>
                    <a:pt x="12152" y="315461"/>
                  </a:cubicBezTo>
                  <a:lnTo>
                    <a:pt x="176034" y="33789"/>
                  </a:lnTo>
                  <a:cubicBezTo>
                    <a:pt x="188205" y="12870"/>
                    <a:pt x="210582" y="0"/>
                    <a:pt x="234785" y="0"/>
                  </a:cubicBezTo>
                  <a:lnTo>
                    <a:pt x="563001" y="0"/>
                  </a:lnTo>
                  <a:cubicBezTo>
                    <a:pt x="587204" y="0"/>
                    <a:pt x="609581" y="12870"/>
                    <a:pt x="621752" y="33789"/>
                  </a:cubicBezTo>
                  <a:lnTo>
                    <a:pt x="785634" y="315461"/>
                  </a:lnTo>
                  <a:cubicBezTo>
                    <a:pt x="797786" y="336348"/>
                    <a:pt x="797786" y="362152"/>
                    <a:pt x="785634" y="383039"/>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sp>
        <p:sp>
          <p:nvSpPr>
            <p:cNvPr id="20" name="TextBox 20"/>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633503" y="955823"/>
            <a:ext cx="6290770" cy="5655451"/>
          </a:xfrm>
          <a:prstGeom prst="rect">
            <a:avLst/>
          </a:prstGeom>
        </p:spPr>
        <p:txBody>
          <a:bodyPr lIns="0" tIns="0" rIns="0" bIns="0" rtlCol="0" anchor="t">
            <a:spAutoFit/>
          </a:bodyPr>
          <a:lstStyle/>
          <a:p>
            <a:pPr algn="l">
              <a:lnSpc>
                <a:spcPts val="8847"/>
              </a:lnSpc>
            </a:pPr>
            <a:r>
              <a:rPr lang="en-US" sz="8191" spc="-204" dirty="0">
                <a:solidFill>
                  <a:srgbClr val="112D4E"/>
                </a:solidFill>
                <a:latin typeface="Barlow Bold"/>
                <a:ea typeface="Barlow Bold"/>
                <a:cs typeface="Barlow Bold"/>
                <a:sym typeface="Barlow Bold"/>
              </a:rPr>
              <a:t>4 LEVEL RENCANGAN KERJA TEKNOLOGI</a:t>
            </a:r>
          </a:p>
          <a:p>
            <a:pPr marL="0" lvl="0" indent="0" algn="l">
              <a:lnSpc>
                <a:spcPts val="8847"/>
              </a:lnSpc>
            </a:pPr>
            <a:endParaRPr lang="en-US" sz="8191" spc="-204" dirty="0">
              <a:solidFill>
                <a:srgbClr val="112D4E"/>
              </a:solidFill>
              <a:latin typeface="Barlow Bold"/>
              <a:ea typeface="Barlow Bold"/>
              <a:cs typeface="Barlow Bold"/>
              <a:sym typeface="Barlow Bold"/>
            </a:endParaRPr>
          </a:p>
        </p:txBody>
      </p:sp>
      <p:sp>
        <p:nvSpPr>
          <p:cNvPr id="22" name="Freeform 22"/>
          <p:cNvSpPr/>
          <p:nvPr/>
        </p:nvSpPr>
        <p:spPr>
          <a:xfrm>
            <a:off x="852578" y="5542232"/>
            <a:ext cx="7548472" cy="6859674"/>
          </a:xfrm>
          <a:custGeom>
            <a:avLst/>
            <a:gdLst/>
            <a:ahLst/>
            <a:cxnLst/>
            <a:rect l="l" t="t" r="r" b="b"/>
            <a:pathLst>
              <a:path w="7548472" h="6859674">
                <a:moveTo>
                  <a:pt x="0" y="0"/>
                </a:moveTo>
                <a:lnTo>
                  <a:pt x="7548472" y="0"/>
                </a:lnTo>
                <a:lnTo>
                  <a:pt x="7548472" y="6859675"/>
                </a:lnTo>
                <a:lnTo>
                  <a:pt x="0" y="6859675"/>
                </a:lnTo>
                <a:lnTo>
                  <a:pt x="0" y="0"/>
                </a:lnTo>
                <a:close/>
              </a:path>
            </a:pathLst>
          </a:custGeom>
          <a:blipFill>
            <a:blip r:embed="rId2"/>
            <a:stretch>
              <a:fillRect/>
            </a:stretch>
          </a:blipFill>
        </p:spPr>
      </p:sp>
      <p:grpSp>
        <p:nvGrpSpPr>
          <p:cNvPr id="23" name="Group 23"/>
          <p:cNvGrpSpPr/>
          <p:nvPr/>
        </p:nvGrpSpPr>
        <p:grpSpPr>
          <a:xfrm>
            <a:off x="1117458" y="5928973"/>
            <a:ext cx="6769646" cy="5817665"/>
            <a:chOff x="0" y="0"/>
            <a:chExt cx="812800" cy="698500"/>
          </a:xfrm>
        </p:grpSpPr>
        <p:sp>
          <p:nvSpPr>
            <p:cNvPr id="24" name="Freeform 24"/>
            <p:cNvSpPr/>
            <p:nvPr/>
          </p:nvSpPr>
          <p:spPr>
            <a:xfrm>
              <a:off x="8345" y="0"/>
              <a:ext cx="796110" cy="698500"/>
            </a:xfrm>
            <a:custGeom>
              <a:avLst/>
              <a:gdLst/>
              <a:ahLst/>
              <a:cxnLst/>
              <a:rect l="l" t="t" r="r" b="b"/>
              <a:pathLst>
                <a:path w="796110" h="698500">
                  <a:moveTo>
                    <a:pt x="782600" y="386813"/>
                  </a:moveTo>
                  <a:lnTo>
                    <a:pt x="623110" y="660937"/>
                  </a:lnTo>
                  <a:cubicBezTo>
                    <a:pt x="609579" y="684193"/>
                    <a:pt x="584703" y="698500"/>
                    <a:pt x="557797" y="698500"/>
                  </a:cubicBezTo>
                  <a:lnTo>
                    <a:pt x="238313" y="698500"/>
                  </a:lnTo>
                  <a:cubicBezTo>
                    <a:pt x="211407" y="698500"/>
                    <a:pt x="186531" y="684193"/>
                    <a:pt x="173000" y="660937"/>
                  </a:cubicBezTo>
                  <a:lnTo>
                    <a:pt x="13510" y="386813"/>
                  </a:lnTo>
                  <a:cubicBezTo>
                    <a:pt x="0" y="363593"/>
                    <a:pt x="0" y="334907"/>
                    <a:pt x="13510" y="311687"/>
                  </a:cubicBezTo>
                  <a:lnTo>
                    <a:pt x="173000" y="37563"/>
                  </a:lnTo>
                  <a:cubicBezTo>
                    <a:pt x="186531" y="14307"/>
                    <a:pt x="211407" y="0"/>
                    <a:pt x="238313" y="0"/>
                  </a:cubicBezTo>
                  <a:lnTo>
                    <a:pt x="557797" y="0"/>
                  </a:lnTo>
                  <a:cubicBezTo>
                    <a:pt x="584703" y="0"/>
                    <a:pt x="609579" y="14307"/>
                    <a:pt x="623110" y="37563"/>
                  </a:cubicBezTo>
                  <a:lnTo>
                    <a:pt x="782600" y="311687"/>
                  </a:lnTo>
                  <a:cubicBezTo>
                    <a:pt x="796110" y="334907"/>
                    <a:pt x="796110" y="363593"/>
                    <a:pt x="782600" y="386813"/>
                  </a:cubicBezTo>
                  <a:close/>
                </a:path>
              </a:pathLst>
            </a:custGeom>
            <a:gradFill rotWithShape="1">
              <a:gsLst>
                <a:gs pos="0">
                  <a:srgbClr val="3183ED">
                    <a:alpha val="100000"/>
                  </a:srgbClr>
                </a:gs>
                <a:gs pos="100000">
                  <a:srgbClr val="86E2FF">
                    <a:alpha val="100000"/>
                  </a:srgbClr>
                </a:gs>
              </a:gsLst>
              <a:lin ang="5400000"/>
            </a:gradFill>
          </p:spPr>
        </p:sp>
        <p:sp>
          <p:nvSpPr>
            <p:cNvPr id="25" name="TextBox 2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1582508" y="6213105"/>
            <a:ext cx="5839545" cy="5181832"/>
            <a:chOff x="0" y="0"/>
            <a:chExt cx="4346359" cy="3856825"/>
          </a:xfrm>
        </p:grpSpPr>
        <p:sp>
          <p:nvSpPr>
            <p:cNvPr id="27" name="Freeform 27"/>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blipFill>
              <a:blip r:embed="rId3"/>
              <a:stretch>
                <a:fillRect l="-27994" r="-5196"/>
              </a:stretch>
            </a:blipFill>
          </p:spPr>
        </p:sp>
      </p:grpSp>
      <p:grpSp>
        <p:nvGrpSpPr>
          <p:cNvPr id="28" name="Group 28"/>
          <p:cNvGrpSpPr/>
          <p:nvPr/>
        </p:nvGrpSpPr>
        <p:grpSpPr>
          <a:xfrm>
            <a:off x="-4075405" y="6426507"/>
            <a:ext cx="7129508" cy="6126921"/>
            <a:chOff x="0" y="0"/>
            <a:chExt cx="812800" cy="698500"/>
          </a:xfrm>
        </p:grpSpPr>
        <p:sp>
          <p:nvSpPr>
            <p:cNvPr id="29" name="Freeform 29"/>
            <p:cNvSpPr/>
            <p:nvPr/>
          </p:nvSpPr>
          <p:spPr>
            <a:xfrm>
              <a:off x="7507" y="0"/>
              <a:ext cx="797787" cy="698500"/>
            </a:xfrm>
            <a:custGeom>
              <a:avLst/>
              <a:gdLst/>
              <a:ahLst/>
              <a:cxnLst/>
              <a:rect l="l" t="t" r="r" b="b"/>
              <a:pathLst>
                <a:path w="797787" h="698500">
                  <a:moveTo>
                    <a:pt x="785634" y="383039"/>
                  </a:moveTo>
                  <a:lnTo>
                    <a:pt x="621752" y="664711"/>
                  </a:lnTo>
                  <a:cubicBezTo>
                    <a:pt x="609581" y="685630"/>
                    <a:pt x="587204" y="698500"/>
                    <a:pt x="563001" y="698500"/>
                  </a:cubicBezTo>
                  <a:lnTo>
                    <a:pt x="234785" y="698500"/>
                  </a:lnTo>
                  <a:cubicBezTo>
                    <a:pt x="210582" y="698500"/>
                    <a:pt x="188205" y="685630"/>
                    <a:pt x="176034" y="664711"/>
                  </a:cubicBezTo>
                  <a:lnTo>
                    <a:pt x="12152" y="383039"/>
                  </a:lnTo>
                  <a:cubicBezTo>
                    <a:pt x="0" y="362152"/>
                    <a:pt x="0" y="336348"/>
                    <a:pt x="12152" y="315461"/>
                  </a:cubicBezTo>
                  <a:lnTo>
                    <a:pt x="176034" y="33789"/>
                  </a:lnTo>
                  <a:cubicBezTo>
                    <a:pt x="188205" y="12870"/>
                    <a:pt x="210582" y="0"/>
                    <a:pt x="234785" y="0"/>
                  </a:cubicBezTo>
                  <a:lnTo>
                    <a:pt x="563001" y="0"/>
                  </a:lnTo>
                  <a:cubicBezTo>
                    <a:pt x="587204" y="0"/>
                    <a:pt x="609581" y="12870"/>
                    <a:pt x="621752" y="33789"/>
                  </a:cubicBezTo>
                  <a:lnTo>
                    <a:pt x="785634" y="315461"/>
                  </a:lnTo>
                  <a:cubicBezTo>
                    <a:pt x="797786" y="336348"/>
                    <a:pt x="797786" y="362152"/>
                    <a:pt x="785634" y="383039"/>
                  </a:cubicBezTo>
                  <a:close/>
                </a:path>
              </a:pathLst>
            </a:custGeom>
            <a:solidFill>
              <a:srgbClr val="000000">
                <a:alpha val="0"/>
              </a:srgbClr>
            </a:solidFill>
            <a:ln w="66675" cap="rnd">
              <a:solidFill>
                <a:srgbClr val="F2F2F2"/>
              </a:solidFill>
              <a:prstDash val="solid"/>
              <a:round/>
            </a:ln>
          </p:spPr>
        </p:sp>
        <p:sp>
          <p:nvSpPr>
            <p:cNvPr id="30" name="TextBox 30"/>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31" name="Freeform 31"/>
          <p:cNvSpPr/>
          <p:nvPr/>
        </p:nvSpPr>
        <p:spPr>
          <a:xfrm>
            <a:off x="9159287" y="1381508"/>
            <a:ext cx="680297" cy="531482"/>
          </a:xfrm>
          <a:custGeom>
            <a:avLst/>
            <a:gdLst/>
            <a:ahLst/>
            <a:cxnLst/>
            <a:rect l="l" t="t" r="r" b="b"/>
            <a:pathLst>
              <a:path w="680297" h="531482">
                <a:moveTo>
                  <a:pt x="0" y="0"/>
                </a:moveTo>
                <a:lnTo>
                  <a:pt x="680296" y="0"/>
                </a:lnTo>
                <a:lnTo>
                  <a:pt x="680296" y="531482"/>
                </a:lnTo>
                <a:lnTo>
                  <a:pt x="0" y="5314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2" name="Freeform 32"/>
          <p:cNvSpPr/>
          <p:nvPr/>
        </p:nvSpPr>
        <p:spPr>
          <a:xfrm>
            <a:off x="9063357" y="2896453"/>
            <a:ext cx="844233" cy="844233"/>
          </a:xfrm>
          <a:custGeom>
            <a:avLst/>
            <a:gdLst/>
            <a:ahLst/>
            <a:cxnLst/>
            <a:rect l="l" t="t" r="r" b="b"/>
            <a:pathLst>
              <a:path w="844233" h="844233">
                <a:moveTo>
                  <a:pt x="0" y="0"/>
                </a:moveTo>
                <a:lnTo>
                  <a:pt x="844233" y="0"/>
                </a:lnTo>
                <a:lnTo>
                  <a:pt x="844233" y="844233"/>
                </a:lnTo>
                <a:lnTo>
                  <a:pt x="0" y="8442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3" name="Freeform 33"/>
          <p:cNvSpPr/>
          <p:nvPr/>
        </p:nvSpPr>
        <p:spPr>
          <a:xfrm>
            <a:off x="9074935" y="5047910"/>
            <a:ext cx="726882" cy="721430"/>
          </a:xfrm>
          <a:custGeom>
            <a:avLst/>
            <a:gdLst/>
            <a:ahLst/>
            <a:cxnLst/>
            <a:rect l="l" t="t" r="r" b="b"/>
            <a:pathLst>
              <a:path w="726882" h="721430">
                <a:moveTo>
                  <a:pt x="0" y="0"/>
                </a:moveTo>
                <a:lnTo>
                  <a:pt x="726881" y="0"/>
                </a:lnTo>
                <a:lnTo>
                  <a:pt x="726881" y="721430"/>
                </a:lnTo>
                <a:lnTo>
                  <a:pt x="0" y="7214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4" name="Freeform 34"/>
          <p:cNvSpPr/>
          <p:nvPr/>
        </p:nvSpPr>
        <p:spPr>
          <a:xfrm>
            <a:off x="9142941" y="7478238"/>
            <a:ext cx="764648" cy="756046"/>
          </a:xfrm>
          <a:custGeom>
            <a:avLst/>
            <a:gdLst/>
            <a:ahLst/>
            <a:cxnLst/>
            <a:rect l="l" t="t" r="r" b="b"/>
            <a:pathLst>
              <a:path w="764648" h="756046">
                <a:moveTo>
                  <a:pt x="0" y="0"/>
                </a:moveTo>
                <a:lnTo>
                  <a:pt x="764649" y="0"/>
                </a:lnTo>
                <a:lnTo>
                  <a:pt x="764649" y="756047"/>
                </a:lnTo>
                <a:lnTo>
                  <a:pt x="0" y="7560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5" name="TextBox 35"/>
          <p:cNvSpPr txBox="1"/>
          <p:nvPr/>
        </p:nvSpPr>
        <p:spPr>
          <a:xfrm>
            <a:off x="10532851" y="1786567"/>
            <a:ext cx="7219819" cy="1207246"/>
          </a:xfrm>
          <a:prstGeom prst="rect">
            <a:avLst/>
          </a:prstGeom>
        </p:spPr>
        <p:txBody>
          <a:bodyPr lIns="0" tIns="0" rIns="0" bIns="0" rtlCol="0" anchor="t">
            <a:spAutoFit/>
          </a:bodyPr>
          <a:lstStyle/>
          <a:p>
            <a:pPr algn="l">
              <a:lnSpc>
                <a:spcPts val="3283"/>
              </a:lnSpc>
            </a:pPr>
            <a:r>
              <a:rPr lang="en-US" sz="2345" spc="-44">
                <a:solidFill>
                  <a:srgbClr val="000000"/>
                </a:solidFill>
                <a:latin typeface="Clear Sans"/>
                <a:ea typeface="Clear Sans"/>
                <a:cs typeface="Clear Sans"/>
                <a:sym typeface="Clear Sans"/>
              </a:rPr>
              <a:t>merupakan parameter lisan secara umum bagi setiap elemen arsitektur. </a:t>
            </a:r>
          </a:p>
          <a:p>
            <a:pPr marL="0" lvl="0" indent="0" algn="l">
              <a:lnSpc>
                <a:spcPts val="3283"/>
              </a:lnSpc>
            </a:pPr>
            <a:endParaRPr lang="en-US" sz="2345" spc="-44">
              <a:solidFill>
                <a:srgbClr val="000000"/>
              </a:solidFill>
              <a:latin typeface="Clear Sans"/>
              <a:ea typeface="Clear Sans"/>
              <a:cs typeface="Clear Sans"/>
              <a:sym typeface="Clear Sans"/>
            </a:endParaRPr>
          </a:p>
        </p:txBody>
      </p:sp>
      <p:sp>
        <p:nvSpPr>
          <p:cNvPr id="36" name="TextBox 36"/>
          <p:cNvSpPr txBox="1"/>
          <p:nvPr/>
        </p:nvSpPr>
        <p:spPr>
          <a:xfrm>
            <a:off x="10532851" y="1241200"/>
            <a:ext cx="3162804" cy="519000"/>
          </a:xfrm>
          <a:prstGeom prst="rect">
            <a:avLst/>
          </a:prstGeom>
        </p:spPr>
        <p:txBody>
          <a:bodyPr lIns="0" tIns="0" rIns="0" bIns="0" rtlCol="0" anchor="t">
            <a:spAutoFit/>
          </a:bodyPr>
          <a:lstStyle/>
          <a:p>
            <a:pPr marL="0" lvl="0" indent="0" algn="l">
              <a:lnSpc>
                <a:spcPts val="3949"/>
              </a:lnSpc>
            </a:pPr>
            <a:r>
              <a:rPr lang="en-US" sz="3656" spc="-91">
                <a:solidFill>
                  <a:srgbClr val="112D4E"/>
                </a:solidFill>
                <a:latin typeface="Barlow Bold"/>
                <a:ea typeface="Barlow Bold"/>
                <a:cs typeface="Barlow Bold"/>
                <a:sym typeface="Barlow Bold"/>
              </a:rPr>
              <a:t>Parameters</a:t>
            </a:r>
          </a:p>
        </p:txBody>
      </p:sp>
      <p:sp>
        <p:nvSpPr>
          <p:cNvPr id="37" name="TextBox 37"/>
          <p:cNvSpPr txBox="1"/>
          <p:nvPr/>
        </p:nvSpPr>
        <p:spPr>
          <a:xfrm>
            <a:off x="10532851" y="3457017"/>
            <a:ext cx="7219819" cy="1616821"/>
          </a:xfrm>
          <a:prstGeom prst="rect">
            <a:avLst/>
          </a:prstGeom>
        </p:spPr>
        <p:txBody>
          <a:bodyPr lIns="0" tIns="0" rIns="0" bIns="0" rtlCol="0" anchor="t">
            <a:spAutoFit/>
          </a:bodyPr>
          <a:lstStyle/>
          <a:p>
            <a:pPr algn="l">
              <a:lnSpc>
                <a:spcPts val="3283"/>
              </a:lnSpc>
            </a:pPr>
            <a:r>
              <a:rPr lang="en-US" sz="2345" spc="-44">
                <a:solidFill>
                  <a:srgbClr val="000000"/>
                </a:solidFill>
                <a:latin typeface="Clear Sans"/>
                <a:ea typeface="Clear Sans"/>
                <a:cs typeface="Clear Sans"/>
                <a:sym typeface="Clear Sans"/>
              </a:rPr>
              <a:t>merupakan logika fisik dan model yang dibutuhkan bagi setiap elemen arsitektur dan bagaimana seharusnya bekerja.</a:t>
            </a:r>
          </a:p>
          <a:p>
            <a:pPr algn="l">
              <a:lnSpc>
                <a:spcPts val="3283"/>
              </a:lnSpc>
            </a:pPr>
            <a:endParaRPr lang="en-US" sz="2345" spc="-44">
              <a:solidFill>
                <a:srgbClr val="000000"/>
              </a:solidFill>
              <a:latin typeface="Clear Sans"/>
              <a:ea typeface="Clear Sans"/>
              <a:cs typeface="Clear Sans"/>
              <a:sym typeface="Clear Sans"/>
            </a:endParaRPr>
          </a:p>
        </p:txBody>
      </p:sp>
      <p:sp>
        <p:nvSpPr>
          <p:cNvPr id="38" name="TextBox 38"/>
          <p:cNvSpPr txBox="1"/>
          <p:nvPr/>
        </p:nvSpPr>
        <p:spPr>
          <a:xfrm>
            <a:off x="10532851" y="2911649"/>
            <a:ext cx="3162804" cy="519000"/>
          </a:xfrm>
          <a:prstGeom prst="rect">
            <a:avLst/>
          </a:prstGeom>
        </p:spPr>
        <p:txBody>
          <a:bodyPr lIns="0" tIns="0" rIns="0" bIns="0" rtlCol="0" anchor="t">
            <a:spAutoFit/>
          </a:bodyPr>
          <a:lstStyle/>
          <a:p>
            <a:pPr marL="0" lvl="0" indent="0" algn="l">
              <a:lnSpc>
                <a:spcPts val="3949"/>
              </a:lnSpc>
            </a:pPr>
            <a:r>
              <a:rPr lang="en-US" sz="3656" spc="-91">
                <a:solidFill>
                  <a:srgbClr val="112D4E"/>
                </a:solidFill>
                <a:latin typeface="Barlow Bold"/>
                <a:ea typeface="Barlow Bold"/>
                <a:cs typeface="Barlow Bold"/>
                <a:sym typeface="Barlow Bold"/>
              </a:rPr>
              <a:t>Schemes</a:t>
            </a:r>
          </a:p>
        </p:txBody>
      </p:sp>
      <p:sp>
        <p:nvSpPr>
          <p:cNvPr id="39" name="TextBox 39"/>
          <p:cNvSpPr txBox="1"/>
          <p:nvPr/>
        </p:nvSpPr>
        <p:spPr>
          <a:xfrm>
            <a:off x="10532851" y="5533480"/>
            <a:ext cx="7219819" cy="2026396"/>
          </a:xfrm>
          <a:prstGeom prst="rect">
            <a:avLst/>
          </a:prstGeom>
        </p:spPr>
        <p:txBody>
          <a:bodyPr lIns="0" tIns="0" rIns="0" bIns="0" rtlCol="0" anchor="t">
            <a:spAutoFit/>
          </a:bodyPr>
          <a:lstStyle/>
          <a:p>
            <a:pPr algn="l">
              <a:lnSpc>
                <a:spcPts val="3283"/>
              </a:lnSpc>
            </a:pPr>
            <a:r>
              <a:rPr lang="en-US" sz="2345" spc="-44">
                <a:solidFill>
                  <a:srgbClr val="000000"/>
                </a:solidFill>
                <a:latin typeface="Clear Sans"/>
                <a:ea typeface="Clear Sans"/>
                <a:cs typeface="Clear Sans"/>
                <a:sym typeface="Clear Sans"/>
              </a:rPr>
              <a:t>merupakan pernyataan praktis dan nyata bagaimana setiap elemen teknologi dikirim, dengan memasukkan unsur kebijakan teknlogi, pedoman prosedur maupun standar.</a:t>
            </a:r>
          </a:p>
          <a:p>
            <a:pPr algn="l">
              <a:lnSpc>
                <a:spcPts val="3283"/>
              </a:lnSpc>
            </a:pPr>
            <a:endParaRPr lang="en-US" sz="2345" spc="-44">
              <a:solidFill>
                <a:srgbClr val="000000"/>
              </a:solidFill>
              <a:latin typeface="Clear Sans"/>
              <a:ea typeface="Clear Sans"/>
              <a:cs typeface="Clear Sans"/>
              <a:sym typeface="Clear Sans"/>
            </a:endParaRPr>
          </a:p>
        </p:txBody>
      </p:sp>
      <p:sp>
        <p:nvSpPr>
          <p:cNvPr id="40" name="TextBox 40"/>
          <p:cNvSpPr txBox="1"/>
          <p:nvPr/>
        </p:nvSpPr>
        <p:spPr>
          <a:xfrm>
            <a:off x="10532851" y="4988113"/>
            <a:ext cx="3162804" cy="512926"/>
          </a:xfrm>
          <a:prstGeom prst="rect">
            <a:avLst/>
          </a:prstGeom>
        </p:spPr>
        <p:txBody>
          <a:bodyPr lIns="0" tIns="0" rIns="0" bIns="0" rtlCol="0" anchor="t">
            <a:spAutoFit/>
          </a:bodyPr>
          <a:lstStyle/>
          <a:p>
            <a:pPr marL="0" lvl="0" indent="0" algn="l">
              <a:lnSpc>
                <a:spcPts val="3949"/>
              </a:lnSpc>
            </a:pPr>
            <a:r>
              <a:rPr lang="en-US" sz="3656" spc="-91">
                <a:solidFill>
                  <a:srgbClr val="112D4E"/>
                </a:solidFill>
                <a:latin typeface="Barlow Bold"/>
                <a:ea typeface="Barlow Bold"/>
                <a:cs typeface="Barlow Bold"/>
                <a:sym typeface="Barlow Bold"/>
              </a:rPr>
              <a:t>Policies</a:t>
            </a:r>
          </a:p>
        </p:txBody>
      </p:sp>
      <p:sp>
        <p:nvSpPr>
          <p:cNvPr id="41" name="TextBox 41"/>
          <p:cNvSpPr txBox="1"/>
          <p:nvPr/>
        </p:nvSpPr>
        <p:spPr>
          <a:xfrm>
            <a:off x="10532851" y="7967005"/>
            <a:ext cx="7574434" cy="2435971"/>
          </a:xfrm>
          <a:prstGeom prst="rect">
            <a:avLst/>
          </a:prstGeom>
        </p:spPr>
        <p:txBody>
          <a:bodyPr lIns="0" tIns="0" rIns="0" bIns="0" rtlCol="0" anchor="t">
            <a:spAutoFit/>
          </a:bodyPr>
          <a:lstStyle/>
          <a:p>
            <a:pPr algn="l">
              <a:lnSpc>
                <a:spcPts val="3283"/>
              </a:lnSpc>
            </a:pPr>
            <a:r>
              <a:rPr lang="en-US" sz="2345" spc="-44">
                <a:solidFill>
                  <a:srgbClr val="000000"/>
                </a:solidFill>
                <a:latin typeface="Clear Sans"/>
                <a:ea typeface="Clear Sans"/>
                <a:cs typeface="Clear Sans"/>
                <a:sym typeface="Clear Sans"/>
              </a:rPr>
              <a:t>membuat sejumlah perencanaan dengan tujuan masing-masing dimana setiap pelaksnaan rencana terdiri dari beberapa tahapan, kemudian pelaksanaan tersebut menunjukkan pergerakan dari tahapan sebelumnya ke tahapan berikutnya yang disebut dengan evolusi.</a:t>
            </a:r>
          </a:p>
          <a:p>
            <a:pPr marL="0" lvl="0" indent="0" algn="l">
              <a:lnSpc>
                <a:spcPts val="3283"/>
              </a:lnSpc>
            </a:pPr>
            <a:endParaRPr lang="en-US" sz="2345" spc="-44">
              <a:solidFill>
                <a:srgbClr val="000000"/>
              </a:solidFill>
              <a:latin typeface="Clear Sans"/>
              <a:ea typeface="Clear Sans"/>
              <a:cs typeface="Clear Sans"/>
              <a:sym typeface="Clear Sans"/>
            </a:endParaRPr>
          </a:p>
        </p:txBody>
      </p:sp>
      <p:sp>
        <p:nvSpPr>
          <p:cNvPr id="42" name="TextBox 42"/>
          <p:cNvSpPr txBox="1"/>
          <p:nvPr/>
        </p:nvSpPr>
        <p:spPr>
          <a:xfrm>
            <a:off x="10532851" y="7431163"/>
            <a:ext cx="3162804" cy="519000"/>
          </a:xfrm>
          <a:prstGeom prst="rect">
            <a:avLst/>
          </a:prstGeom>
        </p:spPr>
        <p:txBody>
          <a:bodyPr lIns="0" tIns="0" rIns="0" bIns="0" rtlCol="0" anchor="t">
            <a:spAutoFit/>
          </a:bodyPr>
          <a:lstStyle/>
          <a:p>
            <a:pPr marL="0" lvl="0" indent="0" algn="l">
              <a:lnSpc>
                <a:spcPts val="3949"/>
              </a:lnSpc>
            </a:pPr>
            <a:r>
              <a:rPr lang="en-US" sz="3656" spc="-91">
                <a:solidFill>
                  <a:srgbClr val="112D4E"/>
                </a:solidFill>
                <a:latin typeface="Barlow Bold"/>
                <a:ea typeface="Barlow Bold"/>
                <a:cs typeface="Barlow Bold"/>
                <a:sym typeface="Barlow Bold"/>
              </a:rPr>
              <a:t>Plan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flipH="1">
            <a:off x="13180121" y="6636793"/>
            <a:ext cx="5867714" cy="3650207"/>
          </a:xfrm>
          <a:custGeom>
            <a:avLst/>
            <a:gdLst/>
            <a:ahLst/>
            <a:cxnLst/>
            <a:rect l="l" t="t" r="r" b="b"/>
            <a:pathLst>
              <a:path w="5867714" h="3650207">
                <a:moveTo>
                  <a:pt x="5867714" y="0"/>
                </a:moveTo>
                <a:lnTo>
                  <a:pt x="0" y="0"/>
                </a:lnTo>
                <a:lnTo>
                  <a:pt x="0" y="3650207"/>
                </a:lnTo>
                <a:lnTo>
                  <a:pt x="5867714" y="3650207"/>
                </a:lnTo>
                <a:lnTo>
                  <a:pt x="5867714" y="0"/>
                </a:lnTo>
                <a:close/>
              </a:path>
            </a:pathLst>
          </a:custGeom>
          <a:blipFill>
            <a:blip r:embed="rId2"/>
            <a:stretch>
              <a:fillRect/>
            </a:stretch>
          </a:blipFill>
        </p:spPr>
      </p:sp>
      <p:grpSp>
        <p:nvGrpSpPr>
          <p:cNvPr id="3" name="Group 3"/>
          <p:cNvGrpSpPr/>
          <p:nvPr/>
        </p:nvGrpSpPr>
        <p:grpSpPr>
          <a:xfrm>
            <a:off x="1536665" y="3187729"/>
            <a:ext cx="11994084" cy="1979609"/>
            <a:chOff x="0" y="0"/>
            <a:chExt cx="3273975" cy="540366"/>
          </a:xfrm>
        </p:grpSpPr>
        <p:sp>
          <p:nvSpPr>
            <p:cNvPr id="4" name="Freeform 4"/>
            <p:cNvSpPr/>
            <p:nvPr/>
          </p:nvSpPr>
          <p:spPr>
            <a:xfrm>
              <a:off x="0" y="0"/>
              <a:ext cx="3273975" cy="540366"/>
            </a:xfrm>
            <a:custGeom>
              <a:avLst/>
              <a:gdLst/>
              <a:ahLst/>
              <a:cxnLst/>
              <a:rect l="l" t="t" r="r" b="b"/>
              <a:pathLst>
                <a:path w="3273975" h="540366">
                  <a:moveTo>
                    <a:pt x="32919" y="0"/>
                  </a:moveTo>
                  <a:lnTo>
                    <a:pt x="3241056" y="0"/>
                  </a:lnTo>
                  <a:cubicBezTo>
                    <a:pt x="3259237" y="0"/>
                    <a:pt x="3273975" y="14739"/>
                    <a:pt x="3273975" y="32919"/>
                  </a:cubicBezTo>
                  <a:lnTo>
                    <a:pt x="3273975" y="507446"/>
                  </a:lnTo>
                  <a:cubicBezTo>
                    <a:pt x="3273975" y="525627"/>
                    <a:pt x="3259237" y="540366"/>
                    <a:pt x="3241056" y="540366"/>
                  </a:cubicBezTo>
                  <a:lnTo>
                    <a:pt x="32919" y="540366"/>
                  </a:lnTo>
                  <a:cubicBezTo>
                    <a:pt x="14739" y="540366"/>
                    <a:pt x="0" y="525627"/>
                    <a:pt x="0" y="507446"/>
                  </a:cubicBezTo>
                  <a:lnTo>
                    <a:pt x="0" y="32919"/>
                  </a:lnTo>
                  <a:cubicBezTo>
                    <a:pt x="0" y="14739"/>
                    <a:pt x="14739" y="0"/>
                    <a:pt x="32919" y="0"/>
                  </a:cubicBezTo>
                  <a:close/>
                </a:path>
              </a:pathLst>
            </a:custGeom>
            <a:gradFill rotWithShape="1">
              <a:gsLst>
                <a:gs pos="0">
                  <a:srgbClr val="FFE42F">
                    <a:alpha val="100000"/>
                  </a:srgbClr>
                </a:gs>
                <a:gs pos="100000">
                  <a:srgbClr val="FF9F2F">
                    <a:alpha val="100000"/>
                  </a:srgbClr>
                </a:gs>
              </a:gsLst>
              <a:path path="circle">
                <a:fillToRect l="50000" t="50000" r="50000" b="50000"/>
              </a:path>
            </a:gradFill>
          </p:spPr>
        </p:sp>
        <p:sp>
          <p:nvSpPr>
            <p:cNvPr id="5" name="TextBox 5"/>
            <p:cNvSpPr txBox="1"/>
            <p:nvPr/>
          </p:nvSpPr>
          <p:spPr>
            <a:xfrm>
              <a:off x="0" y="-38100"/>
              <a:ext cx="3273975" cy="578466"/>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536665" y="1085850"/>
            <a:ext cx="10940346" cy="1666946"/>
          </a:xfrm>
          <a:prstGeom prst="rect">
            <a:avLst/>
          </a:prstGeom>
        </p:spPr>
        <p:txBody>
          <a:bodyPr lIns="0" tIns="0" rIns="0" bIns="0" rtlCol="0" anchor="t">
            <a:spAutoFit/>
          </a:bodyPr>
          <a:lstStyle/>
          <a:p>
            <a:pPr marL="0" lvl="0" indent="0" algn="l">
              <a:lnSpc>
                <a:spcPts val="6450"/>
              </a:lnSpc>
            </a:pPr>
            <a:r>
              <a:rPr lang="en-US" sz="5973" spc="-149">
                <a:solidFill>
                  <a:srgbClr val="112D4E"/>
                </a:solidFill>
                <a:latin typeface="Barlow Bold"/>
                <a:ea typeface="Barlow Bold"/>
                <a:cs typeface="Barlow Bold"/>
                <a:sym typeface="Barlow Bold"/>
              </a:rPr>
              <a:t>Strategi Perubahan Power Ke Empowerment</a:t>
            </a:r>
          </a:p>
        </p:txBody>
      </p:sp>
      <p:sp>
        <p:nvSpPr>
          <p:cNvPr id="7" name="TextBox 7"/>
          <p:cNvSpPr txBox="1"/>
          <p:nvPr/>
        </p:nvSpPr>
        <p:spPr>
          <a:xfrm>
            <a:off x="1748470" y="3522430"/>
            <a:ext cx="11455667" cy="1195906"/>
          </a:xfrm>
          <a:prstGeom prst="rect">
            <a:avLst/>
          </a:prstGeom>
        </p:spPr>
        <p:txBody>
          <a:bodyPr lIns="0" tIns="0" rIns="0" bIns="0" rtlCol="0" anchor="t">
            <a:spAutoFit/>
          </a:bodyPr>
          <a:lstStyle/>
          <a:p>
            <a:pPr marL="669943" lvl="1" indent="-334972" algn="l">
              <a:lnSpc>
                <a:spcPts val="4902"/>
              </a:lnSpc>
              <a:buFont typeface="Arial"/>
              <a:buChar char="•"/>
            </a:pPr>
            <a:r>
              <a:rPr lang="en-US" sz="3103" spc="-58">
                <a:solidFill>
                  <a:srgbClr val="000000"/>
                </a:solidFill>
                <a:latin typeface="Clear Sans Bold"/>
                <a:ea typeface="Clear Sans Bold"/>
                <a:cs typeface="Clear Sans Bold"/>
                <a:sym typeface="Clear Sans Bold"/>
              </a:rPr>
              <a:t>Perubahan </a:t>
            </a:r>
            <a:r>
              <a:rPr lang="en-US" sz="3103" spc="-58">
                <a:solidFill>
                  <a:srgbClr val="000000"/>
                </a:solidFill>
                <a:latin typeface="Clear Sans"/>
                <a:ea typeface="Clear Sans"/>
                <a:cs typeface="Clear Sans"/>
                <a:sym typeface="Clear Sans"/>
              </a:rPr>
              <a:t>merupakan kunci dalam lingkungan bisnis yang semakin kompleks dan pergolakan</a:t>
            </a:r>
          </a:p>
        </p:txBody>
      </p:sp>
      <p:grpSp>
        <p:nvGrpSpPr>
          <p:cNvPr id="8" name="Group 8"/>
          <p:cNvGrpSpPr/>
          <p:nvPr/>
        </p:nvGrpSpPr>
        <p:grpSpPr>
          <a:xfrm>
            <a:off x="1536665" y="5618355"/>
            <a:ext cx="12241115" cy="3519198"/>
            <a:chOff x="0" y="0"/>
            <a:chExt cx="3341406" cy="960621"/>
          </a:xfrm>
        </p:grpSpPr>
        <p:sp>
          <p:nvSpPr>
            <p:cNvPr id="9" name="Freeform 9"/>
            <p:cNvSpPr/>
            <p:nvPr/>
          </p:nvSpPr>
          <p:spPr>
            <a:xfrm>
              <a:off x="0" y="0"/>
              <a:ext cx="3341406" cy="960621"/>
            </a:xfrm>
            <a:custGeom>
              <a:avLst/>
              <a:gdLst/>
              <a:ahLst/>
              <a:cxnLst/>
              <a:rect l="l" t="t" r="r" b="b"/>
              <a:pathLst>
                <a:path w="3341406" h="960621">
                  <a:moveTo>
                    <a:pt x="32255" y="0"/>
                  </a:moveTo>
                  <a:lnTo>
                    <a:pt x="3309151" y="0"/>
                  </a:lnTo>
                  <a:cubicBezTo>
                    <a:pt x="3317706" y="0"/>
                    <a:pt x="3325910" y="3398"/>
                    <a:pt x="3331959" y="9447"/>
                  </a:cubicBezTo>
                  <a:cubicBezTo>
                    <a:pt x="3338008" y="15496"/>
                    <a:pt x="3341406" y="23700"/>
                    <a:pt x="3341406" y="32255"/>
                  </a:cubicBezTo>
                  <a:lnTo>
                    <a:pt x="3341406" y="928366"/>
                  </a:lnTo>
                  <a:cubicBezTo>
                    <a:pt x="3341406" y="946180"/>
                    <a:pt x="3326965" y="960621"/>
                    <a:pt x="3309151" y="960621"/>
                  </a:cubicBezTo>
                  <a:lnTo>
                    <a:pt x="32255" y="960621"/>
                  </a:lnTo>
                  <a:cubicBezTo>
                    <a:pt x="23700" y="960621"/>
                    <a:pt x="15496" y="957223"/>
                    <a:pt x="9447" y="951174"/>
                  </a:cubicBezTo>
                  <a:cubicBezTo>
                    <a:pt x="3398" y="945125"/>
                    <a:pt x="0" y="936921"/>
                    <a:pt x="0" y="928366"/>
                  </a:cubicBezTo>
                  <a:lnTo>
                    <a:pt x="0" y="32255"/>
                  </a:lnTo>
                  <a:cubicBezTo>
                    <a:pt x="0" y="14441"/>
                    <a:pt x="14441" y="0"/>
                    <a:pt x="32255" y="0"/>
                  </a:cubicBezTo>
                  <a:close/>
                </a:path>
              </a:pathLst>
            </a:custGeom>
            <a:gradFill rotWithShape="1">
              <a:gsLst>
                <a:gs pos="0">
                  <a:srgbClr val="FFE42F">
                    <a:alpha val="100000"/>
                  </a:srgbClr>
                </a:gs>
                <a:gs pos="100000">
                  <a:srgbClr val="FF9F2F">
                    <a:alpha val="100000"/>
                  </a:srgbClr>
                </a:gs>
              </a:gsLst>
              <a:path path="circle">
                <a:fillToRect l="50000" t="50000" r="50000" b="50000"/>
              </a:path>
            </a:gradFill>
          </p:spPr>
        </p:sp>
        <p:sp>
          <p:nvSpPr>
            <p:cNvPr id="10" name="TextBox 10"/>
            <p:cNvSpPr txBox="1"/>
            <p:nvPr/>
          </p:nvSpPr>
          <p:spPr>
            <a:xfrm>
              <a:off x="0" y="-38100"/>
              <a:ext cx="3341406" cy="998721"/>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1748470" y="5825024"/>
            <a:ext cx="12029310" cy="3658624"/>
          </a:xfrm>
          <a:prstGeom prst="rect">
            <a:avLst/>
          </a:prstGeom>
        </p:spPr>
        <p:txBody>
          <a:bodyPr lIns="0" tIns="0" rIns="0" bIns="0" rtlCol="0" anchor="t">
            <a:spAutoFit/>
          </a:bodyPr>
          <a:lstStyle/>
          <a:p>
            <a:pPr marL="669943" lvl="1" indent="-334972" algn="l">
              <a:lnSpc>
                <a:spcPts val="4902"/>
              </a:lnSpc>
              <a:buFont typeface="Arial"/>
              <a:buChar char="•"/>
            </a:pPr>
            <a:r>
              <a:rPr lang="en-US" sz="3103" spc="-58">
                <a:solidFill>
                  <a:srgbClr val="000000"/>
                </a:solidFill>
                <a:latin typeface="Clear Sans Bold"/>
                <a:ea typeface="Clear Sans Bold"/>
                <a:cs typeface="Clear Sans Bold"/>
                <a:sym typeface="Clear Sans Bold"/>
              </a:rPr>
              <a:t>Semakin intensnya </a:t>
            </a:r>
            <a:r>
              <a:rPr lang="en-US" sz="3103" spc="-58">
                <a:solidFill>
                  <a:srgbClr val="000000"/>
                </a:solidFill>
                <a:latin typeface="Clear Sans"/>
                <a:ea typeface="Clear Sans"/>
                <a:cs typeface="Clear Sans"/>
                <a:sym typeface="Clear Sans"/>
              </a:rPr>
              <a:t>perkembangan teknologi, persaingan global, krisis ekonomi dan lingkungan serta perkembangan kondisi-kondisi makro ekternal lainnya, setiap perusahaan akan melakukan perubahan dalam situasi yang uncertainty and unpredictable.</a:t>
            </a:r>
          </a:p>
          <a:p>
            <a:pPr algn="l">
              <a:lnSpc>
                <a:spcPts val="4902"/>
              </a:lnSpc>
            </a:pPr>
            <a:endParaRPr lang="en-US" sz="3103" spc="-58">
              <a:solidFill>
                <a:srgbClr val="000000"/>
              </a:solidFill>
              <a:latin typeface="Clear Sans"/>
              <a:ea typeface="Clear Sans"/>
              <a:cs typeface="Clear Sans"/>
              <a:sym typeface="Clear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a:off x="8476559" y="8218936"/>
            <a:ext cx="8599530" cy="7814823"/>
          </a:xfrm>
          <a:custGeom>
            <a:avLst/>
            <a:gdLst/>
            <a:ahLst/>
            <a:cxnLst/>
            <a:rect l="l" t="t" r="r" b="b"/>
            <a:pathLst>
              <a:path w="8599530" h="7814823">
                <a:moveTo>
                  <a:pt x="0" y="0"/>
                </a:moveTo>
                <a:lnTo>
                  <a:pt x="8599531" y="0"/>
                </a:lnTo>
                <a:lnTo>
                  <a:pt x="8599531" y="7814823"/>
                </a:lnTo>
                <a:lnTo>
                  <a:pt x="0" y="7814823"/>
                </a:lnTo>
                <a:lnTo>
                  <a:pt x="0" y="0"/>
                </a:lnTo>
                <a:close/>
              </a:path>
            </a:pathLst>
          </a:custGeom>
          <a:blipFill>
            <a:blip r:embed="rId2"/>
            <a:stretch>
              <a:fillRect/>
            </a:stretch>
          </a:blipFill>
        </p:spPr>
      </p:sp>
      <p:grpSp>
        <p:nvGrpSpPr>
          <p:cNvPr id="3" name="Group 3"/>
          <p:cNvGrpSpPr/>
          <p:nvPr/>
        </p:nvGrpSpPr>
        <p:grpSpPr>
          <a:xfrm>
            <a:off x="8395845" y="8621339"/>
            <a:ext cx="8760958" cy="7528948"/>
            <a:chOff x="0" y="0"/>
            <a:chExt cx="812800" cy="698500"/>
          </a:xfrm>
        </p:grpSpPr>
        <p:sp>
          <p:nvSpPr>
            <p:cNvPr id="4" name="Freeform 4"/>
            <p:cNvSpPr/>
            <p:nvPr/>
          </p:nvSpPr>
          <p:spPr>
            <a:xfrm>
              <a:off x="6448" y="0"/>
              <a:ext cx="799904" cy="698500"/>
            </a:xfrm>
            <a:custGeom>
              <a:avLst/>
              <a:gdLst/>
              <a:ahLst/>
              <a:cxnLst/>
              <a:rect l="l" t="t" r="r" b="b"/>
              <a:pathLst>
                <a:path w="799904" h="698500">
                  <a:moveTo>
                    <a:pt x="789465" y="378275"/>
                  </a:moveTo>
                  <a:lnTo>
                    <a:pt x="620039" y="669475"/>
                  </a:lnTo>
                  <a:cubicBezTo>
                    <a:pt x="609584" y="687445"/>
                    <a:pt x="590362" y="698500"/>
                    <a:pt x="569572" y="698500"/>
                  </a:cubicBezTo>
                  <a:lnTo>
                    <a:pt x="230332" y="698500"/>
                  </a:lnTo>
                  <a:cubicBezTo>
                    <a:pt x="209542" y="698500"/>
                    <a:pt x="190320" y="687445"/>
                    <a:pt x="179865" y="669475"/>
                  </a:cubicBezTo>
                  <a:lnTo>
                    <a:pt x="10439" y="378275"/>
                  </a:lnTo>
                  <a:cubicBezTo>
                    <a:pt x="0" y="360333"/>
                    <a:pt x="0" y="338167"/>
                    <a:pt x="10439" y="320225"/>
                  </a:cubicBezTo>
                  <a:lnTo>
                    <a:pt x="179865" y="29025"/>
                  </a:lnTo>
                  <a:cubicBezTo>
                    <a:pt x="190320" y="11055"/>
                    <a:pt x="209542" y="0"/>
                    <a:pt x="230332" y="0"/>
                  </a:cubicBezTo>
                  <a:lnTo>
                    <a:pt x="569572" y="0"/>
                  </a:lnTo>
                  <a:cubicBezTo>
                    <a:pt x="590362" y="0"/>
                    <a:pt x="609584" y="11055"/>
                    <a:pt x="620039" y="29025"/>
                  </a:cubicBezTo>
                  <a:lnTo>
                    <a:pt x="789465" y="320225"/>
                  </a:lnTo>
                  <a:cubicBezTo>
                    <a:pt x="799904" y="338167"/>
                    <a:pt x="799904" y="360333"/>
                    <a:pt x="789465" y="378275"/>
                  </a:cubicBezTo>
                  <a:close/>
                </a:path>
              </a:pathLst>
            </a:custGeom>
            <a:gradFill rotWithShape="1">
              <a:gsLst>
                <a:gs pos="0">
                  <a:srgbClr val="FFDE00">
                    <a:alpha val="100000"/>
                  </a:srgbClr>
                </a:gs>
                <a:gs pos="50000">
                  <a:srgbClr val="FFDE00">
                    <a:alpha val="100000"/>
                  </a:srgbClr>
                </a:gs>
                <a:gs pos="100000">
                  <a:srgbClr val="FF992F">
                    <a:alpha val="100000"/>
                  </a:srgbClr>
                </a:gs>
              </a:gsLst>
              <a:path path="circle">
                <a:fillToRect l="50000" t="50000" r="50000" b="50000"/>
              </a:path>
            </a:gradFill>
            <a:ln cap="rnd">
              <a:noFill/>
              <a:prstDash val="solid"/>
              <a:round/>
            </a:ln>
          </p:spPr>
        </p:sp>
        <p:sp>
          <p:nvSpPr>
            <p:cNvPr id="5" name="TextBox 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5495340" y="3438536"/>
            <a:ext cx="7573225" cy="6508240"/>
            <a:chOff x="0" y="0"/>
            <a:chExt cx="812800" cy="698500"/>
          </a:xfrm>
        </p:grpSpPr>
        <p:sp>
          <p:nvSpPr>
            <p:cNvPr id="7" name="Freeform 7"/>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solidFill>
              <a:srgbClr val="112D4E"/>
            </a:solidFill>
          </p:spPr>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6205044" y="4097402"/>
            <a:ext cx="6172867" cy="5304807"/>
            <a:chOff x="0" y="0"/>
            <a:chExt cx="812800" cy="698500"/>
          </a:xfrm>
        </p:grpSpPr>
        <p:sp>
          <p:nvSpPr>
            <p:cNvPr id="10" name="Freeform 10"/>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sp>
        <p:sp>
          <p:nvSpPr>
            <p:cNvPr id="11" name="TextBox 11"/>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0325621" y="-2246414"/>
            <a:ext cx="7645588" cy="6947928"/>
          </a:xfrm>
          <a:custGeom>
            <a:avLst/>
            <a:gdLst/>
            <a:ahLst/>
            <a:cxnLst/>
            <a:rect l="l" t="t" r="r" b="b"/>
            <a:pathLst>
              <a:path w="7645588" h="6947928">
                <a:moveTo>
                  <a:pt x="0" y="0"/>
                </a:moveTo>
                <a:lnTo>
                  <a:pt x="7645589" y="0"/>
                </a:lnTo>
                <a:lnTo>
                  <a:pt x="7645589" y="6947929"/>
                </a:lnTo>
                <a:lnTo>
                  <a:pt x="0" y="6947929"/>
                </a:lnTo>
                <a:lnTo>
                  <a:pt x="0" y="0"/>
                </a:lnTo>
                <a:close/>
              </a:path>
            </a:pathLst>
          </a:custGeom>
          <a:blipFill>
            <a:blip r:embed="rId2"/>
            <a:stretch>
              <a:fillRect/>
            </a:stretch>
          </a:blipFill>
        </p:spPr>
      </p:sp>
      <p:sp>
        <p:nvSpPr>
          <p:cNvPr id="13" name="Freeform 13"/>
          <p:cNvSpPr/>
          <p:nvPr/>
        </p:nvSpPr>
        <p:spPr>
          <a:xfrm>
            <a:off x="10794405" y="4423713"/>
            <a:ext cx="4286500" cy="5585016"/>
          </a:xfrm>
          <a:custGeom>
            <a:avLst/>
            <a:gdLst/>
            <a:ahLst/>
            <a:cxnLst/>
            <a:rect l="l" t="t" r="r" b="b"/>
            <a:pathLst>
              <a:path w="4286500" h="5585016">
                <a:moveTo>
                  <a:pt x="0" y="0"/>
                </a:moveTo>
                <a:lnTo>
                  <a:pt x="4286500" y="0"/>
                </a:lnTo>
                <a:lnTo>
                  <a:pt x="4286500" y="5585016"/>
                </a:lnTo>
                <a:lnTo>
                  <a:pt x="0" y="55850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4" name="Group 14"/>
          <p:cNvGrpSpPr/>
          <p:nvPr/>
        </p:nvGrpSpPr>
        <p:grpSpPr>
          <a:xfrm rot="-5478636">
            <a:off x="15809284" y="4405847"/>
            <a:ext cx="1845214" cy="2147158"/>
            <a:chOff x="0" y="0"/>
            <a:chExt cx="698500" cy="812800"/>
          </a:xfrm>
        </p:grpSpPr>
        <p:sp>
          <p:nvSpPr>
            <p:cNvPr id="15" name="Freeform 15"/>
            <p:cNvSpPr/>
            <p:nvPr/>
          </p:nvSpPr>
          <p:spPr>
            <a:xfrm>
              <a:off x="0" y="4847"/>
              <a:ext cx="698500" cy="803107"/>
            </a:xfrm>
            <a:custGeom>
              <a:avLst/>
              <a:gdLst/>
              <a:ahLst/>
              <a:cxnLst/>
              <a:rect l="l" t="t" r="r" b="b"/>
              <a:pathLst>
                <a:path w="698500" h="803107">
                  <a:moveTo>
                    <a:pt x="371066" y="7846"/>
                  </a:moveTo>
                  <a:lnTo>
                    <a:pt x="676684" y="185660"/>
                  </a:lnTo>
                  <a:cubicBezTo>
                    <a:pt x="690191" y="193519"/>
                    <a:pt x="698500" y="207966"/>
                    <a:pt x="698500" y="223593"/>
                  </a:cubicBezTo>
                  <a:lnTo>
                    <a:pt x="698500" y="579513"/>
                  </a:lnTo>
                  <a:cubicBezTo>
                    <a:pt x="698500" y="595140"/>
                    <a:pt x="690191" y="609587"/>
                    <a:pt x="676684" y="617446"/>
                  </a:cubicBezTo>
                  <a:lnTo>
                    <a:pt x="371066" y="795260"/>
                  </a:lnTo>
                  <a:cubicBezTo>
                    <a:pt x="357580" y="803106"/>
                    <a:pt x="340920" y="803106"/>
                    <a:pt x="327434" y="795260"/>
                  </a:cubicBezTo>
                  <a:lnTo>
                    <a:pt x="21816" y="617446"/>
                  </a:lnTo>
                  <a:cubicBezTo>
                    <a:pt x="8309" y="609587"/>
                    <a:pt x="0" y="595140"/>
                    <a:pt x="0" y="579513"/>
                  </a:cubicBezTo>
                  <a:lnTo>
                    <a:pt x="0" y="223593"/>
                  </a:lnTo>
                  <a:cubicBezTo>
                    <a:pt x="0" y="207966"/>
                    <a:pt x="8309" y="193519"/>
                    <a:pt x="21816" y="185660"/>
                  </a:cubicBezTo>
                  <a:lnTo>
                    <a:pt x="327434" y="7846"/>
                  </a:lnTo>
                  <a:cubicBezTo>
                    <a:pt x="340920" y="0"/>
                    <a:pt x="357580" y="0"/>
                    <a:pt x="371066" y="7846"/>
                  </a:cubicBezTo>
                  <a:close/>
                </a:path>
              </a:pathLst>
            </a:custGeom>
            <a:solidFill>
              <a:srgbClr val="000000">
                <a:alpha val="0"/>
              </a:srgbClr>
            </a:solidFill>
            <a:ln w="133350" cap="sq">
              <a:gradFill>
                <a:gsLst>
                  <a:gs pos="0">
                    <a:srgbClr val="FFB613">
                      <a:alpha val="100000"/>
                    </a:srgbClr>
                  </a:gs>
                  <a:gs pos="100000">
                    <a:srgbClr val="FFE42F">
                      <a:alpha val="100000"/>
                    </a:srgbClr>
                  </a:gs>
                </a:gsLst>
                <a:lin ang="5400000"/>
              </a:gradFill>
              <a:prstDash val="solid"/>
              <a:miter/>
            </a:ln>
          </p:spPr>
        </p:sp>
        <p:sp>
          <p:nvSpPr>
            <p:cNvPr id="16" name="TextBox 16"/>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grpSp>
        <p:nvGrpSpPr>
          <p:cNvPr id="17" name="Group 17"/>
          <p:cNvGrpSpPr/>
          <p:nvPr/>
        </p:nvGrpSpPr>
        <p:grpSpPr>
          <a:xfrm>
            <a:off x="875206" y="3220555"/>
            <a:ext cx="866162" cy="866162"/>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B613">
                    <a:alpha val="100000"/>
                  </a:srgbClr>
                </a:gs>
                <a:gs pos="100000">
                  <a:srgbClr val="FFE42F">
                    <a:alpha val="100000"/>
                  </a:srgbClr>
                </a:gs>
              </a:gsLst>
              <a:lin ang="5400000"/>
            </a:gradFill>
            <a:ln w="66675" cap="sq">
              <a:gradFill>
                <a:gsLst>
                  <a:gs pos="0">
                    <a:srgbClr val="3183ED">
                      <a:alpha val="100000"/>
                    </a:srgbClr>
                  </a:gs>
                  <a:gs pos="100000">
                    <a:srgbClr val="56CCF2">
                      <a:alpha val="100000"/>
                    </a:srgbClr>
                  </a:gs>
                </a:gsLst>
                <a:lin ang="5400000"/>
              </a:gradFill>
              <a:prstDash val="solid"/>
              <a:miter/>
            </a:ln>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875206" y="5113019"/>
            <a:ext cx="866162" cy="866162"/>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B613">
                    <a:alpha val="100000"/>
                  </a:srgbClr>
                </a:gs>
                <a:gs pos="100000">
                  <a:srgbClr val="FFE42F">
                    <a:alpha val="100000"/>
                  </a:srgbClr>
                </a:gs>
              </a:gsLst>
              <a:lin ang="5400000"/>
            </a:gradFill>
            <a:ln w="66675" cap="sq">
              <a:gradFill>
                <a:gsLst>
                  <a:gs pos="0">
                    <a:srgbClr val="3183ED">
                      <a:alpha val="100000"/>
                    </a:srgbClr>
                  </a:gs>
                  <a:gs pos="100000">
                    <a:srgbClr val="56CCF2">
                      <a:alpha val="100000"/>
                    </a:srgbClr>
                  </a:gs>
                </a:gsLst>
                <a:lin ang="5400000"/>
              </a:gradFill>
              <a:prstDash val="solid"/>
              <a:miter/>
            </a:ln>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3" name="TextBox 23"/>
          <p:cNvSpPr txBox="1"/>
          <p:nvPr/>
        </p:nvSpPr>
        <p:spPr>
          <a:xfrm>
            <a:off x="1028700" y="637671"/>
            <a:ext cx="7052110" cy="1761664"/>
          </a:xfrm>
          <a:prstGeom prst="rect">
            <a:avLst/>
          </a:prstGeom>
        </p:spPr>
        <p:txBody>
          <a:bodyPr lIns="0" tIns="0" rIns="0" bIns="0" rtlCol="0" anchor="t">
            <a:spAutoFit/>
          </a:bodyPr>
          <a:lstStyle/>
          <a:p>
            <a:pPr marL="0" lvl="0" indent="0" algn="l">
              <a:lnSpc>
                <a:spcPts val="6805"/>
              </a:lnSpc>
            </a:pPr>
            <a:r>
              <a:rPr lang="en-US" sz="6301" spc="-157" dirty="0">
                <a:solidFill>
                  <a:srgbClr val="112D4E"/>
                </a:solidFill>
                <a:latin typeface="Barlow Bold"/>
                <a:ea typeface="Barlow Bold"/>
                <a:cs typeface="Barlow Bold"/>
                <a:sym typeface="Barlow Bold"/>
              </a:rPr>
              <a:t>3 </a:t>
            </a:r>
            <a:r>
              <a:rPr lang="en-US" sz="6301" spc="-157" dirty="0" err="1">
                <a:solidFill>
                  <a:srgbClr val="112D4E"/>
                </a:solidFill>
                <a:latin typeface="Barlow Bold"/>
                <a:ea typeface="Barlow Bold"/>
                <a:cs typeface="Barlow Bold"/>
                <a:sym typeface="Barlow Bold"/>
              </a:rPr>
              <a:t>Paradigma</a:t>
            </a:r>
            <a:r>
              <a:rPr lang="en-US" sz="6301" spc="-157" dirty="0">
                <a:solidFill>
                  <a:srgbClr val="112D4E"/>
                </a:solidFill>
                <a:latin typeface="Barlow Bold"/>
                <a:ea typeface="Barlow Bold"/>
                <a:cs typeface="Barlow Bold"/>
                <a:sym typeface="Barlow Bold"/>
              </a:rPr>
              <a:t> </a:t>
            </a:r>
            <a:r>
              <a:rPr lang="en-US" sz="6301" spc="-157" dirty="0" err="1">
                <a:solidFill>
                  <a:srgbClr val="112D4E"/>
                </a:solidFill>
                <a:latin typeface="Barlow Bold"/>
                <a:ea typeface="Barlow Bold"/>
                <a:cs typeface="Barlow Bold"/>
                <a:sym typeface="Barlow Bold"/>
              </a:rPr>
              <a:t>Evolusi</a:t>
            </a:r>
            <a:r>
              <a:rPr lang="en-US" sz="6301" spc="-157" dirty="0">
                <a:solidFill>
                  <a:srgbClr val="112D4E"/>
                </a:solidFill>
                <a:latin typeface="Barlow Bold"/>
                <a:ea typeface="Barlow Bold"/>
                <a:cs typeface="Barlow Bold"/>
                <a:sym typeface="Barlow Bold"/>
              </a:rPr>
              <a:t> Informasi</a:t>
            </a:r>
          </a:p>
        </p:txBody>
      </p:sp>
      <p:sp>
        <p:nvSpPr>
          <p:cNvPr id="24" name="TextBox 24"/>
          <p:cNvSpPr txBox="1"/>
          <p:nvPr/>
        </p:nvSpPr>
        <p:spPr>
          <a:xfrm>
            <a:off x="1197684" y="3373582"/>
            <a:ext cx="221206" cy="560109"/>
          </a:xfrm>
          <a:prstGeom prst="rect">
            <a:avLst/>
          </a:prstGeom>
        </p:spPr>
        <p:txBody>
          <a:bodyPr lIns="0" tIns="0" rIns="0" bIns="0" rtlCol="0" anchor="t">
            <a:spAutoFit/>
          </a:bodyPr>
          <a:lstStyle/>
          <a:p>
            <a:pPr marL="0" lvl="0" indent="0" algn="l">
              <a:lnSpc>
                <a:spcPts val="4240"/>
              </a:lnSpc>
            </a:pPr>
            <a:r>
              <a:rPr lang="en-US" sz="3926" spc="-98">
                <a:solidFill>
                  <a:srgbClr val="FFFFFF"/>
                </a:solidFill>
                <a:latin typeface="Barlow Bold"/>
                <a:ea typeface="Barlow Bold"/>
                <a:cs typeface="Barlow Bold"/>
                <a:sym typeface="Barlow Bold"/>
              </a:rPr>
              <a:t>1</a:t>
            </a:r>
          </a:p>
        </p:txBody>
      </p:sp>
      <p:sp>
        <p:nvSpPr>
          <p:cNvPr id="25" name="TextBox 25"/>
          <p:cNvSpPr txBox="1"/>
          <p:nvPr/>
        </p:nvSpPr>
        <p:spPr>
          <a:xfrm>
            <a:off x="1159584" y="5237258"/>
            <a:ext cx="221206" cy="560109"/>
          </a:xfrm>
          <a:prstGeom prst="rect">
            <a:avLst/>
          </a:prstGeom>
        </p:spPr>
        <p:txBody>
          <a:bodyPr lIns="0" tIns="0" rIns="0" bIns="0" rtlCol="0" anchor="t">
            <a:spAutoFit/>
          </a:bodyPr>
          <a:lstStyle/>
          <a:p>
            <a:pPr marL="0" lvl="0" indent="0" algn="l">
              <a:lnSpc>
                <a:spcPts val="4240"/>
              </a:lnSpc>
            </a:pPr>
            <a:r>
              <a:rPr lang="en-US" sz="3926" spc="-98">
                <a:solidFill>
                  <a:srgbClr val="FFFFFF"/>
                </a:solidFill>
                <a:latin typeface="Barlow Bold"/>
                <a:ea typeface="Barlow Bold"/>
                <a:cs typeface="Barlow Bold"/>
                <a:sym typeface="Barlow Bold"/>
              </a:rPr>
              <a:t>2</a:t>
            </a:r>
          </a:p>
        </p:txBody>
      </p:sp>
      <p:sp>
        <p:nvSpPr>
          <p:cNvPr id="26" name="TextBox 26"/>
          <p:cNvSpPr txBox="1"/>
          <p:nvPr/>
        </p:nvSpPr>
        <p:spPr>
          <a:xfrm>
            <a:off x="2027900" y="3134830"/>
            <a:ext cx="7438008" cy="1838824"/>
          </a:xfrm>
          <a:prstGeom prst="rect">
            <a:avLst/>
          </a:prstGeom>
        </p:spPr>
        <p:txBody>
          <a:bodyPr lIns="0" tIns="0" rIns="0" bIns="0" rtlCol="0" anchor="t">
            <a:spAutoFit/>
          </a:bodyPr>
          <a:lstStyle/>
          <a:p>
            <a:pPr algn="l">
              <a:lnSpc>
                <a:spcPts val="3706"/>
              </a:lnSpc>
            </a:pPr>
            <a:r>
              <a:rPr lang="en-US" sz="2345" spc="-44" dirty="0" err="1">
                <a:solidFill>
                  <a:srgbClr val="000000"/>
                </a:solidFill>
                <a:latin typeface="Clear Sans"/>
                <a:ea typeface="Clear Sans"/>
                <a:cs typeface="Clear Sans"/>
                <a:sym typeface="Clear Sans"/>
              </a:rPr>
              <a:t>Pemberlakuan</a:t>
            </a:r>
            <a:r>
              <a:rPr lang="en-US" sz="2345" spc="-44" dirty="0">
                <a:solidFill>
                  <a:srgbClr val="000000"/>
                </a:solidFill>
                <a:latin typeface="Clear Sans"/>
                <a:ea typeface="Clear Sans"/>
                <a:cs typeface="Clear Sans"/>
                <a:sym typeface="Clear Sans"/>
              </a:rPr>
              <a:t> informasi </a:t>
            </a:r>
            <a:r>
              <a:rPr lang="en-US" sz="2345" spc="-44" dirty="0" err="1">
                <a:solidFill>
                  <a:srgbClr val="000000"/>
                </a:solidFill>
                <a:latin typeface="Clear Sans"/>
                <a:ea typeface="Clear Sans"/>
                <a:cs typeface="Clear Sans"/>
                <a:sym typeface="Clear Sans"/>
              </a:rPr>
              <a:t>dengan</a:t>
            </a:r>
            <a:r>
              <a:rPr lang="en-US" sz="2345" spc="-44" dirty="0">
                <a:solidFill>
                  <a:srgbClr val="000000"/>
                </a:solidFill>
                <a:latin typeface="Clear Sans"/>
                <a:ea typeface="Clear Sans"/>
                <a:cs typeface="Clear Sans"/>
                <a:sym typeface="Clear Sans"/>
              </a:rPr>
              <a:t> </a:t>
            </a:r>
            <a:r>
              <a:rPr lang="en-US" sz="2345" spc="-44" dirty="0" err="1">
                <a:solidFill>
                  <a:srgbClr val="000000"/>
                </a:solidFill>
                <a:latin typeface="Clear Sans"/>
                <a:ea typeface="Clear Sans"/>
                <a:cs typeface="Clear Sans"/>
                <a:sym typeface="Clear Sans"/>
              </a:rPr>
              <a:t>segala</a:t>
            </a:r>
            <a:r>
              <a:rPr lang="en-US" sz="2345" spc="-44" dirty="0">
                <a:solidFill>
                  <a:srgbClr val="000000"/>
                </a:solidFill>
                <a:latin typeface="Clear Sans"/>
                <a:ea typeface="Clear Sans"/>
                <a:cs typeface="Clear Sans"/>
                <a:sym typeface="Clear Sans"/>
              </a:rPr>
              <a:t> </a:t>
            </a:r>
            <a:r>
              <a:rPr lang="en-US" sz="2345" spc="-44" dirty="0" err="1">
                <a:solidFill>
                  <a:srgbClr val="000000"/>
                </a:solidFill>
                <a:latin typeface="Clear Sans"/>
                <a:ea typeface="Clear Sans"/>
                <a:cs typeface="Clear Sans"/>
                <a:sym typeface="Clear Sans"/>
              </a:rPr>
              <a:t>bentuknya</a:t>
            </a:r>
            <a:r>
              <a:rPr lang="en-US" sz="2345" spc="-44" dirty="0">
                <a:solidFill>
                  <a:srgbClr val="000000"/>
                </a:solidFill>
                <a:latin typeface="Clear Sans"/>
                <a:ea typeface="Clear Sans"/>
                <a:cs typeface="Clear Sans"/>
                <a:sym typeface="Clear Sans"/>
              </a:rPr>
              <a:t> </a:t>
            </a:r>
            <a:r>
              <a:rPr lang="en-US" sz="2345" spc="-44" dirty="0" err="1">
                <a:solidFill>
                  <a:srgbClr val="000000"/>
                </a:solidFill>
                <a:latin typeface="Clear Sans"/>
                <a:ea typeface="Clear Sans"/>
                <a:cs typeface="Clear Sans"/>
                <a:sym typeface="Clear Sans"/>
              </a:rPr>
              <a:t>sebagai</a:t>
            </a:r>
            <a:r>
              <a:rPr lang="en-US" sz="2345" spc="-44" dirty="0">
                <a:solidFill>
                  <a:srgbClr val="000000"/>
                </a:solidFill>
                <a:latin typeface="Clear Sans"/>
                <a:ea typeface="Clear Sans"/>
                <a:cs typeface="Clear Sans"/>
                <a:sym typeface="Clear Sans"/>
              </a:rPr>
              <a:t> </a:t>
            </a:r>
            <a:r>
              <a:rPr lang="en-US" sz="2345" spc="-44" dirty="0" err="1">
                <a:solidFill>
                  <a:srgbClr val="000000"/>
                </a:solidFill>
                <a:latin typeface="Clear Sans"/>
                <a:ea typeface="Clear Sans"/>
                <a:cs typeface="Clear Sans"/>
                <a:sym typeface="Clear Sans"/>
              </a:rPr>
              <a:t>komoditas</a:t>
            </a:r>
            <a:r>
              <a:rPr lang="en-US" sz="2345" spc="-44" dirty="0">
                <a:solidFill>
                  <a:srgbClr val="000000"/>
                </a:solidFill>
                <a:latin typeface="Clear Sans"/>
                <a:ea typeface="Clear Sans"/>
                <a:cs typeface="Clear Sans"/>
                <a:sym typeface="Clear Sans"/>
              </a:rPr>
              <a:t> </a:t>
            </a:r>
            <a:r>
              <a:rPr lang="en-US" sz="2345" spc="-44" dirty="0" err="1">
                <a:solidFill>
                  <a:srgbClr val="000000"/>
                </a:solidFill>
                <a:latin typeface="Clear Sans"/>
                <a:ea typeface="Clear Sans"/>
                <a:cs typeface="Clear Sans"/>
                <a:sym typeface="Clear Sans"/>
              </a:rPr>
              <a:t>atau</a:t>
            </a:r>
            <a:r>
              <a:rPr lang="en-US" sz="2345" spc="-44" dirty="0">
                <a:solidFill>
                  <a:srgbClr val="000000"/>
                </a:solidFill>
                <a:latin typeface="Clear Sans"/>
                <a:ea typeface="Clear Sans"/>
                <a:cs typeface="Clear Sans"/>
                <a:sym typeface="Clear Sans"/>
              </a:rPr>
              <a:t> </a:t>
            </a:r>
            <a:r>
              <a:rPr lang="en-US" sz="2345" spc="-44" dirty="0" err="1">
                <a:solidFill>
                  <a:srgbClr val="000000"/>
                </a:solidFill>
                <a:latin typeface="Clear Sans"/>
                <a:ea typeface="Clear Sans"/>
                <a:cs typeface="Clear Sans"/>
                <a:sym typeface="Clear Sans"/>
              </a:rPr>
              <a:t>aset</a:t>
            </a:r>
            <a:r>
              <a:rPr lang="en-US" sz="2345" spc="-44" dirty="0">
                <a:solidFill>
                  <a:srgbClr val="000000"/>
                </a:solidFill>
                <a:latin typeface="Clear Sans"/>
                <a:ea typeface="Clear Sans"/>
                <a:cs typeface="Clear Sans"/>
                <a:sym typeface="Clear Sans"/>
              </a:rPr>
              <a:t> </a:t>
            </a:r>
            <a:r>
              <a:rPr lang="en-US" sz="2345" spc="-44" dirty="0" err="1">
                <a:solidFill>
                  <a:srgbClr val="000000"/>
                </a:solidFill>
                <a:latin typeface="Clear Sans"/>
                <a:ea typeface="Clear Sans"/>
                <a:cs typeface="Clear Sans"/>
                <a:sym typeface="Clear Sans"/>
              </a:rPr>
              <a:t>sejajar</a:t>
            </a:r>
            <a:r>
              <a:rPr lang="en-US" sz="2345" spc="-44" dirty="0">
                <a:solidFill>
                  <a:srgbClr val="000000"/>
                </a:solidFill>
                <a:latin typeface="Clear Sans"/>
                <a:ea typeface="Clear Sans"/>
                <a:cs typeface="Clear Sans"/>
                <a:sym typeface="Clear Sans"/>
              </a:rPr>
              <a:t> </a:t>
            </a:r>
            <a:r>
              <a:rPr lang="en-US" sz="2345" spc="-44" dirty="0" err="1">
                <a:solidFill>
                  <a:srgbClr val="000000"/>
                </a:solidFill>
                <a:latin typeface="Clear Sans"/>
                <a:ea typeface="Clear Sans"/>
                <a:cs typeface="Clear Sans"/>
                <a:sym typeface="Clear Sans"/>
              </a:rPr>
              <a:t>dengan</a:t>
            </a:r>
            <a:r>
              <a:rPr lang="en-US" sz="2345" spc="-44" dirty="0">
                <a:solidFill>
                  <a:srgbClr val="000000"/>
                </a:solidFill>
                <a:latin typeface="Clear Sans"/>
                <a:ea typeface="Clear Sans"/>
                <a:cs typeface="Clear Sans"/>
                <a:sym typeface="Clear Sans"/>
              </a:rPr>
              <a:t> (Man, Money, Material)</a:t>
            </a:r>
          </a:p>
          <a:p>
            <a:pPr marL="0" lvl="0" indent="0" algn="l">
              <a:lnSpc>
                <a:spcPts val="3706"/>
              </a:lnSpc>
            </a:pPr>
            <a:endParaRPr lang="en-US" sz="2345" spc="-44" dirty="0">
              <a:solidFill>
                <a:srgbClr val="000000"/>
              </a:solidFill>
              <a:latin typeface="Clear Sans"/>
              <a:ea typeface="Clear Sans"/>
              <a:cs typeface="Clear Sans"/>
              <a:sym typeface="Clear Sans"/>
            </a:endParaRPr>
          </a:p>
        </p:txBody>
      </p:sp>
      <p:sp>
        <p:nvSpPr>
          <p:cNvPr id="27" name="TextBox 27"/>
          <p:cNvSpPr txBox="1"/>
          <p:nvPr/>
        </p:nvSpPr>
        <p:spPr>
          <a:xfrm>
            <a:off x="2027900" y="4910982"/>
            <a:ext cx="7173771" cy="1838824"/>
          </a:xfrm>
          <a:prstGeom prst="rect">
            <a:avLst/>
          </a:prstGeom>
        </p:spPr>
        <p:txBody>
          <a:bodyPr lIns="0" tIns="0" rIns="0" bIns="0" rtlCol="0" anchor="t">
            <a:spAutoFit/>
          </a:bodyPr>
          <a:lstStyle/>
          <a:p>
            <a:pPr algn="l">
              <a:lnSpc>
                <a:spcPts val="3706"/>
              </a:lnSpc>
            </a:pPr>
            <a:r>
              <a:rPr lang="en-US" sz="2345" spc="-44">
                <a:solidFill>
                  <a:srgbClr val="000000"/>
                </a:solidFill>
                <a:latin typeface="Clear Sans"/>
                <a:ea typeface="Clear Sans"/>
                <a:cs typeface="Clear Sans"/>
                <a:sym typeface="Clear Sans"/>
              </a:rPr>
              <a:t>Pemberlakuan tatanan yang ditimbulkan oleh keberadaaan dinamika informasi sebagai ekosistem tersendiri yang identik dengan ekosistem fisik-biologis</a:t>
            </a:r>
          </a:p>
          <a:p>
            <a:pPr marL="0" lvl="0" indent="0" algn="l">
              <a:lnSpc>
                <a:spcPts val="3706"/>
              </a:lnSpc>
            </a:pPr>
            <a:endParaRPr lang="en-US" sz="2345" spc="-44">
              <a:solidFill>
                <a:srgbClr val="000000"/>
              </a:solidFill>
              <a:latin typeface="Clear Sans"/>
              <a:ea typeface="Clear Sans"/>
              <a:cs typeface="Clear Sans"/>
              <a:sym typeface="Clear Sans"/>
            </a:endParaRPr>
          </a:p>
        </p:txBody>
      </p:sp>
      <p:grpSp>
        <p:nvGrpSpPr>
          <p:cNvPr id="28" name="Group 28"/>
          <p:cNvGrpSpPr/>
          <p:nvPr/>
        </p:nvGrpSpPr>
        <p:grpSpPr>
          <a:xfrm>
            <a:off x="10794405" y="-1667303"/>
            <a:ext cx="6708021" cy="5764705"/>
            <a:chOff x="0" y="0"/>
            <a:chExt cx="812800" cy="698500"/>
          </a:xfrm>
        </p:grpSpPr>
        <p:sp>
          <p:nvSpPr>
            <p:cNvPr id="29" name="Freeform 29"/>
            <p:cNvSpPr/>
            <p:nvPr/>
          </p:nvSpPr>
          <p:spPr>
            <a:xfrm>
              <a:off x="8422" y="0"/>
              <a:ext cx="795957" cy="698500"/>
            </a:xfrm>
            <a:custGeom>
              <a:avLst/>
              <a:gdLst/>
              <a:ahLst/>
              <a:cxnLst/>
              <a:rect l="l" t="t" r="r" b="b"/>
              <a:pathLst>
                <a:path w="795957" h="698500">
                  <a:moveTo>
                    <a:pt x="782323" y="387158"/>
                  </a:moveTo>
                  <a:lnTo>
                    <a:pt x="623233" y="660592"/>
                  </a:lnTo>
                  <a:cubicBezTo>
                    <a:pt x="609578" y="684062"/>
                    <a:pt x="584474" y="698500"/>
                    <a:pt x="557321" y="698500"/>
                  </a:cubicBezTo>
                  <a:lnTo>
                    <a:pt x="238635" y="698500"/>
                  </a:lnTo>
                  <a:cubicBezTo>
                    <a:pt x="211482" y="698500"/>
                    <a:pt x="186378" y="684062"/>
                    <a:pt x="172723" y="660592"/>
                  </a:cubicBezTo>
                  <a:lnTo>
                    <a:pt x="13633" y="387158"/>
                  </a:lnTo>
                  <a:cubicBezTo>
                    <a:pt x="0" y="363725"/>
                    <a:pt x="0" y="334775"/>
                    <a:pt x="13633" y="311342"/>
                  </a:cubicBezTo>
                  <a:lnTo>
                    <a:pt x="172723" y="37908"/>
                  </a:lnTo>
                  <a:cubicBezTo>
                    <a:pt x="186378" y="14438"/>
                    <a:pt x="211482" y="0"/>
                    <a:pt x="238635" y="0"/>
                  </a:cubicBezTo>
                  <a:lnTo>
                    <a:pt x="557321" y="0"/>
                  </a:lnTo>
                  <a:cubicBezTo>
                    <a:pt x="584474" y="0"/>
                    <a:pt x="609578" y="14438"/>
                    <a:pt x="623233" y="37908"/>
                  </a:cubicBezTo>
                  <a:lnTo>
                    <a:pt x="782323" y="311342"/>
                  </a:lnTo>
                  <a:cubicBezTo>
                    <a:pt x="795956" y="334775"/>
                    <a:pt x="795956" y="363725"/>
                    <a:pt x="782323" y="387158"/>
                  </a:cubicBezTo>
                  <a:close/>
                </a:path>
              </a:pathLst>
            </a:custGeom>
            <a:gradFill rotWithShape="1">
              <a:gsLst>
                <a:gs pos="0">
                  <a:srgbClr val="3183ED">
                    <a:alpha val="100000"/>
                  </a:srgbClr>
                </a:gs>
                <a:gs pos="100000">
                  <a:srgbClr val="56CCF2">
                    <a:alpha val="100000"/>
                  </a:srgbClr>
                </a:gs>
              </a:gsLst>
              <a:lin ang="5400000"/>
            </a:gradFill>
          </p:spPr>
        </p:sp>
        <p:sp>
          <p:nvSpPr>
            <p:cNvPr id="30" name="TextBox 30"/>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31" name="Group 31"/>
          <p:cNvGrpSpPr/>
          <p:nvPr/>
        </p:nvGrpSpPr>
        <p:grpSpPr>
          <a:xfrm>
            <a:off x="11197013" y="-1380905"/>
            <a:ext cx="5879077" cy="5216911"/>
            <a:chOff x="0" y="0"/>
            <a:chExt cx="4346359" cy="3856825"/>
          </a:xfrm>
        </p:grpSpPr>
        <p:sp>
          <p:nvSpPr>
            <p:cNvPr id="32" name="Freeform 32"/>
            <p:cNvSpPr/>
            <p:nvPr/>
          </p:nvSpPr>
          <p:spPr>
            <a:xfrm flipH="1">
              <a:off x="-32" y="0"/>
              <a:ext cx="4361815" cy="3856863"/>
            </a:xfrm>
            <a:custGeom>
              <a:avLst/>
              <a:gdLst/>
              <a:ahLst/>
              <a:cxnLst/>
              <a:rect l="l" t="t" r="r" b="b"/>
              <a:pathLst>
                <a:path w="4361815" h="3856863">
                  <a:moveTo>
                    <a:pt x="3086608" y="0"/>
                  </a:moveTo>
                  <a:cubicBezTo>
                    <a:pt x="3210306" y="0"/>
                    <a:pt x="3324479" y="65913"/>
                    <a:pt x="3386328" y="173101"/>
                  </a:cubicBezTo>
                  <a:lnTo>
                    <a:pt x="4299966" y="1755394"/>
                  </a:lnTo>
                  <a:cubicBezTo>
                    <a:pt x="4361815" y="1862455"/>
                    <a:pt x="4361815" y="1994408"/>
                    <a:pt x="4299966" y="2101469"/>
                  </a:cubicBezTo>
                  <a:lnTo>
                    <a:pt x="3386455" y="3683762"/>
                  </a:lnTo>
                  <a:cubicBezTo>
                    <a:pt x="3325114" y="3789934"/>
                    <a:pt x="3212338" y="3855720"/>
                    <a:pt x="3089910" y="3856863"/>
                  </a:cubicBezTo>
                  <a:lnTo>
                    <a:pt x="1256411" y="3856863"/>
                  </a:lnTo>
                  <a:cubicBezTo>
                    <a:pt x="1133983" y="3855720"/>
                    <a:pt x="1021207" y="3789934"/>
                    <a:pt x="959866" y="3683762"/>
                  </a:cubicBezTo>
                  <a:lnTo>
                    <a:pt x="46355" y="2101469"/>
                  </a:lnTo>
                  <a:cubicBezTo>
                    <a:pt x="15875" y="2048764"/>
                    <a:pt x="508" y="1990090"/>
                    <a:pt x="0" y="1931162"/>
                  </a:cubicBezTo>
                  <a:lnTo>
                    <a:pt x="0" y="1925574"/>
                  </a:lnTo>
                  <a:cubicBezTo>
                    <a:pt x="508" y="1866773"/>
                    <a:pt x="15875" y="1807972"/>
                    <a:pt x="46355" y="1755267"/>
                  </a:cubicBezTo>
                  <a:lnTo>
                    <a:pt x="959866" y="173101"/>
                  </a:lnTo>
                  <a:cubicBezTo>
                    <a:pt x="1021715" y="65913"/>
                    <a:pt x="1135888" y="0"/>
                    <a:pt x="1259586" y="0"/>
                  </a:cubicBezTo>
                  <a:close/>
                </a:path>
              </a:pathLst>
            </a:custGeom>
            <a:blipFill>
              <a:blip r:embed="rId5"/>
              <a:stretch>
                <a:fillRect l="-135356" r="-17094" b="-35844"/>
              </a:stretch>
            </a:blipFill>
          </p:spPr>
        </p:sp>
      </p:grpSp>
      <p:grpSp>
        <p:nvGrpSpPr>
          <p:cNvPr id="33" name="Group 33"/>
          <p:cNvGrpSpPr/>
          <p:nvPr/>
        </p:nvGrpSpPr>
        <p:grpSpPr>
          <a:xfrm>
            <a:off x="947709" y="6948891"/>
            <a:ext cx="866162" cy="866162"/>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B613">
                    <a:alpha val="100000"/>
                  </a:srgbClr>
                </a:gs>
                <a:gs pos="100000">
                  <a:srgbClr val="FFE42F">
                    <a:alpha val="100000"/>
                  </a:srgbClr>
                </a:gs>
              </a:gsLst>
              <a:lin ang="5400000"/>
            </a:gradFill>
            <a:ln w="66675" cap="sq">
              <a:gradFill>
                <a:gsLst>
                  <a:gs pos="0">
                    <a:srgbClr val="3183ED">
                      <a:alpha val="100000"/>
                    </a:srgbClr>
                  </a:gs>
                  <a:gs pos="100000">
                    <a:srgbClr val="56CCF2">
                      <a:alpha val="100000"/>
                    </a:srgbClr>
                  </a:gs>
                </a:gsLst>
                <a:lin ang="5400000"/>
              </a:gradFill>
              <a:prstDash val="solid"/>
              <a:miter/>
            </a:ln>
          </p:spPr>
        </p:sp>
        <p:sp>
          <p:nvSpPr>
            <p:cNvPr id="35" name="TextBox 3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6" name="TextBox 36"/>
          <p:cNvSpPr txBox="1"/>
          <p:nvPr/>
        </p:nvSpPr>
        <p:spPr>
          <a:xfrm>
            <a:off x="1232087" y="7073130"/>
            <a:ext cx="221206" cy="560092"/>
          </a:xfrm>
          <a:prstGeom prst="rect">
            <a:avLst/>
          </a:prstGeom>
        </p:spPr>
        <p:txBody>
          <a:bodyPr lIns="0" tIns="0" rIns="0" bIns="0" rtlCol="0" anchor="t">
            <a:spAutoFit/>
          </a:bodyPr>
          <a:lstStyle/>
          <a:p>
            <a:pPr marL="0" lvl="0" indent="0" algn="l">
              <a:lnSpc>
                <a:spcPts val="4240"/>
              </a:lnSpc>
            </a:pPr>
            <a:r>
              <a:rPr lang="en-US" sz="3926" spc="-98">
                <a:solidFill>
                  <a:srgbClr val="FFFFFF"/>
                </a:solidFill>
                <a:latin typeface="Barlow Bold"/>
                <a:ea typeface="Barlow Bold"/>
                <a:cs typeface="Barlow Bold"/>
                <a:sym typeface="Barlow Bold"/>
              </a:rPr>
              <a:t>3</a:t>
            </a:r>
          </a:p>
        </p:txBody>
      </p:sp>
      <p:sp>
        <p:nvSpPr>
          <p:cNvPr id="37" name="TextBox 37"/>
          <p:cNvSpPr txBox="1"/>
          <p:nvPr/>
        </p:nvSpPr>
        <p:spPr>
          <a:xfrm>
            <a:off x="2027900" y="6920316"/>
            <a:ext cx="7173771" cy="1372247"/>
          </a:xfrm>
          <a:prstGeom prst="rect">
            <a:avLst/>
          </a:prstGeom>
        </p:spPr>
        <p:txBody>
          <a:bodyPr lIns="0" tIns="0" rIns="0" bIns="0" rtlCol="0" anchor="t">
            <a:spAutoFit/>
          </a:bodyPr>
          <a:lstStyle/>
          <a:p>
            <a:pPr marL="0" lvl="0" indent="0" algn="l">
              <a:lnSpc>
                <a:spcPts val="3706"/>
              </a:lnSpc>
            </a:pPr>
            <a:r>
              <a:rPr lang="en-US" sz="2345" spc="-44">
                <a:solidFill>
                  <a:srgbClr val="000000"/>
                </a:solidFill>
                <a:latin typeface="Clear Sans"/>
                <a:ea typeface="Clear Sans"/>
                <a:cs typeface="Clear Sans"/>
                <a:sym typeface="Clear Sans"/>
              </a:rPr>
              <a:t>Perkembangan teknologi informasi yang diberlakukan sebagai pemberdaya organisasi perusahaan disamping sumber daya manusia.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rot="-5400000">
            <a:off x="4611783" y="5475385"/>
            <a:ext cx="4063908" cy="3693076"/>
          </a:xfrm>
          <a:custGeom>
            <a:avLst/>
            <a:gdLst/>
            <a:ahLst/>
            <a:cxnLst/>
            <a:rect l="l" t="t" r="r" b="b"/>
            <a:pathLst>
              <a:path w="4063908" h="3693076">
                <a:moveTo>
                  <a:pt x="0" y="0"/>
                </a:moveTo>
                <a:lnTo>
                  <a:pt x="4063908" y="0"/>
                </a:lnTo>
                <a:lnTo>
                  <a:pt x="4063908" y="3693077"/>
                </a:lnTo>
                <a:lnTo>
                  <a:pt x="0" y="3693077"/>
                </a:lnTo>
                <a:lnTo>
                  <a:pt x="0" y="0"/>
                </a:lnTo>
                <a:close/>
              </a:path>
            </a:pathLst>
          </a:custGeom>
          <a:blipFill>
            <a:blip r:embed="rId2"/>
            <a:stretch>
              <a:fillRect/>
            </a:stretch>
          </a:blipFill>
        </p:spPr>
      </p:sp>
      <p:grpSp>
        <p:nvGrpSpPr>
          <p:cNvPr id="3" name="Group 3"/>
          <p:cNvGrpSpPr/>
          <p:nvPr/>
        </p:nvGrpSpPr>
        <p:grpSpPr>
          <a:xfrm>
            <a:off x="5204945" y="5499489"/>
            <a:ext cx="2992643" cy="3482348"/>
            <a:chOff x="0" y="0"/>
            <a:chExt cx="698500" cy="812800"/>
          </a:xfrm>
        </p:grpSpPr>
        <p:sp>
          <p:nvSpPr>
            <p:cNvPr id="4" name="Freeform 4"/>
            <p:cNvSpPr/>
            <p:nvPr/>
          </p:nvSpPr>
          <p:spPr>
            <a:xfrm>
              <a:off x="0" y="10246"/>
              <a:ext cx="698500" cy="792308"/>
            </a:xfrm>
            <a:custGeom>
              <a:avLst/>
              <a:gdLst/>
              <a:ahLst/>
              <a:cxnLst/>
              <a:rect l="l" t="t" r="r" b="b"/>
              <a:pathLst>
                <a:path w="698500" h="792308">
                  <a:moveTo>
                    <a:pt x="395369" y="16587"/>
                  </a:moveTo>
                  <a:lnTo>
                    <a:pt x="652381" y="166121"/>
                  </a:lnTo>
                  <a:cubicBezTo>
                    <a:pt x="680934" y="182734"/>
                    <a:pt x="698500" y="213276"/>
                    <a:pt x="698500" y="246311"/>
                  </a:cubicBezTo>
                  <a:lnTo>
                    <a:pt x="698500" y="545997"/>
                  </a:lnTo>
                  <a:cubicBezTo>
                    <a:pt x="698500" y="579032"/>
                    <a:pt x="680934" y="609574"/>
                    <a:pt x="652381" y="626187"/>
                  </a:cubicBezTo>
                  <a:lnTo>
                    <a:pt x="395369" y="775721"/>
                  </a:lnTo>
                  <a:cubicBezTo>
                    <a:pt x="366860" y="792308"/>
                    <a:pt x="331640" y="792308"/>
                    <a:pt x="303131" y="775721"/>
                  </a:cubicBezTo>
                  <a:lnTo>
                    <a:pt x="46119" y="626187"/>
                  </a:lnTo>
                  <a:cubicBezTo>
                    <a:pt x="17566" y="609574"/>
                    <a:pt x="0" y="579032"/>
                    <a:pt x="0" y="545997"/>
                  </a:cubicBezTo>
                  <a:lnTo>
                    <a:pt x="0" y="246311"/>
                  </a:lnTo>
                  <a:cubicBezTo>
                    <a:pt x="0" y="213276"/>
                    <a:pt x="17566" y="182734"/>
                    <a:pt x="46119" y="166121"/>
                  </a:cubicBezTo>
                  <a:lnTo>
                    <a:pt x="303131" y="16587"/>
                  </a:lnTo>
                  <a:cubicBezTo>
                    <a:pt x="331640" y="0"/>
                    <a:pt x="366860" y="0"/>
                    <a:pt x="395369" y="16587"/>
                  </a:cubicBezTo>
                  <a:close/>
                </a:path>
              </a:pathLst>
            </a:custGeom>
            <a:gradFill rotWithShape="1">
              <a:gsLst>
                <a:gs pos="0">
                  <a:srgbClr val="3183ED">
                    <a:alpha val="100000"/>
                  </a:srgbClr>
                </a:gs>
                <a:gs pos="100000">
                  <a:srgbClr val="56CCF2">
                    <a:alpha val="100000"/>
                  </a:srgbClr>
                </a:gs>
              </a:gsLst>
              <a:lin ang="5400000"/>
            </a:gradFill>
            <a:ln w="12700" cap="rnd">
              <a:solidFill>
                <a:srgbClr val="000000"/>
              </a:solidFill>
              <a:prstDash val="solid"/>
              <a:round/>
            </a:ln>
          </p:spPr>
        </p:sp>
      </p:grpSp>
      <p:sp>
        <p:nvSpPr>
          <p:cNvPr id="5" name="Freeform 5"/>
          <p:cNvSpPr/>
          <p:nvPr/>
        </p:nvSpPr>
        <p:spPr>
          <a:xfrm rot="-5400000">
            <a:off x="2295044" y="6401851"/>
            <a:ext cx="4104427" cy="3729898"/>
          </a:xfrm>
          <a:custGeom>
            <a:avLst/>
            <a:gdLst/>
            <a:ahLst/>
            <a:cxnLst/>
            <a:rect l="l" t="t" r="r" b="b"/>
            <a:pathLst>
              <a:path w="4104427" h="3729898">
                <a:moveTo>
                  <a:pt x="0" y="0"/>
                </a:moveTo>
                <a:lnTo>
                  <a:pt x="4104428" y="0"/>
                </a:lnTo>
                <a:lnTo>
                  <a:pt x="4104428" y="3729899"/>
                </a:lnTo>
                <a:lnTo>
                  <a:pt x="0" y="3729899"/>
                </a:lnTo>
                <a:lnTo>
                  <a:pt x="0" y="0"/>
                </a:lnTo>
                <a:close/>
              </a:path>
            </a:pathLst>
          </a:custGeom>
          <a:blipFill>
            <a:blip r:embed="rId2"/>
            <a:stretch>
              <a:fillRect/>
            </a:stretch>
          </a:blipFill>
        </p:spPr>
      </p:sp>
      <p:grpSp>
        <p:nvGrpSpPr>
          <p:cNvPr id="6" name="Group 6"/>
          <p:cNvGrpSpPr/>
          <p:nvPr/>
        </p:nvGrpSpPr>
        <p:grpSpPr>
          <a:xfrm>
            <a:off x="2482309" y="6214587"/>
            <a:ext cx="3236445" cy="3766045"/>
            <a:chOff x="0" y="0"/>
            <a:chExt cx="698500" cy="812800"/>
          </a:xfrm>
        </p:grpSpPr>
        <p:sp>
          <p:nvSpPr>
            <p:cNvPr id="7" name="Freeform 7"/>
            <p:cNvSpPr/>
            <p:nvPr/>
          </p:nvSpPr>
          <p:spPr>
            <a:xfrm>
              <a:off x="0" y="9474"/>
              <a:ext cx="698500" cy="793852"/>
            </a:xfrm>
            <a:custGeom>
              <a:avLst/>
              <a:gdLst/>
              <a:ahLst/>
              <a:cxnLst/>
              <a:rect l="l" t="t" r="r" b="b"/>
              <a:pathLst>
                <a:path w="698500" h="793852">
                  <a:moveTo>
                    <a:pt x="391895" y="15337"/>
                  </a:moveTo>
                  <a:lnTo>
                    <a:pt x="655855" y="168915"/>
                  </a:lnTo>
                  <a:cubicBezTo>
                    <a:pt x="682258" y="184276"/>
                    <a:pt x="698500" y="212517"/>
                    <a:pt x="698500" y="243063"/>
                  </a:cubicBezTo>
                  <a:lnTo>
                    <a:pt x="698500" y="550789"/>
                  </a:lnTo>
                  <a:cubicBezTo>
                    <a:pt x="698500" y="581335"/>
                    <a:pt x="682258" y="609576"/>
                    <a:pt x="655855" y="624937"/>
                  </a:cubicBezTo>
                  <a:lnTo>
                    <a:pt x="391895" y="778515"/>
                  </a:lnTo>
                  <a:cubicBezTo>
                    <a:pt x="365533" y="793852"/>
                    <a:pt x="332967" y="793852"/>
                    <a:pt x="306605" y="778515"/>
                  </a:cubicBezTo>
                  <a:lnTo>
                    <a:pt x="42645" y="624937"/>
                  </a:lnTo>
                  <a:cubicBezTo>
                    <a:pt x="16242" y="609576"/>
                    <a:pt x="0" y="581335"/>
                    <a:pt x="0" y="550789"/>
                  </a:cubicBezTo>
                  <a:lnTo>
                    <a:pt x="0" y="243063"/>
                  </a:lnTo>
                  <a:cubicBezTo>
                    <a:pt x="0" y="212517"/>
                    <a:pt x="16242" y="184276"/>
                    <a:pt x="42645" y="168915"/>
                  </a:cubicBezTo>
                  <a:lnTo>
                    <a:pt x="306605" y="15337"/>
                  </a:lnTo>
                  <a:cubicBezTo>
                    <a:pt x="332967" y="0"/>
                    <a:pt x="365533" y="0"/>
                    <a:pt x="391895" y="15337"/>
                  </a:cubicBezTo>
                  <a:close/>
                </a:path>
              </a:pathLst>
            </a:custGeom>
            <a:gradFill rotWithShape="1">
              <a:gsLst>
                <a:gs pos="0">
                  <a:srgbClr val="FFB613">
                    <a:alpha val="100000"/>
                  </a:srgbClr>
                </a:gs>
                <a:gs pos="100000">
                  <a:srgbClr val="FFE42F">
                    <a:alpha val="100000"/>
                  </a:srgbClr>
                </a:gs>
              </a:gsLst>
              <a:lin ang="5400000"/>
            </a:gradFill>
            <a:ln w="12700" cap="rnd">
              <a:solidFill>
                <a:srgbClr val="000000"/>
              </a:solidFill>
              <a:prstDash val="solid"/>
              <a:round/>
            </a:ln>
          </p:spPr>
        </p:sp>
      </p:grpSp>
      <p:sp>
        <p:nvSpPr>
          <p:cNvPr id="8" name="Freeform 8"/>
          <p:cNvSpPr/>
          <p:nvPr/>
        </p:nvSpPr>
        <p:spPr>
          <a:xfrm rot="-5400000">
            <a:off x="-1424760" y="7124852"/>
            <a:ext cx="5099103" cy="4633810"/>
          </a:xfrm>
          <a:custGeom>
            <a:avLst/>
            <a:gdLst/>
            <a:ahLst/>
            <a:cxnLst/>
            <a:rect l="l" t="t" r="r" b="b"/>
            <a:pathLst>
              <a:path w="5099103" h="4633810">
                <a:moveTo>
                  <a:pt x="0" y="0"/>
                </a:moveTo>
                <a:lnTo>
                  <a:pt x="5099103" y="0"/>
                </a:lnTo>
                <a:lnTo>
                  <a:pt x="5099103" y="4633810"/>
                </a:lnTo>
                <a:lnTo>
                  <a:pt x="0" y="4633810"/>
                </a:lnTo>
                <a:lnTo>
                  <a:pt x="0" y="0"/>
                </a:lnTo>
                <a:close/>
              </a:path>
            </a:pathLst>
          </a:custGeom>
          <a:blipFill>
            <a:blip r:embed="rId2"/>
            <a:stretch>
              <a:fillRect/>
            </a:stretch>
          </a:blipFill>
        </p:spPr>
      </p:sp>
      <p:grpSp>
        <p:nvGrpSpPr>
          <p:cNvPr id="9" name="Group 9"/>
          <p:cNvGrpSpPr/>
          <p:nvPr/>
        </p:nvGrpSpPr>
        <p:grpSpPr>
          <a:xfrm>
            <a:off x="-752686" y="6821431"/>
            <a:ext cx="3754955" cy="4369403"/>
            <a:chOff x="0" y="0"/>
            <a:chExt cx="698500" cy="812800"/>
          </a:xfrm>
        </p:grpSpPr>
        <p:sp>
          <p:nvSpPr>
            <p:cNvPr id="10" name="Freeform 10"/>
            <p:cNvSpPr/>
            <p:nvPr/>
          </p:nvSpPr>
          <p:spPr>
            <a:xfrm>
              <a:off x="0" y="8166"/>
              <a:ext cx="698500" cy="796469"/>
            </a:xfrm>
            <a:custGeom>
              <a:avLst/>
              <a:gdLst/>
              <a:ahLst/>
              <a:cxnLst/>
              <a:rect l="l" t="t" r="r" b="b"/>
              <a:pathLst>
                <a:path w="698500" h="796469">
                  <a:moveTo>
                    <a:pt x="386006" y="13219"/>
                  </a:moveTo>
                  <a:lnTo>
                    <a:pt x="661744" y="173649"/>
                  </a:lnTo>
                  <a:cubicBezTo>
                    <a:pt x="684500" y="186889"/>
                    <a:pt x="698500" y="211231"/>
                    <a:pt x="698500" y="237558"/>
                  </a:cubicBezTo>
                  <a:lnTo>
                    <a:pt x="698500" y="558910"/>
                  </a:lnTo>
                  <a:cubicBezTo>
                    <a:pt x="698500" y="585237"/>
                    <a:pt x="684500" y="609579"/>
                    <a:pt x="661744" y="622819"/>
                  </a:cubicBezTo>
                  <a:lnTo>
                    <a:pt x="386006" y="783249"/>
                  </a:lnTo>
                  <a:cubicBezTo>
                    <a:pt x="363285" y="796468"/>
                    <a:pt x="335215" y="796468"/>
                    <a:pt x="312494" y="783249"/>
                  </a:cubicBezTo>
                  <a:lnTo>
                    <a:pt x="36756" y="622819"/>
                  </a:lnTo>
                  <a:cubicBezTo>
                    <a:pt x="14000" y="609579"/>
                    <a:pt x="0" y="585237"/>
                    <a:pt x="0" y="558910"/>
                  </a:cubicBezTo>
                  <a:lnTo>
                    <a:pt x="0" y="237558"/>
                  </a:lnTo>
                  <a:cubicBezTo>
                    <a:pt x="0" y="211231"/>
                    <a:pt x="14000" y="186889"/>
                    <a:pt x="36756" y="173649"/>
                  </a:cubicBezTo>
                  <a:lnTo>
                    <a:pt x="312494" y="13219"/>
                  </a:lnTo>
                  <a:cubicBezTo>
                    <a:pt x="335215" y="0"/>
                    <a:pt x="363285" y="0"/>
                    <a:pt x="386006" y="13219"/>
                  </a:cubicBezTo>
                  <a:close/>
                </a:path>
              </a:pathLst>
            </a:custGeom>
            <a:gradFill rotWithShape="1">
              <a:gsLst>
                <a:gs pos="0">
                  <a:srgbClr val="3183ED">
                    <a:alpha val="100000"/>
                  </a:srgbClr>
                </a:gs>
                <a:gs pos="100000">
                  <a:srgbClr val="56CCF2">
                    <a:alpha val="100000"/>
                  </a:srgbClr>
                </a:gs>
              </a:gsLst>
              <a:lin ang="5400000"/>
            </a:gradFill>
            <a:ln w="12700" cap="rnd">
              <a:solidFill>
                <a:srgbClr val="000000"/>
              </a:solidFill>
              <a:prstDash val="solid"/>
              <a:round/>
            </a:ln>
          </p:spPr>
        </p:sp>
      </p:grpSp>
      <p:sp>
        <p:nvSpPr>
          <p:cNvPr id="11" name="Freeform 11"/>
          <p:cNvSpPr/>
          <p:nvPr/>
        </p:nvSpPr>
        <p:spPr>
          <a:xfrm>
            <a:off x="131017" y="8105798"/>
            <a:ext cx="2370342" cy="1665165"/>
          </a:xfrm>
          <a:custGeom>
            <a:avLst/>
            <a:gdLst/>
            <a:ahLst/>
            <a:cxnLst/>
            <a:rect l="l" t="t" r="r" b="b"/>
            <a:pathLst>
              <a:path w="2370342" h="1665165">
                <a:moveTo>
                  <a:pt x="0" y="0"/>
                </a:moveTo>
                <a:lnTo>
                  <a:pt x="2370342" y="0"/>
                </a:lnTo>
                <a:lnTo>
                  <a:pt x="2370342" y="1665165"/>
                </a:lnTo>
                <a:lnTo>
                  <a:pt x="0" y="16651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Freeform 12"/>
          <p:cNvSpPr/>
          <p:nvPr/>
        </p:nvSpPr>
        <p:spPr>
          <a:xfrm>
            <a:off x="3263071" y="7281533"/>
            <a:ext cx="1675054" cy="1685589"/>
          </a:xfrm>
          <a:custGeom>
            <a:avLst/>
            <a:gdLst/>
            <a:ahLst/>
            <a:cxnLst/>
            <a:rect l="l" t="t" r="r" b="b"/>
            <a:pathLst>
              <a:path w="1675054" h="1685589">
                <a:moveTo>
                  <a:pt x="0" y="0"/>
                </a:moveTo>
                <a:lnTo>
                  <a:pt x="1675053" y="0"/>
                </a:lnTo>
                <a:lnTo>
                  <a:pt x="1675053" y="1685588"/>
                </a:lnTo>
                <a:lnTo>
                  <a:pt x="0" y="16855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a:off x="5906089" y="6386037"/>
            <a:ext cx="1701411" cy="1701411"/>
          </a:xfrm>
          <a:custGeom>
            <a:avLst/>
            <a:gdLst/>
            <a:ahLst/>
            <a:cxnLst/>
            <a:rect l="l" t="t" r="r" b="b"/>
            <a:pathLst>
              <a:path w="1701411" h="1701411">
                <a:moveTo>
                  <a:pt x="0" y="0"/>
                </a:moveTo>
                <a:lnTo>
                  <a:pt x="1701411" y="0"/>
                </a:lnTo>
                <a:lnTo>
                  <a:pt x="1701411" y="1701410"/>
                </a:lnTo>
                <a:lnTo>
                  <a:pt x="0" y="17014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TextBox 14"/>
          <p:cNvSpPr txBox="1"/>
          <p:nvPr/>
        </p:nvSpPr>
        <p:spPr>
          <a:xfrm>
            <a:off x="756673" y="1514467"/>
            <a:ext cx="7056567" cy="2367766"/>
          </a:xfrm>
          <a:prstGeom prst="rect">
            <a:avLst/>
          </a:prstGeom>
        </p:spPr>
        <p:txBody>
          <a:bodyPr lIns="0" tIns="0" rIns="0" bIns="0" rtlCol="0" anchor="t">
            <a:spAutoFit/>
          </a:bodyPr>
          <a:lstStyle/>
          <a:p>
            <a:pPr algn="l">
              <a:lnSpc>
                <a:spcPts val="9179"/>
              </a:lnSpc>
            </a:pPr>
            <a:r>
              <a:rPr lang="en-US" sz="8499" spc="-212" dirty="0">
                <a:solidFill>
                  <a:srgbClr val="112D4E"/>
                </a:solidFill>
                <a:latin typeface="Barlow Bold"/>
                <a:ea typeface="Barlow Bold"/>
                <a:cs typeface="Barlow Bold"/>
                <a:sym typeface="Barlow Bold"/>
              </a:rPr>
              <a:t>Power and</a:t>
            </a:r>
          </a:p>
          <a:p>
            <a:pPr marL="0" lvl="0" indent="0" algn="l">
              <a:lnSpc>
                <a:spcPts val="9179"/>
              </a:lnSpc>
            </a:pPr>
            <a:r>
              <a:rPr lang="en-US" sz="8499" spc="-212" dirty="0">
                <a:solidFill>
                  <a:srgbClr val="112D4E"/>
                </a:solidFill>
                <a:latin typeface="Barlow Bold"/>
                <a:ea typeface="Barlow Bold"/>
                <a:cs typeface="Barlow Bold"/>
                <a:sym typeface="Barlow Bold"/>
              </a:rPr>
              <a:t>Empowerment</a:t>
            </a:r>
          </a:p>
        </p:txBody>
      </p:sp>
      <p:sp>
        <p:nvSpPr>
          <p:cNvPr id="15" name="TextBox 15"/>
          <p:cNvSpPr txBox="1"/>
          <p:nvPr/>
        </p:nvSpPr>
        <p:spPr>
          <a:xfrm>
            <a:off x="8977828" y="1742177"/>
            <a:ext cx="7674273" cy="7262666"/>
          </a:xfrm>
          <a:prstGeom prst="rect">
            <a:avLst/>
          </a:prstGeom>
        </p:spPr>
        <p:txBody>
          <a:bodyPr lIns="0" tIns="0" rIns="0" bIns="0" rtlCol="0" anchor="t">
            <a:spAutoFit/>
          </a:bodyPr>
          <a:lstStyle/>
          <a:p>
            <a:pPr marL="527505" lvl="1" indent="-263752" algn="l">
              <a:lnSpc>
                <a:spcPts val="3420"/>
              </a:lnSpc>
              <a:buFont typeface="Arial"/>
              <a:buChar char="•"/>
            </a:pPr>
            <a:r>
              <a:rPr lang="en-US" sz="2443">
                <a:solidFill>
                  <a:srgbClr val="000000"/>
                </a:solidFill>
                <a:latin typeface="Canva Sans Bold"/>
                <a:ea typeface="Canva Sans Bold"/>
                <a:cs typeface="Canva Sans Bold"/>
                <a:sym typeface="Canva Sans Bold"/>
              </a:rPr>
              <a:t>3 M (man, money, material)</a:t>
            </a:r>
            <a:r>
              <a:rPr lang="en-US" sz="2443">
                <a:solidFill>
                  <a:srgbClr val="000000"/>
                </a:solidFill>
                <a:latin typeface="Canva Sans"/>
                <a:ea typeface="Canva Sans"/>
                <a:cs typeface="Canva Sans"/>
                <a:sym typeface="Canva Sans"/>
              </a:rPr>
              <a:t> sebagai aset power, sedangkan penguasaan informasi atau pengetahuan sebagai aset disebut Empowerment. </a:t>
            </a:r>
          </a:p>
          <a:p>
            <a:pPr algn="l">
              <a:lnSpc>
                <a:spcPts val="3420"/>
              </a:lnSpc>
            </a:pPr>
            <a:endParaRPr lang="en-US" sz="2443">
              <a:solidFill>
                <a:srgbClr val="000000"/>
              </a:solidFill>
              <a:latin typeface="Canva Sans"/>
              <a:ea typeface="Canva Sans"/>
              <a:cs typeface="Canva Sans"/>
              <a:sym typeface="Canva Sans"/>
            </a:endParaRPr>
          </a:p>
          <a:p>
            <a:pPr marL="527505" lvl="1" indent="-263752" algn="l">
              <a:lnSpc>
                <a:spcPts val="3420"/>
              </a:lnSpc>
              <a:buFont typeface="Arial"/>
              <a:buChar char="•"/>
            </a:pPr>
            <a:r>
              <a:rPr lang="en-US" sz="2443">
                <a:solidFill>
                  <a:srgbClr val="000000"/>
                </a:solidFill>
                <a:latin typeface="Canva Sans Bold"/>
                <a:ea typeface="Canva Sans Bold"/>
                <a:cs typeface="Canva Sans Bold"/>
                <a:sym typeface="Canva Sans Bold"/>
              </a:rPr>
              <a:t>Kepemilikan power bersifat vertical,</a:t>
            </a:r>
            <a:r>
              <a:rPr lang="en-US" sz="2443">
                <a:solidFill>
                  <a:srgbClr val="000000"/>
                </a:solidFill>
                <a:latin typeface="Canva Sans"/>
                <a:ea typeface="Canva Sans"/>
                <a:cs typeface="Canva Sans"/>
                <a:sym typeface="Canva Sans"/>
              </a:rPr>
              <a:t> artinya semakin keatas maka organisasi semakin kuat. </a:t>
            </a:r>
          </a:p>
          <a:p>
            <a:pPr algn="l">
              <a:lnSpc>
                <a:spcPts val="3420"/>
              </a:lnSpc>
            </a:pPr>
            <a:endParaRPr lang="en-US" sz="2443">
              <a:solidFill>
                <a:srgbClr val="000000"/>
              </a:solidFill>
              <a:latin typeface="Canva Sans"/>
              <a:ea typeface="Canva Sans"/>
              <a:cs typeface="Canva Sans"/>
              <a:sym typeface="Canva Sans"/>
            </a:endParaRPr>
          </a:p>
          <a:p>
            <a:pPr marL="527505" lvl="1" indent="-263752" algn="l">
              <a:lnSpc>
                <a:spcPts val="3420"/>
              </a:lnSpc>
              <a:buFont typeface="Arial"/>
              <a:buChar char="•"/>
            </a:pPr>
            <a:r>
              <a:rPr lang="en-US" sz="2443">
                <a:solidFill>
                  <a:srgbClr val="000000"/>
                </a:solidFill>
                <a:latin typeface="Canva Sans Bold"/>
                <a:ea typeface="Canva Sans Bold"/>
                <a:cs typeface="Canva Sans Bold"/>
                <a:sym typeface="Canva Sans Bold"/>
              </a:rPr>
              <a:t>Kepemilikan empowerment bersifat horizontal</a:t>
            </a:r>
            <a:r>
              <a:rPr lang="en-US" sz="2443">
                <a:solidFill>
                  <a:srgbClr val="000000"/>
                </a:solidFill>
                <a:latin typeface="Canva Sans"/>
                <a:ea typeface="Canva Sans"/>
                <a:cs typeface="Canva Sans"/>
                <a:sym typeface="Canva Sans"/>
              </a:rPr>
              <a:t>, artinya semakin luas empowerment maka organisasi semakin kuat.</a:t>
            </a:r>
          </a:p>
          <a:p>
            <a:pPr algn="l">
              <a:lnSpc>
                <a:spcPts val="3420"/>
              </a:lnSpc>
            </a:pPr>
            <a:r>
              <a:rPr lang="en-US" sz="2443">
                <a:solidFill>
                  <a:srgbClr val="000000"/>
                </a:solidFill>
                <a:latin typeface="Canva Sans"/>
                <a:ea typeface="Canva Sans"/>
                <a:cs typeface="Canva Sans"/>
                <a:sym typeface="Canva Sans"/>
              </a:rPr>
              <a:t> </a:t>
            </a:r>
          </a:p>
          <a:p>
            <a:pPr marL="527505" lvl="1" indent="-263752" algn="l">
              <a:lnSpc>
                <a:spcPts val="3420"/>
              </a:lnSpc>
              <a:buFont typeface="Arial"/>
              <a:buChar char="•"/>
            </a:pPr>
            <a:r>
              <a:rPr lang="en-US" sz="2443">
                <a:solidFill>
                  <a:srgbClr val="000000"/>
                </a:solidFill>
                <a:latin typeface="Canva Sans Bold"/>
                <a:ea typeface="Canva Sans Bold"/>
                <a:cs typeface="Canva Sans Bold"/>
                <a:sym typeface="Canva Sans Bold"/>
              </a:rPr>
              <a:t>Kenyataan yang terjadi bahwa dalam proses globalisasi</a:t>
            </a:r>
            <a:r>
              <a:rPr lang="en-US" sz="2443">
                <a:solidFill>
                  <a:srgbClr val="000000"/>
                </a:solidFill>
                <a:latin typeface="Canva Sans"/>
                <a:ea typeface="Canva Sans"/>
                <a:cs typeface="Canva Sans"/>
                <a:sym typeface="Canva Sans"/>
              </a:rPr>
              <a:t> yang kurang begitu disadari oleh berbagai kalangan bahwa siapapun yang memiliki empowerment mampu mengungguli mereka yang hanya mengandalkan power.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rot="-5400000" flipH="1">
            <a:off x="11659873" y="-219018"/>
            <a:ext cx="8112943" cy="7119108"/>
          </a:xfrm>
          <a:custGeom>
            <a:avLst/>
            <a:gdLst/>
            <a:ahLst/>
            <a:cxnLst/>
            <a:rect l="l" t="t" r="r" b="b"/>
            <a:pathLst>
              <a:path w="8112943" h="7119108">
                <a:moveTo>
                  <a:pt x="8112943" y="0"/>
                </a:moveTo>
                <a:lnTo>
                  <a:pt x="0" y="0"/>
                </a:lnTo>
                <a:lnTo>
                  <a:pt x="0" y="7119108"/>
                </a:lnTo>
                <a:lnTo>
                  <a:pt x="8112943" y="7119108"/>
                </a:lnTo>
                <a:lnTo>
                  <a:pt x="8112943" y="0"/>
                </a:lnTo>
                <a:close/>
              </a:path>
            </a:pathLst>
          </a:custGeom>
          <a:blipFill>
            <a:blip r:embed="rId2"/>
            <a:stretch>
              <a:fillRect/>
            </a:stretch>
          </a:blipFill>
        </p:spPr>
      </p:sp>
      <p:sp>
        <p:nvSpPr>
          <p:cNvPr id="3" name="Freeform 3"/>
          <p:cNvSpPr/>
          <p:nvPr/>
        </p:nvSpPr>
        <p:spPr>
          <a:xfrm rot="-5400000">
            <a:off x="11899348" y="3676408"/>
            <a:ext cx="8565323" cy="7783737"/>
          </a:xfrm>
          <a:custGeom>
            <a:avLst/>
            <a:gdLst/>
            <a:ahLst/>
            <a:cxnLst/>
            <a:rect l="l" t="t" r="r" b="b"/>
            <a:pathLst>
              <a:path w="8565323" h="7783737">
                <a:moveTo>
                  <a:pt x="0" y="0"/>
                </a:moveTo>
                <a:lnTo>
                  <a:pt x="8565322" y="0"/>
                </a:lnTo>
                <a:lnTo>
                  <a:pt x="8565322" y="7783737"/>
                </a:lnTo>
                <a:lnTo>
                  <a:pt x="0" y="7783737"/>
                </a:lnTo>
                <a:lnTo>
                  <a:pt x="0" y="0"/>
                </a:lnTo>
                <a:close/>
              </a:path>
            </a:pathLst>
          </a:custGeom>
          <a:blipFill>
            <a:blip r:embed="rId3"/>
            <a:stretch>
              <a:fillRect/>
            </a:stretch>
          </a:blipFill>
        </p:spPr>
      </p:sp>
      <p:grpSp>
        <p:nvGrpSpPr>
          <p:cNvPr id="4" name="Group 4"/>
          <p:cNvGrpSpPr/>
          <p:nvPr/>
        </p:nvGrpSpPr>
        <p:grpSpPr>
          <a:xfrm>
            <a:off x="12770032" y="3285615"/>
            <a:ext cx="7066457" cy="8222786"/>
            <a:chOff x="0" y="0"/>
            <a:chExt cx="698500" cy="812800"/>
          </a:xfrm>
        </p:grpSpPr>
        <p:sp>
          <p:nvSpPr>
            <p:cNvPr id="5" name="Freeform 5"/>
            <p:cNvSpPr/>
            <p:nvPr/>
          </p:nvSpPr>
          <p:spPr>
            <a:xfrm>
              <a:off x="0" y="7593"/>
              <a:ext cx="698500" cy="797613"/>
            </a:xfrm>
            <a:custGeom>
              <a:avLst/>
              <a:gdLst/>
              <a:ahLst/>
              <a:cxnLst/>
              <a:rect l="l" t="t" r="r" b="b"/>
              <a:pathLst>
                <a:path w="698500" h="797613">
                  <a:moveTo>
                    <a:pt x="383430" y="12293"/>
                  </a:moveTo>
                  <a:lnTo>
                    <a:pt x="664320" y="175721"/>
                  </a:lnTo>
                  <a:cubicBezTo>
                    <a:pt x="685482" y="188033"/>
                    <a:pt x="698500" y="210668"/>
                    <a:pt x="698500" y="235151"/>
                  </a:cubicBezTo>
                  <a:lnTo>
                    <a:pt x="698500" y="562463"/>
                  </a:lnTo>
                  <a:cubicBezTo>
                    <a:pt x="698500" y="586946"/>
                    <a:pt x="685482" y="609581"/>
                    <a:pt x="664320" y="621893"/>
                  </a:cubicBezTo>
                  <a:lnTo>
                    <a:pt x="383430" y="785321"/>
                  </a:lnTo>
                  <a:cubicBezTo>
                    <a:pt x="362301" y="797614"/>
                    <a:pt x="336199" y="797614"/>
                    <a:pt x="315070" y="785321"/>
                  </a:cubicBezTo>
                  <a:lnTo>
                    <a:pt x="34180" y="621893"/>
                  </a:lnTo>
                  <a:cubicBezTo>
                    <a:pt x="13018" y="609581"/>
                    <a:pt x="0" y="586946"/>
                    <a:pt x="0" y="562463"/>
                  </a:cubicBezTo>
                  <a:lnTo>
                    <a:pt x="0" y="235151"/>
                  </a:lnTo>
                  <a:cubicBezTo>
                    <a:pt x="0" y="210668"/>
                    <a:pt x="13018" y="188033"/>
                    <a:pt x="34180" y="175721"/>
                  </a:cubicBezTo>
                  <a:lnTo>
                    <a:pt x="315070" y="12293"/>
                  </a:lnTo>
                  <a:cubicBezTo>
                    <a:pt x="336199" y="0"/>
                    <a:pt x="362301" y="0"/>
                    <a:pt x="383430" y="12293"/>
                  </a:cubicBezTo>
                  <a:close/>
                </a:path>
              </a:pathLst>
            </a:custGeom>
            <a:gradFill rotWithShape="1">
              <a:gsLst>
                <a:gs pos="0">
                  <a:srgbClr val="3183ED">
                    <a:alpha val="100000"/>
                  </a:srgbClr>
                </a:gs>
                <a:gs pos="100000">
                  <a:srgbClr val="56CCF2">
                    <a:alpha val="100000"/>
                  </a:srgbClr>
                </a:gs>
              </a:gsLst>
              <a:lin ang="5400000"/>
            </a:gradFill>
            <a:ln w="12700">
              <a:solidFill>
                <a:srgbClr val="000000"/>
              </a:solidFill>
            </a:ln>
          </p:spPr>
        </p:sp>
      </p:grpSp>
      <p:grpSp>
        <p:nvGrpSpPr>
          <p:cNvPr id="6" name="Group 6"/>
          <p:cNvGrpSpPr/>
          <p:nvPr/>
        </p:nvGrpSpPr>
        <p:grpSpPr>
          <a:xfrm>
            <a:off x="13149529" y="3727211"/>
            <a:ext cx="6307463" cy="7339593"/>
            <a:chOff x="0" y="0"/>
            <a:chExt cx="698500" cy="812800"/>
          </a:xfrm>
        </p:grpSpPr>
        <p:sp>
          <p:nvSpPr>
            <p:cNvPr id="7" name="Freeform 7"/>
            <p:cNvSpPr/>
            <p:nvPr/>
          </p:nvSpPr>
          <p:spPr>
            <a:xfrm>
              <a:off x="0" y="8507"/>
              <a:ext cx="698500" cy="795786"/>
            </a:xfrm>
            <a:custGeom>
              <a:avLst/>
              <a:gdLst/>
              <a:ahLst/>
              <a:cxnLst/>
              <a:rect l="l" t="t" r="r" b="b"/>
              <a:pathLst>
                <a:path w="698500" h="795786">
                  <a:moveTo>
                    <a:pt x="387543" y="13772"/>
                  </a:moveTo>
                  <a:lnTo>
                    <a:pt x="660207" y="172414"/>
                  </a:lnTo>
                  <a:cubicBezTo>
                    <a:pt x="683915" y="186207"/>
                    <a:pt x="698500" y="211567"/>
                    <a:pt x="698500" y="238995"/>
                  </a:cubicBezTo>
                  <a:lnTo>
                    <a:pt x="698500" y="556791"/>
                  </a:lnTo>
                  <a:cubicBezTo>
                    <a:pt x="698500" y="584219"/>
                    <a:pt x="683915" y="609579"/>
                    <a:pt x="660207" y="623372"/>
                  </a:cubicBezTo>
                  <a:lnTo>
                    <a:pt x="387543" y="782014"/>
                  </a:lnTo>
                  <a:cubicBezTo>
                    <a:pt x="363872" y="795786"/>
                    <a:pt x="334628" y="795786"/>
                    <a:pt x="310957" y="782014"/>
                  </a:cubicBezTo>
                  <a:lnTo>
                    <a:pt x="38293" y="623372"/>
                  </a:lnTo>
                  <a:cubicBezTo>
                    <a:pt x="14585" y="609579"/>
                    <a:pt x="0" y="584219"/>
                    <a:pt x="0" y="556791"/>
                  </a:cubicBezTo>
                  <a:lnTo>
                    <a:pt x="0" y="238995"/>
                  </a:lnTo>
                  <a:cubicBezTo>
                    <a:pt x="0" y="211567"/>
                    <a:pt x="14585" y="186207"/>
                    <a:pt x="38293" y="172414"/>
                  </a:cubicBezTo>
                  <a:lnTo>
                    <a:pt x="310957" y="13772"/>
                  </a:lnTo>
                  <a:cubicBezTo>
                    <a:pt x="334628" y="0"/>
                    <a:pt x="363872" y="0"/>
                    <a:pt x="387543" y="13772"/>
                  </a:cubicBezTo>
                  <a:close/>
                </a:path>
              </a:pathLst>
            </a:custGeom>
            <a:blipFill>
              <a:blip r:embed="rId4"/>
              <a:stretch>
                <a:fillRect l="-44728" t="-1514" r="-21152" b="-8640"/>
              </a:stretch>
            </a:blipFill>
          </p:spPr>
        </p:sp>
      </p:grpSp>
      <p:sp>
        <p:nvSpPr>
          <p:cNvPr id="8" name="Freeform 8"/>
          <p:cNvSpPr/>
          <p:nvPr/>
        </p:nvSpPr>
        <p:spPr>
          <a:xfrm rot="-5400000">
            <a:off x="10514915" y="-7182"/>
            <a:ext cx="5269227" cy="4788410"/>
          </a:xfrm>
          <a:custGeom>
            <a:avLst/>
            <a:gdLst/>
            <a:ahLst/>
            <a:cxnLst/>
            <a:rect l="l" t="t" r="r" b="b"/>
            <a:pathLst>
              <a:path w="5269227" h="4788410">
                <a:moveTo>
                  <a:pt x="0" y="0"/>
                </a:moveTo>
                <a:lnTo>
                  <a:pt x="5269227" y="0"/>
                </a:lnTo>
                <a:lnTo>
                  <a:pt x="5269227" y="4788410"/>
                </a:lnTo>
                <a:lnTo>
                  <a:pt x="0" y="4788410"/>
                </a:lnTo>
                <a:lnTo>
                  <a:pt x="0" y="0"/>
                </a:lnTo>
                <a:close/>
              </a:path>
            </a:pathLst>
          </a:custGeom>
          <a:blipFill>
            <a:blip r:embed="rId3">
              <a:alphaModFix amt="42000"/>
            </a:blip>
            <a:stretch>
              <a:fillRect/>
            </a:stretch>
          </a:blipFill>
        </p:spPr>
      </p:sp>
      <p:grpSp>
        <p:nvGrpSpPr>
          <p:cNvPr id="9" name="Group 9"/>
          <p:cNvGrpSpPr/>
          <p:nvPr/>
        </p:nvGrpSpPr>
        <p:grpSpPr>
          <a:xfrm>
            <a:off x="10966650" y="177088"/>
            <a:ext cx="4042174" cy="4703620"/>
            <a:chOff x="0" y="0"/>
            <a:chExt cx="698500" cy="812800"/>
          </a:xfrm>
        </p:grpSpPr>
        <p:sp>
          <p:nvSpPr>
            <p:cNvPr id="10" name="Freeform 10"/>
            <p:cNvSpPr/>
            <p:nvPr/>
          </p:nvSpPr>
          <p:spPr>
            <a:xfrm>
              <a:off x="0" y="6005"/>
              <a:ext cx="698500" cy="800790"/>
            </a:xfrm>
            <a:custGeom>
              <a:avLst/>
              <a:gdLst/>
              <a:ahLst/>
              <a:cxnLst/>
              <a:rect l="l" t="t" r="r" b="b"/>
              <a:pathLst>
                <a:path w="698500" h="800790">
                  <a:moveTo>
                    <a:pt x="376281" y="9722"/>
                  </a:moveTo>
                  <a:lnTo>
                    <a:pt x="671469" y="181468"/>
                  </a:lnTo>
                  <a:cubicBezTo>
                    <a:pt x="688205" y="191205"/>
                    <a:pt x="698500" y="209106"/>
                    <a:pt x="698500" y="228468"/>
                  </a:cubicBezTo>
                  <a:lnTo>
                    <a:pt x="698500" y="572322"/>
                  </a:lnTo>
                  <a:cubicBezTo>
                    <a:pt x="698500" y="591684"/>
                    <a:pt x="688205" y="609585"/>
                    <a:pt x="671469" y="619322"/>
                  </a:cubicBezTo>
                  <a:lnTo>
                    <a:pt x="376281" y="791068"/>
                  </a:lnTo>
                  <a:cubicBezTo>
                    <a:pt x="359571" y="800790"/>
                    <a:pt x="338929" y="800790"/>
                    <a:pt x="322219" y="791068"/>
                  </a:cubicBezTo>
                  <a:lnTo>
                    <a:pt x="27031" y="619322"/>
                  </a:lnTo>
                  <a:cubicBezTo>
                    <a:pt x="10295" y="609585"/>
                    <a:pt x="0" y="591684"/>
                    <a:pt x="0" y="572322"/>
                  </a:cubicBezTo>
                  <a:lnTo>
                    <a:pt x="0" y="228468"/>
                  </a:lnTo>
                  <a:cubicBezTo>
                    <a:pt x="0" y="209106"/>
                    <a:pt x="10295" y="191205"/>
                    <a:pt x="27031" y="181468"/>
                  </a:cubicBezTo>
                  <a:lnTo>
                    <a:pt x="322219" y="9722"/>
                  </a:lnTo>
                  <a:cubicBezTo>
                    <a:pt x="338929" y="0"/>
                    <a:pt x="359571" y="0"/>
                    <a:pt x="376281" y="9722"/>
                  </a:cubicBezTo>
                  <a:close/>
                </a:path>
              </a:pathLst>
            </a:custGeom>
            <a:gradFill rotWithShape="1">
              <a:gsLst>
                <a:gs pos="0">
                  <a:srgbClr val="FFB613">
                    <a:alpha val="100000"/>
                  </a:srgbClr>
                </a:gs>
                <a:gs pos="100000">
                  <a:srgbClr val="FFE42F">
                    <a:alpha val="100000"/>
                  </a:srgbClr>
                </a:gs>
              </a:gsLst>
              <a:lin ang="5400000"/>
            </a:gradFill>
            <a:ln w="12700">
              <a:solidFill>
                <a:srgbClr val="000000"/>
              </a:solidFill>
            </a:ln>
          </p:spPr>
        </p:sp>
      </p:grpSp>
      <p:grpSp>
        <p:nvGrpSpPr>
          <p:cNvPr id="11" name="Group 11"/>
          <p:cNvGrpSpPr/>
          <p:nvPr/>
        </p:nvGrpSpPr>
        <p:grpSpPr>
          <a:xfrm>
            <a:off x="11273046" y="548684"/>
            <a:ext cx="3405123" cy="3962325"/>
            <a:chOff x="0" y="0"/>
            <a:chExt cx="698500" cy="812800"/>
          </a:xfrm>
        </p:grpSpPr>
        <p:sp>
          <p:nvSpPr>
            <p:cNvPr id="12" name="Freeform 12"/>
            <p:cNvSpPr/>
            <p:nvPr/>
          </p:nvSpPr>
          <p:spPr>
            <a:xfrm rot="-481875">
              <a:off x="-23821" y="7082"/>
              <a:ext cx="746141" cy="798637"/>
            </a:xfrm>
            <a:custGeom>
              <a:avLst/>
              <a:gdLst/>
              <a:ahLst/>
              <a:cxnLst/>
              <a:rect l="l" t="t" r="r" b="b"/>
              <a:pathLst>
                <a:path w="746141" h="798637">
                  <a:moveTo>
                    <a:pt x="446735" y="10202"/>
                  </a:moveTo>
                  <a:lnTo>
                    <a:pt x="730400" y="233608"/>
                  </a:lnTo>
                  <a:cubicBezTo>
                    <a:pt x="740854" y="241841"/>
                    <a:pt x="746142" y="255012"/>
                    <a:pt x="744282" y="268188"/>
                  </a:cubicBezTo>
                  <a:lnTo>
                    <a:pt x="693509" y="628038"/>
                  </a:lnTo>
                  <a:cubicBezTo>
                    <a:pt x="691650" y="641214"/>
                    <a:pt x="682924" y="652408"/>
                    <a:pt x="670601" y="657427"/>
                  </a:cubicBezTo>
                  <a:lnTo>
                    <a:pt x="336197" y="793625"/>
                  </a:lnTo>
                  <a:cubicBezTo>
                    <a:pt x="323892" y="798636"/>
                    <a:pt x="309844" y="796654"/>
                    <a:pt x="299407" y="788434"/>
                  </a:cubicBezTo>
                  <a:lnTo>
                    <a:pt x="15742" y="565028"/>
                  </a:lnTo>
                  <a:cubicBezTo>
                    <a:pt x="5288" y="556795"/>
                    <a:pt x="0" y="543624"/>
                    <a:pt x="1860" y="530448"/>
                  </a:cubicBezTo>
                  <a:lnTo>
                    <a:pt x="52633" y="170598"/>
                  </a:lnTo>
                  <a:cubicBezTo>
                    <a:pt x="54492" y="157422"/>
                    <a:pt x="63218" y="146228"/>
                    <a:pt x="75541" y="141209"/>
                  </a:cubicBezTo>
                  <a:lnTo>
                    <a:pt x="409945" y="5011"/>
                  </a:lnTo>
                  <a:cubicBezTo>
                    <a:pt x="422250" y="0"/>
                    <a:pt x="436298" y="1982"/>
                    <a:pt x="446735" y="10202"/>
                  </a:cubicBezTo>
                  <a:close/>
                </a:path>
              </a:pathLst>
            </a:custGeom>
            <a:blipFill>
              <a:blip r:embed="rId5"/>
              <a:stretch>
                <a:fillRect l="-354" t="-980" r="-68043" b="-4218"/>
              </a:stretch>
            </a:blipFill>
          </p:spPr>
        </p:sp>
      </p:grpSp>
      <p:grpSp>
        <p:nvGrpSpPr>
          <p:cNvPr id="13" name="Group 13"/>
          <p:cNvGrpSpPr/>
          <p:nvPr/>
        </p:nvGrpSpPr>
        <p:grpSpPr>
          <a:xfrm>
            <a:off x="806153" y="4214439"/>
            <a:ext cx="279998" cy="279998"/>
            <a:chOff x="0" y="0"/>
            <a:chExt cx="78544" cy="78544"/>
          </a:xfrm>
        </p:grpSpPr>
        <p:sp>
          <p:nvSpPr>
            <p:cNvPr id="14" name="Freeform 14"/>
            <p:cNvSpPr/>
            <p:nvPr/>
          </p:nvSpPr>
          <p:spPr>
            <a:xfrm>
              <a:off x="0" y="0"/>
              <a:ext cx="78544" cy="78544"/>
            </a:xfrm>
            <a:custGeom>
              <a:avLst/>
              <a:gdLst/>
              <a:ahLst/>
              <a:cxnLst/>
              <a:rect l="l" t="t" r="r" b="b"/>
              <a:pathLst>
                <a:path w="78544" h="78544">
                  <a:moveTo>
                    <a:pt x="0" y="0"/>
                  </a:moveTo>
                  <a:lnTo>
                    <a:pt x="78544" y="0"/>
                  </a:lnTo>
                  <a:lnTo>
                    <a:pt x="78544" y="78544"/>
                  </a:lnTo>
                  <a:lnTo>
                    <a:pt x="0" y="78544"/>
                  </a:lnTo>
                  <a:close/>
                </a:path>
              </a:pathLst>
            </a:custGeom>
            <a:solidFill>
              <a:srgbClr val="FCC208"/>
            </a:solidFill>
          </p:spPr>
        </p:sp>
        <p:sp>
          <p:nvSpPr>
            <p:cNvPr id="15" name="TextBox 15"/>
            <p:cNvSpPr txBox="1"/>
            <p:nvPr/>
          </p:nvSpPr>
          <p:spPr>
            <a:xfrm>
              <a:off x="0" y="-38100"/>
              <a:ext cx="78544" cy="116644"/>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806153" y="1123950"/>
            <a:ext cx="8337847" cy="2404997"/>
          </a:xfrm>
          <a:prstGeom prst="rect">
            <a:avLst/>
          </a:prstGeom>
        </p:spPr>
        <p:txBody>
          <a:bodyPr lIns="0" tIns="0" rIns="0" bIns="0" rtlCol="0" anchor="t">
            <a:spAutoFit/>
          </a:bodyPr>
          <a:lstStyle/>
          <a:p>
            <a:pPr marL="0" lvl="0" indent="0" algn="l">
              <a:lnSpc>
                <a:spcPts val="9354"/>
              </a:lnSpc>
            </a:pPr>
            <a:r>
              <a:rPr lang="en-US" sz="8661" spc="-216" dirty="0">
                <a:solidFill>
                  <a:srgbClr val="112D4E"/>
                </a:solidFill>
                <a:latin typeface="Barlow Bold"/>
                <a:ea typeface="Barlow Bold"/>
                <a:cs typeface="Barlow Bold"/>
                <a:sym typeface="Barlow Bold"/>
              </a:rPr>
              <a:t>Peran Teknologi Informasi</a:t>
            </a:r>
          </a:p>
        </p:txBody>
      </p:sp>
      <p:sp>
        <p:nvSpPr>
          <p:cNvPr id="17" name="TextBox 17"/>
          <p:cNvSpPr txBox="1"/>
          <p:nvPr/>
        </p:nvSpPr>
        <p:spPr>
          <a:xfrm>
            <a:off x="1352995" y="4023150"/>
            <a:ext cx="8528483" cy="1120350"/>
          </a:xfrm>
          <a:prstGeom prst="rect">
            <a:avLst/>
          </a:prstGeom>
        </p:spPr>
        <p:txBody>
          <a:bodyPr lIns="0" tIns="0" rIns="0" bIns="0" rtlCol="0" anchor="t">
            <a:spAutoFit/>
          </a:bodyPr>
          <a:lstStyle/>
          <a:p>
            <a:pPr marL="0" lvl="0" indent="0" algn="l">
              <a:lnSpc>
                <a:spcPts val="4530"/>
              </a:lnSpc>
            </a:pPr>
            <a:r>
              <a:rPr lang="en-US" sz="2867" spc="-54">
                <a:solidFill>
                  <a:srgbClr val="000000"/>
                </a:solidFill>
                <a:latin typeface="Clear Sans"/>
                <a:ea typeface="Clear Sans"/>
                <a:cs typeface="Clear Sans"/>
                <a:sym typeface="Clear Sans"/>
              </a:rPr>
              <a:t>Teknologi informasi merupakan manifestasi perkembangan ilmu atau teori informasi.</a:t>
            </a:r>
          </a:p>
        </p:txBody>
      </p:sp>
      <p:grpSp>
        <p:nvGrpSpPr>
          <p:cNvPr id="18" name="Group 18"/>
          <p:cNvGrpSpPr/>
          <p:nvPr/>
        </p:nvGrpSpPr>
        <p:grpSpPr>
          <a:xfrm>
            <a:off x="806153" y="5906290"/>
            <a:ext cx="279998" cy="279998"/>
            <a:chOff x="0" y="0"/>
            <a:chExt cx="78544" cy="78544"/>
          </a:xfrm>
        </p:grpSpPr>
        <p:sp>
          <p:nvSpPr>
            <p:cNvPr id="19" name="Freeform 19"/>
            <p:cNvSpPr/>
            <p:nvPr/>
          </p:nvSpPr>
          <p:spPr>
            <a:xfrm>
              <a:off x="0" y="0"/>
              <a:ext cx="78544" cy="78544"/>
            </a:xfrm>
            <a:custGeom>
              <a:avLst/>
              <a:gdLst/>
              <a:ahLst/>
              <a:cxnLst/>
              <a:rect l="l" t="t" r="r" b="b"/>
              <a:pathLst>
                <a:path w="78544" h="78544">
                  <a:moveTo>
                    <a:pt x="0" y="0"/>
                  </a:moveTo>
                  <a:lnTo>
                    <a:pt x="78544" y="0"/>
                  </a:lnTo>
                  <a:lnTo>
                    <a:pt x="78544" y="78544"/>
                  </a:lnTo>
                  <a:lnTo>
                    <a:pt x="0" y="78544"/>
                  </a:lnTo>
                  <a:close/>
                </a:path>
              </a:pathLst>
            </a:custGeom>
            <a:solidFill>
              <a:srgbClr val="FCC208"/>
            </a:solidFill>
          </p:spPr>
        </p:sp>
        <p:sp>
          <p:nvSpPr>
            <p:cNvPr id="20" name="TextBox 20"/>
            <p:cNvSpPr txBox="1"/>
            <p:nvPr/>
          </p:nvSpPr>
          <p:spPr>
            <a:xfrm>
              <a:off x="0" y="-38100"/>
              <a:ext cx="78544" cy="116644"/>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1352995" y="5715000"/>
            <a:ext cx="8528483" cy="1120350"/>
          </a:xfrm>
          <a:prstGeom prst="rect">
            <a:avLst/>
          </a:prstGeom>
        </p:spPr>
        <p:txBody>
          <a:bodyPr lIns="0" tIns="0" rIns="0" bIns="0" rtlCol="0" anchor="t">
            <a:spAutoFit/>
          </a:bodyPr>
          <a:lstStyle/>
          <a:p>
            <a:pPr marL="0" lvl="0" indent="0" algn="l">
              <a:lnSpc>
                <a:spcPts val="4530"/>
              </a:lnSpc>
            </a:pPr>
            <a:r>
              <a:rPr lang="en-US" sz="2867" spc="-54">
                <a:solidFill>
                  <a:srgbClr val="000000"/>
                </a:solidFill>
                <a:latin typeface="Clear Sans"/>
                <a:ea typeface="Clear Sans"/>
                <a:cs typeface="Clear Sans"/>
                <a:sym typeface="Clear Sans"/>
              </a:rPr>
              <a:t>Bentuknya berupa sistem aplikasi, sistem informasi maupun perangkat keras.</a:t>
            </a:r>
          </a:p>
        </p:txBody>
      </p:sp>
      <p:grpSp>
        <p:nvGrpSpPr>
          <p:cNvPr id="22" name="Group 22"/>
          <p:cNvGrpSpPr/>
          <p:nvPr/>
        </p:nvGrpSpPr>
        <p:grpSpPr>
          <a:xfrm>
            <a:off x="806153" y="7598140"/>
            <a:ext cx="279998" cy="279998"/>
            <a:chOff x="0" y="0"/>
            <a:chExt cx="78544" cy="78544"/>
          </a:xfrm>
        </p:grpSpPr>
        <p:sp>
          <p:nvSpPr>
            <p:cNvPr id="23" name="Freeform 23"/>
            <p:cNvSpPr/>
            <p:nvPr/>
          </p:nvSpPr>
          <p:spPr>
            <a:xfrm>
              <a:off x="0" y="0"/>
              <a:ext cx="78544" cy="78544"/>
            </a:xfrm>
            <a:custGeom>
              <a:avLst/>
              <a:gdLst/>
              <a:ahLst/>
              <a:cxnLst/>
              <a:rect l="l" t="t" r="r" b="b"/>
              <a:pathLst>
                <a:path w="78544" h="78544">
                  <a:moveTo>
                    <a:pt x="0" y="0"/>
                  </a:moveTo>
                  <a:lnTo>
                    <a:pt x="78544" y="0"/>
                  </a:lnTo>
                  <a:lnTo>
                    <a:pt x="78544" y="78544"/>
                  </a:lnTo>
                  <a:lnTo>
                    <a:pt x="0" y="78544"/>
                  </a:lnTo>
                  <a:close/>
                </a:path>
              </a:pathLst>
            </a:custGeom>
            <a:solidFill>
              <a:srgbClr val="FCC208"/>
            </a:solidFill>
          </p:spPr>
        </p:sp>
        <p:sp>
          <p:nvSpPr>
            <p:cNvPr id="24" name="TextBox 24"/>
            <p:cNvSpPr txBox="1"/>
            <p:nvPr/>
          </p:nvSpPr>
          <p:spPr>
            <a:xfrm>
              <a:off x="0" y="-38100"/>
              <a:ext cx="78544" cy="116644"/>
            </a:xfrm>
            <a:prstGeom prst="rect">
              <a:avLst/>
            </a:prstGeom>
          </p:spPr>
          <p:txBody>
            <a:bodyPr lIns="50800" tIns="50800" rIns="50800" bIns="50800" rtlCol="0" anchor="ctr"/>
            <a:lstStyle/>
            <a:p>
              <a:pPr algn="ctr">
                <a:lnSpc>
                  <a:spcPts val="2659"/>
                </a:lnSpc>
              </a:pPr>
              <a:endParaRPr/>
            </a:p>
          </p:txBody>
        </p:sp>
      </p:grpSp>
      <p:sp>
        <p:nvSpPr>
          <p:cNvPr id="25" name="TextBox 25"/>
          <p:cNvSpPr txBox="1"/>
          <p:nvPr/>
        </p:nvSpPr>
        <p:spPr>
          <a:xfrm>
            <a:off x="1352995" y="7406850"/>
            <a:ext cx="8528483" cy="1120350"/>
          </a:xfrm>
          <a:prstGeom prst="rect">
            <a:avLst/>
          </a:prstGeom>
        </p:spPr>
        <p:txBody>
          <a:bodyPr lIns="0" tIns="0" rIns="0" bIns="0" rtlCol="0" anchor="t">
            <a:spAutoFit/>
          </a:bodyPr>
          <a:lstStyle/>
          <a:p>
            <a:pPr marL="0" lvl="0" indent="0" algn="l">
              <a:lnSpc>
                <a:spcPts val="4530"/>
              </a:lnSpc>
            </a:pPr>
            <a:r>
              <a:rPr lang="en-US" sz="2867" spc="-54">
                <a:solidFill>
                  <a:srgbClr val="000000"/>
                </a:solidFill>
                <a:latin typeface="Clear Sans"/>
                <a:ea typeface="Clear Sans"/>
                <a:cs typeface="Clear Sans"/>
                <a:sym typeface="Clear Sans"/>
              </a:rPr>
              <a:t>Keberadaan teknologi informasi akan membantu kuantitas pekerjaan sumber daya manusia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rot="-5400000" flipH="1">
            <a:off x="11659873" y="-219018"/>
            <a:ext cx="8112943" cy="7119108"/>
          </a:xfrm>
          <a:custGeom>
            <a:avLst/>
            <a:gdLst/>
            <a:ahLst/>
            <a:cxnLst/>
            <a:rect l="l" t="t" r="r" b="b"/>
            <a:pathLst>
              <a:path w="8112943" h="7119108">
                <a:moveTo>
                  <a:pt x="8112943" y="0"/>
                </a:moveTo>
                <a:lnTo>
                  <a:pt x="0" y="0"/>
                </a:lnTo>
                <a:lnTo>
                  <a:pt x="0" y="7119108"/>
                </a:lnTo>
                <a:lnTo>
                  <a:pt x="8112943" y="7119108"/>
                </a:lnTo>
                <a:lnTo>
                  <a:pt x="8112943" y="0"/>
                </a:lnTo>
                <a:close/>
              </a:path>
            </a:pathLst>
          </a:custGeom>
          <a:blipFill>
            <a:blip r:embed="rId2"/>
            <a:stretch>
              <a:fillRect/>
            </a:stretch>
          </a:blipFill>
        </p:spPr>
      </p:sp>
      <p:sp>
        <p:nvSpPr>
          <p:cNvPr id="3" name="Freeform 3"/>
          <p:cNvSpPr/>
          <p:nvPr/>
        </p:nvSpPr>
        <p:spPr>
          <a:xfrm rot="-5400000">
            <a:off x="11899348" y="3676408"/>
            <a:ext cx="8565323" cy="7783737"/>
          </a:xfrm>
          <a:custGeom>
            <a:avLst/>
            <a:gdLst/>
            <a:ahLst/>
            <a:cxnLst/>
            <a:rect l="l" t="t" r="r" b="b"/>
            <a:pathLst>
              <a:path w="8565323" h="7783737">
                <a:moveTo>
                  <a:pt x="0" y="0"/>
                </a:moveTo>
                <a:lnTo>
                  <a:pt x="8565322" y="0"/>
                </a:lnTo>
                <a:lnTo>
                  <a:pt x="8565322" y="7783737"/>
                </a:lnTo>
                <a:lnTo>
                  <a:pt x="0" y="7783737"/>
                </a:lnTo>
                <a:lnTo>
                  <a:pt x="0" y="0"/>
                </a:lnTo>
                <a:close/>
              </a:path>
            </a:pathLst>
          </a:custGeom>
          <a:blipFill>
            <a:blip r:embed="rId3"/>
            <a:stretch>
              <a:fillRect/>
            </a:stretch>
          </a:blipFill>
        </p:spPr>
      </p:sp>
      <p:grpSp>
        <p:nvGrpSpPr>
          <p:cNvPr id="4" name="Group 4"/>
          <p:cNvGrpSpPr/>
          <p:nvPr/>
        </p:nvGrpSpPr>
        <p:grpSpPr>
          <a:xfrm>
            <a:off x="12770032" y="3285615"/>
            <a:ext cx="7066457" cy="8222786"/>
            <a:chOff x="0" y="0"/>
            <a:chExt cx="698500" cy="812800"/>
          </a:xfrm>
        </p:grpSpPr>
        <p:sp>
          <p:nvSpPr>
            <p:cNvPr id="5" name="Freeform 5"/>
            <p:cNvSpPr/>
            <p:nvPr/>
          </p:nvSpPr>
          <p:spPr>
            <a:xfrm>
              <a:off x="0" y="7593"/>
              <a:ext cx="698500" cy="797613"/>
            </a:xfrm>
            <a:custGeom>
              <a:avLst/>
              <a:gdLst/>
              <a:ahLst/>
              <a:cxnLst/>
              <a:rect l="l" t="t" r="r" b="b"/>
              <a:pathLst>
                <a:path w="698500" h="797613">
                  <a:moveTo>
                    <a:pt x="383430" y="12293"/>
                  </a:moveTo>
                  <a:lnTo>
                    <a:pt x="664320" y="175721"/>
                  </a:lnTo>
                  <a:cubicBezTo>
                    <a:pt x="685482" y="188033"/>
                    <a:pt x="698500" y="210668"/>
                    <a:pt x="698500" y="235151"/>
                  </a:cubicBezTo>
                  <a:lnTo>
                    <a:pt x="698500" y="562463"/>
                  </a:lnTo>
                  <a:cubicBezTo>
                    <a:pt x="698500" y="586946"/>
                    <a:pt x="685482" y="609581"/>
                    <a:pt x="664320" y="621893"/>
                  </a:cubicBezTo>
                  <a:lnTo>
                    <a:pt x="383430" y="785321"/>
                  </a:lnTo>
                  <a:cubicBezTo>
                    <a:pt x="362301" y="797614"/>
                    <a:pt x="336199" y="797614"/>
                    <a:pt x="315070" y="785321"/>
                  </a:cubicBezTo>
                  <a:lnTo>
                    <a:pt x="34180" y="621893"/>
                  </a:lnTo>
                  <a:cubicBezTo>
                    <a:pt x="13018" y="609581"/>
                    <a:pt x="0" y="586946"/>
                    <a:pt x="0" y="562463"/>
                  </a:cubicBezTo>
                  <a:lnTo>
                    <a:pt x="0" y="235151"/>
                  </a:lnTo>
                  <a:cubicBezTo>
                    <a:pt x="0" y="210668"/>
                    <a:pt x="13018" y="188033"/>
                    <a:pt x="34180" y="175721"/>
                  </a:cubicBezTo>
                  <a:lnTo>
                    <a:pt x="315070" y="12293"/>
                  </a:lnTo>
                  <a:cubicBezTo>
                    <a:pt x="336199" y="0"/>
                    <a:pt x="362301" y="0"/>
                    <a:pt x="383430" y="12293"/>
                  </a:cubicBezTo>
                  <a:close/>
                </a:path>
              </a:pathLst>
            </a:custGeom>
            <a:gradFill rotWithShape="1">
              <a:gsLst>
                <a:gs pos="0">
                  <a:srgbClr val="3183ED">
                    <a:alpha val="100000"/>
                  </a:srgbClr>
                </a:gs>
                <a:gs pos="100000">
                  <a:srgbClr val="56CCF2">
                    <a:alpha val="100000"/>
                  </a:srgbClr>
                </a:gs>
              </a:gsLst>
              <a:lin ang="5400000"/>
            </a:gradFill>
            <a:ln w="12700">
              <a:solidFill>
                <a:srgbClr val="000000"/>
              </a:solidFill>
            </a:ln>
          </p:spPr>
        </p:sp>
      </p:grpSp>
      <p:grpSp>
        <p:nvGrpSpPr>
          <p:cNvPr id="6" name="Group 6"/>
          <p:cNvGrpSpPr/>
          <p:nvPr/>
        </p:nvGrpSpPr>
        <p:grpSpPr>
          <a:xfrm>
            <a:off x="13149529" y="3727211"/>
            <a:ext cx="6307463" cy="7339593"/>
            <a:chOff x="0" y="0"/>
            <a:chExt cx="698500" cy="812800"/>
          </a:xfrm>
        </p:grpSpPr>
        <p:sp>
          <p:nvSpPr>
            <p:cNvPr id="7" name="Freeform 7"/>
            <p:cNvSpPr/>
            <p:nvPr/>
          </p:nvSpPr>
          <p:spPr>
            <a:xfrm>
              <a:off x="0" y="8507"/>
              <a:ext cx="698500" cy="795786"/>
            </a:xfrm>
            <a:custGeom>
              <a:avLst/>
              <a:gdLst/>
              <a:ahLst/>
              <a:cxnLst/>
              <a:rect l="l" t="t" r="r" b="b"/>
              <a:pathLst>
                <a:path w="698500" h="795786">
                  <a:moveTo>
                    <a:pt x="387543" y="13772"/>
                  </a:moveTo>
                  <a:lnTo>
                    <a:pt x="660207" y="172414"/>
                  </a:lnTo>
                  <a:cubicBezTo>
                    <a:pt x="683915" y="186207"/>
                    <a:pt x="698500" y="211567"/>
                    <a:pt x="698500" y="238995"/>
                  </a:cubicBezTo>
                  <a:lnTo>
                    <a:pt x="698500" y="556791"/>
                  </a:lnTo>
                  <a:cubicBezTo>
                    <a:pt x="698500" y="584219"/>
                    <a:pt x="683915" y="609579"/>
                    <a:pt x="660207" y="623372"/>
                  </a:cubicBezTo>
                  <a:lnTo>
                    <a:pt x="387543" y="782014"/>
                  </a:lnTo>
                  <a:cubicBezTo>
                    <a:pt x="363872" y="795786"/>
                    <a:pt x="334628" y="795786"/>
                    <a:pt x="310957" y="782014"/>
                  </a:cubicBezTo>
                  <a:lnTo>
                    <a:pt x="38293" y="623372"/>
                  </a:lnTo>
                  <a:cubicBezTo>
                    <a:pt x="14585" y="609579"/>
                    <a:pt x="0" y="584219"/>
                    <a:pt x="0" y="556791"/>
                  </a:cubicBezTo>
                  <a:lnTo>
                    <a:pt x="0" y="238995"/>
                  </a:lnTo>
                  <a:cubicBezTo>
                    <a:pt x="0" y="211567"/>
                    <a:pt x="14585" y="186207"/>
                    <a:pt x="38293" y="172414"/>
                  </a:cubicBezTo>
                  <a:lnTo>
                    <a:pt x="310957" y="13772"/>
                  </a:lnTo>
                  <a:cubicBezTo>
                    <a:pt x="334628" y="0"/>
                    <a:pt x="363872" y="0"/>
                    <a:pt x="387543" y="13772"/>
                  </a:cubicBezTo>
                  <a:close/>
                </a:path>
              </a:pathLst>
            </a:custGeom>
            <a:blipFill>
              <a:blip r:embed="rId4"/>
              <a:stretch>
                <a:fillRect l="-44728" t="-1514" r="-21152" b="-8640"/>
              </a:stretch>
            </a:blipFill>
          </p:spPr>
        </p:sp>
      </p:grpSp>
      <p:sp>
        <p:nvSpPr>
          <p:cNvPr id="8" name="Freeform 8"/>
          <p:cNvSpPr/>
          <p:nvPr/>
        </p:nvSpPr>
        <p:spPr>
          <a:xfrm rot="-5400000">
            <a:off x="10514915" y="-7182"/>
            <a:ext cx="5269227" cy="4788410"/>
          </a:xfrm>
          <a:custGeom>
            <a:avLst/>
            <a:gdLst/>
            <a:ahLst/>
            <a:cxnLst/>
            <a:rect l="l" t="t" r="r" b="b"/>
            <a:pathLst>
              <a:path w="5269227" h="4788410">
                <a:moveTo>
                  <a:pt x="0" y="0"/>
                </a:moveTo>
                <a:lnTo>
                  <a:pt x="5269227" y="0"/>
                </a:lnTo>
                <a:lnTo>
                  <a:pt x="5269227" y="4788410"/>
                </a:lnTo>
                <a:lnTo>
                  <a:pt x="0" y="4788410"/>
                </a:lnTo>
                <a:lnTo>
                  <a:pt x="0" y="0"/>
                </a:lnTo>
                <a:close/>
              </a:path>
            </a:pathLst>
          </a:custGeom>
          <a:blipFill>
            <a:blip r:embed="rId3">
              <a:alphaModFix amt="42000"/>
            </a:blip>
            <a:stretch>
              <a:fillRect/>
            </a:stretch>
          </a:blipFill>
        </p:spPr>
      </p:sp>
      <p:grpSp>
        <p:nvGrpSpPr>
          <p:cNvPr id="9" name="Group 9"/>
          <p:cNvGrpSpPr/>
          <p:nvPr/>
        </p:nvGrpSpPr>
        <p:grpSpPr>
          <a:xfrm>
            <a:off x="10966650" y="177088"/>
            <a:ext cx="4042174" cy="4703620"/>
            <a:chOff x="0" y="0"/>
            <a:chExt cx="698500" cy="812800"/>
          </a:xfrm>
        </p:grpSpPr>
        <p:sp>
          <p:nvSpPr>
            <p:cNvPr id="10" name="Freeform 10"/>
            <p:cNvSpPr/>
            <p:nvPr/>
          </p:nvSpPr>
          <p:spPr>
            <a:xfrm>
              <a:off x="0" y="6005"/>
              <a:ext cx="698500" cy="800790"/>
            </a:xfrm>
            <a:custGeom>
              <a:avLst/>
              <a:gdLst/>
              <a:ahLst/>
              <a:cxnLst/>
              <a:rect l="l" t="t" r="r" b="b"/>
              <a:pathLst>
                <a:path w="698500" h="800790">
                  <a:moveTo>
                    <a:pt x="376281" y="9722"/>
                  </a:moveTo>
                  <a:lnTo>
                    <a:pt x="671469" y="181468"/>
                  </a:lnTo>
                  <a:cubicBezTo>
                    <a:pt x="688205" y="191205"/>
                    <a:pt x="698500" y="209106"/>
                    <a:pt x="698500" y="228468"/>
                  </a:cubicBezTo>
                  <a:lnTo>
                    <a:pt x="698500" y="572322"/>
                  </a:lnTo>
                  <a:cubicBezTo>
                    <a:pt x="698500" y="591684"/>
                    <a:pt x="688205" y="609585"/>
                    <a:pt x="671469" y="619322"/>
                  </a:cubicBezTo>
                  <a:lnTo>
                    <a:pt x="376281" y="791068"/>
                  </a:lnTo>
                  <a:cubicBezTo>
                    <a:pt x="359571" y="800790"/>
                    <a:pt x="338929" y="800790"/>
                    <a:pt x="322219" y="791068"/>
                  </a:cubicBezTo>
                  <a:lnTo>
                    <a:pt x="27031" y="619322"/>
                  </a:lnTo>
                  <a:cubicBezTo>
                    <a:pt x="10295" y="609585"/>
                    <a:pt x="0" y="591684"/>
                    <a:pt x="0" y="572322"/>
                  </a:cubicBezTo>
                  <a:lnTo>
                    <a:pt x="0" y="228468"/>
                  </a:lnTo>
                  <a:cubicBezTo>
                    <a:pt x="0" y="209106"/>
                    <a:pt x="10295" y="191205"/>
                    <a:pt x="27031" y="181468"/>
                  </a:cubicBezTo>
                  <a:lnTo>
                    <a:pt x="322219" y="9722"/>
                  </a:lnTo>
                  <a:cubicBezTo>
                    <a:pt x="338929" y="0"/>
                    <a:pt x="359571" y="0"/>
                    <a:pt x="376281" y="9722"/>
                  </a:cubicBezTo>
                  <a:close/>
                </a:path>
              </a:pathLst>
            </a:custGeom>
            <a:gradFill rotWithShape="1">
              <a:gsLst>
                <a:gs pos="0">
                  <a:srgbClr val="FFB613">
                    <a:alpha val="100000"/>
                  </a:srgbClr>
                </a:gs>
                <a:gs pos="100000">
                  <a:srgbClr val="FFE42F">
                    <a:alpha val="100000"/>
                  </a:srgbClr>
                </a:gs>
              </a:gsLst>
              <a:lin ang="5400000"/>
            </a:gradFill>
            <a:ln w="12700">
              <a:solidFill>
                <a:srgbClr val="000000"/>
              </a:solidFill>
            </a:ln>
          </p:spPr>
        </p:sp>
      </p:grpSp>
      <p:grpSp>
        <p:nvGrpSpPr>
          <p:cNvPr id="11" name="Group 11"/>
          <p:cNvGrpSpPr/>
          <p:nvPr/>
        </p:nvGrpSpPr>
        <p:grpSpPr>
          <a:xfrm>
            <a:off x="11273046" y="548684"/>
            <a:ext cx="3405123" cy="3962325"/>
            <a:chOff x="0" y="0"/>
            <a:chExt cx="698500" cy="812800"/>
          </a:xfrm>
        </p:grpSpPr>
        <p:sp>
          <p:nvSpPr>
            <p:cNvPr id="12" name="Freeform 12"/>
            <p:cNvSpPr/>
            <p:nvPr/>
          </p:nvSpPr>
          <p:spPr>
            <a:xfrm rot="-481875">
              <a:off x="-23821" y="7082"/>
              <a:ext cx="746141" cy="798637"/>
            </a:xfrm>
            <a:custGeom>
              <a:avLst/>
              <a:gdLst/>
              <a:ahLst/>
              <a:cxnLst/>
              <a:rect l="l" t="t" r="r" b="b"/>
              <a:pathLst>
                <a:path w="746141" h="798637">
                  <a:moveTo>
                    <a:pt x="446735" y="10202"/>
                  </a:moveTo>
                  <a:lnTo>
                    <a:pt x="730400" y="233608"/>
                  </a:lnTo>
                  <a:cubicBezTo>
                    <a:pt x="740854" y="241841"/>
                    <a:pt x="746142" y="255012"/>
                    <a:pt x="744282" y="268188"/>
                  </a:cubicBezTo>
                  <a:lnTo>
                    <a:pt x="693509" y="628038"/>
                  </a:lnTo>
                  <a:cubicBezTo>
                    <a:pt x="691650" y="641214"/>
                    <a:pt x="682924" y="652408"/>
                    <a:pt x="670601" y="657427"/>
                  </a:cubicBezTo>
                  <a:lnTo>
                    <a:pt x="336197" y="793625"/>
                  </a:lnTo>
                  <a:cubicBezTo>
                    <a:pt x="323892" y="798636"/>
                    <a:pt x="309844" y="796654"/>
                    <a:pt x="299407" y="788434"/>
                  </a:cubicBezTo>
                  <a:lnTo>
                    <a:pt x="15742" y="565028"/>
                  </a:lnTo>
                  <a:cubicBezTo>
                    <a:pt x="5288" y="556795"/>
                    <a:pt x="0" y="543624"/>
                    <a:pt x="1860" y="530448"/>
                  </a:cubicBezTo>
                  <a:lnTo>
                    <a:pt x="52633" y="170598"/>
                  </a:lnTo>
                  <a:cubicBezTo>
                    <a:pt x="54492" y="157422"/>
                    <a:pt x="63218" y="146228"/>
                    <a:pt x="75541" y="141209"/>
                  </a:cubicBezTo>
                  <a:lnTo>
                    <a:pt x="409945" y="5011"/>
                  </a:lnTo>
                  <a:cubicBezTo>
                    <a:pt x="422250" y="0"/>
                    <a:pt x="436298" y="1982"/>
                    <a:pt x="446735" y="10202"/>
                  </a:cubicBezTo>
                  <a:close/>
                </a:path>
              </a:pathLst>
            </a:custGeom>
            <a:blipFill>
              <a:blip r:embed="rId5"/>
              <a:stretch>
                <a:fillRect l="-354" t="-980" r="-68043" b="-4218"/>
              </a:stretch>
            </a:blipFill>
          </p:spPr>
        </p:sp>
      </p:grpSp>
      <p:grpSp>
        <p:nvGrpSpPr>
          <p:cNvPr id="13" name="Group 13"/>
          <p:cNvGrpSpPr/>
          <p:nvPr/>
        </p:nvGrpSpPr>
        <p:grpSpPr>
          <a:xfrm>
            <a:off x="806153" y="3135472"/>
            <a:ext cx="279998" cy="279998"/>
            <a:chOff x="0" y="0"/>
            <a:chExt cx="78544" cy="78544"/>
          </a:xfrm>
        </p:grpSpPr>
        <p:sp>
          <p:nvSpPr>
            <p:cNvPr id="14" name="Freeform 14"/>
            <p:cNvSpPr/>
            <p:nvPr/>
          </p:nvSpPr>
          <p:spPr>
            <a:xfrm>
              <a:off x="0" y="0"/>
              <a:ext cx="78544" cy="78544"/>
            </a:xfrm>
            <a:custGeom>
              <a:avLst/>
              <a:gdLst/>
              <a:ahLst/>
              <a:cxnLst/>
              <a:rect l="l" t="t" r="r" b="b"/>
              <a:pathLst>
                <a:path w="78544" h="78544">
                  <a:moveTo>
                    <a:pt x="0" y="0"/>
                  </a:moveTo>
                  <a:lnTo>
                    <a:pt x="78544" y="0"/>
                  </a:lnTo>
                  <a:lnTo>
                    <a:pt x="78544" y="78544"/>
                  </a:lnTo>
                  <a:lnTo>
                    <a:pt x="0" y="78544"/>
                  </a:lnTo>
                  <a:close/>
                </a:path>
              </a:pathLst>
            </a:custGeom>
            <a:solidFill>
              <a:srgbClr val="FCC208"/>
            </a:solidFill>
          </p:spPr>
        </p:sp>
        <p:sp>
          <p:nvSpPr>
            <p:cNvPr id="15" name="TextBox 15"/>
            <p:cNvSpPr txBox="1"/>
            <p:nvPr/>
          </p:nvSpPr>
          <p:spPr>
            <a:xfrm>
              <a:off x="0" y="-38100"/>
              <a:ext cx="78544" cy="116644"/>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806153" y="1123950"/>
            <a:ext cx="8337847" cy="1220877"/>
          </a:xfrm>
          <a:prstGeom prst="rect">
            <a:avLst/>
          </a:prstGeom>
        </p:spPr>
        <p:txBody>
          <a:bodyPr lIns="0" tIns="0" rIns="0" bIns="0" rtlCol="0" anchor="t">
            <a:spAutoFit/>
          </a:bodyPr>
          <a:lstStyle/>
          <a:p>
            <a:pPr marL="0" lvl="0" indent="0" algn="l">
              <a:lnSpc>
                <a:spcPts val="9354"/>
              </a:lnSpc>
            </a:pPr>
            <a:r>
              <a:rPr lang="en-US" sz="8661" spc="-216">
                <a:solidFill>
                  <a:srgbClr val="112D4E"/>
                </a:solidFill>
                <a:latin typeface="Barlow Bold"/>
                <a:ea typeface="Barlow Bold"/>
                <a:cs typeface="Barlow Bold"/>
                <a:sym typeface="Barlow Bold"/>
              </a:rPr>
              <a:t>Lanjutan</a:t>
            </a:r>
          </a:p>
        </p:txBody>
      </p:sp>
      <p:sp>
        <p:nvSpPr>
          <p:cNvPr id="17" name="TextBox 17"/>
          <p:cNvSpPr txBox="1"/>
          <p:nvPr/>
        </p:nvSpPr>
        <p:spPr>
          <a:xfrm>
            <a:off x="1352995" y="2944182"/>
            <a:ext cx="8528483" cy="1120350"/>
          </a:xfrm>
          <a:prstGeom prst="rect">
            <a:avLst/>
          </a:prstGeom>
        </p:spPr>
        <p:txBody>
          <a:bodyPr lIns="0" tIns="0" rIns="0" bIns="0" rtlCol="0" anchor="t">
            <a:spAutoFit/>
          </a:bodyPr>
          <a:lstStyle/>
          <a:p>
            <a:pPr marL="0" lvl="0" indent="0" algn="l">
              <a:lnSpc>
                <a:spcPts val="4530"/>
              </a:lnSpc>
            </a:pPr>
            <a:r>
              <a:rPr lang="en-US" sz="2867" spc="-54">
                <a:solidFill>
                  <a:srgbClr val="000000"/>
                </a:solidFill>
                <a:latin typeface="Clear Sans"/>
                <a:ea typeface="Clear Sans"/>
                <a:cs typeface="Clear Sans"/>
                <a:sym typeface="Clear Sans"/>
              </a:rPr>
              <a:t>Keberadaan teknologi informasi akan membantu kuantitas pekerjaan sumber daya manusia</a:t>
            </a:r>
          </a:p>
        </p:txBody>
      </p:sp>
      <p:grpSp>
        <p:nvGrpSpPr>
          <p:cNvPr id="18" name="Group 18"/>
          <p:cNvGrpSpPr/>
          <p:nvPr/>
        </p:nvGrpSpPr>
        <p:grpSpPr>
          <a:xfrm>
            <a:off x="806153" y="4979378"/>
            <a:ext cx="279998" cy="279998"/>
            <a:chOff x="0" y="0"/>
            <a:chExt cx="78544" cy="78544"/>
          </a:xfrm>
        </p:grpSpPr>
        <p:sp>
          <p:nvSpPr>
            <p:cNvPr id="19" name="Freeform 19"/>
            <p:cNvSpPr/>
            <p:nvPr/>
          </p:nvSpPr>
          <p:spPr>
            <a:xfrm>
              <a:off x="0" y="0"/>
              <a:ext cx="78544" cy="78544"/>
            </a:xfrm>
            <a:custGeom>
              <a:avLst/>
              <a:gdLst/>
              <a:ahLst/>
              <a:cxnLst/>
              <a:rect l="l" t="t" r="r" b="b"/>
              <a:pathLst>
                <a:path w="78544" h="78544">
                  <a:moveTo>
                    <a:pt x="0" y="0"/>
                  </a:moveTo>
                  <a:lnTo>
                    <a:pt x="78544" y="0"/>
                  </a:lnTo>
                  <a:lnTo>
                    <a:pt x="78544" y="78544"/>
                  </a:lnTo>
                  <a:lnTo>
                    <a:pt x="0" y="78544"/>
                  </a:lnTo>
                  <a:close/>
                </a:path>
              </a:pathLst>
            </a:custGeom>
            <a:solidFill>
              <a:srgbClr val="FCC208"/>
            </a:solidFill>
          </p:spPr>
        </p:sp>
        <p:sp>
          <p:nvSpPr>
            <p:cNvPr id="20" name="TextBox 20"/>
            <p:cNvSpPr txBox="1"/>
            <p:nvPr/>
          </p:nvSpPr>
          <p:spPr>
            <a:xfrm>
              <a:off x="0" y="-38100"/>
              <a:ext cx="78544" cy="116644"/>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1352995" y="4664608"/>
            <a:ext cx="8528483" cy="4553625"/>
          </a:xfrm>
          <a:prstGeom prst="rect">
            <a:avLst/>
          </a:prstGeom>
        </p:spPr>
        <p:txBody>
          <a:bodyPr lIns="0" tIns="0" rIns="0" bIns="0" rtlCol="0" anchor="t">
            <a:spAutoFit/>
          </a:bodyPr>
          <a:lstStyle/>
          <a:p>
            <a:pPr marL="0" lvl="0" indent="0" algn="l">
              <a:lnSpc>
                <a:spcPts val="4530"/>
              </a:lnSpc>
            </a:pPr>
            <a:r>
              <a:rPr lang="en-US" sz="2867" spc="-54">
                <a:solidFill>
                  <a:srgbClr val="000000"/>
                </a:solidFill>
                <a:latin typeface="Clear Sans"/>
                <a:ea typeface="Clear Sans"/>
                <a:cs typeface="Clear Sans"/>
                <a:sym typeface="Clear Sans"/>
              </a:rPr>
              <a:t>CONTOH : Teknologi informasi dan komunikasi atau ICT (Information and Communication Technology) telah menjadi bagian yang tidak terpisahkan dari kehidupan global. Oleh karena itu, setiap institusi, berlomba untuk mengintegrasikan ICT guna membangun dan memberdayakan sumber daya manusia berbasis pengetahuan agar dapat bersaing dalam era global</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rot="-5400000" flipH="1">
            <a:off x="11920542" y="209572"/>
            <a:ext cx="7735657" cy="6788039"/>
          </a:xfrm>
          <a:custGeom>
            <a:avLst/>
            <a:gdLst/>
            <a:ahLst/>
            <a:cxnLst/>
            <a:rect l="l" t="t" r="r" b="b"/>
            <a:pathLst>
              <a:path w="7735657" h="6788039">
                <a:moveTo>
                  <a:pt x="7735657" y="0"/>
                </a:moveTo>
                <a:lnTo>
                  <a:pt x="0" y="0"/>
                </a:lnTo>
                <a:lnTo>
                  <a:pt x="0" y="6788039"/>
                </a:lnTo>
                <a:lnTo>
                  <a:pt x="7735657" y="6788039"/>
                </a:lnTo>
                <a:lnTo>
                  <a:pt x="7735657" y="0"/>
                </a:lnTo>
                <a:close/>
              </a:path>
            </a:pathLst>
          </a:custGeom>
          <a:blipFill>
            <a:blip r:embed="rId2"/>
            <a:stretch>
              <a:fillRect/>
            </a:stretch>
          </a:blipFill>
        </p:spPr>
      </p:sp>
      <p:grpSp>
        <p:nvGrpSpPr>
          <p:cNvPr id="3" name="Group 3"/>
          <p:cNvGrpSpPr/>
          <p:nvPr/>
        </p:nvGrpSpPr>
        <p:grpSpPr>
          <a:xfrm>
            <a:off x="15604486" y="7673840"/>
            <a:ext cx="6737837" cy="7840392"/>
            <a:chOff x="0" y="0"/>
            <a:chExt cx="698500" cy="812800"/>
          </a:xfrm>
        </p:grpSpPr>
        <p:sp>
          <p:nvSpPr>
            <p:cNvPr id="4" name="Freeform 4"/>
            <p:cNvSpPr/>
            <p:nvPr/>
          </p:nvSpPr>
          <p:spPr>
            <a:xfrm>
              <a:off x="0" y="7964"/>
              <a:ext cx="698500" cy="796872"/>
            </a:xfrm>
            <a:custGeom>
              <a:avLst/>
              <a:gdLst/>
              <a:ahLst/>
              <a:cxnLst/>
              <a:rect l="l" t="t" r="r" b="b"/>
              <a:pathLst>
                <a:path w="698500" h="796872">
                  <a:moveTo>
                    <a:pt x="385097" y="12892"/>
                  </a:moveTo>
                  <a:lnTo>
                    <a:pt x="662653" y="174380"/>
                  </a:lnTo>
                  <a:cubicBezTo>
                    <a:pt x="684847" y="187292"/>
                    <a:pt x="698500" y="211032"/>
                    <a:pt x="698500" y="236708"/>
                  </a:cubicBezTo>
                  <a:lnTo>
                    <a:pt x="698500" y="560163"/>
                  </a:lnTo>
                  <a:cubicBezTo>
                    <a:pt x="698500" y="585840"/>
                    <a:pt x="684847" y="609580"/>
                    <a:pt x="662653" y="622492"/>
                  </a:cubicBezTo>
                  <a:lnTo>
                    <a:pt x="385097" y="783980"/>
                  </a:lnTo>
                  <a:cubicBezTo>
                    <a:pt x="362938" y="796872"/>
                    <a:pt x="335562" y="796872"/>
                    <a:pt x="313403" y="783980"/>
                  </a:cubicBezTo>
                  <a:lnTo>
                    <a:pt x="35847" y="622492"/>
                  </a:lnTo>
                  <a:cubicBezTo>
                    <a:pt x="13653" y="609580"/>
                    <a:pt x="0" y="585840"/>
                    <a:pt x="0" y="560163"/>
                  </a:cubicBezTo>
                  <a:lnTo>
                    <a:pt x="0" y="236708"/>
                  </a:lnTo>
                  <a:cubicBezTo>
                    <a:pt x="0" y="211032"/>
                    <a:pt x="13653" y="187292"/>
                    <a:pt x="35847" y="174380"/>
                  </a:cubicBezTo>
                  <a:lnTo>
                    <a:pt x="313403" y="12892"/>
                  </a:lnTo>
                  <a:cubicBezTo>
                    <a:pt x="335562" y="0"/>
                    <a:pt x="362938" y="0"/>
                    <a:pt x="385097" y="12892"/>
                  </a:cubicBezTo>
                  <a:close/>
                </a:path>
              </a:pathLst>
            </a:custGeom>
            <a:gradFill rotWithShape="1">
              <a:gsLst>
                <a:gs pos="0">
                  <a:srgbClr val="3183ED">
                    <a:alpha val="100000"/>
                  </a:srgbClr>
                </a:gs>
                <a:gs pos="100000">
                  <a:srgbClr val="56CCF2">
                    <a:alpha val="100000"/>
                  </a:srgbClr>
                </a:gs>
              </a:gsLst>
              <a:lin ang="5400000"/>
            </a:gradFill>
            <a:ln w="12700">
              <a:solidFill>
                <a:srgbClr val="000000"/>
              </a:solidFill>
            </a:ln>
          </p:spPr>
        </p:sp>
      </p:grpSp>
      <p:sp>
        <p:nvSpPr>
          <p:cNvPr id="5" name="TextBox 5"/>
          <p:cNvSpPr txBox="1"/>
          <p:nvPr/>
        </p:nvSpPr>
        <p:spPr>
          <a:xfrm>
            <a:off x="1500074" y="698993"/>
            <a:ext cx="10171258" cy="2075732"/>
          </a:xfrm>
          <a:prstGeom prst="rect">
            <a:avLst/>
          </a:prstGeom>
        </p:spPr>
        <p:txBody>
          <a:bodyPr lIns="0" tIns="0" rIns="0" bIns="0" rtlCol="0" anchor="t">
            <a:spAutoFit/>
          </a:bodyPr>
          <a:lstStyle/>
          <a:p>
            <a:pPr marL="0" lvl="0" indent="0" algn="l">
              <a:lnSpc>
                <a:spcPts val="8059"/>
              </a:lnSpc>
            </a:pPr>
            <a:r>
              <a:rPr lang="en-US" sz="7462" spc="-186">
                <a:solidFill>
                  <a:srgbClr val="00157C"/>
                </a:solidFill>
                <a:latin typeface="Barlow Bold"/>
                <a:ea typeface="Barlow Bold"/>
                <a:cs typeface="Barlow Bold"/>
                <a:sym typeface="Barlow Bold"/>
              </a:rPr>
              <a:t>Transformasi Informasi Sebagai Pengetahuan</a:t>
            </a:r>
          </a:p>
        </p:txBody>
      </p:sp>
      <p:sp>
        <p:nvSpPr>
          <p:cNvPr id="6" name="TextBox 6"/>
          <p:cNvSpPr txBox="1"/>
          <p:nvPr/>
        </p:nvSpPr>
        <p:spPr>
          <a:xfrm>
            <a:off x="1028700" y="3346069"/>
            <a:ext cx="13666742" cy="6786793"/>
          </a:xfrm>
          <a:prstGeom prst="rect">
            <a:avLst/>
          </a:prstGeom>
        </p:spPr>
        <p:txBody>
          <a:bodyPr lIns="0" tIns="0" rIns="0" bIns="0" rtlCol="0" anchor="t">
            <a:spAutoFit/>
          </a:bodyPr>
          <a:lstStyle/>
          <a:p>
            <a:pPr marL="892128" lvl="1" indent="-446064" algn="l">
              <a:lnSpc>
                <a:spcPts val="4462"/>
              </a:lnSpc>
              <a:buFont typeface="Arial"/>
              <a:buChar char="•"/>
            </a:pPr>
            <a:r>
              <a:rPr lang="en-US" sz="4132" spc="-103">
                <a:solidFill>
                  <a:srgbClr val="112D4E"/>
                </a:solidFill>
                <a:latin typeface="Barlow"/>
                <a:ea typeface="Barlow"/>
                <a:cs typeface="Barlow"/>
                <a:sym typeface="Barlow"/>
              </a:rPr>
              <a:t>Informasi dapat ditransformasikan menjadi pengetahuan (knowledge) setelah informasi yang satu dengan yang lainnya.</a:t>
            </a:r>
          </a:p>
          <a:p>
            <a:pPr algn="l">
              <a:lnSpc>
                <a:spcPts val="4462"/>
              </a:lnSpc>
            </a:pPr>
            <a:endParaRPr lang="en-US" sz="4132" spc="-103">
              <a:solidFill>
                <a:srgbClr val="112D4E"/>
              </a:solidFill>
              <a:latin typeface="Barlow"/>
              <a:ea typeface="Barlow"/>
              <a:cs typeface="Barlow"/>
              <a:sym typeface="Barlow"/>
            </a:endParaRPr>
          </a:p>
          <a:p>
            <a:pPr marL="892128" lvl="1" indent="-446064" algn="l">
              <a:lnSpc>
                <a:spcPts val="4462"/>
              </a:lnSpc>
              <a:buFont typeface="Arial"/>
              <a:buChar char="•"/>
            </a:pPr>
            <a:r>
              <a:rPr lang="en-US" sz="4132" spc="-103">
                <a:solidFill>
                  <a:srgbClr val="112D4E"/>
                </a:solidFill>
                <a:latin typeface="Barlow"/>
                <a:ea typeface="Barlow"/>
                <a:cs typeface="Barlow"/>
                <a:sym typeface="Barlow"/>
              </a:rPr>
              <a:t>Setelah informasi menjadi pengetahuan memiliki 6 karakteristik yakni kepraktisan, kontekstual, pengalaman, sejarah, sosial dan individu. </a:t>
            </a:r>
          </a:p>
          <a:p>
            <a:pPr algn="l">
              <a:lnSpc>
                <a:spcPts val="4462"/>
              </a:lnSpc>
            </a:pPr>
            <a:endParaRPr lang="en-US" sz="4132" spc="-103">
              <a:solidFill>
                <a:srgbClr val="112D4E"/>
              </a:solidFill>
              <a:latin typeface="Barlow"/>
              <a:ea typeface="Barlow"/>
              <a:cs typeface="Barlow"/>
              <a:sym typeface="Barlow"/>
            </a:endParaRPr>
          </a:p>
          <a:p>
            <a:pPr marL="892128" lvl="1" indent="-446064" algn="l">
              <a:lnSpc>
                <a:spcPts val="4462"/>
              </a:lnSpc>
              <a:buFont typeface="Arial"/>
              <a:buChar char="•"/>
            </a:pPr>
            <a:r>
              <a:rPr lang="en-US" sz="4132" spc="-103">
                <a:solidFill>
                  <a:srgbClr val="112D4E"/>
                </a:solidFill>
                <a:latin typeface="Barlow"/>
                <a:ea typeface="Barlow"/>
                <a:cs typeface="Barlow"/>
                <a:sym typeface="Barlow"/>
              </a:rPr>
              <a:t>Saat ini pengetahuan sudah diakui dalam organisasi sebagai aset yang sejajar dengan 3M, walaupun masih bersifat tidak berwujud.</a:t>
            </a:r>
          </a:p>
          <a:p>
            <a:pPr marL="0" lvl="0" indent="0" algn="l">
              <a:lnSpc>
                <a:spcPts val="4462"/>
              </a:lnSpc>
            </a:pPr>
            <a:endParaRPr lang="en-US" sz="4132" spc="-103">
              <a:solidFill>
                <a:srgbClr val="112D4E"/>
              </a:solidFill>
              <a:latin typeface="Barlow"/>
              <a:ea typeface="Barlow"/>
              <a:cs typeface="Barlow"/>
              <a:sym typeface="Barlow"/>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rot="-5400000" flipH="1">
            <a:off x="11920542" y="209572"/>
            <a:ext cx="7735657" cy="6788039"/>
          </a:xfrm>
          <a:custGeom>
            <a:avLst/>
            <a:gdLst/>
            <a:ahLst/>
            <a:cxnLst/>
            <a:rect l="l" t="t" r="r" b="b"/>
            <a:pathLst>
              <a:path w="7735657" h="6788039">
                <a:moveTo>
                  <a:pt x="7735657" y="0"/>
                </a:moveTo>
                <a:lnTo>
                  <a:pt x="0" y="0"/>
                </a:lnTo>
                <a:lnTo>
                  <a:pt x="0" y="6788039"/>
                </a:lnTo>
                <a:lnTo>
                  <a:pt x="7735657" y="6788039"/>
                </a:lnTo>
                <a:lnTo>
                  <a:pt x="7735657" y="0"/>
                </a:lnTo>
                <a:close/>
              </a:path>
            </a:pathLst>
          </a:custGeom>
          <a:blipFill>
            <a:blip r:embed="rId2"/>
            <a:stretch>
              <a:fillRect/>
            </a:stretch>
          </a:blipFill>
        </p:spPr>
      </p:sp>
      <p:grpSp>
        <p:nvGrpSpPr>
          <p:cNvPr id="3" name="Group 3"/>
          <p:cNvGrpSpPr/>
          <p:nvPr/>
        </p:nvGrpSpPr>
        <p:grpSpPr>
          <a:xfrm>
            <a:off x="15604486" y="7673840"/>
            <a:ext cx="6737837" cy="7840392"/>
            <a:chOff x="0" y="0"/>
            <a:chExt cx="698500" cy="812800"/>
          </a:xfrm>
        </p:grpSpPr>
        <p:sp>
          <p:nvSpPr>
            <p:cNvPr id="4" name="Freeform 4"/>
            <p:cNvSpPr/>
            <p:nvPr/>
          </p:nvSpPr>
          <p:spPr>
            <a:xfrm>
              <a:off x="0" y="7964"/>
              <a:ext cx="698500" cy="796872"/>
            </a:xfrm>
            <a:custGeom>
              <a:avLst/>
              <a:gdLst/>
              <a:ahLst/>
              <a:cxnLst/>
              <a:rect l="l" t="t" r="r" b="b"/>
              <a:pathLst>
                <a:path w="698500" h="796872">
                  <a:moveTo>
                    <a:pt x="385097" y="12892"/>
                  </a:moveTo>
                  <a:lnTo>
                    <a:pt x="662653" y="174380"/>
                  </a:lnTo>
                  <a:cubicBezTo>
                    <a:pt x="684847" y="187292"/>
                    <a:pt x="698500" y="211032"/>
                    <a:pt x="698500" y="236708"/>
                  </a:cubicBezTo>
                  <a:lnTo>
                    <a:pt x="698500" y="560163"/>
                  </a:lnTo>
                  <a:cubicBezTo>
                    <a:pt x="698500" y="585840"/>
                    <a:pt x="684847" y="609580"/>
                    <a:pt x="662653" y="622492"/>
                  </a:cubicBezTo>
                  <a:lnTo>
                    <a:pt x="385097" y="783980"/>
                  </a:lnTo>
                  <a:cubicBezTo>
                    <a:pt x="362938" y="796872"/>
                    <a:pt x="335562" y="796872"/>
                    <a:pt x="313403" y="783980"/>
                  </a:cubicBezTo>
                  <a:lnTo>
                    <a:pt x="35847" y="622492"/>
                  </a:lnTo>
                  <a:cubicBezTo>
                    <a:pt x="13653" y="609580"/>
                    <a:pt x="0" y="585840"/>
                    <a:pt x="0" y="560163"/>
                  </a:cubicBezTo>
                  <a:lnTo>
                    <a:pt x="0" y="236708"/>
                  </a:lnTo>
                  <a:cubicBezTo>
                    <a:pt x="0" y="211032"/>
                    <a:pt x="13653" y="187292"/>
                    <a:pt x="35847" y="174380"/>
                  </a:cubicBezTo>
                  <a:lnTo>
                    <a:pt x="313403" y="12892"/>
                  </a:lnTo>
                  <a:cubicBezTo>
                    <a:pt x="335562" y="0"/>
                    <a:pt x="362938" y="0"/>
                    <a:pt x="385097" y="12892"/>
                  </a:cubicBezTo>
                  <a:close/>
                </a:path>
              </a:pathLst>
            </a:custGeom>
            <a:gradFill rotWithShape="1">
              <a:gsLst>
                <a:gs pos="0">
                  <a:srgbClr val="3183ED">
                    <a:alpha val="100000"/>
                  </a:srgbClr>
                </a:gs>
                <a:gs pos="100000">
                  <a:srgbClr val="56CCF2">
                    <a:alpha val="100000"/>
                  </a:srgbClr>
                </a:gs>
              </a:gsLst>
              <a:lin ang="5400000"/>
            </a:gradFill>
            <a:ln w="12700">
              <a:solidFill>
                <a:srgbClr val="000000"/>
              </a:solidFill>
            </a:ln>
          </p:spPr>
        </p:sp>
      </p:grpSp>
      <p:sp>
        <p:nvSpPr>
          <p:cNvPr id="5" name="TextBox 5"/>
          <p:cNvSpPr txBox="1"/>
          <p:nvPr/>
        </p:nvSpPr>
        <p:spPr>
          <a:xfrm>
            <a:off x="1500074" y="698993"/>
            <a:ext cx="10171258" cy="2075732"/>
          </a:xfrm>
          <a:prstGeom prst="rect">
            <a:avLst/>
          </a:prstGeom>
        </p:spPr>
        <p:txBody>
          <a:bodyPr lIns="0" tIns="0" rIns="0" bIns="0" rtlCol="0" anchor="t">
            <a:spAutoFit/>
          </a:bodyPr>
          <a:lstStyle/>
          <a:p>
            <a:pPr marL="0" lvl="0" indent="0" algn="l">
              <a:lnSpc>
                <a:spcPts val="8059"/>
              </a:lnSpc>
            </a:pPr>
            <a:r>
              <a:rPr lang="en-US" sz="7462" spc="-186">
                <a:solidFill>
                  <a:srgbClr val="00157C"/>
                </a:solidFill>
                <a:latin typeface="Barlow Bold"/>
                <a:ea typeface="Barlow Bold"/>
                <a:cs typeface="Barlow Bold"/>
                <a:sym typeface="Barlow Bold"/>
              </a:rPr>
              <a:t>Transformasi Informasi Sebagai Pengetahuan</a:t>
            </a:r>
          </a:p>
        </p:txBody>
      </p:sp>
      <p:sp>
        <p:nvSpPr>
          <p:cNvPr id="6" name="TextBox 6"/>
          <p:cNvSpPr txBox="1"/>
          <p:nvPr/>
        </p:nvSpPr>
        <p:spPr>
          <a:xfrm>
            <a:off x="1028700" y="3346069"/>
            <a:ext cx="13666742" cy="6195437"/>
          </a:xfrm>
          <a:prstGeom prst="rect">
            <a:avLst/>
          </a:prstGeom>
        </p:spPr>
        <p:txBody>
          <a:bodyPr lIns="0" tIns="0" rIns="0" bIns="0" rtlCol="0" anchor="t">
            <a:spAutoFit/>
          </a:bodyPr>
          <a:lstStyle/>
          <a:p>
            <a:pPr marL="892129" lvl="1" indent="-446065" algn="l">
              <a:lnSpc>
                <a:spcPts val="4462"/>
              </a:lnSpc>
              <a:buFont typeface="Arial"/>
              <a:buChar char="•"/>
            </a:pPr>
            <a:r>
              <a:rPr lang="en-US" sz="4132" spc="-103">
                <a:solidFill>
                  <a:srgbClr val="112D4E"/>
                </a:solidFill>
                <a:latin typeface="Barlow Bold Italics"/>
                <a:ea typeface="Barlow Bold Italics"/>
                <a:cs typeface="Barlow Bold Italics"/>
                <a:sym typeface="Barlow Bold Italics"/>
              </a:rPr>
              <a:t>Salah satu metode yang digunakan</a:t>
            </a:r>
            <a:r>
              <a:rPr lang="en-US" sz="4132" spc="-103">
                <a:solidFill>
                  <a:srgbClr val="112D4E"/>
                </a:solidFill>
                <a:latin typeface="Barlow"/>
                <a:ea typeface="Barlow"/>
                <a:cs typeface="Barlow"/>
                <a:sym typeface="Barlow"/>
              </a:rPr>
              <a:t> untuk mengukur pengetahuan: Balanced Scorecard, digunakan untuk mengukur aspek finansial secara tradisional, proses bisnis internal dan proses belajar atau pertumbuhan. </a:t>
            </a:r>
          </a:p>
          <a:p>
            <a:pPr algn="l">
              <a:lnSpc>
                <a:spcPts val="4462"/>
              </a:lnSpc>
            </a:pPr>
            <a:endParaRPr lang="en-US" sz="4132" spc="-103">
              <a:solidFill>
                <a:srgbClr val="112D4E"/>
              </a:solidFill>
              <a:latin typeface="Barlow"/>
              <a:ea typeface="Barlow"/>
              <a:cs typeface="Barlow"/>
              <a:sym typeface="Barlow"/>
            </a:endParaRPr>
          </a:p>
          <a:p>
            <a:pPr marL="892129" lvl="1" indent="-446065" algn="l">
              <a:lnSpc>
                <a:spcPts val="4462"/>
              </a:lnSpc>
              <a:buFont typeface="Arial"/>
              <a:buChar char="•"/>
            </a:pPr>
            <a:r>
              <a:rPr lang="en-US" sz="4132" spc="-103">
                <a:solidFill>
                  <a:srgbClr val="112D4E"/>
                </a:solidFill>
                <a:latin typeface="Barlow Bold Italics"/>
                <a:ea typeface="Barlow Bold Italics"/>
                <a:cs typeface="Barlow Bold Italics"/>
                <a:sym typeface="Barlow Bold Italics"/>
              </a:rPr>
              <a:t>Dengan demikian maka kekayaan empowerment-pun</a:t>
            </a:r>
            <a:r>
              <a:rPr lang="en-US" sz="4132" spc="-103">
                <a:solidFill>
                  <a:srgbClr val="112D4E"/>
                </a:solidFill>
                <a:latin typeface="Barlow"/>
                <a:ea typeface="Barlow"/>
                <a:cs typeface="Barlow"/>
                <a:sym typeface="Barlow"/>
              </a:rPr>
              <a:t> dapat diukur, artinya pada era globalisasi ini aspek pengetahuan sudah diakui sebagai aset yang sangat penting dalam perusahaan karena berkembangnya manajemen pengetahuan yang berorintasi sebagai sebuah komoditas.</a:t>
            </a:r>
          </a:p>
          <a:p>
            <a:pPr marL="0" lvl="0" indent="0" algn="l">
              <a:lnSpc>
                <a:spcPts val="4462"/>
              </a:lnSpc>
            </a:pPr>
            <a:endParaRPr lang="en-US" sz="4132" spc="-103">
              <a:solidFill>
                <a:srgbClr val="112D4E"/>
              </a:solidFill>
              <a:latin typeface="Barlow"/>
              <a:ea typeface="Barlow"/>
              <a:cs typeface="Barlow"/>
              <a:sym typeface="Barlow"/>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15847548" y="-1968163"/>
            <a:ext cx="7573225" cy="6508240"/>
            <a:chOff x="0" y="0"/>
            <a:chExt cx="812800" cy="698500"/>
          </a:xfrm>
        </p:grpSpPr>
        <p:sp>
          <p:nvSpPr>
            <p:cNvPr id="3" name="Freeform 3"/>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gradFill rotWithShape="1">
              <a:gsLst>
                <a:gs pos="0">
                  <a:srgbClr val="153862">
                    <a:alpha val="100000"/>
                  </a:srgbClr>
                </a:gs>
                <a:gs pos="100000">
                  <a:srgbClr val="255389">
                    <a:alpha val="100000"/>
                  </a:srgbClr>
                </a:gs>
              </a:gsLst>
              <a:path path="circle">
                <a:fillToRect l="50000" t="50000" r="50000" b="50000"/>
              </a:path>
            </a:gradFill>
          </p:spPr>
        </p:sp>
        <p:sp>
          <p:nvSpPr>
            <p:cNvPr id="4" name="TextBox 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5198104" y="-1968163"/>
            <a:ext cx="7573225" cy="6508240"/>
            <a:chOff x="0" y="0"/>
            <a:chExt cx="812800" cy="698500"/>
          </a:xfrm>
        </p:grpSpPr>
        <p:sp>
          <p:nvSpPr>
            <p:cNvPr id="6" name="Freeform 6"/>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gradFill rotWithShape="1">
              <a:gsLst>
                <a:gs pos="0">
                  <a:srgbClr val="153862">
                    <a:alpha val="100000"/>
                  </a:srgbClr>
                </a:gs>
                <a:gs pos="100000">
                  <a:srgbClr val="255389">
                    <a:alpha val="100000"/>
                  </a:srgbClr>
                </a:gs>
              </a:gsLst>
              <a:path path="circle">
                <a:fillToRect l="50000" t="50000" r="50000" b="50000"/>
              </a:path>
            </a:gradFill>
          </p:spPr>
        </p:sp>
        <p:sp>
          <p:nvSpPr>
            <p:cNvPr id="7" name="TextBox 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6557252" y="-1309297"/>
            <a:ext cx="6172867" cy="5304807"/>
            <a:chOff x="0" y="0"/>
            <a:chExt cx="812800" cy="698500"/>
          </a:xfrm>
        </p:grpSpPr>
        <p:sp>
          <p:nvSpPr>
            <p:cNvPr id="9" name="Freeform 9"/>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sp>
        <p:sp>
          <p:nvSpPr>
            <p:cNvPr id="10" name="TextBox 10"/>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4488400" y="-1309297"/>
            <a:ext cx="6172867" cy="5304807"/>
            <a:chOff x="0" y="0"/>
            <a:chExt cx="812800" cy="698500"/>
          </a:xfrm>
        </p:grpSpPr>
        <p:sp>
          <p:nvSpPr>
            <p:cNvPr id="12" name="Freeform 12"/>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sp>
        <p:sp>
          <p:nvSpPr>
            <p:cNvPr id="13" name="TextBox 13"/>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rot="-10800000">
            <a:off x="15401426" y="-1548695"/>
            <a:ext cx="3715747" cy="4323778"/>
            <a:chOff x="0" y="0"/>
            <a:chExt cx="698500" cy="812800"/>
          </a:xfrm>
        </p:grpSpPr>
        <p:sp>
          <p:nvSpPr>
            <p:cNvPr id="15" name="Freeform 15"/>
            <p:cNvSpPr/>
            <p:nvPr/>
          </p:nvSpPr>
          <p:spPr>
            <a:xfrm>
              <a:off x="0" y="7564"/>
              <a:ext cx="698500" cy="797671"/>
            </a:xfrm>
            <a:custGeom>
              <a:avLst/>
              <a:gdLst/>
              <a:ahLst/>
              <a:cxnLst/>
              <a:rect l="l" t="t" r="r" b="b"/>
              <a:pathLst>
                <a:path w="698500" h="797671">
                  <a:moveTo>
                    <a:pt x="383298" y="12246"/>
                  </a:moveTo>
                  <a:lnTo>
                    <a:pt x="664452" y="175826"/>
                  </a:lnTo>
                  <a:cubicBezTo>
                    <a:pt x="685532" y="188091"/>
                    <a:pt x="698500" y="210640"/>
                    <a:pt x="698500" y="235028"/>
                  </a:cubicBezTo>
                  <a:lnTo>
                    <a:pt x="698500" y="562644"/>
                  </a:lnTo>
                  <a:cubicBezTo>
                    <a:pt x="698500" y="587032"/>
                    <a:pt x="685532" y="609581"/>
                    <a:pt x="664452" y="621846"/>
                  </a:cubicBezTo>
                  <a:lnTo>
                    <a:pt x="383298" y="785426"/>
                  </a:lnTo>
                  <a:cubicBezTo>
                    <a:pt x="362251" y="797672"/>
                    <a:pt x="336249" y="797672"/>
                    <a:pt x="315202" y="785426"/>
                  </a:cubicBezTo>
                  <a:lnTo>
                    <a:pt x="34048" y="621846"/>
                  </a:lnTo>
                  <a:cubicBezTo>
                    <a:pt x="12968" y="609581"/>
                    <a:pt x="0" y="587032"/>
                    <a:pt x="0" y="562644"/>
                  </a:cubicBezTo>
                  <a:lnTo>
                    <a:pt x="0" y="235028"/>
                  </a:lnTo>
                  <a:cubicBezTo>
                    <a:pt x="0" y="210640"/>
                    <a:pt x="12968" y="188091"/>
                    <a:pt x="34048" y="175826"/>
                  </a:cubicBezTo>
                  <a:lnTo>
                    <a:pt x="315202" y="12246"/>
                  </a:lnTo>
                  <a:cubicBezTo>
                    <a:pt x="336249" y="0"/>
                    <a:pt x="362251" y="0"/>
                    <a:pt x="383298" y="12246"/>
                  </a:cubicBezTo>
                  <a:close/>
                </a:path>
              </a:pathLst>
            </a:custGeom>
            <a:solidFill>
              <a:srgbClr val="000000">
                <a:alpha val="0"/>
              </a:srgbClr>
            </a:solidFill>
            <a:ln w="133350" cap="rnd">
              <a:gradFill>
                <a:gsLst>
                  <a:gs pos="0">
                    <a:srgbClr val="FFB613">
                      <a:alpha val="100000"/>
                    </a:srgbClr>
                  </a:gs>
                  <a:gs pos="100000">
                    <a:srgbClr val="FFE42F">
                      <a:alpha val="100000"/>
                    </a:srgbClr>
                  </a:gs>
                </a:gsLst>
                <a:lin ang="5400000"/>
              </a:gradFill>
              <a:prstDash val="solid"/>
              <a:round/>
            </a:ln>
          </p:spPr>
        </p:sp>
        <p:sp>
          <p:nvSpPr>
            <p:cNvPr id="16" name="TextBox 16"/>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grpSp>
        <p:nvGrpSpPr>
          <p:cNvPr id="17" name="Group 17"/>
          <p:cNvGrpSpPr/>
          <p:nvPr/>
        </p:nvGrpSpPr>
        <p:grpSpPr>
          <a:xfrm rot="-10800000">
            <a:off x="-930682" y="-1548695"/>
            <a:ext cx="3715747" cy="4323778"/>
            <a:chOff x="0" y="0"/>
            <a:chExt cx="698500" cy="812800"/>
          </a:xfrm>
        </p:grpSpPr>
        <p:sp>
          <p:nvSpPr>
            <p:cNvPr id="18" name="Freeform 18"/>
            <p:cNvSpPr/>
            <p:nvPr/>
          </p:nvSpPr>
          <p:spPr>
            <a:xfrm>
              <a:off x="0" y="7564"/>
              <a:ext cx="698500" cy="797671"/>
            </a:xfrm>
            <a:custGeom>
              <a:avLst/>
              <a:gdLst/>
              <a:ahLst/>
              <a:cxnLst/>
              <a:rect l="l" t="t" r="r" b="b"/>
              <a:pathLst>
                <a:path w="698500" h="797671">
                  <a:moveTo>
                    <a:pt x="383298" y="12246"/>
                  </a:moveTo>
                  <a:lnTo>
                    <a:pt x="664452" y="175826"/>
                  </a:lnTo>
                  <a:cubicBezTo>
                    <a:pt x="685532" y="188091"/>
                    <a:pt x="698500" y="210640"/>
                    <a:pt x="698500" y="235028"/>
                  </a:cubicBezTo>
                  <a:lnTo>
                    <a:pt x="698500" y="562644"/>
                  </a:lnTo>
                  <a:cubicBezTo>
                    <a:pt x="698500" y="587032"/>
                    <a:pt x="685532" y="609581"/>
                    <a:pt x="664452" y="621846"/>
                  </a:cubicBezTo>
                  <a:lnTo>
                    <a:pt x="383298" y="785426"/>
                  </a:lnTo>
                  <a:cubicBezTo>
                    <a:pt x="362251" y="797672"/>
                    <a:pt x="336249" y="797672"/>
                    <a:pt x="315202" y="785426"/>
                  </a:cubicBezTo>
                  <a:lnTo>
                    <a:pt x="34048" y="621846"/>
                  </a:lnTo>
                  <a:cubicBezTo>
                    <a:pt x="12968" y="609581"/>
                    <a:pt x="0" y="587032"/>
                    <a:pt x="0" y="562644"/>
                  </a:cubicBezTo>
                  <a:lnTo>
                    <a:pt x="0" y="235028"/>
                  </a:lnTo>
                  <a:cubicBezTo>
                    <a:pt x="0" y="210640"/>
                    <a:pt x="12968" y="188091"/>
                    <a:pt x="34048" y="175826"/>
                  </a:cubicBezTo>
                  <a:lnTo>
                    <a:pt x="315202" y="12246"/>
                  </a:lnTo>
                  <a:cubicBezTo>
                    <a:pt x="336249" y="0"/>
                    <a:pt x="362251" y="0"/>
                    <a:pt x="383298" y="12246"/>
                  </a:cubicBezTo>
                  <a:close/>
                </a:path>
              </a:pathLst>
            </a:custGeom>
            <a:solidFill>
              <a:srgbClr val="000000">
                <a:alpha val="0"/>
              </a:srgbClr>
            </a:solidFill>
            <a:ln w="133350" cap="rnd">
              <a:gradFill>
                <a:gsLst>
                  <a:gs pos="0">
                    <a:srgbClr val="FFB613">
                      <a:alpha val="100000"/>
                    </a:srgbClr>
                  </a:gs>
                  <a:gs pos="100000">
                    <a:srgbClr val="FFE42F">
                      <a:alpha val="100000"/>
                    </a:srgbClr>
                  </a:gs>
                </a:gsLst>
                <a:lin ang="5400000"/>
              </a:gradFill>
              <a:prstDash val="solid"/>
              <a:round/>
            </a:ln>
          </p:spPr>
        </p:sp>
        <p:sp>
          <p:nvSpPr>
            <p:cNvPr id="19" name="TextBox 19"/>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sp>
        <p:nvSpPr>
          <p:cNvPr id="20" name="TextBox 20"/>
          <p:cNvSpPr txBox="1"/>
          <p:nvPr/>
        </p:nvSpPr>
        <p:spPr>
          <a:xfrm>
            <a:off x="3952678" y="1371682"/>
            <a:ext cx="10281136" cy="1205790"/>
          </a:xfrm>
          <a:prstGeom prst="rect">
            <a:avLst/>
          </a:prstGeom>
        </p:spPr>
        <p:txBody>
          <a:bodyPr lIns="0" tIns="0" rIns="0" bIns="0" rtlCol="0" anchor="t">
            <a:spAutoFit/>
          </a:bodyPr>
          <a:lstStyle/>
          <a:p>
            <a:pPr marL="0" lvl="0" indent="0" algn="ctr">
              <a:lnSpc>
                <a:spcPts val="9179"/>
              </a:lnSpc>
            </a:pPr>
            <a:r>
              <a:rPr lang="en-US" sz="8499" spc="-212">
                <a:solidFill>
                  <a:srgbClr val="112D4E"/>
                </a:solidFill>
                <a:latin typeface="Barlow Bold"/>
                <a:ea typeface="Barlow Bold"/>
                <a:cs typeface="Barlow Bold"/>
                <a:sym typeface="Barlow Bold"/>
              </a:rPr>
              <a:t>Kesimpulan</a:t>
            </a:r>
          </a:p>
        </p:txBody>
      </p:sp>
      <p:sp>
        <p:nvSpPr>
          <p:cNvPr id="21" name="TextBox 21"/>
          <p:cNvSpPr txBox="1"/>
          <p:nvPr/>
        </p:nvSpPr>
        <p:spPr>
          <a:xfrm>
            <a:off x="2375121" y="3093436"/>
            <a:ext cx="13635820" cy="6164864"/>
          </a:xfrm>
          <a:prstGeom prst="rect">
            <a:avLst/>
          </a:prstGeom>
        </p:spPr>
        <p:txBody>
          <a:bodyPr lIns="0" tIns="0" rIns="0" bIns="0" rtlCol="0" anchor="t">
            <a:spAutoFit/>
          </a:bodyPr>
          <a:lstStyle/>
          <a:p>
            <a:pPr marL="901899" lvl="1" indent="-450950" algn="l">
              <a:lnSpc>
                <a:spcPts val="4511"/>
              </a:lnSpc>
              <a:buFont typeface="Arial"/>
              <a:buChar char="•"/>
            </a:pPr>
            <a:r>
              <a:rPr lang="en-US" sz="4177" spc="-104">
                <a:solidFill>
                  <a:srgbClr val="112D4E"/>
                </a:solidFill>
                <a:latin typeface="Barlow"/>
                <a:ea typeface="Barlow"/>
                <a:cs typeface="Barlow"/>
                <a:sym typeface="Barlow"/>
              </a:rPr>
              <a:t>Strategi manajemen merupakan satu-kesatuan rencana organisasi yang komprehensif dan terpadu dalam penyusunan strategi untuk mencapai tujuan organisasi. Pencapaian tujuan organisasi dihadapkan pada berbagai pilihan alternatif strategi yang akan diimplementasikan oleh organisasi dan memerlukan evaluasi.</a:t>
            </a:r>
          </a:p>
          <a:p>
            <a:pPr algn="l">
              <a:lnSpc>
                <a:spcPts val="4511"/>
              </a:lnSpc>
            </a:pPr>
            <a:endParaRPr lang="en-US" sz="4177" spc="-104">
              <a:solidFill>
                <a:srgbClr val="112D4E"/>
              </a:solidFill>
              <a:latin typeface="Barlow"/>
              <a:ea typeface="Barlow"/>
              <a:cs typeface="Barlow"/>
              <a:sym typeface="Barlow"/>
            </a:endParaRPr>
          </a:p>
          <a:p>
            <a:pPr marL="901899" lvl="1" indent="-450950" algn="l">
              <a:lnSpc>
                <a:spcPts val="4511"/>
              </a:lnSpc>
              <a:buFont typeface="Arial"/>
              <a:buChar char="•"/>
            </a:pPr>
            <a:r>
              <a:rPr lang="en-US" sz="4177" spc="-104">
                <a:solidFill>
                  <a:srgbClr val="112D4E"/>
                </a:solidFill>
                <a:latin typeface="Barlow"/>
                <a:ea typeface="Barlow"/>
                <a:cs typeface="Barlow"/>
                <a:sym typeface="Barlow"/>
              </a:rPr>
              <a:t>Dalam strategi yang berfokus masa depan memerlukan sistem teknologi informasi. Teknologi Informasi (TI) telah berperan penting bagi kehidupan manusia saat ini. </a:t>
            </a:r>
          </a:p>
          <a:p>
            <a:pPr marL="0" lvl="0" indent="0" algn="ctr">
              <a:lnSpc>
                <a:spcPts val="3479"/>
              </a:lnSpc>
            </a:pPr>
            <a:endParaRPr lang="en-US" sz="4177" spc="-104">
              <a:solidFill>
                <a:srgbClr val="112D4E"/>
              </a:solidFill>
              <a:latin typeface="Barlow"/>
              <a:ea typeface="Barlow"/>
              <a:cs typeface="Barlow"/>
              <a:sym typeface="Barlow"/>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3368901" y="-661442"/>
            <a:ext cx="11627237" cy="11197896"/>
            <a:chOff x="0" y="0"/>
            <a:chExt cx="924493" cy="890355"/>
          </a:xfrm>
        </p:grpSpPr>
        <p:sp>
          <p:nvSpPr>
            <p:cNvPr id="3" name="Freeform 3"/>
            <p:cNvSpPr/>
            <p:nvPr/>
          </p:nvSpPr>
          <p:spPr>
            <a:xfrm>
              <a:off x="5952" y="0"/>
              <a:ext cx="912589" cy="890355"/>
            </a:xfrm>
            <a:custGeom>
              <a:avLst/>
              <a:gdLst/>
              <a:ahLst/>
              <a:cxnLst/>
              <a:rect l="l" t="t" r="r" b="b"/>
              <a:pathLst>
                <a:path w="912589" h="890355">
                  <a:moveTo>
                    <a:pt x="902228" y="480916"/>
                  </a:moveTo>
                  <a:lnTo>
                    <a:pt x="731653" y="854617"/>
                  </a:lnTo>
                  <a:cubicBezTo>
                    <a:pt x="721716" y="876388"/>
                    <a:pt x="699987" y="890355"/>
                    <a:pt x="676056" y="890355"/>
                  </a:cubicBezTo>
                  <a:lnTo>
                    <a:pt x="236533" y="890355"/>
                  </a:lnTo>
                  <a:cubicBezTo>
                    <a:pt x="212602" y="890355"/>
                    <a:pt x="190873" y="876388"/>
                    <a:pt x="180936" y="854617"/>
                  </a:cubicBezTo>
                  <a:lnTo>
                    <a:pt x="10360" y="480916"/>
                  </a:lnTo>
                  <a:cubicBezTo>
                    <a:pt x="0" y="458217"/>
                    <a:pt x="0" y="432139"/>
                    <a:pt x="10360" y="409440"/>
                  </a:cubicBezTo>
                  <a:lnTo>
                    <a:pt x="180936" y="35738"/>
                  </a:lnTo>
                  <a:cubicBezTo>
                    <a:pt x="190873" y="13968"/>
                    <a:pt x="212602" y="0"/>
                    <a:pt x="236533" y="0"/>
                  </a:cubicBezTo>
                  <a:lnTo>
                    <a:pt x="676056" y="0"/>
                  </a:lnTo>
                  <a:cubicBezTo>
                    <a:pt x="699987" y="0"/>
                    <a:pt x="721716" y="13968"/>
                    <a:pt x="731653" y="35738"/>
                  </a:cubicBezTo>
                  <a:lnTo>
                    <a:pt x="902228" y="409440"/>
                  </a:lnTo>
                  <a:cubicBezTo>
                    <a:pt x="912589" y="432139"/>
                    <a:pt x="912589" y="458217"/>
                    <a:pt x="902228" y="480916"/>
                  </a:cubicBezTo>
                  <a:close/>
                </a:path>
              </a:pathLst>
            </a:custGeom>
            <a:gradFill rotWithShape="1">
              <a:gsLst>
                <a:gs pos="0">
                  <a:srgbClr val="FFB613">
                    <a:alpha val="100000"/>
                  </a:srgbClr>
                </a:gs>
                <a:gs pos="100000">
                  <a:srgbClr val="FFE42F">
                    <a:alpha val="100000"/>
                  </a:srgbClr>
                </a:gs>
              </a:gsLst>
              <a:lin ang="5400000"/>
            </a:gradFill>
            <a:ln cap="rnd">
              <a:noFill/>
              <a:prstDash val="solid"/>
              <a:round/>
            </a:ln>
          </p:spPr>
        </p:sp>
        <p:sp>
          <p:nvSpPr>
            <p:cNvPr id="4" name="TextBox 4"/>
            <p:cNvSpPr txBox="1"/>
            <p:nvPr/>
          </p:nvSpPr>
          <p:spPr>
            <a:xfrm>
              <a:off x="114300" y="-38100"/>
              <a:ext cx="695893" cy="928455"/>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flipH="1" flipV="1">
            <a:off x="9519338" y="2030213"/>
            <a:ext cx="9525" cy="5745225"/>
          </a:xfrm>
          <a:prstGeom prst="line">
            <a:avLst/>
          </a:prstGeom>
          <a:ln w="19050" cap="flat">
            <a:solidFill>
              <a:srgbClr val="44A9EF"/>
            </a:solidFill>
            <a:prstDash val="solid"/>
            <a:headEnd type="none" w="sm" len="sm"/>
            <a:tailEnd type="none" w="sm" len="sm"/>
          </a:ln>
        </p:spPr>
      </p:sp>
      <p:grpSp>
        <p:nvGrpSpPr>
          <p:cNvPr id="6" name="Group 6"/>
          <p:cNvGrpSpPr/>
          <p:nvPr/>
        </p:nvGrpSpPr>
        <p:grpSpPr>
          <a:xfrm>
            <a:off x="8896350" y="1387593"/>
            <a:ext cx="1188826" cy="1021647"/>
            <a:chOff x="0" y="0"/>
            <a:chExt cx="812800" cy="698500"/>
          </a:xfrm>
        </p:grpSpPr>
        <p:sp>
          <p:nvSpPr>
            <p:cNvPr id="7" name="Freeform 7"/>
            <p:cNvSpPr/>
            <p:nvPr/>
          </p:nvSpPr>
          <p:spPr>
            <a:xfrm>
              <a:off x="8754" y="0"/>
              <a:ext cx="795293" cy="698500"/>
            </a:xfrm>
            <a:custGeom>
              <a:avLst/>
              <a:gdLst/>
              <a:ahLst/>
              <a:cxnLst/>
              <a:rect l="l" t="t" r="r" b="b"/>
              <a:pathLst>
                <a:path w="795293" h="698500">
                  <a:moveTo>
                    <a:pt x="781121" y="388652"/>
                  </a:moveTo>
                  <a:lnTo>
                    <a:pt x="623771" y="659098"/>
                  </a:lnTo>
                  <a:cubicBezTo>
                    <a:pt x="609578" y="683493"/>
                    <a:pt x="583483" y="698500"/>
                    <a:pt x="555260" y="698500"/>
                  </a:cubicBezTo>
                  <a:lnTo>
                    <a:pt x="240032" y="698500"/>
                  </a:lnTo>
                  <a:cubicBezTo>
                    <a:pt x="211809" y="698500"/>
                    <a:pt x="185714" y="683493"/>
                    <a:pt x="171521" y="659098"/>
                  </a:cubicBezTo>
                  <a:lnTo>
                    <a:pt x="14171" y="388652"/>
                  </a:lnTo>
                  <a:cubicBezTo>
                    <a:pt x="0" y="364295"/>
                    <a:pt x="0" y="334205"/>
                    <a:pt x="14171" y="309848"/>
                  </a:cubicBezTo>
                  <a:lnTo>
                    <a:pt x="171521" y="39402"/>
                  </a:lnTo>
                  <a:cubicBezTo>
                    <a:pt x="185714" y="15007"/>
                    <a:pt x="211809" y="0"/>
                    <a:pt x="240032" y="0"/>
                  </a:cubicBezTo>
                  <a:lnTo>
                    <a:pt x="555260" y="0"/>
                  </a:lnTo>
                  <a:cubicBezTo>
                    <a:pt x="583483" y="0"/>
                    <a:pt x="609578" y="15007"/>
                    <a:pt x="623771" y="39402"/>
                  </a:cubicBezTo>
                  <a:lnTo>
                    <a:pt x="781121" y="309848"/>
                  </a:lnTo>
                  <a:cubicBezTo>
                    <a:pt x="795292" y="334205"/>
                    <a:pt x="795292" y="364295"/>
                    <a:pt x="781121" y="388652"/>
                  </a:cubicBezTo>
                  <a:close/>
                </a:path>
              </a:pathLst>
            </a:custGeom>
            <a:gradFill rotWithShape="1">
              <a:gsLst>
                <a:gs pos="0">
                  <a:srgbClr val="51AFFF">
                    <a:alpha val="100000"/>
                  </a:srgbClr>
                </a:gs>
                <a:gs pos="100000">
                  <a:srgbClr val="3183ED">
                    <a:alpha val="100000"/>
                  </a:srgbClr>
                </a:gs>
              </a:gsLst>
              <a:path path="circle">
                <a:fillToRect l="50000" t="50000" r="50000" b="50000"/>
              </a:path>
            </a:gradFill>
          </p:spPr>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8896350" y="3541412"/>
            <a:ext cx="1188826" cy="1021647"/>
            <a:chOff x="0" y="0"/>
            <a:chExt cx="812800" cy="698500"/>
          </a:xfrm>
        </p:grpSpPr>
        <p:sp>
          <p:nvSpPr>
            <p:cNvPr id="10" name="Freeform 10"/>
            <p:cNvSpPr/>
            <p:nvPr/>
          </p:nvSpPr>
          <p:spPr>
            <a:xfrm>
              <a:off x="8754" y="0"/>
              <a:ext cx="795293" cy="698500"/>
            </a:xfrm>
            <a:custGeom>
              <a:avLst/>
              <a:gdLst/>
              <a:ahLst/>
              <a:cxnLst/>
              <a:rect l="l" t="t" r="r" b="b"/>
              <a:pathLst>
                <a:path w="795293" h="698500">
                  <a:moveTo>
                    <a:pt x="781121" y="388652"/>
                  </a:moveTo>
                  <a:lnTo>
                    <a:pt x="623771" y="659098"/>
                  </a:lnTo>
                  <a:cubicBezTo>
                    <a:pt x="609578" y="683493"/>
                    <a:pt x="583483" y="698500"/>
                    <a:pt x="555260" y="698500"/>
                  </a:cubicBezTo>
                  <a:lnTo>
                    <a:pt x="240032" y="698500"/>
                  </a:lnTo>
                  <a:cubicBezTo>
                    <a:pt x="211809" y="698500"/>
                    <a:pt x="185714" y="683493"/>
                    <a:pt x="171521" y="659098"/>
                  </a:cubicBezTo>
                  <a:lnTo>
                    <a:pt x="14171" y="388652"/>
                  </a:lnTo>
                  <a:cubicBezTo>
                    <a:pt x="0" y="364295"/>
                    <a:pt x="0" y="334205"/>
                    <a:pt x="14171" y="309848"/>
                  </a:cubicBezTo>
                  <a:lnTo>
                    <a:pt x="171521" y="39402"/>
                  </a:lnTo>
                  <a:cubicBezTo>
                    <a:pt x="185714" y="15007"/>
                    <a:pt x="211809" y="0"/>
                    <a:pt x="240032" y="0"/>
                  </a:cubicBezTo>
                  <a:lnTo>
                    <a:pt x="555260" y="0"/>
                  </a:lnTo>
                  <a:cubicBezTo>
                    <a:pt x="583483" y="0"/>
                    <a:pt x="609578" y="15007"/>
                    <a:pt x="623771" y="39402"/>
                  </a:cubicBezTo>
                  <a:lnTo>
                    <a:pt x="781121" y="309848"/>
                  </a:lnTo>
                  <a:cubicBezTo>
                    <a:pt x="795292" y="334205"/>
                    <a:pt x="795292" y="364295"/>
                    <a:pt x="781121" y="388652"/>
                  </a:cubicBezTo>
                  <a:close/>
                </a:path>
              </a:pathLst>
            </a:custGeom>
            <a:gradFill rotWithShape="1">
              <a:gsLst>
                <a:gs pos="0">
                  <a:srgbClr val="51AFFF">
                    <a:alpha val="100000"/>
                  </a:srgbClr>
                </a:gs>
                <a:gs pos="100000">
                  <a:srgbClr val="3183ED">
                    <a:alpha val="100000"/>
                  </a:srgbClr>
                </a:gs>
              </a:gsLst>
              <a:path path="circle">
                <a:fillToRect l="50000" t="50000" r="50000" b="50000"/>
              </a:path>
            </a:gradFill>
          </p:spPr>
        </p:sp>
        <p:sp>
          <p:nvSpPr>
            <p:cNvPr id="11" name="TextBox 11"/>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8896350" y="5695230"/>
            <a:ext cx="1188826" cy="1021647"/>
            <a:chOff x="0" y="0"/>
            <a:chExt cx="812800" cy="698500"/>
          </a:xfrm>
        </p:grpSpPr>
        <p:sp>
          <p:nvSpPr>
            <p:cNvPr id="13" name="Freeform 13"/>
            <p:cNvSpPr/>
            <p:nvPr/>
          </p:nvSpPr>
          <p:spPr>
            <a:xfrm>
              <a:off x="8754" y="0"/>
              <a:ext cx="795293" cy="698500"/>
            </a:xfrm>
            <a:custGeom>
              <a:avLst/>
              <a:gdLst/>
              <a:ahLst/>
              <a:cxnLst/>
              <a:rect l="l" t="t" r="r" b="b"/>
              <a:pathLst>
                <a:path w="795293" h="698500">
                  <a:moveTo>
                    <a:pt x="781121" y="388652"/>
                  </a:moveTo>
                  <a:lnTo>
                    <a:pt x="623771" y="659098"/>
                  </a:lnTo>
                  <a:cubicBezTo>
                    <a:pt x="609578" y="683493"/>
                    <a:pt x="583483" y="698500"/>
                    <a:pt x="555260" y="698500"/>
                  </a:cubicBezTo>
                  <a:lnTo>
                    <a:pt x="240032" y="698500"/>
                  </a:lnTo>
                  <a:cubicBezTo>
                    <a:pt x="211809" y="698500"/>
                    <a:pt x="185714" y="683493"/>
                    <a:pt x="171521" y="659098"/>
                  </a:cubicBezTo>
                  <a:lnTo>
                    <a:pt x="14171" y="388652"/>
                  </a:lnTo>
                  <a:cubicBezTo>
                    <a:pt x="0" y="364295"/>
                    <a:pt x="0" y="334205"/>
                    <a:pt x="14171" y="309848"/>
                  </a:cubicBezTo>
                  <a:lnTo>
                    <a:pt x="171521" y="39402"/>
                  </a:lnTo>
                  <a:cubicBezTo>
                    <a:pt x="185714" y="15007"/>
                    <a:pt x="211809" y="0"/>
                    <a:pt x="240032" y="0"/>
                  </a:cubicBezTo>
                  <a:lnTo>
                    <a:pt x="555260" y="0"/>
                  </a:lnTo>
                  <a:cubicBezTo>
                    <a:pt x="583483" y="0"/>
                    <a:pt x="609578" y="15007"/>
                    <a:pt x="623771" y="39402"/>
                  </a:cubicBezTo>
                  <a:lnTo>
                    <a:pt x="781121" y="309848"/>
                  </a:lnTo>
                  <a:cubicBezTo>
                    <a:pt x="795292" y="334205"/>
                    <a:pt x="795292" y="364295"/>
                    <a:pt x="781121" y="388652"/>
                  </a:cubicBezTo>
                  <a:close/>
                </a:path>
              </a:pathLst>
            </a:custGeom>
            <a:gradFill rotWithShape="1">
              <a:gsLst>
                <a:gs pos="0">
                  <a:srgbClr val="51AFFF">
                    <a:alpha val="100000"/>
                  </a:srgbClr>
                </a:gs>
                <a:gs pos="100000">
                  <a:srgbClr val="3183ED">
                    <a:alpha val="100000"/>
                  </a:srgbClr>
                </a:gs>
              </a:gsLst>
              <a:path path="circle">
                <a:fillToRect l="50000" t="50000" r="50000" b="50000"/>
              </a:path>
            </a:gradFill>
          </p:spPr>
        </p:sp>
        <p:sp>
          <p:nvSpPr>
            <p:cNvPr id="14" name="TextBox 1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8896350" y="7849049"/>
            <a:ext cx="1188826" cy="1021647"/>
            <a:chOff x="0" y="0"/>
            <a:chExt cx="812800" cy="698500"/>
          </a:xfrm>
        </p:grpSpPr>
        <p:sp>
          <p:nvSpPr>
            <p:cNvPr id="16" name="Freeform 16"/>
            <p:cNvSpPr/>
            <p:nvPr/>
          </p:nvSpPr>
          <p:spPr>
            <a:xfrm>
              <a:off x="8754" y="0"/>
              <a:ext cx="795293" cy="698500"/>
            </a:xfrm>
            <a:custGeom>
              <a:avLst/>
              <a:gdLst/>
              <a:ahLst/>
              <a:cxnLst/>
              <a:rect l="l" t="t" r="r" b="b"/>
              <a:pathLst>
                <a:path w="795293" h="698500">
                  <a:moveTo>
                    <a:pt x="781121" y="388652"/>
                  </a:moveTo>
                  <a:lnTo>
                    <a:pt x="623771" y="659098"/>
                  </a:lnTo>
                  <a:cubicBezTo>
                    <a:pt x="609578" y="683493"/>
                    <a:pt x="583483" y="698500"/>
                    <a:pt x="555260" y="698500"/>
                  </a:cubicBezTo>
                  <a:lnTo>
                    <a:pt x="240032" y="698500"/>
                  </a:lnTo>
                  <a:cubicBezTo>
                    <a:pt x="211809" y="698500"/>
                    <a:pt x="185714" y="683493"/>
                    <a:pt x="171521" y="659098"/>
                  </a:cubicBezTo>
                  <a:lnTo>
                    <a:pt x="14171" y="388652"/>
                  </a:lnTo>
                  <a:cubicBezTo>
                    <a:pt x="0" y="364295"/>
                    <a:pt x="0" y="334205"/>
                    <a:pt x="14171" y="309848"/>
                  </a:cubicBezTo>
                  <a:lnTo>
                    <a:pt x="171521" y="39402"/>
                  </a:lnTo>
                  <a:cubicBezTo>
                    <a:pt x="185714" y="15007"/>
                    <a:pt x="211809" y="0"/>
                    <a:pt x="240032" y="0"/>
                  </a:cubicBezTo>
                  <a:lnTo>
                    <a:pt x="555260" y="0"/>
                  </a:lnTo>
                  <a:cubicBezTo>
                    <a:pt x="583483" y="0"/>
                    <a:pt x="609578" y="15007"/>
                    <a:pt x="623771" y="39402"/>
                  </a:cubicBezTo>
                  <a:lnTo>
                    <a:pt x="781121" y="309848"/>
                  </a:lnTo>
                  <a:cubicBezTo>
                    <a:pt x="795292" y="334205"/>
                    <a:pt x="795292" y="364295"/>
                    <a:pt x="781121" y="388652"/>
                  </a:cubicBezTo>
                  <a:close/>
                </a:path>
              </a:pathLst>
            </a:custGeom>
            <a:gradFill rotWithShape="1">
              <a:gsLst>
                <a:gs pos="0">
                  <a:srgbClr val="51AFFF">
                    <a:alpha val="100000"/>
                  </a:srgbClr>
                </a:gs>
                <a:gs pos="100000">
                  <a:srgbClr val="3183ED">
                    <a:alpha val="100000"/>
                  </a:srgbClr>
                </a:gs>
              </a:gsLst>
              <a:path path="circle">
                <a:fillToRect l="50000" t="50000" r="50000" b="50000"/>
              </a:path>
            </a:gradFill>
          </p:spPr>
        </p:sp>
        <p:sp>
          <p:nvSpPr>
            <p:cNvPr id="17" name="TextBox 1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3769592" y="-5272948"/>
            <a:ext cx="7129508" cy="6126921"/>
            <a:chOff x="0" y="0"/>
            <a:chExt cx="812800" cy="698500"/>
          </a:xfrm>
        </p:grpSpPr>
        <p:sp>
          <p:nvSpPr>
            <p:cNvPr id="19" name="Freeform 19"/>
            <p:cNvSpPr/>
            <p:nvPr/>
          </p:nvSpPr>
          <p:spPr>
            <a:xfrm>
              <a:off x="7507" y="0"/>
              <a:ext cx="797787" cy="698500"/>
            </a:xfrm>
            <a:custGeom>
              <a:avLst/>
              <a:gdLst/>
              <a:ahLst/>
              <a:cxnLst/>
              <a:rect l="l" t="t" r="r" b="b"/>
              <a:pathLst>
                <a:path w="797787" h="698500">
                  <a:moveTo>
                    <a:pt x="785634" y="383039"/>
                  </a:moveTo>
                  <a:lnTo>
                    <a:pt x="621752" y="664711"/>
                  </a:lnTo>
                  <a:cubicBezTo>
                    <a:pt x="609581" y="685630"/>
                    <a:pt x="587204" y="698500"/>
                    <a:pt x="563001" y="698500"/>
                  </a:cubicBezTo>
                  <a:lnTo>
                    <a:pt x="234785" y="698500"/>
                  </a:lnTo>
                  <a:cubicBezTo>
                    <a:pt x="210582" y="698500"/>
                    <a:pt x="188205" y="685630"/>
                    <a:pt x="176034" y="664711"/>
                  </a:cubicBezTo>
                  <a:lnTo>
                    <a:pt x="12152" y="383039"/>
                  </a:lnTo>
                  <a:cubicBezTo>
                    <a:pt x="0" y="362152"/>
                    <a:pt x="0" y="336348"/>
                    <a:pt x="12152" y="315461"/>
                  </a:cubicBezTo>
                  <a:lnTo>
                    <a:pt x="176034" y="33789"/>
                  </a:lnTo>
                  <a:cubicBezTo>
                    <a:pt x="188205" y="12870"/>
                    <a:pt x="210582" y="0"/>
                    <a:pt x="234785" y="0"/>
                  </a:cubicBezTo>
                  <a:lnTo>
                    <a:pt x="563001" y="0"/>
                  </a:lnTo>
                  <a:cubicBezTo>
                    <a:pt x="587204" y="0"/>
                    <a:pt x="609581" y="12870"/>
                    <a:pt x="621752" y="33789"/>
                  </a:cubicBezTo>
                  <a:lnTo>
                    <a:pt x="785634" y="315461"/>
                  </a:lnTo>
                  <a:cubicBezTo>
                    <a:pt x="797786" y="336348"/>
                    <a:pt x="797786" y="362152"/>
                    <a:pt x="785634" y="383039"/>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sp>
        <p:sp>
          <p:nvSpPr>
            <p:cNvPr id="20" name="TextBox 20"/>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a:off x="9149985" y="3749969"/>
            <a:ext cx="662505" cy="623583"/>
          </a:xfrm>
          <a:custGeom>
            <a:avLst/>
            <a:gdLst/>
            <a:ahLst/>
            <a:cxnLst/>
            <a:rect l="l" t="t" r="r" b="b"/>
            <a:pathLst>
              <a:path w="662505" h="623583">
                <a:moveTo>
                  <a:pt x="0" y="0"/>
                </a:moveTo>
                <a:lnTo>
                  <a:pt x="662506" y="0"/>
                </a:lnTo>
                <a:lnTo>
                  <a:pt x="662506" y="623583"/>
                </a:lnTo>
                <a:lnTo>
                  <a:pt x="0" y="6235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2" name="Freeform 22"/>
          <p:cNvSpPr/>
          <p:nvPr/>
        </p:nvSpPr>
        <p:spPr>
          <a:xfrm>
            <a:off x="9214272" y="1595521"/>
            <a:ext cx="598219" cy="605791"/>
          </a:xfrm>
          <a:custGeom>
            <a:avLst/>
            <a:gdLst/>
            <a:ahLst/>
            <a:cxnLst/>
            <a:rect l="l" t="t" r="r" b="b"/>
            <a:pathLst>
              <a:path w="598219" h="605791">
                <a:moveTo>
                  <a:pt x="0" y="0"/>
                </a:moveTo>
                <a:lnTo>
                  <a:pt x="598219" y="0"/>
                </a:lnTo>
                <a:lnTo>
                  <a:pt x="598219" y="605791"/>
                </a:lnTo>
                <a:lnTo>
                  <a:pt x="0" y="6057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3" name="Freeform 23"/>
          <p:cNvSpPr/>
          <p:nvPr/>
        </p:nvSpPr>
        <p:spPr>
          <a:xfrm>
            <a:off x="9141943" y="5851531"/>
            <a:ext cx="697640" cy="789409"/>
          </a:xfrm>
          <a:custGeom>
            <a:avLst/>
            <a:gdLst/>
            <a:ahLst/>
            <a:cxnLst/>
            <a:rect l="l" t="t" r="r" b="b"/>
            <a:pathLst>
              <a:path w="697640" h="789409">
                <a:moveTo>
                  <a:pt x="0" y="0"/>
                </a:moveTo>
                <a:lnTo>
                  <a:pt x="697640" y="0"/>
                </a:lnTo>
                <a:lnTo>
                  <a:pt x="697640" y="789408"/>
                </a:lnTo>
                <a:lnTo>
                  <a:pt x="0" y="7894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4" name="Freeform 24"/>
          <p:cNvSpPr/>
          <p:nvPr/>
        </p:nvSpPr>
        <p:spPr>
          <a:xfrm>
            <a:off x="9197211" y="8099782"/>
            <a:ext cx="669465" cy="482014"/>
          </a:xfrm>
          <a:custGeom>
            <a:avLst/>
            <a:gdLst/>
            <a:ahLst/>
            <a:cxnLst/>
            <a:rect l="l" t="t" r="r" b="b"/>
            <a:pathLst>
              <a:path w="669465" h="482014">
                <a:moveTo>
                  <a:pt x="0" y="0"/>
                </a:moveTo>
                <a:lnTo>
                  <a:pt x="669464" y="0"/>
                </a:lnTo>
                <a:lnTo>
                  <a:pt x="669464" y="482014"/>
                </a:lnTo>
                <a:lnTo>
                  <a:pt x="0" y="4820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5" name="TextBox 25"/>
          <p:cNvSpPr txBox="1"/>
          <p:nvPr/>
        </p:nvSpPr>
        <p:spPr>
          <a:xfrm>
            <a:off x="514577" y="1984142"/>
            <a:ext cx="6201576" cy="2285652"/>
          </a:xfrm>
          <a:prstGeom prst="rect">
            <a:avLst/>
          </a:prstGeom>
        </p:spPr>
        <p:txBody>
          <a:bodyPr lIns="0" tIns="0" rIns="0" bIns="0" rtlCol="0" anchor="t">
            <a:spAutoFit/>
          </a:bodyPr>
          <a:lstStyle/>
          <a:p>
            <a:pPr marL="0" lvl="0" indent="0" algn="l">
              <a:lnSpc>
                <a:spcPts val="8847"/>
              </a:lnSpc>
            </a:pPr>
            <a:r>
              <a:rPr lang="en-US" sz="8191" spc="-204">
                <a:solidFill>
                  <a:srgbClr val="112D4E"/>
                </a:solidFill>
                <a:latin typeface="Barlow Bold"/>
                <a:ea typeface="Barlow Bold"/>
                <a:cs typeface="Barlow Bold"/>
                <a:sym typeface="Barlow Bold"/>
              </a:rPr>
              <a:t>Tujuan Pembelajaran</a:t>
            </a:r>
          </a:p>
        </p:txBody>
      </p:sp>
      <p:sp>
        <p:nvSpPr>
          <p:cNvPr id="26" name="TextBox 26"/>
          <p:cNvSpPr txBox="1"/>
          <p:nvPr/>
        </p:nvSpPr>
        <p:spPr>
          <a:xfrm>
            <a:off x="10532851" y="1337021"/>
            <a:ext cx="7219819" cy="1233917"/>
          </a:xfrm>
          <a:prstGeom prst="rect">
            <a:avLst/>
          </a:prstGeom>
        </p:spPr>
        <p:txBody>
          <a:bodyPr lIns="0" tIns="0" rIns="0" bIns="0" rtlCol="0" anchor="t">
            <a:spAutoFit/>
          </a:bodyPr>
          <a:lstStyle/>
          <a:p>
            <a:pPr algn="l">
              <a:lnSpc>
                <a:spcPts val="4963"/>
              </a:lnSpc>
            </a:pPr>
            <a:r>
              <a:rPr lang="en-US" sz="3545" spc="-67" dirty="0" err="1">
                <a:solidFill>
                  <a:srgbClr val="000000"/>
                </a:solidFill>
                <a:latin typeface="Clear Sans"/>
                <a:ea typeface="Clear Sans"/>
                <a:cs typeface="Clear Sans"/>
                <a:sym typeface="Clear Sans"/>
              </a:rPr>
              <a:t>Membahas</a:t>
            </a:r>
            <a:r>
              <a:rPr lang="en-US" sz="3545" spc="-67" dirty="0">
                <a:solidFill>
                  <a:srgbClr val="000000"/>
                </a:solidFill>
                <a:latin typeface="Clear Sans"/>
                <a:ea typeface="Clear Sans"/>
                <a:cs typeface="Clear Sans"/>
                <a:sym typeface="Clear Sans"/>
              </a:rPr>
              <a:t> </a:t>
            </a:r>
            <a:r>
              <a:rPr lang="en-US" sz="3545" spc="-67" dirty="0" err="1">
                <a:solidFill>
                  <a:srgbClr val="000000"/>
                </a:solidFill>
                <a:latin typeface="Clear Sans"/>
                <a:ea typeface="Clear Sans"/>
                <a:cs typeface="Clear Sans"/>
                <a:sym typeface="Clear Sans"/>
              </a:rPr>
              <a:t>pengaruh</a:t>
            </a:r>
            <a:r>
              <a:rPr lang="en-US" sz="3545" spc="-67" dirty="0">
                <a:solidFill>
                  <a:srgbClr val="000000"/>
                </a:solidFill>
                <a:latin typeface="Clear Sans"/>
                <a:ea typeface="Clear Sans"/>
                <a:cs typeface="Clear Sans"/>
                <a:sym typeface="Clear Sans"/>
              </a:rPr>
              <a:t> penggunaan TI</a:t>
            </a:r>
          </a:p>
          <a:p>
            <a:pPr marL="0" lvl="0" indent="0" algn="l">
              <a:lnSpc>
                <a:spcPts val="4963"/>
              </a:lnSpc>
            </a:pPr>
            <a:r>
              <a:rPr lang="en-US" sz="3545" spc="-67" dirty="0" err="1">
                <a:solidFill>
                  <a:srgbClr val="000000"/>
                </a:solidFill>
                <a:latin typeface="Clear Sans"/>
                <a:ea typeface="Clear Sans"/>
                <a:cs typeface="Clear Sans"/>
                <a:sym typeface="Clear Sans"/>
              </a:rPr>
              <a:t>terhadap</a:t>
            </a:r>
            <a:r>
              <a:rPr lang="en-US" sz="3545" spc="-67" dirty="0">
                <a:solidFill>
                  <a:srgbClr val="000000"/>
                </a:solidFill>
                <a:latin typeface="Clear Sans"/>
                <a:ea typeface="Clear Sans"/>
                <a:cs typeface="Clear Sans"/>
                <a:sym typeface="Clear Sans"/>
              </a:rPr>
              <a:t> strategi </a:t>
            </a:r>
            <a:r>
              <a:rPr lang="en-US" sz="3545" spc="-67" dirty="0" err="1">
                <a:solidFill>
                  <a:srgbClr val="000000"/>
                </a:solidFill>
                <a:latin typeface="Clear Sans"/>
                <a:ea typeface="Clear Sans"/>
                <a:cs typeface="Clear Sans"/>
                <a:sym typeface="Clear Sans"/>
              </a:rPr>
              <a:t>perusahaan</a:t>
            </a:r>
            <a:endParaRPr lang="en-US" sz="3545" spc="-67" dirty="0">
              <a:solidFill>
                <a:srgbClr val="000000"/>
              </a:solidFill>
              <a:latin typeface="Clear Sans"/>
              <a:ea typeface="Clear Sans"/>
              <a:cs typeface="Clear Sans"/>
              <a:sym typeface="Clear Sans"/>
            </a:endParaRPr>
          </a:p>
        </p:txBody>
      </p:sp>
      <p:sp>
        <p:nvSpPr>
          <p:cNvPr id="27" name="Freeform 27"/>
          <p:cNvSpPr/>
          <p:nvPr/>
        </p:nvSpPr>
        <p:spPr>
          <a:xfrm>
            <a:off x="852578" y="5542232"/>
            <a:ext cx="7548472" cy="6859674"/>
          </a:xfrm>
          <a:custGeom>
            <a:avLst/>
            <a:gdLst/>
            <a:ahLst/>
            <a:cxnLst/>
            <a:rect l="l" t="t" r="r" b="b"/>
            <a:pathLst>
              <a:path w="7548472" h="6859674">
                <a:moveTo>
                  <a:pt x="0" y="0"/>
                </a:moveTo>
                <a:lnTo>
                  <a:pt x="7548472" y="0"/>
                </a:lnTo>
                <a:lnTo>
                  <a:pt x="7548472" y="6859675"/>
                </a:lnTo>
                <a:lnTo>
                  <a:pt x="0" y="6859675"/>
                </a:lnTo>
                <a:lnTo>
                  <a:pt x="0" y="0"/>
                </a:lnTo>
                <a:close/>
              </a:path>
            </a:pathLst>
          </a:custGeom>
          <a:blipFill>
            <a:blip r:embed="rId10"/>
            <a:stretch>
              <a:fillRect/>
            </a:stretch>
          </a:blipFill>
        </p:spPr>
      </p:sp>
      <p:grpSp>
        <p:nvGrpSpPr>
          <p:cNvPr id="28" name="Group 28"/>
          <p:cNvGrpSpPr/>
          <p:nvPr/>
        </p:nvGrpSpPr>
        <p:grpSpPr>
          <a:xfrm>
            <a:off x="1117458" y="5928973"/>
            <a:ext cx="6769646" cy="5817665"/>
            <a:chOff x="0" y="0"/>
            <a:chExt cx="812800" cy="698500"/>
          </a:xfrm>
        </p:grpSpPr>
        <p:sp>
          <p:nvSpPr>
            <p:cNvPr id="29" name="Freeform 29"/>
            <p:cNvSpPr/>
            <p:nvPr/>
          </p:nvSpPr>
          <p:spPr>
            <a:xfrm>
              <a:off x="8345" y="0"/>
              <a:ext cx="796110" cy="698500"/>
            </a:xfrm>
            <a:custGeom>
              <a:avLst/>
              <a:gdLst/>
              <a:ahLst/>
              <a:cxnLst/>
              <a:rect l="l" t="t" r="r" b="b"/>
              <a:pathLst>
                <a:path w="796110" h="698500">
                  <a:moveTo>
                    <a:pt x="782600" y="386813"/>
                  </a:moveTo>
                  <a:lnTo>
                    <a:pt x="623110" y="660937"/>
                  </a:lnTo>
                  <a:cubicBezTo>
                    <a:pt x="609579" y="684193"/>
                    <a:pt x="584703" y="698500"/>
                    <a:pt x="557797" y="698500"/>
                  </a:cubicBezTo>
                  <a:lnTo>
                    <a:pt x="238313" y="698500"/>
                  </a:lnTo>
                  <a:cubicBezTo>
                    <a:pt x="211407" y="698500"/>
                    <a:pt x="186531" y="684193"/>
                    <a:pt x="173000" y="660937"/>
                  </a:cubicBezTo>
                  <a:lnTo>
                    <a:pt x="13510" y="386813"/>
                  </a:lnTo>
                  <a:cubicBezTo>
                    <a:pt x="0" y="363593"/>
                    <a:pt x="0" y="334907"/>
                    <a:pt x="13510" y="311687"/>
                  </a:cubicBezTo>
                  <a:lnTo>
                    <a:pt x="173000" y="37563"/>
                  </a:lnTo>
                  <a:cubicBezTo>
                    <a:pt x="186531" y="14307"/>
                    <a:pt x="211407" y="0"/>
                    <a:pt x="238313" y="0"/>
                  </a:cubicBezTo>
                  <a:lnTo>
                    <a:pt x="557797" y="0"/>
                  </a:lnTo>
                  <a:cubicBezTo>
                    <a:pt x="584703" y="0"/>
                    <a:pt x="609579" y="14307"/>
                    <a:pt x="623110" y="37563"/>
                  </a:cubicBezTo>
                  <a:lnTo>
                    <a:pt x="782600" y="311687"/>
                  </a:lnTo>
                  <a:cubicBezTo>
                    <a:pt x="796110" y="334907"/>
                    <a:pt x="796110" y="363593"/>
                    <a:pt x="782600" y="386813"/>
                  </a:cubicBezTo>
                  <a:close/>
                </a:path>
              </a:pathLst>
            </a:custGeom>
            <a:gradFill rotWithShape="1">
              <a:gsLst>
                <a:gs pos="0">
                  <a:srgbClr val="3183ED">
                    <a:alpha val="100000"/>
                  </a:srgbClr>
                </a:gs>
                <a:gs pos="100000">
                  <a:srgbClr val="86E2FF">
                    <a:alpha val="100000"/>
                  </a:srgbClr>
                </a:gs>
              </a:gsLst>
              <a:lin ang="5400000"/>
            </a:gradFill>
          </p:spPr>
        </p:sp>
        <p:sp>
          <p:nvSpPr>
            <p:cNvPr id="30" name="TextBox 30"/>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31" name="Group 31"/>
          <p:cNvGrpSpPr/>
          <p:nvPr/>
        </p:nvGrpSpPr>
        <p:grpSpPr>
          <a:xfrm>
            <a:off x="1582508" y="6213105"/>
            <a:ext cx="5839545" cy="5181832"/>
            <a:chOff x="0" y="0"/>
            <a:chExt cx="4346359" cy="3856825"/>
          </a:xfrm>
        </p:grpSpPr>
        <p:sp>
          <p:nvSpPr>
            <p:cNvPr id="32" name="Freeform 32"/>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blipFill>
              <a:blip r:embed="rId11"/>
              <a:stretch>
                <a:fillRect l="-27994" r="-5196"/>
              </a:stretch>
            </a:blipFill>
          </p:spPr>
        </p:sp>
      </p:grpSp>
      <p:grpSp>
        <p:nvGrpSpPr>
          <p:cNvPr id="33" name="Group 33"/>
          <p:cNvGrpSpPr/>
          <p:nvPr/>
        </p:nvGrpSpPr>
        <p:grpSpPr>
          <a:xfrm>
            <a:off x="-4075405" y="6426507"/>
            <a:ext cx="7129508" cy="6126921"/>
            <a:chOff x="0" y="0"/>
            <a:chExt cx="812800" cy="698500"/>
          </a:xfrm>
        </p:grpSpPr>
        <p:sp>
          <p:nvSpPr>
            <p:cNvPr id="34" name="Freeform 34"/>
            <p:cNvSpPr/>
            <p:nvPr/>
          </p:nvSpPr>
          <p:spPr>
            <a:xfrm>
              <a:off x="7507" y="0"/>
              <a:ext cx="797787" cy="698500"/>
            </a:xfrm>
            <a:custGeom>
              <a:avLst/>
              <a:gdLst/>
              <a:ahLst/>
              <a:cxnLst/>
              <a:rect l="l" t="t" r="r" b="b"/>
              <a:pathLst>
                <a:path w="797787" h="698500">
                  <a:moveTo>
                    <a:pt x="785634" y="383039"/>
                  </a:moveTo>
                  <a:lnTo>
                    <a:pt x="621752" y="664711"/>
                  </a:lnTo>
                  <a:cubicBezTo>
                    <a:pt x="609581" y="685630"/>
                    <a:pt x="587204" y="698500"/>
                    <a:pt x="563001" y="698500"/>
                  </a:cubicBezTo>
                  <a:lnTo>
                    <a:pt x="234785" y="698500"/>
                  </a:lnTo>
                  <a:cubicBezTo>
                    <a:pt x="210582" y="698500"/>
                    <a:pt x="188205" y="685630"/>
                    <a:pt x="176034" y="664711"/>
                  </a:cubicBezTo>
                  <a:lnTo>
                    <a:pt x="12152" y="383039"/>
                  </a:lnTo>
                  <a:cubicBezTo>
                    <a:pt x="0" y="362152"/>
                    <a:pt x="0" y="336348"/>
                    <a:pt x="12152" y="315461"/>
                  </a:cubicBezTo>
                  <a:lnTo>
                    <a:pt x="176034" y="33789"/>
                  </a:lnTo>
                  <a:cubicBezTo>
                    <a:pt x="188205" y="12870"/>
                    <a:pt x="210582" y="0"/>
                    <a:pt x="234785" y="0"/>
                  </a:cubicBezTo>
                  <a:lnTo>
                    <a:pt x="563001" y="0"/>
                  </a:lnTo>
                  <a:cubicBezTo>
                    <a:pt x="587204" y="0"/>
                    <a:pt x="609581" y="12870"/>
                    <a:pt x="621752" y="33789"/>
                  </a:cubicBezTo>
                  <a:lnTo>
                    <a:pt x="785634" y="315461"/>
                  </a:lnTo>
                  <a:cubicBezTo>
                    <a:pt x="797786" y="336348"/>
                    <a:pt x="797786" y="362152"/>
                    <a:pt x="785634" y="383039"/>
                  </a:cubicBezTo>
                  <a:close/>
                </a:path>
              </a:pathLst>
            </a:custGeom>
            <a:solidFill>
              <a:srgbClr val="000000">
                <a:alpha val="0"/>
              </a:srgbClr>
            </a:solidFill>
            <a:ln w="66675" cap="rnd">
              <a:solidFill>
                <a:srgbClr val="F2F2F2"/>
              </a:solidFill>
              <a:prstDash val="solid"/>
              <a:round/>
            </a:ln>
          </p:spPr>
        </p:sp>
        <p:sp>
          <p:nvSpPr>
            <p:cNvPr id="35" name="TextBox 3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36" name="TextBox 36"/>
          <p:cNvSpPr txBox="1"/>
          <p:nvPr/>
        </p:nvSpPr>
        <p:spPr>
          <a:xfrm>
            <a:off x="10532851" y="5475557"/>
            <a:ext cx="7219819" cy="1233917"/>
          </a:xfrm>
          <a:prstGeom prst="rect">
            <a:avLst/>
          </a:prstGeom>
        </p:spPr>
        <p:txBody>
          <a:bodyPr lIns="0" tIns="0" rIns="0" bIns="0" rtlCol="0" anchor="t">
            <a:spAutoFit/>
          </a:bodyPr>
          <a:lstStyle/>
          <a:p>
            <a:pPr algn="l">
              <a:lnSpc>
                <a:spcPts val="4963"/>
              </a:lnSpc>
            </a:pPr>
            <a:r>
              <a:rPr lang="en-US" sz="3545" spc="-67" dirty="0" err="1">
                <a:solidFill>
                  <a:srgbClr val="000000"/>
                </a:solidFill>
                <a:latin typeface="Clear Sans"/>
                <a:ea typeface="Clear Sans"/>
                <a:cs typeface="Clear Sans"/>
                <a:sym typeface="Clear Sans"/>
              </a:rPr>
              <a:t>Memahami</a:t>
            </a:r>
            <a:r>
              <a:rPr lang="en-US" sz="3545" spc="-67" dirty="0">
                <a:solidFill>
                  <a:srgbClr val="000000"/>
                </a:solidFill>
                <a:latin typeface="Clear Sans"/>
                <a:ea typeface="Clear Sans"/>
                <a:cs typeface="Clear Sans"/>
                <a:sym typeface="Clear Sans"/>
              </a:rPr>
              <a:t> </a:t>
            </a:r>
            <a:r>
              <a:rPr lang="en-US" sz="3545" spc="-67" dirty="0" err="1">
                <a:solidFill>
                  <a:srgbClr val="000000"/>
                </a:solidFill>
                <a:latin typeface="Clear Sans"/>
                <a:ea typeface="Clear Sans"/>
                <a:cs typeface="Clear Sans"/>
                <a:sym typeface="Clear Sans"/>
              </a:rPr>
              <a:t>peran</a:t>
            </a:r>
            <a:r>
              <a:rPr lang="en-US" sz="3545" spc="-67" dirty="0">
                <a:solidFill>
                  <a:srgbClr val="000000"/>
                </a:solidFill>
                <a:latin typeface="Clear Sans"/>
                <a:ea typeface="Clear Sans"/>
                <a:cs typeface="Clear Sans"/>
                <a:sym typeface="Clear Sans"/>
              </a:rPr>
              <a:t> </a:t>
            </a:r>
            <a:r>
              <a:rPr lang="en-US" sz="3545" spc="-67" dirty="0" err="1">
                <a:solidFill>
                  <a:srgbClr val="000000"/>
                </a:solidFill>
                <a:latin typeface="Clear Sans"/>
                <a:ea typeface="Clear Sans"/>
                <a:cs typeface="Clear Sans"/>
                <a:sym typeface="Clear Sans"/>
              </a:rPr>
              <a:t>teknologi</a:t>
            </a:r>
            <a:r>
              <a:rPr lang="en-US" sz="3545" spc="-67" dirty="0">
                <a:solidFill>
                  <a:srgbClr val="000000"/>
                </a:solidFill>
                <a:latin typeface="Clear Sans"/>
                <a:ea typeface="Clear Sans"/>
                <a:cs typeface="Clear Sans"/>
                <a:sym typeface="Clear Sans"/>
              </a:rPr>
              <a:t> informasi</a:t>
            </a:r>
          </a:p>
          <a:p>
            <a:pPr marL="0" lvl="0" indent="0" algn="l">
              <a:lnSpc>
                <a:spcPts val="4963"/>
              </a:lnSpc>
            </a:pPr>
            <a:r>
              <a:rPr lang="en-US" sz="3545" spc="-67" dirty="0" err="1">
                <a:solidFill>
                  <a:srgbClr val="000000"/>
                </a:solidFill>
                <a:latin typeface="Clear Sans"/>
                <a:ea typeface="Clear Sans"/>
                <a:cs typeface="Clear Sans"/>
                <a:sym typeface="Clear Sans"/>
              </a:rPr>
              <a:t>perusahaan</a:t>
            </a:r>
            <a:endParaRPr lang="en-US" sz="3545" spc="-67" dirty="0">
              <a:solidFill>
                <a:srgbClr val="000000"/>
              </a:solidFill>
              <a:latin typeface="Clear Sans"/>
              <a:ea typeface="Clear Sans"/>
              <a:cs typeface="Clear Sans"/>
              <a:sym typeface="Clear Sans"/>
            </a:endParaRPr>
          </a:p>
        </p:txBody>
      </p:sp>
      <p:sp>
        <p:nvSpPr>
          <p:cNvPr id="37" name="TextBox 37"/>
          <p:cNvSpPr txBox="1"/>
          <p:nvPr/>
        </p:nvSpPr>
        <p:spPr>
          <a:xfrm>
            <a:off x="10532851" y="3411464"/>
            <a:ext cx="7219819" cy="1233917"/>
          </a:xfrm>
          <a:prstGeom prst="rect">
            <a:avLst/>
          </a:prstGeom>
        </p:spPr>
        <p:txBody>
          <a:bodyPr lIns="0" tIns="0" rIns="0" bIns="0" rtlCol="0" anchor="t">
            <a:spAutoFit/>
          </a:bodyPr>
          <a:lstStyle/>
          <a:p>
            <a:pPr algn="l">
              <a:lnSpc>
                <a:spcPts val="4963"/>
              </a:lnSpc>
            </a:pPr>
            <a:r>
              <a:rPr lang="en-US" sz="3545" spc="-67" dirty="0" err="1">
                <a:solidFill>
                  <a:srgbClr val="000000"/>
                </a:solidFill>
                <a:latin typeface="Clear Sans"/>
                <a:ea typeface="Clear Sans"/>
                <a:cs typeface="Clear Sans"/>
                <a:sym typeface="Clear Sans"/>
              </a:rPr>
              <a:t>Menjelaskan</a:t>
            </a:r>
            <a:r>
              <a:rPr lang="en-US" sz="3545" spc="-67" dirty="0">
                <a:solidFill>
                  <a:srgbClr val="000000"/>
                </a:solidFill>
                <a:latin typeface="Clear Sans"/>
                <a:ea typeface="Clear Sans"/>
                <a:cs typeface="Clear Sans"/>
                <a:sym typeface="Clear Sans"/>
              </a:rPr>
              <a:t> strategi </a:t>
            </a:r>
            <a:r>
              <a:rPr lang="en-US" sz="3545" spc="-67" dirty="0" err="1">
                <a:solidFill>
                  <a:srgbClr val="000000"/>
                </a:solidFill>
                <a:latin typeface="Clear Sans"/>
                <a:ea typeface="Clear Sans"/>
                <a:cs typeface="Clear Sans"/>
                <a:sym typeface="Clear Sans"/>
              </a:rPr>
              <a:t>perubahan</a:t>
            </a:r>
            <a:r>
              <a:rPr lang="en-US" sz="3545" spc="-67" dirty="0">
                <a:solidFill>
                  <a:srgbClr val="000000"/>
                </a:solidFill>
                <a:latin typeface="Clear Sans"/>
                <a:ea typeface="Clear Sans"/>
                <a:cs typeface="Clear Sans"/>
                <a:sym typeface="Clear Sans"/>
              </a:rPr>
              <a:t> </a:t>
            </a:r>
            <a:r>
              <a:rPr lang="en-US" sz="3545" spc="-67" dirty="0" err="1">
                <a:solidFill>
                  <a:srgbClr val="000000"/>
                </a:solidFill>
                <a:latin typeface="Clear Sans"/>
                <a:ea typeface="Clear Sans"/>
                <a:cs typeface="Clear Sans"/>
                <a:sym typeface="Clear Sans"/>
              </a:rPr>
              <a:t>dari</a:t>
            </a:r>
            <a:endParaRPr lang="en-US" sz="3545" spc="-67" dirty="0">
              <a:solidFill>
                <a:srgbClr val="000000"/>
              </a:solidFill>
              <a:latin typeface="Clear Sans"/>
              <a:ea typeface="Clear Sans"/>
              <a:cs typeface="Clear Sans"/>
              <a:sym typeface="Clear Sans"/>
            </a:endParaRPr>
          </a:p>
          <a:p>
            <a:pPr marL="0" lvl="0" indent="0" algn="l">
              <a:lnSpc>
                <a:spcPts val="4963"/>
              </a:lnSpc>
            </a:pPr>
            <a:r>
              <a:rPr lang="en-US" sz="3545" spc="-67" dirty="0">
                <a:solidFill>
                  <a:srgbClr val="000000"/>
                </a:solidFill>
                <a:latin typeface="Clear Sans"/>
                <a:ea typeface="Clear Sans"/>
                <a:cs typeface="Clear Sans"/>
                <a:sym typeface="Clear Sans"/>
              </a:rPr>
              <a:t>power ke empowerment</a:t>
            </a:r>
          </a:p>
        </p:txBody>
      </p:sp>
      <p:sp>
        <p:nvSpPr>
          <p:cNvPr id="38" name="TextBox 38"/>
          <p:cNvSpPr txBox="1"/>
          <p:nvPr/>
        </p:nvSpPr>
        <p:spPr>
          <a:xfrm>
            <a:off x="10532851" y="7636779"/>
            <a:ext cx="7219819" cy="1233917"/>
          </a:xfrm>
          <a:prstGeom prst="rect">
            <a:avLst/>
          </a:prstGeom>
        </p:spPr>
        <p:txBody>
          <a:bodyPr lIns="0" tIns="0" rIns="0" bIns="0" rtlCol="0" anchor="t">
            <a:spAutoFit/>
          </a:bodyPr>
          <a:lstStyle/>
          <a:p>
            <a:pPr algn="l">
              <a:lnSpc>
                <a:spcPts val="4963"/>
              </a:lnSpc>
            </a:pPr>
            <a:r>
              <a:rPr lang="en-US" sz="3545" spc="-67" dirty="0" err="1">
                <a:solidFill>
                  <a:srgbClr val="000000"/>
                </a:solidFill>
                <a:latin typeface="Clear Sans"/>
                <a:ea typeface="Clear Sans"/>
                <a:cs typeface="Clear Sans"/>
                <a:sym typeface="Clear Sans"/>
              </a:rPr>
              <a:t>Mengetahui</a:t>
            </a:r>
            <a:r>
              <a:rPr lang="en-US" sz="3545" spc="-67" dirty="0">
                <a:solidFill>
                  <a:srgbClr val="000000"/>
                </a:solidFill>
                <a:latin typeface="Clear Sans"/>
                <a:ea typeface="Clear Sans"/>
                <a:cs typeface="Clear Sans"/>
                <a:sym typeface="Clear Sans"/>
              </a:rPr>
              <a:t> </a:t>
            </a:r>
            <a:r>
              <a:rPr lang="en-US" sz="3545" spc="-67" dirty="0" err="1">
                <a:solidFill>
                  <a:srgbClr val="000000"/>
                </a:solidFill>
                <a:latin typeface="Clear Sans"/>
                <a:ea typeface="Clear Sans"/>
                <a:cs typeface="Clear Sans"/>
                <a:sym typeface="Clear Sans"/>
              </a:rPr>
              <a:t>transformasi</a:t>
            </a:r>
            <a:r>
              <a:rPr lang="en-US" sz="3545" spc="-67" dirty="0">
                <a:solidFill>
                  <a:srgbClr val="000000"/>
                </a:solidFill>
                <a:latin typeface="Clear Sans"/>
                <a:ea typeface="Clear Sans"/>
                <a:cs typeface="Clear Sans"/>
                <a:sym typeface="Clear Sans"/>
              </a:rPr>
              <a:t> informasi</a:t>
            </a:r>
          </a:p>
          <a:p>
            <a:pPr marL="0" lvl="0" indent="0" algn="l">
              <a:lnSpc>
                <a:spcPts val="4963"/>
              </a:lnSpc>
            </a:pPr>
            <a:r>
              <a:rPr lang="en-US" sz="3545" spc="-67" dirty="0" err="1">
                <a:solidFill>
                  <a:srgbClr val="000000"/>
                </a:solidFill>
                <a:latin typeface="Clear Sans"/>
                <a:ea typeface="Clear Sans"/>
                <a:cs typeface="Clear Sans"/>
                <a:sym typeface="Clear Sans"/>
              </a:rPr>
              <a:t>sebagai</a:t>
            </a:r>
            <a:r>
              <a:rPr lang="en-US" sz="3545" spc="-67" dirty="0">
                <a:solidFill>
                  <a:srgbClr val="000000"/>
                </a:solidFill>
                <a:latin typeface="Clear Sans"/>
                <a:ea typeface="Clear Sans"/>
                <a:cs typeface="Clear Sans"/>
                <a:sym typeface="Clear Sans"/>
              </a:rPr>
              <a:t> pengetahuan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8777467" y="-4182086"/>
            <a:ext cx="7676727" cy="6372158"/>
            <a:chOff x="0" y="0"/>
            <a:chExt cx="841504" cy="698500"/>
          </a:xfrm>
        </p:grpSpPr>
        <p:sp>
          <p:nvSpPr>
            <p:cNvPr id="3" name="Freeform 3"/>
            <p:cNvSpPr/>
            <p:nvPr/>
          </p:nvSpPr>
          <p:spPr>
            <a:xfrm>
              <a:off x="8715" y="0"/>
              <a:ext cx="824075" cy="698500"/>
            </a:xfrm>
            <a:custGeom>
              <a:avLst/>
              <a:gdLst/>
              <a:ahLst/>
              <a:cxnLst/>
              <a:rect l="l" t="t" r="r" b="b"/>
              <a:pathLst>
                <a:path w="824075" h="698500">
                  <a:moveTo>
                    <a:pt x="809966" y="388476"/>
                  </a:moveTo>
                  <a:lnTo>
                    <a:pt x="652411" y="659274"/>
                  </a:lnTo>
                  <a:cubicBezTo>
                    <a:pt x="638281" y="683560"/>
                    <a:pt x="612304" y="698500"/>
                    <a:pt x="584206" y="698500"/>
                  </a:cubicBezTo>
                  <a:lnTo>
                    <a:pt x="239867" y="698500"/>
                  </a:lnTo>
                  <a:cubicBezTo>
                    <a:pt x="211770" y="698500"/>
                    <a:pt x="185792" y="683560"/>
                    <a:pt x="171663" y="659274"/>
                  </a:cubicBezTo>
                  <a:lnTo>
                    <a:pt x="14107" y="388476"/>
                  </a:lnTo>
                  <a:cubicBezTo>
                    <a:pt x="0" y="364228"/>
                    <a:pt x="0" y="334272"/>
                    <a:pt x="14107" y="310024"/>
                  </a:cubicBezTo>
                  <a:lnTo>
                    <a:pt x="171663" y="39226"/>
                  </a:lnTo>
                  <a:cubicBezTo>
                    <a:pt x="185792" y="14940"/>
                    <a:pt x="211770" y="0"/>
                    <a:pt x="239867" y="0"/>
                  </a:cubicBezTo>
                  <a:lnTo>
                    <a:pt x="584206" y="0"/>
                  </a:lnTo>
                  <a:cubicBezTo>
                    <a:pt x="612304" y="0"/>
                    <a:pt x="638281" y="14940"/>
                    <a:pt x="652411" y="39226"/>
                  </a:cubicBezTo>
                  <a:lnTo>
                    <a:pt x="809966" y="310024"/>
                  </a:lnTo>
                  <a:cubicBezTo>
                    <a:pt x="824074" y="334272"/>
                    <a:pt x="824074" y="364228"/>
                    <a:pt x="809966" y="388476"/>
                  </a:cubicBezTo>
                  <a:close/>
                </a:path>
              </a:pathLst>
            </a:custGeom>
            <a:gradFill rotWithShape="1">
              <a:gsLst>
                <a:gs pos="0">
                  <a:srgbClr val="255389">
                    <a:alpha val="100000"/>
                  </a:srgbClr>
                </a:gs>
                <a:gs pos="100000">
                  <a:srgbClr val="112D4E">
                    <a:alpha val="100000"/>
                  </a:srgbClr>
                </a:gs>
              </a:gsLst>
              <a:path path="circle">
                <a:fillToRect l="50000" t="50000" r="50000" b="50000"/>
              </a:path>
            </a:gradFill>
          </p:spPr>
        </p:sp>
        <p:sp>
          <p:nvSpPr>
            <p:cNvPr id="4" name="TextBox 4"/>
            <p:cNvSpPr txBox="1"/>
            <p:nvPr/>
          </p:nvSpPr>
          <p:spPr>
            <a:xfrm>
              <a:off x="114300" y="-38100"/>
              <a:ext cx="612904" cy="7366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438876" y="-3575866"/>
            <a:ext cx="6353909" cy="5145894"/>
            <a:chOff x="0" y="0"/>
            <a:chExt cx="862475" cy="698500"/>
          </a:xfrm>
        </p:grpSpPr>
        <p:sp>
          <p:nvSpPr>
            <p:cNvPr id="6" name="Freeform 6"/>
            <p:cNvSpPr/>
            <p:nvPr/>
          </p:nvSpPr>
          <p:spPr>
            <a:xfrm>
              <a:off x="10529" y="0"/>
              <a:ext cx="841418" cy="698500"/>
            </a:xfrm>
            <a:custGeom>
              <a:avLst/>
              <a:gdLst/>
              <a:ahLst/>
              <a:cxnLst/>
              <a:rect l="l" t="t" r="r" b="b"/>
              <a:pathLst>
                <a:path w="841418" h="698500">
                  <a:moveTo>
                    <a:pt x="824372" y="396642"/>
                  </a:moveTo>
                  <a:lnTo>
                    <a:pt x="676320" y="651108"/>
                  </a:lnTo>
                  <a:cubicBezTo>
                    <a:pt x="659248" y="680449"/>
                    <a:pt x="627862" y="698500"/>
                    <a:pt x="593916" y="698500"/>
                  </a:cubicBezTo>
                  <a:lnTo>
                    <a:pt x="247501" y="698500"/>
                  </a:lnTo>
                  <a:cubicBezTo>
                    <a:pt x="213555" y="698500"/>
                    <a:pt x="182169" y="680449"/>
                    <a:pt x="165097" y="651108"/>
                  </a:cubicBezTo>
                  <a:lnTo>
                    <a:pt x="17045" y="396642"/>
                  </a:lnTo>
                  <a:cubicBezTo>
                    <a:pt x="0" y="367346"/>
                    <a:pt x="0" y="331154"/>
                    <a:pt x="17045" y="301858"/>
                  </a:cubicBezTo>
                  <a:lnTo>
                    <a:pt x="165097" y="47392"/>
                  </a:lnTo>
                  <a:cubicBezTo>
                    <a:pt x="182169" y="18051"/>
                    <a:pt x="213555" y="0"/>
                    <a:pt x="247501" y="0"/>
                  </a:cubicBezTo>
                  <a:lnTo>
                    <a:pt x="593916" y="0"/>
                  </a:lnTo>
                  <a:cubicBezTo>
                    <a:pt x="627862" y="0"/>
                    <a:pt x="659248" y="18051"/>
                    <a:pt x="676320" y="47392"/>
                  </a:cubicBezTo>
                  <a:lnTo>
                    <a:pt x="824372" y="301858"/>
                  </a:lnTo>
                  <a:cubicBezTo>
                    <a:pt x="841417" y="331154"/>
                    <a:pt x="841417" y="367346"/>
                    <a:pt x="824372" y="396642"/>
                  </a:cubicBezTo>
                  <a:close/>
                </a:path>
              </a:pathLst>
            </a:custGeom>
            <a:solidFill>
              <a:srgbClr val="000000">
                <a:alpha val="0"/>
              </a:srgbClr>
            </a:solidFill>
            <a:ln w="47625" cap="rnd">
              <a:solidFill>
                <a:srgbClr val="FFFFFF"/>
              </a:solidFill>
              <a:prstDash val="solid"/>
              <a:round/>
            </a:ln>
          </p:spPr>
        </p:sp>
        <p:sp>
          <p:nvSpPr>
            <p:cNvPr id="7" name="TextBox 7"/>
            <p:cNvSpPr txBox="1"/>
            <p:nvPr/>
          </p:nvSpPr>
          <p:spPr>
            <a:xfrm>
              <a:off x="114300" y="-38100"/>
              <a:ext cx="633875" cy="736600"/>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757930" y="3535519"/>
            <a:ext cx="8889450" cy="1309854"/>
          </a:xfrm>
          <a:prstGeom prst="rect">
            <a:avLst/>
          </a:prstGeom>
        </p:spPr>
        <p:txBody>
          <a:bodyPr lIns="0" tIns="0" rIns="0" bIns="0" rtlCol="0" anchor="t">
            <a:spAutoFit/>
          </a:bodyPr>
          <a:lstStyle/>
          <a:p>
            <a:pPr marL="0" lvl="0" indent="0" algn="l">
              <a:lnSpc>
                <a:spcPts val="9951"/>
              </a:lnSpc>
            </a:pPr>
            <a:r>
              <a:rPr lang="en-US" sz="9388">
                <a:solidFill>
                  <a:srgbClr val="112D4E"/>
                </a:solidFill>
                <a:latin typeface="Barlow Bold"/>
                <a:ea typeface="Barlow Bold"/>
                <a:cs typeface="Barlow Bold"/>
                <a:sym typeface="Barlow Bold"/>
              </a:rPr>
              <a:t>TERIMAKASIH</a:t>
            </a:r>
          </a:p>
        </p:txBody>
      </p:sp>
      <p:grpSp>
        <p:nvGrpSpPr>
          <p:cNvPr id="14" name="Group 14"/>
          <p:cNvGrpSpPr/>
          <p:nvPr/>
        </p:nvGrpSpPr>
        <p:grpSpPr>
          <a:xfrm rot="-10800000">
            <a:off x="16776854" y="308492"/>
            <a:ext cx="1084133" cy="1261537"/>
            <a:chOff x="0" y="0"/>
            <a:chExt cx="1445511" cy="1682049"/>
          </a:xfrm>
        </p:grpSpPr>
        <p:grpSp>
          <p:nvGrpSpPr>
            <p:cNvPr id="15" name="Group 15"/>
            <p:cNvGrpSpPr/>
            <p:nvPr/>
          </p:nvGrpSpPr>
          <p:grpSpPr>
            <a:xfrm>
              <a:off x="0" y="0"/>
              <a:ext cx="1445511" cy="1682049"/>
              <a:chOff x="0" y="0"/>
              <a:chExt cx="698500" cy="812800"/>
            </a:xfrm>
          </p:grpSpPr>
          <p:sp>
            <p:nvSpPr>
              <p:cNvPr id="16" name="Freeform 16"/>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FFB613">
                        <a:alpha val="100000"/>
                      </a:srgbClr>
                    </a:gs>
                    <a:gs pos="100000">
                      <a:srgbClr val="FFE42F">
                        <a:alpha val="100000"/>
                      </a:srgbClr>
                    </a:gs>
                  </a:gsLst>
                  <a:lin ang="5400000"/>
                </a:gradFill>
                <a:prstDash val="solid"/>
                <a:miter/>
              </a:ln>
            </p:spPr>
          </p:sp>
          <p:sp>
            <p:nvSpPr>
              <p:cNvPr id="17" name="TextBox 17"/>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237774" y="276682"/>
              <a:ext cx="969963" cy="1128685"/>
              <a:chOff x="0" y="0"/>
              <a:chExt cx="698500" cy="812800"/>
            </a:xfrm>
          </p:grpSpPr>
          <p:sp>
            <p:nvSpPr>
              <p:cNvPr id="19" name="Freeform 19"/>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FFB613">
                      <a:alpha val="100000"/>
                    </a:srgbClr>
                  </a:gs>
                  <a:gs pos="100000">
                    <a:srgbClr val="FFE42F">
                      <a:alpha val="100000"/>
                    </a:srgbClr>
                  </a:gs>
                </a:gsLst>
                <a:lin ang="5400000"/>
              </a:gradFill>
              <a:ln cap="sq">
                <a:noFill/>
                <a:prstDash val="solid"/>
                <a:miter/>
              </a:ln>
            </p:spPr>
          </p:sp>
          <p:sp>
            <p:nvSpPr>
              <p:cNvPr id="20" name="TextBox 20"/>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sp>
        <p:nvSpPr>
          <p:cNvPr id="21" name="Freeform 21"/>
          <p:cNvSpPr/>
          <p:nvPr/>
        </p:nvSpPr>
        <p:spPr>
          <a:xfrm flipH="1">
            <a:off x="12873728" y="2872624"/>
            <a:ext cx="13246520" cy="7798888"/>
          </a:xfrm>
          <a:custGeom>
            <a:avLst/>
            <a:gdLst/>
            <a:ahLst/>
            <a:cxnLst/>
            <a:rect l="l" t="t" r="r" b="b"/>
            <a:pathLst>
              <a:path w="13246520" h="7798888">
                <a:moveTo>
                  <a:pt x="13246520" y="0"/>
                </a:moveTo>
                <a:lnTo>
                  <a:pt x="0" y="0"/>
                </a:lnTo>
                <a:lnTo>
                  <a:pt x="0" y="7798888"/>
                </a:lnTo>
                <a:lnTo>
                  <a:pt x="13246520" y="7798888"/>
                </a:lnTo>
                <a:lnTo>
                  <a:pt x="13246520" y="0"/>
                </a:lnTo>
                <a:close/>
              </a:path>
            </a:pathLst>
          </a:custGeom>
          <a:blipFill>
            <a:blip r:embed="rId2"/>
            <a:stretch>
              <a:fillRect/>
            </a:stretch>
          </a:blipFill>
        </p:spPr>
      </p:sp>
      <p:sp>
        <p:nvSpPr>
          <p:cNvPr id="22" name="Freeform 22"/>
          <p:cNvSpPr/>
          <p:nvPr/>
        </p:nvSpPr>
        <p:spPr>
          <a:xfrm>
            <a:off x="10398333" y="3832623"/>
            <a:ext cx="7102478" cy="6454377"/>
          </a:xfrm>
          <a:custGeom>
            <a:avLst/>
            <a:gdLst/>
            <a:ahLst/>
            <a:cxnLst/>
            <a:rect l="l" t="t" r="r" b="b"/>
            <a:pathLst>
              <a:path w="7102478" h="6454377">
                <a:moveTo>
                  <a:pt x="0" y="0"/>
                </a:moveTo>
                <a:lnTo>
                  <a:pt x="7102478" y="0"/>
                </a:lnTo>
                <a:lnTo>
                  <a:pt x="7102478" y="6454377"/>
                </a:lnTo>
                <a:lnTo>
                  <a:pt x="0" y="6454377"/>
                </a:lnTo>
                <a:lnTo>
                  <a:pt x="0" y="0"/>
                </a:lnTo>
                <a:close/>
              </a:path>
            </a:pathLst>
          </a:custGeom>
          <a:blipFill>
            <a:blip r:embed="rId3"/>
            <a:stretch>
              <a:fillRect/>
            </a:stretch>
          </a:blipFill>
        </p:spPr>
      </p:sp>
      <p:grpSp>
        <p:nvGrpSpPr>
          <p:cNvPr id="23" name="Group 23"/>
          <p:cNvGrpSpPr/>
          <p:nvPr/>
        </p:nvGrpSpPr>
        <p:grpSpPr>
          <a:xfrm>
            <a:off x="9477932" y="3421219"/>
            <a:ext cx="7506561" cy="6450951"/>
            <a:chOff x="0" y="0"/>
            <a:chExt cx="812800" cy="698500"/>
          </a:xfrm>
        </p:grpSpPr>
        <p:sp>
          <p:nvSpPr>
            <p:cNvPr id="24" name="Freeform 24"/>
            <p:cNvSpPr/>
            <p:nvPr/>
          </p:nvSpPr>
          <p:spPr>
            <a:xfrm>
              <a:off x="10100" y="0"/>
              <a:ext cx="792599" cy="698500"/>
            </a:xfrm>
            <a:custGeom>
              <a:avLst/>
              <a:gdLst/>
              <a:ahLst/>
              <a:cxnLst/>
              <a:rect l="l" t="t" r="r" b="b"/>
              <a:pathLst>
                <a:path w="792599" h="698500">
                  <a:moveTo>
                    <a:pt x="776248" y="394714"/>
                  </a:moveTo>
                  <a:lnTo>
                    <a:pt x="625952" y="653036"/>
                  </a:lnTo>
                  <a:cubicBezTo>
                    <a:pt x="609575" y="681184"/>
                    <a:pt x="579466" y="698500"/>
                    <a:pt x="546901" y="698500"/>
                  </a:cubicBezTo>
                  <a:lnTo>
                    <a:pt x="245699" y="698500"/>
                  </a:lnTo>
                  <a:cubicBezTo>
                    <a:pt x="213134" y="698500"/>
                    <a:pt x="183025" y="681184"/>
                    <a:pt x="166648" y="653036"/>
                  </a:cubicBezTo>
                  <a:lnTo>
                    <a:pt x="16352" y="394714"/>
                  </a:lnTo>
                  <a:cubicBezTo>
                    <a:pt x="0" y="366610"/>
                    <a:pt x="0" y="331890"/>
                    <a:pt x="16352" y="303786"/>
                  </a:cubicBezTo>
                  <a:lnTo>
                    <a:pt x="166648" y="45464"/>
                  </a:lnTo>
                  <a:cubicBezTo>
                    <a:pt x="183025" y="17316"/>
                    <a:pt x="213134" y="0"/>
                    <a:pt x="245699" y="0"/>
                  </a:cubicBezTo>
                  <a:lnTo>
                    <a:pt x="546901" y="0"/>
                  </a:lnTo>
                  <a:cubicBezTo>
                    <a:pt x="579466" y="0"/>
                    <a:pt x="609575" y="17316"/>
                    <a:pt x="625952" y="45464"/>
                  </a:cubicBezTo>
                  <a:lnTo>
                    <a:pt x="776248" y="303786"/>
                  </a:lnTo>
                  <a:cubicBezTo>
                    <a:pt x="792600" y="331890"/>
                    <a:pt x="792600" y="366610"/>
                    <a:pt x="776248" y="394714"/>
                  </a:cubicBezTo>
                  <a:close/>
                </a:path>
              </a:pathLst>
            </a:custGeom>
            <a:gradFill rotWithShape="1">
              <a:gsLst>
                <a:gs pos="0">
                  <a:srgbClr val="FFB613">
                    <a:alpha val="100000"/>
                  </a:srgbClr>
                </a:gs>
                <a:gs pos="100000">
                  <a:srgbClr val="FFE42F">
                    <a:alpha val="100000"/>
                  </a:srgbClr>
                </a:gs>
              </a:gsLst>
              <a:lin ang="5400000"/>
            </a:gradFill>
          </p:spPr>
        </p:sp>
        <p:sp>
          <p:nvSpPr>
            <p:cNvPr id="25" name="TextBox 2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10059960" y="3832623"/>
            <a:ext cx="6342505" cy="5628143"/>
            <a:chOff x="0" y="0"/>
            <a:chExt cx="4346359" cy="3856825"/>
          </a:xfrm>
        </p:grpSpPr>
        <p:sp>
          <p:nvSpPr>
            <p:cNvPr id="27" name="Freeform 27"/>
            <p:cNvSpPr/>
            <p:nvPr/>
          </p:nvSpPr>
          <p:spPr>
            <a:xfrm rot="10800000" flipV="1">
              <a:off x="-32" y="0"/>
              <a:ext cx="4361815" cy="3856863"/>
            </a:xfrm>
            <a:custGeom>
              <a:avLst/>
              <a:gdLst/>
              <a:ahLst/>
              <a:cxnLst/>
              <a:rect l="l" t="t" r="r" b="b"/>
              <a:pathLst>
                <a:path w="4361815" h="3856863">
                  <a:moveTo>
                    <a:pt x="3086608" y="0"/>
                  </a:moveTo>
                  <a:cubicBezTo>
                    <a:pt x="3210306" y="0"/>
                    <a:pt x="3324479" y="65913"/>
                    <a:pt x="3386328" y="173101"/>
                  </a:cubicBezTo>
                  <a:lnTo>
                    <a:pt x="4299966" y="1755394"/>
                  </a:lnTo>
                  <a:cubicBezTo>
                    <a:pt x="4361815" y="1862455"/>
                    <a:pt x="4361815" y="1994408"/>
                    <a:pt x="4299966" y="2101469"/>
                  </a:cubicBezTo>
                  <a:lnTo>
                    <a:pt x="3386455" y="3683762"/>
                  </a:lnTo>
                  <a:cubicBezTo>
                    <a:pt x="3325114" y="3789934"/>
                    <a:pt x="3212338" y="3855720"/>
                    <a:pt x="3089910" y="3856863"/>
                  </a:cubicBezTo>
                  <a:lnTo>
                    <a:pt x="1256411" y="3856863"/>
                  </a:lnTo>
                  <a:cubicBezTo>
                    <a:pt x="1133983" y="3855720"/>
                    <a:pt x="1021207" y="3789934"/>
                    <a:pt x="959866" y="3683762"/>
                  </a:cubicBezTo>
                  <a:lnTo>
                    <a:pt x="46355" y="2101469"/>
                  </a:lnTo>
                  <a:cubicBezTo>
                    <a:pt x="15875" y="2048764"/>
                    <a:pt x="508" y="1990090"/>
                    <a:pt x="0" y="1931162"/>
                  </a:cubicBezTo>
                  <a:lnTo>
                    <a:pt x="0" y="1925574"/>
                  </a:lnTo>
                  <a:cubicBezTo>
                    <a:pt x="508" y="1866773"/>
                    <a:pt x="15875" y="1807972"/>
                    <a:pt x="46355" y="1755267"/>
                  </a:cubicBezTo>
                  <a:lnTo>
                    <a:pt x="959866" y="173101"/>
                  </a:lnTo>
                  <a:cubicBezTo>
                    <a:pt x="1021715" y="65913"/>
                    <a:pt x="1135888" y="0"/>
                    <a:pt x="1259586" y="0"/>
                  </a:cubicBezTo>
                  <a:close/>
                </a:path>
              </a:pathLst>
            </a:custGeom>
            <a:blipFill>
              <a:blip r:embed="rId4"/>
              <a:stretch>
                <a:fillRect l="-16470" r="-39053" b="-16987"/>
              </a:stretch>
            </a:blipFill>
          </p:spPr>
        </p:sp>
      </p:grpSp>
      <p:sp>
        <p:nvSpPr>
          <p:cNvPr id="28" name="Freeform 28"/>
          <p:cNvSpPr/>
          <p:nvPr/>
        </p:nvSpPr>
        <p:spPr>
          <a:xfrm>
            <a:off x="11520751" y="18673"/>
            <a:ext cx="5545092" cy="5039102"/>
          </a:xfrm>
          <a:custGeom>
            <a:avLst/>
            <a:gdLst/>
            <a:ahLst/>
            <a:cxnLst/>
            <a:rect l="l" t="t" r="r" b="b"/>
            <a:pathLst>
              <a:path w="5545092" h="5039102">
                <a:moveTo>
                  <a:pt x="0" y="0"/>
                </a:moveTo>
                <a:lnTo>
                  <a:pt x="5545092" y="0"/>
                </a:lnTo>
                <a:lnTo>
                  <a:pt x="5545092" y="5039102"/>
                </a:lnTo>
                <a:lnTo>
                  <a:pt x="0" y="5039102"/>
                </a:lnTo>
                <a:lnTo>
                  <a:pt x="0" y="0"/>
                </a:lnTo>
                <a:close/>
              </a:path>
            </a:pathLst>
          </a:custGeom>
          <a:blipFill>
            <a:blip r:embed="rId3"/>
            <a:stretch>
              <a:fillRect/>
            </a:stretch>
          </a:blipFill>
        </p:spPr>
      </p:sp>
      <p:grpSp>
        <p:nvGrpSpPr>
          <p:cNvPr id="29" name="Group 29"/>
          <p:cNvGrpSpPr/>
          <p:nvPr/>
        </p:nvGrpSpPr>
        <p:grpSpPr>
          <a:xfrm>
            <a:off x="12051651" y="560219"/>
            <a:ext cx="5142392" cy="4419243"/>
            <a:chOff x="0" y="0"/>
            <a:chExt cx="812800" cy="698500"/>
          </a:xfrm>
        </p:grpSpPr>
        <p:sp>
          <p:nvSpPr>
            <p:cNvPr id="30" name="Freeform 30"/>
            <p:cNvSpPr/>
            <p:nvPr/>
          </p:nvSpPr>
          <p:spPr>
            <a:xfrm>
              <a:off x="10407" y="0"/>
              <a:ext cx="791985" cy="698500"/>
            </a:xfrm>
            <a:custGeom>
              <a:avLst/>
              <a:gdLst/>
              <a:ahLst/>
              <a:cxnLst/>
              <a:rect l="l" t="t" r="r" b="b"/>
              <a:pathLst>
                <a:path w="791985" h="698500">
                  <a:moveTo>
                    <a:pt x="775137" y="396096"/>
                  </a:moveTo>
                  <a:lnTo>
                    <a:pt x="626449" y="651654"/>
                  </a:lnTo>
                  <a:cubicBezTo>
                    <a:pt x="609574" y="680657"/>
                    <a:pt x="578550" y="698500"/>
                    <a:pt x="544995" y="698500"/>
                  </a:cubicBezTo>
                  <a:lnTo>
                    <a:pt x="246991" y="698500"/>
                  </a:lnTo>
                  <a:cubicBezTo>
                    <a:pt x="213436" y="698500"/>
                    <a:pt x="182412" y="680657"/>
                    <a:pt x="165537" y="651654"/>
                  </a:cubicBezTo>
                  <a:lnTo>
                    <a:pt x="16849" y="396096"/>
                  </a:lnTo>
                  <a:cubicBezTo>
                    <a:pt x="0" y="367138"/>
                    <a:pt x="0" y="331362"/>
                    <a:pt x="16849" y="302404"/>
                  </a:cubicBezTo>
                  <a:lnTo>
                    <a:pt x="165537" y="46846"/>
                  </a:lnTo>
                  <a:cubicBezTo>
                    <a:pt x="182412" y="17843"/>
                    <a:pt x="213436" y="0"/>
                    <a:pt x="246991" y="0"/>
                  </a:cubicBezTo>
                  <a:lnTo>
                    <a:pt x="544995" y="0"/>
                  </a:lnTo>
                  <a:cubicBezTo>
                    <a:pt x="578550" y="0"/>
                    <a:pt x="609574" y="17843"/>
                    <a:pt x="626449" y="46846"/>
                  </a:cubicBezTo>
                  <a:lnTo>
                    <a:pt x="775137" y="302404"/>
                  </a:lnTo>
                  <a:cubicBezTo>
                    <a:pt x="791986" y="331362"/>
                    <a:pt x="791986" y="367138"/>
                    <a:pt x="775137" y="396096"/>
                  </a:cubicBezTo>
                  <a:close/>
                </a:path>
              </a:pathLst>
            </a:custGeom>
            <a:gradFill rotWithShape="1">
              <a:gsLst>
                <a:gs pos="0">
                  <a:srgbClr val="3183ED">
                    <a:alpha val="100000"/>
                  </a:srgbClr>
                </a:gs>
                <a:gs pos="100000">
                  <a:srgbClr val="86E2FF">
                    <a:alpha val="100000"/>
                  </a:srgbClr>
                </a:gs>
              </a:gsLst>
              <a:lin ang="5400000"/>
            </a:gradFill>
          </p:spPr>
        </p:sp>
        <p:sp>
          <p:nvSpPr>
            <p:cNvPr id="31" name="TextBox 31"/>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12494123" y="880876"/>
            <a:ext cx="4257448" cy="3777928"/>
            <a:chOff x="0" y="0"/>
            <a:chExt cx="4346359" cy="3856825"/>
          </a:xfrm>
        </p:grpSpPr>
        <p:sp>
          <p:nvSpPr>
            <p:cNvPr id="33" name="Freeform 33"/>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blipFill>
              <a:blip r:embed="rId5"/>
              <a:stretch>
                <a:fillRect l="-26699" r="-6491"/>
              </a:stretch>
            </a:blipFill>
          </p:spPr>
        </p:sp>
      </p:grpSp>
      <p:sp>
        <p:nvSpPr>
          <p:cNvPr id="34" name="Freeform 34"/>
          <p:cNvSpPr/>
          <p:nvPr/>
        </p:nvSpPr>
        <p:spPr>
          <a:xfrm>
            <a:off x="926614" y="718103"/>
            <a:ext cx="1688250" cy="1688250"/>
          </a:xfrm>
          <a:custGeom>
            <a:avLst/>
            <a:gdLst/>
            <a:ahLst/>
            <a:cxnLst/>
            <a:rect l="l" t="t" r="r" b="b"/>
            <a:pathLst>
              <a:path w="1688250" h="1688250">
                <a:moveTo>
                  <a:pt x="0" y="0"/>
                </a:moveTo>
                <a:lnTo>
                  <a:pt x="1688250" y="0"/>
                </a:lnTo>
                <a:lnTo>
                  <a:pt x="1688250" y="1688250"/>
                </a:lnTo>
                <a:lnTo>
                  <a:pt x="0" y="1688250"/>
                </a:lnTo>
                <a:lnTo>
                  <a:pt x="0" y="0"/>
                </a:lnTo>
                <a:close/>
              </a:path>
            </a:pathLst>
          </a:custGeom>
          <a:blipFill>
            <a:blip r:embed="rId6"/>
            <a:stretch>
              <a:fillRect/>
            </a:stretch>
          </a:blipFill>
        </p:spPr>
      </p:sp>
      <p:sp>
        <p:nvSpPr>
          <p:cNvPr id="35" name="Freeform 35"/>
          <p:cNvSpPr/>
          <p:nvPr/>
        </p:nvSpPr>
        <p:spPr>
          <a:xfrm>
            <a:off x="2992978" y="979776"/>
            <a:ext cx="2503869" cy="1334093"/>
          </a:xfrm>
          <a:custGeom>
            <a:avLst/>
            <a:gdLst/>
            <a:ahLst/>
            <a:cxnLst/>
            <a:rect l="l" t="t" r="r" b="b"/>
            <a:pathLst>
              <a:path w="2503869" h="1334093">
                <a:moveTo>
                  <a:pt x="0" y="0"/>
                </a:moveTo>
                <a:lnTo>
                  <a:pt x="2503868" y="0"/>
                </a:lnTo>
                <a:lnTo>
                  <a:pt x="2503868" y="1334093"/>
                </a:lnTo>
                <a:lnTo>
                  <a:pt x="0" y="1334093"/>
                </a:lnTo>
                <a:lnTo>
                  <a:pt x="0" y="0"/>
                </a:lnTo>
                <a:close/>
              </a:path>
            </a:pathLst>
          </a:custGeom>
          <a:blipFill>
            <a:blip r:embed="rId7"/>
            <a:stretch>
              <a:fillRect/>
            </a:stretch>
          </a:blipFill>
        </p:spPr>
      </p:sp>
      <p:sp>
        <p:nvSpPr>
          <p:cNvPr id="36" name="Freeform 36"/>
          <p:cNvSpPr/>
          <p:nvPr/>
        </p:nvSpPr>
        <p:spPr>
          <a:xfrm>
            <a:off x="5705344" y="569744"/>
            <a:ext cx="1929156" cy="1929156"/>
          </a:xfrm>
          <a:custGeom>
            <a:avLst/>
            <a:gdLst/>
            <a:ahLst/>
            <a:cxnLst/>
            <a:rect l="l" t="t" r="r" b="b"/>
            <a:pathLst>
              <a:path w="1929156" h="1929156">
                <a:moveTo>
                  <a:pt x="0" y="0"/>
                </a:moveTo>
                <a:lnTo>
                  <a:pt x="1929156" y="0"/>
                </a:lnTo>
                <a:lnTo>
                  <a:pt x="1929156" y="1929156"/>
                </a:lnTo>
                <a:lnTo>
                  <a:pt x="0" y="1929156"/>
                </a:lnTo>
                <a:lnTo>
                  <a:pt x="0" y="0"/>
                </a:lnTo>
                <a:close/>
              </a:path>
            </a:pathLst>
          </a:custGeom>
          <a:blipFill>
            <a:blip r:embed="rId8"/>
            <a:stretch>
              <a:fillRect/>
            </a:stretch>
          </a:blipFill>
        </p:spPr>
      </p:sp>
      <p:sp>
        <p:nvSpPr>
          <p:cNvPr id="37" name="Freeform 37"/>
          <p:cNvSpPr/>
          <p:nvPr/>
        </p:nvSpPr>
        <p:spPr>
          <a:xfrm>
            <a:off x="7647704" y="655350"/>
            <a:ext cx="1830228" cy="1693852"/>
          </a:xfrm>
          <a:custGeom>
            <a:avLst/>
            <a:gdLst/>
            <a:ahLst/>
            <a:cxnLst/>
            <a:rect l="l" t="t" r="r" b="b"/>
            <a:pathLst>
              <a:path w="1830228" h="1693852">
                <a:moveTo>
                  <a:pt x="0" y="0"/>
                </a:moveTo>
                <a:lnTo>
                  <a:pt x="1830228" y="0"/>
                </a:lnTo>
                <a:lnTo>
                  <a:pt x="1830228" y="1693852"/>
                </a:lnTo>
                <a:lnTo>
                  <a:pt x="0" y="1693852"/>
                </a:lnTo>
                <a:lnTo>
                  <a:pt x="0" y="0"/>
                </a:lnTo>
                <a:close/>
              </a:path>
            </a:pathLst>
          </a:custGeom>
          <a:blipFill>
            <a:blip r:embed="rId9"/>
            <a:stretch>
              <a:fillRect/>
            </a:stretch>
          </a:blipFill>
        </p:spPr>
      </p:sp>
      <p:sp>
        <p:nvSpPr>
          <p:cNvPr id="39" name="TextBox 27">
            <a:extLst>
              <a:ext uri="{FF2B5EF4-FFF2-40B4-BE49-F238E27FC236}">
                <a16:creationId xmlns:a16="http://schemas.microsoft.com/office/drawing/2014/main" id="{FA74FD1A-4AE0-47A4-968B-6C45ED457579}"/>
              </a:ext>
            </a:extLst>
          </p:cNvPr>
          <p:cNvSpPr txBox="1"/>
          <p:nvPr/>
        </p:nvSpPr>
        <p:spPr>
          <a:xfrm>
            <a:off x="944907" y="5318442"/>
            <a:ext cx="7869336" cy="2900794"/>
          </a:xfrm>
          <a:prstGeom prst="rect">
            <a:avLst/>
          </a:prstGeom>
        </p:spPr>
        <p:txBody>
          <a:bodyPr lIns="0" tIns="0" rIns="0" bIns="0" rtlCol="0" anchor="t">
            <a:spAutoFit/>
          </a:bodyPr>
          <a:lstStyle/>
          <a:p>
            <a:pPr algn="ctr">
              <a:lnSpc>
                <a:spcPts val="4659"/>
              </a:lnSpc>
            </a:pPr>
            <a:r>
              <a:rPr lang="en-US" sz="4000" b="1" dirty="0">
                <a:solidFill>
                  <a:srgbClr val="000000"/>
                </a:solidFill>
                <a:latin typeface="Poppins Semi-Bold" panose="020B0604020202020204" charset="0"/>
                <a:ea typeface="Poppins Semi-Bold"/>
                <a:cs typeface="Poppins Semi-Bold" panose="020B0604020202020204" charset="0"/>
                <a:sym typeface="Poppins Semi-Bold"/>
              </a:rPr>
              <a:t>Universitas </a:t>
            </a:r>
            <a:r>
              <a:rPr lang="en-US" sz="4000" b="1" dirty="0" err="1">
                <a:solidFill>
                  <a:srgbClr val="000000"/>
                </a:solidFill>
                <a:latin typeface="Poppins Semi-Bold" panose="020B0604020202020204" charset="0"/>
                <a:ea typeface="Poppins Semi-Bold"/>
                <a:cs typeface="Poppins Semi-Bold" panose="020B0604020202020204" charset="0"/>
                <a:sym typeface="Poppins Semi-Bold"/>
              </a:rPr>
              <a:t>Sains</a:t>
            </a:r>
            <a:r>
              <a:rPr lang="en-US" sz="4000" b="1" dirty="0">
                <a:solidFill>
                  <a:srgbClr val="000000"/>
                </a:solidFill>
                <a:latin typeface="Poppins Semi-Bold" panose="020B0604020202020204" charset="0"/>
                <a:ea typeface="Poppins Semi-Bold"/>
                <a:cs typeface="Poppins Semi-Bold" panose="020B0604020202020204" charset="0"/>
                <a:sym typeface="Poppins Semi-Bold"/>
              </a:rPr>
              <a:t> dan Teknologi Komputer </a:t>
            </a:r>
          </a:p>
          <a:p>
            <a:pPr algn="ctr">
              <a:lnSpc>
                <a:spcPts val="4659"/>
              </a:lnSpc>
            </a:pPr>
            <a:r>
              <a:rPr lang="en-US" sz="4000" b="1" dirty="0">
                <a:solidFill>
                  <a:srgbClr val="000000"/>
                </a:solidFill>
                <a:latin typeface="Poppins Semi-Bold" panose="020B0604020202020204" charset="0"/>
                <a:ea typeface="Poppins Semi-Bold"/>
                <a:cs typeface="Poppins Semi-Bold" panose="020B0604020202020204" charset="0"/>
                <a:sym typeface="Poppins Semi-Bold"/>
              </a:rPr>
              <a:t>&amp;</a:t>
            </a:r>
          </a:p>
          <a:p>
            <a:pPr algn="ctr">
              <a:lnSpc>
                <a:spcPts val="4659"/>
              </a:lnSpc>
            </a:pPr>
            <a:r>
              <a:rPr lang="en-US" sz="4000" b="1" dirty="0" err="1">
                <a:solidFill>
                  <a:srgbClr val="000000"/>
                </a:solidFill>
                <a:latin typeface="Poppins Semi-Bold" panose="020B0604020202020204" charset="0"/>
                <a:ea typeface="Poppins Semi-Bold"/>
                <a:cs typeface="Poppins Semi-Bold" panose="020B0604020202020204" charset="0"/>
                <a:sym typeface="Poppins Semi-Bold"/>
              </a:rPr>
              <a:t>Sekolah</a:t>
            </a:r>
            <a:r>
              <a:rPr lang="en-US" sz="4000" b="1" dirty="0">
                <a:solidFill>
                  <a:srgbClr val="000000"/>
                </a:solidFill>
                <a:latin typeface="Poppins Semi-Bold" panose="020B0604020202020204" charset="0"/>
                <a:ea typeface="Poppins Semi-Bold"/>
                <a:cs typeface="Poppins Semi-Bold" panose="020B0604020202020204" charset="0"/>
                <a:sym typeface="Poppins Semi-Bold"/>
              </a:rPr>
              <a:t> Tinggi </a:t>
            </a:r>
            <a:r>
              <a:rPr lang="en-US" sz="4000" b="1" dirty="0" err="1">
                <a:solidFill>
                  <a:srgbClr val="000000"/>
                </a:solidFill>
                <a:latin typeface="Poppins Semi-Bold" panose="020B0604020202020204" charset="0"/>
                <a:ea typeface="Poppins Semi-Bold"/>
                <a:cs typeface="Poppins Semi-Bold" panose="020B0604020202020204" charset="0"/>
                <a:sym typeface="Poppins Semi-Bold"/>
              </a:rPr>
              <a:t>Ilmu</a:t>
            </a:r>
            <a:r>
              <a:rPr lang="en-US" sz="4000" b="1" dirty="0">
                <a:solidFill>
                  <a:srgbClr val="000000"/>
                </a:solidFill>
                <a:latin typeface="Poppins Semi-Bold" panose="020B0604020202020204" charset="0"/>
                <a:ea typeface="Poppins Semi-Bold"/>
                <a:cs typeface="Poppins Semi-Bold" panose="020B0604020202020204" charset="0"/>
                <a:sym typeface="Poppins Semi-Bold"/>
              </a:rPr>
              <a:t> </a:t>
            </a:r>
            <a:r>
              <a:rPr lang="en-US" sz="4000" b="1" dirty="0" err="1">
                <a:solidFill>
                  <a:srgbClr val="000000"/>
                </a:solidFill>
                <a:latin typeface="Poppins Semi-Bold" panose="020B0604020202020204" charset="0"/>
                <a:ea typeface="Poppins Semi-Bold"/>
                <a:cs typeface="Poppins Semi-Bold" panose="020B0604020202020204" charset="0"/>
                <a:sym typeface="Poppins Semi-Bold"/>
              </a:rPr>
              <a:t>Ekonomi</a:t>
            </a:r>
            <a:r>
              <a:rPr lang="en-US" sz="4000" b="1" dirty="0">
                <a:solidFill>
                  <a:srgbClr val="000000"/>
                </a:solidFill>
                <a:latin typeface="Poppins Semi-Bold" panose="020B0604020202020204" charset="0"/>
                <a:ea typeface="Poppins Semi-Bold"/>
                <a:cs typeface="Poppins Semi-Bold" panose="020B0604020202020204" charset="0"/>
                <a:sym typeface="Poppins Semi-Bold"/>
              </a:rPr>
              <a:t> </a:t>
            </a:r>
          </a:p>
          <a:p>
            <a:pPr algn="ctr">
              <a:lnSpc>
                <a:spcPts val="3633"/>
              </a:lnSpc>
            </a:pPr>
            <a:r>
              <a:rPr lang="en-US" sz="4000" b="1" dirty="0">
                <a:solidFill>
                  <a:srgbClr val="000000"/>
                </a:solidFill>
                <a:latin typeface="Poppins Semi-Bold" panose="020B0604020202020204" charset="0"/>
                <a:ea typeface="Poppins"/>
                <a:cs typeface="Poppins Semi-Bold" panose="020B0604020202020204" charset="0"/>
                <a:sym typeface="Poppins"/>
              </a:rPr>
              <a:t>Studi </a:t>
            </a:r>
            <a:r>
              <a:rPr lang="en-US" sz="4000" b="1" dirty="0" err="1">
                <a:solidFill>
                  <a:srgbClr val="000000"/>
                </a:solidFill>
                <a:latin typeface="Poppins Semi-Bold" panose="020B0604020202020204" charset="0"/>
                <a:ea typeface="Poppins"/>
                <a:cs typeface="Poppins Semi-Bold" panose="020B0604020202020204" charset="0"/>
                <a:sym typeface="Poppins"/>
              </a:rPr>
              <a:t>Ekonomi</a:t>
            </a:r>
            <a:r>
              <a:rPr lang="en-US" sz="4000" b="1" dirty="0">
                <a:solidFill>
                  <a:srgbClr val="000000"/>
                </a:solidFill>
                <a:latin typeface="Poppins Semi-Bold" panose="020B0604020202020204" charset="0"/>
                <a:ea typeface="Poppins"/>
                <a:cs typeface="Poppins Semi-Bold" panose="020B0604020202020204" charset="0"/>
                <a:sym typeface="Poppins"/>
              </a:rPr>
              <a:t> Modern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5801627" y="4589544"/>
            <a:ext cx="11271991" cy="13116499"/>
            <a:chOff x="0" y="0"/>
            <a:chExt cx="698500" cy="812800"/>
          </a:xfrm>
        </p:grpSpPr>
        <p:sp>
          <p:nvSpPr>
            <p:cNvPr id="3" name="Freeform 3"/>
            <p:cNvSpPr/>
            <p:nvPr/>
          </p:nvSpPr>
          <p:spPr>
            <a:xfrm>
              <a:off x="0" y="4760"/>
              <a:ext cx="698500" cy="803279"/>
            </a:xfrm>
            <a:custGeom>
              <a:avLst/>
              <a:gdLst/>
              <a:ahLst/>
              <a:cxnLst/>
              <a:rect l="l" t="t" r="r" b="b"/>
              <a:pathLst>
                <a:path w="698500" h="803279">
                  <a:moveTo>
                    <a:pt x="370677" y="7707"/>
                  </a:moveTo>
                  <a:lnTo>
                    <a:pt x="677073" y="185973"/>
                  </a:lnTo>
                  <a:cubicBezTo>
                    <a:pt x="690339" y="193692"/>
                    <a:pt x="698500" y="207882"/>
                    <a:pt x="698500" y="223230"/>
                  </a:cubicBezTo>
                  <a:lnTo>
                    <a:pt x="698500" y="580050"/>
                  </a:lnTo>
                  <a:cubicBezTo>
                    <a:pt x="698500" y="595398"/>
                    <a:pt x="690339" y="609588"/>
                    <a:pt x="677073" y="617307"/>
                  </a:cubicBezTo>
                  <a:lnTo>
                    <a:pt x="370677" y="795573"/>
                  </a:lnTo>
                  <a:cubicBezTo>
                    <a:pt x="357432" y="803280"/>
                    <a:pt x="341068" y="803280"/>
                    <a:pt x="327823" y="795573"/>
                  </a:cubicBezTo>
                  <a:lnTo>
                    <a:pt x="21427" y="617307"/>
                  </a:lnTo>
                  <a:cubicBezTo>
                    <a:pt x="8161" y="609588"/>
                    <a:pt x="0" y="595398"/>
                    <a:pt x="0" y="580050"/>
                  </a:cubicBezTo>
                  <a:lnTo>
                    <a:pt x="0" y="223230"/>
                  </a:lnTo>
                  <a:cubicBezTo>
                    <a:pt x="0" y="207882"/>
                    <a:pt x="8161" y="193692"/>
                    <a:pt x="21427" y="185973"/>
                  </a:cubicBezTo>
                  <a:lnTo>
                    <a:pt x="327823" y="7707"/>
                  </a:lnTo>
                  <a:cubicBezTo>
                    <a:pt x="341068" y="0"/>
                    <a:pt x="357432" y="0"/>
                    <a:pt x="370677" y="7707"/>
                  </a:cubicBezTo>
                  <a:close/>
                </a:path>
              </a:pathLst>
            </a:custGeom>
            <a:gradFill rotWithShape="1">
              <a:gsLst>
                <a:gs pos="0">
                  <a:srgbClr val="FFE42F">
                    <a:alpha val="100000"/>
                  </a:srgbClr>
                </a:gs>
                <a:gs pos="100000">
                  <a:srgbClr val="FF9F2F">
                    <a:alpha val="100000"/>
                  </a:srgbClr>
                </a:gs>
              </a:gsLst>
              <a:path path="circle">
                <a:fillToRect l="50000" t="50000" r="50000" b="50000"/>
              </a:path>
            </a:gradFill>
            <a:ln w="12700">
              <a:solidFill>
                <a:srgbClr val="000000"/>
              </a:solidFill>
            </a:ln>
          </p:spPr>
        </p:sp>
      </p:grpSp>
      <p:grpSp>
        <p:nvGrpSpPr>
          <p:cNvPr id="4" name="Group 4"/>
          <p:cNvGrpSpPr/>
          <p:nvPr/>
        </p:nvGrpSpPr>
        <p:grpSpPr>
          <a:xfrm>
            <a:off x="-1145085" y="-2211363"/>
            <a:ext cx="6530478" cy="7599102"/>
            <a:chOff x="0" y="0"/>
            <a:chExt cx="698500" cy="812800"/>
          </a:xfrm>
        </p:grpSpPr>
        <p:sp>
          <p:nvSpPr>
            <p:cNvPr id="5" name="Freeform 5"/>
            <p:cNvSpPr/>
            <p:nvPr/>
          </p:nvSpPr>
          <p:spPr>
            <a:xfrm>
              <a:off x="0" y="8217"/>
              <a:ext cx="698500" cy="796367"/>
            </a:xfrm>
            <a:custGeom>
              <a:avLst/>
              <a:gdLst/>
              <a:ahLst/>
              <a:cxnLst/>
              <a:rect l="l" t="t" r="r" b="b"/>
              <a:pathLst>
                <a:path w="698500" h="796367">
                  <a:moveTo>
                    <a:pt x="386235" y="13301"/>
                  </a:moveTo>
                  <a:lnTo>
                    <a:pt x="661515" y="173465"/>
                  </a:lnTo>
                  <a:cubicBezTo>
                    <a:pt x="684413" y="186787"/>
                    <a:pt x="698500" y="211281"/>
                    <a:pt x="698500" y="237772"/>
                  </a:cubicBezTo>
                  <a:lnTo>
                    <a:pt x="698500" y="558594"/>
                  </a:lnTo>
                  <a:cubicBezTo>
                    <a:pt x="698500" y="585085"/>
                    <a:pt x="684413" y="609579"/>
                    <a:pt x="661515" y="622902"/>
                  </a:cubicBezTo>
                  <a:lnTo>
                    <a:pt x="386235" y="783064"/>
                  </a:lnTo>
                  <a:cubicBezTo>
                    <a:pt x="363372" y="796366"/>
                    <a:pt x="335128" y="796366"/>
                    <a:pt x="312265" y="783064"/>
                  </a:cubicBezTo>
                  <a:lnTo>
                    <a:pt x="36985" y="622902"/>
                  </a:lnTo>
                  <a:cubicBezTo>
                    <a:pt x="14087" y="609579"/>
                    <a:pt x="0" y="585085"/>
                    <a:pt x="0" y="558594"/>
                  </a:cubicBezTo>
                  <a:lnTo>
                    <a:pt x="0" y="237772"/>
                  </a:lnTo>
                  <a:cubicBezTo>
                    <a:pt x="0" y="211281"/>
                    <a:pt x="14087" y="186787"/>
                    <a:pt x="36985" y="173465"/>
                  </a:cubicBezTo>
                  <a:lnTo>
                    <a:pt x="312265" y="13301"/>
                  </a:lnTo>
                  <a:cubicBezTo>
                    <a:pt x="335128" y="0"/>
                    <a:pt x="363372" y="0"/>
                    <a:pt x="386235" y="13301"/>
                  </a:cubicBezTo>
                  <a:close/>
                </a:path>
              </a:pathLst>
            </a:custGeom>
            <a:gradFill rotWithShape="1">
              <a:gsLst>
                <a:gs pos="0">
                  <a:srgbClr val="112D4E">
                    <a:alpha val="100000"/>
                  </a:srgbClr>
                </a:gs>
                <a:gs pos="100000">
                  <a:srgbClr val="255389">
                    <a:alpha val="100000"/>
                  </a:srgbClr>
                </a:gs>
              </a:gsLst>
              <a:lin ang="5400000"/>
            </a:gradFill>
            <a:ln w="12700">
              <a:solidFill>
                <a:srgbClr val="000000"/>
              </a:solidFill>
            </a:ln>
          </p:spPr>
        </p:sp>
      </p:grpSp>
      <p:grpSp>
        <p:nvGrpSpPr>
          <p:cNvPr id="6" name="Group 6"/>
          <p:cNvGrpSpPr/>
          <p:nvPr/>
        </p:nvGrpSpPr>
        <p:grpSpPr>
          <a:xfrm rot="-5400000">
            <a:off x="-1421899" y="-4351331"/>
            <a:ext cx="9617076" cy="8264675"/>
            <a:chOff x="0" y="0"/>
            <a:chExt cx="812800" cy="698500"/>
          </a:xfrm>
        </p:grpSpPr>
        <p:sp>
          <p:nvSpPr>
            <p:cNvPr id="7" name="Freeform 7"/>
            <p:cNvSpPr/>
            <p:nvPr/>
          </p:nvSpPr>
          <p:spPr>
            <a:xfrm>
              <a:off x="5565" y="0"/>
              <a:ext cx="801670" cy="698500"/>
            </a:xfrm>
            <a:custGeom>
              <a:avLst/>
              <a:gdLst/>
              <a:ahLst/>
              <a:cxnLst/>
              <a:rect l="l" t="t" r="r" b="b"/>
              <a:pathLst>
                <a:path w="801670" h="698500">
                  <a:moveTo>
                    <a:pt x="792661" y="374299"/>
                  </a:moveTo>
                  <a:lnTo>
                    <a:pt x="618609" y="673451"/>
                  </a:lnTo>
                  <a:cubicBezTo>
                    <a:pt x="609586" y="688959"/>
                    <a:pt x="592997" y="698500"/>
                    <a:pt x="575054" y="698500"/>
                  </a:cubicBezTo>
                  <a:lnTo>
                    <a:pt x="226616" y="698500"/>
                  </a:lnTo>
                  <a:cubicBezTo>
                    <a:pt x="208673" y="698500"/>
                    <a:pt x="192084" y="688959"/>
                    <a:pt x="183061" y="673451"/>
                  </a:cubicBezTo>
                  <a:lnTo>
                    <a:pt x="9009" y="374299"/>
                  </a:lnTo>
                  <a:cubicBezTo>
                    <a:pt x="0" y="358815"/>
                    <a:pt x="0" y="339685"/>
                    <a:pt x="9009" y="324201"/>
                  </a:cubicBezTo>
                  <a:lnTo>
                    <a:pt x="183061" y="25049"/>
                  </a:lnTo>
                  <a:cubicBezTo>
                    <a:pt x="192084" y="9541"/>
                    <a:pt x="208673" y="0"/>
                    <a:pt x="226616" y="0"/>
                  </a:cubicBezTo>
                  <a:lnTo>
                    <a:pt x="575054" y="0"/>
                  </a:lnTo>
                  <a:cubicBezTo>
                    <a:pt x="592997" y="0"/>
                    <a:pt x="609586" y="9541"/>
                    <a:pt x="618609" y="25049"/>
                  </a:cubicBezTo>
                  <a:lnTo>
                    <a:pt x="792661" y="324201"/>
                  </a:lnTo>
                  <a:cubicBezTo>
                    <a:pt x="801670" y="339685"/>
                    <a:pt x="801670" y="358815"/>
                    <a:pt x="792661" y="374299"/>
                  </a:cubicBezTo>
                  <a:close/>
                </a:path>
              </a:pathLst>
            </a:custGeom>
            <a:solidFill>
              <a:srgbClr val="000000">
                <a:alpha val="0"/>
              </a:srgbClr>
            </a:solidFill>
            <a:ln w="66675" cap="rnd">
              <a:solidFill>
                <a:srgbClr val="F4F4F4"/>
              </a:solidFill>
              <a:prstDash val="solid"/>
              <a:round/>
            </a:ln>
          </p:spPr>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5400000">
            <a:off x="-188338" y="633728"/>
            <a:ext cx="9778481" cy="8886195"/>
          </a:xfrm>
          <a:custGeom>
            <a:avLst/>
            <a:gdLst/>
            <a:ahLst/>
            <a:cxnLst/>
            <a:rect l="l" t="t" r="r" b="b"/>
            <a:pathLst>
              <a:path w="9778481" h="8886195">
                <a:moveTo>
                  <a:pt x="0" y="0"/>
                </a:moveTo>
                <a:lnTo>
                  <a:pt x="9778481" y="0"/>
                </a:lnTo>
                <a:lnTo>
                  <a:pt x="9778481" y="8886194"/>
                </a:lnTo>
                <a:lnTo>
                  <a:pt x="0" y="8886194"/>
                </a:lnTo>
                <a:lnTo>
                  <a:pt x="0" y="0"/>
                </a:lnTo>
                <a:close/>
              </a:path>
            </a:pathLst>
          </a:custGeom>
          <a:blipFill>
            <a:blip r:embed="rId2"/>
            <a:stretch>
              <a:fillRect/>
            </a:stretch>
          </a:blipFill>
        </p:spPr>
      </p:sp>
      <p:grpSp>
        <p:nvGrpSpPr>
          <p:cNvPr id="10" name="Group 10"/>
          <p:cNvGrpSpPr/>
          <p:nvPr/>
        </p:nvGrpSpPr>
        <p:grpSpPr>
          <a:xfrm>
            <a:off x="-4120744" y="7220467"/>
            <a:ext cx="6750092" cy="7854652"/>
            <a:chOff x="0" y="0"/>
            <a:chExt cx="698500" cy="812800"/>
          </a:xfrm>
        </p:grpSpPr>
        <p:sp>
          <p:nvSpPr>
            <p:cNvPr id="11" name="Freeform 11"/>
            <p:cNvSpPr/>
            <p:nvPr/>
          </p:nvSpPr>
          <p:spPr>
            <a:xfrm>
              <a:off x="0" y="9274"/>
              <a:ext cx="698500" cy="794252"/>
            </a:xfrm>
            <a:custGeom>
              <a:avLst/>
              <a:gdLst/>
              <a:ahLst/>
              <a:cxnLst/>
              <a:rect l="l" t="t" r="r" b="b"/>
              <a:pathLst>
                <a:path w="698500" h="794252">
                  <a:moveTo>
                    <a:pt x="390995" y="15014"/>
                  </a:moveTo>
                  <a:lnTo>
                    <a:pt x="656755" y="169638"/>
                  </a:lnTo>
                  <a:cubicBezTo>
                    <a:pt x="682600" y="184675"/>
                    <a:pt x="698500" y="212321"/>
                    <a:pt x="698500" y="242223"/>
                  </a:cubicBezTo>
                  <a:lnTo>
                    <a:pt x="698500" y="552029"/>
                  </a:lnTo>
                  <a:cubicBezTo>
                    <a:pt x="698500" y="581931"/>
                    <a:pt x="682600" y="609577"/>
                    <a:pt x="656755" y="624614"/>
                  </a:cubicBezTo>
                  <a:lnTo>
                    <a:pt x="390995" y="779238"/>
                  </a:lnTo>
                  <a:cubicBezTo>
                    <a:pt x="365190" y="794252"/>
                    <a:pt x="333310" y="794252"/>
                    <a:pt x="307505" y="779238"/>
                  </a:cubicBezTo>
                  <a:lnTo>
                    <a:pt x="41745" y="624614"/>
                  </a:lnTo>
                  <a:cubicBezTo>
                    <a:pt x="15900" y="609577"/>
                    <a:pt x="0" y="581931"/>
                    <a:pt x="0" y="552029"/>
                  </a:cubicBezTo>
                  <a:lnTo>
                    <a:pt x="0" y="242223"/>
                  </a:lnTo>
                  <a:cubicBezTo>
                    <a:pt x="0" y="212321"/>
                    <a:pt x="15900" y="184675"/>
                    <a:pt x="41745" y="169638"/>
                  </a:cubicBezTo>
                  <a:lnTo>
                    <a:pt x="307505" y="15014"/>
                  </a:lnTo>
                  <a:cubicBezTo>
                    <a:pt x="333310" y="0"/>
                    <a:pt x="365190" y="0"/>
                    <a:pt x="390995" y="15014"/>
                  </a:cubicBezTo>
                  <a:close/>
                </a:path>
              </a:pathLst>
            </a:custGeom>
            <a:gradFill rotWithShape="1">
              <a:gsLst>
                <a:gs pos="0">
                  <a:srgbClr val="3183ED">
                    <a:alpha val="100000"/>
                  </a:srgbClr>
                </a:gs>
                <a:gs pos="100000">
                  <a:srgbClr val="56CCF2">
                    <a:alpha val="100000"/>
                  </a:srgbClr>
                </a:gs>
              </a:gsLst>
              <a:lin ang="5400000"/>
            </a:gradFill>
            <a:ln w="952500" cap="rnd">
              <a:solidFill>
                <a:srgbClr val="FFFFFF"/>
              </a:solidFill>
              <a:prstDash val="solid"/>
              <a:round/>
            </a:ln>
          </p:spPr>
        </p:sp>
        <p:sp>
          <p:nvSpPr>
            <p:cNvPr id="12" name="TextBox 12"/>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209062" y="1629915"/>
            <a:ext cx="6920995" cy="8053521"/>
            <a:chOff x="0" y="0"/>
            <a:chExt cx="698500" cy="812800"/>
          </a:xfrm>
        </p:grpSpPr>
        <p:sp>
          <p:nvSpPr>
            <p:cNvPr id="14" name="Freeform 14"/>
            <p:cNvSpPr/>
            <p:nvPr/>
          </p:nvSpPr>
          <p:spPr>
            <a:xfrm>
              <a:off x="0" y="7753"/>
              <a:ext cx="698500" cy="797294"/>
            </a:xfrm>
            <a:custGeom>
              <a:avLst/>
              <a:gdLst/>
              <a:ahLst/>
              <a:cxnLst/>
              <a:rect l="l" t="t" r="r" b="b"/>
              <a:pathLst>
                <a:path w="698500" h="797294">
                  <a:moveTo>
                    <a:pt x="384148" y="12551"/>
                  </a:moveTo>
                  <a:lnTo>
                    <a:pt x="663602" y="175143"/>
                  </a:lnTo>
                  <a:cubicBezTo>
                    <a:pt x="685208" y="187714"/>
                    <a:pt x="698500" y="210825"/>
                    <a:pt x="698500" y="235822"/>
                  </a:cubicBezTo>
                  <a:lnTo>
                    <a:pt x="698500" y="561472"/>
                  </a:lnTo>
                  <a:cubicBezTo>
                    <a:pt x="698500" y="586469"/>
                    <a:pt x="685208" y="609580"/>
                    <a:pt x="663602" y="622151"/>
                  </a:cubicBezTo>
                  <a:lnTo>
                    <a:pt x="384148" y="784743"/>
                  </a:lnTo>
                  <a:cubicBezTo>
                    <a:pt x="362575" y="797294"/>
                    <a:pt x="335925" y="797294"/>
                    <a:pt x="314352" y="784743"/>
                  </a:cubicBezTo>
                  <a:lnTo>
                    <a:pt x="34898" y="622151"/>
                  </a:lnTo>
                  <a:cubicBezTo>
                    <a:pt x="13292" y="609580"/>
                    <a:pt x="0" y="586469"/>
                    <a:pt x="0" y="561472"/>
                  </a:cubicBezTo>
                  <a:lnTo>
                    <a:pt x="0" y="235822"/>
                  </a:lnTo>
                  <a:cubicBezTo>
                    <a:pt x="0" y="210825"/>
                    <a:pt x="13292" y="187714"/>
                    <a:pt x="34898" y="175143"/>
                  </a:cubicBezTo>
                  <a:lnTo>
                    <a:pt x="314352" y="12551"/>
                  </a:lnTo>
                  <a:cubicBezTo>
                    <a:pt x="335925" y="0"/>
                    <a:pt x="362575" y="0"/>
                    <a:pt x="384148" y="12551"/>
                  </a:cubicBezTo>
                  <a:close/>
                </a:path>
              </a:pathLst>
            </a:custGeom>
            <a:gradFill rotWithShape="1">
              <a:gsLst>
                <a:gs pos="0">
                  <a:srgbClr val="3183ED">
                    <a:alpha val="100000"/>
                  </a:srgbClr>
                </a:gs>
                <a:gs pos="100000">
                  <a:srgbClr val="56CCF2">
                    <a:alpha val="100000"/>
                  </a:srgbClr>
                </a:gs>
              </a:gsLst>
              <a:lin ang="5400000"/>
            </a:gradFill>
            <a:ln w="12700">
              <a:solidFill>
                <a:srgbClr val="000000"/>
              </a:solidFill>
            </a:ln>
          </p:spPr>
        </p:sp>
      </p:grpSp>
      <p:grpSp>
        <p:nvGrpSpPr>
          <p:cNvPr id="15" name="Group 15"/>
          <p:cNvGrpSpPr/>
          <p:nvPr/>
        </p:nvGrpSpPr>
        <p:grpSpPr>
          <a:xfrm>
            <a:off x="1611725" y="1992127"/>
            <a:ext cx="6207056" cy="7222756"/>
            <a:chOff x="0" y="0"/>
            <a:chExt cx="698500" cy="812800"/>
          </a:xfrm>
        </p:grpSpPr>
        <p:sp>
          <p:nvSpPr>
            <p:cNvPr id="16" name="Freeform 16"/>
            <p:cNvSpPr/>
            <p:nvPr/>
          </p:nvSpPr>
          <p:spPr>
            <a:xfrm>
              <a:off x="0" y="8645"/>
              <a:ext cx="698500" cy="795510"/>
            </a:xfrm>
            <a:custGeom>
              <a:avLst/>
              <a:gdLst/>
              <a:ahLst/>
              <a:cxnLst/>
              <a:rect l="l" t="t" r="r" b="b"/>
              <a:pathLst>
                <a:path w="698500" h="795510">
                  <a:moveTo>
                    <a:pt x="388162" y="13995"/>
                  </a:moveTo>
                  <a:lnTo>
                    <a:pt x="659588" y="171915"/>
                  </a:lnTo>
                  <a:cubicBezTo>
                    <a:pt x="683679" y="185932"/>
                    <a:pt x="698500" y="211702"/>
                    <a:pt x="698500" y="239574"/>
                  </a:cubicBezTo>
                  <a:lnTo>
                    <a:pt x="698500" y="555936"/>
                  </a:lnTo>
                  <a:cubicBezTo>
                    <a:pt x="698500" y="583808"/>
                    <a:pt x="683679" y="609578"/>
                    <a:pt x="659588" y="623595"/>
                  </a:cubicBezTo>
                  <a:lnTo>
                    <a:pt x="388162" y="781515"/>
                  </a:lnTo>
                  <a:cubicBezTo>
                    <a:pt x="364108" y="795510"/>
                    <a:pt x="334392" y="795510"/>
                    <a:pt x="310338" y="781515"/>
                  </a:cubicBezTo>
                  <a:lnTo>
                    <a:pt x="38912" y="623595"/>
                  </a:lnTo>
                  <a:cubicBezTo>
                    <a:pt x="14821" y="609578"/>
                    <a:pt x="0" y="583808"/>
                    <a:pt x="0" y="555936"/>
                  </a:cubicBezTo>
                  <a:lnTo>
                    <a:pt x="0" y="239574"/>
                  </a:lnTo>
                  <a:cubicBezTo>
                    <a:pt x="0" y="211702"/>
                    <a:pt x="14821" y="185932"/>
                    <a:pt x="38912" y="171915"/>
                  </a:cubicBezTo>
                  <a:lnTo>
                    <a:pt x="310338" y="13995"/>
                  </a:lnTo>
                  <a:cubicBezTo>
                    <a:pt x="334392" y="0"/>
                    <a:pt x="364108" y="0"/>
                    <a:pt x="388162" y="13995"/>
                  </a:cubicBezTo>
                  <a:close/>
                </a:path>
              </a:pathLst>
            </a:custGeom>
            <a:blipFill>
              <a:blip r:embed="rId3"/>
              <a:stretch>
                <a:fillRect l="-35556" t="-542" r="-35556" b="-542"/>
              </a:stretch>
            </a:blipFill>
          </p:spPr>
        </p:sp>
      </p:grpSp>
      <p:sp>
        <p:nvSpPr>
          <p:cNvPr id="17" name="TextBox 17"/>
          <p:cNvSpPr txBox="1"/>
          <p:nvPr/>
        </p:nvSpPr>
        <p:spPr>
          <a:xfrm>
            <a:off x="8691811" y="104775"/>
            <a:ext cx="7300219" cy="2650538"/>
          </a:xfrm>
          <a:prstGeom prst="rect">
            <a:avLst/>
          </a:prstGeom>
        </p:spPr>
        <p:txBody>
          <a:bodyPr lIns="0" tIns="0" rIns="0" bIns="0" rtlCol="0" anchor="t">
            <a:spAutoFit/>
          </a:bodyPr>
          <a:lstStyle/>
          <a:p>
            <a:pPr marL="0" lvl="0" indent="0" algn="l">
              <a:lnSpc>
                <a:spcPts val="10308"/>
              </a:lnSpc>
            </a:pPr>
            <a:r>
              <a:rPr lang="en-US" sz="9544" spc="-238">
                <a:solidFill>
                  <a:srgbClr val="112D4E"/>
                </a:solidFill>
                <a:latin typeface="Barlow Bold"/>
                <a:ea typeface="Barlow Bold"/>
                <a:cs typeface="Barlow Bold"/>
                <a:sym typeface="Barlow Bold"/>
              </a:rPr>
              <a:t>LATAR BELAKANG </a:t>
            </a:r>
          </a:p>
        </p:txBody>
      </p:sp>
      <p:sp>
        <p:nvSpPr>
          <p:cNvPr id="18" name="TextBox 18"/>
          <p:cNvSpPr txBox="1"/>
          <p:nvPr/>
        </p:nvSpPr>
        <p:spPr>
          <a:xfrm>
            <a:off x="8691811" y="3025581"/>
            <a:ext cx="9175989" cy="6774786"/>
          </a:xfrm>
          <a:prstGeom prst="rect">
            <a:avLst/>
          </a:prstGeom>
        </p:spPr>
        <p:txBody>
          <a:bodyPr lIns="0" tIns="0" rIns="0" bIns="0" rtlCol="0" anchor="t">
            <a:spAutoFit/>
          </a:bodyPr>
          <a:lstStyle/>
          <a:p>
            <a:pPr algn="l">
              <a:lnSpc>
                <a:spcPts val="4907"/>
              </a:lnSpc>
            </a:pPr>
            <a:r>
              <a:rPr lang="en-US" sz="3105" spc="-59" dirty="0" err="1">
                <a:solidFill>
                  <a:srgbClr val="000000"/>
                </a:solidFill>
                <a:latin typeface="Clear Sans"/>
                <a:ea typeface="Clear Sans"/>
                <a:cs typeface="Clear Sans"/>
                <a:sym typeface="Clear Sans"/>
              </a:rPr>
              <a:t>Lingkungan</a:t>
            </a:r>
            <a:r>
              <a:rPr lang="en-US" sz="3105" spc="-59" dirty="0">
                <a:solidFill>
                  <a:srgbClr val="000000"/>
                </a:solidFill>
                <a:latin typeface="Clear Sans"/>
                <a:ea typeface="Clear Sans"/>
                <a:cs typeface="Clear Sans"/>
                <a:sym typeface="Clear Sans"/>
              </a:rPr>
              <a:t> </a:t>
            </a:r>
            <a:r>
              <a:rPr lang="en-US" sz="3105" spc="-59" dirty="0" err="1">
                <a:solidFill>
                  <a:srgbClr val="000000"/>
                </a:solidFill>
                <a:latin typeface="Clear Sans"/>
                <a:ea typeface="Clear Sans"/>
                <a:cs typeface="Clear Sans"/>
                <a:sym typeface="Clear Sans"/>
              </a:rPr>
              <a:t>ekternal</a:t>
            </a:r>
            <a:r>
              <a:rPr lang="en-US" sz="3105" spc="-59" dirty="0">
                <a:solidFill>
                  <a:srgbClr val="000000"/>
                </a:solidFill>
                <a:latin typeface="Clear Sans"/>
                <a:ea typeface="Clear Sans"/>
                <a:cs typeface="Clear Sans"/>
                <a:sym typeface="Clear Sans"/>
              </a:rPr>
              <a:t> maupun internal </a:t>
            </a:r>
            <a:r>
              <a:rPr lang="en-US" sz="3105" spc="-59" dirty="0" err="1">
                <a:solidFill>
                  <a:srgbClr val="000000"/>
                </a:solidFill>
                <a:latin typeface="Clear Sans"/>
                <a:ea typeface="Clear Sans"/>
                <a:cs typeface="Clear Sans"/>
                <a:sym typeface="Clear Sans"/>
              </a:rPr>
              <a:t>perusahaan</a:t>
            </a:r>
            <a:endParaRPr lang="en-US" sz="3105" spc="-59" dirty="0">
              <a:solidFill>
                <a:srgbClr val="000000"/>
              </a:solidFill>
              <a:latin typeface="Clear Sans"/>
              <a:ea typeface="Clear Sans"/>
              <a:cs typeface="Clear Sans"/>
              <a:sym typeface="Clear Sans"/>
            </a:endParaRPr>
          </a:p>
          <a:p>
            <a:pPr algn="l">
              <a:lnSpc>
                <a:spcPts val="4907"/>
              </a:lnSpc>
            </a:pPr>
            <a:r>
              <a:rPr lang="en-US" sz="3105" spc="-59" dirty="0">
                <a:solidFill>
                  <a:srgbClr val="000000"/>
                </a:solidFill>
                <a:latin typeface="Clear Sans"/>
                <a:ea typeface="Clear Sans"/>
                <a:cs typeface="Clear Sans"/>
                <a:sym typeface="Clear Sans"/>
              </a:rPr>
              <a:t>selalu </a:t>
            </a:r>
            <a:r>
              <a:rPr lang="en-US" sz="3105" spc="-59" dirty="0" err="1">
                <a:solidFill>
                  <a:srgbClr val="000000"/>
                </a:solidFill>
                <a:latin typeface="Clear Sans"/>
                <a:ea typeface="Clear Sans"/>
                <a:cs typeface="Clear Sans"/>
                <a:sym typeface="Clear Sans"/>
              </a:rPr>
              <a:t>berkembang</a:t>
            </a:r>
            <a:r>
              <a:rPr lang="en-US" sz="3105" spc="-59" dirty="0">
                <a:solidFill>
                  <a:srgbClr val="000000"/>
                </a:solidFill>
                <a:latin typeface="Clear Sans"/>
                <a:ea typeface="Clear Sans"/>
                <a:cs typeface="Clear Sans"/>
                <a:sym typeface="Clear Sans"/>
              </a:rPr>
              <a:t> dan bersifat </a:t>
            </a:r>
            <a:r>
              <a:rPr lang="en-US" sz="3105" spc="-59" dirty="0" err="1">
                <a:solidFill>
                  <a:srgbClr val="000000"/>
                </a:solidFill>
                <a:latin typeface="Clear Sans"/>
                <a:ea typeface="Clear Sans"/>
                <a:cs typeface="Clear Sans"/>
                <a:sym typeface="Clear Sans"/>
              </a:rPr>
              <a:t>dinamis</a:t>
            </a:r>
            <a:r>
              <a:rPr lang="en-US" sz="3105" spc="-59" dirty="0">
                <a:solidFill>
                  <a:srgbClr val="000000"/>
                </a:solidFill>
                <a:latin typeface="Clear Sans"/>
                <a:ea typeface="Clear Sans"/>
                <a:cs typeface="Clear Sans"/>
                <a:sym typeface="Clear Sans"/>
              </a:rPr>
              <a:t>,</a:t>
            </a:r>
          </a:p>
          <a:p>
            <a:pPr algn="l">
              <a:lnSpc>
                <a:spcPts val="4907"/>
              </a:lnSpc>
            </a:pPr>
            <a:r>
              <a:rPr lang="en-US" sz="3105" spc="-59" dirty="0">
                <a:solidFill>
                  <a:srgbClr val="000000"/>
                </a:solidFill>
                <a:latin typeface="Clear Sans"/>
                <a:ea typeface="Clear Sans"/>
                <a:cs typeface="Clear Sans"/>
                <a:sym typeface="Clear Sans"/>
              </a:rPr>
              <a:t>sehingga </a:t>
            </a:r>
            <a:r>
              <a:rPr lang="en-US" sz="3105" spc="-59" dirty="0" err="1">
                <a:solidFill>
                  <a:srgbClr val="000000"/>
                </a:solidFill>
                <a:latin typeface="Clear Sans"/>
                <a:ea typeface="Clear Sans"/>
                <a:cs typeface="Clear Sans"/>
                <a:sym typeface="Clear Sans"/>
              </a:rPr>
              <a:t>menimbulkan</a:t>
            </a:r>
            <a:r>
              <a:rPr lang="en-US" sz="3105" spc="-59" dirty="0">
                <a:solidFill>
                  <a:srgbClr val="000000"/>
                </a:solidFill>
                <a:latin typeface="Clear Sans"/>
                <a:ea typeface="Clear Sans"/>
                <a:cs typeface="Clear Sans"/>
                <a:sym typeface="Clear Sans"/>
              </a:rPr>
              <a:t> kesempatan-kesempatan</a:t>
            </a:r>
          </a:p>
          <a:p>
            <a:pPr algn="l">
              <a:lnSpc>
                <a:spcPts val="4907"/>
              </a:lnSpc>
            </a:pPr>
            <a:r>
              <a:rPr lang="en-US" sz="3105" spc="-59" dirty="0" err="1">
                <a:solidFill>
                  <a:srgbClr val="000000"/>
                </a:solidFill>
                <a:latin typeface="Clear Sans"/>
                <a:ea typeface="Clear Sans"/>
                <a:cs typeface="Clear Sans"/>
                <a:sym typeface="Clear Sans"/>
              </a:rPr>
              <a:t>atau</a:t>
            </a:r>
            <a:r>
              <a:rPr lang="en-US" sz="3105" spc="-59" dirty="0">
                <a:solidFill>
                  <a:srgbClr val="000000"/>
                </a:solidFill>
                <a:latin typeface="Clear Sans"/>
                <a:ea typeface="Clear Sans"/>
                <a:cs typeface="Clear Sans"/>
                <a:sym typeface="Clear Sans"/>
              </a:rPr>
              <a:t> </a:t>
            </a:r>
            <a:r>
              <a:rPr lang="en-US" sz="3105" spc="-59" dirty="0" err="1">
                <a:solidFill>
                  <a:srgbClr val="000000"/>
                </a:solidFill>
                <a:latin typeface="Clear Sans"/>
                <a:ea typeface="Clear Sans"/>
                <a:cs typeface="Clear Sans"/>
                <a:sym typeface="Clear Sans"/>
              </a:rPr>
              <a:t>hambatan-hambatan</a:t>
            </a:r>
            <a:r>
              <a:rPr lang="en-US" sz="3105" spc="-59" dirty="0">
                <a:solidFill>
                  <a:srgbClr val="000000"/>
                </a:solidFill>
                <a:latin typeface="Clear Sans"/>
                <a:ea typeface="Clear Sans"/>
                <a:cs typeface="Clear Sans"/>
                <a:sym typeface="Clear Sans"/>
              </a:rPr>
              <a:t> bagi </a:t>
            </a:r>
            <a:r>
              <a:rPr lang="en-US" sz="3105" spc="-59" dirty="0" err="1">
                <a:solidFill>
                  <a:srgbClr val="000000"/>
                </a:solidFill>
                <a:latin typeface="Clear Sans"/>
                <a:ea typeface="Clear Sans"/>
                <a:cs typeface="Clear Sans"/>
                <a:sym typeface="Clear Sans"/>
              </a:rPr>
              <a:t>pertumbuhan</a:t>
            </a:r>
            <a:endParaRPr lang="en-US" sz="3105" spc="-59" dirty="0">
              <a:solidFill>
                <a:srgbClr val="000000"/>
              </a:solidFill>
              <a:latin typeface="Clear Sans"/>
              <a:ea typeface="Clear Sans"/>
              <a:cs typeface="Clear Sans"/>
              <a:sym typeface="Clear Sans"/>
            </a:endParaRPr>
          </a:p>
          <a:p>
            <a:pPr algn="l">
              <a:lnSpc>
                <a:spcPts val="4907"/>
              </a:lnSpc>
            </a:pPr>
            <a:r>
              <a:rPr lang="en-US" sz="3105" spc="-59" dirty="0" err="1">
                <a:solidFill>
                  <a:srgbClr val="000000"/>
                </a:solidFill>
                <a:latin typeface="Clear Sans"/>
                <a:ea typeface="Clear Sans"/>
                <a:cs typeface="Clear Sans"/>
                <a:sym typeface="Clear Sans"/>
              </a:rPr>
              <a:t>perusahaan</a:t>
            </a:r>
            <a:r>
              <a:rPr lang="en-US" sz="3105" spc="-59" dirty="0">
                <a:solidFill>
                  <a:srgbClr val="000000"/>
                </a:solidFill>
                <a:latin typeface="Clear Sans"/>
                <a:ea typeface="Clear Sans"/>
                <a:cs typeface="Clear Sans"/>
                <a:sym typeface="Clear Sans"/>
              </a:rPr>
              <a:t> tersebut.</a:t>
            </a:r>
          </a:p>
          <a:p>
            <a:pPr algn="l">
              <a:lnSpc>
                <a:spcPts val="4907"/>
              </a:lnSpc>
            </a:pPr>
            <a:endParaRPr lang="en-US" sz="3105" spc="-59" dirty="0">
              <a:solidFill>
                <a:srgbClr val="000000"/>
              </a:solidFill>
              <a:latin typeface="Clear Sans"/>
              <a:ea typeface="Clear Sans"/>
              <a:cs typeface="Clear Sans"/>
              <a:sym typeface="Clear Sans"/>
            </a:endParaRPr>
          </a:p>
          <a:p>
            <a:pPr algn="l">
              <a:lnSpc>
                <a:spcPts val="4907"/>
              </a:lnSpc>
            </a:pPr>
            <a:r>
              <a:rPr lang="en-US" sz="3105" spc="-59" dirty="0">
                <a:solidFill>
                  <a:srgbClr val="000000"/>
                </a:solidFill>
                <a:latin typeface="Clear Sans"/>
                <a:ea typeface="Clear Sans"/>
                <a:cs typeface="Clear Sans"/>
                <a:sym typeface="Clear Sans"/>
              </a:rPr>
              <a:t>Untuk </a:t>
            </a:r>
            <a:r>
              <a:rPr lang="en-US" sz="3105" spc="-59" dirty="0" err="1">
                <a:solidFill>
                  <a:srgbClr val="000000"/>
                </a:solidFill>
                <a:latin typeface="Clear Sans"/>
                <a:ea typeface="Clear Sans"/>
                <a:cs typeface="Clear Sans"/>
                <a:sym typeface="Clear Sans"/>
              </a:rPr>
              <a:t>menghadapi</a:t>
            </a:r>
            <a:r>
              <a:rPr lang="en-US" sz="3105" spc="-59" dirty="0">
                <a:solidFill>
                  <a:srgbClr val="000000"/>
                </a:solidFill>
                <a:latin typeface="Clear Sans"/>
                <a:ea typeface="Clear Sans"/>
                <a:cs typeface="Clear Sans"/>
                <a:sym typeface="Clear Sans"/>
              </a:rPr>
              <a:t> </a:t>
            </a:r>
            <a:r>
              <a:rPr lang="en-US" sz="3105" spc="-59" dirty="0" err="1">
                <a:solidFill>
                  <a:srgbClr val="000000"/>
                </a:solidFill>
                <a:latin typeface="Clear Sans"/>
                <a:ea typeface="Clear Sans"/>
                <a:cs typeface="Clear Sans"/>
                <a:sym typeface="Clear Sans"/>
              </a:rPr>
              <a:t>hambatan</a:t>
            </a:r>
            <a:r>
              <a:rPr lang="en-US" sz="3105" spc="-59" dirty="0">
                <a:solidFill>
                  <a:srgbClr val="000000"/>
                </a:solidFill>
                <a:latin typeface="Clear Sans"/>
                <a:ea typeface="Clear Sans"/>
                <a:cs typeface="Clear Sans"/>
                <a:sym typeface="Clear Sans"/>
              </a:rPr>
              <a:t> maupun </a:t>
            </a:r>
            <a:r>
              <a:rPr lang="en-US" sz="3105" spc="-59" dirty="0" err="1">
                <a:solidFill>
                  <a:srgbClr val="000000"/>
                </a:solidFill>
                <a:latin typeface="Clear Sans"/>
                <a:ea typeface="Clear Sans"/>
                <a:cs typeface="Clear Sans"/>
                <a:sym typeface="Clear Sans"/>
              </a:rPr>
              <a:t>tantangan</a:t>
            </a:r>
            <a:endParaRPr lang="en-US" sz="3105" spc="-59" dirty="0">
              <a:solidFill>
                <a:srgbClr val="000000"/>
              </a:solidFill>
              <a:latin typeface="Clear Sans"/>
              <a:ea typeface="Clear Sans"/>
              <a:cs typeface="Clear Sans"/>
              <a:sym typeface="Clear Sans"/>
            </a:endParaRPr>
          </a:p>
          <a:p>
            <a:pPr algn="l">
              <a:lnSpc>
                <a:spcPts val="4907"/>
              </a:lnSpc>
            </a:pPr>
            <a:r>
              <a:rPr lang="en-US" sz="3105" spc="-59" dirty="0" err="1">
                <a:solidFill>
                  <a:srgbClr val="000000"/>
                </a:solidFill>
                <a:latin typeface="Clear Sans"/>
                <a:ea typeface="Clear Sans"/>
                <a:cs typeface="Clear Sans"/>
                <a:sym typeface="Clear Sans"/>
              </a:rPr>
              <a:t>lingkungan</a:t>
            </a:r>
            <a:r>
              <a:rPr lang="en-US" sz="3105" spc="-59" dirty="0">
                <a:solidFill>
                  <a:srgbClr val="000000"/>
                </a:solidFill>
                <a:latin typeface="Clear Sans"/>
                <a:ea typeface="Clear Sans"/>
                <a:cs typeface="Clear Sans"/>
                <a:sym typeface="Clear Sans"/>
              </a:rPr>
              <a:t> dan </a:t>
            </a:r>
            <a:r>
              <a:rPr lang="en-US" sz="3105" spc="-59" dirty="0" err="1">
                <a:solidFill>
                  <a:srgbClr val="000000"/>
                </a:solidFill>
                <a:latin typeface="Clear Sans"/>
                <a:ea typeface="Clear Sans"/>
                <a:cs typeface="Clear Sans"/>
                <a:sym typeface="Clear Sans"/>
              </a:rPr>
              <a:t>kemampuan</a:t>
            </a:r>
            <a:r>
              <a:rPr lang="en-US" sz="3105" spc="-59" dirty="0">
                <a:solidFill>
                  <a:srgbClr val="000000"/>
                </a:solidFill>
                <a:latin typeface="Clear Sans"/>
                <a:ea typeface="Clear Sans"/>
                <a:cs typeface="Clear Sans"/>
                <a:sym typeface="Clear Sans"/>
              </a:rPr>
              <a:t> </a:t>
            </a:r>
            <a:r>
              <a:rPr lang="en-US" sz="3105" spc="-59" dirty="0" err="1">
                <a:solidFill>
                  <a:srgbClr val="000000"/>
                </a:solidFill>
                <a:latin typeface="Clear Sans"/>
                <a:ea typeface="Clear Sans"/>
                <a:cs typeface="Clear Sans"/>
                <a:sym typeface="Clear Sans"/>
              </a:rPr>
              <a:t>dalam</a:t>
            </a:r>
            <a:r>
              <a:rPr lang="en-US" sz="3105" spc="-59" dirty="0">
                <a:solidFill>
                  <a:srgbClr val="000000"/>
                </a:solidFill>
                <a:latin typeface="Clear Sans"/>
                <a:ea typeface="Clear Sans"/>
                <a:cs typeface="Clear Sans"/>
                <a:sym typeface="Clear Sans"/>
              </a:rPr>
              <a:t> </a:t>
            </a:r>
            <a:r>
              <a:rPr lang="en-US" sz="3105" spc="-59" dirty="0" err="1">
                <a:solidFill>
                  <a:srgbClr val="000000"/>
                </a:solidFill>
                <a:latin typeface="Clear Sans"/>
                <a:ea typeface="Clear Sans"/>
                <a:cs typeface="Clear Sans"/>
                <a:sym typeface="Clear Sans"/>
              </a:rPr>
              <a:t>membuat</a:t>
            </a:r>
            <a:endParaRPr lang="en-US" sz="3105" spc="-59" dirty="0">
              <a:solidFill>
                <a:srgbClr val="000000"/>
              </a:solidFill>
              <a:latin typeface="Clear Sans"/>
              <a:ea typeface="Clear Sans"/>
              <a:cs typeface="Clear Sans"/>
              <a:sym typeface="Clear Sans"/>
            </a:endParaRPr>
          </a:p>
          <a:p>
            <a:pPr algn="l">
              <a:lnSpc>
                <a:spcPts val="4907"/>
              </a:lnSpc>
            </a:pPr>
            <a:r>
              <a:rPr lang="en-US" sz="3105" spc="-59" dirty="0" err="1">
                <a:solidFill>
                  <a:srgbClr val="000000"/>
                </a:solidFill>
                <a:latin typeface="Clear Sans"/>
                <a:ea typeface="Clear Sans"/>
                <a:cs typeface="Clear Sans"/>
                <a:sym typeface="Clear Sans"/>
              </a:rPr>
              <a:t>keputusan</a:t>
            </a:r>
            <a:r>
              <a:rPr lang="en-US" sz="3105" spc="-59" dirty="0">
                <a:solidFill>
                  <a:srgbClr val="000000"/>
                </a:solidFill>
                <a:latin typeface="Clear Sans"/>
                <a:ea typeface="Clear Sans"/>
                <a:cs typeface="Clear Sans"/>
                <a:sym typeface="Clear Sans"/>
              </a:rPr>
              <a:t>, maka pihak manajemen </a:t>
            </a:r>
            <a:r>
              <a:rPr lang="en-US" sz="3105" spc="-59" dirty="0" err="1">
                <a:solidFill>
                  <a:srgbClr val="000000"/>
                </a:solidFill>
                <a:latin typeface="Clear Sans"/>
                <a:ea typeface="Clear Sans"/>
                <a:cs typeface="Clear Sans"/>
                <a:sym typeface="Clear Sans"/>
              </a:rPr>
              <a:t>perusahaan</a:t>
            </a:r>
            <a:endParaRPr lang="en-US" sz="3105" spc="-59" dirty="0">
              <a:solidFill>
                <a:srgbClr val="000000"/>
              </a:solidFill>
              <a:latin typeface="Clear Sans"/>
              <a:ea typeface="Clear Sans"/>
              <a:cs typeface="Clear Sans"/>
              <a:sym typeface="Clear Sans"/>
            </a:endParaRPr>
          </a:p>
          <a:p>
            <a:pPr algn="l">
              <a:lnSpc>
                <a:spcPts val="4907"/>
              </a:lnSpc>
            </a:pPr>
            <a:r>
              <a:rPr lang="en-US" sz="3105" spc="-59" dirty="0" err="1">
                <a:solidFill>
                  <a:srgbClr val="000000"/>
                </a:solidFill>
                <a:latin typeface="Clear Sans"/>
                <a:ea typeface="Clear Sans"/>
                <a:cs typeface="Clear Sans"/>
                <a:sym typeface="Clear Sans"/>
              </a:rPr>
              <a:t>memerlukan</a:t>
            </a:r>
            <a:r>
              <a:rPr lang="en-US" sz="3105" spc="-59" dirty="0">
                <a:solidFill>
                  <a:srgbClr val="000000"/>
                </a:solidFill>
                <a:latin typeface="Clear Sans"/>
                <a:ea typeface="Clear Sans"/>
                <a:cs typeface="Clear Sans"/>
                <a:sym typeface="Clear Sans"/>
              </a:rPr>
              <a:t> strategi yang tepat agar </a:t>
            </a:r>
            <a:r>
              <a:rPr lang="en-US" sz="3105" spc="-59" dirty="0" err="1">
                <a:solidFill>
                  <a:srgbClr val="000000"/>
                </a:solidFill>
                <a:latin typeface="Clear Sans"/>
                <a:ea typeface="Clear Sans"/>
                <a:cs typeface="Clear Sans"/>
                <a:sym typeface="Clear Sans"/>
              </a:rPr>
              <a:t>tujuan</a:t>
            </a:r>
            <a:endParaRPr lang="en-US" sz="3105" spc="-59" dirty="0">
              <a:solidFill>
                <a:srgbClr val="000000"/>
              </a:solidFill>
              <a:latin typeface="Clear Sans"/>
              <a:ea typeface="Clear Sans"/>
              <a:cs typeface="Clear Sans"/>
              <a:sym typeface="Clear Sans"/>
            </a:endParaRPr>
          </a:p>
          <a:p>
            <a:pPr marL="0" lvl="0" indent="0" algn="l">
              <a:lnSpc>
                <a:spcPts val="4907"/>
              </a:lnSpc>
            </a:pPr>
            <a:r>
              <a:rPr lang="en-US" sz="3105" spc="-59" dirty="0" err="1">
                <a:solidFill>
                  <a:srgbClr val="000000"/>
                </a:solidFill>
                <a:latin typeface="Clear Sans"/>
                <a:ea typeface="Clear Sans"/>
                <a:cs typeface="Clear Sans"/>
                <a:sym typeface="Clear Sans"/>
              </a:rPr>
              <a:t>perusahaaan</a:t>
            </a:r>
            <a:r>
              <a:rPr lang="en-US" sz="3105" spc="-59" dirty="0">
                <a:solidFill>
                  <a:srgbClr val="000000"/>
                </a:solidFill>
                <a:latin typeface="Clear Sans"/>
                <a:ea typeface="Clear Sans"/>
                <a:cs typeface="Clear Sans"/>
                <a:sym typeface="Clear Sans"/>
              </a:rPr>
              <a:t> dapat </a:t>
            </a:r>
            <a:r>
              <a:rPr lang="en-US" sz="3105" spc="-59" dirty="0" err="1">
                <a:solidFill>
                  <a:srgbClr val="000000"/>
                </a:solidFill>
                <a:latin typeface="Clear Sans"/>
                <a:ea typeface="Clear Sans"/>
                <a:cs typeface="Clear Sans"/>
                <a:sym typeface="Clear Sans"/>
              </a:rPr>
              <a:t>tercapai</a:t>
            </a:r>
            <a:r>
              <a:rPr lang="en-US" sz="3105" spc="-59" dirty="0">
                <a:solidFill>
                  <a:srgbClr val="000000"/>
                </a:solidFill>
                <a:latin typeface="Clear Sans"/>
                <a:ea typeface="Clear Sans"/>
                <a:cs typeface="Clear Sans"/>
                <a:sym typeface="Clear Sans"/>
              </a:rPr>
              <a:t> </a:t>
            </a:r>
            <a:r>
              <a:rPr lang="en-US" sz="3105" spc="-59" dirty="0" err="1">
                <a:solidFill>
                  <a:srgbClr val="000000"/>
                </a:solidFill>
                <a:latin typeface="Clear Sans"/>
                <a:ea typeface="Clear Sans"/>
                <a:cs typeface="Clear Sans"/>
                <a:sym typeface="Clear Sans"/>
              </a:rPr>
              <a:t>secara</a:t>
            </a:r>
            <a:r>
              <a:rPr lang="en-US" sz="3105" spc="-59" dirty="0">
                <a:solidFill>
                  <a:srgbClr val="000000"/>
                </a:solidFill>
                <a:latin typeface="Clear Sans"/>
                <a:ea typeface="Clear Sans"/>
                <a:cs typeface="Clear Sans"/>
                <a:sym typeface="Clear Sans"/>
              </a:rPr>
              <a:t> optimal.</a:t>
            </a:r>
          </a:p>
        </p:txBody>
      </p:sp>
      <p:grpSp>
        <p:nvGrpSpPr>
          <p:cNvPr id="19" name="Group 19"/>
          <p:cNvGrpSpPr/>
          <p:nvPr/>
        </p:nvGrpSpPr>
        <p:grpSpPr>
          <a:xfrm rot="-5400000">
            <a:off x="7518976" y="8627532"/>
            <a:ext cx="1084133" cy="1261537"/>
            <a:chOff x="0" y="0"/>
            <a:chExt cx="698500" cy="812800"/>
          </a:xfrm>
        </p:grpSpPr>
        <p:sp>
          <p:nvSpPr>
            <p:cNvPr id="20" name="Freeform 20"/>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FFB613">
                      <a:alpha val="100000"/>
                    </a:srgbClr>
                  </a:gs>
                  <a:gs pos="100000">
                    <a:srgbClr val="FFE42F">
                      <a:alpha val="100000"/>
                    </a:srgbClr>
                  </a:gs>
                </a:gsLst>
                <a:lin ang="5400000"/>
              </a:gradFill>
              <a:prstDash val="solid"/>
              <a:miter/>
            </a:ln>
          </p:spPr>
        </p:sp>
        <p:sp>
          <p:nvSpPr>
            <p:cNvPr id="21" name="TextBox 21"/>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rot="-5400000">
            <a:off x="7697306" y="8835043"/>
            <a:ext cx="727472" cy="846513"/>
            <a:chOff x="0" y="0"/>
            <a:chExt cx="698500" cy="812800"/>
          </a:xfrm>
        </p:grpSpPr>
        <p:sp>
          <p:nvSpPr>
            <p:cNvPr id="23" name="Freeform 23"/>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FFB613">
                    <a:alpha val="100000"/>
                  </a:srgbClr>
                </a:gs>
                <a:gs pos="100000">
                  <a:srgbClr val="FFE42F">
                    <a:alpha val="100000"/>
                  </a:srgbClr>
                </a:gs>
              </a:gsLst>
              <a:lin ang="5400000"/>
            </a:gradFill>
            <a:ln cap="sq">
              <a:noFill/>
              <a:prstDash val="solid"/>
              <a:miter/>
            </a:ln>
          </p:spPr>
        </p:sp>
        <p:sp>
          <p:nvSpPr>
            <p:cNvPr id="24" name="TextBox 24"/>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rot="-5400000">
            <a:off x="1252837" y="635410"/>
            <a:ext cx="1084133" cy="1261537"/>
            <a:chOff x="0" y="0"/>
            <a:chExt cx="698500" cy="812800"/>
          </a:xfrm>
        </p:grpSpPr>
        <p:sp>
          <p:nvSpPr>
            <p:cNvPr id="26" name="Freeform 26"/>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FFB613">
                      <a:alpha val="100000"/>
                    </a:srgbClr>
                  </a:gs>
                  <a:gs pos="100000">
                    <a:srgbClr val="FFE42F">
                      <a:alpha val="100000"/>
                    </a:srgbClr>
                  </a:gs>
                </a:gsLst>
                <a:lin ang="5400000"/>
              </a:gradFill>
              <a:prstDash val="solid"/>
              <a:miter/>
            </a:ln>
          </p:spPr>
        </p:sp>
        <p:sp>
          <p:nvSpPr>
            <p:cNvPr id="27" name="TextBox 27"/>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28" name="Group 28"/>
          <p:cNvGrpSpPr/>
          <p:nvPr/>
        </p:nvGrpSpPr>
        <p:grpSpPr>
          <a:xfrm rot="-5400000">
            <a:off x="1431168" y="842922"/>
            <a:ext cx="727472" cy="846513"/>
            <a:chOff x="0" y="0"/>
            <a:chExt cx="698500" cy="812800"/>
          </a:xfrm>
        </p:grpSpPr>
        <p:sp>
          <p:nvSpPr>
            <p:cNvPr id="29" name="Freeform 29"/>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FFB613">
                    <a:alpha val="100000"/>
                  </a:srgbClr>
                </a:gs>
                <a:gs pos="100000">
                  <a:srgbClr val="FFE42F">
                    <a:alpha val="100000"/>
                  </a:srgbClr>
                </a:gs>
              </a:gsLst>
              <a:lin ang="5400000"/>
            </a:gradFill>
            <a:ln cap="sq">
              <a:noFill/>
              <a:prstDash val="solid"/>
              <a:miter/>
            </a:ln>
          </p:spPr>
        </p:sp>
        <p:sp>
          <p:nvSpPr>
            <p:cNvPr id="30" name="TextBox 30"/>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1088874" y="0"/>
            <a:ext cx="10232874" cy="1251040"/>
            <a:chOff x="0" y="0"/>
            <a:chExt cx="4986220" cy="609600"/>
          </a:xfrm>
        </p:grpSpPr>
        <p:sp>
          <p:nvSpPr>
            <p:cNvPr id="3" name="Freeform 3"/>
            <p:cNvSpPr/>
            <p:nvPr/>
          </p:nvSpPr>
          <p:spPr>
            <a:xfrm>
              <a:off x="1471" y="0"/>
              <a:ext cx="4983279" cy="609600"/>
            </a:xfrm>
            <a:custGeom>
              <a:avLst/>
              <a:gdLst/>
              <a:ahLst/>
              <a:cxnLst/>
              <a:rect l="l" t="t" r="r" b="b"/>
              <a:pathLst>
                <a:path w="4983279" h="609600">
                  <a:moveTo>
                    <a:pt x="4775496" y="0"/>
                  </a:moveTo>
                  <a:lnTo>
                    <a:pt x="4582" y="0"/>
                  </a:lnTo>
                  <a:cubicBezTo>
                    <a:pt x="3179" y="0"/>
                    <a:pt x="1863" y="674"/>
                    <a:pt x="1043" y="1812"/>
                  </a:cubicBezTo>
                  <a:cubicBezTo>
                    <a:pt x="223" y="2949"/>
                    <a:pt x="0" y="4412"/>
                    <a:pt x="443" y="5742"/>
                  </a:cubicBezTo>
                  <a:lnTo>
                    <a:pt x="199815" y="603858"/>
                  </a:lnTo>
                  <a:cubicBezTo>
                    <a:pt x="200958" y="607287"/>
                    <a:pt x="204167" y="609600"/>
                    <a:pt x="207782" y="609600"/>
                  </a:cubicBezTo>
                  <a:lnTo>
                    <a:pt x="4978696" y="609600"/>
                  </a:lnTo>
                  <a:cubicBezTo>
                    <a:pt x="4980099" y="609600"/>
                    <a:pt x="4981416" y="608926"/>
                    <a:pt x="4982236" y="607788"/>
                  </a:cubicBezTo>
                  <a:cubicBezTo>
                    <a:pt x="4983055" y="606651"/>
                    <a:pt x="4983279" y="605188"/>
                    <a:pt x="4982835" y="603858"/>
                  </a:cubicBezTo>
                  <a:lnTo>
                    <a:pt x="4783463" y="5742"/>
                  </a:lnTo>
                  <a:cubicBezTo>
                    <a:pt x="4782320" y="2313"/>
                    <a:pt x="4779111" y="0"/>
                    <a:pt x="4775496"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 name="TextBox 4"/>
            <p:cNvSpPr txBox="1"/>
            <p:nvPr/>
          </p:nvSpPr>
          <p:spPr>
            <a:xfrm>
              <a:off x="101600" y="-38100"/>
              <a:ext cx="4783020" cy="6477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5400000" flipH="1">
            <a:off x="11711556" y="473809"/>
            <a:ext cx="7735657" cy="6788039"/>
          </a:xfrm>
          <a:custGeom>
            <a:avLst/>
            <a:gdLst/>
            <a:ahLst/>
            <a:cxnLst/>
            <a:rect l="l" t="t" r="r" b="b"/>
            <a:pathLst>
              <a:path w="7735657" h="6788039">
                <a:moveTo>
                  <a:pt x="7735658" y="0"/>
                </a:moveTo>
                <a:lnTo>
                  <a:pt x="0" y="0"/>
                </a:lnTo>
                <a:lnTo>
                  <a:pt x="0" y="6788039"/>
                </a:lnTo>
                <a:lnTo>
                  <a:pt x="7735658" y="6788039"/>
                </a:lnTo>
                <a:lnTo>
                  <a:pt x="7735658" y="0"/>
                </a:lnTo>
                <a:close/>
              </a:path>
            </a:pathLst>
          </a:custGeom>
          <a:blipFill>
            <a:blip r:embed="rId2"/>
            <a:stretch>
              <a:fillRect/>
            </a:stretch>
          </a:blipFill>
        </p:spPr>
      </p:sp>
      <p:sp>
        <p:nvSpPr>
          <p:cNvPr id="6" name="Freeform 6"/>
          <p:cNvSpPr/>
          <p:nvPr/>
        </p:nvSpPr>
        <p:spPr>
          <a:xfrm rot="-5400000">
            <a:off x="12212232" y="3957676"/>
            <a:ext cx="8166999" cy="7421760"/>
          </a:xfrm>
          <a:custGeom>
            <a:avLst/>
            <a:gdLst/>
            <a:ahLst/>
            <a:cxnLst/>
            <a:rect l="l" t="t" r="r" b="b"/>
            <a:pathLst>
              <a:path w="8166999" h="7421760">
                <a:moveTo>
                  <a:pt x="0" y="0"/>
                </a:moveTo>
                <a:lnTo>
                  <a:pt x="8166998" y="0"/>
                </a:lnTo>
                <a:lnTo>
                  <a:pt x="8166998" y="7421760"/>
                </a:lnTo>
                <a:lnTo>
                  <a:pt x="0" y="7421760"/>
                </a:lnTo>
                <a:lnTo>
                  <a:pt x="0" y="0"/>
                </a:lnTo>
                <a:close/>
              </a:path>
            </a:pathLst>
          </a:custGeom>
          <a:blipFill>
            <a:blip r:embed="rId3"/>
            <a:stretch>
              <a:fillRect/>
            </a:stretch>
          </a:blipFill>
        </p:spPr>
      </p:sp>
      <p:grpSp>
        <p:nvGrpSpPr>
          <p:cNvPr id="7" name="Group 7"/>
          <p:cNvGrpSpPr/>
          <p:nvPr/>
        </p:nvGrpSpPr>
        <p:grpSpPr>
          <a:xfrm>
            <a:off x="13042425" y="3585056"/>
            <a:ext cx="6737837" cy="7840392"/>
            <a:chOff x="0" y="0"/>
            <a:chExt cx="698500" cy="812800"/>
          </a:xfrm>
        </p:grpSpPr>
        <p:sp>
          <p:nvSpPr>
            <p:cNvPr id="8" name="Freeform 8"/>
            <p:cNvSpPr/>
            <p:nvPr/>
          </p:nvSpPr>
          <p:spPr>
            <a:xfrm>
              <a:off x="0" y="7964"/>
              <a:ext cx="698500" cy="796872"/>
            </a:xfrm>
            <a:custGeom>
              <a:avLst/>
              <a:gdLst/>
              <a:ahLst/>
              <a:cxnLst/>
              <a:rect l="l" t="t" r="r" b="b"/>
              <a:pathLst>
                <a:path w="698500" h="796872">
                  <a:moveTo>
                    <a:pt x="385097" y="12892"/>
                  </a:moveTo>
                  <a:lnTo>
                    <a:pt x="662653" y="174380"/>
                  </a:lnTo>
                  <a:cubicBezTo>
                    <a:pt x="684847" y="187292"/>
                    <a:pt x="698500" y="211032"/>
                    <a:pt x="698500" y="236708"/>
                  </a:cubicBezTo>
                  <a:lnTo>
                    <a:pt x="698500" y="560163"/>
                  </a:lnTo>
                  <a:cubicBezTo>
                    <a:pt x="698500" y="585840"/>
                    <a:pt x="684847" y="609580"/>
                    <a:pt x="662653" y="622492"/>
                  </a:cubicBezTo>
                  <a:lnTo>
                    <a:pt x="385097" y="783980"/>
                  </a:lnTo>
                  <a:cubicBezTo>
                    <a:pt x="362938" y="796872"/>
                    <a:pt x="335562" y="796872"/>
                    <a:pt x="313403" y="783980"/>
                  </a:cubicBezTo>
                  <a:lnTo>
                    <a:pt x="35847" y="622492"/>
                  </a:lnTo>
                  <a:cubicBezTo>
                    <a:pt x="13653" y="609580"/>
                    <a:pt x="0" y="585840"/>
                    <a:pt x="0" y="560163"/>
                  </a:cubicBezTo>
                  <a:lnTo>
                    <a:pt x="0" y="236708"/>
                  </a:lnTo>
                  <a:cubicBezTo>
                    <a:pt x="0" y="211032"/>
                    <a:pt x="13653" y="187292"/>
                    <a:pt x="35847" y="174380"/>
                  </a:cubicBezTo>
                  <a:lnTo>
                    <a:pt x="313403" y="12892"/>
                  </a:lnTo>
                  <a:cubicBezTo>
                    <a:pt x="335562" y="0"/>
                    <a:pt x="362938" y="0"/>
                    <a:pt x="385097" y="12892"/>
                  </a:cubicBezTo>
                  <a:close/>
                </a:path>
              </a:pathLst>
            </a:custGeom>
            <a:gradFill rotWithShape="1">
              <a:gsLst>
                <a:gs pos="0">
                  <a:srgbClr val="3183ED">
                    <a:alpha val="100000"/>
                  </a:srgbClr>
                </a:gs>
                <a:gs pos="100000">
                  <a:srgbClr val="56CCF2">
                    <a:alpha val="100000"/>
                  </a:srgbClr>
                </a:gs>
              </a:gsLst>
              <a:lin ang="5400000"/>
            </a:gradFill>
            <a:ln w="12700">
              <a:solidFill>
                <a:srgbClr val="000000"/>
              </a:solidFill>
            </a:ln>
          </p:spPr>
        </p:sp>
      </p:grpSp>
      <p:grpSp>
        <p:nvGrpSpPr>
          <p:cNvPr id="9" name="Group 9"/>
          <p:cNvGrpSpPr/>
          <p:nvPr/>
        </p:nvGrpSpPr>
        <p:grpSpPr>
          <a:xfrm>
            <a:off x="13404274" y="4006117"/>
            <a:ext cx="6014139" cy="6998271"/>
            <a:chOff x="0" y="0"/>
            <a:chExt cx="698500" cy="812800"/>
          </a:xfrm>
        </p:grpSpPr>
        <p:sp>
          <p:nvSpPr>
            <p:cNvPr id="10" name="Freeform 10"/>
            <p:cNvSpPr/>
            <p:nvPr/>
          </p:nvSpPr>
          <p:spPr>
            <a:xfrm>
              <a:off x="0" y="8922"/>
              <a:ext cx="698500" cy="794956"/>
            </a:xfrm>
            <a:custGeom>
              <a:avLst/>
              <a:gdLst/>
              <a:ahLst/>
              <a:cxnLst/>
              <a:rect l="l" t="t" r="r" b="b"/>
              <a:pathLst>
                <a:path w="698500" h="794956">
                  <a:moveTo>
                    <a:pt x="389410" y="14444"/>
                  </a:moveTo>
                  <a:lnTo>
                    <a:pt x="658340" y="170912"/>
                  </a:lnTo>
                  <a:cubicBezTo>
                    <a:pt x="683204" y="185378"/>
                    <a:pt x="698500" y="211975"/>
                    <a:pt x="698500" y="240741"/>
                  </a:cubicBezTo>
                  <a:lnTo>
                    <a:pt x="698500" y="554215"/>
                  </a:lnTo>
                  <a:cubicBezTo>
                    <a:pt x="698500" y="582981"/>
                    <a:pt x="683204" y="609578"/>
                    <a:pt x="658340" y="624044"/>
                  </a:cubicBezTo>
                  <a:lnTo>
                    <a:pt x="389410" y="780512"/>
                  </a:lnTo>
                  <a:cubicBezTo>
                    <a:pt x="364585" y="794956"/>
                    <a:pt x="333915" y="794956"/>
                    <a:pt x="309090" y="780512"/>
                  </a:cubicBezTo>
                  <a:lnTo>
                    <a:pt x="40160" y="624044"/>
                  </a:lnTo>
                  <a:cubicBezTo>
                    <a:pt x="15296" y="609578"/>
                    <a:pt x="0" y="582981"/>
                    <a:pt x="0" y="554215"/>
                  </a:cubicBezTo>
                  <a:lnTo>
                    <a:pt x="0" y="240741"/>
                  </a:lnTo>
                  <a:cubicBezTo>
                    <a:pt x="0" y="211975"/>
                    <a:pt x="15296" y="185378"/>
                    <a:pt x="40160" y="170912"/>
                  </a:cubicBezTo>
                  <a:lnTo>
                    <a:pt x="309090" y="14444"/>
                  </a:lnTo>
                  <a:cubicBezTo>
                    <a:pt x="333915" y="0"/>
                    <a:pt x="364585" y="0"/>
                    <a:pt x="389410" y="14444"/>
                  </a:cubicBezTo>
                  <a:close/>
                </a:path>
              </a:pathLst>
            </a:custGeom>
            <a:blipFill>
              <a:blip r:embed="rId4"/>
              <a:stretch>
                <a:fillRect l="-46714" t="-1591" r="-26639" b="-1591"/>
              </a:stretch>
            </a:blipFill>
          </p:spPr>
        </p:sp>
      </p:grpSp>
      <p:sp>
        <p:nvSpPr>
          <p:cNvPr id="11" name="Freeform 11"/>
          <p:cNvSpPr/>
          <p:nvPr/>
        </p:nvSpPr>
        <p:spPr>
          <a:xfrm rot="-5400000">
            <a:off x="10959448" y="-40142"/>
            <a:ext cx="5024185" cy="4565728"/>
          </a:xfrm>
          <a:custGeom>
            <a:avLst/>
            <a:gdLst/>
            <a:ahLst/>
            <a:cxnLst/>
            <a:rect l="l" t="t" r="r" b="b"/>
            <a:pathLst>
              <a:path w="5024185" h="4565728">
                <a:moveTo>
                  <a:pt x="0" y="0"/>
                </a:moveTo>
                <a:lnTo>
                  <a:pt x="5024185" y="0"/>
                </a:lnTo>
                <a:lnTo>
                  <a:pt x="5024185" y="4565728"/>
                </a:lnTo>
                <a:lnTo>
                  <a:pt x="0" y="4565728"/>
                </a:lnTo>
                <a:lnTo>
                  <a:pt x="0" y="0"/>
                </a:lnTo>
                <a:close/>
              </a:path>
            </a:pathLst>
          </a:custGeom>
          <a:blipFill>
            <a:blip r:embed="rId3">
              <a:alphaModFix amt="42000"/>
            </a:blip>
            <a:stretch>
              <a:fillRect/>
            </a:stretch>
          </a:blipFill>
        </p:spPr>
      </p:sp>
      <p:grpSp>
        <p:nvGrpSpPr>
          <p:cNvPr id="12" name="Group 12"/>
          <p:cNvGrpSpPr/>
          <p:nvPr/>
        </p:nvGrpSpPr>
        <p:grpSpPr>
          <a:xfrm>
            <a:off x="11390175" y="135558"/>
            <a:ext cx="3854195" cy="4484882"/>
            <a:chOff x="0" y="0"/>
            <a:chExt cx="698500" cy="812800"/>
          </a:xfrm>
        </p:grpSpPr>
        <p:sp>
          <p:nvSpPr>
            <p:cNvPr id="13" name="Freeform 13"/>
            <p:cNvSpPr/>
            <p:nvPr/>
          </p:nvSpPr>
          <p:spPr>
            <a:xfrm>
              <a:off x="0" y="6298"/>
              <a:ext cx="698500" cy="800204"/>
            </a:xfrm>
            <a:custGeom>
              <a:avLst/>
              <a:gdLst/>
              <a:ahLst/>
              <a:cxnLst/>
              <a:rect l="l" t="t" r="r" b="b"/>
              <a:pathLst>
                <a:path w="698500" h="800204">
                  <a:moveTo>
                    <a:pt x="377599" y="10196"/>
                  </a:moveTo>
                  <a:lnTo>
                    <a:pt x="670151" y="180408"/>
                  </a:lnTo>
                  <a:cubicBezTo>
                    <a:pt x="687702" y="190620"/>
                    <a:pt x="698500" y="209394"/>
                    <a:pt x="698500" y="229700"/>
                  </a:cubicBezTo>
                  <a:lnTo>
                    <a:pt x="698500" y="570504"/>
                  </a:lnTo>
                  <a:cubicBezTo>
                    <a:pt x="698500" y="590810"/>
                    <a:pt x="687702" y="609584"/>
                    <a:pt x="670151" y="619796"/>
                  </a:cubicBezTo>
                  <a:lnTo>
                    <a:pt x="377599" y="790008"/>
                  </a:lnTo>
                  <a:cubicBezTo>
                    <a:pt x="360075" y="800204"/>
                    <a:pt x="338425" y="800204"/>
                    <a:pt x="320901" y="790008"/>
                  </a:cubicBezTo>
                  <a:lnTo>
                    <a:pt x="28349" y="619796"/>
                  </a:lnTo>
                  <a:cubicBezTo>
                    <a:pt x="10798" y="609584"/>
                    <a:pt x="0" y="590810"/>
                    <a:pt x="0" y="570504"/>
                  </a:cubicBezTo>
                  <a:lnTo>
                    <a:pt x="0" y="229700"/>
                  </a:lnTo>
                  <a:cubicBezTo>
                    <a:pt x="0" y="209394"/>
                    <a:pt x="10798" y="190620"/>
                    <a:pt x="28349" y="180408"/>
                  </a:cubicBezTo>
                  <a:lnTo>
                    <a:pt x="320901" y="10196"/>
                  </a:lnTo>
                  <a:cubicBezTo>
                    <a:pt x="338425" y="0"/>
                    <a:pt x="360075" y="0"/>
                    <a:pt x="377599" y="10196"/>
                  </a:cubicBezTo>
                  <a:close/>
                </a:path>
              </a:pathLst>
            </a:custGeom>
            <a:gradFill rotWithShape="1">
              <a:gsLst>
                <a:gs pos="0">
                  <a:srgbClr val="FFB613">
                    <a:alpha val="100000"/>
                  </a:srgbClr>
                </a:gs>
                <a:gs pos="100000">
                  <a:srgbClr val="FFE42F">
                    <a:alpha val="100000"/>
                  </a:srgbClr>
                </a:gs>
              </a:gsLst>
              <a:lin ang="5400000"/>
            </a:gradFill>
            <a:ln w="12700">
              <a:solidFill>
                <a:srgbClr val="000000"/>
              </a:solidFill>
            </a:ln>
          </p:spPr>
        </p:sp>
      </p:grpSp>
      <p:grpSp>
        <p:nvGrpSpPr>
          <p:cNvPr id="14" name="Group 14"/>
          <p:cNvGrpSpPr/>
          <p:nvPr/>
        </p:nvGrpSpPr>
        <p:grpSpPr>
          <a:xfrm>
            <a:off x="11682322" y="489874"/>
            <a:ext cx="3246771" cy="3778060"/>
            <a:chOff x="0" y="0"/>
            <a:chExt cx="698500" cy="812800"/>
          </a:xfrm>
        </p:grpSpPr>
        <p:sp>
          <p:nvSpPr>
            <p:cNvPr id="15" name="Freeform 15"/>
            <p:cNvSpPr/>
            <p:nvPr/>
          </p:nvSpPr>
          <p:spPr>
            <a:xfrm>
              <a:off x="0" y="4328"/>
              <a:ext cx="698500" cy="804143"/>
            </a:xfrm>
            <a:custGeom>
              <a:avLst/>
              <a:gdLst/>
              <a:ahLst/>
              <a:cxnLst/>
              <a:rect l="l" t="t" r="r" b="b"/>
              <a:pathLst>
                <a:path w="698500" h="804143">
                  <a:moveTo>
                    <a:pt x="368733" y="7008"/>
                  </a:moveTo>
                  <a:lnTo>
                    <a:pt x="679017" y="187536"/>
                  </a:lnTo>
                  <a:cubicBezTo>
                    <a:pt x="691079" y="194554"/>
                    <a:pt x="698500" y="207457"/>
                    <a:pt x="698500" y="221413"/>
                  </a:cubicBezTo>
                  <a:lnTo>
                    <a:pt x="698500" y="582731"/>
                  </a:lnTo>
                  <a:cubicBezTo>
                    <a:pt x="698500" y="596687"/>
                    <a:pt x="691079" y="609590"/>
                    <a:pt x="679017" y="616608"/>
                  </a:cubicBezTo>
                  <a:lnTo>
                    <a:pt x="368733" y="797136"/>
                  </a:lnTo>
                  <a:cubicBezTo>
                    <a:pt x="356689" y="804144"/>
                    <a:pt x="341811" y="804144"/>
                    <a:pt x="329767" y="797136"/>
                  </a:cubicBezTo>
                  <a:lnTo>
                    <a:pt x="19483" y="616608"/>
                  </a:lnTo>
                  <a:cubicBezTo>
                    <a:pt x="7421" y="609590"/>
                    <a:pt x="0" y="596687"/>
                    <a:pt x="0" y="582731"/>
                  </a:cubicBezTo>
                  <a:lnTo>
                    <a:pt x="0" y="221413"/>
                  </a:lnTo>
                  <a:cubicBezTo>
                    <a:pt x="0" y="207457"/>
                    <a:pt x="7421" y="194554"/>
                    <a:pt x="19483" y="187536"/>
                  </a:cubicBezTo>
                  <a:lnTo>
                    <a:pt x="329767" y="7008"/>
                  </a:lnTo>
                  <a:cubicBezTo>
                    <a:pt x="341811" y="0"/>
                    <a:pt x="356689" y="0"/>
                    <a:pt x="368733" y="7008"/>
                  </a:cubicBezTo>
                  <a:close/>
                </a:path>
              </a:pathLst>
            </a:custGeom>
            <a:blipFill>
              <a:blip r:embed="rId5"/>
              <a:stretch>
                <a:fillRect l="-94590" t="-759" r="-19904" b="-3332"/>
              </a:stretch>
            </a:blipFill>
          </p:spPr>
        </p:sp>
      </p:grpSp>
      <p:sp>
        <p:nvSpPr>
          <p:cNvPr id="16" name="TextBox 16"/>
          <p:cNvSpPr txBox="1"/>
          <p:nvPr/>
        </p:nvSpPr>
        <p:spPr>
          <a:xfrm>
            <a:off x="226682" y="1674084"/>
            <a:ext cx="12358169" cy="8239117"/>
          </a:xfrm>
          <a:prstGeom prst="rect">
            <a:avLst/>
          </a:prstGeom>
        </p:spPr>
        <p:txBody>
          <a:bodyPr lIns="0" tIns="0" rIns="0" bIns="0" rtlCol="0" anchor="t">
            <a:spAutoFit/>
          </a:bodyPr>
          <a:lstStyle/>
          <a:p>
            <a:pPr algn="l">
              <a:lnSpc>
                <a:spcPts val="6581"/>
              </a:lnSpc>
            </a:pPr>
            <a:r>
              <a:rPr lang="en-US" sz="4165" spc="-41">
                <a:solidFill>
                  <a:srgbClr val="000000"/>
                </a:solidFill>
                <a:latin typeface="Clear Sans"/>
                <a:ea typeface="Clear Sans"/>
                <a:cs typeface="Clear Sans"/>
                <a:sym typeface="Clear Sans"/>
              </a:rPr>
              <a:t>Menurut Glueck (1998:6), strategi adalah</a:t>
            </a:r>
          </a:p>
          <a:p>
            <a:pPr algn="l">
              <a:lnSpc>
                <a:spcPts val="6581"/>
              </a:lnSpc>
            </a:pPr>
            <a:r>
              <a:rPr lang="en-US" sz="4165" spc="-41">
                <a:solidFill>
                  <a:srgbClr val="000000"/>
                </a:solidFill>
                <a:latin typeface="Clear Sans"/>
                <a:ea typeface="Clear Sans"/>
                <a:cs typeface="Clear Sans"/>
                <a:sym typeface="Clear Sans"/>
              </a:rPr>
              <a:t>satu-kesatuan rencana yang komprehensif</a:t>
            </a:r>
          </a:p>
          <a:p>
            <a:pPr algn="l">
              <a:lnSpc>
                <a:spcPts val="6581"/>
              </a:lnSpc>
            </a:pPr>
            <a:r>
              <a:rPr lang="en-US" sz="4165" spc="-41">
                <a:solidFill>
                  <a:srgbClr val="000000"/>
                </a:solidFill>
                <a:latin typeface="Clear Sans"/>
                <a:ea typeface="Clear Sans"/>
                <a:cs typeface="Clear Sans"/>
                <a:sym typeface="Clear Sans"/>
              </a:rPr>
              <a:t>dan terpadu yang menghubungkan kekuatan</a:t>
            </a:r>
          </a:p>
          <a:p>
            <a:pPr algn="l">
              <a:lnSpc>
                <a:spcPts val="6581"/>
              </a:lnSpc>
            </a:pPr>
            <a:r>
              <a:rPr lang="en-US" sz="4165" spc="-41">
                <a:solidFill>
                  <a:srgbClr val="000000"/>
                </a:solidFill>
                <a:latin typeface="Clear Sans"/>
                <a:ea typeface="Clear Sans"/>
                <a:cs typeface="Clear Sans"/>
                <a:sym typeface="Clear Sans"/>
              </a:rPr>
              <a:t>strategi organisasi dengan lingkungan yang</a:t>
            </a:r>
          </a:p>
          <a:p>
            <a:pPr algn="l">
              <a:lnSpc>
                <a:spcPts val="6581"/>
              </a:lnSpc>
            </a:pPr>
            <a:r>
              <a:rPr lang="en-US" sz="4165" spc="-41">
                <a:solidFill>
                  <a:srgbClr val="000000"/>
                </a:solidFill>
                <a:latin typeface="Clear Sans"/>
                <a:ea typeface="Clear Sans"/>
                <a:cs typeface="Clear Sans"/>
                <a:sym typeface="Clear Sans"/>
              </a:rPr>
              <a:t>dihadapinya, kesemuanya menjamin agar</a:t>
            </a:r>
          </a:p>
          <a:p>
            <a:pPr algn="l">
              <a:lnSpc>
                <a:spcPts val="6581"/>
              </a:lnSpc>
            </a:pPr>
            <a:r>
              <a:rPr lang="en-US" sz="4165" spc="-41">
                <a:solidFill>
                  <a:srgbClr val="000000"/>
                </a:solidFill>
                <a:latin typeface="Clear Sans"/>
                <a:ea typeface="Clear Sans"/>
                <a:cs typeface="Clear Sans"/>
                <a:sym typeface="Clear Sans"/>
              </a:rPr>
              <a:t>tujuan organisasi tercapai.</a:t>
            </a:r>
          </a:p>
          <a:p>
            <a:pPr algn="l">
              <a:lnSpc>
                <a:spcPts val="6581"/>
              </a:lnSpc>
            </a:pPr>
            <a:endParaRPr lang="en-US" sz="4165" spc="-41">
              <a:solidFill>
                <a:srgbClr val="000000"/>
              </a:solidFill>
              <a:latin typeface="Clear Sans"/>
              <a:ea typeface="Clear Sans"/>
              <a:cs typeface="Clear Sans"/>
              <a:sym typeface="Clear Sans"/>
            </a:endParaRPr>
          </a:p>
          <a:p>
            <a:pPr algn="l">
              <a:lnSpc>
                <a:spcPts val="6581"/>
              </a:lnSpc>
            </a:pPr>
            <a:r>
              <a:rPr lang="en-US" sz="4165" spc="-41">
                <a:solidFill>
                  <a:srgbClr val="000000"/>
                </a:solidFill>
                <a:latin typeface="Clear Sans"/>
                <a:ea typeface="Clear Sans"/>
                <a:cs typeface="Clear Sans"/>
                <a:sym typeface="Clear Sans"/>
              </a:rPr>
              <a:t>Menurut Robson (1997:5) strategi merupakan</a:t>
            </a:r>
          </a:p>
          <a:p>
            <a:pPr algn="l">
              <a:lnSpc>
                <a:spcPts val="6581"/>
              </a:lnSpc>
            </a:pPr>
            <a:r>
              <a:rPr lang="en-US" sz="4165" spc="-41">
                <a:solidFill>
                  <a:srgbClr val="000000"/>
                </a:solidFill>
                <a:latin typeface="Clear Sans"/>
                <a:ea typeface="Clear Sans"/>
                <a:cs typeface="Clear Sans"/>
                <a:sym typeface="Clear Sans"/>
              </a:rPr>
              <a:t>pola keputusan dari alokasi sumber yang</a:t>
            </a:r>
          </a:p>
          <a:p>
            <a:pPr marL="0" lvl="0" indent="0" algn="l">
              <a:lnSpc>
                <a:spcPts val="6581"/>
              </a:lnSpc>
            </a:pPr>
            <a:r>
              <a:rPr lang="en-US" sz="4165" spc="-41">
                <a:solidFill>
                  <a:srgbClr val="000000"/>
                </a:solidFill>
                <a:latin typeface="Clear Sans"/>
                <a:ea typeface="Clear Sans"/>
                <a:cs typeface="Clear Sans"/>
                <a:sym typeface="Clear Sans"/>
              </a:rPr>
              <a:t>dibuat untuk mencapai tujuan organisasi.</a:t>
            </a:r>
          </a:p>
        </p:txBody>
      </p:sp>
      <p:sp>
        <p:nvSpPr>
          <p:cNvPr id="17" name="TextBox 17"/>
          <p:cNvSpPr txBox="1"/>
          <p:nvPr/>
        </p:nvSpPr>
        <p:spPr>
          <a:xfrm>
            <a:off x="1742251" y="66675"/>
            <a:ext cx="6926048" cy="971267"/>
          </a:xfrm>
          <a:prstGeom prst="rect">
            <a:avLst/>
          </a:prstGeom>
        </p:spPr>
        <p:txBody>
          <a:bodyPr lIns="0" tIns="0" rIns="0" bIns="0" rtlCol="0" anchor="t">
            <a:spAutoFit/>
          </a:bodyPr>
          <a:lstStyle/>
          <a:p>
            <a:pPr marL="0" lvl="0" indent="0" algn="l">
              <a:lnSpc>
                <a:spcPts val="7404"/>
              </a:lnSpc>
            </a:pPr>
            <a:r>
              <a:rPr lang="en-US" sz="6856" spc="-171">
                <a:solidFill>
                  <a:srgbClr val="112D4E"/>
                </a:solidFill>
                <a:latin typeface="Barlow Bold"/>
                <a:ea typeface="Barlow Bold"/>
                <a:cs typeface="Barlow Bold"/>
                <a:sym typeface="Barlow Bold"/>
              </a:rPr>
              <a:t>PENGERTIAN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4471860" y="3728751"/>
            <a:ext cx="11271991" cy="13116499"/>
            <a:chOff x="0" y="0"/>
            <a:chExt cx="698500" cy="812800"/>
          </a:xfrm>
        </p:grpSpPr>
        <p:sp>
          <p:nvSpPr>
            <p:cNvPr id="3" name="Freeform 3"/>
            <p:cNvSpPr/>
            <p:nvPr/>
          </p:nvSpPr>
          <p:spPr>
            <a:xfrm>
              <a:off x="0" y="4760"/>
              <a:ext cx="698500" cy="803279"/>
            </a:xfrm>
            <a:custGeom>
              <a:avLst/>
              <a:gdLst/>
              <a:ahLst/>
              <a:cxnLst/>
              <a:rect l="l" t="t" r="r" b="b"/>
              <a:pathLst>
                <a:path w="698500" h="803279">
                  <a:moveTo>
                    <a:pt x="370677" y="7707"/>
                  </a:moveTo>
                  <a:lnTo>
                    <a:pt x="677073" y="185973"/>
                  </a:lnTo>
                  <a:cubicBezTo>
                    <a:pt x="690339" y="193692"/>
                    <a:pt x="698500" y="207882"/>
                    <a:pt x="698500" y="223230"/>
                  </a:cubicBezTo>
                  <a:lnTo>
                    <a:pt x="698500" y="580050"/>
                  </a:lnTo>
                  <a:cubicBezTo>
                    <a:pt x="698500" y="595398"/>
                    <a:pt x="690339" y="609588"/>
                    <a:pt x="677073" y="617307"/>
                  </a:cubicBezTo>
                  <a:lnTo>
                    <a:pt x="370677" y="795573"/>
                  </a:lnTo>
                  <a:cubicBezTo>
                    <a:pt x="357432" y="803280"/>
                    <a:pt x="341068" y="803280"/>
                    <a:pt x="327823" y="795573"/>
                  </a:cubicBezTo>
                  <a:lnTo>
                    <a:pt x="21427" y="617307"/>
                  </a:lnTo>
                  <a:cubicBezTo>
                    <a:pt x="8161" y="609588"/>
                    <a:pt x="0" y="595398"/>
                    <a:pt x="0" y="580050"/>
                  </a:cubicBezTo>
                  <a:lnTo>
                    <a:pt x="0" y="223230"/>
                  </a:lnTo>
                  <a:cubicBezTo>
                    <a:pt x="0" y="207882"/>
                    <a:pt x="8161" y="193692"/>
                    <a:pt x="21427" y="185973"/>
                  </a:cubicBezTo>
                  <a:lnTo>
                    <a:pt x="327823" y="7707"/>
                  </a:lnTo>
                  <a:cubicBezTo>
                    <a:pt x="341068" y="0"/>
                    <a:pt x="357432" y="0"/>
                    <a:pt x="370677" y="7707"/>
                  </a:cubicBezTo>
                  <a:close/>
                </a:path>
              </a:pathLst>
            </a:custGeom>
            <a:gradFill rotWithShape="1">
              <a:gsLst>
                <a:gs pos="0">
                  <a:srgbClr val="FFE42F">
                    <a:alpha val="100000"/>
                  </a:srgbClr>
                </a:gs>
                <a:gs pos="100000">
                  <a:srgbClr val="FF9F2F">
                    <a:alpha val="100000"/>
                  </a:srgbClr>
                </a:gs>
              </a:gsLst>
              <a:path path="circle">
                <a:fillToRect l="50000" t="50000" r="50000" b="50000"/>
              </a:path>
            </a:gradFill>
            <a:ln w="12700">
              <a:solidFill>
                <a:srgbClr val="000000"/>
              </a:solidFill>
            </a:ln>
          </p:spPr>
        </p:sp>
      </p:grpSp>
      <p:grpSp>
        <p:nvGrpSpPr>
          <p:cNvPr id="4" name="Group 4"/>
          <p:cNvGrpSpPr/>
          <p:nvPr/>
        </p:nvGrpSpPr>
        <p:grpSpPr>
          <a:xfrm>
            <a:off x="-1145085" y="-2211363"/>
            <a:ext cx="6530478" cy="7599102"/>
            <a:chOff x="0" y="0"/>
            <a:chExt cx="698500" cy="812800"/>
          </a:xfrm>
        </p:grpSpPr>
        <p:sp>
          <p:nvSpPr>
            <p:cNvPr id="5" name="Freeform 5"/>
            <p:cNvSpPr/>
            <p:nvPr/>
          </p:nvSpPr>
          <p:spPr>
            <a:xfrm>
              <a:off x="0" y="8217"/>
              <a:ext cx="698500" cy="796367"/>
            </a:xfrm>
            <a:custGeom>
              <a:avLst/>
              <a:gdLst/>
              <a:ahLst/>
              <a:cxnLst/>
              <a:rect l="l" t="t" r="r" b="b"/>
              <a:pathLst>
                <a:path w="698500" h="796367">
                  <a:moveTo>
                    <a:pt x="386235" y="13301"/>
                  </a:moveTo>
                  <a:lnTo>
                    <a:pt x="661515" y="173465"/>
                  </a:lnTo>
                  <a:cubicBezTo>
                    <a:pt x="684413" y="186787"/>
                    <a:pt x="698500" y="211281"/>
                    <a:pt x="698500" y="237772"/>
                  </a:cubicBezTo>
                  <a:lnTo>
                    <a:pt x="698500" y="558594"/>
                  </a:lnTo>
                  <a:cubicBezTo>
                    <a:pt x="698500" y="585085"/>
                    <a:pt x="684413" y="609579"/>
                    <a:pt x="661515" y="622902"/>
                  </a:cubicBezTo>
                  <a:lnTo>
                    <a:pt x="386235" y="783064"/>
                  </a:lnTo>
                  <a:cubicBezTo>
                    <a:pt x="363372" y="796366"/>
                    <a:pt x="335128" y="796366"/>
                    <a:pt x="312265" y="783064"/>
                  </a:cubicBezTo>
                  <a:lnTo>
                    <a:pt x="36985" y="622902"/>
                  </a:lnTo>
                  <a:cubicBezTo>
                    <a:pt x="14087" y="609579"/>
                    <a:pt x="0" y="585085"/>
                    <a:pt x="0" y="558594"/>
                  </a:cubicBezTo>
                  <a:lnTo>
                    <a:pt x="0" y="237772"/>
                  </a:lnTo>
                  <a:cubicBezTo>
                    <a:pt x="0" y="211281"/>
                    <a:pt x="14087" y="186787"/>
                    <a:pt x="36985" y="173465"/>
                  </a:cubicBezTo>
                  <a:lnTo>
                    <a:pt x="312265" y="13301"/>
                  </a:lnTo>
                  <a:cubicBezTo>
                    <a:pt x="335128" y="0"/>
                    <a:pt x="363372" y="0"/>
                    <a:pt x="386235" y="13301"/>
                  </a:cubicBezTo>
                  <a:close/>
                </a:path>
              </a:pathLst>
            </a:custGeom>
            <a:gradFill rotWithShape="1">
              <a:gsLst>
                <a:gs pos="0">
                  <a:srgbClr val="112D4E">
                    <a:alpha val="100000"/>
                  </a:srgbClr>
                </a:gs>
                <a:gs pos="100000">
                  <a:srgbClr val="255389">
                    <a:alpha val="100000"/>
                  </a:srgbClr>
                </a:gs>
              </a:gsLst>
              <a:lin ang="5400000"/>
            </a:gradFill>
            <a:ln w="12700">
              <a:solidFill>
                <a:srgbClr val="000000"/>
              </a:solidFill>
            </a:ln>
          </p:spPr>
        </p:sp>
      </p:grpSp>
      <p:grpSp>
        <p:nvGrpSpPr>
          <p:cNvPr id="6" name="Group 6"/>
          <p:cNvGrpSpPr/>
          <p:nvPr/>
        </p:nvGrpSpPr>
        <p:grpSpPr>
          <a:xfrm rot="-5400000">
            <a:off x="-1421899" y="-4351331"/>
            <a:ext cx="9617076" cy="8264675"/>
            <a:chOff x="0" y="0"/>
            <a:chExt cx="812800" cy="698500"/>
          </a:xfrm>
        </p:grpSpPr>
        <p:sp>
          <p:nvSpPr>
            <p:cNvPr id="7" name="Freeform 7"/>
            <p:cNvSpPr/>
            <p:nvPr/>
          </p:nvSpPr>
          <p:spPr>
            <a:xfrm>
              <a:off x="5565" y="0"/>
              <a:ext cx="801670" cy="698500"/>
            </a:xfrm>
            <a:custGeom>
              <a:avLst/>
              <a:gdLst/>
              <a:ahLst/>
              <a:cxnLst/>
              <a:rect l="l" t="t" r="r" b="b"/>
              <a:pathLst>
                <a:path w="801670" h="698500">
                  <a:moveTo>
                    <a:pt x="792661" y="374299"/>
                  </a:moveTo>
                  <a:lnTo>
                    <a:pt x="618609" y="673451"/>
                  </a:lnTo>
                  <a:cubicBezTo>
                    <a:pt x="609586" y="688959"/>
                    <a:pt x="592997" y="698500"/>
                    <a:pt x="575054" y="698500"/>
                  </a:cubicBezTo>
                  <a:lnTo>
                    <a:pt x="226616" y="698500"/>
                  </a:lnTo>
                  <a:cubicBezTo>
                    <a:pt x="208673" y="698500"/>
                    <a:pt x="192084" y="688959"/>
                    <a:pt x="183061" y="673451"/>
                  </a:cubicBezTo>
                  <a:lnTo>
                    <a:pt x="9009" y="374299"/>
                  </a:lnTo>
                  <a:cubicBezTo>
                    <a:pt x="0" y="358815"/>
                    <a:pt x="0" y="339685"/>
                    <a:pt x="9009" y="324201"/>
                  </a:cubicBezTo>
                  <a:lnTo>
                    <a:pt x="183061" y="25049"/>
                  </a:lnTo>
                  <a:cubicBezTo>
                    <a:pt x="192084" y="9541"/>
                    <a:pt x="208673" y="0"/>
                    <a:pt x="226616" y="0"/>
                  </a:cubicBezTo>
                  <a:lnTo>
                    <a:pt x="575054" y="0"/>
                  </a:lnTo>
                  <a:cubicBezTo>
                    <a:pt x="592997" y="0"/>
                    <a:pt x="609586" y="9541"/>
                    <a:pt x="618609" y="25049"/>
                  </a:cubicBezTo>
                  <a:lnTo>
                    <a:pt x="792661" y="324201"/>
                  </a:lnTo>
                  <a:cubicBezTo>
                    <a:pt x="801670" y="339685"/>
                    <a:pt x="801670" y="358815"/>
                    <a:pt x="792661" y="374299"/>
                  </a:cubicBezTo>
                  <a:close/>
                </a:path>
              </a:pathLst>
            </a:custGeom>
            <a:solidFill>
              <a:srgbClr val="000000">
                <a:alpha val="0"/>
              </a:srgbClr>
            </a:solidFill>
            <a:ln w="66675" cap="rnd">
              <a:solidFill>
                <a:srgbClr val="F4F4F4"/>
              </a:solidFill>
              <a:prstDash val="solid"/>
              <a:round/>
            </a:ln>
          </p:spPr>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771972" y="5614977"/>
            <a:ext cx="6750092" cy="7854652"/>
            <a:chOff x="0" y="0"/>
            <a:chExt cx="698500" cy="812800"/>
          </a:xfrm>
        </p:grpSpPr>
        <p:sp>
          <p:nvSpPr>
            <p:cNvPr id="10" name="Freeform 10"/>
            <p:cNvSpPr/>
            <p:nvPr/>
          </p:nvSpPr>
          <p:spPr>
            <a:xfrm>
              <a:off x="0" y="9274"/>
              <a:ext cx="698500" cy="794252"/>
            </a:xfrm>
            <a:custGeom>
              <a:avLst/>
              <a:gdLst/>
              <a:ahLst/>
              <a:cxnLst/>
              <a:rect l="l" t="t" r="r" b="b"/>
              <a:pathLst>
                <a:path w="698500" h="794252">
                  <a:moveTo>
                    <a:pt x="390995" y="15014"/>
                  </a:moveTo>
                  <a:lnTo>
                    <a:pt x="656755" y="169638"/>
                  </a:lnTo>
                  <a:cubicBezTo>
                    <a:pt x="682600" y="184675"/>
                    <a:pt x="698500" y="212321"/>
                    <a:pt x="698500" y="242223"/>
                  </a:cubicBezTo>
                  <a:lnTo>
                    <a:pt x="698500" y="552029"/>
                  </a:lnTo>
                  <a:cubicBezTo>
                    <a:pt x="698500" y="581931"/>
                    <a:pt x="682600" y="609577"/>
                    <a:pt x="656755" y="624614"/>
                  </a:cubicBezTo>
                  <a:lnTo>
                    <a:pt x="390995" y="779238"/>
                  </a:lnTo>
                  <a:cubicBezTo>
                    <a:pt x="365190" y="794252"/>
                    <a:pt x="333310" y="794252"/>
                    <a:pt x="307505" y="779238"/>
                  </a:cubicBezTo>
                  <a:lnTo>
                    <a:pt x="41745" y="624614"/>
                  </a:lnTo>
                  <a:cubicBezTo>
                    <a:pt x="15900" y="609577"/>
                    <a:pt x="0" y="581931"/>
                    <a:pt x="0" y="552029"/>
                  </a:cubicBezTo>
                  <a:lnTo>
                    <a:pt x="0" y="242223"/>
                  </a:lnTo>
                  <a:cubicBezTo>
                    <a:pt x="0" y="212321"/>
                    <a:pt x="15900" y="184675"/>
                    <a:pt x="41745" y="169638"/>
                  </a:cubicBezTo>
                  <a:lnTo>
                    <a:pt x="307505" y="15014"/>
                  </a:lnTo>
                  <a:cubicBezTo>
                    <a:pt x="333310" y="0"/>
                    <a:pt x="365190" y="0"/>
                    <a:pt x="390995" y="15014"/>
                  </a:cubicBezTo>
                  <a:close/>
                </a:path>
              </a:pathLst>
            </a:custGeom>
            <a:gradFill rotWithShape="1">
              <a:gsLst>
                <a:gs pos="0">
                  <a:srgbClr val="3183ED">
                    <a:alpha val="100000"/>
                  </a:srgbClr>
                </a:gs>
                <a:gs pos="100000">
                  <a:srgbClr val="56CCF2">
                    <a:alpha val="100000"/>
                  </a:srgbClr>
                </a:gs>
              </a:gsLst>
              <a:lin ang="5400000"/>
            </a:gradFill>
            <a:ln w="952500" cap="rnd">
              <a:solidFill>
                <a:srgbClr val="FFFFFF"/>
              </a:solidFill>
              <a:prstDash val="solid"/>
              <a:round/>
            </a:ln>
          </p:spPr>
        </p:sp>
        <p:sp>
          <p:nvSpPr>
            <p:cNvPr id="11" name="TextBox 11"/>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7187628" y="967769"/>
            <a:ext cx="10005767" cy="1345613"/>
          </a:xfrm>
          <a:prstGeom prst="rect">
            <a:avLst/>
          </a:prstGeom>
        </p:spPr>
        <p:txBody>
          <a:bodyPr lIns="0" tIns="0" rIns="0" bIns="0" rtlCol="0" anchor="t">
            <a:spAutoFit/>
          </a:bodyPr>
          <a:lstStyle/>
          <a:p>
            <a:pPr marL="0" lvl="0" indent="0" algn="l">
              <a:lnSpc>
                <a:spcPts val="10308"/>
              </a:lnSpc>
            </a:pPr>
            <a:r>
              <a:rPr lang="en-US" sz="9544" spc="-238">
                <a:solidFill>
                  <a:srgbClr val="112D4E"/>
                </a:solidFill>
                <a:latin typeface="Barlow Bold"/>
                <a:ea typeface="Barlow Bold"/>
                <a:cs typeface="Barlow Bold"/>
                <a:sym typeface="Barlow Bold"/>
              </a:rPr>
              <a:t>LANJUTAN</a:t>
            </a:r>
          </a:p>
        </p:txBody>
      </p:sp>
      <p:sp>
        <p:nvSpPr>
          <p:cNvPr id="13" name="TextBox 13"/>
          <p:cNvSpPr txBox="1"/>
          <p:nvPr/>
        </p:nvSpPr>
        <p:spPr>
          <a:xfrm>
            <a:off x="7187628" y="2768582"/>
            <a:ext cx="10861412" cy="6773721"/>
          </a:xfrm>
          <a:prstGeom prst="rect">
            <a:avLst/>
          </a:prstGeom>
        </p:spPr>
        <p:txBody>
          <a:bodyPr lIns="0" tIns="0" rIns="0" bIns="0" rtlCol="0" anchor="t">
            <a:spAutoFit/>
          </a:bodyPr>
          <a:lstStyle/>
          <a:p>
            <a:pPr algn="l">
              <a:lnSpc>
                <a:spcPts val="6733"/>
              </a:lnSpc>
            </a:pPr>
            <a:r>
              <a:rPr lang="en-US" sz="4261" spc="-80">
                <a:solidFill>
                  <a:srgbClr val="000000"/>
                </a:solidFill>
                <a:latin typeface="Clear Sans"/>
                <a:ea typeface="Clear Sans"/>
                <a:cs typeface="Clear Sans"/>
                <a:sym typeface="Clear Sans"/>
              </a:rPr>
              <a:t>Strategi merupakan keputusan memilih</a:t>
            </a:r>
          </a:p>
          <a:p>
            <a:pPr algn="l">
              <a:lnSpc>
                <a:spcPts val="6733"/>
              </a:lnSpc>
            </a:pPr>
            <a:r>
              <a:rPr lang="en-US" sz="4261" spc="-80">
                <a:solidFill>
                  <a:srgbClr val="000000"/>
                </a:solidFill>
                <a:latin typeface="Clear Sans"/>
                <a:ea typeface="Clear Sans"/>
                <a:cs typeface="Clear Sans"/>
                <a:sym typeface="Clear Sans"/>
              </a:rPr>
              <a:t>strategi dan bagaimana merencanakan</a:t>
            </a:r>
          </a:p>
          <a:p>
            <a:pPr algn="l">
              <a:lnSpc>
                <a:spcPts val="6733"/>
              </a:lnSpc>
            </a:pPr>
            <a:r>
              <a:rPr lang="en-US" sz="4261" spc="-80">
                <a:solidFill>
                  <a:srgbClr val="000000"/>
                </a:solidFill>
                <a:latin typeface="Clear Sans"/>
                <a:ea typeface="Clear Sans"/>
                <a:cs typeface="Clear Sans"/>
                <a:sym typeface="Clear Sans"/>
              </a:rPr>
              <a:t>strategi tersebut akan memberikan</a:t>
            </a:r>
          </a:p>
          <a:p>
            <a:pPr algn="l">
              <a:lnSpc>
                <a:spcPts val="6733"/>
              </a:lnSpc>
            </a:pPr>
            <a:r>
              <a:rPr lang="en-US" sz="4261" spc="-80">
                <a:solidFill>
                  <a:srgbClr val="000000"/>
                </a:solidFill>
                <a:latin typeface="Clear Sans"/>
                <a:ea typeface="Clear Sans"/>
                <a:cs typeface="Clear Sans"/>
                <a:sym typeface="Clear Sans"/>
              </a:rPr>
              <a:t>dampak untuk kemajuan organisasi</a:t>
            </a:r>
          </a:p>
          <a:p>
            <a:pPr algn="l">
              <a:lnSpc>
                <a:spcPts val="7063"/>
              </a:lnSpc>
            </a:pPr>
            <a:r>
              <a:rPr lang="en-US" sz="4470" spc="-84">
                <a:solidFill>
                  <a:srgbClr val="000000"/>
                </a:solidFill>
                <a:latin typeface="Clear Sans"/>
                <a:ea typeface="Clear Sans"/>
                <a:cs typeface="Clear Sans"/>
                <a:sym typeface="Clear Sans"/>
              </a:rPr>
              <a:t>melalui ktivitas analisis, pemilihan dan</a:t>
            </a:r>
          </a:p>
          <a:p>
            <a:pPr algn="l">
              <a:lnSpc>
                <a:spcPts val="6733"/>
              </a:lnSpc>
            </a:pPr>
            <a:r>
              <a:rPr lang="en-US" sz="4261" spc="-80">
                <a:solidFill>
                  <a:srgbClr val="000000"/>
                </a:solidFill>
                <a:latin typeface="Clear Sans"/>
                <a:ea typeface="Clear Sans"/>
                <a:cs typeface="Clear Sans"/>
                <a:sym typeface="Clear Sans"/>
              </a:rPr>
              <a:t>implementasi strategi yang telah</a:t>
            </a:r>
          </a:p>
          <a:p>
            <a:pPr algn="l">
              <a:lnSpc>
                <a:spcPts val="6733"/>
              </a:lnSpc>
            </a:pPr>
            <a:r>
              <a:rPr lang="en-US" sz="4261" spc="-80">
                <a:solidFill>
                  <a:srgbClr val="000000"/>
                </a:solidFill>
                <a:latin typeface="Clear Sans"/>
                <a:ea typeface="Clear Sans"/>
                <a:cs typeface="Clear Sans"/>
                <a:sym typeface="Clear Sans"/>
              </a:rPr>
              <a:t>ditetapkan (Johnson and Scholes</a:t>
            </a:r>
          </a:p>
          <a:p>
            <a:pPr marL="0" lvl="0" indent="0" algn="l">
              <a:lnSpc>
                <a:spcPts val="6733"/>
              </a:lnSpc>
            </a:pPr>
            <a:r>
              <a:rPr lang="en-US" sz="4261" spc="-80">
                <a:solidFill>
                  <a:srgbClr val="000000"/>
                </a:solidFill>
                <a:latin typeface="Clear Sans"/>
                <a:ea typeface="Clear Sans"/>
                <a:cs typeface="Clear Sans"/>
                <a:sym typeface="Clear Sans"/>
              </a:rPr>
              <a:t>(1993:153)</a:t>
            </a:r>
          </a:p>
        </p:txBody>
      </p:sp>
      <p:grpSp>
        <p:nvGrpSpPr>
          <p:cNvPr id="14" name="Group 14"/>
          <p:cNvGrpSpPr/>
          <p:nvPr/>
        </p:nvGrpSpPr>
        <p:grpSpPr>
          <a:xfrm rot="-5400000">
            <a:off x="-433616" y="1534548"/>
            <a:ext cx="5107539" cy="6530478"/>
            <a:chOff x="0" y="0"/>
            <a:chExt cx="698500" cy="893099"/>
          </a:xfrm>
        </p:grpSpPr>
        <p:sp>
          <p:nvSpPr>
            <p:cNvPr id="15" name="Freeform 15"/>
            <p:cNvSpPr/>
            <p:nvPr/>
          </p:nvSpPr>
          <p:spPr>
            <a:xfrm>
              <a:off x="0" y="2752"/>
              <a:ext cx="698500" cy="887596"/>
            </a:xfrm>
            <a:custGeom>
              <a:avLst/>
              <a:gdLst/>
              <a:ahLst/>
              <a:cxnLst/>
              <a:rect l="l" t="t" r="r" b="b"/>
              <a:pathLst>
                <a:path w="698500" h="887596">
                  <a:moveTo>
                    <a:pt x="361635" y="4454"/>
                  </a:moveTo>
                  <a:lnTo>
                    <a:pt x="686115" y="193242"/>
                  </a:lnTo>
                  <a:cubicBezTo>
                    <a:pt x="693783" y="197703"/>
                    <a:pt x="698500" y="205906"/>
                    <a:pt x="698500" y="214777"/>
                  </a:cubicBezTo>
                  <a:lnTo>
                    <a:pt x="698500" y="672818"/>
                  </a:lnTo>
                  <a:cubicBezTo>
                    <a:pt x="698500" y="681690"/>
                    <a:pt x="693783" y="689892"/>
                    <a:pt x="686115" y="694353"/>
                  </a:cubicBezTo>
                  <a:lnTo>
                    <a:pt x="361635" y="883141"/>
                  </a:lnTo>
                  <a:cubicBezTo>
                    <a:pt x="353979" y="887596"/>
                    <a:pt x="344521" y="887596"/>
                    <a:pt x="336865" y="883141"/>
                  </a:cubicBezTo>
                  <a:lnTo>
                    <a:pt x="12385" y="694353"/>
                  </a:lnTo>
                  <a:cubicBezTo>
                    <a:pt x="4717" y="689892"/>
                    <a:pt x="0" y="681690"/>
                    <a:pt x="0" y="672818"/>
                  </a:cubicBezTo>
                  <a:lnTo>
                    <a:pt x="0" y="214777"/>
                  </a:lnTo>
                  <a:cubicBezTo>
                    <a:pt x="0" y="205906"/>
                    <a:pt x="4717" y="197703"/>
                    <a:pt x="12385" y="193242"/>
                  </a:cubicBezTo>
                  <a:lnTo>
                    <a:pt x="336865" y="4454"/>
                  </a:lnTo>
                  <a:cubicBezTo>
                    <a:pt x="344521" y="0"/>
                    <a:pt x="353979" y="0"/>
                    <a:pt x="361635" y="4454"/>
                  </a:cubicBezTo>
                  <a:close/>
                </a:path>
              </a:pathLst>
            </a:custGeom>
            <a:solidFill>
              <a:srgbClr val="000000">
                <a:alpha val="0"/>
              </a:srgbClr>
            </a:solidFill>
            <a:ln w="114300" cap="sq">
              <a:gradFill>
                <a:gsLst>
                  <a:gs pos="0">
                    <a:srgbClr val="FFB613">
                      <a:alpha val="100000"/>
                    </a:srgbClr>
                  </a:gs>
                  <a:gs pos="100000">
                    <a:srgbClr val="FFE42F">
                      <a:alpha val="100000"/>
                    </a:srgbClr>
                  </a:gs>
                </a:gsLst>
                <a:lin ang="5400000"/>
              </a:gradFill>
              <a:prstDash val="solid"/>
              <a:miter/>
            </a:ln>
          </p:spPr>
        </p:sp>
        <p:sp>
          <p:nvSpPr>
            <p:cNvPr id="16" name="TextBox 16"/>
            <p:cNvSpPr txBox="1"/>
            <p:nvPr/>
          </p:nvSpPr>
          <p:spPr>
            <a:xfrm>
              <a:off x="0" y="101600"/>
              <a:ext cx="698500" cy="651799"/>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rot="-5400000">
            <a:off x="1252837" y="635410"/>
            <a:ext cx="1084133" cy="1261537"/>
            <a:chOff x="0" y="0"/>
            <a:chExt cx="698500" cy="812800"/>
          </a:xfrm>
        </p:grpSpPr>
        <p:sp>
          <p:nvSpPr>
            <p:cNvPr id="18" name="Freeform 18"/>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FFB613">
                      <a:alpha val="100000"/>
                    </a:srgbClr>
                  </a:gs>
                  <a:gs pos="100000">
                    <a:srgbClr val="FFE42F">
                      <a:alpha val="100000"/>
                    </a:srgbClr>
                  </a:gs>
                </a:gsLst>
                <a:lin ang="5400000"/>
              </a:gradFill>
              <a:prstDash val="solid"/>
              <a:miter/>
            </a:ln>
          </p:spPr>
        </p:sp>
        <p:sp>
          <p:nvSpPr>
            <p:cNvPr id="19" name="TextBox 19"/>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rot="-5400000">
            <a:off x="1431168" y="842922"/>
            <a:ext cx="727472" cy="846513"/>
            <a:chOff x="0" y="0"/>
            <a:chExt cx="698500" cy="812800"/>
          </a:xfrm>
        </p:grpSpPr>
        <p:sp>
          <p:nvSpPr>
            <p:cNvPr id="21" name="Freeform 21"/>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FFB613">
                    <a:alpha val="100000"/>
                  </a:srgbClr>
                </a:gs>
                <a:gs pos="100000">
                  <a:srgbClr val="FFE42F">
                    <a:alpha val="100000"/>
                  </a:srgbClr>
                </a:gs>
              </a:gsLst>
              <a:lin ang="5400000"/>
            </a:gradFill>
            <a:ln cap="sq">
              <a:noFill/>
              <a:prstDash val="solid"/>
              <a:miter/>
            </a:ln>
          </p:spPr>
        </p:sp>
        <p:sp>
          <p:nvSpPr>
            <p:cNvPr id="22" name="TextBox 22"/>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Box 2"/>
          <p:cNvSpPr txBox="1"/>
          <p:nvPr/>
        </p:nvSpPr>
        <p:spPr>
          <a:xfrm>
            <a:off x="2437722" y="723807"/>
            <a:ext cx="13617312" cy="1175766"/>
          </a:xfrm>
          <a:prstGeom prst="rect">
            <a:avLst/>
          </a:prstGeom>
        </p:spPr>
        <p:txBody>
          <a:bodyPr lIns="0" tIns="0" rIns="0" bIns="0" rtlCol="0" anchor="t">
            <a:spAutoFit/>
          </a:bodyPr>
          <a:lstStyle/>
          <a:p>
            <a:pPr marL="0" lvl="0" indent="0" algn="ctr">
              <a:lnSpc>
                <a:spcPts val="9072"/>
              </a:lnSpc>
            </a:pPr>
            <a:r>
              <a:rPr lang="en-US" sz="8400" spc="-210" dirty="0" err="1">
                <a:solidFill>
                  <a:srgbClr val="112D4E"/>
                </a:solidFill>
                <a:latin typeface="Barlow Bold"/>
                <a:ea typeface="Barlow Bold"/>
                <a:cs typeface="Barlow Bold"/>
                <a:sym typeface="Barlow Bold"/>
              </a:rPr>
              <a:t>Pokok</a:t>
            </a:r>
            <a:r>
              <a:rPr lang="en-US" sz="8400" spc="-210" dirty="0">
                <a:solidFill>
                  <a:srgbClr val="112D4E"/>
                </a:solidFill>
                <a:latin typeface="Barlow Bold"/>
                <a:ea typeface="Barlow Bold"/>
                <a:cs typeface="Barlow Bold"/>
                <a:sym typeface="Barlow Bold"/>
              </a:rPr>
              <a:t> Strategi</a:t>
            </a:r>
          </a:p>
        </p:txBody>
      </p:sp>
      <p:sp>
        <p:nvSpPr>
          <p:cNvPr id="3" name="Freeform 3"/>
          <p:cNvSpPr/>
          <p:nvPr/>
        </p:nvSpPr>
        <p:spPr>
          <a:xfrm rot="-5400000">
            <a:off x="1339944" y="2224136"/>
            <a:ext cx="3147115" cy="2859941"/>
          </a:xfrm>
          <a:custGeom>
            <a:avLst/>
            <a:gdLst/>
            <a:ahLst/>
            <a:cxnLst/>
            <a:rect l="l" t="t" r="r" b="b"/>
            <a:pathLst>
              <a:path w="3147115" h="2859941">
                <a:moveTo>
                  <a:pt x="0" y="0"/>
                </a:moveTo>
                <a:lnTo>
                  <a:pt x="3147115" y="0"/>
                </a:lnTo>
                <a:lnTo>
                  <a:pt x="3147115" y="2859940"/>
                </a:lnTo>
                <a:lnTo>
                  <a:pt x="0" y="2859940"/>
                </a:lnTo>
                <a:lnTo>
                  <a:pt x="0" y="0"/>
                </a:lnTo>
                <a:close/>
              </a:path>
            </a:pathLst>
          </a:custGeom>
          <a:blipFill>
            <a:blip r:embed="rId2"/>
            <a:stretch>
              <a:fillRect/>
            </a:stretch>
          </a:blipFill>
        </p:spPr>
      </p:sp>
      <p:grpSp>
        <p:nvGrpSpPr>
          <p:cNvPr id="4" name="Group 4"/>
          <p:cNvGrpSpPr/>
          <p:nvPr/>
        </p:nvGrpSpPr>
        <p:grpSpPr>
          <a:xfrm>
            <a:off x="1480184" y="2130701"/>
            <a:ext cx="2595892" cy="3046809"/>
            <a:chOff x="0" y="0"/>
            <a:chExt cx="698500" cy="819832"/>
          </a:xfrm>
        </p:grpSpPr>
        <p:sp>
          <p:nvSpPr>
            <p:cNvPr id="5" name="Freeform 5"/>
            <p:cNvSpPr/>
            <p:nvPr/>
          </p:nvSpPr>
          <p:spPr>
            <a:xfrm>
              <a:off x="0" y="13288"/>
              <a:ext cx="698500" cy="793256"/>
            </a:xfrm>
            <a:custGeom>
              <a:avLst/>
              <a:gdLst/>
              <a:ahLst/>
              <a:cxnLst/>
              <a:rect l="l" t="t" r="r" b="b"/>
              <a:pathLst>
                <a:path w="698500" h="793256">
                  <a:moveTo>
                    <a:pt x="409063" y="21512"/>
                  </a:moveTo>
                  <a:lnTo>
                    <a:pt x="638687" y="155112"/>
                  </a:lnTo>
                  <a:cubicBezTo>
                    <a:pt x="675718" y="176657"/>
                    <a:pt x="698500" y="216269"/>
                    <a:pt x="698500" y="259112"/>
                  </a:cubicBezTo>
                  <a:lnTo>
                    <a:pt x="698500" y="534144"/>
                  </a:lnTo>
                  <a:cubicBezTo>
                    <a:pt x="698500" y="576987"/>
                    <a:pt x="675718" y="616599"/>
                    <a:pt x="638687" y="638145"/>
                  </a:cubicBezTo>
                  <a:lnTo>
                    <a:pt x="409063" y="771744"/>
                  </a:lnTo>
                  <a:cubicBezTo>
                    <a:pt x="372089" y="793256"/>
                    <a:pt x="326411" y="793256"/>
                    <a:pt x="289437" y="771744"/>
                  </a:cubicBezTo>
                  <a:lnTo>
                    <a:pt x="59813" y="638145"/>
                  </a:lnTo>
                  <a:cubicBezTo>
                    <a:pt x="22782" y="616599"/>
                    <a:pt x="0" y="576987"/>
                    <a:pt x="0" y="534144"/>
                  </a:cubicBezTo>
                  <a:lnTo>
                    <a:pt x="0" y="259112"/>
                  </a:lnTo>
                  <a:cubicBezTo>
                    <a:pt x="0" y="216269"/>
                    <a:pt x="22782" y="176657"/>
                    <a:pt x="59813" y="155112"/>
                  </a:cubicBezTo>
                  <a:lnTo>
                    <a:pt x="289437" y="21512"/>
                  </a:lnTo>
                  <a:cubicBezTo>
                    <a:pt x="326411" y="0"/>
                    <a:pt x="372089" y="0"/>
                    <a:pt x="409063" y="21512"/>
                  </a:cubicBezTo>
                  <a:close/>
                </a:path>
              </a:pathLst>
            </a:custGeom>
            <a:solidFill>
              <a:srgbClr val="F2F2F2"/>
            </a:solidFill>
            <a:ln w="12700" cap="rnd">
              <a:solidFill>
                <a:srgbClr val="000000"/>
              </a:solidFill>
              <a:prstDash val="solid"/>
              <a:round/>
            </a:ln>
          </p:spPr>
        </p:sp>
      </p:grpSp>
      <p:grpSp>
        <p:nvGrpSpPr>
          <p:cNvPr id="6" name="Group 6"/>
          <p:cNvGrpSpPr/>
          <p:nvPr/>
        </p:nvGrpSpPr>
        <p:grpSpPr>
          <a:xfrm>
            <a:off x="1696351" y="2419878"/>
            <a:ext cx="2163558" cy="2517595"/>
            <a:chOff x="0" y="0"/>
            <a:chExt cx="698500" cy="812800"/>
          </a:xfrm>
        </p:grpSpPr>
        <p:sp>
          <p:nvSpPr>
            <p:cNvPr id="7" name="Freeform 7"/>
            <p:cNvSpPr/>
            <p:nvPr/>
          </p:nvSpPr>
          <p:spPr>
            <a:xfrm>
              <a:off x="0" y="15944"/>
              <a:ext cx="698500" cy="780913"/>
            </a:xfrm>
            <a:custGeom>
              <a:avLst/>
              <a:gdLst/>
              <a:ahLst/>
              <a:cxnLst/>
              <a:rect l="l" t="t" r="r" b="b"/>
              <a:pathLst>
                <a:path w="698500" h="780913">
                  <a:moveTo>
                    <a:pt x="421015" y="25810"/>
                  </a:moveTo>
                  <a:lnTo>
                    <a:pt x="626735" y="145502"/>
                  </a:lnTo>
                  <a:cubicBezTo>
                    <a:pt x="671166" y="171353"/>
                    <a:pt x="698500" y="218880"/>
                    <a:pt x="698500" y="270284"/>
                  </a:cubicBezTo>
                  <a:lnTo>
                    <a:pt x="698500" y="510628"/>
                  </a:lnTo>
                  <a:cubicBezTo>
                    <a:pt x="698500" y="562032"/>
                    <a:pt x="671166" y="609559"/>
                    <a:pt x="626735" y="635410"/>
                  </a:cubicBezTo>
                  <a:lnTo>
                    <a:pt x="421015" y="755102"/>
                  </a:lnTo>
                  <a:cubicBezTo>
                    <a:pt x="376653" y="780912"/>
                    <a:pt x="321847" y="780912"/>
                    <a:pt x="277485" y="755102"/>
                  </a:cubicBezTo>
                  <a:lnTo>
                    <a:pt x="71765" y="635410"/>
                  </a:lnTo>
                  <a:cubicBezTo>
                    <a:pt x="27334" y="609559"/>
                    <a:pt x="0" y="562032"/>
                    <a:pt x="0" y="510628"/>
                  </a:cubicBezTo>
                  <a:lnTo>
                    <a:pt x="0" y="270284"/>
                  </a:lnTo>
                  <a:cubicBezTo>
                    <a:pt x="0" y="218880"/>
                    <a:pt x="27334" y="171353"/>
                    <a:pt x="71765" y="145502"/>
                  </a:cubicBezTo>
                  <a:lnTo>
                    <a:pt x="277485" y="25810"/>
                  </a:lnTo>
                  <a:cubicBezTo>
                    <a:pt x="321847" y="0"/>
                    <a:pt x="376653" y="0"/>
                    <a:pt x="421015" y="25810"/>
                  </a:cubicBezTo>
                  <a:close/>
                </a:path>
              </a:pathLst>
            </a:custGeom>
            <a:gradFill rotWithShape="1">
              <a:gsLst>
                <a:gs pos="0">
                  <a:srgbClr val="3183ED">
                    <a:alpha val="100000"/>
                  </a:srgbClr>
                </a:gs>
                <a:gs pos="100000">
                  <a:srgbClr val="56CCF2">
                    <a:alpha val="100000"/>
                  </a:srgbClr>
                </a:gs>
              </a:gsLst>
              <a:lin ang="5400000"/>
            </a:gradFill>
            <a:ln w="12700" cap="rnd">
              <a:solidFill>
                <a:srgbClr val="000000"/>
              </a:solidFill>
              <a:prstDash val="solid"/>
              <a:round/>
            </a:ln>
          </p:spPr>
        </p:sp>
      </p:grpSp>
      <p:sp>
        <p:nvSpPr>
          <p:cNvPr id="8" name="TextBox 8"/>
          <p:cNvSpPr txBox="1"/>
          <p:nvPr/>
        </p:nvSpPr>
        <p:spPr>
          <a:xfrm>
            <a:off x="2148786" y="3074703"/>
            <a:ext cx="1258688" cy="1175766"/>
          </a:xfrm>
          <a:prstGeom prst="rect">
            <a:avLst/>
          </a:prstGeom>
        </p:spPr>
        <p:txBody>
          <a:bodyPr lIns="0" tIns="0" rIns="0" bIns="0" rtlCol="0" anchor="t">
            <a:spAutoFit/>
          </a:bodyPr>
          <a:lstStyle/>
          <a:p>
            <a:pPr marL="0" lvl="0" indent="0" algn="ctr">
              <a:lnSpc>
                <a:spcPts val="9072"/>
              </a:lnSpc>
            </a:pPr>
            <a:r>
              <a:rPr lang="en-US" sz="8400" spc="-210">
                <a:solidFill>
                  <a:srgbClr val="FFFFFF"/>
                </a:solidFill>
                <a:latin typeface="Barlow Bold"/>
                <a:ea typeface="Barlow Bold"/>
                <a:cs typeface="Barlow Bold"/>
                <a:sym typeface="Barlow Bold"/>
              </a:rPr>
              <a:t>01</a:t>
            </a:r>
          </a:p>
        </p:txBody>
      </p:sp>
      <p:sp>
        <p:nvSpPr>
          <p:cNvPr id="9" name="Freeform 9"/>
          <p:cNvSpPr/>
          <p:nvPr/>
        </p:nvSpPr>
        <p:spPr>
          <a:xfrm rot="-5400000">
            <a:off x="9977574" y="2224136"/>
            <a:ext cx="3147115" cy="2859941"/>
          </a:xfrm>
          <a:custGeom>
            <a:avLst/>
            <a:gdLst/>
            <a:ahLst/>
            <a:cxnLst/>
            <a:rect l="l" t="t" r="r" b="b"/>
            <a:pathLst>
              <a:path w="3147115" h="2859941">
                <a:moveTo>
                  <a:pt x="0" y="0"/>
                </a:moveTo>
                <a:lnTo>
                  <a:pt x="3147115" y="0"/>
                </a:lnTo>
                <a:lnTo>
                  <a:pt x="3147115" y="2859940"/>
                </a:lnTo>
                <a:lnTo>
                  <a:pt x="0" y="2859940"/>
                </a:lnTo>
                <a:lnTo>
                  <a:pt x="0" y="0"/>
                </a:lnTo>
                <a:close/>
              </a:path>
            </a:pathLst>
          </a:custGeom>
          <a:blipFill>
            <a:blip r:embed="rId2"/>
            <a:stretch>
              <a:fillRect/>
            </a:stretch>
          </a:blipFill>
        </p:spPr>
      </p:sp>
      <p:grpSp>
        <p:nvGrpSpPr>
          <p:cNvPr id="10" name="Group 10"/>
          <p:cNvGrpSpPr/>
          <p:nvPr/>
        </p:nvGrpSpPr>
        <p:grpSpPr>
          <a:xfrm>
            <a:off x="10033780" y="2130701"/>
            <a:ext cx="2595892" cy="3046809"/>
            <a:chOff x="0" y="0"/>
            <a:chExt cx="698500" cy="819832"/>
          </a:xfrm>
        </p:grpSpPr>
        <p:sp>
          <p:nvSpPr>
            <p:cNvPr id="11" name="Freeform 11"/>
            <p:cNvSpPr/>
            <p:nvPr/>
          </p:nvSpPr>
          <p:spPr>
            <a:xfrm>
              <a:off x="0" y="13288"/>
              <a:ext cx="698500" cy="793256"/>
            </a:xfrm>
            <a:custGeom>
              <a:avLst/>
              <a:gdLst/>
              <a:ahLst/>
              <a:cxnLst/>
              <a:rect l="l" t="t" r="r" b="b"/>
              <a:pathLst>
                <a:path w="698500" h="793256">
                  <a:moveTo>
                    <a:pt x="409063" y="21512"/>
                  </a:moveTo>
                  <a:lnTo>
                    <a:pt x="638687" y="155112"/>
                  </a:lnTo>
                  <a:cubicBezTo>
                    <a:pt x="675718" y="176657"/>
                    <a:pt x="698500" y="216269"/>
                    <a:pt x="698500" y="259112"/>
                  </a:cubicBezTo>
                  <a:lnTo>
                    <a:pt x="698500" y="534144"/>
                  </a:lnTo>
                  <a:cubicBezTo>
                    <a:pt x="698500" y="576987"/>
                    <a:pt x="675718" y="616599"/>
                    <a:pt x="638687" y="638145"/>
                  </a:cubicBezTo>
                  <a:lnTo>
                    <a:pt x="409063" y="771744"/>
                  </a:lnTo>
                  <a:cubicBezTo>
                    <a:pt x="372089" y="793256"/>
                    <a:pt x="326411" y="793256"/>
                    <a:pt x="289437" y="771744"/>
                  </a:cubicBezTo>
                  <a:lnTo>
                    <a:pt x="59813" y="638145"/>
                  </a:lnTo>
                  <a:cubicBezTo>
                    <a:pt x="22782" y="616599"/>
                    <a:pt x="0" y="576987"/>
                    <a:pt x="0" y="534144"/>
                  </a:cubicBezTo>
                  <a:lnTo>
                    <a:pt x="0" y="259112"/>
                  </a:lnTo>
                  <a:cubicBezTo>
                    <a:pt x="0" y="216269"/>
                    <a:pt x="22782" y="176657"/>
                    <a:pt x="59813" y="155112"/>
                  </a:cubicBezTo>
                  <a:lnTo>
                    <a:pt x="289437" y="21512"/>
                  </a:lnTo>
                  <a:cubicBezTo>
                    <a:pt x="326411" y="0"/>
                    <a:pt x="372089" y="0"/>
                    <a:pt x="409063" y="21512"/>
                  </a:cubicBezTo>
                  <a:close/>
                </a:path>
              </a:pathLst>
            </a:custGeom>
            <a:solidFill>
              <a:srgbClr val="F2F2F2"/>
            </a:solidFill>
            <a:ln w="12700" cap="rnd">
              <a:solidFill>
                <a:srgbClr val="000000"/>
              </a:solidFill>
              <a:prstDash val="solid"/>
              <a:round/>
            </a:ln>
          </p:spPr>
        </p:sp>
      </p:grpSp>
      <p:grpSp>
        <p:nvGrpSpPr>
          <p:cNvPr id="12" name="Group 12"/>
          <p:cNvGrpSpPr/>
          <p:nvPr/>
        </p:nvGrpSpPr>
        <p:grpSpPr>
          <a:xfrm>
            <a:off x="10249947" y="2419878"/>
            <a:ext cx="2163558" cy="2517595"/>
            <a:chOff x="0" y="0"/>
            <a:chExt cx="698500" cy="812800"/>
          </a:xfrm>
        </p:grpSpPr>
        <p:sp>
          <p:nvSpPr>
            <p:cNvPr id="13" name="Freeform 13"/>
            <p:cNvSpPr/>
            <p:nvPr/>
          </p:nvSpPr>
          <p:spPr>
            <a:xfrm>
              <a:off x="0" y="15944"/>
              <a:ext cx="698500" cy="780913"/>
            </a:xfrm>
            <a:custGeom>
              <a:avLst/>
              <a:gdLst/>
              <a:ahLst/>
              <a:cxnLst/>
              <a:rect l="l" t="t" r="r" b="b"/>
              <a:pathLst>
                <a:path w="698500" h="780913">
                  <a:moveTo>
                    <a:pt x="421015" y="25810"/>
                  </a:moveTo>
                  <a:lnTo>
                    <a:pt x="626735" y="145502"/>
                  </a:lnTo>
                  <a:cubicBezTo>
                    <a:pt x="671166" y="171353"/>
                    <a:pt x="698500" y="218880"/>
                    <a:pt x="698500" y="270284"/>
                  </a:cubicBezTo>
                  <a:lnTo>
                    <a:pt x="698500" y="510628"/>
                  </a:lnTo>
                  <a:cubicBezTo>
                    <a:pt x="698500" y="562032"/>
                    <a:pt x="671166" y="609559"/>
                    <a:pt x="626735" y="635410"/>
                  </a:cubicBezTo>
                  <a:lnTo>
                    <a:pt x="421015" y="755102"/>
                  </a:lnTo>
                  <a:cubicBezTo>
                    <a:pt x="376653" y="780912"/>
                    <a:pt x="321847" y="780912"/>
                    <a:pt x="277485" y="755102"/>
                  </a:cubicBezTo>
                  <a:lnTo>
                    <a:pt x="71765" y="635410"/>
                  </a:lnTo>
                  <a:cubicBezTo>
                    <a:pt x="27334" y="609559"/>
                    <a:pt x="0" y="562032"/>
                    <a:pt x="0" y="510628"/>
                  </a:cubicBezTo>
                  <a:lnTo>
                    <a:pt x="0" y="270284"/>
                  </a:lnTo>
                  <a:cubicBezTo>
                    <a:pt x="0" y="218880"/>
                    <a:pt x="27334" y="171353"/>
                    <a:pt x="71765" y="145502"/>
                  </a:cubicBezTo>
                  <a:lnTo>
                    <a:pt x="277485" y="25810"/>
                  </a:lnTo>
                  <a:cubicBezTo>
                    <a:pt x="321847" y="0"/>
                    <a:pt x="376653" y="0"/>
                    <a:pt x="421015" y="25810"/>
                  </a:cubicBezTo>
                  <a:close/>
                </a:path>
              </a:pathLst>
            </a:custGeom>
            <a:gradFill rotWithShape="1">
              <a:gsLst>
                <a:gs pos="0">
                  <a:srgbClr val="3183ED">
                    <a:alpha val="100000"/>
                  </a:srgbClr>
                </a:gs>
                <a:gs pos="100000">
                  <a:srgbClr val="56CCF2">
                    <a:alpha val="100000"/>
                  </a:srgbClr>
                </a:gs>
              </a:gsLst>
              <a:lin ang="5400000"/>
            </a:gradFill>
            <a:ln w="12700" cap="rnd">
              <a:solidFill>
                <a:srgbClr val="000000"/>
              </a:solidFill>
              <a:prstDash val="solid"/>
              <a:round/>
            </a:ln>
          </p:spPr>
        </p:sp>
      </p:grpSp>
      <p:sp>
        <p:nvSpPr>
          <p:cNvPr id="14" name="TextBox 14"/>
          <p:cNvSpPr txBox="1"/>
          <p:nvPr/>
        </p:nvSpPr>
        <p:spPr>
          <a:xfrm>
            <a:off x="10702382" y="3074703"/>
            <a:ext cx="1258688" cy="1175766"/>
          </a:xfrm>
          <a:prstGeom prst="rect">
            <a:avLst/>
          </a:prstGeom>
        </p:spPr>
        <p:txBody>
          <a:bodyPr lIns="0" tIns="0" rIns="0" bIns="0" rtlCol="0" anchor="t">
            <a:spAutoFit/>
          </a:bodyPr>
          <a:lstStyle/>
          <a:p>
            <a:pPr marL="0" lvl="0" indent="0" algn="ctr">
              <a:lnSpc>
                <a:spcPts val="9072"/>
              </a:lnSpc>
            </a:pPr>
            <a:r>
              <a:rPr lang="en-US" sz="8400" spc="-210">
                <a:solidFill>
                  <a:srgbClr val="FFFFFF"/>
                </a:solidFill>
                <a:latin typeface="Barlow Bold"/>
                <a:ea typeface="Barlow Bold"/>
                <a:cs typeface="Barlow Bold"/>
                <a:sym typeface="Barlow Bold"/>
              </a:rPr>
              <a:t>03</a:t>
            </a:r>
          </a:p>
        </p:txBody>
      </p:sp>
      <p:sp>
        <p:nvSpPr>
          <p:cNvPr id="15" name="Freeform 15"/>
          <p:cNvSpPr/>
          <p:nvPr/>
        </p:nvSpPr>
        <p:spPr>
          <a:xfrm rot="-5400000">
            <a:off x="5609602" y="2981142"/>
            <a:ext cx="3147115" cy="2859941"/>
          </a:xfrm>
          <a:custGeom>
            <a:avLst/>
            <a:gdLst/>
            <a:ahLst/>
            <a:cxnLst/>
            <a:rect l="l" t="t" r="r" b="b"/>
            <a:pathLst>
              <a:path w="3147115" h="2859941">
                <a:moveTo>
                  <a:pt x="0" y="0"/>
                </a:moveTo>
                <a:lnTo>
                  <a:pt x="3147115" y="0"/>
                </a:lnTo>
                <a:lnTo>
                  <a:pt x="3147115" y="2859941"/>
                </a:lnTo>
                <a:lnTo>
                  <a:pt x="0" y="2859941"/>
                </a:lnTo>
                <a:lnTo>
                  <a:pt x="0" y="0"/>
                </a:lnTo>
                <a:close/>
              </a:path>
            </a:pathLst>
          </a:custGeom>
          <a:blipFill>
            <a:blip r:embed="rId2"/>
            <a:stretch>
              <a:fillRect/>
            </a:stretch>
          </a:blipFill>
        </p:spPr>
      </p:sp>
      <p:grpSp>
        <p:nvGrpSpPr>
          <p:cNvPr id="16" name="Group 16"/>
          <p:cNvGrpSpPr/>
          <p:nvPr/>
        </p:nvGrpSpPr>
        <p:grpSpPr>
          <a:xfrm>
            <a:off x="5752962" y="2887708"/>
            <a:ext cx="2595892" cy="3046809"/>
            <a:chOff x="0" y="0"/>
            <a:chExt cx="698500" cy="819832"/>
          </a:xfrm>
        </p:grpSpPr>
        <p:sp>
          <p:nvSpPr>
            <p:cNvPr id="17" name="Freeform 17"/>
            <p:cNvSpPr/>
            <p:nvPr/>
          </p:nvSpPr>
          <p:spPr>
            <a:xfrm>
              <a:off x="0" y="13288"/>
              <a:ext cx="698500" cy="793256"/>
            </a:xfrm>
            <a:custGeom>
              <a:avLst/>
              <a:gdLst/>
              <a:ahLst/>
              <a:cxnLst/>
              <a:rect l="l" t="t" r="r" b="b"/>
              <a:pathLst>
                <a:path w="698500" h="793256">
                  <a:moveTo>
                    <a:pt x="409063" y="21512"/>
                  </a:moveTo>
                  <a:lnTo>
                    <a:pt x="638687" y="155112"/>
                  </a:lnTo>
                  <a:cubicBezTo>
                    <a:pt x="675718" y="176657"/>
                    <a:pt x="698500" y="216269"/>
                    <a:pt x="698500" y="259112"/>
                  </a:cubicBezTo>
                  <a:lnTo>
                    <a:pt x="698500" y="534144"/>
                  </a:lnTo>
                  <a:cubicBezTo>
                    <a:pt x="698500" y="576987"/>
                    <a:pt x="675718" y="616599"/>
                    <a:pt x="638687" y="638145"/>
                  </a:cubicBezTo>
                  <a:lnTo>
                    <a:pt x="409063" y="771744"/>
                  </a:lnTo>
                  <a:cubicBezTo>
                    <a:pt x="372089" y="793256"/>
                    <a:pt x="326411" y="793256"/>
                    <a:pt x="289437" y="771744"/>
                  </a:cubicBezTo>
                  <a:lnTo>
                    <a:pt x="59813" y="638145"/>
                  </a:lnTo>
                  <a:cubicBezTo>
                    <a:pt x="22782" y="616599"/>
                    <a:pt x="0" y="576987"/>
                    <a:pt x="0" y="534144"/>
                  </a:cubicBezTo>
                  <a:lnTo>
                    <a:pt x="0" y="259112"/>
                  </a:lnTo>
                  <a:cubicBezTo>
                    <a:pt x="0" y="216269"/>
                    <a:pt x="22782" y="176657"/>
                    <a:pt x="59813" y="155112"/>
                  </a:cubicBezTo>
                  <a:lnTo>
                    <a:pt x="289437" y="21512"/>
                  </a:lnTo>
                  <a:cubicBezTo>
                    <a:pt x="326411" y="0"/>
                    <a:pt x="372089" y="0"/>
                    <a:pt x="409063" y="21512"/>
                  </a:cubicBezTo>
                  <a:close/>
                </a:path>
              </a:pathLst>
            </a:custGeom>
            <a:solidFill>
              <a:srgbClr val="F2F2F2"/>
            </a:solidFill>
            <a:ln w="12700" cap="rnd">
              <a:solidFill>
                <a:srgbClr val="000000"/>
              </a:solidFill>
              <a:prstDash val="solid"/>
              <a:round/>
            </a:ln>
          </p:spPr>
        </p:sp>
      </p:grpSp>
      <p:grpSp>
        <p:nvGrpSpPr>
          <p:cNvPr id="18" name="Group 18"/>
          <p:cNvGrpSpPr/>
          <p:nvPr/>
        </p:nvGrpSpPr>
        <p:grpSpPr>
          <a:xfrm>
            <a:off x="5969128" y="3171365"/>
            <a:ext cx="2163558" cy="2517595"/>
            <a:chOff x="0" y="0"/>
            <a:chExt cx="698500" cy="812800"/>
          </a:xfrm>
        </p:grpSpPr>
        <p:sp>
          <p:nvSpPr>
            <p:cNvPr id="19" name="Freeform 19"/>
            <p:cNvSpPr/>
            <p:nvPr/>
          </p:nvSpPr>
          <p:spPr>
            <a:xfrm>
              <a:off x="0" y="15944"/>
              <a:ext cx="698500" cy="780913"/>
            </a:xfrm>
            <a:custGeom>
              <a:avLst/>
              <a:gdLst/>
              <a:ahLst/>
              <a:cxnLst/>
              <a:rect l="l" t="t" r="r" b="b"/>
              <a:pathLst>
                <a:path w="698500" h="780913">
                  <a:moveTo>
                    <a:pt x="421015" y="25810"/>
                  </a:moveTo>
                  <a:lnTo>
                    <a:pt x="626735" y="145502"/>
                  </a:lnTo>
                  <a:cubicBezTo>
                    <a:pt x="671166" y="171353"/>
                    <a:pt x="698500" y="218880"/>
                    <a:pt x="698500" y="270284"/>
                  </a:cubicBezTo>
                  <a:lnTo>
                    <a:pt x="698500" y="510628"/>
                  </a:lnTo>
                  <a:cubicBezTo>
                    <a:pt x="698500" y="562032"/>
                    <a:pt x="671166" y="609559"/>
                    <a:pt x="626735" y="635410"/>
                  </a:cubicBezTo>
                  <a:lnTo>
                    <a:pt x="421015" y="755102"/>
                  </a:lnTo>
                  <a:cubicBezTo>
                    <a:pt x="376653" y="780912"/>
                    <a:pt x="321847" y="780912"/>
                    <a:pt x="277485" y="755102"/>
                  </a:cubicBezTo>
                  <a:lnTo>
                    <a:pt x="71765" y="635410"/>
                  </a:lnTo>
                  <a:cubicBezTo>
                    <a:pt x="27334" y="609559"/>
                    <a:pt x="0" y="562032"/>
                    <a:pt x="0" y="510628"/>
                  </a:cubicBezTo>
                  <a:lnTo>
                    <a:pt x="0" y="270284"/>
                  </a:lnTo>
                  <a:cubicBezTo>
                    <a:pt x="0" y="218880"/>
                    <a:pt x="27334" y="171353"/>
                    <a:pt x="71765" y="145502"/>
                  </a:cubicBezTo>
                  <a:lnTo>
                    <a:pt x="277485" y="25810"/>
                  </a:lnTo>
                  <a:cubicBezTo>
                    <a:pt x="321847" y="0"/>
                    <a:pt x="376653" y="0"/>
                    <a:pt x="421015" y="25810"/>
                  </a:cubicBezTo>
                  <a:close/>
                </a:path>
              </a:pathLst>
            </a:custGeom>
            <a:gradFill rotWithShape="1">
              <a:gsLst>
                <a:gs pos="0">
                  <a:srgbClr val="FFB613">
                    <a:alpha val="100000"/>
                  </a:srgbClr>
                </a:gs>
                <a:gs pos="100000">
                  <a:srgbClr val="FFE42F">
                    <a:alpha val="100000"/>
                  </a:srgbClr>
                </a:gs>
              </a:gsLst>
              <a:lin ang="5400000"/>
            </a:gradFill>
            <a:ln w="12700" cap="rnd">
              <a:solidFill>
                <a:srgbClr val="000000"/>
              </a:solidFill>
              <a:prstDash val="solid"/>
              <a:round/>
            </a:ln>
          </p:spPr>
        </p:sp>
      </p:grpSp>
      <p:sp>
        <p:nvSpPr>
          <p:cNvPr id="20" name="TextBox 20"/>
          <p:cNvSpPr txBox="1"/>
          <p:nvPr/>
        </p:nvSpPr>
        <p:spPr>
          <a:xfrm>
            <a:off x="6421564" y="3807140"/>
            <a:ext cx="1258688" cy="1175766"/>
          </a:xfrm>
          <a:prstGeom prst="rect">
            <a:avLst/>
          </a:prstGeom>
        </p:spPr>
        <p:txBody>
          <a:bodyPr lIns="0" tIns="0" rIns="0" bIns="0" rtlCol="0" anchor="t">
            <a:spAutoFit/>
          </a:bodyPr>
          <a:lstStyle/>
          <a:p>
            <a:pPr marL="0" lvl="0" indent="0" algn="ctr">
              <a:lnSpc>
                <a:spcPts val="9072"/>
              </a:lnSpc>
            </a:pPr>
            <a:r>
              <a:rPr lang="en-US" sz="8400" spc="-210">
                <a:solidFill>
                  <a:srgbClr val="FFFFFF"/>
                </a:solidFill>
                <a:latin typeface="Barlow Bold"/>
                <a:ea typeface="Barlow Bold"/>
                <a:cs typeface="Barlow Bold"/>
                <a:sym typeface="Barlow Bold"/>
              </a:rPr>
              <a:t>02</a:t>
            </a:r>
          </a:p>
        </p:txBody>
      </p:sp>
      <p:sp>
        <p:nvSpPr>
          <p:cNvPr id="21" name="TextBox 21"/>
          <p:cNvSpPr txBox="1"/>
          <p:nvPr/>
        </p:nvSpPr>
        <p:spPr>
          <a:xfrm>
            <a:off x="5971889" y="6172550"/>
            <a:ext cx="2158038" cy="436245"/>
          </a:xfrm>
          <a:prstGeom prst="rect">
            <a:avLst/>
          </a:prstGeom>
        </p:spPr>
        <p:txBody>
          <a:bodyPr lIns="0" tIns="0" rIns="0" bIns="0" rtlCol="0" anchor="t">
            <a:spAutoFit/>
          </a:bodyPr>
          <a:lstStyle/>
          <a:p>
            <a:pPr marL="0" lvl="0" indent="0" algn="ctr">
              <a:lnSpc>
                <a:spcPts val="3240"/>
              </a:lnSpc>
            </a:pPr>
            <a:r>
              <a:rPr lang="en-US" sz="3000">
                <a:solidFill>
                  <a:srgbClr val="FFFFFF"/>
                </a:solidFill>
                <a:latin typeface="Barlow Bold"/>
                <a:ea typeface="Barlow Bold"/>
                <a:cs typeface="Barlow Bold"/>
                <a:sym typeface="Barlow Bold"/>
              </a:rPr>
              <a:t>Objectives</a:t>
            </a:r>
          </a:p>
        </p:txBody>
      </p:sp>
      <p:sp>
        <p:nvSpPr>
          <p:cNvPr id="22" name="Freeform 22"/>
          <p:cNvSpPr/>
          <p:nvPr/>
        </p:nvSpPr>
        <p:spPr>
          <a:xfrm rot="-5400000">
            <a:off x="14154996" y="2981142"/>
            <a:ext cx="3147115" cy="2859941"/>
          </a:xfrm>
          <a:custGeom>
            <a:avLst/>
            <a:gdLst/>
            <a:ahLst/>
            <a:cxnLst/>
            <a:rect l="l" t="t" r="r" b="b"/>
            <a:pathLst>
              <a:path w="3147115" h="2859941">
                <a:moveTo>
                  <a:pt x="0" y="0"/>
                </a:moveTo>
                <a:lnTo>
                  <a:pt x="3147115" y="0"/>
                </a:lnTo>
                <a:lnTo>
                  <a:pt x="3147115" y="2859941"/>
                </a:lnTo>
                <a:lnTo>
                  <a:pt x="0" y="2859941"/>
                </a:lnTo>
                <a:lnTo>
                  <a:pt x="0" y="0"/>
                </a:lnTo>
                <a:close/>
              </a:path>
            </a:pathLst>
          </a:custGeom>
          <a:blipFill>
            <a:blip r:embed="rId2"/>
            <a:stretch>
              <a:fillRect/>
            </a:stretch>
          </a:blipFill>
        </p:spPr>
      </p:sp>
      <p:grpSp>
        <p:nvGrpSpPr>
          <p:cNvPr id="23" name="Group 23"/>
          <p:cNvGrpSpPr/>
          <p:nvPr/>
        </p:nvGrpSpPr>
        <p:grpSpPr>
          <a:xfrm>
            <a:off x="14314393" y="2887708"/>
            <a:ext cx="2595892" cy="3046809"/>
            <a:chOff x="0" y="0"/>
            <a:chExt cx="698500" cy="819832"/>
          </a:xfrm>
        </p:grpSpPr>
        <p:sp>
          <p:nvSpPr>
            <p:cNvPr id="24" name="Freeform 24"/>
            <p:cNvSpPr/>
            <p:nvPr/>
          </p:nvSpPr>
          <p:spPr>
            <a:xfrm>
              <a:off x="0" y="13288"/>
              <a:ext cx="698500" cy="793256"/>
            </a:xfrm>
            <a:custGeom>
              <a:avLst/>
              <a:gdLst/>
              <a:ahLst/>
              <a:cxnLst/>
              <a:rect l="l" t="t" r="r" b="b"/>
              <a:pathLst>
                <a:path w="698500" h="793256">
                  <a:moveTo>
                    <a:pt x="409063" y="21512"/>
                  </a:moveTo>
                  <a:lnTo>
                    <a:pt x="638687" y="155112"/>
                  </a:lnTo>
                  <a:cubicBezTo>
                    <a:pt x="675718" y="176657"/>
                    <a:pt x="698500" y="216269"/>
                    <a:pt x="698500" y="259112"/>
                  </a:cubicBezTo>
                  <a:lnTo>
                    <a:pt x="698500" y="534144"/>
                  </a:lnTo>
                  <a:cubicBezTo>
                    <a:pt x="698500" y="576987"/>
                    <a:pt x="675718" y="616599"/>
                    <a:pt x="638687" y="638145"/>
                  </a:cubicBezTo>
                  <a:lnTo>
                    <a:pt x="409063" y="771744"/>
                  </a:lnTo>
                  <a:cubicBezTo>
                    <a:pt x="372089" y="793256"/>
                    <a:pt x="326411" y="793256"/>
                    <a:pt x="289437" y="771744"/>
                  </a:cubicBezTo>
                  <a:lnTo>
                    <a:pt x="59813" y="638145"/>
                  </a:lnTo>
                  <a:cubicBezTo>
                    <a:pt x="22782" y="616599"/>
                    <a:pt x="0" y="576987"/>
                    <a:pt x="0" y="534144"/>
                  </a:cubicBezTo>
                  <a:lnTo>
                    <a:pt x="0" y="259112"/>
                  </a:lnTo>
                  <a:cubicBezTo>
                    <a:pt x="0" y="216269"/>
                    <a:pt x="22782" y="176657"/>
                    <a:pt x="59813" y="155112"/>
                  </a:cubicBezTo>
                  <a:lnTo>
                    <a:pt x="289437" y="21512"/>
                  </a:lnTo>
                  <a:cubicBezTo>
                    <a:pt x="326411" y="0"/>
                    <a:pt x="372089" y="0"/>
                    <a:pt x="409063" y="21512"/>
                  </a:cubicBezTo>
                  <a:close/>
                </a:path>
              </a:pathLst>
            </a:custGeom>
            <a:solidFill>
              <a:srgbClr val="F2F2F2"/>
            </a:solidFill>
            <a:ln w="12700" cap="rnd">
              <a:solidFill>
                <a:srgbClr val="000000"/>
              </a:solidFill>
              <a:prstDash val="solid"/>
              <a:round/>
            </a:ln>
          </p:spPr>
        </p:sp>
      </p:grpSp>
      <p:grpSp>
        <p:nvGrpSpPr>
          <p:cNvPr id="25" name="Group 25"/>
          <p:cNvGrpSpPr/>
          <p:nvPr/>
        </p:nvGrpSpPr>
        <p:grpSpPr>
          <a:xfrm>
            <a:off x="14530560" y="3171365"/>
            <a:ext cx="2163558" cy="2517595"/>
            <a:chOff x="0" y="0"/>
            <a:chExt cx="698500" cy="812800"/>
          </a:xfrm>
        </p:grpSpPr>
        <p:sp>
          <p:nvSpPr>
            <p:cNvPr id="26" name="Freeform 26"/>
            <p:cNvSpPr/>
            <p:nvPr/>
          </p:nvSpPr>
          <p:spPr>
            <a:xfrm>
              <a:off x="0" y="15944"/>
              <a:ext cx="698500" cy="780913"/>
            </a:xfrm>
            <a:custGeom>
              <a:avLst/>
              <a:gdLst/>
              <a:ahLst/>
              <a:cxnLst/>
              <a:rect l="l" t="t" r="r" b="b"/>
              <a:pathLst>
                <a:path w="698500" h="780913">
                  <a:moveTo>
                    <a:pt x="421015" y="25810"/>
                  </a:moveTo>
                  <a:lnTo>
                    <a:pt x="626735" y="145502"/>
                  </a:lnTo>
                  <a:cubicBezTo>
                    <a:pt x="671166" y="171353"/>
                    <a:pt x="698500" y="218880"/>
                    <a:pt x="698500" y="270284"/>
                  </a:cubicBezTo>
                  <a:lnTo>
                    <a:pt x="698500" y="510628"/>
                  </a:lnTo>
                  <a:cubicBezTo>
                    <a:pt x="698500" y="562032"/>
                    <a:pt x="671166" y="609559"/>
                    <a:pt x="626735" y="635410"/>
                  </a:cubicBezTo>
                  <a:lnTo>
                    <a:pt x="421015" y="755102"/>
                  </a:lnTo>
                  <a:cubicBezTo>
                    <a:pt x="376653" y="780912"/>
                    <a:pt x="321847" y="780912"/>
                    <a:pt x="277485" y="755102"/>
                  </a:cubicBezTo>
                  <a:lnTo>
                    <a:pt x="71765" y="635410"/>
                  </a:lnTo>
                  <a:cubicBezTo>
                    <a:pt x="27334" y="609559"/>
                    <a:pt x="0" y="562032"/>
                    <a:pt x="0" y="510628"/>
                  </a:cubicBezTo>
                  <a:lnTo>
                    <a:pt x="0" y="270284"/>
                  </a:lnTo>
                  <a:cubicBezTo>
                    <a:pt x="0" y="218880"/>
                    <a:pt x="27334" y="171353"/>
                    <a:pt x="71765" y="145502"/>
                  </a:cubicBezTo>
                  <a:lnTo>
                    <a:pt x="277485" y="25810"/>
                  </a:lnTo>
                  <a:cubicBezTo>
                    <a:pt x="321847" y="0"/>
                    <a:pt x="376653" y="0"/>
                    <a:pt x="421015" y="25810"/>
                  </a:cubicBezTo>
                  <a:close/>
                </a:path>
              </a:pathLst>
            </a:custGeom>
            <a:gradFill rotWithShape="1">
              <a:gsLst>
                <a:gs pos="0">
                  <a:srgbClr val="FFB613">
                    <a:alpha val="100000"/>
                  </a:srgbClr>
                </a:gs>
                <a:gs pos="100000">
                  <a:srgbClr val="FFE42F">
                    <a:alpha val="100000"/>
                  </a:srgbClr>
                </a:gs>
              </a:gsLst>
              <a:lin ang="5400000"/>
            </a:gradFill>
            <a:ln w="12700" cap="rnd">
              <a:solidFill>
                <a:srgbClr val="000000"/>
              </a:solidFill>
              <a:prstDash val="solid"/>
              <a:round/>
            </a:ln>
          </p:spPr>
        </p:sp>
      </p:grpSp>
      <p:sp>
        <p:nvSpPr>
          <p:cNvPr id="27" name="TextBox 27"/>
          <p:cNvSpPr txBox="1"/>
          <p:nvPr/>
        </p:nvSpPr>
        <p:spPr>
          <a:xfrm>
            <a:off x="14982995" y="3807140"/>
            <a:ext cx="1258688" cy="1175766"/>
          </a:xfrm>
          <a:prstGeom prst="rect">
            <a:avLst/>
          </a:prstGeom>
        </p:spPr>
        <p:txBody>
          <a:bodyPr lIns="0" tIns="0" rIns="0" bIns="0" rtlCol="0" anchor="t">
            <a:spAutoFit/>
          </a:bodyPr>
          <a:lstStyle/>
          <a:p>
            <a:pPr marL="0" lvl="0" indent="0" algn="ctr">
              <a:lnSpc>
                <a:spcPts val="9072"/>
              </a:lnSpc>
            </a:pPr>
            <a:r>
              <a:rPr lang="en-US" sz="8400" spc="-210">
                <a:solidFill>
                  <a:srgbClr val="FFFFFF"/>
                </a:solidFill>
                <a:latin typeface="Barlow Bold"/>
                <a:ea typeface="Barlow Bold"/>
                <a:cs typeface="Barlow Bold"/>
                <a:sym typeface="Barlow Bold"/>
              </a:rPr>
              <a:t>04</a:t>
            </a:r>
          </a:p>
        </p:txBody>
      </p:sp>
      <p:sp>
        <p:nvSpPr>
          <p:cNvPr id="28" name="TextBox 28"/>
          <p:cNvSpPr txBox="1"/>
          <p:nvPr/>
        </p:nvSpPr>
        <p:spPr>
          <a:xfrm>
            <a:off x="616064" y="5139410"/>
            <a:ext cx="4309616" cy="3173280"/>
          </a:xfrm>
          <a:prstGeom prst="rect">
            <a:avLst/>
          </a:prstGeom>
        </p:spPr>
        <p:txBody>
          <a:bodyPr lIns="0" tIns="0" rIns="0" bIns="0" rtlCol="0" anchor="t">
            <a:spAutoFit/>
          </a:bodyPr>
          <a:lstStyle/>
          <a:p>
            <a:pPr algn="ctr">
              <a:lnSpc>
                <a:spcPts val="3674"/>
              </a:lnSpc>
            </a:pPr>
            <a:r>
              <a:rPr lang="en-US" sz="2624" spc="-44">
                <a:solidFill>
                  <a:srgbClr val="000000"/>
                </a:solidFill>
                <a:latin typeface="Clear Sans"/>
                <a:ea typeface="Clear Sans"/>
                <a:cs typeface="Clear Sans"/>
                <a:sym typeface="Clear Sans"/>
              </a:rPr>
              <a:t>Pertama, merupakan satu-kesatuan rencana</a:t>
            </a:r>
          </a:p>
          <a:p>
            <a:pPr algn="ctr">
              <a:lnSpc>
                <a:spcPts val="3674"/>
              </a:lnSpc>
            </a:pPr>
            <a:r>
              <a:rPr lang="en-US" sz="2624" spc="-44">
                <a:solidFill>
                  <a:srgbClr val="000000"/>
                </a:solidFill>
                <a:latin typeface="Clear Sans"/>
                <a:ea typeface="Clear Sans"/>
                <a:cs typeface="Clear Sans"/>
                <a:sym typeface="Clear Sans"/>
              </a:rPr>
              <a:t>organisasi yang komprehensif dan terpadu yang</a:t>
            </a:r>
          </a:p>
          <a:p>
            <a:pPr algn="ctr">
              <a:lnSpc>
                <a:spcPts val="3674"/>
              </a:lnSpc>
            </a:pPr>
            <a:r>
              <a:rPr lang="en-US" sz="2624" spc="-44">
                <a:solidFill>
                  <a:srgbClr val="000000"/>
                </a:solidFill>
                <a:latin typeface="Clear Sans"/>
                <a:ea typeface="Clear Sans"/>
                <a:cs typeface="Clear Sans"/>
                <a:sym typeface="Clear Sans"/>
              </a:rPr>
              <a:t>diperlukan untuk mencapai tujuan organisasi.</a:t>
            </a:r>
          </a:p>
        </p:txBody>
      </p:sp>
      <p:sp>
        <p:nvSpPr>
          <p:cNvPr id="29" name="TextBox 29"/>
          <p:cNvSpPr txBox="1"/>
          <p:nvPr/>
        </p:nvSpPr>
        <p:spPr>
          <a:xfrm>
            <a:off x="9292204" y="5321746"/>
            <a:ext cx="4517855" cy="2508853"/>
          </a:xfrm>
          <a:prstGeom prst="rect">
            <a:avLst/>
          </a:prstGeom>
        </p:spPr>
        <p:txBody>
          <a:bodyPr lIns="0" tIns="0" rIns="0" bIns="0" rtlCol="0" anchor="t">
            <a:spAutoFit/>
          </a:bodyPr>
          <a:lstStyle/>
          <a:p>
            <a:pPr algn="ctr">
              <a:lnSpc>
                <a:spcPts val="3991"/>
              </a:lnSpc>
            </a:pPr>
            <a:r>
              <a:rPr lang="en-US" sz="2851" spc="-48">
                <a:solidFill>
                  <a:srgbClr val="000000"/>
                </a:solidFill>
                <a:latin typeface="Clear Sans"/>
                <a:ea typeface="Clear Sans"/>
                <a:cs typeface="Clear Sans"/>
                <a:sym typeface="Clear Sans"/>
              </a:rPr>
              <a:t>Ketiga, pencapaian tujuan organisasi dihadapkan</a:t>
            </a:r>
          </a:p>
          <a:p>
            <a:pPr algn="ctr">
              <a:lnSpc>
                <a:spcPts val="3991"/>
              </a:lnSpc>
            </a:pPr>
            <a:r>
              <a:rPr lang="en-US" sz="2851" spc="-48">
                <a:solidFill>
                  <a:srgbClr val="000000"/>
                </a:solidFill>
                <a:latin typeface="Clear Sans"/>
                <a:ea typeface="Clear Sans"/>
                <a:cs typeface="Clear Sans"/>
                <a:sym typeface="Clear Sans"/>
              </a:rPr>
              <a:t>pada berbagai pilihan alternatif strategi yang</a:t>
            </a:r>
          </a:p>
          <a:p>
            <a:pPr algn="ctr">
              <a:lnSpc>
                <a:spcPts val="3991"/>
              </a:lnSpc>
            </a:pPr>
            <a:r>
              <a:rPr lang="en-US" sz="2851" spc="-48">
                <a:solidFill>
                  <a:srgbClr val="000000"/>
                </a:solidFill>
                <a:latin typeface="Clear Sans"/>
                <a:ea typeface="Clear Sans"/>
                <a:cs typeface="Clear Sans"/>
                <a:sym typeface="Clear Sans"/>
              </a:rPr>
              <a:t>harus dipertimbangkan.</a:t>
            </a:r>
          </a:p>
        </p:txBody>
      </p:sp>
      <p:sp>
        <p:nvSpPr>
          <p:cNvPr id="30" name="TextBox 30"/>
          <p:cNvSpPr txBox="1"/>
          <p:nvPr/>
        </p:nvSpPr>
        <p:spPr>
          <a:xfrm>
            <a:off x="4925680" y="6323998"/>
            <a:ext cx="4514959" cy="2862514"/>
          </a:xfrm>
          <a:prstGeom prst="rect">
            <a:avLst/>
          </a:prstGeom>
        </p:spPr>
        <p:txBody>
          <a:bodyPr lIns="0" tIns="0" rIns="0" bIns="0" rtlCol="0" anchor="t">
            <a:spAutoFit/>
          </a:bodyPr>
          <a:lstStyle/>
          <a:p>
            <a:pPr algn="ctr">
              <a:lnSpc>
                <a:spcPts val="3849"/>
              </a:lnSpc>
            </a:pPr>
            <a:r>
              <a:rPr lang="en-US" sz="2749" spc="-46">
                <a:solidFill>
                  <a:srgbClr val="000000"/>
                </a:solidFill>
                <a:latin typeface="Clear Sans"/>
                <a:ea typeface="Clear Sans"/>
                <a:cs typeface="Clear Sans"/>
                <a:sym typeface="Clear Sans"/>
              </a:rPr>
              <a:t>Kedua, penyusunan strategi diperlukan analisis</a:t>
            </a:r>
          </a:p>
          <a:p>
            <a:pPr algn="ctr">
              <a:lnSpc>
                <a:spcPts val="3849"/>
              </a:lnSpc>
            </a:pPr>
            <a:r>
              <a:rPr lang="en-US" sz="2749" spc="-46">
                <a:solidFill>
                  <a:srgbClr val="000000"/>
                </a:solidFill>
                <a:latin typeface="Clear Sans"/>
                <a:ea typeface="Clear Sans"/>
                <a:cs typeface="Clear Sans"/>
                <a:sym typeface="Clear Sans"/>
              </a:rPr>
              <a:t>lingkungan, karena lingkungan akan menentukan</a:t>
            </a:r>
          </a:p>
          <a:p>
            <a:pPr algn="ctr">
              <a:lnSpc>
                <a:spcPts val="3849"/>
              </a:lnSpc>
            </a:pPr>
            <a:r>
              <a:rPr lang="en-US" sz="2749" spc="-46">
                <a:solidFill>
                  <a:srgbClr val="000000"/>
                </a:solidFill>
                <a:latin typeface="Clear Sans"/>
                <a:ea typeface="Clear Sans"/>
                <a:cs typeface="Clear Sans"/>
                <a:sym typeface="Clear Sans"/>
              </a:rPr>
              <a:t>kekuatan dan kelemahan organisasi.</a:t>
            </a:r>
          </a:p>
        </p:txBody>
      </p:sp>
      <p:sp>
        <p:nvSpPr>
          <p:cNvPr id="31" name="TextBox 31"/>
          <p:cNvSpPr txBox="1"/>
          <p:nvPr/>
        </p:nvSpPr>
        <p:spPr>
          <a:xfrm>
            <a:off x="13411363" y="6323998"/>
            <a:ext cx="4634382" cy="2444842"/>
          </a:xfrm>
          <a:prstGeom prst="rect">
            <a:avLst/>
          </a:prstGeom>
        </p:spPr>
        <p:txBody>
          <a:bodyPr lIns="0" tIns="0" rIns="0" bIns="0" rtlCol="0" anchor="t">
            <a:spAutoFit/>
          </a:bodyPr>
          <a:lstStyle/>
          <a:p>
            <a:pPr algn="ctr">
              <a:lnSpc>
                <a:spcPts val="3951"/>
              </a:lnSpc>
            </a:pPr>
            <a:r>
              <a:rPr lang="en-US" sz="2822" spc="-47">
                <a:solidFill>
                  <a:srgbClr val="000000"/>
                </a:solidFill>
                <a:latin typeface="Clear Sans"/>
                <a:ea typeface="Clear Sans"/>
                <a:cs typeface="Clear Sans"/>
                <a:sym typeface="Clear Sans"/>
              </a:rPr>
              <a:t>Keempat, strategi yang dipilih akan</a:t>
            </a:r>
          </a:p>
          <a:p>
            <a:pPr algn="ctr">
              <a:lnSpc>
                <a:spcPts val="3951"/>
              </a:lnSpc>
            </a:pPr>
            <a:r>
              <a:rPr lang="en-US" sz="2822" spc="-47">
                <a:solidFill>
                  <a:srgbClr val="000000"/>
                </a:solidFill>
                <a:latin typeface="Clear Sans"/>
                <a:ea typeface="Clear Sans"/>
                <a:cs typeface="Clear Sans"/>
                <a:sym typeface="Clear Sans"/>
              </a:rPr>
              <a:t>diimplementasikan oleh organisasi dan</a:t>
            </a:r>
          </a:p>
          <a:p>
            <a:pPr algn="ctr">
              <a:lnSpc>
                <a:spcPts val="3951"/>
              </a:lnSpc>
            </a:pPr>
            <a:r>
              <a:rPr lang="en-US" sz="2822" spc="-47">
                <a:solidFill>
                  <a:srgbClr val="000000"/>
                </a:solidFill>
                <a:latin typeface="Clear Sans"/>
                <a:ea typeface="Clear Sans"/>
                <a:cs typeface="Clear Sans"/>
                <a:sym typeface="Clear Sans"/>
              </a:rPr>
              <a:t>memerlukan evaluasi.</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flipH="1">
            <a:off x="13180121" y="6636793"/>
            <a:ext cx="5867714" cy="3650207"/>
          </a:xfrm>
          <a:custGeom>
            <a:avLst/>
            <a:gdLst/>
            <a:ahLst/>
            <a:cxnLst/>
            <a:rect l="l" t="t" r="r" b="b"/>
            <a:pathLst>
              <a:path w="5867714" h="3650207">
                <a:moveTo>
                  <a:pt x="5867714" y="0"/>
                </a:moveTo>
                <a:lnTo>
                  <a:pt x="0" y="0"/>
                </a:lnTo>
                <a:lnTo>
                  <a:pt x="0" y="3650207"/>
                </a:lnTo>
                <a:lnTo>
                  <a:pt x="5867714" y="3650207"/>
                </a:lnTo>
                <a:lnTo>
                  <a:pt x="5867714" y="0"/>
                </a:lnTo>
                <a:close/>
              </a:path>
            </a:pathLst>
          </a:custGeom>
          <a:blipFill>
            <a:blip r:embed="rId2"/>
            <a:stretch>
              <a:fillRect/>
            </a:stretch>
          </a:blipFill>
        </p:spPr>
      </p:sp>
      <p:grpSp>
        <p:nvGrpSpPr>
          <p:cNvPr id="3" name="Group 3"/>
          <p:cNvGrpSpPr/>
          <p:nvPr/>
        </p:nvGrpSpPr>
        <p:grpSpPr>
          <a:xfrm>
            <a:off x="1536665" y="3091799"/>
            <a:ext cx="6969978" cy="3086100"/>
            <a:chOff x="0" y="0"/>
            <a:chExt cx="1835714" cy="812800"/>
          </a:xfrm>
        </p:grpSpPr>
        <p:sp>
          <p:nvSpPr>
            <p:cNvPr id="4" name="Freeform 4"/>
            <p:cNvSpPr/>
            <p:nvPr/>
          </p:nvSpPr>
          <p:spPr>
            <a:xfrm>
              <a:off x="0" y="0"/>
              <a:ext cx="1835715" cy="812800"/>
            </a:xfrm>
            <a:custGeom>
              <a:avLst/>
              <a:gdLst/>
              <a:ahLst/>
              <a:cxnLst/>
              <a:rect l="l" t="t" r="r" b="b"/>
              <a:pathLst>
                <a:path w="1835715" h="812800">
                  <a:moveTo>
                    <a:pt x="56648" y="0"/>
                  </a:moveTo>
                  <a:lnTo>
                    <a:pt x="1779066" y="0"/>
                  </a:lnTo>
                  <a:cubicBezTo>
                    <a:pt x="1810352" y="0"/>
                    <a:pt x="1835715" y="25362"/>
                    <a:pt x="1835715" y="56648"/>
                  </a:cubicBezTo>
                  <a:lnTo>
                    <a:pt x="1835715" y="756152"/>
                  </a:lnTo>
                  <a:cubicBezTo>
                    <a:pt x="1835715" y="771176"/>
                    <a:pt x="1829746" y="785584"/>
                    <a:pt x="1819123" y="796208"/>
                  </a:cubicBezTo>
                  <a:cubicBezTo>
                    <a:pt x="1808499" y="806832"/>
                    <a:pt x="1794090" y="812800"/>
                    <a:pt x="1779066" y="812800"/>
                  </a:cubicBezTo>
                  <a:lnTo>
                    <a:pt x="56648" y="812800"/>
                  </a:lnTo>
                  <a:cubicBezTo>
                    <a:pt x="25362" y="812800"/>
                    <a:pt x="0" y="787438"/>
                    <a:pt x="0" y="756152"/>
                  </a:cubicBezTo>
                  <a:lnTo>
                    <a:pt x="0" y="56648"/>
                  </a:lnTo>
                  <a:cubicBezTo>
                    <a:pt x="0" y="25362"/>
                    <a:pt x="25362" y="0"/>
                    <a:pt x="56648" y="0"/>
                  </a:cubicBezTo>
                  <a:close/>
                </a:path>
              </a:pathLst>
            </a:custGeom>
            <a:gradFill rotWithShape="1">
              <a:gsLst>
                <a:gs pos="0">
                  <a:srgbClr val="FFE42F">
                    <a:alpha val="100000"/>
                  </a:srgbClr>
                </a:gs>
                <a:gs pos="100000">
                  <a:srgbClr val="FF9F2F">
                    <a:alpha val="100000"/>
                  </a:srgbClr>
                </a:gs>
              </a:gsLst>
              <a:path path="circle">
                <a:fillToRect l="50000" t="50000" r="50000" b="50000"/>
              </a:path>
            </a:gradFill>
          </p:spPr>
        </p:sp>
        <p:sp>
          <p:nvSpPr>
            <p:cNvPr id="5" name="TextBox 5"/>
            <p:cNvSpPr txBox="1"/>
            <p:nvPr/>
          </p:nvSpPr>
          <p:spPr>
            <a:xfrm>
              <a:off x="0" y="-38100"/>
              <a:ext cx="1835714" cy="85090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688643" y="1056869"/>
            <a:ext cx="8672470" cy="1120531"/>
          </a:xfrm>
          <a:prstGeom prst="rect">
            <a:avLst/>
          </a:prstGeom>
        </p:spPr>
        <p:txBody>
          <a:bodyPr lIns="0" tIns="0" rIns="0" bIns="0" rtlCol="0" anchor="t">
            <a:spAutoFit/>
          </a:bodyPr>
          <a:lstStyle/>
          <a:p>
            <a:pPr marL="0" lvl="0" indent="0" algn="l">
              <a:lnSpc>
                <a:spcPts val="8505"/>
              </a:lnSpc>
            </a:pPr>
            <a:r>
              <a:rPr lang="en-US" sz="7875" spc="-196" dirty="0">
                <a:solidFill>
                  <a:srgbClr val="112D4E"/>
                </a:solidFill>
                <a:latin typeface="Barlow Bold"/>
                <a:ea typeface="Barlow Bold"/>
                <a:cs typeface="Barlow Bold"/>
                <a:sym typeface="Barlow Bold"/>
              </a:rPr>
              <a:t>3 Tahapan Strategi</a:t>
            </a:r>
          </a:p>
        </p:txBody>
      </p:sp>
      <p:grpSp>
        <p:nvGrpSpPr>
          <p:cNvPr id="7" name="Group 7"/>
          <p:cNvGrpSpPr/>
          <p:nvPr/>
        </p:nvGrpSpPr>
        <p:grpSpPr>
          <a:xfrm>
            <a:off x="9144000" y="3091799"/>
            <a:ext cx="6969978" cy="3086100"/>
            <a:chOff x="0" y="0"/>
            <a:chExt cx="1835714" cy="812800"/>
          </a:xfrm>
        </p:grpSpPr>
        <p:sp>
          <p:nvSpPr>
            <p:cNvPr id="8" name="Freeform 8"/>
            <p:cNvSpPr/>
            <p:nvPr/>
          </p:nvSpPr>
          <p:spPr>
            <a:xfrm>
              <a:off x="0" y="0"/>
              <a:ext cx="1835715" cy="812800"/>
            </a:xfrm>
            <a:custGeom>
              <a:avLst/>
              <a:gdLst/>
              <a:ahLst/>
              <a:cxnLst/>
              <a:rect l="l" t="t" r="r" b="b"/>
              <a:pathLst>
                <a:path w="1835715" h="812800">
                  <a:moveTo>
                    <a:pt x="56648" y="0"/>
                  </a:moveTo>
                  <a:lnTo>
                    <a:pt x="1779066" y="0"/>
                  </a:lnTo>
                  <a:cubicBezTo>
                    <a:pt x="1810352" y="0"/>
                    <a:pt x="1835715" y="25362"/>
                    <a:pt x="1835715" y="56648"/>
                  </a:cubicBezTo>
                  <a:lnTo>
                    <a:pt x="1835715" y="756152"/>
                  </a:lnTo>
                  <a:cubicBezTo>
                    <a:pt x="1835715" y="771176"/>
                    <a:pt x="1829746" y="785584"/>
                    <a:pt x="1819123" y="796208"/>
                  </a:cubicBezTo>
                  <a:cubicBezTo>
                    <a:pt x="1808499" y="806832"/>
                    <a:pt x="1794090" y="812800"/>
                    <a:pt x="1779066" y="812800"/>
                  </a:cubicBezTo>
                  <a:lnTo>
                    <a:pt x="56648" y="812800"/>
                  </a:lnTo>
                  <a:cubicBezTo>
                    <a:pt x="25362" y="812800"/>
                    <a:pt x="0" y="787438"/>
                    <a:pt x="0" y="756152"/>
                  </a:cubicBezTo>
                  <a:lnTo>
                    <a:pt x="0" y="56648"/>
                  </a:lnTo>
                  <a:cubicBezTo>
                    <a:pt x="0" y="25362"/>
                    <a:pt x="25362" y="0"/>
                    <a:pt x="56648" y="0"/>
                  </a:cubicBezTo>
                  <a:close/>
                </a:path>
              </a:pathLst>
            </a:custGeom>
            <a:solidFill>
              <a:srgbClr val="44A9EF"/>
            </a:solidFill>
          </p:spPr>
        </p:sp>
        <p:sp>
          <p:nvSpPr>
            <p:cNvPr id="9" name="TextBox 9"/>
            <p:cNvSpPr txBox="1"/>
            <p:nvPr/>
          </p:nvSpPr>
          <p:spPr>
            <a:xfrm>
              <a:off x="0" y="-38100"/>
              <a:ext cx="1835714" cy="8509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688643" y="6787392"/>
            <a:ext cx="6969978" cy="3086100"/>
            <a:chOff x="0" y="0"/>
            <a:chExt cx="1835714" cy="812800"/>
          </a:xfrm>
        </p:grpSpPr>
        <p:sp>
          <p:nvSpPr>
            <p:cNvPr id="11" name="Freeform 11"/>
            <p:cNvSpPr/>
            <p:nvPr/>
          </p:nvSpPr>
          <p:spPr>
            <a:xfrm>
              <a:off x="0" y="0"/>
              <a:ext cx="1835715" cy="812800"/>
            </a:xfrm>
            <a:custGeom>
              <a:avLst/>
              <a:gdLst/>
              <a:ahLst/>
              <a:cxnLst/>
              <a:rect l="l" t="t" r="r" b="b"/>
              <a:pathLst>
                <a:path w="1835715" h="812800">
                  <a:moveTo>
                    <a:pt x="56648" y="0"/>
                  </a:moveTo>
                  <a:lnTo>
                    <a:pt x="1779066" y="0"/>
                  </a:lnTo>
                  <a:cubicBezTo>
                    <a:pt x="1810352" y="0"/>
                    <a:pt x="1835715" y="25362"/>
                    <a:pt x="1835715" y="56648"/>
                  </a:cubicBezTo>
                  <a:lnTo>
                    <a:pt x="1835715" y="756152"/>
                  </a:lnTo>
                  <a:cubicBezTo>
                    <a:pt x="1835715" y="771176"/>
                    <a:pt x="1829746" y="785584"/>
                    <a:pt x="1819123" y="796208"/>
                  </a:cubicBezTo>
                  <a:cubicBezTo>
                    <a:pt x="1808499" y="806832"/>
                    <a:pt x="1794090" y="812800"/>
                    <a:pt x="1779066" y="812800"/>
                  </a:cubicBezTo>
                  <a:lnTo>
                    <a:pt x="56648" y="812800"/>
                  </a:lnTo>
                  <a:cubicBezTo>
                    <a:pt x="25362" y="812800"/>
                    <a:pt x="0" y="787438"/>
                    <a:pt x="0" y="756152"/>
                  </a:cubicBezTo>
                  <a:lnTo>
                    <a:pt x="0" y="56648"/>
                  </a:lnTo>
                  <a:cubicBezTo>
                    <a:pt x="0" y="25362"/>
                    <a:pt x="25362" y="0"/>
                    <a:pt x="56648" y="0"/>
                  </a:cubicBezTo>
                  <a:close/>
                </a:path>
              </a:pathLst>
            </a:custGeom>
            <a:solidFill>
              <a:srgbClr val="00157C"/>
            </a:solidFill>
          </p:spPr>
        </p:sp>
        <p:sp>
          <p:nvSpPr>
            <p:cNvPr id="12" name="TextBox 12"/>
            <p:cNvSpPr txBox="1"/>
            <p:nvPr/>
          </p:nvSpPr>
          <p:spPr>
            <a:xfrm>
              <a:off x="0" y="-38100"/>
              <a:ext cx="1835714" cy="850900"/>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1976381" y="3317793"/>
            <a:ext cx="5839441" cy="2511794"/>
          </a:xfrm>
          <a:prstGeom prst="rect">
            <a:avLst/>
          </a:prstGeom>
        </p:spPr>
        <p:txBody>
          <a:bodyPr lIns="0" tIns="0" rIns="0" bIns="0" rtlCol="0" anchor="t">
            <a:spAutoFit/>
          </a:bodyPr>
          <a:lstStyle/>
          <a:p>
            <a:pPr algn="just">
              <a:lnSpc>
                <a:spcPts val="5081"/>
              </a:lnSpc>
            </a:pPr>
            <a:r>
              <a:rPr lang="en-US" sz="3216" spc="-61">
                <a:solidFill>
                  <a:srgbClr val="FFFFFF"/>
                </a:solidFill>
                <a:latin typeface="Clear Sans Bold"/>
                <a:ea typeface="Clear Sans Bold"/>
                <a:cs typeface="Clear Sans Bold"/>
                <a:sym typeface="Clear Sans Bold"/>
              </a:rPr>
              <a:t>     </a:t>
            </a:r>
            <a:r>
              <a:rPr lang="en-US" sz="3216" spc="-61">
                <a:solidFill>
                  <a:srgbClr val="112D4E"/>
                </a:solidFill>
                <a:latin typeface="Clear Sans Bold"/>
                <a:ea typeface="Clear Sans Bold"/>
                <a:cs typeface="Clear Sans Bold"/>
                <a:sym typeface="Clear Sans Bold"/>
              </a:rPr>
              <a:t>Analisis Strategi</a:t>
            </a:r>
          </a:p>
          <a:p>
            <a:pPr marL="694341" lvl="1" indent="-347170" algn="just">
              <a:lnSpc>
                <a:spcPts val="5081"/>
              </a:lnSpc>
              <a:buFont typeface="Arial"/>
              <a:buChar char="•"/>
            </a:pPr>
            <a:r>
              <a:rPr lang="en-US" sz="3216" spc="-61">
                <a:solidFill>
                  <a:srgbClr val="112D4E"/>
                </a:solidFill>
                <a:latin typeface="Clear Sans"/>
                <a:ea typeface="Clear Sans"/>
                <a:cs typeface="Clear Sans"/>
                <a:sym typeface="Clear Sans"/>
              </a:rPr>
              <a:t>Budaya</a:t>
            </a:r>
          </a:p>
          <a:p>
            <a:pPr marL="694341" lvl="1" indent="-347170" algn="just">
              <a:lnSpc>
                <a:spcPts val="5081"/>
              </a:lnSpc>
              <a:buFont typeface="Arial"/>
              <a:buChar char="•"/>
            </a:pPr>
            <a:r>
              <a:rPr lang="en-US" sz="3216" spc="-61">
                <a:solidFill>
                  <a:srgbClr val="112D4E"/>
                </a:solidFill>
                <a:latin typeface="Clear Sans"/>
                <a:ea typeface="Clear Sans"/>
                <a:cs typeface="Clear Sans"/>
                <a:sym typeface="Clear Sans"/>
              </a:rPr>
              <a:t>Sumber Daya</a:t>
            </a:r>
          </a:p>
          <a:p>
            <a:pPr marL="694341" lvl="1" indent="-347170" algn="l">
              <a:lnSpc>
                <a:spcPts val="5081"/>
              </a:lnSpc>
              <a:buFont typeface="Arial"/>
              <a:buChar char="•"/>
            </a:pPr>
            <a:r>
              <a:rPr lang="en-US" sz="3216" spc="-61">
                <a:solidFill>
                  <a:srgbClr val="112D4E"/>
                </a:solidFill>
                <a:latin typeface="Clear Sans"/>
                <a:ea typeface="Clear Sans"/>
                <a:cs typeface="Clear Sans"/>
                <a:sym typeface="Clear Sans"/>
              </a:rPr>
              <a:t>Lingkungan</a:t>
            </a:r>
          </a:p>
        </p:txBody>
      </p:sp>
      <p:sp>
        <p:nvSpPr>
          <p:cNvPr id="14" name="TextBox 14"/>
          <p:cNvSpPr txBox="1"/>
          <p:nvPr/>
        </p:nvSpPr>
        <p:spPr>
          <a:xfrm>
            <a:off x="9930310" y="3321802"/>
            <a:ext cx="5839441" cy="2511794"/>
          </a:xfrm>
          <a:prstGeom prst="rect">
            <a:avLst/>
          </a:prstGeom>
        </p:spPr>
        <p:txBody>
          <a:bodyPr lIns="0" tIns="0" rIns="0" bIns="0" rtlCol="0" anchor="t">
            <a:spAutoFit/>
          </a:bodyPr>
          <a:lstStyle/>
          <a:p>
            <a:pPr algn="just">
              <a:lnSpc>
                <a:spcPts val="5081"/>
              </a:lnSpc>
            </a:pPr>
            <a:r>
              <a:rPr lang="en-US" sz="3216" spc="-61">
                <a:solidFill>
                  <a:srgbClr val="FFFFFF"/>
                </a:solidFill>
                <a:latin typeface="Clear Sans Bold"/>
                <a:ea typeface="Clear Sans Bold"/>
                <a:cs typeface="Clear Sans Bold"/>
                <a:sym typeface="Clear Sans Bold"/>
              </a:rPr>
              <a:t>   Pemilihan Strategi</a:t>
            </a:r>
          </a:p>
          <a:p>
            <a:pPr marL="694341" lvl="1" indent="-347170" algn="just">
              <a:lnSpc>
                <a:spcPts val="5081"/>
              </a:lnSpc>
              <a:buFont typeface="Arial"/>
              <a:buChar char="•"/>
            </a:pPr>
            <a:r>
              <a:rPr lang="en-US" sz="3216" spc="-61">
                <a:solidFill>
                  <a:srgbClr val="FFFFFF"/>
                </a:solidFill>
                <a:latin typeface="Clear Sans"/>
                <a:ea typeface="Clear Sans"/>
                <a:cs typeface="Clear Sans"/>
                <a:sym typeface="Clear Sans"/>
              </a:rPr>
              <a:t>Alternatif Pilihan</a:t>
            </a:r>
          </a:p>
          <a:p>
            <a:pPr marL="694341" lvl="1" indent="-347170" algn="just">
              <a:lnSpc>
                <a:spcPts val="5081"/>
              </a:lnSpc>
              <a:buFont typeface="Arial"/>
              <a:buChar char="•"/>
            </a:pPr>
            <a:r>
              <a:rPr lang="en-US" sz="3216" spc="-61">
                <a:solidFill>
                  <a:srgbClr val="FFFFFF"/>
                </a:solidFill>
                <a:latin typeface="Clear Sans"/>
                <a:ea typeface="Clear Sans"/>
                <a:cs typeface="Clear Sans"/>
                <a:sym typeface="Clear Sans"/>
              </a:rPr>
              <a:t>Memilih Strategi</a:t>
            </a:r>
          </a:p>
          <a:p>
            <a:pPr marL="694341" lvl="1" indent="-347170" algn="l">
              <a:lnSpc>
                <a:spcPts val="5081"/>
              </a:lnSpc>
              <a:buFont typeface="Arial"/>
              <a:buChar char="•"/>
            </a:pPr>
            <a:r>
              <a:rPr lang="en-US" sz="3216" spc="-61">
                <a:solidFill>
                  <a:srgbClr val="FFFFFF"/>
                </a:solidFill>
                <a:latin typeface="Clear Sans"/>
                <a:ea typeface="Clear Sans"/>
                <a:cs typeface="Clear Sans"/>
                <a:sym typeface="Clear Sans"/>
              </a:rPr>
              <a:t>Evaluasi</a:t>
            </a:r>
          </a:p>
        </p:txBody>
      </p:sp>
      <p:sp>
        <p:nvSpPr>
          <p:cNvPr id="15" name="TextBox 15"/>
          <p:cNvSpPr txBox="1"/>
          <p:nvPr/>
        </p:nvSpPr>
        <p:spPr>
          <a:xfrm>
            <a:off x="2101934" y="7017395"/>
            <a:ext cx="5839441" cy="2511794"/>
          </a:xfrm>
          <a:prstGeom prst="rect">
            <a:avLst/>
          </a:prstGeom>
        </p:spPr>
        <p:txBody>
          <a:bodyPr lIns="0" tIns="0" rIns="0" bIns="0" rtlCol="0" anchor="t">
            <a:spAutoFit/>
          </a:bodyPr>
          <a:lstStyle/>
          <a:p>
            <a:pPr algn="just">
              <a:lnSpc>
                <a:spcPts val="5081"/>
              </a:lnSpc>
            </a:pPr>
            <a:r>
              <a:rPr lang="en-US" sz="3216" spc="-61">
                <a:solidFill>
                  <a:srgbClr val="FFFFFF"/>
                </a:solidFill>
                <a:latin typeface="Clear Sans Bold"/>
                <a:ea typeface="Clear Sans Bold"/>
                <a:cs typeface="Clear Sans Bold"/>
                <a:sym typeface="Clear Sans Bold"/>
              </a:rPr>
              <a:t>     Analisis Strategi</a:t>
            </a:r>
          </a:p>
          <a:p>
            <a:pPr marL="694341" lvl="1" indent="-347170" algn="just">
              <a:lnSpc>
                <a:spcPts val="5081"/>
              </a:lnSpc>
              <a:buFont typeface="Arial"/>
              <a:buChar char="•"/>
            </a:pPr>
            <a:r>
              <a:rPr lang="en-US" sz="3216" spc="-61">
                <a:solidFill>
                  <a:srgbClr val="FFFFFF"/>
                </a:solidFill>
                <a:latin typeface="Clear Sans"/>
                <a:ea typeface="Clear Sans"/>
                <a:cs typeface="Clear Sans"/>
                <a:sym typeface="Clear Sans"/>
              </a:rPr>
              <a:t>Perencanaan Sumber</a:t>
            </a:r>
          </a:p>
          <a:p>
            <a:pPr marL="694341" lvl="1" indent="-347170" algn="just">
              <a:lnSpc>
                <a:spcPts val="5081"/>
              </a:lnSpc>
              <a:buFont typeface="Arial"/>
              <a:buChar char="•"/>
            </a:pPr>
            <a:r>
              <a:rPr lang="en-US" sz="3216" spc="-61">
                <a:solidFill>
                  <a:srgbClr val="FFFFFF"/>
                </a:solidFill>
                <a:latin typeface="Clear Sans"/>
                <a:ea typeface="Clear Sans"/>
                <a:cs typeface="Clear Sans"/>
                <a:sym typeface="Clear Sans"/>
              </a:rPr>
              <a:t>Sistem dan Manusia</a:t>
            </a:r>
          </a:p>
          <a:p>
            <a:pPr marL="694341" lvl="1" indent="-347170" algn="l">
              <a:lnSpc>
                <a:spcPts val="5081"/>
              </a:lnSpc>
              <a:buFont typeface="Arial"/>
              <a:buChar char="•"/>
            </a:pPr>
            <a:r>
              <a:rPr lang="en-US" sz="3216" spc="-61">
                <a:solidFill>
                  <a:srgbClr val="FFFFFF"/>
                </a:solidFill>
                <a:latin typeface="Clear Sans"/>
                <a:ea typeface="Clear Sans"/>
                <a:cs typeface="Clear Sans"/>
                <a:sym typeface="Clear Sans"/>
              </a:rPr>
              <a:t>Struktur Organisasi</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3368901" y="-661442"/>
            <a:ext cx="11627237" cy="11197896"/>
            <a:chOff x="0" y="0"/>
            <a:chExt cx="924493" cy="890355"/>
          </a:xfrm>
        </p:grpSpPr>
        <p:sp>
          <p:nvSpPr>
            <p:cNvPr id="3" name="Freeform 3"/>
            <p:cNvSpPr/>
            <p:nvPr/>
          </p:nvSpPr>
          <p:spPr>
            <a:xfrm>
              <a:off x="5952" y="0"/>
              <a:ext cx="912589" cy="890355"/>
            </a:xfrm>
            <a:custGeom>
              <a:avLst/>
              <a:gdLst/>
              <a:ahLst/>
              <a:cxnLst/>
              <a:rect l="l" t="t" r="r" b="b"/>
              <a:pathLst>
                <a:path w="912589" h="890355">
                  <a:moveTo>
                    <a:pt x="902228" y="480916"/>
                  </a:moveTo>
                  <a:lnTo>
                    <a:pt x="731653" y="854617"/>
                  </a:lnTo>
                  <a:cubicBezTo>
                    <a:pt x="721716" y="876388"/>
                    <a:pt x="699987" y="890355"/>
                    <a:pt x="676056" y="890355"/>
                  </a:cubicBezTo>
                  <a:lnTo>
                    <a:pt x="236533" y="890355"/>
                  </a:lnTo>
                  <a:cubicBezTo>
                    <a:pt x="212602" y="890355"/>
                    <a:pt x="190873" y="876388"/>
                    <a:pt x="180936" y="854617"/>
                  </a:cubicBezTo>
                  <a:lnTo>
                    <a:pt x="10360" y="480916"/>
                  </a:lnTo>
                  <a:cubicBezTo>
                    <a:pt x="0" y="458217"/>
                    <a:pt x="0" y="432139"/>
                    <a:pt x="10360" y="409440"/>
                  </a:cubicBezTo>
                  <a:lnTo>
                    <a:pt x="180936" y="35738"/>
                  </a:lnTo>
                  <a:cubicBezTo>
                    <a:pt x="190873" y="13968"/>
                    <a:pt x="212602" y="0"/>
                    <a:pt x="236533" y="0"/>
                  </a:cubicBezTo>
                  <a:lnTo>
                    <a:pt x="676056" y="0"/>
                  </a:lnTo>
                  <a:cubicBezTo>
                    <a:pt x="699987" y="0"/>
                    <a:pt x="721716" y="13968"/>
                    <a:pt x="731653" y="35738"/>
                  </a:cubicBezTo>
                  <a:lnTo>
                    <a:pt x="902228" y="409440"/>
                  </a:lnTo>
                  <a:cubicBezTo>
                    <a:pt x="912589" y="432139"/>
                    <a:pt x="912589" y="458217"/>
                    <a:pt x="902228" y="480916"/>
                  </a:cubicBezTo>
                  <a:close/>
                </a:path>
              </a:pathLst>
            </a:custGeom>
            <a:gradFill rotWithShape="1">
              <a:gsLst>
                <a:gs pos="0">
                  <a:srgbClr val="FFB613">
                    <a:alpha val="100000"/>
                  </a:srgbClr>
                </a:gs>
                <a:gs pos="100000">
                  <a:srgbClr val="FFE42F">
                    <a:alpha val="100000"/>
                  </a:srgbClr>
                </a:gs>
              </a:gsLst>
              <a:lin ang="5400000"/>
            </a:gradFill>
            <a:ln cap="rnd">
              <a:noFill/>
              <a:prstDash val="solid"/>
              <a:round/>
            </a:ln>
          </p:spPr>
        </p:sp>
        <p:sp>
          <p:nvSpPr>
            <p:cNvPr id="4" name="TextBox 4"/>
            <p:cNvSpPr txBox="1"/>
            <p:nvPr/>
          </p:nvSpPr>
          <p:spPr>
            <a:xfrm>
              <a:off x="114300" y="-38100"/>
              <a:ext cx="695893" cy="928455"/>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flipV="1">
            <a:off x="9513381" y="2030213"/>
            <a:ext cx="5957" cy="5154744"/>
          </a:xfrm>
          <a:prstGeom prst="line">
            <a:avLst/>
          </a:prstGeom>
          <a:ln w="19050" cap="flat">
            <a:solidFill>
              <a:srgbClr val="44A9EF"/>
            </a:solidFill>
            <a:prstDash val="solid"/>
            <a:headEnd type="none" w="sm" len="sm"/>
            <a:tailEnd type="none" w="sm" len="sm"/>
          </a:ln>
        </p:spPr>
      </p:sp>
      <p:grpSp>
        <p:nvGrpSpPr>
          <p:cNvPr id="6" name="Group 6"/>
          <p:cNvGrpSpPr/>
          <p:nvPr/>
        </p:nvGrpSpPr>
        <p:grpSpPr>
          <a:xfrm>
            <a:off x="8896350" y="1387593"/>
            <a:ext cx="1188826" cy="1021647"/>
            <a:chOff x="0" y="0"/>
            <a:chExt cx="812800" cy="698500"/>
          </a:xfrm>
        </p:grpSpPr>
        <p:sp>
          <p:nvSpPr>
            <p:cNvPr id="7" name="Freeform 7"/>
            <p:cNvSpPr/>
            <p:nvPr/>
          </p:nvSpPr>
          <p:spPr>
            <a:xfrm>
              <a:off x="8754" y="0"/>
              <a:ext cx="795293" cy="698500"/>
            </a:xfrm>
            <a:custGeom>
              <a:avLst/>
              <a:gdLst/>
              <a:ahLst/>
              <a:cxnLst/>
              <a:rect l="l" t="t" r="r" b="b"/>
              <a:pathLst>
                <a:path w="795293" h="698500">
                  <a:moveTo>
                    <a:pt x="781121" y="388652"/>
                  </a:moveTo>
                  <a:lnTo>
                    <a:pt x="623771" y="659098"/>
                  </a:lnTo>
                  <a:cubicBezTo>
                    <a:pt x="609578" y="683493"/>
                    <a:pt x="583483" y="698500"/>
                    <a:pt x="555260" y="698500"/>
                  </a:cubicBezTo>
                  <a:lnTo>
                    <a:pt x="240032" y="698500"/>
                  </a:lnTo>
                  <a:cubicBezTo>
                    <a:pt x="211809" y="698500"/>
                    <a:pt x="185714" y="683493"/>
                    <a:pt x="171521" y="659098"/>
                  </a:cubicBezTo>
                  <a:lnTo>
                    <a:pt x="14171" y="388652"/>
                  </a:lnTo>
                  <a:cubicBezTo>
                    <a:pt x="0" y="364295"/>
                    <a:pt x="0" y="334205"/>
                    <a:pt x="14171" y="309848"/>
                  </a:cubicBezTo>
                  <a:lnTo>
                    <a:pt x="171521" y="39402"/>
                  </a:lnTo>
                  <a:cubicBezTo>
                    <a:pt x="185714" y="15007"/>
                    <a:pt x="211809" y="0"/>
                    <a:pt x="240032" y="0"/>
                  </a:cubicBezTo>
                  <a:lnTo>
                    <a:pt x="555260" y="0"/>
                  </a:lnTo>
                  <a:cubicBezTo>
                    <a:pt x="583483" y="0"/>
                    <a:pt x="609578" y="15007"/>
                    <a:pt x="623771" y="39402"/>
                  </a:cubicBezTo>
                  <a:lnTo>
                    <a:pt x="781121" y="309848"/>
                  </a:lnTo>
                  <a:cubicBezTo>
                    <a:pt x="795292" y="334205"/>
                    <a:pt x="795292" y="364295"/>
                    <a:pt x="781121" y="388652"/>
                  </a:cubicBezTo>
                  <a:close/>
                </a:path>
              </a:pathLst>
            </a:custGeom>
            <a:gradFill rotWithShape="1">
              <a:gsLst>
                <a:gs pos="0">
                  <a:srgbClr val="51AFFF">
                    <a:alpha val="100000"/>
                  </a:srgbClr>
                </a:gs>
                <a:gs pos="100000">
                  <a:srgbClr val="3183ED">
                    <a:alpha val="100000"/>
                  </a:srgbClr>
                </a:gs>
              </a:gsLst>
              <a:path path="circle">
                <a:fillToRect l="50000" t="50000" r="50000" b="50000"/>
              </a:path>
            </a:gradFill>
          </p:spPr>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8896350" y="4374024"/>
            <a:ext cx="1188826" cy="1021647"/>
            <a:chOff x="0" y="0"/>
            <a:chExt cx="812800" cy="698500"/>
          </a:xfrm>
        </p:grpSpPr>
        <p:sp>
          <p:nvSpPr>
            <p:cNvPr id="10" name="Freeform 10"/>
            <p:cNvSpPr/>
            <p:nvPr/>
          </p:nvSpPr>
          <p:spPr>
            <a:xfrm>
              <a:off x="8754" y="0"/>
              <a:ext cx="795293" cy="698500"/>
            </a:xfrm>
            <a:custGeom>
              <a:avLst/>
              <a:gdLst/>
              <a:ahLst/>
              <a:cxnLst/>
              <a:rect l="l" t="t" r="r" b="b"/>
              <a:pathLst>
                <a:path w="795293" h="698500">
                  <a:moveTo>
                    <a:pt x="781121" y="388652"/>
                  </a:moveTo>
                  <a:lnTo>
                    <a:pt x="623771" y="659098"/>
                  </a:lnTo>
                  <a:cubicBezTo>
                    <a:pt x="609578" y="683493"/>
                    <a:pt x="583483" y="698500"/>
                    <a:pt x="555260" y="698500"/>
                  </a:cubicBezTo>
                  <a:lnTo>
                    <a:pt x="240032" y="698500"/>
                  </a:lnTo>
                  <a:cubicBezTo>
                    <a:pt x="211809" y="698500"/>
                    <a:pt x="185714" y="683493"/>
                    <a:pt x="171521" y="659098"/>
                  </a:cubicBezTo>
                  <a:lnTo>
                    <a:pt x="14171" y="388652"/>
                  </a:lnTo>
                  <a:cubicBezTo>
                    <a:pt x="0" y="364295"/>
                    <a:pt x="0" y="334205"/>
                    <a:pt x="14171" y="309848"/>
                  </a:cubicBezTo>
                  <a:lnTo>
                    <a:pt x="171521" y="39402"/>
                  </a:lnTo>
                  <a:cubicBezTo>
                    <a:pt x="185714" y="15007"/>
                    <a:pt x="211809" y="0"/>
                    <a:pt x="240032" y="0"/>
                  </a:cubicBezTo>
                  <a:lnTo>
                    <a:pt x="555260" y="0"/>
                  </a:lnTo>
                  <a:cubicBezTo>
                    <a:pt x="583483" y="0"/>
                    <a:pt x="609578" y="15007"/>
                    <a:pt x="623771" y="39402"/>
                  </a:cubicBezTo>
                  <a:lnTo>
                    <a:pt x="781121" y="309848"/>
                  </a:lnTo>
                  <a:cubicBezTo>
                    <a:pt x="795292" y="334205"/>
                    <a:pt x="795292" y="364295"/>
                    <a:pt x="781121" y="388652"/>
                  </a:cubicBezTo>
                  <a:close/>
                </a:path>
              </a:pathLst>
            </a:custGeom>
            <a:gradFill rotWithShape="1">
              <a:gsLst>
                <a:gs pos="0">
                  <a:srgbClr val="51AFFF">
                    <a:alpha val="100000"/>
                  </a:srgbClr>
                </a:gs>
                <a:gs pos="100000">
                  <a:srgbClr val="3183ED">
                    <a:alpha val="100000"/>
                  </a:srgbClr>
                </a:gs>
              </a:gsLst>
              <a:path path="circle">
                <a:fillToRect l="50000" t="50000" r="50000" b="50000"/>
              </a:path>
            </a:gradFill>
          </p:spPr>
        </p:sp>
        <p:sp>
          <p:nvSpPr>
            <p:cNvPr id="11" name="TextBox 11"/>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8918968" y="6426507"/>
            <a:ext cx="1188826" cy="1021647"/>
            <a:chOff x="0" y="0"/>
            <a:chExt cx="812800" cy="698500"/>
          </a:xfrm>
        </p:grpSpPr>
        <p:sp>
          <p:nvSpPr>
            <p:cNvPr id="13" name="Freeform 13"/>
            <p:cNvSpPr/>
            <p:nvPr/>
          </p:nvSpPr>
          <p:spPr>
            <a:xfrm>
              <a:off x="8754" y="0"/>
              <a:ext cx="795293" cy="698500"/>
            </a:xfrm>
            <a:custGeom>
              <a:avLst/>
              <a:gdLst/>
              <a:ahLst/>
              <a:cxnLst/>
              <a:rect l="l" t="t" r="r" b="b"/>
              <a:pathLst>
                <a:path w="795293" h="698500">
                  <a:moveTo>
                    <a:pt x="781121" y="388652"/>
                  </a:moveTo>
                  <a:lnTo>
                    <a:pt x="623771" y="659098"/>
                  </a:lnTo>
                  <a:cubicBezTo>
                    <a:pt x="609578" y="683493"/>
                    <a:pt x="583483" y="698500"/>
                    <a:pt x="555260" y="698500"/>
                  </a:cubicBezTo>
                  <a:lnTo>
                    <a:pt x="240032" y="698500"/>
                  </a:lnTo>
                  <a:cubicBezTo>
                    <a:pt x="211809" y="698500"/>
                    <a:pt x="185714" y="683493"/>
                    <a:pt x="171521" y="659098"/>
                  </a:cubicBezTo>
                  <a:lnTo>
                    <a:pt x="14171" y="388652"/>
                  </a:lnTo>
                  <a:cubicBezTo>
                    <a:pt x="0" y="364295"/>
                    <a:pt x="0" y="334205"/>
                    <a:pt x="14171" y="309848"/>
                  </a:cubicBezTo>
                  <a:lnTo>
                    <a:pt x="171521" y="39402"/>
                  </a:lnTo>
                  <a:cubicBezTo>
                    <a:pt x="185714" y="15007"/>
                    <a:pt x="211809" y="0"/>
                    <a:pt x="240032" y="0"/>
                  </a:cubicBezTo>
                  <a:lnTo>
                    <a:pt x="555260" y="0"/>
                  </a:lnTo>
                  <a:cubicBezTo>
                    <a:pt x="583483" y="0"/>
                    <a:pt x="609578" y="15007"/>
                    <a:pt x="623771" y="39402"/>
                  </a:cubicBezTo>
                  <a:lnTo>
                    <a:pt x="781121" y="309848"/>
                  </a:lnTo>
                  <a:cubicBezTo>
                    <a:pt x="795292" y="334205"/>
                    <a:pt x="795292" y="364295"/>
                    <a:pt x="781121" y="388652"/>
                  </a:cubicBezTo>
                  <a:close/>
                </a:path>
              </a:pathLst>
            </a:custGeom>
            <a:gradFill rotWithShape="1">
              <a:gsLst>
                <a:gs pos="0">
                  <a:srgbClr val="51AFFF">
                    <a:alpha val="100000"/>
                  </a:srgbClr>
                </a:gs>
                <a:gs pos="100000">
                  <a:srgbClr val="3183ED">
                    <a:alpha val="100000"/>
                  </a:srgbClr>
                </a:gs>
              </a:gsLst>
              <a:path path="circle">
                <a:fillToRect l="50000" t="50000" r="50000" b="50000"/>
              </a:path>
            </a:gradFill>
          </p:spPr>
        </p:sp>
        <p:sp>
          <p:nvSpPr>
            <p:cNvPr id="14" name="TextBox 1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3769592" y="-5272948"/>
            <a:ext cx="7129508" cy="6126921"/>
            <a:chOff x="0" y="0"/>
            <a:chExt cx="812800" cy="698500"/>
          </a:xfrm>
        </p:grpSpPr>
        <p:sp>
          <p:nvSpPr>
            <p:cNvPr id="16" name="Freeform 16"/>
            <p:cNvSpPr/>
            <p:nvPr/>
          </p:nvSpPr>
          <p:spPr>
            <a:xfrm>
              <a:off x="7507" y="0"/>
              <a:ext cx="797787" cy="698500"/>
            </a:xfrm>
            <a:custGeom>
              <a:avLst/>
              <a:gdLst/>
              <a:ahLst/>
              <a:cxnLst/>
              <a:rect l="l" t="t" r="r" b="b"/>
              <a:pathLst>
                <a:path w="797787" h="698500">
                  <a:moveTo>
                    <a:pt x="785634" y="383039"/>
                  </a:moveTo>
                  <a:lnTo>
                    <a:pt x="621752" y="664711"/>
                  </a:lnTo>
                  <a:cubicBezTo>
                    <a:pt x="609581" y="685630"/>
                    <a:pt x="587204" y="698500"/>
                    <a:pt x="563001" y="698500"/>
                  </a:cubicBezTo>
                  <a:lnTo>
                    <a:pt x="234785" y="698500"/>
                  </a:lnTo>
                  <a:cubicBezTo>
                    <a:pt x="210582" y="698500"/>
                    <a:pt x="188205" y="685630"/>
                    <a:pt x="176034" y="664711"/>
                  </a:cubicBezTo>
                  <a:lnTo>
                    <a:pt x="12152" y="383039"/>
                  </a:lnTo>
                  <a:cubicBezTo>
                    <a:pt x="0" y="362152"/>
                    <a:pt x="0" y="336348"/>
                    <a:pt x="12152" y="315461"/>
                  </a:cubicBezTo>
                  <a:lnTo>
                    <a:pt x="176034" y="33789"/>
                  </a:lnTo>
                  <a:cubicBezTo>
                    <a:pt x="188205" y="12870"/>
                    <a:pt x="210582" y="0"/>
                    <a:pt x="234785" y="0"/>
                  </a:cubicBezTo>
                  <a:lnTo>
                    <a:pt x="563001" y="0"/>
                  </a:lnTo>
                  <a:cubicBezTo>
                    <a:pt x="587204" y="0"/>
                    <a:pt x="609581" y="12870"/>
                    <a:pt x="621752" y="33789"/>
                  </a:cubicBezTo>
                  <a:lnTo>
                    <a:pt x="785634" y="315461"/>
                  </a:lnTo>
                  <a:cubicBezTo>
                    <a:pt x="797786" y="336348"/>
                    <a:pt x="797786" y="362152"/>
                    <a:pt x="785634" y="383039"/>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sp>
        <p:sp>
          <p:nvSpPr>
            <p:cNvPr id="17" name="TextBox 1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9214272" y="1595521"/>
            <a:ext cx="598219" cy="605791"/>
          </a:xfrm>
          <a:custGeom>
            <a:avLst/>
            <a:gdLst/>
            <a:ahLst/>
            <a:cxnLst/>
            <a:rect l="l" t="t" r="r" b="b"/>
            <a:pathLst>
              <a:path w="598219" h="605791">
                <a:moveTo>
                  <a:pt x="0" y="0"/>
                </a:moveTo>
                <a:lnTo>
                  <a:pt x="598219" y="0"/>
                </a:lnTo>
                <a:lnTo>
                  <a:pt x="598219" y="605791"/>
                </a:lnTo>
                <a:lnTo>
                  <a:pt x="0" y="6057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Freeform 19"/>
          <p:cNvSpPr/>
          <p:nvPr/>
        </p:nvSpPr>
        <p:spPr>
          <a:xfrm>
            <a:off x="852578" y="5542232"/>
            <a:ext cx="7548472" cy="6859674"/>
          </a:xfrm>
          <a:custGeom>
            <a:avLst/>
            <a:gdLst/>
            <a:ahLst/>
            <a:cxnLst/>
            <a:rect l="l" t="t" r="r" b="b"/>
            <a:pathLst>
              <a:path w="7548472" h="6859674">
                <a:moveTo>
                  <a:pt x="0" y="0"/>
                </a:moveTo>
                <a:lnTo>
                  <a:pt x="7548472" y="0"/>
                </a:lnTo>
                <a:lnTo>
                  <a:pt x="7548472" y="6859675"/>
                </a:lnTo>
                <a:lnTo>
                  <a:pt x="0" y="6859675"/>
                </a:lnTo>
                <a:lnTo>
                  <a:pt x="0" y="0"/>
                </a:lnTo>
                <a:close/>
              </a:path>
            </a:pathLst>
          </a:custGeom>
          <a:blipFill>
            <a:blip r:embed="rId4"/>
            <a:stretch>
              <a:fillRect/>
            </a:stretch>
          </a:blipFill>
        </p:spPr>
      </p:sp>
      <p:grpSp>
        <p:nvGrpSpPr>
          <p:cNvPr id="20" name="Group 20"/>
          <p:cNvGrpSpPr/>
          <p:nvPr/>
        </p:nvGrpSpPr>
        <p:grpSpPr>
          <a:xfrm>
            <a:off x="1117458" y="5928973"/>
            <a:ext cx="6769646" cy="5817665"/>
            <a:chOff x="0" y="0"/>
            <a:chExt cx="812800" cy="698500"/>
          </a:xfrm>
        </p:grpSpPr>
        <p:sp>
          <p:nvSpPr>
            <p:cNvPr id="21" name="Freeform 21"/>
            <p:cNvSpPr/>
            <p:nvPr/>
          </p:nvSpPr>
          <p:spPr>
            <a:xfrm>
              <a:off x="8345" y="0"/>
              <a:ext cx="796110" cy="698500"/>
            </a:xfrm>
            <a:custGeom>
              <a:avLst/>
              <a:gdLst/>
              <a:ahLst/>
              <a:cxnLst/>
              <a:rect l="l" t="t" r="r" b="b"/>
              <a:pathLst>
                <a:path w="796110" h="698500">
                  <a:moveTo>
                    <a:pt x="782600" y="386813"/>
                  </a:moveTo>
                  <a:lnTo>
                    <a:pt x="623110" y="660937"/>
                  </a:lnTo>
                  <a:cubicBezTo>
                    <a:pt x="609579" y="684193"/>
                    <a:pt x="584703" y="698500"/>
                    <a:pt x="557797" y="698500"/>
                  </a:cubicBezTo>
                  <a:lnTo>
                    <a:pt x="238313" y="698500"/>
                  </a:lnTo>
                  <a:cubicBezTo>
                    <a:pt x="211407" y="698500"/>
                    <a:pt x="186531" y="684193"/>
                    <a:pt x="173000" y="660937"/>
                  </a:cubicBezTo>
                  <a:lnTo>
                    <a:pt x="13510" y="386813"/>
                  </a:lnTo>
                  <a:cubicBezTo>
                    <a:pt x="0" y="363593"/>
                    <a:pt x="0" y="334907"/>
                    <a:pt x="13510" y="311687"/>
                  </a:cubicBezTo>
                  <a:lnTo>
                    <a:pt x="173000" y="37563"/>
                  </a:lnTo>
                  <a:cubicBezTo>
                    <a:pt x="186531" y="14307"/>
                    <a:pt x="211407" y="0"/>
                    <a:pt x="238313" y="0"/>
                  </a:cubicBezTo>
                  <a:lnTo>
                    <a:pt x="557797" y="0"/>
                  </a:lnTo>
                  <a:cubicBezTo>
                    <a:pt x="584703" y="0"/>
                    <a:pt x="609579" y="14307"/>
                    <a:pt x="623110" y="37563"/>
                  </a:cubicBezTo>
                  <a:lnTo>
                    <a:pt x="782600" y="311687"/>
                  </a:lnTo>
                  <a:cubicBezTo>
                    <a:pt x="796110" y="334907"/>
                    <a:pt x="796110" y="363593"/>
                    <a:pt x="782600" y="386813"/>
                  </a:cubicBezTo>
                  <a:close/>
                </a:path>
              </a:pathLst>
            </a:custGeom>
            <a:gradFill rotWithShape="1">
              <a:gsLst>
                <a:gs pos="0">
                  <a:srgbClr val="3183ED">
                    <a:alpha val="100000"/>
                  </a:srgbClr>
                </a:gs>
                <a:gs pos="100000">
                  <a:srgbClr val="86E2FF">
                    <a:alpha val="100000"/>
                  </a:srgbClr>
                </a:gs>
              </a:gsLst>
              <a:lin ang="5400000"/>
            </a:gradFill>
          </p:spPr>
        </p:sp>
        <p:sp>
          <p:nvSpPr>
            <p:cNvPr id="22" name="TextBox 22"/>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1582508" y="6213105"/>
            <a:ext cx="5839545" cy="5181832"/>
            <a:chOff x="0" y="0"/>
            <a:chExt cx="4346359" cy="3856825"/>
          </a:xfrm>
        </p:grpSpPr>
        <p:sp>
          <p:nvSpPr>
            <p:cNvPr id="24" name="Freeform 24"/>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blipFill>
              <a:blip r:embed="rId5"/>
              <a:stretch>
                <a:fillRect l="-27994" r="-5196"/>
              </a:stretch>
            </a:blipFill>
          </p:spPr>
        </p:sp>
      </p:grpSp>
      <p:grpSp>
        <p:nvGrpSpPr>
          <p:cNvPr id="25" name="Group 25"/>
          <p:cNvGrpSpPr/>
          <p:nvPr/>
        </p:nvGrpSpPr>
        <p:grpSpPr>
          <a:xfrm>
            <a:off x="-4075405" y="6426507"/>
            <a:ext cx="7129508" cy="6126921"/>
            <a:chOff x="0" y="0"/>
            <a:chExt cx="812800" cy="698500"/>
          </a:xfrm>
        </p:grpSpPr>
        <p:sp>
          <p:nvSpPr>
            <p:cNvPr id="26" name="Freeform 26"/>
            <p:cNvSpPr/>
            <p:nvPr/>
          </p:nvSpPr>
          <p:spPr>
            <a:xfrm>
              <a:off x="7507" y="0"/>
              <a:ext cx="797787" cy="698500"/>
            </a:xfrm>
            <a:custGeom>
              <a:avLst/>
              <a:gdLst/>
              <a:ahLst/>
              <a:cxnLst/>
              <a:rect l="l" t="t" r="r" b="b"/>
              <a:pathLst>
                <a:path w="797787" h="698500">
                  <a:moveTo>
                    <a:pt x="785634" y="383039"/>
                  </a:moveTo>
                  <a:lnTo>
                    <a:pt x="621752" y="664711"/>
                  </a:lnTo>
                  <a:cubicBezTo>
                    <a:pt x="609581" y="685630"/>
                    <a:pt x="587204" y="698500"/>
                    <a:pt x="563001" y="698500"/>
                  </a:cubicBezTo>
                  <a:lnTo>
                    <a:pt x="234785" y="698500"/>
                  </a:lnTo>
                  <a:cubicBezTo>
                    <a:pt x="210582" y="698500"/>
                    <a:pt x="188205" y="685630"/>
                    <a:pt x="176034" y="664711"/>
                  </a:cubicBezTo>
                  <a:lnTo>
                    <a:pt x="12152" y="383039"/>
                  </a:lnTo>
                  <a:cubicBezTo>
                    <a:pt x="0" y="362152"/>
                    <a:pt x="0" y="336348"/>
                    <a:pt x="12152" y="315461"/>
                  </a:cubicBezTo>
                  <a:lnTo>
                    <a:pt x="176034" y="33789"/>
                  </a:lnTo>
                  <a:cubicBezTo>
                    <a:pt x="188205" y="12870"/>
                    <a:pt x="210582" y="0"/>
                    <a:pt x="234785" y="0"/>
                  </a:cubicBezTo>
                  <a:lnTo>
                    <a:pt x="563001" y="0"/>
                  </a:lnTo>
                  <a:cubicBezTo>
                    <a:pt x="587204" y="0"/>
                    <a:pt x="609581" y="12870"/>
                    <a:pt x="621752" y="33789"/>
                  </a:cubicBezTo>
                  <a:lnTo>
                    <a:pt x="785634" y="315461"/>
                  </a:lnTo>
                  <a:cubicBezTo>
                    <a:pt x="797786" y="336348"/>
                    <a:pt x="797786" y="362152"/>
                    <a:pt x="785634" y="383039"/>
                  </a:cubicBezTo>
                  <a:close/>
                </a:path>
              </a:pathLst>
            </a:custGeom>
            <a:solidFill>
              <a:srgbClr val="000000">
                <a:alpha val="0"/>
              </a:srgbClr>
            </a:solidFill>
            <a:ln w="66675" cap="rnd">
              <a:solidFill>
                <a:srgbClr val="F2F2F2"/>
              </a:solidFill>
              <a:prstDash val="solid"/>
              <a:round/>
            </a:ln>
          </p:spPr>
        </p:sp>
        <p:sp>
          <p:nvSpPr>
            <p:cNvPr id="27" name="TextBox 2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28" name="Freeform 28"/>
          <p:cNvSpPr/>
          <p:nvPr/>
        </p:nvSpPr>
        <p:spPr>
          <a:xfrm>
            <a:off x="9158645" y="4506828"/>
            <a:ext cx="571476" cy="682359"/>
          </a:xfrm>
          <a:custGeom>
            <a:avLst/>
            <a:gdLst/>
            <a:ahLst/>
            <a:cxnLst/>
            <a:rect l="l" t="t" r="r" b="b"/>
            <a:pathLst>
              <a:path w="571476" h="682359">
                <a:moveTo>
                  <a:pt x="0" y="0"/>
                </a:moveTo>
                <a:lnTo>
                  <a:pt x="571476" y="0"/>
                </a:lnTo>
                <a:lnTo>
                  <a:pt x="571476" y="682359"/>
                </a:lnTo>
                <a:lnTo>
                  <a:pt x="0" y="6823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9" name="Freeform 29"/>
          <p:cNvSpPr/>
          <p:nvPr/>
        </p:nvSpPr>
        <p:spPr>
          <a:xfrm>
            <a:off x="9144000" y="6572158"/>
            <a:ext cx="717565" cy="730346"/>
          </a:xfrm>
          <a:custGeom>
            <a:avLst/>
            <a:gdLst/>
            <a:ahLst/>
            <a:cxnLst/>
            <a:rect l="l" t="t" r="r" b="b"/>
            <a:pathLst>
              <a:path w="717565" h="730346">
                <a:moveTo>
                  <a:pt x="0" y="0"/>
                </a:moveTo>
                <a:lnTo>
                  <a:pt x="717565" y="0"/>
                </a:lnTo>
                <a:lnTo>
                  <a:pt x="717565" y="730346"/>
                </a:lnTo>
                <a:lnTo>
                  <a:pt x="0" y="7303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0" name="TextBox 30"/>
          <p:cNvSpPr txBox="1"/>
          <p:nvPr/>
        </p:nvSpPr>
        <p:spPr>
          <a:xfrm>
            <a:off x="1028700" y="3835694"/>
            <a:ext cx="6290770" cy="1162386"/>
          </a:xfrm>
          <a:prstGeom prst="rect">
            <a:avLst/>
          </a:prstGeom>
        </p:spPr>
        <p:txBody>
          <a:bodyPr lIns="0" tIns="0" rIns="0" bIns="0" rtlCol="0" anchor="t">
            <a:spAutoFit/>
          </a:bodyPr>
          <a:lstStyle/>
          <a:p>
            <a:pPr marL="0" lvl="0" indent="0" algn="l">
              <a:lnSpc>
                <a:spcPts val="8847"/>
              </a:lnSpc>
            </a:pPr>
            <a:r>
              <a:rPr lang="en-US" sz="8191" spc="-204">
                <a:solidFill>
                  <a:srgbClr val="112D4E"/>
                </a:solidFill>
                <a:latin typeface="Barlow Bold"/>
                <a:ea typeface="Barlow Bold"/>
                <a:cs typeface="Barlow Bold"/>
                <a:sym typeface="Barlow Bold"/>
              </a:rPr>
              <a:t>Keterangan</a:t>
            </a:r>
          </a:p>
        </p:txBody>
      </p:sp>
      <p:sp>
        <p:nvSpPr>
          <p:cNvPr id="31" name="TextBox 31"/>
          <p:cNvSpPr txBox="1"/>
          <p:nvPr/>
        </p:nvSpPr>
        <p:spPr>
          <a:xfrm>
            <a:off x="10380873" y="1349493"/>
            <a:ext cx="7219819" cy="2845546"/>
          </a:xfrm>
          <a:prstGeom prst="rect">
            <a:avLst/>
          </a:prstGeom>
        </p:spPr>
        <p:txBody>
          <a:bodyPr lIns="0" tIns="0" rIns="0" bIns="0" rtlCol="0" anchor="t">
            <a:spAutoFit/>
          </a:bodyPr>
          <a:lstStyle/>
          <a:p>
            <a:pPr marL="506420" lvl="1" indent="-253210" algn="l">
              <a:lnSpc>
                <a:spcPts val="3283"/>
              </a:lnSpc>
              <a:buFont typeface="Arial"/>
              <a:buChar char="•"/>
            </a:pPr>
            <a:r>
              <a:rPr lang="en-US" sz="2345" spc="-44">
                <a:solidFill>
                  <a:srgbClr val="000000"/>
                </a:solidFill>
                <a:latin typeface="Clear Sans"/>
                <a:ea typeface="Clear Sans"/>
                <a:cs typeface="Clear Sans"/>
                <a:sym typeface="Clear Sans"/>
              </a:rPr>
              <a:t>Pimpinan perusahaan mampu menganalisa lingkungan baik internal maupun ekternal perusahaan, menganalisa kebudayaan lingkungan, dan mempertimbangkan sumber daya alam yang dimiliki baik sumber daya alam, manusia maupun sumber daya lainnya. </a:t>
            </a:r>
          </a:p>
          <a:p>
            <a:pPr marL="0" lvl="0" indent="0" algn="l">
              <a:lnSpc>
                <a:spcPts val="3283"/>
              </a:lnSpc>
            </a:pPr>
            <a:endParaRPr lang="en-US" sz="2345" spc="-44">
              <a:solidFill>
                <a:srgbClr val="000000"/>
              </a:solidFill>
              <a:latin typeface="Clear Sans"/>
              <a:ea typeface="Clear Sans"/>
              <a:cs typeface="Clear Sans"/>
              <a:sym typeface="Clear Sans"/>
            </a:endParaRPr>
          </a:p>
        </p:txBody>
      </p:sp>
      <p:sp>
        <p:nvSpPr>
          <p:cNvPr id="32" name="TextBox 32"/>
          <p:cNvSpPr txBox="1"/>
          <p:nvPr/>
        </p:nvSpPr>
        <p:spPr>
          <a:xfrm>
            <a:off x="10380873" y="4156939"/>
            <a:ext cx="7219819" cy="2026396"/>
          </a:xfrm>
          <a:prstGeom prst="rect">
            <a:avLst/>
          </a:prstGeom>
        </p:spPr>
        <p:txBody>
          <a:bodyPr lIns="0" tIns="0" rIns="0" bIns="0" rtlCol="0" anchor="t">
            <a:spAutoFit/>
          </a:bodyPr>
          <a:lstStyle/>
          <a:p>
            <a:pPr marL="506420" lvl="1" indent="-253210" algn="l">
              <a:lnSpc>
                <a:spcPts val="3283"/>
              </a:lnSpc>
              <a:buFont typeface="Arial"/>
              <a:buChar char="•"/>
            </a:pPr>
            <a:r>
              <a:rPr lang="en-US" sz="2345" spc="-44">
                <a:solidFill>
                  <a:srgbClr val="000000"/>
                </a:solidFill>
                <a:latin typeface="Clear Sans"/>
                <a:ea typeface="Clear Sans"/>
                <a:cs typeface="Clear Sans"/>
                <a:sym typeface="Clear Sans"/>
              </a:rPr>
              <a:t>Melakukan pemilihan strategi yang akan dilaksanakan, dengan cara mengidentifikasi alternatif pilihan yang ada kemudian memilih salah satu strategi yang paling tepat. </a:t>
            </a:r>
          </a:p>
          <a:p>
            <a:pPr marL="0" lvl="0" indent="0" algn="l">
              <a:lnSpc>
                <a:spcPts val="3283"/>
              </a:lnSpc>
            </a:pPr>
            <a:endParaRPr lang="en-US" sz="2345" spc="-44">
              <a:solidFill>
                <a:srgbClr val="000000"/>
              </a:solidFill>
              <a:latin typeface="Clear Sans"/>
              <a:ea typeface="Clear Sans"/>
              <a:cs typeface="Clear Sans"/>
              <a:sym typeface="Clear Sans"/>
            </a:endParaRPr>
          </a:p>
        </p:txBody>
      </p:sp>
      <p:sp>
        <p:nvSpPr>
          <p:cNvPr id="33" name="TextBox 33"/>
          <p:cNvSpPr txBox="1"/>
          <p:nvPr/>
        </p:nvSpPr>
        <p:spPr>
          <a:xfrm>
            <a:off x="10428498" y="6241703"/>
            <a:ext cx="7219819" cy="2845546"/>
          </a:xfrm>
          <a:prstGeom prst="rect">
            <a:avLst/>
          </a:prstGeom>
        </p:spPr>
        <p:txBody>
          <a:bodyPr lIns="0" tIns="0" rIns="0" bIns="0" rtlCol="0" anchor="t">
            <a:spAutoFit/>
          </a:bodyPr>
          <a:lstStyle/>
          <a:p>
            <a:pPr marL="506420" lvl="1" indent="-253210" algn="l">
              <a:lnSpc>
                <a:spcPts val="3283"/>
              </a:lnSpc>
              <a:buFont typeface="Arial"/>
              <a:buChar char="•"/>
            </a:pPr>
            <a:r>
              <a:rPr lang="en-US" sz="2345" spc="-44">
                <a:solidFill>
                  <a:srgbClr val="000000"/>
                </a:solidFill>
                <a:latin typeface="Clear Sans"/>
                <a:ea typeface="Clear Sans"/>
                <a:cs typeface="Clear Sans"/>
                <a:sym typeface="Clear Sans"/>
              </a:rPr>
              <a:t>Implementasi strategi yang telah dipilih dengan menetapkan sistem dan personel yang akan diberdayakan dalam lembaga tersebut, kemudian membuat struktur organisasi untuk kemudian merencanakan dan mengalokasikan sumber-sumber yang telah tersedia.</a:t>
            </a:r>
          </a:p>
          <a:p>
            <a:pPr marL="0" lvl="0" indent="0" algn="l">
              <a:lnSpc>
                <a:spcPts val="3283"/>
              </a:lnSpc>
            </a:pPr>
            <a:endParaRPr lang="en-US" sz="2345" spc="-44">
              <a:solidFill>
                <a:srgbClr val="000000"/>
              </a:solidFill>
              <a:latin typeface="Clear Sans"/>
              <a:ea typeface="Clear Sans"/>
              <a:cs typeface="Clear Sans"/>
              <a:sym typeface="Clear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9269099" y="3569322"/>
            <a:ext cx="6859776" cy="4545892"/>
            <a:chOff x="0" y="0"/>
            <a:chExt cx="1268114" cy="840364"/>
          </a:xfrm>
        </p:grpSpPr>
        <p:sp>
          <p:nvSpPr>
            <p:cNvPr id="3" name="Freeform 3"/>
            <p:cNvSpPr/>
            <p:nvPr/>
          </p:nvSpPr>
          <p:spPr>
            <a:xfrm>
              <a:off x="0" y="4553"/>
              <a:ext cx="1268114" cy="831257"/>
            </a:xfrm>
            <a:custGeom>
              <a:avLst/>
              <a:gdLst/>
              <a:ahLst/>
              <a:cxnLst/>
              <a:rect l="l" t="t" r="r" b="b"/>
              <a:pathLst>
                <a:path w="1268114" h="831257">
                  <a:moveTo>
                    <a:pt x="674696" y="8471"/>
                  </a:moveTo>
                  <a:lnTo>
                    <a:pt x="1227474" y="185623"/>
                  </a:lnTo>
                  <a:cubicBezTo>
                    <a:pt x="1251687" y="193383"/>
                    <a:pt x="1268114" y="215896"/>
                    <a:pt x="1268114" y="241322"/>
                  </a:cubicBezTo>
                  <a:lnTo>
                    <a:pt x="1268114" y="589936"/>
                  </a:lnTo>
                  <a:cubicBezTo>
                    <a:pt x="1268114" y="615361"/>
                    <a:pt x="1251687" y="637875"/>
                    <a:pt x="1227474" y="645635"/>
                  </a:cubicBezTo>
                  <a:lnTo>
                    <a:pt x="674696" y="822787"/>
                  </a:lnTo>
                  <a:cubicBezTo>
                    <a:pt x="648265" y="831257"/>
                    <a:pt x="619848" y="831257"/>
                    <a:pt x="593418" y="822787"/>
                  </a:cubicBezTo>
                  <a:lnTo>
                    <a:pt x="40639" y="645635"/>
                  </a:lnTo>
                  <a:cubicBezTo>
                    <a:pt x="16426" y="637875"/>
                    <a:pt x="0" y="615361"/>
                    <a:pt x="0" y="589936"/>
                  </a:cubicBezTo>
                  <a:lnTo>
                    <a:pt x="0" y="241322"/>
                  </a:lnTo>
                  <a:cubicBezTo>
                    <a:pt x="0" y="215896"/>
                    <a:pt x="16426" y="193383"/>
                    <a:pt x="40639" y="185623"/>
                  </a:cubicBezTo>
                  <a:lnTo>
                    <a:pt x="593418" y="8471"/>
                  </a:lnTo>
                  <a:cubicBezTo>
                    <a:pt x="619848" y="0"/>
                    <a:pt x="648265" y="0"/>
                    <a:pt x="674696" y="8471"/>
                  </a:cubicBezTo>
                  <a:close/>
                </a:path>
              </a:pathLst>
            </a:custGeom>
            <a:gradFill rotWithShape="1">
              <a:gsLst>
                <a:gs pos="0">
                  <a:srgbClr val="3183ED">
                    <a:alpha val="100000"/>
                  </a:srgbClr>
                </a:gs>
                <a:gs pos="100000">
                  <a:srgbClr val="86E2FF">
                    <a:alpha val="100000"/>
                  </a:srgbClr>
                </a:gs>
              </a:gsLst>
              <a:lin ang="5400000"/>
            </a:gradFill>
            <a:ln w="12700">
              <a:solidFill>
                <a:srgbClr val="000000"/>
              </a:solidFill>
            </a:ln>
          </p:spPr>
        </p:sp>
      </p:grpSp>
      <p:grpSp>
        <p:nvGrpSpPr>
          <p:cNvPr id="4" name="Group 4"/>
          <p:cNvGrpSpPr/>
          <p:nvPr/>
        </p:nvGrpSpPr>
        <p:grpSpPr>
          <a:xfrm>
            <a:off x="2159124" y="3569322"/>
            <a:ext cx="6646022" cy="4694995"/>
            <a:chOff x="0" y="0"/>
            <a:chExt cx="1150563" cy="812800"/>
          </a:xfrm>
        </p:grpSpPr>
        <p:sp>
          <p:nvSpPr>
            <p:cNvPr id="5" name="Freeform 5"/>
            <p:cNvSpPr/>
            <p:nvPr/>
          </p:nvSpPr>
          <p:spPr>
            <a:xfrm>
              <a:off x="0" y="5177"/>
              <a:ext cx="1150563" cy="802445"/>
            </a:xfrm>
            <a:custGeom>
              <a:avLst/>
              <a:gdLst/>
              <a:ahLst/>
              <a:cxnLst/>
              <a:rect l="l" t="t" r="r" b="b"/>
              <a:pathLst>
                <a:path w="1150563" h="802445">
                  <a:moveTo>
                    <a:pt x="616814" y="9493"/>
                  </a:moveTo>
                  <a:lnTo>
                    <a:pt x="1109030" y="183353"/>
                  </a:lnTo>
                  <a:cubicBezTo>
                    <a:pt x="1133920" y="192144"/>
                    <a:pt x="1150563" y="215674"/>
                    <a:pt x="1150563" y="242071"/>
                  </a:cubicBezTo>
                  <a:lnTo>
                    <a:pt x="1150563" y="560375"/>
                  </a:lnTo>
                  <a:cubicBezTo>
                    <a:pt x="1150563" y="586772"/>
                    <a:pt x="1133920" y="610302"/>
                    <a:pt x="1109030" y="619093"/>
                  </a:cubicBezTo>
                  <a:lnTo>
                    <a:pt x="616814" y="792953"/>
                  </a:lnTo>
                  <a:cubicBezTo>
                    <a:pt x="589939" y="802446"/>
                    <a:pt x="560623" y="802446"/>
                    <a:pt x="533749" y="792953"/>
                  </a:cubicBezTo>
                  <a:lnTo>
                    <a:pt x="41533" y="619093"/>
                  </a:lnTo>
                  <a:cubicBezTo>
                    <a:pt x="16643" y="610302"/>
                    <a:pt x="0" y="586772"/>
                    <a:pt x="0" y="560375"/>
                  </a:cubicBezTo>
                  <a:lnTo>
                    <a:pt x="0" y="242071"/>
                  </a:lnTo>
                  <a:cubicBezTo>
                    <a:pt x="0" y="215674"/>
                    <a:pt x="16643" y="192144"/>
                    <a:pt x="41533" y="183353"/>
                  </a:cubicBezTo>
                  <a:lnTo>
                    <a:pt x="533749" y="9493"/>
                  </a:lnTo>
                  <a:cubicBezTo>
                    <a:pt x="560623" y="0"/>
                    <a:pt x="589939" y="0"/>
                    <a:pt x="616814" y="9493"/>
                  </a:cubicBezTo>
                  <a:close/>
                </a:path>
              </a:pathLst>
            </a:custGeom>
            <a:gradFill rotWithShape="1">
              <a:gsLst>
                <a:gs pos="0">
                  <a:srgbClr val="FFB208">
                    <a:alpha val="100000"/>
                  </a:srgbClr>
                </a:gs>
                <a:gs pos="100000">
                  <a:srgbClr val="FFE851">
                    <a:alpha val="100000"/>
                  </a:srgbClr>
                </a:gs>
              </a:gsLst>
              <a:lin ang="5400000"/>
            </a:gradFill>
            <a:ln w="12700">
              <a:solidFill>
                <a:srgbClr val="000000"/>
              </a:solidFill>
            </a:ln>
          </p:spPr>
        </p:sp>
      </p:grpSp>
      <p:sp>
        <p:nvSpPr>
          <p:cNvPr id="6" name="Freeform 6"/>
          <p:cNvSpPr/>
          <p:nvPr/>
        </p:nvSpPr>
        <p:spPr>
          <a:xfrm rot="-5400000" flipV="1">
            <a:off x="-972285" y="8073192"/>
            <a:ext cx="5145502" cy="3200931"/>
          </a:xfrm>
          <a:custGeom>
            <a:avLst/>
            <a:gdLst/>
            <a:ahLst/>
            <a:cxnLst/>
            <a:rect l="l" t="t" r="r" b="b"/>
            <a:pathLst>
              <a:path w="5145502" h="3200931">
                <a:moveTo>
                  <a:pt x="0" y="3200931"/>
                </a:moveTo>
                <a:lnTo>
                  <a:pt x="5145501" y="3200931"/>
                </a:lnTo>
                <a:lnTo>
                  <a:pt x="5145501" y="0"/>
                </a:lnTo>
                <a:lnTo>
                  <a:pt x="0" y="0"/>
                </a:lnTo>
                <a:lnTo>
                  <a:pt x="0" y="3200931"/>
                </a:lnTo>
                <a:close/>
              </a:path>
            </a:pathLst>
          </a:custGeom>
          <a:blipFill>
            <a:blip r:embed="rId2"/>
            <a:stretch>
              <a:fillRect/>
            </a:stretch>
          </a:blipFill>
        </p:spPr>
      </p:sp>
      <p:sp>
        <p:nvSpPr>
          <p:cNvPr id="7" name="TextBox 7"/>
          <p:cNvSpPr txBox="1"/>
          <p:nvPr/>
        </p:nvSpPr>
        <p:spPr>
          <a:xfrm>
            <a:off x="4093307" y="748985"/>
            <a:ext cx="10101385" cy="2367915"/>
          </a:xfrm>
          <a:prstGeom prst="rect">
            <a:avLst/>
          </a:prstGeom>
        </p:spPr>
        <p:txBody>
          <a:bodyPr lIns="0" tIns="0" rIns="0" bIns="0" rtlCol="0" anchor="t">
            <a:spAutoFit/>
          </a:bodyPr>
          <a:lstStyle/>
          <a:p>
            <a:pPr marL="0" lvl="0" indent="0" algn="ctr">
              <a:lnSpc>
                <a:spcPts val="9179"/>
              </a:lnSpc>
            </a:pPr>
            <a:r>
              <a:rPr lang="en-US" sz="8499" spc="-212" dirty="0" err="1">
                <a:solidFill>
                  <a:srgbClr val="112D4E"/>
                </a:solidFill>
                <a:latin typeface="Barlow Bold"/>
                <a:ea typeface="Barlow Bold"/>
                <a:cs typeface="Barlow Bold"/>
                <a:sym typeface="Barlow Bold"/>
              </a:rPr>
              <a:t>Pengaruh</a:t>
            </a:r>
            <a:r>
              <a:rPr lang="en-US" sz="8499" spc="-212" dirty="0">
                <a:solidFill>
                  <a:srgbClr val="112D4E"/>
                </a:solidFill>
                <a:latin typeface="Barlow Bold"/>
                <a:ea typeface="Barlow Bold"/>
                <a:cs typeface="Barlow Bold"/>
                <a:sym typeface="Barlow Bold"/>
              </a:rPr>
              <a:t> TI Terhadap Strategi</a:t>
            </a:r>
          </a:p>
        </p:txBody>
      </p:sp>
      <p:sp>
        <p:nvSpPr>
          <p:cNvPr id="8" name="TextBox 8"/>
          <p:cNvSpPr txBox="1"/>
          <p:nvPr/>
        </p:nvSpPr>
        <p:spPr>
          <a:xfrm>
            <a:off x="2528861" y="4770381"/>
            <a:ext cx="5906548" cy="2872581"/>
          </a:xfrm>
          <a:prstGeom prst="rect">
            <a:avLst/>
          </a:prstGeom>
        </p:spPr>
        <p:txBody>
          <a:bodyPr lIns="0" tIns="0" rIns="0" bIns="0" rtlCol="0" anchor="t">
            <a:spAutoFit/>
          </a:bodyPr>
          <a:lstStyle/>
          <a:p>
            <a:pPr algn="ctr">
              <a:lnSpc>
                <a:spcPts val="2783"/>
              </a:lnSpc>
            </a:pPr>
            <a:r>
              <a:rPr lang="en-US" sz="2800">
                <a:solidFill>
                  <a:srgbClr val="000000"/>
                </a:solidFill>
                <a:latin typeface="Clear Sans"/>
                <a:ea typeface="Clear Sans"/>
                <a:cs typeface="Clear Sans"/>
                <a:sym typeface="Clear Sans"/>
              </a:rPr>
              <a:t>Teknologi informasi (TI) secara potensial merupakan suatu strategi, artinya bahwa kekuatan teknologi merupakan gambaran dari strategi bersaing perusahaan untuk mampu berkompetensi melalui perubahan struktur industri.</a:t>
            </a:r>
          </a:p>
          <a:p>
            <a:pPr marL="0" lvl="0" indent="0" algn="ctr">
              <a:lnSpc>
                <a:spcPts val="2783"/>
              </a:lnSpc>
            </a:pPr>
            <a:endParaRPr lang="en-US" sz="2800">
              <a:solidFill>
                <a:srgbClr val="000000"/>
              </a:solidFill>
              <a:latin typeface="Clear Sans"/>
              <a:ea typeface="Clear Sans"/>
              <a:cs typeface="Clear Sans"/>
              <a:sym typeface="Clear Sans"/>
            </a:endParaRPr>
          </a:p>
        </p:txBody>
      </p:sp>
      <p:sp>
        <p:nvSpPr>
          <p:cNvPr id="9" name="Freeform 9"/>
          <p:cNvSpPr/>
          <p:nvPr/>
        </p:nvSpPr>
        <p:spPr>
          <a:xfrm rot="-5400000">
            <a:off x="14686549" y="7207077"/>
            <a:ext cx="5145502" cy="3200931"/>
          </a:xfrm>
          <a:custGeom>
            <a:avLst/>
            <a:gdLst/>
            <a:ahLst/>
            <a:cxnLst/>
            <a:rect l="l" t="t" r="r" b="b"/>
            <a:pathLst>
              <a:path w="5145502" h="3200931">
                <a:moveTo>
                  <a:pt x="0" y="0"/>
                </a:moveTo>
                <a:lnTo>
                  <a:pt x="5145502" y="0"/>
                </a:lnTo>
                <a:lnTo>
                  <a:pt x="5145502" y="3200931"/>
                </a:lnTo>
                <a:lnTo>
                  <a:pt x="0" y="3200931"/>
                </a:lnTo>
                <a:lnTo>
                  <a:pt x="0" y="0"/>
                </a:lnTo>
                <a:close/>
              </a:path>
            </a:pathLst>
          </a:custGeom>
          <a:blipFill>
            <a:blip r:embed="rId2"/>
            <a:stretch>
              <a:fillRect/>
            </a:stretch>
          </a:blipFill>
        </p:spPr>
      </p:sp>
      <p:sp>
        <p:nvSpPr>
          <p:cNvPr id="10" name="TextBox 10"/>
          <p:cNvSpPr txBox="1"/>
          <p:nvPr/>
        </p:nvSpPr>
        <p:spPr>
          <a:xfrm>
            <a:off x="9926879" y="4770381"/>
            <a:ext cx="5731956" cy="1846659"/>
          </a:xfrm>
          <a:prstGeom prst="rect">
            <a:avLst/>
          </a:prstGeom>
        </p:spPr>
        <p:txBody>
          <a:bodyPr lIns="0" tIns="0" rIns="0" bIns="0" rtlCol="0" anchor="t">
            <a:spAutoFit/>
          </a:bodyPr>
          <a:lstStyle/>
          <a:p>
            <a:pPr marL="0" lvl="0" indent="0" algn="ctr">
              <a:lnSpc>
                <a:spcPts val="3585"/>
              </a:lnSpc>
            </a:pPr>
            <a:r>
              <a:rPr lang="en-US" sz="3600">
                <a:solidFill>
                  <a:srgbClr val="000000"/>
                </a:solidFill>
                <a:latin typeface="Clear Sans"/>
                <a:ea typeface="Clear Sans"/>
                <a:cs typeface="Clear Sans"/>
                <a:sym typeface="Clear Sans"/>
              </a:rPr>
              <a:t>Menjalankan fungsi perencanaan dan pengendalian manajemen organisasi perusahaan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TotalTime>
  <Words>1034</Words>
  <Application>Microsoft Office PowerPoint</Application>
  <PresentationFormat>Custom</PresentationFormat>
  <Paragraphs>149</Paragraphs>
  <Slides>20</Slides>
  <Notes>0</Notes>
  <HiddenSlides>5</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Poppins Semi-Bold</vt:lpstr>
      <vt:lpstr>Canva Sans Bold</vt:lpstr>
      <vt:lpstr>Barlow Bold</vt:lpstr>
      <vt:lpstr>Poppins</vt:lpstr>
      <vt:lpstr>Barlow</vt:lpstr>
      <vt:lpstr>Clear Sans</vt:lpstr>
      <vt:lpstr>Canva Sans</vt:lpstr>
      <vt:lpstr>Clear Sans Bold</vt:lpstr>
      <vt:lpstr>Calibri</vt:lpstr>
      <vt:lpstr>Arial</vt:lpstr>
      <vt:lpstr>Barlow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P.7 STRATEGI MANAJEMEN BERFOKUS MASA DEPAN</dc:title>
  <cp:lastModifiedBy>Hp</cp:lastModifiedBy>
  <cp:revision>5</cp:revision>
  <dcterms:created xsi:type="dcterms:W3CDTF">2006-08-16T00:00:00Z</dcterms:created>
  <dcterms:modified xsi:type="dcterms:W3CDTF">2024-09-11T05:23:40Z</dcterms:modified>
  <dc:identifier>DAGNt9nK5LE</dc:identifier>
</cp:coreProperties>
</file>