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466" y="7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DA7-FBF1-4FE9-9B76-B36D37EE784E}" type="datetimeFigureOut">
              <a:rPr lang="id-ID" smtClean="0"/>
              <a:t>14/11/2020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7A0-175B-47E5-940C-7AB29782E9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0480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DA7-FBF1-4FE9-9B76-B36D37EE784E}" type="datetimeFigureOut">
              <a:rPr lang="id-ID" smtClean="0"/>
              <a:t>14/11/2020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7A0-175B-47E5-940C-7AB29782E9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570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DA7-FBF1-4FE9-9B76-B36D37EE784E}" type="datetimeFigureOut">
              <a:rPr lang="id-ID" smtClean="0"/>
              <a:t>14/11/2020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7A0-175B-47E5-940C-7AB29782E9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856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DA7-FBF1-4FE9-9B76-B36D37EE784E}" type="datetimeFigureOut">
              <a:rPr lang="id-ID" smtClean="0"/>
              <a:t>14/11/2020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7A0-175B-47E5-940C-7AB29782E9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022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DA7-FBF1-4FE9-9B76-B36D37EE784E}" type="datetimeFigureOut">
              <a:rPr lang="id-ID" smtClean="0"/>
              <a:t>14/11/2020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7A0-175B-47E5-940C-7AB29782E9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463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DA7-FBF1-4FE9-9B76-B36D37EE784E}" type="datetimeFigureOut">
              <a:rPr lang="id-ID" smtClean="0"/>
              <a:t>14/11/2020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7A0-175B-47E5-940C-7AB29782E9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328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DA7-FBF1-4FE9-9B76-B36D37EE784E}" type="datetimeFigureOut">
              <a:rPr lang="id-ID" smtClean="0"/>
              <a:t>14/11/2020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7A0-175B-47E5-940C-7AB29782E9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657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DA7-FBF1-4FE9-9B76-B36D37EE784E}" type="datetimeFigureOut">
              <a:rPr lang="id-ID" smtClean="0"/>
              <a:t>14/11/2020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7A0-175B-47E5-940C-7AB29782E9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409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DA7-FBF1-4FE9-9B76-B36D37EE784E}" type="datetimeFigureOut">
              <a:rPr lang="id-ID" smtClean="0"/>
              <a:t>14/11/2020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7A0-175B-47E5-940C-7AB29782E9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215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DA7-FBF1-4FE9-9B76-B36D37EE784E}" type="datetimeFigureOut">
              <a:rPr lang="id-ID" smtClean="0"/>
              <a:t>14/11/2020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7A0-175B-47E5-940C-7AB29782E9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550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DA7-FBF1-4FE9-9B76-B36D37EE784E}" type="datetimeFigureOut">
              <a:rPr lang="id-ID" smtClean="0"/>
              <a:t>14/11/2020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7A0-175B-47E5-940C-7AB29782E9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60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56DA7-FBF1-4FE9-9B76-B36D37EE784E}" type="datetimeFigureOut">
              <a:rPr lang="id-ID" smtClean="0"/>
              <a:t>14/11/2020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A67A0-175B-47E5-940C-7AB29782E9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835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001000" cy="1470025"/>
          </a:xfrm>
        </p:spPr>
        <p:txBody>
          <a:bodyPr>
            <a:normAutofit/>
          </a:bodyPr>
          <a:lstStyle/>
          <a:p>
            <a:pPr algn="l"/>
            <a:br>
              <a:rPr lang="en-US" spc="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pc="600" dirty="0">
                <a:latin typeface="Aharoni" panose="02010803020104030203" pitchFamily="2" charset="-79"/>
                <a:cs typeface="Aharoni" panose="02010803020104030203" pitchFamily="2" charset="-79"/>
              </a:rPr>
              <a:t>PERANCANGAN KOTA</a:t>
            </a:r>
            <a:endParaRPr lang="id-ID" spc="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528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DOSEN :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DIAN PUTERI NURBAITY, S.T., M.T</a:t>
            </a:r>
            <a:endParaRPr lang="id-ID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5410200"/>
            <a:ext cx="913662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314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6172200"/>
            <a:ext cx="913662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495" y="2438400"/>
            <a:ext cx="8610600" cy="1066799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AWAL PERKEMBANGAN KOTA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4020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6172200"/>
            <a:ext cx="913662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3B2DBB-ECE1-44AB-B80E-3051F3EF2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200400"/>
            <a:ext cx="4583992" cy="251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A7DE90-BFBE-4234-AABA-DF4CADA50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82" y="2129953"/>
            <a:ext cx="3698240" cy="36495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B71BC1F-749C-4023-938B-EF01C44E5782}"/>
              </a:ext>
            </a:extLst>
          </p:cNvPr>
          <p:cNvSpPr/>
          <p:nvPr/>
        </p:nvSpPr>
        <p:spPr>
          <a:xfrm>
            <a:off x="320882" y="381000"/>
            <a:ext cx="1366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Mesir</a:t>
            </a:r>
            <a:r>
              <a:rPr lang="en-ID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Kuno</a:t>
            </a:r>
            <a:endParaRPr lang="en-ID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2C804E-7BD8-4F9A-90E4-9B1D7DB3F207}"/>
              </a:ext>
            </a:extLst>
          </p:cNvPr>
          <p:cNvSpPr/>
          <p:nvPr/>
        </p:nvSpPr>
        <p:spPr>
          <a:xfrm>
            <a:off x="320882" y="304800"/>
            <a:ext cx="45719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76D979-A3E1-496B-920F-C390379B261B}"/>
              </a:ext>
            </a:extLst>
          </p:cNvPr>
          <p:cNvSpPr/>
          <p:nvPr/>
        </p:nvSpPr>
        <p:spPr>
          <a:xfrm>
            <a:off x="320882" y="681608"/>
            <a:ext cx="215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cradle o f civilization</a:t>
            </a:r>
            <a:endParaRPr lang="en-ID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5C24C5-5EE7-4155-88B1-C5DF759C1585}"/>
              </a:ext>
            </a:extLst>
          </p:cNvPr>
          <p:cNvSpPr/>
          <p:nvPr/>
        </p:nvSpPr>
        <p:spPr>
          <a:xfrm>
            <a:off x="854385" y="5727032"/>
            <a:ext cx="2631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>
                <a:solidFill>
                  <a:srgbClr val="000000"/>
                </a:solidFill>
                <a:latin typeface="Times New Roman" panose="02020603050405020304" pitchFamily="18" charset="0"/>
              </a:rPr>
              <a:t>Wilayah </a:t>
            </a:r>
            <a:r>
              <a:rPr lang="en-ID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Peradaban</a:t>
            </a:r>
            <a:r>
              <a:rPr lang="en-ID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Mesir</a:t>
            </a:r>
            <a:r>
              <a:rPr lang="en-ID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461D1E-2A0B-4771-9968-CAA6AC3F6D9B}"/>
              </a:ext>
            </a:extLst>
          </p:cNvPr>
          <p:cNvSpPr/>
          <p:nvPr/>
        </p:nvSpPr>
        <p:spPr>
          <a:xfrm>
            <a:off x="5271023" y="5715000"/>
            <a:ext cx="2576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>
                <a:solidFill>
                  <a:srgbClr val="000000"/>
                </a:solidFill>
                <a:latin typeface="Times New Roman" panose="02020603050405020304" pitchFamily="18" charset="0"/>
              </a:rPr>
              <a:t>Orang </a:t>
            </a:r>
            <a:r>
              <a:rPr lang="en-ID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Mesir</a:t>
            </a:r>
            <a:r>
              <a:rPr lang="en-ID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kuno</a:t>
            </a:r>
            <a:r>
              <a:rPr lang="en-ID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tinggal</a:t>
            </a:r>
            <a:endParaRPr lang="en-ID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6F75C0-BEB1-4284-9EE0-5B9D88DFEFCA}"/>
              </a:ext>
            </a:extLst>
          </p:cNvPr>
          <p:cNvSpPr/>
          <p:nvPr/>
        </p:nvSpPr>
        <p:spPr>
          <a:xfrm>
            <a:off x="4251118" y="20484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ID" dirty="0" err="1">
                <a:solidFill>
                  <a:srgbClr val="000000"/>
                </a:solidFill>
                <a:latin typeface="Trebuchet MS" panose="020B0603020202020204" pitchFamily="34" charset="0"/>
              </a:rPr>
              <a:t>Antikuitas</a:t>
            </a:r>
            <a:r>
              <a:rPr lang="en-ID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Trebuchet MS" panose="020B0603020202020204" pitchFamily="34" charset="0"/>
              </a:rPr>
              <a:t>rumah</a:t>
            </a:r>
            <a:r>
              <a:rPr lang="en-ID" dirty="0">
                <a:solidFill>
                  <a:srgbClr val="000000"/>
                </a:solidFill>
                <a:latin typeface="Trebuchet MS" panose="020B0603020202020204" pitchFamily="34" charset="0"/>
              </a:rPr>
              <a:t> yang </a:t>
            </a:r>
            <a:r>
              <a:rPr lang="en-ID" dirty="0" err="1">
                <a:solidFill>
                  <a:srgbClr val="000000"/>
                </a:solidFill>
                <a:latin typeface="Trebuchet MS" panose="020B0603020202020204" pitchFamily="34" charset="0"/>
              </a:rPr>
              <a:t>dibangun</a:t>
            </a:r>
            <a:r>
              <a:rPr lang="en-ID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Trebuchet MS" panose="020B0603020202020204" pitchFamily="34" charset="0"/>
              </a:rPr>
              <a:t>dari</a:t>
            </a:r>
            <a:r>
              <a:rPr lang="en-ID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Trebuchet MS" panose="020B0603020202020204" pitchFamily="34" charset="0"/>
              </a:rPr>
              <a:t>bata</a:t>
            </a:r>
            <a:r>
              <a:rPr lang="en-ID" dirty="0">
                <a:solidFill>
                  <a:srgbClr val="000000"/>
                </a:solidFill>
                <a:latin typeface="Trebuchet MS" panose="020B0603020202020204" pitchFamily="34" charset="0"/>
              </a:rPr>
              <a:t> Lumpur. </a:t>
            </a:r>
            <a:r>
              <a:rPr lang="en-ID" dirty="0" err="1">
                <a:solidFill>
                  <a:srgbClr val="000000"/>
                </a:solidFill>
                <a:latin typeface="Trebuchet MS" panose="020B0603020202020204" pitchFamily="34" charset="0"/>
              </a:rPr>
              <a:t>Sedangkan</a:t>
            </a:r>
            <a:r>
              <a:rPr lang="en-ID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Trebuchet MS" panose="020B0603020202020204" pitchFamily="34" charset="0"/>
              </a:rPr>
              <a:t>sebagian</a:t>
            </a:r>
            <a:r>
              <a:rPr lang="en-ID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Trebuchet MS" panose="020B0603020202020204" pitchFamily="34" charset="0"/>
              </a:rPr>
              <a:t>besar</a:t>
            </a:r>
            <a:endParaRPr lang="en-ID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en-ID" dirty="0" err="1">
                <a:solidFill>
                  <a:srgbClr val="000000"/>
                </a:solidFill>
                <a:latin typeface="Trebuchet MS" panose="020B0603020202020204" pitchFamily="34" charset="0"/>
              </a:rPr>
              <a:t>aktifitas</a:t>
            </a:r>
            <a:r>
              <a:rPr lang="en-ID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Trebuchet MS" panose="020B0603020202020204" pitchFamily="34" charset="0"/>
              </a:rPr>
              <a:t>dilakukan</a:t>
            </a:r>
            <a:r>
              <a:rPr lang="en-ID" dirty="0">
                <a:solidFill>
                  <a:srgbClr val="000000"/>
                </a:solidFill>
                <a:latin typeface="Trebuchet MS" panose="020B0603020202020204" pitchFamily="34" charset="0"/>
              </a:rPr>
              <a:t> di </a:t>
            </a:r>
            <a:r>
              <a:rPr lang="en-ID" dirty="0" err="1">
                <a:solidFill>
                  <a:srgbClr val="000000"/>
                </a:solidFill>
                <a:latin typeface="Trebuchet MS" panose="020B0603020202020204" pitchFamily="34" charset="0"/>
              </a:rPr>
              <a:t>luar</a:t>
            </a:r>
            <a:r>
              <a:rPr lang="en-ID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Trebuchet MS" panose="020B0603020202020204" pitchFamily="34" charset="0"/>
              </a:rPr>
              <a:t>rumah</a:t>
            </a:r>
            <a:r>
              <a:rPr lang="en-ID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endParaRPr lang="en-ID" dirty="0">
              <a:latin typeface="Trebuchet MS" panose="020B0603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1160A2-4BDD-4802-965F-58C7281997CA}"/>
              </a:ext>
            </a:extLst>
          </p:cNvPr>
          <p:cNvSpPr/>
          <p:nvPr/>
        </p:nvSpPr>
        <p:spPr>
          <a:xfrm>
            <a:off x="188035" y="1178096"/>
            <a:ext cx="8986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2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berada</a:t>
            </a:r>
            <a:r>
              <a:rPr lang="en-ID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 pada </a:t>
            </a:r>
            <a:r>
              <a:rPr lang="en-ID" sz="12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tepian</a:t>
            </a:r>
            <a:r>
              <a:rPr lang="en-ID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sungai</a:t>
            </a:r>
            <a:r>
              <a:rPr lang="en-ID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 dan </a:t>
            </a:r>
            <a:r>
              <a:rPr lang="en-ID" sz="12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lembah</a:t>
            </a:r>
            <a:r>
              <a:rPr lang="en-ID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subur</a:t>
            </a:r>
            <a:r>
              <a:rPr lang="en-ID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, </a:t>
            </a:r>
            <a:r>
              <a:rPr lang="en-ID" sz="12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euphrat</a:t>
            </a:r>
            <a:r>
              <a:rPr lang="en-ID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 dan </a:t>
            </a:r>
            <a:r>
              <a:rPr lang="en-ID" sz="12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tigris</a:t>
            </a:r>
            <a:r>
              <a:rPr lang="en-ID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 di</a:t>
            </a:r>
          </a:p>
          <a:p>
            <a:r>
              <a:rPr lang="en-ID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Mesopotamia, </a:t>
            </a:r>
            <a:r>
              <a:rPr lang="en-ID" sz="12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sungai</a:t>
            </a:r>
            <a:r>
              <a:rPr lang="en-ID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 Nil d </a:t>
            </a:r>
            <a:r>
              <a:rPr lang="en-ID" sz="12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i</a:t>
            </a:r>
            <a:r>
              <a:rPr lang="en-ID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Mesir</a:t>
            </a:r>
            <a:r>
              <a:rPr lang="en-ID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 dan </a:t>
            </a:r>
            <a:r>
              <a:rPr lang="en-ID" sz="12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tempat</a:t>
            </a:r>
            <a:r>
              <a:rPr lang="en-ID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lainnya</a:t>
            </a:r>
            <a:r>
              <a:rPr lang="en-ID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. Pada </a:t>
            </a:r>
            <a:r>
              <a:rPr lang="en-ID" sz="12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awalnya</a:t>
            </a:r>
            <a:r>
              <a:rPr lang="en-ID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pemukiman</a:t>
            </a:r>
            <a:endParaRPr lang="en-ID" sz="12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sv-SE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terbentuk dari daerah pertanian yang kemudian berkembang men jadi kota – kota awal</a:t>
            </a:r>
          </a:p>
          <a:p>
            <a:r>
              <a:rPr lang="en-ID" sz="12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peradaban</a:t>
            </a:r>
            <a:r>
              <a:rPr lang="en-ID" sz="1200" b="1" dirty="0">
                <a:solidFill>
                  <a:srgbClr val="000000"/>
                </a:solidFill>
                <a:latin typeface="Trebuchet MS" panose="020B0603020202020204" pitchFamily="34" charset="0"/>
              </a:rPr>
              <a:t>. </a:t>
            </a:r>
            <a:endParaRPr lang="en-ID" sz="1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216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6172200"/>
            <a:ext cx="913662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B71BC1F-749C-4023-938B-EF01C44E5782}"/>
              </a:ext>
            </a:extLst>
          </p:cNvPr>
          <p:cNvSpPr/>
          <p:nvPr/>
        </p:nvSpPr>
        <p:spPr>
          <a:xfrm>
            <a:off x="320882" y="381000"/>
            <a:ext cx="1366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Mesir</a:t>
            </a:r>
            <a:r>
              <a:rPr lang="en-ID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Kuno</a:t>
            </a:r>
            <a:endParaRPr lang="en-ID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2C804E-7BD8-4F9A-90E4-9B1D7DB3F207}"/>
              </a:ext>
            </a:extLst>
          </p:cNvPr>
          <p:cNvSpPr/>
          <p:nvPr/>
        </p:nvSpPr>
        <p:spPr>
          <a:xfrm>
            <a:off x="320882" y="304800"/>
            <a:ext cx="45719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76D979-A3E1-496B-920F-C390379B261B}"/>
              </a:ext>
            </a:extLst>
          </p:cNvPr>
          <p:cNvSpPr/>
          <p:nvPr/>
        </p:nvSpPr>
        <p:spPr>
          <a:xfrm>
            <a:off x="320882" y="681608"/>
            <a:ext cx="215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cradle o f civilization</a:t>
            </a:r>
            <a:endParaRPr lang="en-ID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1160A2-4BDD-4802-965F-58C7281997CA}"/>
              </a:ext>
            </a:extLst>
          </p:cNvPr>
          <p:cNvSpPr/>
          <p:nvPr/>
        </p:nvSpPr>
        <p:spPr>
          <a:xfrm>
            <a:off x="216109" y="1351548"/>
            <a:ext cx="33957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Trebuchet MS" panose="020B0603020202020204" pitchFamily="34" charset="0"/>
              </a:rPr>
              <a:t>GEOGRAFIS &gt; STRATEGIS</a:t>
            </a:r>
          </a:p>
          <a:p>
            <a:r>
              <a:rPr lang="en-US" sz="1200" b="1" dirty="0">
                <a:solidFill>
                  <a:srgbClr val="000000"/>
                </a:solidFill>
                <a:latin typeface="Trebuchet MS" panose="020B0603020202020204" pitchFamily="34" charset="0"/>
              </a:rPr>
              <a:t>	  SUBUR</a:t>
            </a:r>
          </a:p>
          <a:p>
            <a:endParaRPr lang="en-US" sz="12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Trebuchet MS" panose="020B0603020202020204" pitchFamily="34" charset="0"/>
              </a:rPr>
              <a:t>BANGUNAN &gt; PIRAMIDA</a:t>
            </a:r>
          </a:p>
          <a:p>
            <a:r>
              <a:rPr lang="en-US" sz="1200" b="1" dirty="0">
                <a:solidFill>
                  <a:srgbClr val="000000"/>
                </a:solidFill>
                <a:latin typeface="Trebuchet MS" panose="020B0603020202020204" pitchFamily="34" charset="0"/>
              </a:rPr>
              <a:t>	</a:t>
            </a:r>
            <a:r>
              <a:rPr lang="en-US" sz="1200" b="1" i="1" dirty="0">
                <a:solidFill>
                  <a:srgbClr val="000000"/>
                </a:solidFill>
                <a:latin typeface="Trebuchet MS" panose="020B0603020202020204" pitchFamily="34" charset="0"/>
              </a:rPr>
              <a:t> HIEROGLYPH</a:t>
            </a:r>
          </a:p>
          <a:p>
            <a:r>
              <a:rPr lang="en-US" sz="1200" b="1" dirty="0">
                <a:solidFill>
                  <a:srgbClr val="000000"/>
                </a:solidFill>
                <a:latin typeface="Trebuchet MS" panose="020B0603020202020204" pitchFamily="34" charset="0"/>
              </a:rPr>
              <a:t>	 MAKAM BAWAH TANAH</a:t>
            </a:r>
          </a:p>
          <a:p>
            <a:r>
              <a:rPr lang="en-US" sz="1200" b="1" dirty="0">
                <a:solidFill>
                  <a:srgbClr val="000000"/>
                </a:solidFill>
                <a:latin typeface="Trebuchet MS" panose="020B0603020202020204" pitchFamily="34" charset="0"/>
              </a:rPr>
              <a:t>	 KOMPLEK PEMAKAMAN</a:t>
            </a:r>
          </a:p>
          <a:p>
            <a:r>
              <a:rPr lang="en-US" sz="1200" b="1" dirty="0">
                <a:solidFill>
                  <a:srgbClr val="000000"/>
                </a:solidFill>
                <a:latin typeface="Trebuchet MS" panose="020B0603020202020204" pitchFamily="34" charset="0"/>
              </a:rPr>
              <a:t>	 PATUNG MANUSIA DAN HEWAN</a:t>
            </a:r>
          </a:p>
          <a:p>
            <a:r>
              <a:rPr lang="en-US" sz="1200" b="1" dirty="0">
                <a:solidFill>
                  <a:srgbClr val="000000"/>
                </a:solidFill>
                <a:latin typeface="Trebuchet MS" panose="020B0603020202020204" pitchFamily="34" charset="0"/>
              </a:rPr>
              <a:t>	 </a:t>
            </a:r>
            <a:endParaRPr lang="en-ID" sz="1200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Mengintip Teknologi Mesir Kuno Nan Canggih di Piramida Untuk Cegah  Pencurian - Tribun Jateng">
            <a:extLst>
              <a:ext uri="{FF2B5EF4-FFF2-40B4-BE49-F238E27FC236}">
                <a16:creationId xmlns:a16="http://schemas.microsoft.com/office/drawing/2014/main" id="{F040AD21-24C4-4D22-A859-FDC78C092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14" y="980161"/>
            <a:ext cx="3588486" cy="200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ragam Seni Rupa Mesir Kuno - Kesenian - Kesekolah.com">
            <a:extLst>
              <a:ext uri="{FF2B5EF4-FFF2-40B4-BE49-F238E27FC236}">
                <a16:creationId xmlns:a16="http://schemas.microsoft.com/office/drawing/2014/main" id="{313B2B80-602A-485C-A714-487983CD7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32" y="3657599"/>
            <a:ext cx="1990320" cy="132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ngintip Makam Para Raja Mesir di Valley of the Kings">
            <a:extLst>
              <a:ext uri="{FF2B5EF4-FFF2-40B4-BE49-F238E27FC236}">
                <a16:creationId xmlns:a16="http://schemas.microsoft.com/office/drawing/2014/main" id="{71C133AE-9B71-4847-94E4-B2625A920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973" y="3373438"/>
            <a:ext cx="1965115" cy="157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uruf Hieroglif Mesir Kuno Terpecahkan: Sekarang Anda Bisa Mengeja Nama  Dengan Hieroglif - News &amp; Tips">
            <a:extLst>
              <a:ext uri="{FF2B5EF4-FFF2-40B4-BE49-F238E27FC236}">
                <a16:creationId xmlns:a16="http://schemas.microsoft.com/office/drawing/2014/main" id="{20A32841-9283-46D2-8F46-6DC385A03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8" y="3373438"/>
            <a:ext cx="2456655" cy="157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kam 4.400 tahun ditemukan di Mesir - ikons.id">
            <a:extLst>
              <a:ext uri="{FF2B5EF4-FFF2-40B4-BE49-F238E27FC236}">
                <a16:creationId xmlns:a16="http://schemas.microsoft.com/office/drawing/2014/main" id="{10202280-B499-4F78-8E0D-7FBE5F9DD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86" y="3407381"/>
            <a:ext cx="2305944" cy="153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619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6172200"/>
            <a:ext cx="913662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B71BC1F-749C-4023-938B-EF01C44E5782}"/>
              </a:ext>
            </a:extLst>
          </p:cNvPr>
          <p:cNvSpPr/>
          <p:nvPr/>
        </p:nvSpPr>
        <p:spPr>
          <a:xfrm>
            <a:off x="320882" y="381000"/>
            <a:ext cx="1366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Mesir</a:t>
            </a:r>
            <a:r>
              <a:rPr lang="en-ID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Kuno</a:t>
            </a:r>
            <a:endParaRPr lang="en-ID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2C804E-7BD8-4F9A-90E4-9B1D7DB3F207}"/>
              </a:ext>
            </a:extLst>
          </p:cNvPr>
          <p:cNvSpPr/>
          <p:nvPr/>
        </p:nvSpPr>
        <p:spPr>
          <a:xfrm>
            <a:off x="320882" y="304800"/>
            <a:ext cx="45719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76D979-A3E1-496B-920F-C390379B261B}"/>
              </a:ext>
            </a:extLst>
          </p:cNvPr>
          <p:cNvSpPr/>
          <p:nvPr/>
        </p:nvSpPr>
        <p:spPr>
          <a:xfrm>
            <a:off x="320882" y="681608"/>
            <a:ext cx="3790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TIPOLOGI DAN MORFOLOGI KOTA</a:t>
            </a:r>
            <a:endParaRPr lang="en-ID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4B2679-0F29-4F84-9DFC-04760B172F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7" r="3926"/>
          <a:stretch/>
        </p:blipFill>
        <p:spPr>
          <a:xfrm>
            <a:off x="320882" y="1447800"/>
            <a:ext cx="3641518" cy="48171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790E40-A593-4164-9FB2-6514DED364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85" b="4838"/>
          <a:stretch/>
        </p:blipFill>
        <p:spPr>
          <a:xfrm>
            <a:off x="4602480" y="1600199"/>
            <a:ext cx="3641518" cy="44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6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6172200"/>
            <a:ext cx="913662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B71BC1F-749C-4023-938B-EF01C44E5782}"/>
              </a:ext>
            </a:extLst>
          </p:cNvPr>
          <p:cNvSpPr/>
          <p:nvPr/>
        </p:nvSpPr>
        <p:spPr>
          <a:xfrm>
            <a:off x="320882" y="381000"/>
            <a:ext cx="1366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Mesir</a:t>
            </a:r>
            <a:r>
              <a:rPr lang="en-ID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Kuno</a:t>
            </a:r>
            <a:endParaRPr lang="en-ID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2C804E-7BD8-4F9A-90E4-9B1D7DB3F207}"/>
              </a:ext>
            </a:extLst>
          </p:cNvPr>
          <p:cNvSpPr/>
          <p:nvPr/>
        </p:nvSpPr>
        <p:spPr>
          <a:xfrm>
            <a:off x="320882" y="304800"/>
            <a:ext cx="45719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76D979-A3E1-496B-920F-C390379B261B}"/>
              </a:ext>
            </a:extLst>
          </p:cNvPr>
          <p:cNvSpPr/>
          <p:nvPr/>
        </p:nvSpPr>
        <p:spPr>
          <a:xfrm>
            <a:off x="320882" y="681608"/>
            <a:ext cx="4517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i="1" dirty="0">
                <a:solidFill>
                  <a:srgbClr val="000000"/>
                </a:solidFill>
                <a:latin typeface="Times New Roman" panose="02020603050405020304" pitchFamily="18" charset="0"/>
              </a:rPr>
              <a:t>ELEMEN ARSITKETUR PEMBENTUK KOTA</a:t>
            </a:r>
            <a:endParaRPr lang="en-ID" dirty="0"/>
          </a:p>
        </p:txBody>
      </p:sp>
      <p:pic>
        <p:nvPicPr>
          <p:cNvPr id="2050" name="Picture 2" descr="10 Potret Piramida Giza, Bangunan Tertua di Dunia yang Masih Bertahan">
            <a:extLst>
              <a:ext uri="{FF2B5EF4-FFF2-40B4-BE49-F238E27FC236}">
                <a16:creationId xmlns:a16="http://schemas.microsoft.com/office/drawing/2014/main" id="{8F6F5160-8A43-41E6-9643-21C26BEA3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1" y="1655444"/>
            <a:ext cx="3581244" cy="238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5 Tempat di Luxor-Mesir yang Wajib Disambangi : Okezone Travel">
            <a:extLst>
              <a:ext uri="{FF2B5EF4-FFF2-40B4-BE49-F238E27FC236}">
                <a16:creationId xmlns:a16="http://schemas.microsoft.com/office/drawing/2014/main" id="{D88EF621-9186-48EA-BC13-86572AD38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07" y="1655444"/>
            <a:ext cx="3200400" cy="239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211AC3-8A7B-4D9F-B477-A7BC09CDAA17}"/>
              </a:ext>
            </a:extLst>
          </p:cNvPr>
          <p:cNvSpPr/>
          <p:nvPr/>
        </p:nvSpPr>
        <p:spPr>
          <a:xfrm>
            <a:off x="571324" y="4099541"/>
            <a:ext cx="3102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Kompleks</a:t>
            </a:r>
            <a:r>
              <a:rPr lang="en-ID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piramida</a:t>
            </a:r>
            <a:r>
              <a:rPr lang="en-ID" dirty="0">
                <a:solidFill>
                  <a:srgbClr val="000000"/>
                </a:solidFill>
                <a:latin typeface="Times New Roman" panose="02020603050405020304" pitchFamily="18" charset="0"/>
              </a:rPr>
              <a:t> di </a:t>
            </a:r>
            <a:r>
              <a:rPr lang="en-ID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dataran</a:t>
            </a:r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D5E041-3994-4EF9-9F8F-3AF65F4CB2E6}"/>
              </a:ext>
            </a:extLst>
          </p:cNvPr>
          <p:cNvSpPr/>
          <p:nvPr/>
        </p:nvSpPr>
        <p:spPr>
          <a:xfrm>
            <a:off x="5258900" y="4099541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Kuil</a:t>
            </a:r>
            <a:r>
              <a:rPr lang="en-ID" dirty="0">
                <a:solidFill>
                  <a:srgbClr val="000000"/>
                </a:solidFill>
                <a:latin typeface="Times New Roman" panose="02020603050405020304" pitchFamily="18" charset="0"/>
              </a:rPr>
              <a:t> Luxor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7CDEA8-2CC2-479F-A5D6-C45A01826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808" y="2459530"/>
            <a:ext cx="2002982" cy="157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89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6172200"/>
            <a:ext cx="913662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495" y="2438400"/>
            <a:ext cx="8610600" cy="1066799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SEJARAH </a:t>
            </a:r>
            <a:b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PERKEMBANGAN KOTA</a:t>
            </a:r>
            <a:b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DI INDONESIA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84570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6172200"/>
            <a:ext cx="913662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4E182D-4F39-46D3-9E21-9AD85C276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60035"/>
            <a:ext cx="8001000" cy="35929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C7C1C2-32AA-4B43-A129-FE512B8F5885}"/>
              </a:ext>
            </a:extLst>
          </p:cNvPr>
          <p:cNvSpPr/>
          <p:nvPr/>
        </p:nvSpPr>
        <p:spPr>
          <a:xfrm>
            <a:off x="457200" y="381000"/>
            <a:ext cx="762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F80C07-F344-4011-A058-530B76E90F0C}"/>
              </a:ext>
            </a:extLst>
          </p:cNvPr>
          <p:cNvSpPr txBox="1"/>
          <p:nvPr/>
        </p:nvSpPr>
        <p:spPr>
          <a:xfrm>
            <a:off x="533400" y="64418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KOTA INDONESIA PERTAMA</a:t>
            </a:r>
            <a:endParaRPr lang="en-ID" dirty="0">
              <a:latin typeface="Trebuchet MS" panose="020B06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B6828D-2BD2-40F6-8580-3123960360F3}"/>
              </a:ext>
            </a:extLst>
          </p:cNvPr>
          <p:cNvSpPr/>
          <p:nvPr/>
        </p:nvSpPr>
        <p:spPr>
          <a:xfrm>
            <a:off x="4457700" y="50363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n-NO" dirty="0">
                <a:solidFill>
                  <a:srgbClr val="000000"/>
                </a:solidFill>
                <a:latin typeface="Trebuchet MS" panose="020B0603020202020204" pitchFamily="34" charset="0"/>
              </a:rPr>
              <a:t>terletak di daerah pesisir atau lingkungan pelabuhan dengan </a:t>
            </a:r>
            <a:r>
              <a:rPr lang="en-ID" dirty="0" err="1">
                <a:solidFill>
                  <a:srgbClr val="000000"/>
                </a:solidFill>
                <a:latin typeface="Trebuchet MS" panose="020B0603020202020204" pitchFamily="34" charset="0"/>
              </a:rPr>
              <a:t>kegiatan</a:t>
            </a:r>
            <a:r>
              <a:rPr lang="en-ID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Trebuchet MS" panose="020B0603020202020204" pitchFamily="34" charset="0"/>
              </a:rPr>
              <a:t>utama</a:t>
            </a:r>
            <a:r>
              <a:rPr lang="en-ID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Trebuchet MS" panose="020B0603020202020204" pitchFamily="34" charset="0"/>
              </a:rPr>
              <a:t>berupa</a:t>
            </a:r>
            <a:r>
              <a:rPr lang="en-ID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Trebuchet MS" panose="020B0603020202020204" pitchFamily="34" charset="0"/>
              </a:rPr>
              <a:t>perdagangan</a:t>
            </a:r>
            <a:r>
              <a:rPr lang="en-ID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  <a:endParaRPr lang="en-ID" dirty="0">
              <a:latin typeface="Trebuchet MS" panose="020B0603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28D312-A0D7-4E65-946F-B828986054D3}"/>
              </a:ext>
            </a:extLst>
          </p:cNvPr>
          <p:cNvSpPr/>
          <p:nvPr/>
        </p:nvSpPr>
        <p:spPr>
          <a:xfrm>
            <a:off x="495300" y="5046277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>
                <a:solidFill>
                  <a:srgbClr val="000000"/>
                </a:solidFill>
                <a:latin typeface="Trebuchet MS" panose="020B0603020202020204" pitchFamily="34" charset="0"/>
              </a:rPr>
              <a:t>berkembang</a:t>
            </a:r>
            <a:r>
              <a:rPr lang="en-ID" dirty="0">
                <a:solidFill>
                  <a:srgbClr val="000000"/>
                </a:solidFill>
                <a:latin typeface="Trebuchet MS" panose="020B0603020202020204" pitchFamily="34" charset="0"/>
              </a:rPr>
              <a:t> di </a:t>
            </a:r>
            <a:r>
              <a:rPr lang="en-ID" dirty="0" err="1">
                <a:solidFill>
                  <a:srgbClr val="000000"/>
                </a:solidFill>
                <a:latin typeface="Trebuchet MS" panose="020B0603020202020204" pitchFamily="34" charset="0"/>
              </a:rPr>
              <a:t>daerah-daerah</a:t>
            </a:r>
            <a:r>
              <a:rPr lang="en-ID" dirty="0">
                <a:solidFill>
                  <a:srgbClr val="000000"/>
                </a:solidFill>
                <a:latin typeface="Trebuchet MS" panose="020B0603020202020204" pitchFamily="34" charset="0"/>
              </a:rPr>
              <a:t> yang </a:t>
            </a:r>
            <a:r>
              <a:rPr lang="en-ID" dirty="0" err="1">
                <a:solidFill>
                  <a:srgbClr val="000000"/>
                </a:solidFill>
                <a:latin typeface="Trebuchet MS" panose="020B0603020202020204" pitchFamily="34" charset="0"/>
              </a:rPr>
              <a:t>dekat</a:t>
            </a:r>
            <a:r>
              <a:rPr lang="en-ID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Trebuchet MS" panose="020B0603020202020204" pitchFamily="34" charset="0"/>
              </a:rPr>
              <a:t>dengan</a:t>
            </a:r>
            <a:r>
              <a:rPr lang="en-ID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Trebuchet MS" panose="020B0603020202020204" pitchFamily="34" charset="0"/>
              </a:rPr>
              <a:t>gunung</a:t>
            </a:r>
            <a:r>
              <a:rPr lang="en-ID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Trebuchet MS" panose="020B0603020202020204" pitchFamily="34" charset="0"/>
              </a:rPr>
              <a:t>berapi</a:t>
            </a:r>
            <a:r>
              <a:rPr lang="en-ID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  <a:endParaRPr lang="en-ID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56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uper\Pictures\skyline\footer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6172200"/>
            <a:ext cx="913662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C7C1C2-32AA-4B43-A129-FE512B8F5885}"/>
              </a:ext>
            </a:extLst>
          </p:cNvPr>
          <p:cNvSpPr/>
          <p:nvPr/>
        </p:nvSpPr>
        <p:spPr>
          <a:xfrm>
            <a:off x="457200" y="381000"/>
            <a:ext cx="762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F80C07-F344-4011-A058-530B76E90F0C}"/>
              </a:ext>
            </a:extLst>
          </p:cNvPr>
          <p:cNvSpPr txBox="1"/>
          <p:nvPr/>
        </p:nvSpPr>
        <p:spPr>
          <a:xfrm>
            <a:off x="533400" y="64418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KOTA INDONESIA PERTAMA</a:t>
            </a:r>
            <a:endParaRPr lang="en-ID" dirty="0">
              <a:latin typeface="Trebuchet MS" panose="020B0603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D10EB7-AB00-4991-86A2-BCD23AC303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66" t="33704" r="30834" b="18889"/>
          <a:stretch/>
        </p:blipFill>
        <p:spPr>
          <a:xfrm>
            <a:off x="1524000" y="1228163"/>
            <a:ext cx="6583680" cy="501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40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11809</TotalTime>
  <Words>142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Aharoni</vt:lpstr>
      <vt:lpstr>Arial</vt:lpstr>
      <vt:lpstr>Calibri</vt:lpstr>
      <vt:lpstr>Times New Roman</vt:lpstr>
      <vt:lpstr>Trebuchet MS</vt:lpstr>
      <vt:lpstr>Office Theme</vt:lpstr>
      <vt:lpstr> PERANCANGAN KOTA</vt:lpstr>
      <vt:lpstr>AWAL PERKEMBANGAN KOTA</vt:lpstr>
      <vt:lpstr>PowerPoint Presentation</vt:lpstr>
      <vt:lpstr>PowerPoint Presentation</vt:lpstr>
      <vt:lpstr>PowerPoint Presentation</vt:lpstr>
      <vt:lpstr>PowerPoint Presentation</vt:lpstr>
      <vt:lpstr>SEJARAH  PERKEMBANGAN KOTA DI INDONESIA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PERENCANAAN DAN  PERANCANGAN KOTA</dc:title>
  <dc:creator>Super</dc:creator>
  <cp:lastModifiedBy>USER</cp:lastModifiedBy>
  <cp:revision>105</cp:revision>
  <dcterms:created xsi:type="dcterms:W3CDTF">2019-04-22T22:00:41Z</dcterms:created>
  <dcterms:modified xsi:type="dcterms:W3CDTF">2020-11-17T14:03:21Z</dcterms:modified>
</cp:coreProperties>
</file>